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1"/>
  </p:notesMasterIdLst>
  <p:sldIdLst>
    <p:sldId id="256" r:id="rId2"/>
    <p:sldId id="271" r:id="rId3"/>
    <p:sldId id="259" r:id="rId4"/>
    <p:sldId id="273" r:id="rId5"/>
    <p:sldId id="274" r:id="rId6"/>
    <p:sldId id="275" r:id="rId7"/>
    <p:sldId id="276" r:id="rId8"/>
    <p:sldId id="277" r:id="rId9"/>
    <p:sldId id="278" r:id="rId10"/>
    <p:sldId id="279" r:id="rId11"/>
    <p:sldId id="280" r:id="rId12"/>
    <p:sldId id="281" r:id="rId13"/>
    <p:sldId id="447" r:id="rId14"/>
    <p:sldId id="320" r:id="rId15"/>
    <p:sldId id="283" r:id="rId16"/>
    <p:sldId id="351" r:id="rId17"/>
    <p:sldId id="284" r:id="rId18"/>
    <p:sldId id="285" r:id="rId19"/>
    <p:sldId id="286" r:id="rId20"/>
    <p:sldId id="287" r:id="rId21"/>
    <p:sldId id="344" r:id="rId22"/>
    <p:sldId id="288" r:id="rId23"/>
    <p:sldId id="289" r:id="rId24"/>
    <p:sldId id="290" r:id="rId25"/>
    <p:sldId id="291" r:id="rId26"/>
    <p:sldId id="292" r:id="rId27"/>
    <p:sldId id="345" r:id="rId28"/>
    <p:sldId id="346" r:id="rId29"/>
    <p:sldId id="347" r:id="rId30"/>
    <p:sldId id="348" r:id="rId31"/>
    <p:sldId id="349" r:id="rId32"/>
    <p:sldId id="321" r:id="rId33"/>
    <p:sldId id="293" r:id="rId34"/>
    <p:sldId id="294" r:id="rId35"/>
    <p:sldId id="322" r:id="rId36"/>
    <p:sldId id="295" r:id="rId37"/>
    <p:sldId id="297" r:id="rId38"/>
    <p:sldId id="298" r:id="rId39"/>
    <p:sldId id="299" r:id="rId40"/>
    <p:sldId id="300" r:id="rId41"/>
    <p:sldId id="301" r:id="rId42"/>
    <p:sldId id="327" r:id="rId43"/>
    <p:sldId id="302" r:id="rId44"/>
    <p:sldId id="342" r:id="rId45"/>
    <p:sldId id="343" r:id="rId46"/>
    <p:sldId id="303" r:id="rId47"/>
    <p:sldId id="304" r:id="rId48"/>
    <p:sldId id="323" r:id="rId49"/>
    <p:sldId id="325" r:id="rId50"/>
    <p:sldId id="305" r:id="rId51"/>
    <p:sldId id="306"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8" r:id="rId65"/>
    <p:sldId id="329" r:id="rId66"/>
    <p:sldId id="330" r:id="rId67"/>
    <p:sldId id="331" r:id="rId68"/>
    <p:sldId id="332" r:id="rId69"/>
    <p:sldId id="333" r:id="rId70"/>
    <p:sldId id="334" r:id="rId71"/>
    <p:sldId id="335" r:id="rId72"/>
    <p:sldId id="477" r:id="rId73"/>
    <p:sldId id="906" r:id="rId74"/>
    <p:sldId id="907" r:id="rId75"/>
    <p:sldId id="339" r:id="rId76"/>
    <p:sldId id="340" r:id="rId77"/>
    <p:sldId id="341" r:id="rId78"/>
    <p:sldId id="908" r:id="rId79"/>
    <p:sldId id="623" r:id="rId80"/>
    <p:sldId id="624" r:id="rId81"/>
    <p:sldId id="419" r:id="rId82"/>
    <p:sldId id="518" r:id="rId83"/>
    <p:sldId id="630" r:id="rId84"/>
    <p:sldId id="552" r:id="rId85"/>
    <p:sldId id="909" r:id="rId86"/>
    <p:sldId id="910" r:id="rId87"/>
    <p:sldId id="629" r:id="rId88"/>
    <p:sldId id="524" r:id="rId89"/>
    <p:sldId id="467" r:id="rId90"/>
    <p:sldId id="435" r:id="rId91"/>
    <p:sldId id="436" r:id="rId92"/>
    <p:sldId id="631" r:id="rId93"/>
    <p:sldId id="632" r:id="rId94"/>
    <p:sldId id="554" r:id="rId95"/>
    <p:sldId id="556" r:id="rId96"/>
    <p:sldId id="595" r:id="rId97"/>
    <p:sldId id="633" r:id="rId98"/>
    <p:sldId id="634" r:id="rId99"/>
    <p:sldId id="558" r:id="rId100"/>
    <p:sldId id="559" r:id="rId101"/>
    <p:sldId id="520" r:id="rId102"/>
    <p:sldId id="636" r:id="rId103"/>
    <p:sldId id="637" r:id="rId104"/>
    <p:sldId id="635" r:id="rId105"/>
    <p:sldId id="619" r:id="rId106"/>
    <p:sldId id="561" r:id="rId107"/>
    <p:sldId id="562" r:id="rId108"/>
    <p:sldId id="639" r:id="rId109"/>
    <p:sldId id="564" r:id="rId110"/>
    <p:sldId id="565" r:id="rId111"/>
    <p:sldId id="566" r:id="rId112"/>
    <p:sldId id="567" r:id="rId113"/>
    <p:sldId id="568" r:id="rId114"/>
    <p:sldId id="569" r:id="rId115"/>
    <p:sldId id="627" r:id="rId116"/>
    <p:sldId id="640" r:id="rId117"/>
    <p:sldId id="641" r:id="rId118"/>
    <p:sldId id="579" r:id="rId119"/>
    <p:sldId id="911" r:id="rId120"/>
    <p:sldId id="671" r:id="rId121"/>
    <p:sldId id="645" r:id="rId122"/>
    <p:sldId id="438" r:id="rId123"/>
    <p:sldId id="915" r:id="rId124"/>
    <p:sldId id="266" r:id="rId125"/>
    <p:sldId id="672" r:id="rId126"/>
    <p:sldId id="644" r:id="rId127"/>
    <p:sldId id="673" r:id="rId128"/>
    <p:sldId id="439" r:id="rId129"/>
    <p:sldId id="674" r:id="rId130"/>
    <p:sldId id="440" r:id="rId131"/>
    <p:sldId id="675" r:id="rId132"/>
    <p:sldId id="929" r:id="rId133"/>
    <p:sldId id="676" r:id="rId134"/>
    <p:sldId id="677" r:id="rId135"/>
    <p:sldId id="931" r:id="rId136"/>
    <p:sldId id="678" r:id="rId137"/>
    <p:sldId id="646" r:id="rId138"/>
    <p:sldId id="647" r:id="rId139"/>
    <p:sldId id="648" r:id="rId140"/>
    <p:sldId id="649" r:id="rId141"/>
    <p:sldId id="650" r:id="rId142"/>
    <p:sldId id="651" r:id="rId143"/>
    <p:sldId id="652" r:id="rId144"/>
    <p:sldId id="679" r:id="rId145"/>
    <p:sldId id="680" r:id="rId146"/>
    <p:sldId id="681" r:id="rId147"/>
    <p:sldId id="682" r:id="rId148"/>
    <p:sldId id="653" r:id="rId149"/>
    <p:sldId id="654" r:id="rId150"/>
    <p:sldId id="656" r:id="rId151"/>
    <p:sldId id="657" r:id="rId152"/>
    <p:sldId id="658" r:id="rId153"/>
    <p:sldId id="659" r:id="rId154"/>
    <p:sldId id="660" r:id="rId155"/>
    <p:sldId id="683" r:id="rId156"/>
    <p:sldId id="661" r:id="rId157"/>
    <p:sldId id="684" r:id="rId158"/>
    <p:sldId id="662" r:id="rId159"/>
    <p:sldId id="932" r:id="rId160"/>
    <p:sldId id="663" r:id="rId161"/>
    <p:sldId id="664" r:id="rId162"/>
    <p:sldId id="665" r:id="rId163"/>
    <p:sldId id="685" r:id="rId164"/>
    <p:sldId id="686" r:id="rId165"/>
    <p:sldId id="666" r:id="rId166"/>
    <p:sldId id="667" r:id="rId167"/>
    <p:sldId id="668" r:id="rId168"/>
    <p:sldId id="669" r:id="rId169"/>
    <p:sldId id="269" r:id="rId1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75976" autoAdjust="0"/>
  </p:normalViewPr>
  <p:slideViewPr>
    <p:cSldViewPr snapToGrid="0" snapToObjects="1">
      <p:cViewPr varScale="1">
        <p:scale>
          <a:sx n="69" d="100"/>
          <a:sy n="69" d="100"/>
        </p:scale>
        <p:origin x="165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33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W-FAME\DATA\FAME\PNOVAK\PE2\regres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a:t>Graf průběhu celkových nákladů v závislosti na objemu produkce</a:t>
            </a:r>
            <a:endParaRPr lang="en-US"/>
          </a:p>
        </c:rich>
      </c:tx>
      <c:layout>
        <c:manualLayout>
          <c:xMode val="edge"/>
          <c:yMode val="edge"/>
          <c:x val="0.23462765957446804"/>
          <c:y val="9.9317213706401116E-3"/>
        </c:manualLayout>
      </c:layout>
      <c:overlay val="0"/>
    </c:title>
    <c:autoTitleDeleted val="0"/>
    <c:plotArea>
      <c:layout>
        <c:manualLayout>
          <c:layoutTarget val="inner"/>
          <c:xMode val="edge"/>
          <c:yMode val="edge"/>
          <c:x val="7.7279855643044626E-2"/>
          <c:y val="8.849390942958292E-2"/>
          <c:w val="0.8775605908304015"/>
          <c:h val="0.72903976676877313"/>
        </c:manualLayout>
      </c:layout>
      <c:scatterChart>
        <c:scatterStyle val="lineMarker"/>
        <c:varyColors val="0"/>
        <c:ser>
          <c:idx val="0"/>
          <c:order val="0"/>
          <c:tx>
            <c:strRef>
              <c:f>List1!$C$1</c:f>
              <c:strCache>
                <c:ptCount val="1"/>
                <c:pt idx="0">
                  <c:v>CN (tis. Kč)</c:v>
                </c:pt>
              </c:strCache>
            </c:strRef>
          </c:tx>
          <c:spPr>
            <a:ln w="28575">
              <a:noFill/>
            </a:ln>
          </c:spPr>
          <c:marker>
            <c:symbol val="diamond"/>
            <c:size val="10"/>
            <c:spPr>
              <a:solidFill>
                <a:srgbClr val="0070C0"/>
              </a:solidFill>
            </c:spPr>
          </c:marker>
          <c:xVal>
            <c:numRef>
              <c:f>List1!$B$2:$B$13</c:f>
              <c:numCache>
                <c:formatCode>General</c:formatCode>
                <c:ptCount val="12"/>
                <c:pt idx="0">
                  <c:v>40</c:v>
                </c:pt>
                <c:pt idx="1">
                  <c:v>30</c:v>
                </c:pt>
                <c:pt idx="2">
                  <c:v>60</c:v>
                </c:pt>
                <c:pt idx="3">
                  <c:v>70</c:v>
                </c:pt>
                <c:pt idx="4">
                  <c:v>50</c:v>
                </c:pt>
                <c:pt idx="5">
                  <c:v>45</c:v>
                </c:pt>
                <c:pt idx="6">
                  <c:v>35</c:v>
                </c:pt>
                <c:pt idx="7">
                  <c:v>20</c:v>
                </c:pt>
                <c:pt idx="8">
                  <c:v>52</c:v>
                </c:pt>
                <c:pt idx="9">
                  <c:v>65</c:v>
                </c:pt>
                <c:pt idx="10">
                  <c:v>80</c:v>
                </c:pt>
                <c:pt idx="11">
                  <c:v>53</c:v>
                </c:pt>
              </c:numCache>
            </c:numRef>
          </c:xVal>
          <c:yVal>
            <c:numRef>
              <c:f>List1!$C$2:$C$13</c:f>
              <c:numCache>
                <c:formatCode>General</c:formatCode>
                <c:ptCount val="12"/>
                <c:pt idx="0">
                  <c:v>480</c:v>
                </c:pt>
                <c:pt idx="1">
                  <c:v>400</c:v>
                </c:pt>
                <c:pt idx="2">
                  <c:v>550</c:v>
                </c:pt>
                <c:pt idx="3">
                  <c:v>600</c:v>
                </c:pt>
                <c:pt idx="4">
                  <c:v>520</c:v>
                </c:pt>
                <c:pt idx="5">
                  <c:v>480</c:v>
                </c:pt>
                <c:pt idx="6">
                  <c:v>420</c:v>
                </c:pt>
                <c:pt idx="7">
                  <c:v>380</c:v>
                </c:pt>
                <c:pt idx="8">
                  <c:v>530</c:v>
                </c:pt>
                <c:pt idx="9">
                  <c:v>580</c:v>
                </c:pt>
                <c:pt idx="10">
                  <c:v>710</c:v>
                </c:pt>
                <c:pt idx="11">
                  <c:v>540</c:v>
                </c:pt>
              </c:numCache>
            </c:numRef>
          </c:yVal>
          <c:smooth val="0"/>
          <c:extLst>
            <c:ext xmlns:c16="http://schemas.microsoft.com/office/drawing/2014/chart" uri="{C3380CC4-5D6E-409C-BE32-E72D297353CC}">
              <c16:uniqueId val="{00000000-CA91-4438-9A75-39AC55DC7582}"/>
            </c:ext>
          </c:extLst>
        </c:ser>
        <c:dLbls>
          <c:showLegendKey val="0"/>
          <c:showVal val="0"/>
          <c:showCatName val="0"/>
          <c:showSerName val="0"/>
          <c:showPercent val="0"/>
          <c:showBubbleSize val="0"/>
        </c:dLbls>
        <c:axId val="412813344"/>
        <c:axId val="412812952"/>
      </c:scatterChart>
      <c:valAx>
        <c:axId val="412813344"/>
        <c:scaling>
          <c:orientation val="minMax"/>
        </c:scaling>
        <c:delete val="0"/>
        <c:axPos val="b"/>
        <c:title>
          <c:tx>
            <c:rich>
              <a:bodyPr/>
              <a:lstStyle/>
              <a:p>
                <a:pPr>
                  <a:defRPr sz="1400"/>
                </a:pPr>
                <a:r>
                  <a:rPr lang="cs-CZ" sz="1400"/>
                  <a:t>Objem produkce v tis. ks</a:t>
                </a:r>
              </a:p>
            </c:rich>
          </c:tx>
          <c:layout>
            <c:manualLayout>
              <c:xMode val="edge"/>
              <c:yMode val="edge"/>
              <c:x val="0.41958842910593624"/>
              <c:y val="0.93544381109083929"/>
            </c:manualLayout>
          </c:layout>
          <c:overlay val="0"/>
        </c:title>
        <c:numFmt formatCode="General" sourceLinked="1"/>
        <c:majorTickMark val="out"/>
        <c:minorTickMark val="none"/>
        <c:tickLblPos val="nextTo"/>
        <c:crossAx val="412812952"/>
        <c:crosses val="autoZero"/>
        <c:crossBetween val="midCat"/>
      </c:valAx>
      <c:valAx>
        <c:axId val="412812952"/>
        <c:scaling>
          <c:orientation val="minMax"/>
        </c:scaling>
        <c:delete val="0"/>
        <c:axPos val="l"/>
        <c:majorGridlines/>
        <c:minorGridlines/>
        <c:title>
          <c:tx>
            <c:rich>
              <a:bodyPr rot="-5400000" vert="horz"/>
              <a:lstStyle/>
              <a:p>
                <a:pPr>
                  <a:defRPr sz="1400"/>
                </a:pPr>
                <a:r>
                  <a:rPr lang="cs-CZ" sz="1400"/>
                  <a:t>Celkové náklady v tis. Kč</a:t>
                </a:r>
              </a:p>
            </c:rich>
          </c:tx>
          <c:layout>
            <c:manualLayout>
              <c:xMode val="edge"/>
              <c:yMode val="edge"/>
              <c:x val="8.5017032445412408E-3"/>
              <c:y val="0.34941750845173847"/>
            </c:manualLayout>
          </c:layout>
          <c:overlay val="0"/>
        </c:title>
        <c:numFmt formatCode="General" sourceLinked="1"/>
        <c:majorTickMark val="out"/>
        <c:minorTickMark val="none"/>
        <c:tickLblPos val="nextTo"/>
        <c:crossAx val="412813344"/>
        <c:crosses val="autoZero"/>
        <c:crossBetween val="midCat"/>
      </c:valAx>
    </c:plotArea>
    <c:plotVisOnly val="1"/>
    <c:dispBlanksAs val="gap"/>
    <c:showDLblsOverMax val="0"/>
  </c:chart>
  <c:spPr>
    <a:solidFill>
      <a:schemeClr val="bg1"/>
    </a:solidFill>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0.07639</cdr:x>
      <cdr:y>0.15483</cdr:y>
    </cdr:from>
    <cdr:to>
      <cdr:x>0.95556</cdr:x>
      <cdr:y>0.57271</cdr:y>
    </cdr:to>
    <cdr:cxnSp macro="">
      <cdr:nvCxnSpPr>
        <cdr:cNvPr id="3" name="Přímá spojnice 2">
          <a:extLst xmlns:a="http://schemas.openxmlformats.org/drawingml/2006/main">
            <a:ext uri="{FF2B5EF4-FFF2-40B4-BE49-F238E27FC236}">
              <a16:creationId xmlns:a16="http://schemas.microsoft.com/office/drawing/2014/main" id="{C220F327-64A4-4C88-88F1-F138C4ED42EA}"/>
            </a:ext>
          </a:extLst>
        </cdr:cNvPr>
        <cdr:cNvCxnSpPr/>
      </cdr:nvCxnSpPr>
      <cdr:spPr bwMode="auto">
        <a:xfrm xmlns:a="http://schemas.openxmlformats.org/drawingml/2006/main" flipV="1">
          <a:off x="698500" y="1044606"/>
          <a:ext cx="8039100" cy="2819399"/>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28.10.2021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xfrm>
            <a:off x="1143000" y="685800"/>
            <a:ext cx="4572000" cy="3429000"/>
          </a:xfrm>
          <a:ln/>
        </p:spPr>
      </p:sp>
      <p:sp>
        <p:nvSpPr>
          <p:cNvPr id="5529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cs-CZ" altLang="cs-CZ"/>
          </a:p>
        </p:txBody>
      </p:sp>
      <p:sp>
        <p:nvSpPr>
          <p:cNvPr id="5530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3239024C-424C-4EEF-AEFF-1EC58D38B1E2}" type="slidenum">
              <a:rPr lang="cs-CZ" altLang="cs-CZ" b="0" smtClean="0">
                <a:latin typeface="Tahoma" pitchFamily="34" charset="0"/>
              </a:rPr>
              <a:pPr eaLnBrk="1" hangingPunct="1"/>
              <a:t>10</a:t>
            </a:fld>
            <a:endParaRPr lang="cs-CZ" altLang="cs-CZ" b="0">
              <a:latin typeface="Tahoma" pitchFamily="34" charset="0"/>
            </a:endParaRPr>
          </a:p>
        </p:txBody>
      </p:sp>
    </p:spTree>
    <p:extLst>
      <p:ext uri="{BB962C8B-B14F-4D97-AF65-F5344CB8AC3E}">
        <p14:creationId xmlns:p14="http://schemas.microsoft.com/office/powerpoint/2010/main" val="348150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99</a:t>
            </a:fld>
            <a:endParaRPr lang="cs-CZ"/>
          </a:p>
        </p:txBody>
      </p:sp>
    </p:spTree>
    <p:extLst>
      <p:ext uri="{BB962C8B-B14F-4D97-AF65-F5344CB8AC3E}">
        <p14:creationId xmlns:p14="http://schemas.microsoft.com/office/powerpoint/2010/main" val="10263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100</a:t>
            </a:fld>
            <a:endParaRPr lang="cs-CZ"/>
          </a:p>
        </p:txBody>
      </p:sp>
    </p:spTree>
    <p:extLst>
      <p:ext uri="{BB962C8B-B14F-4D97-AF65-F5344CB8AC3E}">
        <p14:creationId xmlns:p14="http://schemas.microsoft.com/office/powerpoint/2010/main" val="287524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105</a:t>
            </a:fld>
            <a:endParaRPr lang="cs-CZ"/>
          </a:p>
        </p:txBody>
      </p:sp>
    </p:spTree>
    <p:extLst>
      <p:ext uri="{BB962C8B-B14F-4D97-AF65-F5344CB8AC3E}">
        <p14:creationId xmlns:p14="http://schemas.microsoft.com/office/powerpoint/2010/main" val="297823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lnSpc>
                <a:spcPct val="90000"/>
              </a:lnSpc>
              <a:buFont typeface="Wingdings" pitchFamily="2" charset="2"/>
              <a:buNone/>
            </a:pPr>
            <a:endParaRPr lang="cs-CZ" sz="1600" b="1" u="sng"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106</a:t>
            </a:fld>
            <a:endParaRPr lang="cs-CZ"/>
          </a:p>
        </p:txBody>
      </p:sp>
    </p:spTree>
    <p:extLst>
      <p:ext uri="{BB962C8B-B14F-4D97-AF65-F5344CB8AC3E}">
        <p14:creationId xmlns:p14="http://schemas.microsoft.com/office/powerpoint/2010/main" val="3604401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109</a:t>
            </a:fld>
            <a:endParaRPr lang="cs-CZ"/>
          </a:p>
        </p:txBody>
      </p:sp>
    </p:spTree>
    <p:extLst>
      <p:ext uri="{BB962C8B-B14F-4D97-AF65-F5344CB8AC3E}">
        <p14:creationId xmlns:p14="http://schemas.microsoft.com/office/powerpoint/2010/main" val="96925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111</a:t>
            </a:fld>
            <a:endParaRPr lang="cs-CZ"/>
          </a:p>
        </p:txBody>
      </p:sp>
    </p:spTree>
    <p:extLst>
      <p:ext uri="{BB962C8B-B14F-4D97-AF65-F5344CB8AC3E}">
        <p14:creationId xmlns:p14="http://schemas.microsoft.com/office/powerpoint/2010/main" val="195029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113</a:t>
            </a:fld>
            <a:endParaRPr lang="cs-CZ"/>
          </a:p>
        </p:txBody>
      </p:sp>
    </p:spTree>
    <p:extLst>
      <p:ext uri="{BB962C8B-B14F-4D97-AF65-F5344CB8AC3E}">
        <p14:creationId xmlns:p14="http://schemas.microsoft.com/office/powerpoint/2010/main" val="342807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115</a:t>
            </a:fld>
            <a:endParaRPr lang="cs-CZ"/>
          </a:p>
        </p:txBody>
      </p:sp>
    </p:spTree>
    <p:extLst>
      <p:ext uri="{BB962C8B-B14F-4D97-AF65-F5344CB8AC3E}">
        <p14:creationId xmlns:p14="http://schemas.microsoft.com/office/powerpoint/2010/main" val="2858547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0430B-BA16-4679-AEDE-37D78EF570F1}" type="slidenum">
              <a:rPr lang="cs-CZ"/>
              <a:pPr/>
              <a:t>118</a:t>
            </a:fld>
            <a:endParaRPr lang="cs-CZ"/>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cs-CZ" dirty="0"/>
          </a:p>
        </p:txBody>
      </p:sp>
      <p:sp>
        <p:nvSpPr>
          <p:cNvPr id="5" name="Zástupný symbol pro datum 4"/>
          <p:cNvSpPr>
            <a:spLocks noGrp="1"/>
          </p:cNvSpPr>
          <p:nvPr>
            <p:ph type="dt" idx="10"/>
          </p:nvPr>
        </p:nvSpPr>
        <p:spPr/>
        <p:txBody>
          <a:bodyPr/>
          <a:lstStyle/>
          <a:p>
            <a:r>
              <a:rPr lang="cs-CZ"/>
              <a:t>22.9.2014</a:t>
            </a:r>
          </a:p>
        </p:txBody>
      </p:sp>
    </p:spTree>
    <p:extLst>
      <p:ext uri="{BB962C8B-B14F-4D97-AF65-F5344CB8AC3E}">
        <p14:creationId xmlns:p14="http://schemas.microsoft.com/office/powerpoint/2010/main" val="1930452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eaLnBrk="1" hangingPunct="1"/>
            <a:fld id="{0279A648-EC78-46D3-BF4F-42A56375518D}" type="slidenum">
              <a:rPr lang="cs-CZ" sz="1200">
                <a:latin typeface="Arial" charset="0"/>
              </a:rPr>
              <a:pPr eaLnBrk="1" hangingPunct="1"/>
              <a:t>122</a:t>
            </a:fld>
            <a:endParaRPr lang="cs-CZ" sz="120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51742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22</a:t>
            </a:fld>
            <a:endParaRPr lang="cs-CZ"/>
          </a:p>
        </p:txBody>
      </p:sp>
    </p:spTree>
    <p:extLst>
      <p:ext uri="{BB962C8B-B14F-4D97-AF65-F5344CB8AC3E}">
        <p14:creationId xmlns:p14="http://schemas.microsoft.com/office/powerpoint/2010/main" val="1855349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126</a:t>
            </a:fld>
            <a:endParaRPr lang="cs-CZ"/>
          </a:p>
        </p:txBody>
      </p:sp>
    </p:spTree>
    <p:extLst>
      <p:ext uri="{BB962C8B-B14F-4D97-AF65-F5344CB8AC3E}">
        <p14:creationId xmlns:p14="http://schemas.microsoft.com/office/powerpoint/2010/main" val="2910329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553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2377211D-D1D5-4384-90AA-2726FC51975A}" type="slidenum">
              <a:rPr lang="cs-CZ" altLang="cs-CZ" b="0">
                <a:latin typeface="Arial" panose="020B0604020202020204" pitchFamily="34" charset="0"/>
              </a:rPr>
              <a:pPr eaLnBrk="1" hangingPunct="1"/>
              <a:t>129</a:t>
            </a:fld>
            <a:endParaRPr lang="cs-CZ" altLang="cs-CZ" b="0">
              <a:latin typeface="Arial" panose="020B0604020202020204" pitchFamily="34" charset="0"/>
            </a:endParaRPr>
          </a:p>
        </p:txBody>
      </p:sp>
    </p:spTree>
    <p:extLst>
      <p:ext uri="{BB962C8B-B14F-4D97-AF65-F5344CB8AC3E}">
        <p14:creationId xmlns:p14="http://schemas.microsoft.com/office/powerpoint/2010/main" val="3642271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8F4D29-ED86-416C-A9A3-B3C0735F3A2A}" type="slidenum">
              <a:rPr lang="cs-CZ" smtClean="0"/>
              <a:t>132</a:t>
            </a:fld>
            <a:endParaRPr lang="cs-CZ"/>
          </a:p>
        </p:txBody>
      </p:sp>
    </p:spTree>
    <p:extLst>
      <p:ext uri="{BB962C8B-B14F-4D97-AF65-F5344CB8AC3E}">
        <p14:creationId xmlns:p14="http://schemas.microsoft.com/office/powerpoint/2010/main" val="3073663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137</a:t>
            </a:fld>
            <a:endParaRPr lang="cs-CZ"/>
          </a:p>
        </p:txBody>
      </p:sp>
    </p:spTree>
    <p:extLst>
      <p:ext uri="{BB962C8B-B14F-4D97-AF65-F5344CB8AC3E}">
        <p14:creationId xmlns:p14="http://schemas.microsoft.com/office/powerpoint/2010/main" val="1226844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buFont typeface="Wingdings" pitchFamily="2" charset="2"/>
              <a:buNone/>
            </a:pPr>
            <a:endParaRPr lang="cs-CZ" sz="1200"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138</a:t>
            </a:fld>
            <a:endParaRPr lang="cs-CZ"/>
          </a:p>
        </p:txBody>
      </p:sp>
    </p:spTree>
    <p:extLst>
      <p:ext uri="{BB962C8B-B14F-4D97-AF65-F5344CB8AC3E}">
        <p14:creationId xmlns:p14="http://schemas.microsoft.com/office/powerpoint/2010/main" val="839790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endParaRPr lang="cs-CZ" sz="1200" dirty="0"/>
          </a:p>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139</a:t>
            </a:fld>
            <a:endParaRPr lang="cs-CZ"/>
          </a:p>
        </p:txBody>
      </p:sp>
    </p:spTree>
    <p:extLst>
      <p:ext uri="{BB962C8B-B14F-4D97-AF65-F5344CB8AC3E}">
        <p14:creationId xmlns:p14="http://schemas.microsoft.com/office/powerpoint/2010/main" val="793395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140</a:t>
            </a:fld>
            <a:endParaRPr lang="cs-CZ"/>
          </a:p>
        </p:txBody>
      </p:sp>
    </p:spTree>
    <p:extLst>
      <p:ext uri="{BB962C8B-B14F-4D97-AF65-F5344CB8AC3E}">
        <p14:creationId xmlns:p14="http://schemas.microsoft.com/office/powerpoint/2010/main" val="4092214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141</a:t>
            </a:fld>
            <a:endParaRPr lang="cs-CZ"/>
          </a:p>
        </p:txBody>
      </p:sp>
    </p:spTree>
    <p:extLst>
      <p:ext uri="{BB962C8B-B14F-4D97-AF65-F5344CB8AC3E}">
        <p14:creationId xmlns:p14="http://schemas.microsoft.com/office/powerpoint/2010/main" val="35634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142</a:t>
            </a:fld>
            <a:endParaRPr lang="cs-CZ"/>
          </a:p>
        </p:txBody>
      </p:sp>
    </p:spTree>
    <p:extLst>
      <p:ext uri="{BB962C8B-B14F-4D97-AF65-F5344CB8AC3E}">
        <p14:creationId xmlns:p14="http://schemas.microsoft.com/office/powerpoint/2010/main" val="1745839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143</a:t>
            </a:fld>
            <a:endParaRPr lang="cs-CZ"/>
          </a:p>
        </p:txBody>
      </p:sp>
    </p:spTree>
    <p:extLst>
      <p:ext uri="{BB962C8B-B14F-4D97-AF65-F5344CB8AC3E}">
        <p14:creationId xmlns:p14="http://schemas.microsoft.com/office/powerpoint/2010/main" val="71789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42</a:t>
            </a:fld>
            <a:endParaRPr lang="cs-CZ"/>
          </a:p>
        </p:txBody>
      </p:sp>
    </p:spTree>
    <p:extLst>
      <p:ext uri="{BB962C8B-B14F-4D97-AF65-F5344CB8AC3E}">
        <p14:creationId xmlns:p14="http://schemas.microsoft.com/office/powerpoint/2010/main" val="279382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148</a:t>
            </a:fld>
            <a:endParaRPr lang="cs-CZ"/>
          </a:p>
        </p:txBody>
      </p:sp>
    </p:spTree>
    <p:extLst>
      <p:ext uri="{BB962C8B-B14F-4D97-AF65-F5344CB8AC3E}">
        <p14:creationId xmlns:p14="http://schemas.microsoft.com/office/powerpoint/2010/main" val="381423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149</a:t>
            </a:fld>
            <a:endParaRPr lang="cs-CZ"/>
          </a:p>
        </p:txBody>
      </p:sp>
    </p:spTree>
    <p:extLst>
      <p:ext uri="{BB962C8B-B14F-4D97-AF65-F5344CB8AC3E}">
        <p14:creationId xmlns:p14="http://schemas.microsoft.com/office/powerpoint/2010/main" val="17287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150</a:t>
            </a:fld>
            <a:endParaRPr lang="cs-CZ"/>
          </a:p>
        </p:txBody>
      </p:sp>
    </p:spTree>
    <p:extLst>
      <p:ext uri="{BB962C8B-B14F-4D97-AF65-F5344CB8AC3E}">
        <p14:creationId xmlns:p14="http://schemas.microsoft.com/office/powerpoint/2010/main" val="2035918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151</a:t>
            </a:fld>
            <a:endParaRPr lang="cs-CZ"/>
          </a:p>
        </p:txBody>
      </p:sp>
    </p:spTree>
    <p:extLst>
      <p:ext uri="{BB962C8B-B14F-4D97-AF65-F5344CB8AC3E}">
        <p14:creationId xmlns:p14="http://schemas.microsoft.com/office/powerpoint/2010/main" val="711230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152</a:t>
            </a:fld>
            <a:endParaRPr lang="cs-CZ"/>
          </a:p>
        </p:txBody>
      </p:sp>
    </p:spTree>
    <p:extLst>
      <p:ext uri="{BB962C8B-B14F-4D97-AF65-F5344CB8AC3E}">
        <p14:creationId xmlns:p14="http://schemas.microsoft.com/office/powerpoint/2010/main" val="2132450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154</a:t>
            </a:fld>
            <a:endParaRPr lang="cs-CZ"/>
          </a:p>
        </p:txBody>
      </p:sp>
    </p:spTree>
    <p:extLst>
      <p:ext uri="{BB962C8B-B14F-4D97-AF65-F5344CB8AC3E}">
        <p14:creationId xmlns:p14="http://schemas.microsoft.com/office/powerpoint/2010/main" val="3229931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156</a:t>
            </a:fld>
            <a:endParaRPr lang="cs-CZ"/>
          </a:p>
        </p:txBody>
      </p:sp>
    </p:spTree>
    <p:extLst>
      <p:ext uri="{BB962C8B-B14F-4D97-AF65-F5344CB8AC3E}">
        <p14:creationId xmlns:p14="http://schemas.microsoft.com/office/powerpoint/2010/main" val="3129273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158</a:t>
            </a:fld>
            <a:endParaRPr lang="cs-CZ"/>
          </a:p>
        </p:txBody>
      </p:sp>
    </p:spTree>
    <p:extLst>
      <p:ext uri="{BB962C8B-B14F-4D97-AF65-F5344CB8AC3E}">
        <p14:creationId xmlns:p14="http://schemas.microsoft.com/office/powerpoint/2010/main" val="4062697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161</a:t>
            </a:fld>
            <a:endParaRPr lang="cs-CZ"/>
          </a:p>
        </p:txBody>
      </p:sp>
    </p:spTree>
    <p:extLst>
      <p:ext uri="{BB962C8B-B14F-4D97-AF65-F5344CB8AC3E}">
        <p14:creationId xmlns:p14="http://schemas.microsoft.com/office/powerpoint/2010/main" val="3554207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lnSpc>
                <a:spcPct val="80000"/>
              </a:lnSpc>
            </a:pPr>
            <a:endParaRPr lang="cs-CZ" sz="1200"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165</a:t>
            </a:fld>
            <a:endParaRPr lang="cs-CZ"/>
          </a:p>
        </p:txBody>
      </p:sp>
    </p:spTree>
    <p:extLst>
      <p:ext uri="{BB962C8B-B14F-4D97-AF65-F5344CB8AC3E}">
        <p14:creationId xmlns:p14="http://schemas.microsoft.com/office/powerpoint/2010/main" val="3515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67</a:t>
            </a:fld>
            <a:endParaRPr lang="cs-CZ" dirty="0"/>
          </a:p>
        </p:txBody>
      </p:sp>
    </p:spTree>
    <p:extLst>
      <p:ext uri="{BB962C8B-B14F-4D97-AF65-F5344CB8AC3E}">
        <p14:creationId xmlns:p14="http://schemas.microsoft.com/office/powerpoint/2010/main" val="1189206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166</a:t>
            </a:fld>
            <a:endParaRPr lang="cs-CZ"/>
          </a:p>
        </p:txBody>
      </p:sp>
    </p:spTree>
    <p:extLst>
      <p:ext uri="{BB962C8B-B14F-4D97-AF65-F5344CB8AC3E}">
        <p14:creationId xmlns:p14="http://schemas.microsoft.com/office/powerpoint/2010/main" val="1228749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167</a:t>
            </a:fld>
            <a:endParaRPr lang="cs-CZ"/>
          </a:p>
        </p:txBody>
      </p:sp>
    </p:spTree>
    <p:extLst>
      <p:ext uri="{BB962C8B-B14F-4D97-AF65-F5344CB8AC3E}">
        <p14:creationId xmlns:p14="http://schemas.microsoft.com/office/powerpoint/2010/main" val="3079302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28600" indent="-228600">
              <a:buNone/>
            </a:pPr>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168</a:t>
            </a:fld>
            <a:endParaRPr lang="cs-CZ"/>
          </a:p>
        </p:txBody>
      </p:sp>
    </p:spTree>
    <p:extLst>
      <p:ext uri="{BB962C8B-B14F-4D97-AF65-F5344CB8AC3E}">
        <p14:creationId xmlns:p14="http://schemas.microsoft.com/office/powerpoint/2010/main" val="254952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69</a:t>
            </a:fld>
            <a:endParaRPr lang="cs-CZ"/>
          </a:p>
        </p:txBody>
      </p:sp>
    </p:spTree>
    <p:extLst>
      <p:ext uri="{BB962C8B-B14F-4D97-AF65-F5344CB8AC3E}">
        <p14:creationId xmlns:p14="http://schemas.microsoft.com/office/powerpoint/2010/main" val="52069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h…..haléřový ukazatel nákladovosti</a:t>
            </a:r>
          </a:p>
          <a:p>
            <a:r>
              <a:rPr lang="cs-CZ" dirty="0"/>
              <a:t>Q</a:t>
            </a:r>
            <a:r>
              <a:rPr lang="cs-CZ" baseline="0" dirty="0"/>
              <a:t> – množství vyjádřené hodnotově</a:t>
            </a:r>
            <a:endParaRPr lang="cs-CZ" dirty="0"/>
          </a:p>
          <a:p>
            <a:endParaRPr lang="cs-CZ" dirty="0"/>
          </a:p>
          <a:p>
            <a:r>
              <a:rPr lang="cs-CZ" dirty="0"/>
              <a:t>Nákladové funkce vyjadřují matematický vztah mezi celkovými náklady  a</a:t>
            </a:r>
            <a:r>
              <a:rPr lang="cs-CZ" baseline="0" dirty="0"/>
              <a:t> objemem výroby.</a:t>
            </a:r>
          </a:p>
          <a:p>
            <a:r>
              <a:rPr lang="cs-CZ" baseline="0" dirty="0"/>
              <a:t>Vývoj celkových nákladů </a:t>
            </a:r>
            <a:r>
              <a:rPr lang="cs-CZ" baseline="0" dirty="0" err="1"/>
              <a:t>zavisí</a:t>
            </a:r>
            <a:r>
              <a:rPr lang="cs-CZ" baseline="0" dirty="0"/>
              <a:t> na vývoji celkových nákladů (proporcionální, </a:t>
            </a:r>
            <a:r>
              <a:rPr lang="cs-CZ" baseline="0" dirty="0" err="1"/>
              <a:t>podproporcionální</a:t>
            </a:r>
            <a:r>
              <a:rPr lang="cs-CZ" baseline="0" dirty="0"/>
              <a:t> a </a:t>
            </a:r>
            <a:r>
              <a:rPr lang="cs-CZ" baseline="0" dirty="0" err="1"/>
              <a:t>nadproporcionální</a:t>
            </a:r>
            <a:r>
              <a:rPr lang="cs-CZ" baseline="0" dirty="0"/>
              <a:t> průběh) a fixních nákladů (jsou stabilní nebo se mění skokem.</a:t>
            </a:r>
          </a:p>
          <a:p>
            <a:r>
              <a:rPr lang="cs-CZ" baseline="0" dirty="0"/>
              <a:t>Matematicky lze vztah nákladů a výroby vyjádřit lineárními nebo nelineárními funkcemi.</a:t>
            </a:r>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84</a:t>
            </a:fld>
            <a:endParaRPr lang="cs-CZ"/>
          </a:p>
        </p:txBody>
      </p:sp>
    </p:spTree>
    <p:extLst>
      <p:ext uri="{BB962C8B-B14F-4D97-AF65-F5344CB8AC3E}">
        <p14:creationId xmlns:p14="http://schemas.microsoft.com/office/powerpoint/2010/main" val="266791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342900" indent="-342900">
              <a:lnSpc>
                <a:spcPct val="90000"/>
              </a:lnSpc>
              <a:spcBef>
                <a:spcPct val="20000"/>
              </a:spcBef>
              <a:buClr>
                <a:schemeClr val="bg2"/>
              </a:buClr>
              <a:buSzPct val="75000"/>
              <a:buFont typeface="Wingdings" pitchFamily="2" charset="2"/>
              <a:buNone/>
            </a:pPr>
            <a:r>
              <a:rPr lang="cs-CZ" sz="1200" dirty="0" err="1"/>
              <a:t>N</a:t>
            </a:r>
            <a:r>
              <a:rPr lang="cs-CZ" sz="1200" baseline="-25000" dirty="0" err="1"/>
              <a:t>t</a:t>
            </a:r>
            <a:r>
              <a:rPr lang="cs-CZ" sz="1200" dirty="0"/>
              <a:t>= 2 525 000 + 3 850 * q</a:t>
            </a:r>
          </a:p>
          <a:p>
            <a:pPr marL="342900" indent="-342900">
              <a:lnSpc>
                <a:spcPct val="90000"/>
              </a:lnSpc>
              <a:spcBef>
                <a:spcPct val="20000"/>
              </a:spcBef>
              <a:buClr>
                <a:schemeClr val="bg2"/>
              </a:buClr>
              <a:buSzPct val="75000"/>
              <a:buFont typeface="Wingdings" pitchFamily="2" charset="2"/>
              <a:buNone/>
            </a:pPr>
            <a:r>
              <a:rPr lang="cs-CZ" sz="1200" dirty="0" err="1"/>
              <a:t>N</a:t>
            </a:r>
            <a:r>
              <a:rPr lang="cs-CZ" sz="1200" baseline="-25000" dirty="0" err="1"/>
              <a:t>t</a:t>
            </a:r>
            <a:r>
              <a:rPr lang="cs-CZ" sz="1200" baseline="-25000" dirty="0"/>
              <a:t>+1</a:t>
            </a:r>
            <a:r>
              <a:rPr lang="cs-CZ" sz="1200" dirty="0"/>
              <a:t>= 2 525 000 + 3 850 * 1200 = </a:t>
            </a:r>
            <a:r>
              <a:rPr lang="cs-CZ" sz="1200" u="sng" dirty="0"/>
              <a:t>7 145 000 Kč</a:t>
            </a:r>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94</a:t>
            </a:fld>
            <a:endParaRPr lang="cs-CZ"/>
          </a:p>
        </p:txBody>
      </p:sp>
    </p:spTree>
    <p:extLst>
      <p:ext uri="{BB962C8B-B14F-4D97-AF65-F5344CB8AC3E}">
        <p14:creationId xmlns:p14="http://schemas.microsoft.com/office/powerpoint/2010/main" val="60395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95</a:t>
            </a:fld>
            <a:endParaRPr lang="cs-CZ"/>
          </a:p>
        </p:txBody>
      </p:sp>
    </p:spTree>
    <p:extLst>
      <p:ext uri="{BB962C8B-B14F-4D97-AF65-F5344CB8AC3E}">
        <p14:creationId xmlns:p14="http://schemas.microsoft.com/office/powerpoint/2010/main" val="18473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96</a:t>
            </a:fld>
            <a:endParaRPr lang="cs-CZ"/>
          </a:p>
        </p:txBody>
      </p:sp>
    </p:spTree>
    <p:extLst>
      <p:ext uri="{BB962C8B-B14F-4D97-AF65-F5344CB8AC3E}">
        <p14:creationId xmlns:p14="http://schemas.microsoft.com/office/powerpoint/2010/main" val="18473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51388" y="981075"/>
            <a:ext cx="4141787"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6" name="Zástupný symbol pro zápatí 5"/>
          <p:cNvSpPr>
            <a:spLocks noGrp="1"/>
          </p:cNvSpPr>
          <p:nvPr>
            <p:ph type="ftr" sz="quarter" idx="11"/>
          </p:nvPr>
        </p:nvSpPr>
        <p:spPr>
          <a:xfrm>
            <a:off x="3124200" y="6524625"/>
            <a:ext cx="2895600" cy="180975"/>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948488" y="6597650"/>
            <a:ext cx="2133600" cy="180975"/>
          </a:xfrm>
        </p:spPr>
        <p:txBody>
          <a:bodyPr/>
          <a:lstStyle>
            <a:lvl1pPr>
              <a:defRPr/>
            </a:lvl1pPr>
          </a:lstStyle>
          <a:p>
            <a:fld id="{36D1A520-8094-4957-9999-73257F774E95}" type="slidenum">
              <a:rPr lang="cs-CZ"/>
              <a:pPr/>
              <a:t>‹#›</a:t>
            </a:fld>
            <a:endParaRPr lang="cs-CZ"/>
          </a:p>
        </p:txBody>
      </p:sp>
    </p:spTree>
    <p:extLst>
      <p:ext uri="{BB962C8B-B14F-4D97-AF65-F5344CB8AC3E}">
        <p14:creationId xmlns:p14="http://schemas.microsoft.com/office/powerpoint/2010/main" val="2729706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endParaRPr lang="cs-CZ"/>
          </a:p>
        </p:txBody>
      </p:sp>
      <p:sp>
        <p:nvSpPr>
          <p:cNvPr id="4" name="Zástupný symbol pro datum 3"/>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5" name="Zástupný symbol pro zápatí 4"/>
          <p:cNvSpPr>
            <a:spLocks noGrp="1"/>
          </p:cNvSpPr>
          <p:nvPr>
            <p:ph type="ftr" sz="quarter" idx="11"/>
          </p:nvPr>
        </p:nvSpPr>
        <p:spPr>
          <a:xfrm>
            <a:off x="3124200" y="6524625"/>
            <a:ext cx="2895600" cy="180975"/>
          </a:xfrm>
        </p:spPr>
        <p:txBody>
          <a:bodyPr/>
          <a:lstStyle>
            <a:lvl1pPr>
              <a:defRPr/>
            </a:lvl1pPr>
          </a:lstStyle>
          <a:p>
            <a:endParaRPr lang="cs-CZ"/>
          </a:p>
        </p:txBody>
      </p:sp>
      <p:sp>
        <p:nvSpPr>
          <p:cNvPr id="6" name="Zástupný symbol pro číslo snímku 5"/>
          <p:cNvSpPr>
            <a:spLocks noGrp="1"/>
          </p:cNvSpPr>
          <p:nvPr>
            <p:ph type="sldNum" sz="quarter" idx="12"/>
          </p:nvPr>
        </p:nvSpPr>
        <p:spPr>
          <a:xfrm>
            <a:off x="6948488" y="6597650"/>
            <a:ext cx="2133600" cy="180975"/>
          </a:xfrm>
        </p:spPr>
        <p:txBody>
          <a:bodyPr/>
          <a:lstStyle>
            <a:lvl1pPr>
              <a:defRPr/>
            </a:lvl1pPr>
          </a:lstStyle>
          <a:p>
            <a:fld id="{AC4827EF-9901-452F-82E3-3BF28DBA92FA}" type="slidenum">
              <a:rPr lang="cs-CZ"/>
              <a:pPr/>
              <a:t>‹#›</a:t>
            </a:fld>
            <a:endParaRPr lang="cs-CZ"/>
          </a:p>
        </p:txBody>
      </p:sp>
    </p:spTree>
    <p:extLst>
      <p:ext uri="{BB962C8B-B14F-4D97-AF65-F5344CB8AC3E}">
        <p14:creationId xmlns:p14="http://schemas.microsoft.com/office/powerpoint/2010/main" val="403218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10/28/2021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12.bin"/><Relationship Id="rId4" Type="http://schemas.openxmlformats.org/officeDocument/2006/relationships/image" Target="../media/image32.wmf"/></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5.emf"/><Relationship Id="rId4" Type="http://schemas.openxmlformats.org/officeDocument/2006/relationships/oleObject" Target="../embeddings/oleObject14.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9.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0.wmf"/></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0.png"/><Relationship Id="rId5" Type="http://schemas.openxmlformats.org/officeDocument/2006/relationships/image" Target="../media/image40.wmf"/><Relationship Id="rId4" Type="http://schemas.openxmlformats.org/officeDocument/2006/relationships/oleObject" Target="../embeddings/oleObject17.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1.wmf"/></Relationships>
</file>

<file path=ppt/slides/_rels/slide1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0.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36.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0.bin"/><Relationship Id="rId5" Type="http://schemas.openxmlformats.org/officeDocument/2006/relationships/image" Target="../media/image43.wmf"/><Relationship Id="rId4" Type="http://schemas.openxmlformats.org/officeDocument/2006/relationships/oleObject" Target="../embeddings/oleObject19.bin"/><Relationship Id="rId9" Type="http://schemas.openxmlformats.org/officeDocument/2006/relationships/image" Target="../media/image45.w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6.e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image" Target="../media/image23.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28.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57245"/>
            <a:ext cx="7858124" cy="1576532"/>
          </a:xfrm>
        </p:spPr>
        <p:txBody>
          <a:bodyPr lIns="0" tIns="0" rIns="0" bIns="0" anchor="t" anchorCtr="0">
            <a:normAutofit fontScale="90000"/>
          </a:bodyPr>
          <a:lstStyle/>
          <a:p>
            <a:r>
              <a:rPr lang="cs-CZ" sz="5000" b="1" dirty="0">
                <a:solidFill>
                  <a:srgbClr val="FF0000"/>
                </a:solidFill>
              </a:rPr>
              <a:t>2. Soustředění</a:t>
            </a:r>
            <a:br>
              <a:rPr lang="cs-CZ" sz="5000" b="1" dirty="0">
                <a:solidFill>
                  <a:srgbClr val="FF0000"/>
                </a:solidFill>
              </a:rPr>
            </a:br>
            <a:r>
              <a:rPr lang="cs-CZ" sz="5000" b="1" dirty="0">
                <a:solidFill>
                  <a:srgbClr val="FF0000"/>
                </a:solidFill>
              </a:rPr>
              <a:t>Výnosy, Náklady a jejich řízení</a:t>
            </a:r>
            <a:endParaRPr lang="cs-CZ" sz="5000" dirty="0">
              <a:solidFill>
                <a:srgbClr val="FF0000"/>
              </a:solidFil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75577" y="491140"/>
            <a:ext cx="8229600" cy="671513"/>
          </a:xfrm>
        </p:spPr>
        <p:txBody>
          <a:bodyPr>
            <a:normAutofit/>
          </a:bodyPr>
          <a:lstStyle/>
          <a:p>
            <a:pPr eaLnBrk="1" hangingPunct="1"/>
            <a:r>
              <a:rPr lang="cs-CZ" altLang="cs-CZ" sz="3200" b="1" dirty="0">
                <a:solidFill>
                  <a:srgbClr val="FF0000"/>
                </a:solidFill>
              </a:rPr>
              <a:t>Výkon, výnos, příjem</a:t>
            </a:r>
          </a:p>
        </p:txBody>
      </p:sp>
      <p:graphicFrame>
        <p:nvGraphicFramePr>
          <p:cNvPr id="12291" name="Object 4"/>
          <p:cNvGraphicFramePr>
            <a:graphicFrameLocks noGrp="1" noChangeAspect="1"/>
          </p:cNvGraphicFramePr>
          <p:nvPr>
            <p:ph idx="1"/>
          </p:nvPr>
        </p:nvGraphicFramePr>
        <p:xfrm>
          <a:off x="26988" y="1196975"/>
          <a:ext cx="9121775" cy="4437063"/>
        </p:xfrm>
        <a:graphic>
          <a:graphicData uri="http://schemas.openxmlformats.org/presentationml/2006/ole">
            <mc:AlternateContent xmlns:mc="http://schemas.openxmlformats.org/markup-compatibility/2006">
              <mc:Choice xmlns:v="urn:schemas-microsoft-com:vml" Requires="v">
                <p:oleObj spid="_x0000_s1055" name="Dokument" r:id="rId4" imgW="6101525" imgH="2179603" progId="Word.Document.8">
                  <p:embed/>
                </p:oleObj>
              </mc:Choice>
              <mc:Fallback>
                <p:oleObj name="Dokument" r:id="rId4" imgW="6101525" imgH="2179603"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1196975"/>
                        <a:ext cx="9121775" cy="4437063"/>
                      </a:xfrm>
                      <a:prstGeom prst="rect">
                        <a:avLst/>
                      </a:prstGeom>
                      <a:solidFill>
                        <a:srgbClr val="FFFF7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29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04FB4F6-5445-42F0-8E17-13BF0364D7ED}" type="slidenum">
              <a:rPr lang="cs-CZ" altLang="cs-CZ" smtClean="0"/>
              <a:pPr eaLnBrk="1" hangingPunct="1"/>
              <a:t>10</a:t>
            </a:fld>
            <a:endParaRPr lang="cs-CZ" altLang="cs-CZ"/>
          </a:p>
        </p:txBody>
      </p:sp>
    </p:spTree>
    <p:extLst>
      <p:ext uri="{BB962C8B-B14F-4D97-AF65-F5344CB8AC3E}">
        <p14:creationId xmlns:p14="http://schemas.microsoft.com/office/powerpoint/2010/main" val="31561566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484" y="195035"/>
            <a:ext cx="7633146" cy="867991"/>
          </a:xfrm>
        </p:spPr>
        <p:txBody>
          <a:bodyPr>
            <a:normAutofit/>
          </a:bodyPr>
          <a:lstStyle/>
          <a:p>
            <a:r>
              <a:rPr lang="cs-CZ" sz="4000" b="1" dirty="0">
                <a:solidFill>
                  <a:srgbClr val="FF0000"/>
                </a:solidFill>
              </a:rPr>
              <a:t>Řešení č. 4 </a:t>
            </a:r>
            <a:r>
              <a:rPr lang="cs-CZ" sz="4000" b="1" dirty="0">
                <a:solidFill>
                  <a:schemeClr val="tx1"/>
                </a:solidFill>
              </a:rPr>
              <a:t> Klasifikační analýza</a:t>
            </a:r>
          </a:p>
        </p:txBody>
      </p:sp>
      <p:sp>
        <p:nvSpPr>
          <p:cNvPr id="3" name="Zástupný symbol pro obsah 2"/>
          <p:cNvSpPr>
            <a:spLocks noGrp="1"/>
          </p:cNvSpPr>
          <p:nvPr>
            <p:ph idx="1"/>
          </p:nvPr>
        </p:nvSpPr>
        <p:spPr>
          <a:xfrm>
            <a:off x="546257" y="983512"/>
            <a:ext cx="8229600" cy="4525963"/>
          </a:xfrm>
        </p:spPr>
        <p:txBody>
          <a:bodyPr>
            <a:normAutofit/>
          </a:bodyPr>
          <a:lstStyle/>
          <a:p>
            <a:pPr>
              <a:lnSpc>
                <a:spcPct val="80000"/>
              </a:lnSpc>
              <a:buNone/>
            </a:pPr>
            <a:r>
              <a:rPr lang="cs-CZ" sz="2400" dirty="0"/>
              <a:t>		</a:t>
            </a:r>
            <a:r>
              <a:rPr lang="cs-CZ" sz="2400" dirty="0">
                <a:latin typeface="Arial" pitchFamily="34" charset="0"/>
                <a:cs typeface="Arial" pitchFamily="34" charset="0"/>
              </a:rPr>
              <a:t>				    					 FN		       VN</a:t>
            </a:r>
          </a:p>
          <a:p>
            <a:pPr>
              <a:lnSpc>
                <a:spcPct val="80000"/>
              </a:lnSpc>
            </a:pPr>
            <a:r>
              <a:rPr lang="cs-CZ" sz="2400" dirty="0">
                <a:latin typeface="Arial" pitchFamily="34" charset="0"/>
                <a:cs typeface="Arial" pitchFamily="34" charset="0"/>
              </a:rPr>
              <a:t>Spotřeba materiálu 							</a:t>
            </a:r>
          </a:p>
          <a:p>
            <a:pPr>
              <a:lnSpc>
                <a:spcPct val="80000"/>
              </a:lnSpc>
            </a:pPr>
            <a:r>
              <a:rPr lang="cs-CZ" sz="2400" dirty="0">
                <a:latin typeface="Arial" pitchFamily="34" charset="0"/>
                <a:cs typeface="Arial" pitchFamily="34" charset="0"/>
              </a:rPr>
              <a:t>Mzdy dělníků 	  		   						</a:t>
            </a:r>
          </a:p>
          <a:p>
            <a:pPr>
              <a:lnSpc>
                <a:spcPct val="80000"/>
              </a:lnSpc>
            </a:pPr>
            <a:r>
              <a:rPr lang="cs-CZ" sz="2400" dirty="0">
                <a:latin typeface="Arial" pitchFamily="34" charset="0"/>
                <a:cs typeface="Arial" pitchFamily="34" charset="0"/>
              </a:rPr>
              <a:t>Mzdy </a:t>
            </a:r>
            <a:r>
              <a:rPr lang="cs-CZ" sz="2400" dirty="0" err="1">
                <a:latin typeface="Arial" pitchFamily="34" charset="0"/>
                <a:cs typeface="Arial" pitchFamily="34" charset="0"/>
              </a:rPr>
              <a:t>administr.prac</a:t>
            </a:r>
            <a:r>
              <a:rPr lang="cs-CZ" sz="2400" dirty="0">
                <a:latin typeface="Arial" pitchFamily="34" charset="0"/>
                <a:cs typeface="Arial" pitchFamily="34" charset="0"/>
              </a:rPr>
              <a:t>.	       		</a:t>
            </a:r>
          </a:p>
          <a:p>
            <a:pPr>
              <a:lnSpc>
                <a:spcPct val="80000"/>
              </a:lnSpc>
            </a:pPr>
            <a:r>
              <a:rPr lang="cs-CZ" sz="2400" dirty="0">
                <a:latin typeface="Arial" pitchFamily="34" charset="0"/>
                <a:cs typeface="Arial" pitchFamily="34" charset="0"/>
              </a:rPr>
              <a:t>Nájemné						</a:t>
            </a:r>
          </a:p>
          <a:p>
            <a:pPr>
              <a:lnSpc>
                <a:spcPct val="80000"/>
              </a:lnSpc>
            </a:pPr>
            <a:r>
              <a:rPr lang="cs-CZ" sz="2400" dirty="0">
                <a:latin typeface="Arial" pitchFamily="34" charset="0"/>
                <a:cs typeface="Arial" pitchFamily="34" charset="0"/>
              </a:rPr>
              <a:t>Energie na provoz strojů 						</a:t>
            </a:r>
          </a:p>
          <a:p>
            <a:pPr>
              <a:lnSpc>
                <a:spcPct val="80000"/>
              </a:lnSpc>
            </a:pPr>
            <a:r>
              <a:rPr lang="cs-CZ" sz="2400" dirty="0" err="1">
                <a:latin typeface="Arial" pitchFamily="34" charset="0"/>
                <a:cs typeface="Arial" pitchFamily="34" charset="0"/>
              </a:rPr>
              <a:t>Osvětlení,vytápění,voda</a:t>
            </a:r>
            <a:r>
              <a:rPr lang="cs-CZ" sz="2400" dirty="0">
                <a:latin typeface="Arial" pitchFamily="34" charset="0"/>
                <a:cs typeface="Arial" pitchFamily="34" charset="0"/>
              </a:rPr>
              <a:t>   	</a:t>
            </a:r>
          </a:p>
          <a:p>
            <a:pPr>
              <a:lnSpc>
                <a:spcPct val="80000"/>
              </a:lnSpc>
            </a:pPr>
            <a:r>
              <a:rPr lang="cs-CZ" sz="2400" dirty="0">
                <a:latin typeface="Arial" pitchFamily="34" charset="0"/>
                <a:cs typeface="Arial" pitchFamily="34" charset="0"/>
              </a:rPr>
              <a:t>Reklama			     	   		</a:t>
            </a:r>
          </a:p>
          <a:p>
            <a:pPr>
              <a:lnSpc>
                <a:spcPct val="80000"/>
              </a:lnSpc>
            </a:pPr>
            <a:r>
              <a:rPr lang="cs-CZ" sz="2400" dirty="0">
                <a:latin typeface="Arial" pitchFamily="34" charset="0"/>
                <a:cs typeface="Arial" pitchFamily="34" charset="0"/>
              </a:rPr>
              <a:t>Doprava materiálu		    						</a:t>
            </a:r>
          </a:p>
          <a:p>
            <a:pPr>
              <a:lnSpc>
                <a:spcPct val="80000"/>
              </a:lnSpc>
            </a:pPr>
            <a:r>
              <a:rPr lang="cs-CZ" sz="2400" u="sng" dirty="0">
                <a:latin typeface="Arial" pitchFamily="34" charset="0"/>
                <a:cs typeface="Arial" pitchFamily="34" charset="0"/>
              </a:rPr>
              <a:t>Odpisy DHM					</a:t>
            </a:r>
          </a:p>
          <a:p>
            <a:pPr>
              <a:lnSpc>
                <a:spcPct val="80000"/>
              </a:lnSpc>
            </a:pPr>
            <a:r>
              <a:rPr lang="cs-CZ" sz="2400" dirty="0">
                <a:latin typeface="Arial" pitchFamily="34" charset="0"/>
                <a:cs typeface="Arial" pitchFamily="34" charset="0"/>
              </a:rPr>
              <a:t>Celkem			   			</a:t>
            </a:r>
            <a:endParaRPr lang="cs-CZ" sz="2400" b="1" dirty="0">
              <a:latin typeface="Arial" pitchFamily="34" charset="0"/>
              <a:cs typeface="Arial" pitchFamily="34" charset="0"/>
            </a:endParaRPr>
          </a:p>
        </p:txBody>
      </p:sp>
      <p:sp>
        <p:nvSpPr>
          <p:cNvPr id="4" name="Rectangle 5">
            <a:extLst>
              <a:ext uri="{FF2B5EF4-FFF2-40B4-BE49-F238E27FC236}">
                <a16:creationId xmlns:a16="http://schemas.microsoft.com/office/drawing/2014/main" id="{39D35508-D08D-4CFA-86ED-8645E976C2E0}"/>
              </a:ext>
            </a:extLst>
          </p:cNvPr>
          <p:cNvSpPr>
            <a:spLocks noRot="1" noChangeArrowheads="1"/>
          </p:cNvSpPr>
          <p:nvPr/>
        </p:nvSpPr>
        <p:spPr bwMode="auto">
          <a:xfrm>
            <a:off x="546257" y="5202238"/>
            <a:ext cx="76327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endParaRPr lang="cs-CZ" altLang="cs-CZ" sz="2400" u="sng" dirty="0"/>
          </a:p>
        </p:txBody>
      </p:sp>
    </p:spTree>
    <p:extLst>
      <p:ext uri="{BB962C8B-B14F-4D97-AF65-F5344CB8AC3E}">
        <p14:creationId xmlns:p14="http://schemas.microsoft.com/office/powerpoint/2010/main" val="28816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nodePh="1">
                                  <p:stCondLst>
                                    <p:cond delay="0"/>
                                  </p:stCondLst>
                                  <p:endCondLst>
                                    <p:cond evt="begin" delay="0">
                                      <p:tn val="29"/>
                                    </p:cond>
                                  </p:end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checkerboard(across)">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81549"/>
            <a:ext cx="8229600" cy="1143000"/>
          </a:xfrm>
        </p:spPr>
        <p:txBody>
          <a:bodyPr>
            <a:normAutofit/>
          </a:bodyPr>
          <a:lstStyle/>
          <a:p>
            <a:r>
              <a:rPr lang="cs-CZ" sz="3200" b="1" dirty="0">
                <a:solidFill>
                  <a:srgbClr val="FF0000"/>
                </a:solidFill>
                <a:latin typeface="Arial" pitchFamily="34" charset="0"/>
                <a:cs typeface="Arial" pitchFamily="34" charset="0"/>
              </a:rPr>
              <a:t>Grafická metoda stanovení nákladové funkce</a:t>
            </a:r>
            <a:endParaRPr lang="cs-CZ" sz="3200" dirty="0">
              <a:solidFill>
                <a:srgbClr val="FF0000"/>
              </a:solidFill>
              <a:latin typeface="Arial" pitchFamily="34" charset="0"/>
              <a:cs typeface="Arial" pitchFamily="34" charset="0"/>
            </a:endParaRPr>
          </a:p>
        </p:txBody>
      </p:sp>
      <p:pic>
        <p:nvPicPr>
          <p:cNvPr id="1026" name="Picture 2" descr="C:\Users\L9087\Desktop\MVSO_přednášky\Přednášky, PE1\Přednášky_ZS_2014\Obrázky\graficka%20metoda.jpg"/>
          <p:cNvPicPr>
            <a:picLocks noGrp="1" noChangeAspect="1" noChangeArrowheads="1"/>
          </p:cNvPicPr>
          <p:nvPr>
            <p:ph idx="1"/>
          </p:nvPr>
        </p:nvPicPr>
        <p:blipFill>
          <a:blip r:embed="rId2" cstate="print"/>
          <a:srcRect/>
          <a:stretch>
            <a:fillRect/>
          </a:stretch>
        </p:blipFill>
        <p:spPr bwMode="auto">
          <a:xfrm>
            <a:off x="1691680" y="2451870"/>
            <a:ext cx="5151427" cy="4265047"/>
          </a:xfrm>
          <a:prstGeom prst="rect">
            <a:avLst/>
          </a:prstGeom>
          <a:noFill/>
        </p:spPr>
      </p:pic>
      <p:sp>
        <p:nvSpPr>
          <p:cNvPr id="4" name="Rectangle 3">
            <a:extLst>
              <a:ext uri="{FF2B5EF4-FFF2-40B4-BE49-F238E27FC236}">
                <a16:creationId xmlns:a16="http://schemas.microsoft.com/office/drawing/2014/main" id="{6A7549F4-71C8-4D23-9088-4CEB61701DEC}"/>
              </a:ext>
            </a:extLst>
          </p:cNvPr>
          <p:cNvSpPr txBox="1">
            <a:spLocks noChangeArrowheads="1"/>
          </p:cNvSpPr>
          <p:nvPr/>
        </p:nvSpPr>
        <p:spPr>
          <a:xfrm>
            <a:off x="467544" y="1818901"/>
            <a:ext cx="8435975" cy="5762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None/>
            </a:pPr>
            <a:r>
              <a:rPr lang="cs-CZ" b="1" u="sng">
                <a:solidFill>
                  <a:srgbClr val="FF0000"/>
                </a:solidFill>
              </a:rPr>
              <a:t>Bodový diagram</a:t>
            </a:r>
          </a:p>
          <a:p>
            <a:endParaRPr lang="cs-CZ" dirty="0"/>
          </a:p>
        </p:txBody>
      </p:sp>
    </p:spTree>
    <p:extLst>
      <p:ext uri="{BB962C8B-B14F-4D97-AF65-F5344CB8AC3E}">
        <p14:creationId xmlns:p14="http://schemas.microsoft.com/office/powerpoint/2010/main" val="32554138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2263" y="94004"/>
            <a:ext cx="8570912" cy="671171"/>
          </a:xfrm>
          <a:solidFill>
            <a:schemeClr val="bg1"/>
          </a:solidFill>
        </p:spPr>
        <p:txBody>
          <a:bodyPr>
            <a:normAutofit fontScale="90000"/>
          </a:bodyPr>
          <a:lstStyle/>
          <a:p>
            <a:pPr algn="l" eaLnBrk="1" hangingPunct="1"/>
            <a:r>
              <a:rPr lang="cs-CZ" altLang="cs-CZ" sz="2400" b="1" dirty="0">
                <a:solidFill>
                  <a:srgbClr val="FF0000"/>
                </a:solidFill>
              </a:rPr>
              <a:t>Ukázka 3: Podnik vykázal v průběhu roku v rámci jednotlivých měsíců tyto hodnoty objemu produkce a nákladů</a:t>
            </a:r>
          </a:p>
        </p:txBody>
      </p:sp>
      <p:graphicFrame>
        <p:nvGraphicFramePr>
          <p:cNvPr id="133608" name="Group 488"/>
          <p:cNvGraphicFramePr>
            <a:graphicFrameLocks noGrp="1"/>
          </p:cNvGraphicFramePr>
          <p:nvPr>
            <p:ph sz="half" idx="1"/>
          </p:nvPr>
        </p:nvGraphicFramePr>
        <p:xfrm>
          <a:off x="322263" y="836613"/>
          <a:ext cx="8426450" cy="5140402"/>
        </p:xfrm>
        <a:graphic>
          <a:graphicData uri="http://schemas.openxmlformats.org/drawingml/2006/table">
            <a:tbl>
              <a:tblPr/>
              <a:tblGrid>
                <a:gridCol w="2811462">
                  <a:extLst>
                    <a:ext uri="{9D8B030D-6E8A-4147-A177-3AD203B41FA5}">
                      <a16:colId xmlns:a16="http://schemas.microsoft.com/office/drawing/2014/main" val="20000"/>
                    </a:ext>
                  </a:extLst>
                </a:gridCol>
                <a:gridCol w="2581275">
                  <a:extLst>
                    <a:ext uri="{9D8B030D-6E8A-4147-A177-3AD203B41FA5}">
                      <a16:colId xmlns:a16="http://schemas.microsoft.com/office/drawing/2014/main" val="20001"/>
                    </a:ext>
                  </a:extLst>
                </a:gridCol>
                <a:gridCol w="3033713">
                  <a:extLst>
                    <a:ext uri="{9D8B030D-6E8A-4147-A177-3AD203B41FA5}">
                      <a16:colId xmlns:a16="http://schemas.microsoft.com/office/drawing/2014/main" val="20002"/>
                    </a:ext>
                  </a:extLst>
                </a:gridCol>
              </a:tblGrid>
              <a:tr h="38570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Období</a:t>
                      </a:r>
                      <a:endParaRPr kumimoji="0" lang="cs-CZ" sz="1800" b="0" i="0" u="none" strike="noStrike" cap="none" normalizeH="0" baseline="0" dirty="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q v tis. ks</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CN v tis. Kč</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40</a:t>
                      </a:r>
                      <a:endParaRPr kumimoji="0" lang="cs-CZ" sz="1800" b="0" i="0" u="none" strike="noStrike" cap="none" normalizeH="0" baseline="0" dirty="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550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600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520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420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52</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530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710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53</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540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7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Celkem</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600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6190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8497" name="Text Box 485"/>
          <p:cNvSpPr txBox="1">
            <a:spLocks noChangeArrowheads="1"/>
          </p:cNvSpPr>
          <p:nvPr/>
        </p:nvSpPr>
        <p:spPr bwMode="auto">
          <a:xfrm>
            <a:off x="323850" y="6021388"/>
            <a:ext cx="8424863" cy="590550"/>
          </a:xfrm>
          <a:prstGeom prst="rect">
            <a:avLst/>
          </a:prstGeom>
          <a:solidFill>
            <a:schemeClr val="bg1"/>
          </a:solidFill>
          <a:ln w="9525">
            <a:solidFill>
              <a:srgbClr val="000000"/>
            </a:solidFill>
            <a:miter lim="800000"/>
            <a:headEnd/>
            <a:tailEnd/>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just" eaLnBrk="1" hangingPunct="1"/>
            <a:r>
              <a:rPr lang="cs-CZ" altLang="cs-CZ" sz="1600">
                <a:latin typeface="Arial" panose="020B0604020202020204" pitchFamily="34" charset="0"/>
              </a:rPr>
              <a:t>Zároveň víme, že v listopadu podnik získal jednorázovou mimořádnou zakázku a že v srpnu vlivem živelných pohrom byla na 2 týdny přerušena výroba!</a:t>
            </a:r>
          </a:p>
        </p:txBody>
      </p:sp>
    </p:spTree>
    <p:extLst>
      <p:ext uri="{BB962C8B-B14F-4D97-AF65-F5344CB8AC3E}">
        <p14:creationId xmlns:p14="http://schemas.microsoft.com/office/powerpoint/2010/main" val="20814638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f 11"/>
          <p:cNvGraphicFramePr>
            <a:graphicFrameLocks/>
          </p:cNvGraphicFramePr>
          <p:nvPr/>
        </p:nvGraphicFramePr>
        <p:xfrm>
          <a:off x="0" y="111095"/>
          <a:ext cx="9144000" cy="6746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1538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19917"/>
            <a:ext cx="8229600" cy="1143000"/>
          </a:xfrm>
        </p:spPr>
        <p:txBody>
          <a:bodyPr>
            <a:normAutofit/>
          </a:bodyPr>
          <a:lstStyle/>
          <a:p>
            <a:r>
              <a:rPr lang="cs-CZ" altLang="cs-CZ" sz="3600" b="1" dirty="0">
                <a:solidFill>
                  <a:srgbClr val="FF0000"/>
                </a:solidFill>
              </a:rPr>
              <a:t>Zjišťování parametrů nákladových funkcí</a:t>
            </a:r>
          </a:p>
        </p:txBody>
      </p:sp>
      <p:sp>
        <p:nvSpPr>
          <p:cNvPr id="20483" name="Rectangle 3"/>
          <p:cNvSpPr>
            <a:spLocks noGrp="1" noChangeArrowheads="1"/>
          </p:cNvSpPr>
          <p:nvPr>
            <p:ph type="body" idx="1"/>
          </p:nvPr>
        </p:nvSpPr>
        <p:spPr>
          <a:xfrm>
            <a:off x="457200" y="1417638"/>
            <a:ext cx="8435975" cy="5251450"/>
          </a:xfrm>
        </p:spPr>
        <p:txBody>
          <a:bodyPr/>
          <a:lstStyle/>
          <a:p>
            <a:pPr algn="ctr">
              <a:lnSpc>
                <a:spcPct val="80000"/>
              </a:lnSpc>
              <a:buFont typeface="Wingdings" panose="05000000000000000000" pitchFamily="2" charset="2"/>
              <a:buNone/>
            </a:pPr>
            <a:r>
              <a:rPr lang="cs-CZ" altLang="cs-CZ" sz="2400" b="1" dirty="0"/>
              <a:t>Metoda dvou období</a:t>
            </a:r>
          </a:p>
          <a:p>
            <a:pPr algn="just">
              <a:lnSpc>
                <a:spcPct val="80000"/>
              </a:lnSpc>
            </a:pPr>
            <a:r>
              <a:rPr lang="cs-CZ" altLang="cs-CZ" sz="2400" dirty="0"/>
              <a:t>Řeší se pomocí soustavy dvou rovnic o dvou neznámých (parametr fixních a variabilních nákladů)</a:t>
            </a:r>
          </a:p>
          <a:p>
            <a:pPr algn="just">
              <a:lnSpc>
                <a:spcPct val="80000"/>
              </a:lnSpc>
            </a:pPr>
            <a:r>
              <a:rPr lang="cs-CZ" altLang="cs-CZ" sz="2400" dirty="0"/>
              <a:t>Vychází se z hodnot minulých období (např. měsíční) o produkci (</a:t>
            </a:r>
            <a:r>
              <a:rPr lang="cs-CZ" altLang="cs-CZ" sz="2400" dirty="0" err="1"/>
              <a:t>q,Q</a:t>
            </a:r>
            <a:r>
              <a:rPr lang="cs-CZ" altLang="cs-CZ" sz="2400" dirty="0"/>
              <a:t>) a příslušných nákladech v daném období</a:t>
            </a:r>
          </a:p>
          <a:p>
            <a:pPr algn="just">
              <a:lnSpc>
                <a:spcPct val="80000"/>
              </a:lnSpc>
            </a:pPr>
            <a:r>
              <a:rPr lang="cs-CZ" altLang="cs-CZ" sz="2400" dirty="0"/>
              <a:t>Pro tvorbu rovnic se vybírají období s nejnižším a nejvyšším objemem produkce (a k tomu příslušné náklady)</a:t>
            </a:r>
          </a:p>
          <a:p>
            <a:pPr lvl="1" algn="just">
              <a:lnSpc>
                <a:spcPct val="80000"/>
              </a:lnSpc>
            </a:pPr>
            <a:r>
              <a:rPr lang="cs-CZ" altLang="cs-CZ" sz="2000" dirty="0"/>
              <a:t>N</a:t>
            </a:r>
            <a:r>
              <a:rPr lang="cs-CZ" altLang="cs-CZ" sz="2000" baseline="-25000" dirty="0"/>
              <a:t>1</a:t>
            </a:r>
            <a:r>
              <a:rPr lang="cs-CZ" altLang="cs-CZ" sz="2000" dirty="0"/>
              <a:t> = a + b * q</a:t>
            </a:r>
            <a:r>
              <a:rPr lang="cs-CZ" altLang="cs-CZ" sz="2000" baseline="-25000" dirty="0"/>
              <a:t>1</a:t>
            </a:r>
          </a:p>
          <a:p>
            <a:pPr lvl="1" algn="just">
              <a:lnSpc>
                <a:spcPct val="80000"/>
              </a:lnSpc>
            </a:pPr>
            <a:r>
              <a:rPr lang="cs-CZ" altLang="cs-CZ" sz="2000" dirty="0"/>
              <a:t>N</a:t>
            </a:r>
            <a:r>
              <a:rPr lang="cs-CZ" altLang="cs-CZ" sz="2000" baseline="-25000" dirty="0"/>
              <a:t>2</a:t>
            </a:r>
            <a:r>
              <a:rPr lang="cs-CZ" altLang="cs-CZ" sz="2000" dirty="0"/>
              <a:t> = a + b * q</a:t>
            </a:r>
            <a:r>
              <a:rPr lang="cs-CZ" altLang="cs-CZ" sz="2000" baseline="-25000" dirty="0"/>
              <a:t>2</a:t>
            </a:r>
          </a:p>
          <a:p>
            <a:pPr algn="just">
              <a:lnSpc>
                <a:spcPct val="80000"/>
              </a:lnSpc>
            </a:pPr>
            <a:r>
              <a:rPr lang="cs-CZ" altLang="cs-CZ" sz="2400" dirty="0"/>
              <a:t>Při výběru období je nutné brát ohled na mimořádné (extrémní) výkyvy (jednorázová zakázka nám zvýší objem produkce v jednom měsíci, odstávky výroby z důvodů oprav či poruch apod.</a:t>
            </a:r>
          </a:p>
        </p:txBody>
      </p:sp>
    </p:spTree>
    <p:extLst>
      <p:ext uri="{BB962C8B-B14F-4D97-AF65-F5344CB8AC3E}">
        <p14:creationId xmlns:p14="http://schemas.microsoft.com/office/powerpoint/2010/main" val="33088895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548" y="515655"/>
            <a:ext cx="8280920" cy="864096"/>
          </a:xfrm>
        </p:spPr>
        <p:txBody>
          <a:bodyPr>
            <a:normAutofit/>
          </a:bodyPr>
          <a:lstStyle/>
          <a:p>
            <a:r>
              <a:rPr lang="cs-CZ" sz="4000" b="1" dirty="0">
                <a:solidFill>
                  <a:srgbClr val="FF0000"/>
                </a:solidFill>
              </a:rPr>
              <a:t>Řešení č. 5 </a:t>
            </a:r>
            <a:r>
              <a:rPr lang="cs-CZ" sz="4000" b="1" dirty="0">
                <a:solidFill>
                  <a:schemeClr val="tx1"/>
                </a:solidFill>
              </a:rPr>
              <a:t>Metoda dvou období</a:t>
            </a:r>
          </a:p>
        </p:txBody>
      </p:sp>
      <p:sp>
        <p:nvSpPr>
          <p:cNvPr id="3" name="Zástupný symbol pro obsah 2"/>
          <p:cNvSpPr>
            <a:spLocks noGrp="1"/>
          </p:cNvSpPr>
          <p:nvPr>
            <p:ph idx="1"/>
          </p:nvPr>
        </p:nvSpPr>
        <p:spPr>
          <a:xfrm>
            <a:off x="323528" y="1214651"/>
            <a:ext cx="8640960" cy="5454710"/>
          </a:xfrm>
        </p:spPr>
        <p:txBody>
          <a:bodyPr>
            <a:normAutofit/>
          </a:bodyPr>
          <a:lstStyle/>
          <a:p>
            <a:pPr algn="just"/>
            <a:r>
              <a:rPr lang="cs-CZ" sz="2200" dirty="0">
                <a:solidFill>
                  <a:schemeClr val="tx1"/>
                </a:solidFill>
                <a:latin typeface="Arial" pitchFamily="34" charset="0"/>
                <a:cs typeface="Arial" pitchFamily="34" charset="0"/>
              </a:rPr>
              <a:t>Podnik dosáhl ve dvou po sobě jdoucích obdobích tyto objemy výroby a jim odpovídající náklady:</a:t>
            </a:r>
          </a:p>
          <a:p>
            <a:pPr algn="just"/>
            <a:endParaRPr lang="cs-CZ" sz="2200" dirty="0">
              <a:solidFill>
                <a:schemeClr val="tx1"/>
              </a:solidFill>
              <a:latin typeface="Arial" pitchFamily="34" charset="0"/>
              <a:cs typeface="Arial" pitchFamily="34" charset="0"/>
            </a:endParaRPr>
          </a:p>
          <a:p>
            <a:pPr algn="just"/>
            <a:endParaRPr lang="cs-CZ" sz="2200" dirty="0">
              <a:solidFill>
                <a:schemeClr val="tx1"/>
              </a:solidFill>
              <a:latin typeface="Arial" pitchFamily="34" charset="0"/>
              <a:cs typeface="Arial" pitchFamily="34" charset="0"/>
            </a:endParaRPr>
          </a:p>
          <a:p>
            <a:pPr algn="just"/>
            <a:endParaRPr lang="cs-CZ" sz="2200" dirty="0">
              <a:solidFill>
                <a:schemeClr val="tx1"/>
              </a:solidFill>
              <a:latin typeface="Arial" pitchFamily="34" charset="0"/>
              <a:cs typeface="Arial" pitchFamily="34" charset="0"/>
            </a:endParaRPr>
          </a:p>
          <a:p>
            <a:pPr algn="just"/>
            <a:endParaRPr lang="cs-CZ" sz="2200" dirty="0">
              <a:solidFill>
                <a:schemeClr val="tx1"/>
              </a:solidFill>
              <a:latin typeface="Arial" pitchFamily="34" charset="0"/>
              <a:cs typeface="Arial" pitchFamily="34" charset="0"/>
            </a:endParaRPr>
          </a:p>
          <a:p>
            <a:pPr algn="just"/>
            <a:r>
              <a:rPr lang="cs-CZ" sz="2200" b="0" dirty="0">
                <a:solidFill>
                  <a:schemeClr val="tx1"/>
                </a:solidFill>
                <a:latin typeface="Arial" pitchFamily="34" charset="0"/>
                <a:cs typeface="Arial" pitchFamily="34" charset="0"/>
              </a:rPr>
              <a:t>Odhadněte nákladovou funkci a propočtěte celkové náklady pro předpokládaný objem výroby v dalším období 70 000 ks. Použijte metodu dvou období. </a:t>
            </a:r>
          </a:p>
          <a:p>
            <a:pPr algn="just"/>
            <a:endParaRPr lang="cs-CZ" sz="2400" dirty="0">
              <a:latin typeface="Arial" pitchFamily="34" charset="0"/>
              <a:cs typeface="Arial" pitchFamily="34" charset="0"/>
            </a:endParaRPr>
          </a:p>
          <a:p>
            <a:pPr algn="just"/>
            <a:endParaRPr lang="cs-CZ" sz="2400" b="0" dirty="0">
              <a:solidFill>
                <a:schemeClr val="tx1"/>
              </a:solidFill>
              <a:latin typeface="Arial" pitchFamily="34" charset="0"/>
              <a:cs typeface="Arial" pitchFamily="34" charset="0"/>
            </a:endParaRPr>
          </a:p>
          <a:p>
            <a:pPr algn="just">
              <a:buNone/>
            </a:pPr>
            <a:endParaRPr lang="cs-CZ" sz="2400" dirty="0">
              <a:solidFill>
                <a:schemeClr val="tx1"/>
              </a:solidFill>
              <a:latin typeface="Arial" pitchFamily="34" charset="0"/>
              <a:cs typeface="Arial" pitchFamily="34" charset="0"/>
            </a:endParaRPr>
          </a:p>
          <a:p>
            <a:pPr algn="just"/>
            <a:endParaRPr lang="cs-CZ" sz="2400" dirty="0">
              <a:latin typeface="Arial" pitchFamily="34" charset="0"/>
              <a:cs typeface="Arial" pitchFamily="34" charset="0"/>
            </a:endParaRPr>
          </a:p>
        </p:txBody>
      </p:sp>
      <p:graphicFrame>
        <p:nvGraphicFramePr>
          <p:cNvPr id="4" name="Tabulka 3"/>
          <p:cNvGraphicFramePr>
            <a:graphicFrameLocks noGrp="1"/>
          </p:cNvGraphicFramePr>
          <p:nvPr/>
        </p:nvGraphicFramePr>
        <p:xfrm>
          <a:off x="1403648" y="2047164"/>
          <a:ext cx="6096000" cy="14325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cs-CZ" dirty="0"/>
                        <a:t>Období</a:t>
                      </a:r>
                    </a:p>
                  </a:txBody>
                  <a:tcPr/>
                </a:tc>
                <a:tc>
                  <a:txBody>
                    <a:bodyPr/>
                    <a:lstStyle/>
                    <a:p>
                      <a:pPr algn="ctr"/>
                      <a:r>
                        <a:rPr lang="cs-CZ" dirty="0"/>
                        <a:t>Objem výroby (ks)</a:t>
                      </a:r>
                    </a:p>
                  </a:txBody>
                  <a:tcPr/>
                </a:tc>
                <a:tc>
                  <a:txBody>
                    <a:bodyPr/>
                    <a:lstStyle/>
                    <a:p>
                      <a:pPr algn="ctr"/>
                      <a:r>
                        <a:rPr lang="cs-CZ" dirty="0"/>
                        <a:t>Náklady celkem (Kč)</a:t>
                      </a:r>
                    </a:p>
                  </a:txBody>
                  <a:tcPr/>
                </a:tc>
                <a:extLst>
                  <a:ext uri="{0D108BD9-81ED-4DB2-BD59-A6C34878D82A}">
                    <a16:rowId xmlns:a16="http://schemas.microsoft.com/office/drawing/2014/main" val="10000"/>
                  </a:ext>
                </a:extLst>
              </a:tr>
              <a:tr h="370840">
                <a:tc>
                  <a:txBody>
                    <a:bodyPr/>
                    <a:lstStyle/>
                    <a:p>
                      <a:pPr algn="ctr"/>
                      <a:r>
                        <a:rPr lang="cs-CZ" dirty="0"/>
                        <a:t>1.</a:t>
                      </a: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60 000</a:t>
                      </a:r>
                      <a:endParaRPr kumimoji="0" lang="cs-CZ" sz="2000" b="0" i="0" u="none" strike="noStrike" cap="none" normalizeH="0" baseline="0" dirty="0">
                        <a:ln>
                          <a:noFill/>
                        </a:ln>
                        <a:solidFill>
                          <a:schemeClr val="tx1"/>
                        </a:solidFill>
                        <a:effectLst/>
                        <a:latin typeface="+mj-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800 000</a:t>
                      </a:r>
                      <a:endParaRPr kumimoji="0" lang="cs-CZ" sz="2000" b="0" i="0" u="none" strike="noStrike" cap="none" normalizeH="0" baseline="0" dirty="0">
                        <a:ln>
                          <a:noFill/>
                        </a:ln>
                        <a:solidFill>
                          <a:schemeClr val="tx1"/>
                        </a:solidFill>
                        <a:effectLst/>
                        <a:latin typeface="+mj-lt"/>
                      </a:endParaRPr>
                    </a:p>
                  </a:txBody>
                  <a:tcPr horzOverflow="overflow"/>
                </a:tc>
                <a:extLst>
                  <a:ext uri="{0D108BD9-81ED-4DB2-BD59-A6C34878D82A}">
                    <a16:rowId xmlns:a16="http://schemas.microsoft.com/office/drawing/2014/main" val="10001"/>
                  </a:ext>
                </a:extLst>
              </a:tr>
              <a:tr h="370840">
                <a:tc>
                  <a:txBody>
                    <a:bodyPr/>
                    <a:lstStyle/>
                    <a:p>
                      <a:pPr algn="ctr"/>
                      <a:r>
                        <a:rPr lang="cs-CZ" dirty="0"/>
                        <a:t>2.</a:t>
                      </a: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90 000</a:t>
                      </a:r>
                      <a:endParaRPr kumimoji="0" lang="cs-CZ" sz="2000" b="0" i="0" u="none" strike="noStrike" cap="none" normalizeH="0" baseline="0" dirty="0">
                        <a:ln>
                          <a:noFill/>
                        </a:ln>
                        <a:solidFill>
                          <a:schemeClr val="tx1"/>
                        </a:solidFill>
                        <a:effectLst/>
                        <a:latin typeface="+mj-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950 000</a:t>
                      </a:r>
                      <a:endParaRPr kumimoji="0" lang="cs-CZ" sz="2000" b="0" i="0" u="none" strike="noStrike" cap="none" normalizeH="0" baseline="0" dirty="0">
                        <a:ln>
                          <a:noFill/>
                        </a:ln>
                        <a:solidFill>
                          <a:schemeClr val="tx1"/>
                        </a:solidFill>
                        <a:effectLst/>
                        <a:latin typeface="+mj-lt"/>
                      </a:endParaRPr>
                    </a:p>
                  </a:txBody>
                  <a:tcPr horzOverflow="overflow"/>
                </a:tc>
                <a:extLst>
                  <a:ext uri="{0D108BD9-81ED-4DB2-BD59-A6C34878D82A}">
                    <a16:rowId xmlns:a16="http://schemas.microsoft.com/office/drawing/2014/main" val="10002"/>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5464" y="423334"/>
            <a:ext cx="8280920" cy="728844"/>
          </a:xfrm>
        </p:spPr>
        <p:txBody>
          <a:bodyPr/>
          <a:lstStyle/>
          <a:p>
            <a:r>
              <a:rPr lang="cs-CZ" sz="3600" b="1" dirty="0">
                <a:solidFill>
                  <a:srgbClr val="FF0000"/>
                </a:solidFill>
              </a:rPr>
              <a:t>Příklad  č. 6 </a:t>
            </a:r>
            <a:r>
              <a:rPr lang="cs-CZ" sz="3600" b="1" dirty="0">
                <a:solidFill>
                  <a:schemeClr val="tx1"/>
                </a:solidFill>
              </a:rPr>
              <a:t>Metoda dvou období</a:t>
            </a:r>
          </a:p>
        </p:txBody>
      </p:sp>
      <p:sp>
        <p:nvSpPr>
          <p:cNvPr id="3" name="Zástupný symbol pro obsah 2"/>
          <p:cNvSpPr>
            <a:spLocks noGrp="1"/>
          </p:cNvSpPr>
          <p:nvPr>
            <p:ph idx="1"/>
          </p:nvPr>
        </p:nvSpPr>
        <p:spPr>
          <a:xfrm>
            <a:off x="457200" y="913673"/>
            <a:ext cx="8229600" cy="4525963"/>
          </a:xfrm>
        </p:spPr>
        <p:txBody>
          <a:bodyPr/>
          <a:lstStyle/>
          <a:p>
            <a:r>
              <a:rPr lang="cs-CZ" sz="2000" dirty="0">
                <a:solidFill>
                  <a:schemeClr val="tx1"/>
                </a:solidFill>
              </a:rPr>
              <a:t>Výroba cihel - ve sledovaném roce se nemění sortiment výrobků ani výrobní kapacity podniku.</a:t>
            </a:r>
          </a:p>
          <a:p>
            <a:pPr>
              <a:buNone/>
            </a:pPr>
            <a:endParaRPr lang="cs-CZ" dirty="0"/>
          </a:p>
        </p:txBody>
      </p:sp>
      <p:graphicFrame>
        <p:nvGraphicFramePr>
          <p:cNvPr id="5" name="Group 4"/>
          <p:cNvGraphicFramePr>
            <a:graphicFrameLocks/>
          </p:cNvGraphicFramePr>
          <p:nvPr/>
        </p:nvGraphicFramePr>
        <p:xfrm>
          <a:off x="0" y="1628800"/>
          <a:ext cx="4860033" cy="5073231"/>
        </p:xfrm>
        <a:graphic>
          <a:graphicData uri="http://schemas.openxmlformats.org/drawingml/2006/table">
            <a:tbl>
              <a:tblPr>
                <a:tableStyleId>{5940675A-B579-460E-94D1-54222C63F5DA}</a:tableStyleId>
              </a:tblPr>
              <a:tblGrid>
                <a:gridCol w="1620371">
                  <a:extLst>
                    <a:ext uri="{9D8B030D-6E8A-4147-A177-3AD203B41FA5}">
                      <a16:colId xmlns:a16="http://schemas.microsoft.com/office/drawing/2014/main" val="20000"/>
                    </a:ext>
                  </a:extLst>
                </a:gridCol>
                <a:gridCol w="1619290">
                  <a:extLst>
                    <a:ext uri="{9D8B030D-6E8A-4147-A177-3AD203B41FA5}">
                      <a16:colId xmlns:a16="http://schemas.microsoft.com/office/drawing/2014/main" val="20001"/>
                    </a:ext>
                  </a:extLst>
                </a:gridCol>
                <a:gridCol w="1620372">
                  <a:extLst>
                    <a:ext uri="{9D8B030D-6E8A-4147-A177-3AD203B41FA5}">
                      <a16:colId xmlns:a16="http://schemas.microsoft.com/office/drawing/2014/main" val="20002"/>
                    </a:ext>
                  </a:extLst>
                </a:gridCol>
              </a:tblGrid>
              <a:tr h="332013">
                <a:tc rowSpan="2">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Období</a:t>
                      </a:r>
                      <a:endParaRPr kumimoji="0" lang="cs-CZ"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gridSpan="2">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Ukazatel v tis. Kč</a:t>
                      </a:r>
                      <a:endParaRPr kumimoji="0" lang="cs-CZ"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cs-CZ"/>
                    </a:p>
                  </a:txBody>
                  <a:tcPr/>
                </a:tc>
                <a:extLst>
                  <a:ext uri="{0D108BD9-81ED-4DB2-BD59-A6C34878D82A}">
                    <a16:rowId xmlns:a16="http://schemas.microsoft.com/office/drawing/2014/main" val="10000"/>
                  </a:ext>
                </a:extLst>
              </a:tr>
              <a:tr h="573477">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objem výroby - Q</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Náklady - N</a:t>
                      </a: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298811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leden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únor</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březen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duben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květen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červen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červenec</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srpen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září</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říjen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listopad</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prosinec</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6224</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8460</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10 408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12 623</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11 976</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4872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6380</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8708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7452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8629</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11 402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11 237</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6967</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7776</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8002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8687</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8539</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7261</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6989</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7512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7138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7598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8621</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9378</a:t>
                      </a: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573477">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celkem za rok</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108 191</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93 468</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r h="573477">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měsíční průměr</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9016</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7789</a:t>
                      </a: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
        <p:nvSpPr>
          <p:cNvPr id="6" name="Zástupný symbol pro obsah 2"/>
          <p:cNvSpPr txBox="1">
            <a:spLocks/>
          </p:cNvSpPr>
          <p:nvPr/>
        </p:nvSpPr>
        <p:spPr bwMode="auto">
          <a:xfrm>
            <a:off x="5042783" y="1690682"/>
            <a:ext cx="4114800" cy="4824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A6A6A6"/>
                </a:solidFill>
                <a:latin typeface="+mn-lt"/>
              </a:defRPr>
            </a:lvl6pPr>
            <a:lvl7pPr marL="2971800" indent="-228600" algn="l" rtl="0" eaLnBrk="1" fontAlgn="base" hangingPunct="1">
              <a:spcBef>
                <a:spcPct val="20000"/>
              </a:spcBef>
              <a:spcAft>
                <a:spcPct val="0"/>
              </a:spcAft>
              <a:buChar char="»"/>
              <a:defRPr sz="2000">
                <a:solidFill>
                  <a:srgbClr val="A6A6A6"/>
                </a:solidFill>
                <a:latin typeface="+mn-lt"/>
              </a:defRPr>
            </a:lvl7pPr>
            <a:lvl8pPr marL="3429000" indent="-228600" algn="l" rtl="0" eaLnBrk="1" fontAlgn="base" hangingPunct="1">
              <a:spcBef>
                <a:spcPct val="20000"/>
              </a:spcBef>
              <a:spcAft>
                <a:spcPct val="0"/>
              </a:spcAft>
              <a:buChar char="»"/>
              <a:defRPr sz="2000">
                <a:solidFill>
                  <a:srgbClr val="A6A6A6"/>
                </a:solidFill>
                <a:latin typeface="+mn-lt"/>
              </a:defRPr>
            </a:lvl8pPr>
            <a:lvl9pPr marL="3886200" indent="-228600" algn="l" rtl="0" eaLnBrk="1" fontAlgn="base" hangingPunct="1">
              <a:spcBef>
                <a:spcPct val="20000"/>
              </a:spcBef>
              <a:spcAft>
                <a:spcPct val="0"/>
              </a:spcAft>
              <a:buChar char="»"/>
              <a:defRPr sz="2000">
                <a:solidFill>
                  <a:srgbClr val="A6A6A6"/>
                </a:solidFill>
                <a:latin typeface="+mn-lt"/>
              </a:defRPr>
            </a:lvl9pPr>
          </a:lstStyle>
          <a:p>
            <a:pPr marL="457200" indent="-457200" algn="just">
              <a:buFont typeface="+mj-lt"/>
              <a:buAutoNum type="arabicPeriod"/>
            </a:pPr>
            <a:r>
              <a:rPr lang="cs-CZ" sz="2000" dirty="0"/>
              <a:t>Určete lineární funkci vyjadřující průběh nákladů v závislosti na objemu výroby. Použijte metodu dvou období</a:t>
            </a:r>
          </a:p>
          <a:p>
            <a:pPr marL="457200" indent="-457200" algn="just">
              <a:buFont typeface="+mj-lt"/>
              <a:buAutoNum type="arabicPeriod"/>
            </a:pPr>
            <a:r>
              <a:rPr lang="cs-CZ" sz="2000" dirty="0"/>
              <a:t>Vypočítejte maximální objem provozního zisku před zdaněním, kterého můžete dosáhnout při plném využití výrobní kapacity (tj. při objemu výroby 15 mil. Kč/měsíc).</a:t>
            </a:r>
          </a:p>
          <a:p>
            <a:pPr algn="just">
              <a:buFontTx/>
              <a:buNone/>
            </a:pPr>
            <a:endParaRPr lang="cs-CZ" kern="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4924" y="284065"/>
            <a:ext cx="8280920" cy="720080"/>
          </a:xfrm>
        </p:spPr>
        <p:txBody>
          <a:bodyPr>
            <a:normAutofit fontScale="90000"/>
          </a:bodyPr>
          <a:lstStyle/>
          <a:p>
            <a:r>
              <a:rPr lang="cs-CZ" b="1" dirty="0">
                <a:solidFill>
                  <a:srgbClr val="FF0000"/>
                </a:solidFill>
              </a:rPr>
              <a:t>Řešení př. č. 6</a:t>
            </a:r>
          </a:p>
        </p:txBody>
      </p:sp>
      <p:sp>
        <p:nvSpPr>
          <p:cNvPr id="3" name="Zástupný symbol pro obsah 2"/>
          <p:cNvSpPr>
            <a:spLocks noGrp="1"/>
          </p:cNvSpPr>
          <p:nvPr>
            <p:ph idx="1"/>
          </p:nvPr>
        </p:nvSpPr>
        <p:spPr>
          <a:xfrm>
            <a:off x="262421" y="980728"/>
            <a:ext cx="8856984" cy="5616624"/>
          </a:xfrm>
        </p:spPr>
        <p:txBody>
          <a:bodyPr>
            <a:normAutofit/>
          </a:bodyPr>
          <a:lstStyle/>
          <a:p>
            <a:pPr>
              <a:lnSpc>
                <a:spcPct val="90000"/>
              </a:lnSpc>
              <a:buNone/>
            </a:pPr>
            <a:r>
              <a:rPr lang="cs-CZ" sz="2400" dirty="0"/>
              <a:t>Nejvyšší objem výroby:</a:t>
            </a:r>
          </a:p>
          <a:p>
            <a:pPr>
              <a:lnSpc>
                <a:spcPct val="90000"/>
              </a:lnSpc>
              <a:buNone/>
            </a:pPr>
            <a:r>
              <a:rPr lang="cs-CZ" sz="2400" dirty="0"/>
              <a:t>Nejnižší objem výroby:</a:t>
            </a:r>
            <a:br>
              <a:rPr lang="cs-CZ" sz="2400" dirty="0"/>
            </a:br>
            <a:endParaRPr lang="cs-CZ" sz="2400" dirty="0"/>
          </a:p>
          <a:p>
            <a:pPr>
              <a:lnSpc>
                <a:spcPct val="90000"/>
              </a:lnSpc>
              <a:buNone/>
            </a:pPr>
            <a:endParaRPr lang="cs-CZ" sz="2400" b="1" dirty="0"/>
          </a:p>
        </p:txBody>
      </p:sp>
    </p:spTree>
    <p:extLst>
      <p:ext uri="{BB962C8B-B14F-4D97-AF65-F5344CB8AC3E}">
        <p14:creationId xmlns:p14="http://schemas.microsoft.com/office/powerpoint/2010/main" val="25510834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1" y="450057"/>
            <a:ext cx="8424862" cy="558800"/>
          </a:xfrm>
        </p:spPr>
        <p:txBody>
          <a:bodyPr>
            <a:normAutofit fontScale="90000"/>
          </a:bodyPr>
          <a:lstStyle/>
          <a:p>
            <a:r>
              <a:rPr lang="cs-CZ" altLang="cs-CZ" sz="3200" b="1" dirty="0">
                <a:solidFill>
                  <a:srgbClr val="FF0000"/>
                </a:solidFill>
              </a:rPr>
              <a:t>Zjišťování parametrů nákladových funkcí</a:t>
            </a:r>
          </a:p>
        </p:txBody>
      </p:sp>
      <p:sp>
        <p:nvSpPr>
          <p:cNvPr id="21507" name="Rectangle 3"/>
          <p:cNvSpPr>
            <a:spLocks noGrp="1" noChangeArrowheads="1"/>
          </p:cNvSpPr>
          <p:nvPr>
            <p:ph type="body" sz="half" idx="1"/>
          </p:nvPr>
        </p:nvSpPr>
        <p:spPr>
          <a:xfrm>
            <a:off x="457200" y="981075"/>
            <a:ext cx="8291513" cy="4535488"/>
          </a:xfrm>
        </p:spPr>
        <p:txBody>
          <a:bodyPr/>
          <a:lstStyle/>
          <a:p>
            <a:pPr algn="ctr">
              <a:lnSpc>
                <a:spcPct val="90000"/>
              </a:lnSpc>
              <a:buFont typeface="Wingdings" panose="05000000000000000000" pitchFamily="2" charset="2"/>
              <a:buNone/>
            </a:pPr>
            <a:r>
              <a:rPr lang="cs-CZ" altLang="cs-CZ" sz="2000" b="1" dirty="0"/>
              <a:t>Metoda regresní a korelační analýzy</a:t>
            </a:r>
          </a:p>
          <a:p>
            <a:pPr algn="just">
              <a:lnSpc>
                <a:spcPct val="90000"/>
              </a:lnSpc>
            </a:pPr>
            <a:r>
              <a:rPr lang="cs-CZ" altLang="cs-CZ" sz="2000" dirty="0"/>
              <a:t>Umožňuje stanovit i nelineární </a:t>
            </a:r>
            <a:r>
              <a:rPr lang="cs-CZ" altLang="cs-CZ" sz="2000" dirty="0" err="1"/>
              <a:t>nákl.fce</a:t>
            </a:r>
            <a:endParaRPr lang="cs-CZ" altLang="cs-CZ" sz="2000" dirty="0"/>
          </a:p>
          <a:p>
            <a:pPr algn="just">
              <a:lnSpc>
                <a:spcPct val="90000"/>
              </a:lnSpc>
            </a:pPr>
            <a:r>
              <a:rPr lang="cs-CZ" altLang="cs-CZ" sz="2000" dirty="0"/>
              <a:t>Umožňuje stanovit i spolehlivost zjištěných funkcí pomocí měr korelace</a:t>
            </a:r>
          </a:p>
          <a:p>
            <a:pPr algn="just">
              <a:lnSpc>
                <a:spcPct val="90000"/>
              </a:lnSpc>
              <a:buFont typeface="Wingdings" panose="05000000000000000000" pitchFamily="2" charset="2"/>
              <a:buNone/>
            </a:pPr>
            <a:endParaRPr lang="cs-CZ" altLang="cs-CZ" sz="2000" dirty="0"/>
          </a:p>
          <a:p>
            <a:pPr algn="just">
              <a:lnSpc>
                <a:spcPct val="90000"/>
              </a:lnSpc>
              <a:buFont typeface="Wingdings" panose="05000000000000000000" pitchFamily="2" charset="2"/>
              <a:buNone/>
            </a:pPr>
            <a:endParaRPr lang="cs-CZ" altLang="cs-CZ" sz="2000" dirty="0"/>
          </a:p>
          <a:p>
            <a:pPr algn="just">
              <a:lnSpc>
                <a:spcPct val="90000"/>
              </a:lnSpc>
              <a:buFont typeface="Wingdings" panose="05000000000000000000" pitchFamily="2" charset="2"/>
              <a:buNone/>
            </a:pPr>
            <a:endParaRPr lang="cs-CZ" altLang="cs-CZ" sz="2000" dirty="0"/>
          </a:p>
          <a:p>
            <a:pPr algn="just">
              <a:lnSpc>
                <a:spcPct val="90000"/>
              </a:lnSpc>
              <a:buFont typeface="Wingdings" panose="05000000000000000000" pitchFamily="2" charset="2"/>
              <a:buNone/>
            </a:pPr>
            <a:r>
              <a:rPr lang="cs-CZ" altLang="cs-CZ" sz="2000" dirty="0"/>
              <a:t>X … objem výroby</a:t>
            </a:r>
          </a:p>
          <a:p>
            <a:pPr algn="just">
              <a:lnSpc>
                <a:spcPct val="90000"/>
              </a:lnSpc>
              <a:buFont typeface="Wingdings" panose="05000000000000000000" pitchFamily="2" charset="2"/>
              <a:buNone/>
            </a:pPr>
            <a:r>
              <a:rPr lang="cs-CZ" altLang="cs-CZ" sz="2000" dirty="0"/>
              <a:t>Y … náklady</a:t>
            </a:r>
          </a:p>
          <a:p>
            <a:pPr algn="just">
              <a:lnSpc>
                <a:spcPct val="90000"/>
              </a:lnSpc>
              <a:buFont typeface="Wingdings" panose="05000000000000000000" pitchFamily="2" charset="2"/>
              <a:buNone/>
            </a:pPr>
            <a:r>
              <a:rPr lang="cs-CZ" altLang="cs-CZ" sz="2000" dirty="0"/>
              <a:t>n … počet sledovaných let</a:t>
            </a:r>
          </a:p>
          <a:p>
            <a:pPr algn="just">
              <a:lnSpc>
                <a:spcPct val="90000"/>
              </a:lnSpc>
              <a:buFont typeface="Wingdings" panose="05000000000000000000" pitchFamily="2" charset="2"/>
              <a:buNone/>
            </a:pPr>
            <a:endParaRPr lang="cs-CZ" altLang="cs-CZ" sz="2000" dirty="0"/>
          </a:p>
          <a:p>
            <a:pPr algn="just">
              <a:lnSpc>
                <a:spcPct val="90000"/>
              </a:lnSpc>
            </a:pPr>
            <a:r>
              <a:rPr lang="cs-CZ" altLang="cs-CZ" sz="2000" b="1" dirty="0"/>
              <a:t>Korelační koeficient</a:t>
            </a:r>
            <a:r>
              <a:rPr lang="cs-CZ" altLang="cs-CZ" sz="2000" dirty="0"/>
              <a:t> – čím více se „r“ blíží jedné, tím lépe vystihuje stanovená přímka vývoj nákladů.</a:t>
            </a:r>
          </a:p>
          <a:p>
            <a:pPr algn="just">
              <a:lnSpc>
                <a:spcPct val="90000"/>
              </a:lnSpc>
              <a:buFont typeface="Wingdings" panose="05000000000000000000" pitchFamily="2" charset="2"/>
              <a:buNone/>
            </a:pPr>
            <a:endParaRPr lang="cs-CZ" altLang="cs-CZ" sz="2000" dirty="0"/>
          </a:p>
        </p:txBody>
      </p:sp>
      <p:sp>
        <p:nvSpPr>
          <p:cNvPr id="21508" name="Rectangle 8"/>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21509" name="Object 7"/>
          <p:cNvGraphicFramePr>
            <a:graphicFrameLocks noChangeAspect="1"/>
          </p:cNvGraphicFramePr>
          <p:nvPr/>
        </p:nvGraphicFramePr>
        <p:xfrm>
          <a:off x="1619250" y="2103438"/>
          <a:ext cx="2808288" cy="919163"/>
        </p:xfrm>
        <a:graphic>
          <a:graphicData uri="http://schemas.openxmlformats.org/presentationml/2006/ole">
            <mc:AlternateContent xmlns:mc="http://schemas.openxmlformats.org/markup-compatibility/2006">
              <mc:Choice xmlns:v="urn:schemas-microsoft-com:vml" Requires="v">
                <p:oleObj spid="_x0000_s12299" name="Rovnice" r:id="rId3" imgW="1511300" imgH="495300" progId="Equation.3">
                  <p:embed/>
                </p:oleObj>
              </mc:Choice>
              <mc:Fallback>
                <p:oleObj name="Rovnice" r:id="rId3" imgW="1511300" imgH="495300" progId="Equation.3">
                  <p:embed/>
                  <p:pic>
                    <p:nvPicPr>
                      <p:cNvPr id="2150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103438"/>
                        <a:ext cx="280828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10"/>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21511" name="Object 9"/>
          <p:cNvGraphicFramePr>
            <a:graphicFrameLocks noChangeAspect="1"/>
          </p:cNvGraphicFramePr>
          <p:nvPr/>
        </p:nvGraphicFramePr>
        <p:xfrm>
          <a:off x="5210175" y="2320131"/>
          <a:ext cx="1800225" cy="433388"/>
        </p:xfrm>
        <a:graphic>
          <a:graphicData uri="http://schemas.openxmlformats.org/presentationml/2006/ole">
            <mc:AlternateContent xmlns:mc="http://schemas.openxmlformats.org/markup-compatibility/2006">
              <mc:Choice xmlns:v="urn:schemas-microsoft-com:vml" Requires="v">
                <p:oleObj spid="_x0000_s12300" name="Rovnice" r:id="rId5" imgW="736280" imgH="215806" progId="Equation.3">
                  <p:embed/>
                </p:oleObj>
              </mc:Choice>
              <mc:Fallback>
                <p:oleObj name="Rovnice" r:id="rId5" imgW="736280" imgH="215806" progId="Equation.3">
                  <p:embed/>
                  <p:pic>
                    <p:nvPicPr>
                      <p:cNvPr id="2151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0175" y="2320131"/>
                        <a:ext cx="18002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21513" name="Object 11"/>
          <p:cNvGraphicFramePr>
            <a:graphicFrameLocks noChangeAspect="1"/>
          </p:cNvGraphicFramePr>
          <p:nvPr/>
        </p:nvGraphicFramePr>
        <p:xfrm>
          <a:off x="1619250" y="5002213"/>
          <a:ext cx="6192838" cy="1116013"/>
        </p:xfrm>
        <a:graphic>
          <a:graphicData uri="http://schemas.openxmlformats.org/presentationml/2006/ole">
            <mc:AlternateContent xmlns:mc="http://schemas.openxmlformats.org/markup-compatibility/2006">
              <mc:Choice xmlns:v="urn:schemas-microsoft-com:vml" Requires="v">
                <p:oleObj spid="_x0000_s12301" name="Rovnice" r:id="rId7" imgW="2971800" imgH="533400" progId="Equation.3">
                  <p:embed/>
                </p:oleObj>
              </mc:Choice>
              <mc:Fallback>
                <p:oleObj name="Rovnice" r:id="rId7" imgW="2971800" imgH="533400" progId="Equation.3">
                  <p:embed/>
                  <p:pic>
                    <p:nvPicPr>
                      <p:cNvPr id="21513"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5002213"/>
                        <a:ext cx="6192838"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1999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81884"/>
            <a:ext cx="8229600" cy="1143000"/>
          </a:xfrm>
        </p:spPr>
        <p:txBody>
          <a:bodyPr>
            <a:noAutofit/>
          </a:bodyPr>
          <a:lstStyle/>
          <a:p>
            <a:r>
              <a:rPr lang="cs-CZ" sz="2800" b="1" dirty="0">
                <a:solidFill>
                  <a:srgbClr val="FF0000"/>
                </a:solidFill>
              </a:rPr>
              <a:t>Příklad  č. 7  </a:t>
            </a:r>
            <a:r>
              <a:rPr lang="cs-CZ" sz="2800" b="1" dirty="0">
                <a:solidFill>
                  <a:schemeClr val="tx1"/>
                </a:solidFill>
              </a:rPr>
              <a:t>Malý podnik v průběhu 6 měsíců vykazoval tyto položky objemu produkce a nákladů:</a:t>
            </a:r>
          </a:p>
        </p:txBody>
      </p:sp>
      <p:graphicFrame>
        <p:nvGraphicFramePr>
          <p:cNvPr id="4" name="Zástupný symbol pro obsah 3"/>
          <p:cNvGraphicFramePr>
            <a:graphicFrameLocks noGrp="1"/>
          </p:cNvGraphicFramePr>
          <p:nvPr>
            <p:ph idx="1"/>
          </p:nvPr>
        </p:nvGraphicFramePr>
        <p:xfrm>
          <a:off x="-15341" y="1556792"/>
          <a:ext cx="3989040" cy="3139440"/>
        </p:xfrm>
        <a:graphic>
          <a:graphicData uri="http://schemas.openxmlformats.org/drawingml/2006/table">
            <a:tbl>
              <a:tblPr firstRow="1" bandRow="1">
                <a:tableStyleId>{5C22544A-7EE6-4342-B048-85BDC9FD1C3A}</a:tableStyleId>
              </a:tblPr>
              <a:tblGrid>
                <a:gridCol w="1204712">
                  <a:extLst>
                    <a:ext uri="{9D8B030D-6E8A-4147-A177-3AD203B41FA5}">
                      <a16:colId xmlns:a16="http://schemas.microsoft.com/office/drawing/2014/main" val="20000"/>
                    </a:ext>
                  </a:extLst>
                </a:gridCol>
                <a:gridCol w="1397920">
                  <a:extLst>
                    <a:ext uri="{9D8B030D-6E8A-4147-A177-3AD203B41FA5}">
                      <a16:colId xmlns:a16="http://schemas.microsoft.com/office/drawing/2014/main" val="20001"/>
                    </a:ext>
                  </a:extLst>
                </a:gridCol>
                <a:gridCol w="1386408">
                  <a:extLst>
                    <a:ext uri="{9D8B030D-6E8A-4147-A177-3AD203B41FA5}">
                      <a16:colId xmlns:a16="http://schemas.microsoft.com/office/drawing/2014/main" val="20002"/>
                    </a:ext>
                  </a:extLst>
                </a:gridCol>
              </a:tblGrid>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Období</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Objem</a:t>
                      </a:r>
                    </a:p>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produkce v ks</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N v Kč</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0"/>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leden</a:t>
                      </a:r>
                      <a:r>
                        <a:rPr kumimoji="0" lang="cs-CZ" sz="1800" b="0" i="0" u="none" strike="noStrike" cap="none" normalizeH="0" baseline="0" dirty="0">
                          <a:ln>
                            <a:noFill/>
                          </a:ln>
                          <a:solidFill>
                            <a:schemeClr val="tx1"/>
                          </a:solidFill>
                          <a:effectLst/>
                          <a:latin typeface="+mn-lt"/>
                          <a:cs typeface="Times New Roman" pitchFamily="18" charset="0"/>
                        </a:rPr>
                        <a:t> </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40 000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480 000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1"/>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únor</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400 000</a:t>
                      </a:r>
                      <a:endParaRPr kumimoji="0" lang="cs-CZ" sz="1800" b="0" i="0" u="none" strike="noStrike" cap="none" normalizeH="0" baseline="0">
                        <a:ln>
                          <a:noFill/>
                        </a:ln>
                        <a:solidFill>
                          <a:schemeClr val="tx1"/>
                        </a:solidFill>
                        <a:effectLst/>
                        <a:latin typeface="+mn-lt"/>
                      </a:endParaRPr>
                    </a:p>
                  </a:txBody>
                  <a:tcPr horzOverflow="overflow"/>
                </a:tc>
                <a:extLst>
                  <a:ext uri="{0D108BD9-81ED-4DB2-BD59-A6C34878D82A}">
                    <a16:rowId xmlns:a16="http://schemas.microsoft.com/office/drawing/2014/main" val="10002"/>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březen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550 000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3"/>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duben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70 000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600 000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4"/>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květen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520 000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5"/>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červen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65 000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580 000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6"/>
                  </a:ext>
                </a:extLst>
              </a:tr>
            </a:tbl>
          </a:graphicData>
        </a:graphic>
      </p:graphicFrame>
      <p:graphicFrame>
        <p:nvGraphicFramePr>
          <p:cNvPr id="5" name="Tabulka 4"/>
          <p:cNvGraphicFramePr>
            <a:graphicFrameLocks noGrp="1"/>
          </p:cNvGraphicFramePr>
          <p:nvPr/>
        </p:nvGraphicFramePr>
        <p:xfrm>
          <a:off x="4572000" y="1683356"/>
          <a:ext cx="4572000" cy="3833876"/>
        </p:xfrm>
        <a:graphic>
          <a:graphicData uri="http://schemas.openxmlformats.org/drawingml/2006/table">
            <a:tbl>
              <a:tblPr firstRow="1" bandRow="1">
                <a:tableStyleId>{5C22544A-7EE6-4342-B048-85BDC9FD1C3A}</a:tableStyleId>
              </a:tblPr>
              <a:tblGrid>
                <a:gridCol w="3017061">
                  <a:extLst>
                    <a:ext uri="{9D8B030D-6E8A-4147-A177-3AD203B41FA5}">
                      <a16:colId xmlns:a16="http://schemas.microsoft.com/office/drawing/2014/main" val="20000"/>
                    </a:ext>
                  </a:extLst>
                </a:gridCol>
                <a:gridCol w="1554939">
                  <a:extLst>
                    <a:ext uri="{9D8B030D-6E8A-4147-A177-3AD203B41FA5}">
                      <a16:colId xmlns:a16="http://schemas.microsoft.com/office/drawing/2014/main" val="20001"/>
                    </a:ext>
                  </a:extLst>
                </a:gridCol>
              </a:tblGrid>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kern="1200" cap="none" normalizeH="0" baseline="0" dirty="0">
                          <a:ln>
                            <a:noFill/>
                          </a:ln>
                          <a:solidFill>
                            <a:schemeClr val="tx1"/>
                          </a:solidFill>
                          <a:effectLst/>
                          <a:latin typeface="+mn-lt"/>
                          <a:ea typeface="+mn-ea"/>
                          <a:cs typeface="Arial" pitchFamily="34" charset="0"/>
                        </a:rPr>
                        <a:t>Položka N</a:t>
                      </a: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kern="1200" cap="none" normalizeH="0" baseline="0" dirty="0">
                          <a:ln>
                            <a:noFill/>
                          </a:ln>
                          <a:solidFill>
                            <a:schemeClr val="tx1"/>
                          </a:solidFill>
                          <a:effectLst/>
                          <a:latin typeface="+mn-lt"/>
                          <a:ea typeface="+mn-ea"/>
                          <a:cs typeface="Arial" pitchFamily="34" charset="0"/>
                        </a:rPr>
                        <a:t>Kč</a:t>
                      </a:r>
                    </a:p>
                  </a:txBody>
                  <a:tcPr anchor="b" horzOverflow="overflow"/>
                </a:tc>
                <a:extLst>
                  <a:ext uri="{0D108BD9-81ED-4DB2-BD59-A6C34878D82A}">
                    <a16:rowId xmlns:a16="http://schemas.microsoft.com/office/drawing/2014/main" val="10000"/>
                  </a:ext>
                </a:extLst>
              </a:tr>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Nájemné</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800 000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1"/>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Spotřeba materiálu</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900 000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2"/>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Mzdové náklady přímé</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Arial" pitchFamily="34" charset="0"/>
                        </a:rPr>
                        <a:t>330 000</a:t>
                      </a:r>
                      <a:endParaRPr kumimoji="0" lang="cs-CZ" sz="1800" b="0" i="0" u="none" strike="noStrike" cap="none" normalizeH="0" baseline="0">
                        <a:ln>
                          <a:noFill/>
                        </a:ln>
                        <a:solidFill>
                          <a:schemeClr val="tx1"/>
                        </a:solidFill>
                        <a:effectLst/>
                        <a:latin typeface="+mn-lt"/>
                      </a:endParaRPr>
                    </a:p>
                  </a:txBody>
                  <a:tcPr anchor="b" horzOverflow="overflow"/>
                </a:tc>
                <a:extLst>
                  <a:ext uri="{0D108BD9-81ED-4DB2-BD59-A6C34878D82A}">
                    <a16:rowId xmlns:a16="http://schemas.microsoft.com/office/drawing/2014/main" val="10003"/>
                  </a:ext>
                </a:extLst>
              </a:tr>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Odpisy</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500 000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4"/>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Vytápění, osvětlení</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300 000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5"/>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err="1">
                          <a:ln>
                            <a:noFill/>
                          </a:ln>
                          <a:solidFill>
                            <a:schemeClr val="tx1"/>
                          </a:solidFill>
                          <a:effectLst/>
                          <a:latin typeface="+mn-lt"/>
                          <a:cs typeface="Arial" pitchFamily="34" charset="0"/>
                        </a:rPr>
                        <a:t>El.energie</a:t>
                      </a:r>
                      <a:r>
                        <a:rPr kumimoji="0" lang="cs-CZ" sz="1800" b="0" i="0" u="none" strike="noStrike" cap="none" normalizeH="0" baseline="0" dirty="0">
                          <a:ln>
                            <a:noFill/>
                          </a:ln>
                          <a:solidFill>
                            <a:schemeClr val="tx1"/>
                          </a:solidFill>
                          <a:effectLst/>
                          <a:latin typeface="+mn-lt"/>
                          <a:cs typeface="Arial" pitchFamily="34" charset="0"/>
                        </a:rPr>
                        <a:t> strojů</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100 000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6"/>
                  </a:ext>
                </a:extLst>
              </a:tr>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Arial" pitchFamily="34" charset="0"/>
                        </a:rPr>
                        <a:t>Přepravné</a:t>
                      </a:r>
                      <a:endParaRPr kumimoji="0" lang="cs-CZ" sz="1800" b="0" i="0" u="none" strike="noStrike" cap="none" normalizeH="0" baseline="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200 000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7"/>
                  </a:ext>
                </a:extLst>
              </a:tr>
            </a:tbl>
          </a:graphicData>
        </a:graphic>
      </p:graphicFrame>
      <p:sp>
        <p:nvSpPr>
          <p:cNvPr id="6" name="TextovéPole 5"/>
          <p:cNvSpPr txBox="1"/>
          <p:nvPr/>
        </p:nvSpPr>
        <p:spPr>
          <a:xfrm>
            <a:off x="0" y="5013176"/>
            <a:ext cx="4446240" cy="1754326"/>
          </a:xfrm>
          <a:prstGeom prst="rect">
            <a:avLst/>
          </a:prstGeom>
          <a:noFill/>
        </p:spPr>
        <p:txBody>
          <a:bodyPr wrap="square" rtlCol="0">
            <a:spAutoFit/>
          </a:bodyPr>
          <a:lstStyle/>
          <a:p>
            <a:r>
              <a:rPr lang="cs-CZ" dirty="0">
                <a:latin typeface="Arial" pitchFamily="34" charset="0"/>
              </a:rPr>
              <a:t>Sestavte nákladovou funkci pro podnik. </a:t>
            </a:r>
          </a:p>
          <a:p>
            <a:pPr>
              <a:buFont typeface="Wingdings" pitchFamily="2" charset="2"/>
              <a:buChar char="v"/>
            </a:pPr>
            <a:r>
              <a:rPr lang="cs-CZ" dirty="0">
                <a:latin typeface="Arial" pitchFamily="34" charset="0"/>
              </a:rPr>
              <a:t> Metodou dvou období</a:t>
            </a:r>
          </a:p>
          <a:p>
            <a:pPr>
              <a:buFont typeface="Wingdings" pitchFamily="2" charset="2"/>
              <a:buChar char="v"/>
            </a:pPr>
            <a:r>
              <a:rPr lang="cs-CZ" dirty="0">
                <a:latin typeface="Arial" pitchFamily="34" charset="0"/>
              </a:rPr>
              <a:t> Grafickou metodou</a:t>
            </a:r>
          </a:p>
          <a:p>
            <a:pPr>
              <a:buFont typeface="Wingdings" pitchFamily="2" charset="2"/>
              <a:buChar char="v"/>
            </a:pPr>
            <a:r>
              <a:rPr lang="cs-CZ" dirty="0">
                <a:latin typeface="Arial" pitchFamily="34" charset="0"/>
              </a:rPr>
              <a:t> Klasifikační metodou</a:t>
            </a:r>
          </a:p>
          <a:p>
            <a:r>
              <a:rPr lang="cs-CZ" dirty="0">
                <a:latin typeface="Arial" pitchFamily="34" charset="0"/>
              </a:rPr>
              <a:t> </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331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29F18C9-B08C-4A20-8436-E4F81E515B3E}" type="slidenum">
              <a:rPr lang="cs-CZ" altLang="cs-CZ" smtClean="0"/>
              <a:pPr eaLnBrk="1" hangingPunct="1"/>
              <a:t>11</a:t>
            </a:fld>
            <a:endParaRPr lang="cs-CZ" altLang="cs-CZ"/>
          </a:p>
        </p:txBody>
      </p:sp>
      <p:sp>
        <p:nvSpPr>
          <p:cNvPr id="13316" name="Rectangle 2"/>
          <p:cNvSpPr>
            <a:spLocks noGrp="1" noChangeArrowheads="1"/>
          </p:cNvSpPr>
          <p:nvPr>
            <p:ph type="title"/>
          </p:nvPr>
        </p:nvSpPr>
        <p:spPr>
          <a:xfrm>
            <a:off x="3084445" y="248738"/>
            <a:ext cx="5880168" cy="769239"/>
          </a:xfrm>
        </p:spPr>
        <p:txBody>
          <a:bodyPr>
            <a:normAutofit/>
          </a:bodyPr>
          <a:lstStyle/>
          <a:p>
            <a:pPr eaLnBrk="1" hangingPunct="1"/>
            <a:r>
              <a:rPr lang="cs-CZ" altLang="cs-CZ" sz="3600" b="1" dirty="0">
                <a:solidFill>
                  <a:srgbClr val="FF0000"/>
                </a:solidFill>
              </a:rPr>
              <a:t>Náklady</a:t>
            </a:r>
          </a:p>
        </p:txBody>
      </p:sp>
      <p:sp>
        <p:nvSpPr>
          <p:cNvPr id="152579" name="Rectangle 3"/>
          <p:cNvSpPr>
            <a:spLocks noGrp="1" noChangeArrowheads="1"/>
          </p:cNvSpPr>
          <p:nvPr>
            <p:ph type="body" idx="1"/>
          </p:nvPr>
        </p:nvSpPr>
        <p:spPr>
          <a:xfrm>
            <a:off x="179388" y="836614"/>
            <a:ext cx="8785225" cy="5415906"/>
          </a:xfrm>
        </p:spPr>
        <p:txBody>
          <a:bodyPr>
            <a:normAutofit fontScale="92500"/>
          </a:bodyPr>
          <a:lstStyle/>
          <a:p>
            <a:pPr marL="0" indent="0" algn="just" eaLnBrk="1" hangingPunct="1">
              <a:buFont typeface="Wingdings" pitchFamily="2" charset="2"/>
              <a:buNone/>
              <a:defRPr/>
            </a:pPr>
            <a:r>
              <a:rPr lang="cs-CZ" sz="2300" b="1" dirty="0"/>
              <a:t>Definice</a:t>
            </a:r>
          </a:p>
          <a:p>
            <a:pPr marL="533400" indent="-533400" algn="just" eaLnBrk="1" hangingPunct="1">
              <a:buFontTx/>
              <a:buAutoNum type="arabicPeriod"/>
              <a:defRPr/>
            </a:pPr>
            <a:r>
              <a:rPr lang="cs-CZ" sz="2300" b="1" dirty="0"/>
              <a:t>Peněžně oceněná </a:t>
            </a:r>
            <a:r>
              <a:rPr lang="cs-CZ" sz="2300" b="1" dirty="0">
                <a:solidFill>
                  <a:srgbClr val="FF0000"/>
                </a:solidFill>
              </a:rPr>
              <a:t>spotřeba</a:t>
            </a:r>
            <a:r>
              <a:rPr lang="cs-CZ" sz="2300" b="1" dirty="0"/>
              <a:t> výrobních faktorů včetně veřejných výdajů, která je vyvolána tvorbou podnikových výnosů</a:t>
            </a:r>
            <a:r>
              <a:rPr lang="cs-CZ" sz="2300" dirty="0"/>
              <a:t> – ekonomická teorie</a:t>
            </a:r>
          </a:p>
          <a:p>
            <a:pPr marL="533400" indent="-533400" algn="just" eaLnBrk="1" hangingPunct="1">
              <a:buFontTx/>
              <a:buAutoNum type="arabicPeriod"/>
              <a:defRPr/>
            </a:pPr>
            <a:r>
              <a:rPr lang="cs-CZ" sz="2300" b="1" dirty="0"/>
              <a:t>jsou peněžní hodnoty, které podnik </a:t>
            </a:r>
            <a:r>
              <a:rPr lang="cs-CZ" sz="2300" b="1" dirty="0">
                <a:solidFill>
                  <a:srgbClr val="FF0000"/>
                </a:solidFill>
              </a:rPr>
              <a:t>účelně vynaložil (spotřeboval) na získání (dosažení) výnosů.</a:t>
            </a:r>
          </a:p>
          <a:p>
            <a:pPr marL="533400" indent="-533400" algn="just" eaLnBrk="1" hangingPunct="1">
              <a:buFontTx/>
              <a:buAutoNum type="arabicPeriod"/>
              <a:defRPr/>
            </a:pPr>
            <a:r>
              <a:rPr lang="cs-CZ" sz="2300" b="1" dirty="0">
                <a:solidFill>
                  <a:srgbClr val="FF0000"/>
                </a:solidFill>
              </a:rPr>
              <a:t>spotřeba hodnot v daném období zachycená v účetnictví</a:t>
            </a:r>
            <a:r>
              <a:rPr lang="cs-CZ" sz="2300" dirty="0"/>
              <a:t> – účetní pojetí</a:t>
            </a:r>
          </a:p>
          <a:p>
            <a:pPr marL="533400" indent="-533400" algn="just">
              <a:buFontTx/>
              <a:buAutoNum type="arabicPeriod"/>
              <a:defRPr/>
            </a:pPr>
            <a:r>
              <a:rPr lang="cs-CZ" sz="2300" dirty="0"/>
              <a:t>Ve </a:t>
            </a:r>
            <a:r>
              <a:rPr lang="cs-CZ" sz="2300" u="sng" dirty="0"/>
              <a:t>finančním účetnictví</a:t>
            </a:r>
            <a:r>
              <a:rPr lang="cs-CZ" sz="2300" dirty="0"/>
              <a:t> se nákladem rozumí </a:t>
            </a:r>
            <a:r>
              <a:rPr lang="cs-CZ" sz="2300" b="1" dirty="0"/>
              <a:t>snížení ekonomického prospěchu</a:t>
            </a:r>
            <a:r>
              <a:rPr lang="cs-CZ" sz="2300" dirty="0"/>
              <a:t> během účetního období </a:t>
            </a:r>
            <a:r>
              <a:rPr lang="cs-CZ" sz="2300" b="1" dirty="0"/>
              <a:t>ve formě poklesu hodnoty aktiv nebo zvýšení závazků</a:t>
            </a:r>
            <a:r>
              <a:rPr lang="cs-CZ" sz="2300" dirty="0"/>
              <a:t>, jehož následkem je </a:t>
            </a:r>
            <a:r>
              <a:rPr lang="cs-CZ" sz="2300" b="1" u="sng" dirty="0"/>
              <a:t>snížení vlastního kapitálu</a:t>
            </a:r>
            <a:r>
              <a:rPr lang="cs-CZ" sz="2300" u="sng" dirty="0"/>
              <a:t> </a:t>
            </a:r>
            <a:r>
              <a:rPr lang="cs-CZ" sz="2300" dirty="0"/>
              <a:t>jinou formou než jeho rozdělením (vyplacením) vlastníkům.</a:t>
            </a:r>
          </a:p>
          <a:p>
            <a:pPr marL="0" indent="0" algn="just" eaLnBrk="1" hangingPunct="1">
              <a:buFont typeface="Wingdings" pitchFamily="2" charset="2"/>
              <a:buNone/>
              <a:defRPr/>
            </a:pPr>
            <a:r>
              <a:rPr lang="cs-CZ" sz="2300" b="1" dirty="0"/>
              <a:t>Základní charakteristika:</a:t>
            </a:r>
          </a:p>
          <a:p>
            <a:pPr algn="just" eaLnBrk="1" hangingPunct="1">
              <a:defRPr/>
            </a:pPr>
            <a:r>
              <a:rPr lang="cs-CZ" sz="2300" dirty="0"/>
              <a:t>Náklady vždy musí souviset s výnosy příslušného období</a:t>
            </a:r>
          </a:p>
          <a:p>
            <a:pPr algn="just" eaLnBrk="1" hangingPunct="1">
              <a:defRPr/>
            </a:pPr>
            <a:r>
              <a:rPr lang="cs-CZ" sz="2300" dirty="0"/>
              <a:t>Musí být zajištěna věcná a časová shoda výnosů a nákladů s vykazovaným obdobím</a:t>
            </a:r>
          </a:p>
        </p:txBody>
      </p:sp>
    </p:spTree>
    <p:extLst>
      <p:ext uri="{BB962C8B-B14F-4D97-AF65-F5344CB8AC3E}">
        <p14:creationId xmlns:p14="http://schemas.microsoft.com/office/powerpoint/2010/main" val="16538624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32829"/>
            <a:ext cx="9144000" cy="6825171"/>
          </a:xfrm>
          <a:solidFill>
            <a:schemeClr val="bg1"/>
          </a:solidFill>
        </p:spPr>
        <p:txBody>
          <a:bodyPr>
            <a:normAutofit/>
          </a:bodyPr>
          <a:lstStyle/>
          <a:p>
            <a:pPr marL="0" indent="0">
              <a:buNone/>
            </a:pPr>
            <a:r>
              <a:rPr lang="cs-CZ" sz="2000" b="1" dirty="0"/>
              <a:t>Metoda dvou období:</a:t>
            </a:r>
          </a:p>
          <a:p>
            <a:endParaRPr lang="cs-CZ" sz="2000" dirty="0"/>
          </a:p>
        </p:txBody>
      </p:sp>
    </p:spTree>
    <p:extLst>
      <p:ext uri="{BB962C8B-B14F-4D97-AF65-F5344CB8AC3E}">
        <p14:creationId xmlns:p14="http://schemas.microsoft.com/office/powerpoint/2010/main" val="40169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chemeClr val="tx1"/>
                </a:solidFill>
              </a:rPr>
              <a:t>Řešení – grafická metoda</a:t>
            </a:r>
          </a:p>
        </p:txBody>
      </p:sp>
      <p:graphicFrame>
        <p:nvGraphicFramePr>
          <p:cNvPr id="5" name="Object 2"/>
          <p:cNvGraphicFramePr>
            <a:graphicFrameLocks noChangeAspect="1"/>
          </p:cNvGraphicFramePr>
          <p:nvPr/>
        </p:nvGraphicFramePr>
        <p:xfrm>
          <a:off x="755576" y="1628800"/>
          <a:ext cx="6985000" cy="4248150"/>
        </p:xfrm>
        <a:graphic>
          <a:graphicData uri="http://schemas.openxmlformats.org/presentationml/2006/ole">
            <mc:AlternateContent xmlns:mc="http://schemas.openxmlformats.org/markup-compatibility/2006">
              <mc:Choice xmlns:v="urn:schemas-microsoft-com:vml" Requires="v">
                <p:oleObj spid="_x0000_s13317" name="Graf" r:id="rId4" imgW="5886429" imgH="3476508" progId="Excel.Sheet.8">
                  <p:embed/>
                </p:oleObj>
              </mc:Choice>
              <mc:Fallback>
                <p:oleObj name="Graf" r:id="rId4" imgW="5886429" imgH="3476508" progId="Excel.Sheet.8">
                  <p:embed/>
                  <p:pic>
                    <p:nvPicPr>
                      <p:cNvPr id="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628800"/>
                        <a:ext cx="6985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12676"/>
            <a:ext cx="8280920" cy="792088"/>
          </a:xfrm>
        </p:spPr>
        <p:txBody>
          <a:bodyPr>
            <a:noAutofit/>
          </a:bodyPr>
          <a:lstStyle/>
          <a:p>
            <a:r>
              <a:rPr lang="cs-CZ" sz="2200" b="1" dirty="0">
                <a:solidFill>
                  <a:srgbClr val="FF0000"/>
                </a:solidFill>
              </a:rPr>
              <a:t>Příklad č. 8 </a:t>
            </a:r>
            <a:r>
              <a:rPr lang="cs-CZ" sz="2200" b="1" dirty="0">
                <a:solidFill>
                  <a:schemeClr val="tx1"/>
                </a:solidFill>
              </a:rPr>
              <a:t>Podnik vykázal v průběhu roku v rámci jednotlivých měsíců tyto hodnoty objemu produkce a nákladů</a:t>
            </a:r>
          </a:p>
        </p:txBody>
      </p:sp>
      <p:graphicFrame>
        <p:nvGraphicFramePr>
          <p:cNvPr id="5" name="Zástupný symbol pro obsah 4"/>
          <p:cNvGraphicFramePr>
            <a:graphicFrameLocks noGrp="1"/>
          </p:cNvGraphicFramePr>
          <p:nvPr>
            <p:ph idx="1"/>
          </p:nvPr>
        </p:nvGraphicFramePr>
        <p:xfrm>
          <a:off x="0" y="1484784"/>
          <a:ext cx="6172200" cy="5177160"/>
        </p:xfrm>
        <a:graphic>
          <a:graphicData uri="http://schemas.openxmlformats.org/drawingml/2006/table">
            <a:tbl>
              <a:tblPr firstRow="1" lastRow="1">
                <a:tableStyleId>{073A0DAA-6AF3-43AB-8588-CEC1D06C72B9}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Období</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q v tis. ks</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CN v tis. Kč</a:t>
                      </a:r>
                      <a:endParaRPr kumimoji="0" lang="cs-CZ" sz="1800" b="0" i="0" u="none" strike="noStrike" cap="none" normalizeH="0" baseline="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1</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40</a:t>
                      </a:r>
                    </a:p>
                  </a:txBody>
                  <a:tcPr marL="9525" marR="9525" marT="9525" marB="0" anchor="b"/>
                </a:tc>
                <a:tc>
                  <a:txBody>
                    <a:bodyPr/>
                    <a:lstStyle/>
                    <a:p>
                      <a:pPr algn="ctr" rtl="0" fontAlgn="b"/>
                      <a:r>
                        <a:rPr lang="cs-CZ" sz="1600" b="0" i="0" u="none" strike="noStrike" dirty="0">
                          <a:solidFill>
                            <a:srgbClr val="000000"/>
                          </a:solidFill>
                          <a:effectLst/>
                          <a:latin typeface="Calibri"/>
                        </a:rPr>
                        <a:t>480</a:t>
                      </a:r>
                    </a:p>
                  </a:txBody>
                  <a:tcPr marL="9525" marR="9525" marT="9525" marB="0" anchor="b"/>
                </a:tc>
                <a:extLst>
                  <a:ext uri="{0D108BD9-81ED-4DB2-BD59-A6C34878D82A}">
                    <a16:rowId xmlns:a16="http://schemas.microsoft.com/office/drawing/2014/main" val="10001"/>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2</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30</a:t>
                      </a:r>
                    </a:p>
                  </a:txBody>
                  <a:tcPr marL="9525" marR="9525" marT="9525" marB="0" anchor="b"/>
                </a:tc>
                <a:tc>
                  <a:txBody>
                    <a:bodyPr/>
                    <a:lstStyle/>
                    <a:p>
                      <a:pPr algn="ctr" rtl="0" fontAlgn="b"/>
                      <a:r>
                        <a:rPr lang="cs-CZ" sz="1600" b="0" i="0" u="none" strike="noStrike" dirty="0">
                          <a:solidFill>
                            <a:srgbClr val="000000"/>
                          </a:solidFill>
                          <a:effectLst/>
                          <a:latin typeface="Calibri"/>
                        </a:rPr>
                        <a:t>400</a:t>
                      </a:r>
                    </a:p>
                  </a:txBody>
                  <a:tcPr marL="9525" marR="9525" marT="9525" marB="0" anchor="b"/>
                </a:tc>
                <a:extLst>
                  <a:ext uri="{0D108BD9-81ED-4DB2-BD59-A6C34878D82A}">
                    <a16:rowId xmlns:a16="http://schemas.microsoft.com/office/drawing/2014/main" val="10002"/>
                  </a:ext>
                </a:extLst>
              </a:tr>
              <a:tr h="3562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3</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60</a:t>
                      </a:r>
                    </a:p>
                  </a:txBody>
                  <a:tcPr marL="9525" marR="9525" marT="9525" marB="0" anchor="b"/>
                </a:tc>
                <a:tc>
                  <a:txBody>
                    <a:bodyPr/>
                    <a:lstStyle/>
                    <a:p>
                      <a:pPr algn="ctr" rtl="0" fontAlgn="b"/>
                      <a:r>
                        <a:rPr lang="cs-CZ" sz="1600" b="0" i="0" u="none" strike="noStrike" dirty="0">
                          <a:solidFill>
                            <a:srgbClr val="000000"/>
                          </a:solidFill>
                          <a:effectLst/>
                          <a:latin typeface="Calibri"/>
                        </a:rPr>
                        <a:t>550</a:t>
                      </a:r>
                    </a:p>
                  </a:txBody>
                  <a:tcPr marL="9525" marR="9525" marT="9525" marB="0" anchor="b"/>
                </a:tc>
                <a:extLst>
                  <a:ext uri="{0D108BD9-81ED-4DB2-BD59-A6C34878D82A}">
                    <a16:rowId xmlns:a16="http://schemas.microsoft.com/office/drawing/2014/main" val="10003"/>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4</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70</a:t>
                      </a:r>
                    </a:p>
                  </a:txBody>
                  <a:tcPr marL="9525" marR="9525" marT="9525" marB="0" anchor="b"/>
                </a:tc>
                <a:tc>
                  <a:txBody>
                    <a:bodyPr/>
                    <a:lstStyle/>
                    <a:p>
                      <a:pPr algn="ctr" rtl="0" fontAlgn="b"/>
                      <a:r>
                        <a:rPr lang="cs-CZ" sz="1600" b="0" i="0" u="none" strike="noStrike" dirty="0">
                          <a:solidFill>
                            <a:srgbClr val="000000"/>
                          </a:solidFill>
                          <a:effectLst/>
                          <a:latin typeface="Calibri"/>
                        </a:rPr>
                        <a:t>600</a:t>
                      </a:r>
                    </a:p>
                  </a:txBody>
                  <a:tcPr marL="9525" marR="9525" marT="9525" marB="0" anchor="b"/>
                </a:tc>
                <a:extLst>
                  <a:ext uri="{0D108BD9-81ED-4DB2-BD59-A6C34878D82A}">
                    <a16:rowId xmlns:a16="http://schemas.microsoft.com/office/drawing/2014/main" val="10004"/>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5</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50</a:t>
                      </a:r>
                    </a:p>
                  </a:txBody>
                  <a:tcPr marL="9525" marR="9525" marT="9525" marB="0" anchor="b"/>
                </a:tc>
                <a:tc>
                  <a:txBody>
                    <a:bodyPr/>
                    <a:lstStyle/>
                    <a:p>
                      <a:pPr algn="ctr" rtl="0" fontAlgn="b"/>
                      <a:r>
                        <a:rPr lang="cs-CZ" sz="1600" b="0" i="0" u="none" strike="noStrike" dirty="0">
                          <a:solidFill>
                            <a:srgbClr val="000000"/>
                          </a:solidFill>
                          <a:effectLst/>
                          <a:latin typeface="Calibri"/>
                        </a:rPr>
                        <a:t>520</a:t>
                      </a:r>
                    </a:p>
                  </a:txBody>
                  <a:tcPr marL="9525" marR="9525" marT="9525" marB="0" anchor="b"/>
                </a:tc>
                <a:extLst>
                  <a:ext uri="{0D108BD9-81ED-4DB2-BD59-A6C34878D82A}">
                    <a16:rowId xmlns:a16="http://schemas.microsoft.com/office/drawing/2014/main" val="10005"/>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6</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45</a:t>
                      </a:r>
                    </a:p>
                  </a:txBody>
                  <a:tcPr marL="9525" marR="9525" marT="9525" marB="0" anchor="b"/>
                </a:tc>
                <a:tc>
                  <a:txBody>
                    <a:bodyPr/>
                    <a:lstStyle/>
                    <a:p>
                      <a:pPr algn="ctr" rtl="0" fontAlgn="b"/>
                      <a:r>
                        <a:rPr lang="cs-CZ" sz="1600" b="0" i="0" u="none" strike="noStrike" dirty="0">
                          <a:solidFill>
                            <a:srgbClr val="000000"/>
                          </a:solidFill>
                          <a:effectLst/>
                          <a:latin typeface="Calibri"/>
                        </a:rPr>
                        <a:t>480</a:t>
                      </a:r>
                    </a:p>
                  </a:txBody>
                  <a:tcPr marL="9525" marR="9525" marT="9525" marB="0" anchor="b"/>
                </a:tc>
                <a:extLst>
                  <a:ext uri="{0D108BD9-81ED-4DB2-BD59-A6C34878D82A}">
                    <a16:rowId xmlns:a16="http://schemas.microsoft.com/office/drawing/2014/main" val="10006"/>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7</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35</a:t>
                      </a:r>
                    </a:p>
                  </a:txBody>
                  <a:tcPr marL="9525" marR="9525" marT="9525" marB="0" anchor="b"/>
                </a:tc>
                <a:tc>
                  <a:txBody>
                    <a:bodyPr/>
                    <a:lstStyle/>
                    <a:p>
                      <a:pPr algn="ctr" rtl="0" fontAlgn="b"/>
                      <a:r>
                        <a:rPr lang="cs-CZ" sz="1600" b="0" i="0" u="none" strike="noStrike" dirty="0">
                          <a:solidFill>
                            <a:srgbClr val="000000"/>
                          </a:solidFill>
                          <a:effectLst/>
                          <a:latin typeface="Calibri"/>
                        </a:rPr>
                        <a:t>420</a:t>
                      </a:r>
                    </a:p>
                  </a:txBody>
                  <a:tcPr marL="9525" marR="9525" marT="9525" marB="0" anchor="b"/>
                </a:tc>
                <a:extLst>
                  <a:ext uri="{0D108BD9-81ED-4DB2-BD59-A6C34878D82A}">
                    <a16:rowId xmlns:a16="http://schemas.microsoft.com/office/drawing/2014/main" val="10007"/>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8</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15</a:t>
                      </a:r>
                    </a:p>
                  </a:txBody>
                  <a:tcPr marL="9525" marR="9525" marT="9525" marB="0" anchor="b"/>
                </a:tc>
                <a:tc>
                  <a:txBody>
                    <a:bodyPr/>
                    <a:lstStyle/>
                    <a:p>
                      <a:pPr algn="ctr" rtl="0" fontAlgn="b"/>
                      <a:r>
                        <a:rPr lang="cs-CZ" sz="1600" b="0" i="0" u="none" strike="noStrike" dirty="0">
                          <a:solidFill>
                            <a:srgbClr val="000000"/>
                          </a:solidFill>
                          <a:effectLst/>
                          <a:latin typeface="Calibri"/>
                        </a:rPr>
                        <a:t>380</a:t>
                      </a:r>
                    </a:p>
                  </a:txBody>
                  <a:tcPr marL="9525" marR="9525" marT="9525" marB="0" anchor="b"/>
                </a:tc>
                <a:extLst>
                  <a:ext uri="{0D108BD9-81ED-4DB2-BD59-A6C34878D82A}">
                    <a16:rowId xmlns:a16="http://schemas.microsoft.com/office/drawing/2014/main" val="10008"/>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9</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52</a:t>
                      </a:r>
                    </a:p>
                  </a:txBody>
                  <a:tcPr marL="9525" marR="9525" marT="9525" marB="0" anchor="b"/>
                </a:tc>
                <a:tc>
                  <a:txBody>
                    <a:bodyPr/>
                    <a:lstStyle/>
                    <a:p>
                      <a:pPr algn="ctr" rtl="0" fontAlgn="b"/>
                      <a:r>
                        <a:rPr lang="cs-CZ" sz="1600" b="0" i="0" u="none" strike="noStrike" dirty="0">
                          <a:solidFill>
                            <a:srgbClr val="000000"/>
                          </a:solidFill>
                          <a:effectLst/>
                          <a:latin typeface="Calibri"/>
                        </a:rPr>
                        <a:t>530</a:t>
                      </a:r>
                    </a:p>
                  </a:txBody>
                  <a:tcPr marL="9525" marR="9525" marT="9525" marB="0" anchor="b"/>
                </a:tc>
                <a:extLst>
                  <a:ext uri="{0D108BD9-81ED-4DB2-BD59-A6C34878D82A}">
                    <a16:rowId xmlns:a16="http://schemas.microsoft.com/office/drawing/2014/main" val="10009"/>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10</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65</a:t>
                      </a:r>
                    </a:p>
                  </a:txBody>
                  <a:tcPr marL="9525" marR="9525" marT="9525" marB="0" anchor="b"/>
                </a:tc>
                <a:tc>
                  <a:txBody>
                    <a:bodyPr/>
                    <a:lstStyle/>
                    <a:p>
                      <a:pPr algn="ctr" rtl="0" fontAlgn="b"/>
                      <a:r>
                        <a:rPr lang="cs-CZ" sz="1600" b="0" i="0" u="none" strike="noStrike" dirty="0">
                          <a:solidFill>
                            <a:srgbClr val="000000"/>
                          </a:solidFill>
                          <a:effectLst/>
                          <a:latin typeface="Calibri"/>
                        </a:rPr>
                        <a:t>580</a:t>
                      </a:r>
                    </a:p>
                  </a:txBody>
                  <a:tcPr marL="9525" marR="9525" marT="9525" marB="0" anchor="b"/>
                </a:tc>
                <a:extLst>
                  <a:ext uri="{0D108BD9-81ED-4DB2-BD59-A6C34878D82A}">
                    <a16:rowId xmlns:a16="http://schemas.microsoft.com/office/drawing/2014/main" val="1001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11</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75</a:t>
                      </a:r>
                    </a:p>
                  </a:txBody>
                  <a:tcPr marL="9525" marR="9525" marT="9525" marB="0" anchor="b"/>
                </a:tc>
                <a:tc>
                  <a:txBody>
                    <a:bodyPr/>
                    <a:lstStyle/>
                    <a:p>
                      <a:pPr algn="ctr" rtl="0" fontAlgn="b"/>
                      <a:r>
                        <a:rPr lang="cs-CZ" sz="1600" b="0" i="0" u="none" strike="noStrike" dirty="0">
                          <a:solidFill>
                            <a:srgbClr val="000000"/>
                          </a:solidFill>
                          <a:effectLst/>
                          <a:latin typeface="Calibri"/>
                        </a:rPr>
                        <a:t>630</a:t>
                      </a:r>
                    </a:p>
                  </a:txBody>
                  <a:tcPr marL="9525" marR="9525" marT="9525" marB="0" anchor="b"/>
                </a:tc>
                <a:extLst>
                  <a:ext uri="{0D108BD9-81ED-4DB2-BD59-A6C34878D82A}">
                    <a16:rowId xmlns:a16="http://schemas.microsoft.com/office/drawing/2014/main" val="10011"/>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12</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53</a:t>
                      </a:r>
                    </a:p>
                  </a:txBody>
                  <a:tcPr marL="9525" marR="9525" marT="9525" marB="0" anchor="b"/>
                </a:tc>
                <a:tc>
                  <a:txBody>
                    <a:bodyPr/>
                    <a:lstStyle/>
                    <a:p>
                      <a:pPr algn="ctr" rtl="0" fontAlgn="b"/>
                      <a:r>
                        <a:rPr lang="cs-CZ" sz="1600" b="0" i="0" u="none" strike="noStrike" dirty="0">
                          <a:solidFill>
                            <a:srgbClr val="000000"/>
                          </a:solidFill>
                          <a:effectLst/>
                          <a:latin typeface="Calibri"/>
                        </a:rPr>
                        <a:t>540</a:t>
                      </a:r>
                    </a:p>
                  </a:txBody>
                  <a:tcPr marL="9525" marR="9525" marT="9525" marB="0" anchor="b"/>
                </a:tc>
                <a:extLst>
                  <a:ext uri="{0D108BD9-81ED-4DB2-BD59-A6C34878D82A}">
                    <a16:rowId xmlns:a16="http://schemas.microsoft.com/office/drawing/2014/main" val="10012"/>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Celkem</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1" i="0" u="none" strike="noStrike">
                          <a:solidFill>
                            <a:srgbClr val="FFFFFF"/>
                          </a:solidFill>
                          <a:effectLst/>
                          <a:latin typeface="Calibri"/>
                        </a:rPr>
                        <a:t>590</a:t>
                      </a:r>
                    </a:p>
                  </a:txBody>
                  <a:tcPr marL="9525" marR="9525" marT="9525" marB="0" anchor="b"/>
                </a:tc>
                <a:tc>
                  <a:txBody>
                    <a:bodyPr/>
                    <a:lstStyle/>
                    <a:p>
                      <a:pPr algn="ctr" rtl="0" fontAlgn="b"/>
                      <a:r>
                        <a:rPr lang="cs-CZ" sz="1600" b="1" i="0" u="none" strike="noStrike" dirty="0">
                          <a:solidFill>
                            <a:srgbClr val="FFFFFF"/>
                          </a:solidFill>
                          <a:effectLst/>
                          <a:latin typeface="Calibri"/>
                        </a:rPr>
                        <a:t>6110</a:t>
                      </a:r>
                    </a:p>
                  </a:txBody>
                  <a:tcPr marL="9525" marR="9525" marT="9525" marB="0" anchor="b"/>
                </a:tc>
                <a:extLst>
                  <a:ext uri="{0D108BD9-81ED-4DB2-BD59-A6C34878D82A}">
                    <a16:rowId xmlns:a16="http://schemas.microsoft.com/office/drawing/2014/main" val="10013"/>
                  </a:ext>
                </a:extLst>
              </a:tr>
            </a:tbl>
          </a:graphicData>
        </a:graphic>
      </p:graphicFrame>
      <p:sp>
        <p:nvSpPr>
          <p:cNvPr id="6" name="TextovéPole 5"/>
          <p:cNvSpPr txBox="1"/>
          <p:nvPr/>
        </p:nvSpPr>
        <p:spPr>
          <a:xfrm>
            <a:off x="6444208" y="2276872"/>
            <a:ext cx="2699792" cy="1631216"/>
          </a:xfrm>
          <a:prstGeom prst="rect">
            <a:avLst/>
          </a:prstGeom>
          <a:noFill/>
        </p:spPr>
        <p:txBody>
          <a:bodyPr wrap="square" rtlCol="0">
            <a:spAutoFit/>
          </a:bodyPr>
          <a:lstStyle/>
          <a:p>
            <a:r>
              <a:rPr lang="cs-CZ" sz="2000" b="1" dirty="0">
                <a:latin typeface="Arial" pitchFamily="34" charset="0"/>
              </a:rPr>
              <a:t>Zároveň víme, že v srpnu vlivem živelných pohrom byla na 2 týdny přerušena výroba!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33425"/>
            <a:ext cx="8229600" cy="846634"/>
          </a:xfrm>
        </p:spPr>
        <p:txBody>
          <a:bodyPr>
            <a:normAutofit fontScale="90000"/>
          </a:bodyPr>
          <a:lstStyle/>
          <a:p>
            <a:r>
              <a:rPr lang="cs-CZ" sz="2800" dirty="0">
                <a:solidFill>
                  <a:schemeClr val="tx1"/>
                </a:solidFill>
                <a:latin typeface="Arial" pitchFamily="34" charset="0"/>
              </a:rPr>
              <a:t>Dále jsou známy následující údaje o struktuře nákladů:</a:t>
            </a:r>
            <a:br>
              <a:rPr lang="cs-CZ" dirty="0">
                <a:latin typeface="Arial" pitchFamily="34" charset="0"/>
              </a:rPr>
            </a:br>
            <a:endParaRPr lang="cs-CZ" dirty="0"/>
          </a:p>
        </p:txBody>
      </p:sp>
      <p:graphicFrame>
        <p:nvGraphicFramePr>
          <p:cNvPr id="4" name="Zástupný symbol pro obsah 3"/>
          <p:cNvGraphicFramePr>
            <a:graphicFrameLocks noGrp="1"/>
          </p:cNvGraphicFramePr>
          <p:nvPr>
            <p:ph idx="1"/>
          </p:nvPr>
        </p:nvGraphicFramePr>
        <p:xfrm>
          <a:off x="323528" y="1556792"/>
          <a:ext cx="5410944" cy="4714240"/>
        </p:xfrm>
        <a:graphic>
          <a:graphicData uri="http://schemas.openxmlformats.org/drawingml/2006/table">
            <a:tbl>
              <a:tblPr firstRow="1" lastRow="1">
                <a:tableStyleId>{073A0DAA-6AF3-43AB-8588-CEC1D06C72B9}</a:tableStyleId>
              </a:tblPr>
              <a:tblGrid>
                <a:gridCol w="2705472">
                  <a:extLst>
                    <a:ext uri="{9D8B030D-6E8A-4147-A177-3AD203B41FA5}">
                      <a16:colId xmlns:a16="http://schemas.microsoft.com/office/drawing/2014/main" val="20000"/>
                    </a:ext>
                  </a:extLst>
                </a:gridCol>
                <a:gridCol w="2705472">
                  <a:extLst>
                    <a:ext uri="{9D8B030D-6E8A-4147-A177-3AD203B41FA5}">
                      <a16:colId xmlns:a16="http://schemas.microsoft.com/office/drawing/2014/main" val="20001"/>
                    </a:ext>
                  </a:extLst>
                </a:gridCol>
              </a:tblGrid>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Položka</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N v tis. Kč</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Spotřeba mat.</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2 100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Spotřeba energie</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1 000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služby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800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3"/>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Mzdové náklady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400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4"/>
                  </a:ext>
                </a:extLst>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nálady na SZP</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140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5"/>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Odměny členům orgánů spol.</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150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6"/>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Daně a poplatky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50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7"/>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Odpisy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900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8"/>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Nákladové úroky</a:t>
                      </a:r>
                      <a:endParaRPr kumimoji="0" lang="cs-CZ" sz="1800" b="0" i="0" u="none" strike="noStrike" cap="none" normalizeH="0" baseline="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200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9"/>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Mimořádné náklady</a:t>
                      </a:r>
                      <a:endParaRPr kumimoji="0" lang="cs-CZ" sz="1800" b="0" i="0" u="none" strike="noStrike" cap="none" normalizeH="0" baseline="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370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1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Celkem</a:t>
                      </a:r>
                      <a:endParaRPr kumimoji="0" lang="cs-CZ" sz="1800" b="0" i="0" u="none" strike="noStrike" cap="none" normalizeH="0" baseline="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6110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11"/>
                  </a:ext>
                </a:extLst>
              </a:tr>
            </a:tbl>
          </a:graphicData>
        </a:graphic>
      </p:graphicFrame>
      <p:sp>
        <p:nvSpPr>
          <p:cNvPr id="5" name="TextovéPole 4"/>
          <p:cNvSpPr txBox="1"/>
          <p:nvPr/>
        </p:nvSpPr>
        <p:spPr>
          <a:xfrm>
            <a:off x="5868144" y="2060848"/>
            <a:ext cx="3275856" cy="3139321"/>
          </a:xfrm>
          <a:prstGeom prst="rect">
            <a:avLst/>
          </a:prstGeom>
          <a:noFill/>
        </p:spPr>
        <p:txBody>
          <a:bodyPr wrap="square" rtlCol="0">
            <a:spAutoFit/>
          </a:bodyPr>
          <a:lstStyle/>
          <a:p>
            <a:r>
              <a:rPr lang="cs-CZ" sz="2000" dirty="0">
                <a:latin typeface="Arial" pitchFamily="34" charset="0"/>
              </a:rPr>
              <a:t>Předpokládejme, že 60 % spotřeby energie je vyvoláno samotnou výrobu, zbývající část připadá na vytápění, osvětlení atd. </a:t>
            </a:r>
            <a:br>
              <a:rPr lang="cs-CZ" sz="2000" dirty="0">
                <a:latin typeface="Arial" pitchFamily="34" charset="0"/>
              </a:rPr>
            </a:br>
            <a:r>
              <a:rPr lang="cs-CZ" sz="2000" dirty="0">
                <a:latin typeface="Arial" pitchFamily="34" charset="0"/>
              </a:rPr>
              <a:t>Ze mzdových nákladů je </a:t>
            </a:r>
            <a:br>
              <a:rPr lang="cs-CZ" sz="2000" dirty="0">
                <a:latin typeface="Arial" pitchFamily="34" charset="0"/>
              </a:rPr>
            </a:br>
            <a:r>
              <a:rPr lang="cs-CZ" sz="2000" dirty="0">
                <a:latin typeface="Arial" pitchFamily="34" charset="0"/>
              </a:rPr>
              <a:t>20 % pohyblivá složky mzdy, vázaná na výši tržeb</a:t>
            </a:r>
            <a:r>
              <a:rPr lang="cs-CZ" dirty="0">
                <a:latin typeface="Arial" pitchFamily="34" charset="0"/>
              </a:rPr>
              <a:t>.</a:t>
            </a:r>
          </a:p>
          <a:p>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23975" y="960587"/>
            <a:ext cx="8229600" cy="576064"/>
          </a:xfrm>
        </p:spPr>
        <p:txBody>
          <a:bodyPr>
            <a:normAutofit fontScale="90000"/>
          </a:bodyPr>
          <a:lstStyle/>
          <a:p>
            <a:r>
              <a:rPr lang="cs-CZ" sz="3600" b="1" dirty="0">
                <a:solidFill>
                  <a:srgbClr val="FF0000"/>
                </a:solidFill>
              </a:rPr>
              <a:t>Řešení č. 8</a:t>
            </a:r>
          </a:p>
        </p:txBody>
      </p:sp>
      <p:sp>
        <p:nvSpPr>
          <p:cNvPr id="5" name="Zástupný obsah 4">
            <a:extLst>
              <a:ext uri="{FF2B5EF4-FFF2-40B4-BE49-F238E27FC236}">
                <a16:creationId xmlns:a16="http://schemas.microsoft.com/office/drawing/2014/main" id="{34DABE3C-0129-4E53-8F6B-673FD1EE9D9E}"/>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148294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068" y="515028"/>
            <a:ext cx="8280920" cy="936104"/>
          </a:xfrm>
        </p:spPr>
        <p:txBody>
          <a:bodyPr>
            <a:normAutofit/>
          </a:bodyPr>
          <a:lstStyle/>
          <a:p>
            <a:r>
              <a:rPr lang="cs-CZ" sz="3600" b="1" dirty="0">
                <a:solidFill>
                  <a:srgbClr val="FF0000"/>
                </a:solidFill>
              </a:rPr>
              <a:t>Řešení </a:t>
            </a:r>
            <a:r>
              <a:rPr lang="cs-CZ" sz="3600" b="1" dirty="0">
                <a:solidFill>
                  <a:schemeClr val="tx1"/>
                </a:solidFill>
              </a:rPr>
              <a:t>Klasifikační analýza</a:t>
            </a:r>
          </a:p>
        </p:txBody>
      </p:sp>
      <p:graphicFrame>
        <p:nvGraphicFramePr>
          <p:cNvPr id="4" name="Group 277"/>
          <p:cNvGraphicFramePr>
            <a:graphicFrameLocks/>
          </p:cNvGraphicFramePr>
          <p:nvPr>
            <p:extLst>
              <p:ext uri="{D42A27DB-BD31-4B8C-83A1-F6EECF244321}">
                <p14:modId xmlns:p14="http://schemas.microsoft.com/office/powerpoint/2010/main" val="3188879639"/>
              </p:ext>
            </p:extLst>
          </p:nvPr>
        </p:nvGraphicFramePr>
        <p:xfrm>
          <a:off x="395536" y="1167036"/>
          <a:ext cx="7993062" cy="4358640"/>
        </p:xfrm>
        <a:graphic>
          <a:graphicData uri="http://schemas.openxmlformats.org/drawingml/2006/table">
            <a:tbl>
              <a:tblPr/>
              <a:tblGrid>
                <a:gridCol w="1443037">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6605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FN</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VN</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1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Mzdové náklady a SZP</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Spotřeba energie</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Spotřeba materiálu</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Služby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Spotřeba energie</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Mzdové náklady a SZP</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Odměny členům orgánů společnosti</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Daně a poplatky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Nákladové úroky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Mimořádné náklady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Celkem</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01813" y="182563"/>
            <a:ext cx="8424862" cy="558800"/>
          </a:xfrm>
        </p:spPr>
        <p:txBody>
          <a:bodyPr>
            <a:normAutofit fontScale="90000"/>
          </a:bodyPr>
          <a:lstStyle/>
          <a:p>
            <a:r>
              <a:rPr lang="cs-CZ" altLang="cs-CZ" sz="3200" b="1"/>
              <a:t>Řešení regrese a korelace</a:t>
            </a:r>
            <a:endParaRPr lang="cs-CZ" altLang="cs-CZ" sz="3200" b="1" dirty="0"/>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854075"/>
            <a:ext cx="9067800"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6348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30388" y="134938"/>
            <a:ext cx="8424862" cy="558800"/>
          </a:xfrm>
        </p:spPr>
        <p:txBody>
          <a:bodyPr>
            <a:normAutofit fontScale="90000"/>
          </a:bodyPr>
          <a:lstStyle/>
          <a:p>
            <a:r>
              <a:rPr lang="cs-CZ" altLang="cs-CZ" sz="3200" b="1" dirty="0"/>
              <a:t>Řešení regrese a korelace</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836613"/>
            <a:ext cx="9067800"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8917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4"/>
          <p:cNvSpPr>
            <a:spLocks noGrp="1"/>
          </p:cNvSpPr>
          <p:nvPr>
            <p:ph type="dt" sz="half" idx="10"/>
          </p:nvPr>
        </p:nvSpPr>
        <p:spPr/>
        <p:txBody>
          <a:bodyPr/>
          <a:lstStyle/>
          <a:p>
            <a:r>
              <a:rPr lang="cs-CZ"/>
              <a:t>© Lucie MEIXNEROVÁ</a:t>
            </a:r>
          </a:p>
        </p:txBody>
      </p:sp>
      <p:sp>
        <p:nvSpPr>
          <p:cNvPr id="5" name="Zástupný symbol pro číslo snímku 6"/>
          <p:cNvSpPr>
            <a:spLocks noGrp="1"/>
          </p:cNvSpPr>
          <p:nvPr>
            <p:ph type="sldNum" sz="quarter" idx="12"/>
          </p:nvPr>
        </p:nvSpPr>
        <p:spPr/>
        <p:txBody>
          <a:bodyPr/>
          <a:lstStyle/>
          <a:p>
            <a:fld id="{4CAB2D4C-564E-46EA-8A8B-7AA26258E4EE}" type="slidenum">
              <a:rPr lang="cs-CZ"/>
              <a:pPr/>
              <a:t>118</a:t>
            </a:fld>
            <a:endParaRPr lang="cs-CZ"/>
          </a:p>
        </p:txBody>
      </p:sp>
      <p:sp>
        <p:nvSpPr>
          <p:cNvPr id="177154" name="Rectangle 2"/>
          <p:cNvSpPr>
            <a:spLocks noGrp="1" noChangeArrowheads="1"/>
          </p:cNvSpPr>
          <p:nvPr>
            <p:ph type="title"/>
          </p:nvPr>
        </p:nvSpPr>
        <p:spPr>
          <a:xfrm>
            <a:off x="0" y="188913"/>
            <a:ext cx="9036050" cy="703262"/>
          </a:xfrm>
        </p:spPr>
        <p:txBody>
          <a:bodyPr/>
          <a:lstStyle/>
          <a:p>
            <a:r>
              <a:rPr lang="cs-CZ" sz="3200" b="1" dirty="0">
                <a:solidFill>
                  <a:schemeClr val="tx1"/>
                </a:solidFill>
              </a:rPr>
              <a:t>Kvíz</a:t>
            </a:r>
          </a:p>
        </p:txBody>
      </p:sp>
      <p:sp>
        <p:nvSpPr>
          <p:cNvPr id="177155" name="Rectangle 3"/>
          <p:cNvSpPr>
            <a:spLocks noGrp="1" noChangeArrowheads="1"/>
          </p:cNvSpPr>
          <p:nvPr>
            <p:ph type="body" sz="half" idx="1"/>
          </p:nvPr>
        </p:nvSpPr>
        <p:spPr>
          <a:xfrm>
            <a:off x="179388" y="836712"/>
            <a:ext cx="8964612" cy="5544616"/>
          </a:xfrm>
        </p:spPr>
        <p:txBody>
          <a:bodyPr>
            <a:normAutofit fontScale="92500"/>
          </a:bodyPr>
          <a:lstStyle/>
          <a:p>
            <a:pPr marL="533400" indent="-533400" algn="just">
              <a:buFont typeface="Wingdings" pitchFamily="2" charset="2"/>
              <a:buNone/>
            </a:pPr>
            <a:r>
              <a:rPr lang="cs-CZ" sz="2400" b="1" dirty="0">
                <a:solidFill>
                  <a:schemeClr val="tx1"/>
                </a:solidFill>
                <a:latin typeface="Arial" pitchFamily="34" charset="0"/>
                <a:cs typeface="Arial" pitchFamily="34" charset="0"/>
              </a:rPr>
              <a:t>1) Degrese nákladů je:</a:t>
            </a:r>
          </a:p>
          <a:p>
            <a:pPr marL="533400" indent="-533400" algn="just">
              <a:buFont typeface="Wingdings" pitchFamily="2" charset="2"/>
              <a:buAutoNum type="alphaLcParenR"/>
            </a:pPr>
            <a:r>
              <a:rPr lang="cs-CZ" sz="2400" dirty="0">
                <a:latin typeface="Arial" pitchFamily="34" charset="0"/>
                <a:cs typeface="Arial" pitchFamily="34" charset="0"/>
              </a:rPr>
              <a:t>k</a:t>
            </a:r>
            <a:r>
              <a:rPr lang="cs-CZ" sz="2400" dirty="0">
                <a:solidFill>
                  <a:schemeClr val="tx1"/>
                </a:solidFill>
                <a:latin typeface="Arial" pitchFamily="34" charset="0"/>
                <a:cs typeface="Arial" pitchFamily="34" charset="0"/>
              </a:rPr>
              <a:t>lesání celkových nákladů s rostoucím objemem výroby</a:t>
            </a:r>
          </a:p>
          <a:p>
            <a:pPr marL="533400" indent="-533400" algn="just">
              <a:buFont typeface="Wingdings" pitchFamily="2" charset="2"/>
              <a:buAutoNum type="alphaLcParenR"/>
            </a:pPr>
            <a:r>
              <a:rPr lang="cs-CZ" sz="2400" dirty="0">
                <a:latin typeface="Arial" pitchFamily="34" charset="0"/>
                <a:cs typeface="Arial" pitchFamily="34" charset="0"/>
              </a:rPr>
              <a:t>růst jednotkových nákladů s rostoucím objemem výroby</a:t>
            </a:r>
          </a:p>
          <a:p>
            <a:pPr marL="533400" indent="-533400" algn="just">
              <a:buFont typeface="Wingdings" pitchFamily="2" charset="2"/>
              <a:buAutoNum type="alphaLcParenR"/>
            </a:pPr>
            <a:r>
              <a:rPr lang="cs-CZ" sz="2400" dirty="0">
                <a:latin typeface="Arial" pitchFamily="34" charset="0"/>
                <a:cs typeface="Arial" pitchFamily="34" charset="0"/>
              </a:rPr>
              <a:t>pokles jednotkových nákladů s rostoucím objemem výroby</a:t>
            </a:r>
          </a:p>
          <a:p>
            <a:pPr marL="533400" indent="-533400" algn="just">
              <a:buFont typeface="Wingdings" pitchFamily="2" charset="2"/>
              <a:buAutoNum type="alphaLcParenR"/>
            </a:pPr>
            <a:r>
              <a:rPr lang="cs-CZ" sz="2400" dirty="0">
                <a:latin typeface="Arial" pitchFamily="34" charset="0"/>
                <a:cs typeface="Arial" pitchFamily="34" charset="0"/>
              </a:rPr>
              <a:t>růst celkových nákladů s objemem výroby</a:t>
            </a:r>
          </a:p>
          <a:p>
            <a:pPr marL="533400" indent="-533400" algn="just">
              <a:buFont typeface="Wingdings" pitchFamily="2" charset="2"/>
              <a:buNone/>
            </a:pPr>
            <a:r>
              <a:rPr lang="cs-CZ" sz="2400" b="1" dirty="0">
                <a:solidFill>
                  <a:schemeClr val="tx1"/>
                </a:solidFill>
                <a:latin typeface="Arial" pitchFamily="34" charset="0"/>
                <a:cs typeface="Arial" pitchFamily="34" charset="0"/>
              </a:rPr>
              <a:t>2) Nákladová funkce je:</a:t>
            </a:r>
          </a:p>
          <a:p>
            <a:pPr marL="533400" indent="-533400" algn="just">
              <a:buFont typeface="Wingdings" pitchFamily="2" charset="2"/>
              <a:buAutoNum type="alphaLcParenR"/>
            </a:pPr>
            <a:r>
              <a:rPr lang="cs-CZ" sz="2400" dirty="0">
                <a:solidFill>
                  <a:schemeClr val="tx1"/>
                </a:solidFill>
                <a:latin typeface="Arial" pitchFamily="34" charset="0"/>
                <a:cs typeface="Arial" pitchFamily="34" charset="0"/>
              </a:rPr>
              <a:t>matematické vyjádření vývoje nákladů v závislosti na objemu výroby</a:t>
            </a:r>
          </a:p>
          <a:p>
            <a:pPr marL="533400" indent="-533400" algn="just">
              <a:buFont typeface="Wingdings" pitchFamily="2" charset="2"/>
              <a:buAutoNum type="alphaLcParenR"/>
            </a:pPr>
            <a:r>
              <a:rPr lang="cs-CZ" sz="2400" dirty="0">
                <a:latin typeface="Arial" pitchFamily="34" charset="0"/>
                <a:cs typeface="Arial" pitchFamily="34" charset="0"/>
              </a:rPr>
              <a:t>matematické vyjádření objemu výroby v závislosti na vývoji nákladů</a:t>
            </a:r>
          </a:p>
          <a:p>
            <a:pPr marL="533400" indent="-533400" algn="just">
              <a:buFont typeface="Wingdings" pitchFamily="2" charset="2"/>
              <a:buAutoNum type="alphaLcParenR"/>
            </a:pPr>
            <a:r>
              <a:rPr lang="cs-CZ" sz="2400" dirty="0">
                <a:latin typeface="Arial" pitchFamily="34" charset="0"/>
                <a:cs typeface="Arial" pitchFamily="34" charset="0"/>
              </a:rPr>
              <a:t>matematické vyjádření vývoje nákladů v závislosti na tržbách</a:t>
            </a:r>
          </a:p>
          <a:p>
            <a:pPr marL="533400" indent="-533400" algn="just">
              <a:buFont typeface="Wingdings" pitchFamily="2" charset="2"/>
              <a:buAutoNum type="alphaLcParenR"/>
            </a:pPr>
            <a:r>
              <a:rPr lang="cs-CZ" sz="2400" dirty="0">
                <a:latin typeface="Arial" pitchFamily="34" charset="0"/>
                <a:cs typeface="Arial" pitchFamily="34" charset="0"/>
              </a:rPr>
              <a:t>mat. vyj. vývoje nákladů v závislosti na velikosti výrobní kapacity</a:t>
            </a:r>
          </a:p>
          <a:p>
            <a:pPr marL="533400" indent="-533400" algn="just">
              <a:buFont typeface="Wingdings" pitchFamily="2" charset="2"/>
              <a:buAutoNum type="alphaLcParenR"/>
            </a:pPr>
            <a:r>
              <a:rPr lang="cs-CZ" sz="2400" dirty="0">
                <a:latin typeface="Arial" pitchFamily="34" charset="0"/>
                <a:cs typeface="Arial" pitchFamily="34" charset="0"/>
              </a:rPr>
              <a:t>matematické vyjádření objemu výroby v závislosti na vývoji tržeb</a:t>
            </a:r>
          </a:p>
          <a:p>
            <a:pPr marL="533400" indent="-533400">
              <a:buFont typeface="Wingdings" pitchFamily="2" charset="2"/>
              <a:buAutoNum type="alphaLcParenR"/>
            </a:pPr>
            <a:endParaRPr lang="cs-CZ" sz="22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6" y="2486826"/>
            <a:ext cx="7858124" cy="2520018"/>
          </a:xfrm>
        </p:spPr>
        <p:txBody>
          <a:bodyPr lIns="0" tIns="0" rIns="0" bIns="0" anchor="t" anchorCtr="0">
            <a:normAutofit/>
          </a:bodyPr>
          <a:lstStyle/>
          <a:p>
            <a:r>
              <a:rPr lang="cs-CZ" sz="3200" b="1" dirty="0">
                <a:solidFill>
                  <a:srgbClr val="FF0000"/>
                </a:solidFill>
              </a:rPr>
              <a:t>Vztahy mezi ziskem, objemem výroby, cenou a náklady.</a:t>
            </a:r>
            <a:br>
              <a:rPr lang="cs-CZ" sz="3200" b="1" dirty="0">
                <a:solidFill>
                  <a:srgbClr val="FF0000"/>
                </a:solidFill>
              </a:rPr>
            </a:br>
            <a:r>
              <a:rPr lang="cs-CZ" sz="3200" b="1" dirty="0">
                <a:solidFill>
                  <a:srgbClr val="FF0000"/>
                </a:solidFill>
              </a:rPr>
              <a:t>Bod zvratu</a:t>
            </a:r>
            <a:endParaRPr lang="cs-CZ" sz="3200" dirty="0">
              <a:solidFill>
                <a:srgbClr val="FF0000"/>
              </a:solidFill>
            </a:endParaRP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85286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43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56CA61-7FCD-453A-B11C-AD949A9E2385}" type="slidenum">
              <a:rPr lang="cs-CZ" altLang="cs-CZ" smtClean="0"/>
              <a:pPr eaLnBrk="1" hangingPunct="1"/>
              <a:t>12</a:t>
            </a:fld>
            <a:endParaRPr lang="cs-CZ" altLang="cs-CZ"/>
          </a:p>
        </p:txBody>
      </p:sp>
      <p:sp>
        <p:nvSpPr>
          <p:cNvPr id="14340" name="Rectangle 2"/>
          <p:cNvSpPr>
            <a:spLocks noGrp="1" noChangeArrowheads="1"/>
          </p:cNvSpPr>
          <p:nvPr>
            <p:ph type="title"/>
          </p:nvPr>
        </p:nvSpPr>
        <p:spPr>
          <a:xfrm>
            <a:off x="1200912" y="140526"/>
            <a:ext cx="8229600" cy="1143000"/>
          </a:xfrm>
        </p:spPr>
        <p:txBody>
          <a:bodyPr>
            <a:normAutofit/>
          </a:bodyPr>
          <a:lstStyle/>
          <a:p>
            <a:pPr eaLnBrk="1" hangingPunct="1"/>
            <a:r>
              <a:rPr lang="cs-CZ" altLang="cs-CZ" sz="3600" b="1" dirty="0">
                <a:solidFill>
                  <a:srgbClr val="FF0000"/>
                </a:solidFill>
              </a:rPr>
              <a:t>Náklady</a:t>
            </a:r>
          </a:p>
        </p:txBody>
      </p:sp>
      <p:sp>
        <p:nvSpPr>
          <p:cNvPr id="14341" name="Rectangle 3"/>
          <p:cNvSpPr>
            <a:spLocks noGrp="1" noChangeArrowheads="1"/>
          </p:cNvSpPr>
          <p:nvPr>
            <p:ph type="body" idx="1"/>
          </p:nvPr>
        </p:nvSpPr>
        <p:spPr>
          <a:xfrm>
            <a:off x="179388" y="1283526"/>
            <a:ext cx="8713787" cy="5385562"/>
          </a:xfrm>
        </p:spPr>
        <p:txBody>
          <a:bodyPr/>
          <a:lstStyle/>
          <a:p>
            <a:pPr algn="just" eaLnBrk="1" hangingPunct="1">
              <a:lnSpc>
                <a:spcPct val="90000"/>
              </a:lnSpc>
              <a:buFont typeface="Wingdings" pitchFamily="2" charset="2"/>
              <a:buNone/>
            </a:pPr>
            <a:r>
              <a:rPr lang="cs-CZ" altLang="cs-CZ" sz="2400" b="1" dirty="0"/>
              <a:t>Náklady podniku tvoří:</a:t>
            </a:r>
          </a:p>
          <a:p>
            <a:pPr algn="just" eaLnBrk="1" hangingPunct="1">
              <a:lnSpc>
                <a:spcPct val="90000"/>
              </a:lnSpc>
              <a:buClr>
                <a:schemeClr val="tx1"/>
              </a:buClr>
              <a:buSzPct val="85000"/>
              <a:buFontTx/>
              <a:buAutoNum type="alphaLcParenR"/>
            </a:pPr>
            <a:r>
              <a:rPr lang="cs-CZ" altLang="cs-CZ" sz="2400" dirty="0"/>
              <a:t>běžné provozní náklady (spotřeba materiálu a energie, osobní náklady),</a:t>
            </a:r>
          </a:p>
          <a:p>
            <a:pPr algn="just" eaLnBrk="1" hangingPunct="1">
              <a:lnSpc>
                <a:spcPct val="90000"/>
              </a:lnSpc>
              <a:buClr>
                <a:schemeClr val="tx1"/>
              </a:buClr>
              <a:buSzPct val="85000"/>
              <a:buFontTx/>
              <a:buAutoNum type="alphaLcParenR"/>
            </a:pPr>
            <a:r>
              <a:rPr lang="cs-CZ" altLang="cs-CZ" sz="2400" dirty="0"/>
              <a:t>odpisy dlouhodobého majetku,</a:t>
            </a:r>
          </a:p>
          <a:p>
            <a:pPr algn="just">
              <a:lnSpc>
                <a:spcPct val="90000"/>
              </a:lnSpc>
              <a:buClr>
                <a:schemeClr val="tx1"/>
              </a:buClr>
              <a:buSzPct val="85000"/>
              <a:buFontTx/>
              <a:buAutoNum type="alphaLcParenR"/>
            </a:pPr>
            <a:r>
              <a:rPr lang="cs-CZ" altLang="cs-CZ" sz="2400" dirty="0"/>
              <a:t>ostatní provozní náklady (vč. mimořádných nákladů-např. škodní události, dary, mimořádné odměny),</a:t>
            </a:r>
          </a:p>
          <a:p>
            <a:pPr algn="just" eaLnBrk="1" hangingPunct="1">
              <a:lnSpc>
                <a:spcPct val="90000"/>
              </a:lnSpc>
              <a:buClr>
                <a:schemeClr val="tx1"/>
              </a:buClr>
              <a:buSzPct val="85000"/>
              <a:buFontTx/>
              <a:buAutoNum type="alphaLcParenR"/>
            </a:pPr>
            <a:r>
              <a:rPr lang="cs-CZ" altLang="cs-CZ" sz="2400" dirty="0"/>
              <a:t>finanční náklady (úroky a jiné finanční náklady),</a:t>
            </a:r>
          </a:p>
          <a:p>
            <a:pPr algn="just" eaLnBrk="1" hangingPunct="1">
              <a:lnSpc>
                <a:spcPct val="90000"/>
              </a:lnSpc>
              <a:buFontTx/>
              <a:buNone/>
            </a:pPr>
            <a:r>
              <a:rPr lang="cs-CZ" altLang="cs-CZ" sz="2400" b="1" dirty="0"/>
              <a:t>Příklady nákladů:</a:t>
            </a:r>
          </a:p>
          <a:p>
            <a:pPr algn="just" eaLnBrk="1" hangingPunct="1">
              <a:lnSpc>
                <a:spcPct val="90000"/>
              </a:lnSpc>
              <a:buFontTx/>
              <a:buChar char="•"/>
            </a:pPr>
            <a:r>
              <a:rPr lang="cs-CZ" altLang="cs-CZ" sz="2400" dirty="0"/>
              <a:t>Spotřeba materiálu, spotřeba energie, náklady na služby (telekomunikace, servis, strážní služba, pojištění atd.)</a:t>
            </a:r>
          </a:p>
          <a:p>
            <a:pPr algn="just" eaLnBrk="1" hangingPunct="1">
              <a:lnSpc>
                <a:spcPct val="90000"/>
              </a:lnSpc>
              <a:buFontTx/>
              <a:buChar char="•"/>
            </a:pPr>
            <a:r>
              <a:rPr lang="cs-CZ" altLang="cs-CZ" sz="2400" dirty="0"/>
              <a:t>Osobní náklady (mzdové náklady, sociální a zdravotní pojištění placené zaměstnavatelem, atd.)</a:t>
            </a:r>
          </a:p>
        </p:txBody>
      </p:sp>
    </p:spTree>
    <p:extLst>
      <p:ext uri="{BB962C8B-B14F-4D97-AF65-F5344CB8AC3E}">
        <p14:creationId xmlns:p14="http://schemas.microsoft.com/office/powerpoint/2010/main" val="28687198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37558" y="846138"/>
            <a:ext cx="8229600" cy="1143000"/>
          </a:xfrm>
        </p:spPr>
        <p:txBody>
          <a:bodyPr/>
          <a:lstStyle/>
          <a:p>
            <a:r>
              <a:rPr lang="cs-CZ" altLang="cs-CZ" b="1" dirty="0"/>
              <a:t>BOD ZVRATU (BZ)</a:t>
            </a:r>
          </a:p>
        </p:txBody>
      </p:sp>
      <p:sp>
        <p:nvSpPr>
          <p:cNvPr id="30723" name="Rectangle 3"/>
          <p:cNvSpPr>
            <a:spLocks noGrp="1" noChangeArrowheads="1"/>
          </p:cNvSpPr>
          <p:nvPr>
            <p:ph type="body" idx="1"/>
          </p:nvPr>
        </p:nvSpPr>
        <p:spPr/>
        <p:txBody>
          <a:bodyPr/>
          <a:lstStyle/>
          <a:p>
            <a:endParaRPr lang="cs-CZ" altLang="cs-CZ" b="1" dirty="0"/>
          </a:p>
          <a:p>
            <a:pPr lvl="1"/>
            <a:r>
              <a:rPr lang="cs-CZ" altLang="cs-CZ" b="1" dirty="0"/>
              <a:t>Objem výroby q, při kterém se tržby rovnají celkovým nákladům</a:t>
            </a:r>
            <a:r>
              <a:rPr lang="cs-CZ" altLang="cs-CZ" dirty="0"/>
              <a:t> </a:t>
            </a:r>
            <a:r>
              <a:rPr lang="cs-CZ" altLang="cs-CZ" b="1" dirty="0"/>
              <a:t>T=N</a:t>
            </a:r>
            <a:r>
              <a:rPr lang="cs-CZ" altLang="cs-CZ" dirty="0"/>
              <a:t> (</a:t>
            </a:r>
            <a:r>
              <a:rPr lang="cs-CZ" altLang="cs-CZ" dirty="0" err="1"/>
              <a:t>break</a:t>
            </a:r>
            <a:r>
              <a:rPr lang="cs-CZ" altLang="cs-CZ" dirty="0"/>
              <a:t> </a:t>
            </a:r>
            <a:r>
              <a:rPr lang="cs-CZ" altLang="cs-CZ" dirty="0" err="1"/>
              <a:t>even</a:t>
            </a:r>
            <a:r>
              <a:rPr lang="cs-CZ" altLang="cs-CZ" dirty="0"/>
              <a:t> point)</a:t>
            </a:r>
          </a:p>
          <a:p>
            <a:pPr lvl="1"/>
            <a:r>
              <a:rPr lang="cs-CZ" altLang="cs-CZ" dirty="0"/>
              <a:t>Postup označujeme jako </a:t>
            </a:r>
            <a:r>
              <a:rPr lang="cs-CZ" altLang="cs-CZ" b="1" dirty="0"/>
              <a:t>analýzu bodu zvratu</a:t>
            </a:r>
            <a:r>
              <a:rPr lang="cs-CZ" altLang="cs-CZ" dirty="0"/>
              <a:t> (</a:t>
            </a:r>
            <a:r>
              <a:rPr lang="cs-CZ" altLang="cs-CZ" dirty="0" err="1"/>
              <a:t>Break</a:t>
            </a:r>
            <a:r>
              <a:rPr lang="cs-CZ" altLang="cs-CZ" dirty="0"/>
              <a:t> </a:t>
            </a:r>
            <a:r>
              <a:rPr lang="cs-CZ" altLang="cs-CZ" dirty="0" err="1"/>
              <a:t>Even</a:t>
            </a:r>
            <a:r>
              <a:rPr lang="cs-CZ" altLang="cs-CZ" dirty="0"/>
              <a:t> Point </a:t>
            </a:r>
            <a:r>
              <a:rPr lang="cs-CZ" altLang="cs-CZ" dirty="0" err="1"/>
              <a:t>Analysis</a:t>
            </a:r>
            <a:r>
              <a:rPr lang="cs-CZ" altLang="cs-CZ" dirty="0"/>
              <a:t> nebo </a:t>
            </a:r>
            <a:r>
              <a:rPr lang="cs-CZ" altLang="cs-CZ" dirty="0" err="1"/>
              <a:t>Cost</a:t>
            </a:r>
            <a:r>
              <a:rPr lang="cs-CZ" altLang="cs-CZ" dirty="0"/>
              <a:t>-</a:t>
            </a:r>
            <a:r>
              <a:rPr lang="cs-CZ" altLang="cs-CZ" dirty="0" err="1"/>
              <a:t>Volume</a:t>
            </a:r>
            <a:r>
              <a:rPr lang="cs-CZ" altLang="cs-CZ" dirty="0"/>
              <a:t>-Profit </a:t>
            </a:r>
            <a:r>
              <a:rPr lang="cs-CZ" altLang="cs-CZ" dirty="0" err="1"/>
              <a:t>Analysis</a:t>
            </a:r>
            <a:r>
              <a:rPr lang="cs-CZ" altLang="cs-CZ" dirty="0"/>
              <a:t>)  </a:t>
            </a:r>
          </a:p>
          <a:p>
            <a:endParaRPr lang="cs-CZ" altLang="cs-CZ" dirty="0"/>
          </a:p>
        </p:txBody>
      </p:sp>
    </p:spTree>
    <p:extLst>
      <p:ext uri="{BB962C8B-B14F-4D97-AF65-F5344CB8AC3E}">
        <p14:creationId xmlns:p14="http://schemas.microsoft.com/office/powerpoint/2010/main" val="9710974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Grafická analýza bodu zvratu</a:t>
            </a:r>
          </a:p>
        </p:txBody>
      </p:sp>
      <p:pic>
        <p:nvPicPr>
          <p:cNvPr id="5" name="Picture 3" descr="File0001"/>
          <p:cNvPicPr>
            <a:picLocks noChangeAspect="1" noChangeArrowheads="1"/>
          </p:cNvPicPr>
          <p:nvPr/>
        </p:nvPicPr>
        <p:blipFill>
          <a:blip r:embed="rId2" cstate="print"/>
          <a:srcRect/>
          <a:stretch>
            <a:fillRect/>
          </a:stretch>
        </p:blipFill>
        <p:spPr bwMode="auto">
          <a:xfrm>
            <a:off x="1547664" y="1196752"/>
            <a:ext cx="6048375" cy="5383213"/>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404459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66" name="Freeform 10" descr="Tmavý svislý"/>
          <p:cNvSpPr>
            <a:spLocks/>
          </p:cNvSpPr>
          <p:nvPr/>
        </p:nvSpPr>
        <p:spPr bwMode="auto">
          <a:xfrm>
            <a:off x="2520504" y="1498600"/>
            <a:ext cx="2806700" cy="2489200"/>
          </a:xfrm>
          <a:custGeom>
            <a:avLst/>
            <a:gdLst>
              <a:gd name="T0" fmla="*/ 0 w 1768"/>
              <a:gd name="T1" fmla="*/ 2489200 h 1568"/>
              <a:gd name="T2" fmla="*/ 2806700 w 1768"/>
              <a:gd name="T3" fmla="*/ 0 h 1568"/>
              <a:gd name="T4" fmla="*/ 2794000 w 1768"/>
              <a:gd name="T5" fmla="*/ 1079500 h 1568"/>
              <a:gd name="T6" fmla="*/ 0 w 1768"/>
              <a:gd name="T7" fmla="*/ 2489200 h 15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8" h="1568">
                <a:moveTo>
                  <a:pt x="0" y="1568"/>
                </a:moveTo>
                <a:lnTo>
                  <a:pt x="1768" y="0"/>
                </a:lnTo>
                <a:lnTo>
                  <a:pt x="1760" y="680"/>
                </a:lnTo>
                <a:lnTo>
                  <a:pt x="0" y="1568"/>
                </a:lnTo>
                <a:close/>
              </a:path>
            </a:pathLst>
          </a:custGeom>
          <a:pattFill prst="dkVert">
            <a:fgClr>
              <a:schemeClr val="hlink"/>
            </a:fgClr>
            <a:bgClr>
              <a:schemeClr val="bg2"/>
            </a:bgClr>
          </a:patt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33865" name="Freeform 9" descr="Tmavý svislý"/>
          <p:cNvSpPr>
            <a:spLocks/>
          </p:cNvSpPr>
          <p:nvPr/>
        </p:nvSpPr>
        <p:spPr bwMode="auto">
          <a:xfrm>
            <a:off x="882204" y="4102100"/>
            <a:ext cx="1498600" cy="1295400"/>
          </a:xfrm>
          <a:custGeom>
            <a:avLst/>
            <a:gdLst>
              <a:gd name="T0" fmla="*/ 0 w 944"/>
              <a:gd name="T1" fmla="*/ 774700 h 816"/>
              <a:gd name="T2" fmla="*/ 1498600 w 944"/>
              <a:gd name="T3" fmla="*/ 0 h 816"/>
              <a:gd name="T4" fmla="*/ 0 w 944"/>
              <a:gd name="T5" fmla="*/ 1295400 h 816"/>
              <a:gd name="T6" fmla="*/ 0 w 944"/>
              <a:gd name="T7" fmla="*/ 774700 h 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4" h="816">
                <a:moveTo>
                  <a:pt x="0" y="488"/>
                </a:moveTo>
                <a:lnTo>
                  <a:pt x="944" y="0"/>
                </a:lnTo>
                <a:lnTo>
                  <a:pt x="0" y="816"/>
                </a:lnTo>
                <a:lnTo>
                  <a:pt x="0" y="488"/>
                </a:lnTo>
                <a:close/>
              </a:path>
            </a:pathLst>
          </a:custGeom>
          <a:pattFill prst="dkVert">
            <a:fgClr>
              <a:srgbClr val="FF3300"/>
            </a:fgClr>
            <a:bgClr>
              <a:schemeClr val="bg2"/>
            </a:bgClr>
          </a:patt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41026" name="Rectangle 1026"/>
          <p:cNvSpPr>
            <a:spLocks noGrp="1" noChangeArrowheads="1"/>
          </p:cNvSpPr>
          <p:nvPr>
            <p:ph type="title"/>
          </p:nvPr>
        </p:nvSpPr>
        <p:spPr>
          <a:xfrm>
            <a:off x="457200" y="324756"/>
            <a:ext cx="8229600" cy="792088"/>
          </a:xfrm>
        </p:spPr>
        <p:txBody>
          <a:bodyPr/>
          <a:lstStyle/>
          <a:p>
            <a:pPr eaLnBrk="1" hangingPunct="1">
              <a:defRPr/>
            </a:pPr>
            <a:r>
              <a:rPr lang="cs-CZ" dirty="0"/>
              <a:t>Grafické znázornění bodu zvratu</a:t>
            </a:r>
          </a:p>
        </p:txBody>
      </p:sp>
      <p:sp>
        <p:nvSpPr>
          <p:cNvPr id="641031" name="Line 1031"/>
          <p:cNvSpPr>
            <a:spLocks noChangeShapeType="1"/>
          </p:cNvSpPr>
          <p:nvPr/>
        </p:nvSpPr>
        <p:spPr bwMode="auto">
          <a:xfrm>
            <a:off x="877442" y="4867275"/>
            <a:ext cx="44069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641037" name="Line 1037"/>
          <p:cNvSpPr>
            <a:spLocks noChangeShapeType="1"/>
          </p:cNvSpPr>
          <p:nvPr/>
        </p:nvSpPr>
        <p:spPr bwMode="auto">
          <a:xfrm flipV="1">
            <a:off x="877442" y="2608263"/>
            <a:ext cx="4406900" cy="22415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1038" name="Text Box 1038"/>
          <p:cNvSpPr txBox="1">
            <a:spLocks noChangeArrowheads="1"/>
          </p:cNvSpPr>
          <p:nvPr/>
        </p:nvSpPr>
        <p:spPr bwMode="auto">
          <a:xfrm>
            <a:off x="4803945" y="2755901"/>
            <a:ext cx="28067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dirty="0">
                <a:solidFill>
                  <a:srgbClr val="FF0000"/>
                </a:solidFill>
                <a:latin typeface="Arial" charset="0"/>
              </a:rPr>
              <a:t>Celkové náklady</a:t>
            </a:r>
          </a:p>
        </p:txBody>
      </p:sp>
      <p:sp>
        <p:nvSpPr>
          <p:cNvPr id="641039" name="Text Box 1039"/>
          <p:cNvSpPr txBox="1">
            <a:spLocks noChangeArrowheads="1"/>
          </p:cNvSpPr>
          <p:nvPr/>
        </p:nvSpPr>
        <p:spPr bwMode="auto">
          <a:xfrm>
            <a:off x="4185610" y="1238780"/>
            <a:ext cx="11049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dirty="0">
                <a:solidFill>
                  <a:schemeClr val="tx2"/>
                </a:solidFill>
                <a:latin typeface="Arial" charset="0"/>
              </a:rPr>
              <a:t>Tržby</a:t>
            </a:r>
          </a:p>
        </p:txBody>
      </p:sp>
      <p:sp>
        <p:nvSpPr>
          <p:cNvPr id="641040" name="Text Box 1040"/>
          <p:cNvSpPr txBox="1">
            <a:spLocks noChangeArrowheads="1"/>
          </p:cNvSpPr>
          <p:nvPr/>
        </p:nvSpPr>
        <p:spPr bwMode="auto">
          <a:xfrm>
            <a:off x="5355779" y="4595813"/>
            <a:ext cx="17494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a:latin typeface="Arial" charset="0"/>
              </a:rPr>
              <a:t>Fixní náklady</a:t>
            </a:r>
          </a:p>
        </p:txBody>
      </p:sp>
      <p:grpSp>
        <p:nvGrpSpPr>
          <p:cNvPr id="641051" name="Group 1051"/>
          <p:cNvGrpSpPr>
            <a:grpSpLocks/>
          </p:cNvGrpSpPr>
          <p:nvPr/>
        </p:nvGrpSpPr>
        <p:grpSpPr bwMode="auto">
          <a:xfrm>
            <a:off x="107504" y="1846263"/>
            <a:ext cx="7026275" cy="4795837"/>
            <a:chOff x="624" y="1163"/>
            <a:chExt cx="4426" cy="3021"/>
          </a:xfrm>
        </p:grpSpPr>
        <p:sp>
          <p:nvSpPr>
            <p:cNvPr id="33815" name="Text Box 1029"/>
            <p:cNvSpPr txBox="1">
              <a:spLocks noChangeArrowheads="1"/>
            </p:cNvSpPr>
            <p:nvPr/>
          </p:nvSpPr>
          <p:spPr bwMode="auto">
            <a:xfrm>
              <a:off x="800" y="3361"/>
              <a:ext cx="35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a:latin typeface="Arial" charset="0"/>
                </a:rPr>
                <a:t>0</a:t>
              </a:r>
            </a:p>
          </p:txBody>
        </p:sp>
        <p:sp>
          <p:nvSpPr>
            <p:cNvPr id="33816" name="Line 1034"/>
            <p:cNvSpPr>
              <a:spLocks noChangeShapeType="1"/>
            </p:cNvSpPr>
            <p:nvPr/>
          </p:nvSpPr>
          <p:spPr bwMode="auto">
            <a:xfrm>
              <a:off x="1099" y="1163"/>
              <a:ext cx="0" cy="30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817" name="Line 1035"/>
            <p:cNvSpPr>
              <a:spLocks noChangeShapeType="1"/>
            </p:cNvSpPr>
            <p:nvPr/>
          </p:nvSpPr>
          <p:spPr bwMode="auto">
            <a:xfrm>
              <a:off x="1109" y="3438"/>
              <a:ext cx="37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818" name="Text Box 1041"/>
            <p:cNvSpPr txBox="1">
              <a:spLocks noChangeArrowheads="1"/>
            </p:cNvSpPr>
            <p:nvPr/>
          </p:nvSpPr>
          <p:spPr bwMode="auto">
            <a:xfrm>
              <a:off x="624" y="1202"/>
              <a:ext cx="557"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a:latin typeface="Arial" charset="0"/>
                </a:rPr>
                <a:t>Kč</a:t>
              </a:r>
            </a:p>
          </p:txBody>
        </p:sp>
        <p:sp>
          <p:nvSpPr>
            <p:cNvPr id="33819" name="Text Box 1042"/>
            <p:cNvSpPr txBox="1">
              <a:spLocks noChangeArrowheads="1"/>
            </p:cNvSpPr>
            <p:nvPr/>
          </p:nvSpPr>
          <p:spPr bwMode="auto">
            <a:xfrm>
              <a:off x="3659" y="3429"/>
              <a:ext cx="1391"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a:latin typeface="Arial" charset="0"/>
                </a:rPr>
                <a:t>    Objem      produkce</a:t>
              </a:r>
            </a:p>
          </p:txBody>
        </p:sp>
      </p:grpSp>
      <p:sp>
        <p:nvSpPr>
          <p:cNvPr id="641043" name="Line 1043"/>
          <p:cNvSpPr>
            <a:spLocks noChangeShapeType="1"/>
          </p:cNvSpPr>
          <p:nvPr/>
        </p:nvSpPr>
        <p:spPr bwMode="auto">
          <a:xfrm>
            <a:off x="2485579" y="4021138"/>
            <a:ext cx="9525" cy="14366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41044" name="Line 1044"/>
          <p:cNvSpPr>
            <a:spLocks noChangeShapeType="1"/>
          </p:cNvSpPr>
          <p:nvPr/>
        </p:nvSpPr>
        <p:spPr bwMode="auto">
          <a:xfrm flipV="1">
            <a:off x="877442" y="4530725"/>
            <a:ext cx="4406900" cy="1452563"/>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1045" name="Text Box 1045"/>
          <p:cNvSpPr txBox="1">
            <a:spLocks noChangeArrowheads="1"/>
          </p:cNvSpPr>
          <p:nvPr/>
        </p:nvSpPr>
        <p:spPr bwMode="auto">
          <a:xfrm>
            <a:off x="2206179" y="5543550"/>
            <a:ext cx="9794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dirty="0">
                <a:latin typeface="Arial" charset="0"/>
              </a:rPr>
              <a:t>Q</a:t>
            </a:r>
            <a:r>
              <a:rPr lang="cs-CZ" sz="2200" baseline="-25000" dirty="0">
                <a:latin typeface="Arial" charset="0"/>
              </a:rPr>
              <a:t>BZ</a:t>
            </a:r>
            <a:endParaRPr lang="cs-CZ" sz="2200" dirty="0">
              <a:latin typeface="Arial" charset="0"/>
            </a:endParaRPr>
          </a:p>
        </p:txBody>
      </p:sp>
      <p:sp>
        <p:nvSpPr>
          <p:cNvPr id="641046" name="Text Box 1046"/>
          <p:cNvSpPr txBox="1">
            <a:spLocks noChangeArrowheads="1"/>
          </p:cNvSpPr>
          <p:nvPr/>
        </p:nvSpPr>
        <p:spPr bwMode="auto">
          <a:xfrm>
            <a:off x="5409754" y="4198938"/>
            <a:ext cx="100488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a:r>
              <a:rPr lang="cs-CZ" sz="2200">
                <a:solidFill>
                  <a:schemeClr val="folHlink"/>
                </a:solidFill>
                <a:latin typeface="Arial" charset="0"/>
              </a:rPr>
              <a:t>Zisk</a:t>
            </a:r>
          </a:p>
        </p:txBody>
      </p:sp>
      <p:sp>
        <p:nvSpPr>
          <p:cNvPr id="641036" name="Line 1036"/>
          <p:cNvSpPr>
            <a:spLocks noChangeShapeType="1"/>
          </p:cNvSpPr>
          <p:nvPr/>
        </p:nvSpPr>
        <p:spPr bwMode="auto">
          <a:xfrm flipV="1">
            <a:off x="879029" y="1481138"/>
            <a:ext cx="4475163" cy="39481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33868" name="AutoShape 12"/>
          <p:cNvSpPr>
            <a:spLocks/>
          </p:cNvSpPr>
          <p:nvPr/>
        </p:nvSpPr>
        <p:spPr bwMode="auto">
          <a:xfrm>
            <a:off x="5339904" y="3365500"/>
            <a:ext cx="1981200" cy="381000"/>
          </a:xfrm>
          <a:prstGeom prst="borderCallout2">
            <a:avLst>
              <a:gd name="adj1" fmla="val 30000"/>
              <a:gd name="adj2" fmla="val -3847"/>
              <a:gd name="adj3" fmla="val 30000"/>
              <a:gd name="adj4" fmla="val -3847"/>
              <a:gd name="adj5" fmla="val -43333"/>
              <a:gd name="adj6" fmla="val -7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800">
                <a:solidFill>
                  <a:schemeClr val="hlink"/>
                </a:solidFill>
              </a:rPr>
              <a:t>Tržby</a:t>
            </a:r>
            <a:r>
              <a:rPr lang="cs-CZ" sz="1800"/>
              <a:t> &gt; </a:t>
            </a:r>
            <a:r>
              <a:rPr lang="cs-CZ" sz="1800">
                <a:solidFill>
                  <a:srgbClr val="FF3300"/>
                </a:solidFill>
              </a:rPr>
              <a:t>Náklady</a:t>
            </a:r>
          </a:p>
        </p:txBody>
      </p:sp>
      <p:sp>
        <p:nvSpPr>
          <p:cNvPr id="633869" name="Line 13"/>
          <p:cNvSpPr>
            <a:spLocks noChangeShapeType="1"/>
          </p:cNvSpPr>
          <p:nvPr/>
        </p:nvSpPr>
        <p:spPr bwMode="auto">
          <a:xfrm>
            <a:off x="861567" y="5441950"/>
            <a:ext cx="15748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33870" name="Line 14"/>
          <p:cNvSpPr>
            <a:spLocks noChangeShapeType="1"/>
          </p:cNvSpPr>
          <p:nvPr/>
        </p:nvSpPr>
        <p:spPr bwMode="auto">
          <a:xfrm>
            <a:off x="2541142" y="5457825"/>
            <a:ext cx="2743200"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33871" name="AutoShape 15"/>
          <p:cNvSpPr>
            <a:spLocks/>
          </p:cNvSpPr>
          <p:nvPr/>
        </p:nvSpPr>
        <p:spPr bwMode="auto">
          <a:xfrm>
            <a:off x="1271937" y="2522539"/>
            <a:ext cx="1981200" cy="381000"/>
          </a:xfrm>
          <a:prstGeom prst="borderCallout2">
            <a:avLst>
              <a:gd name="adj1" fmla="val 30000"/>
              <a:gd name="adj2" fmla="val -3847"/>
              <a:gd name="adj3" fmla="val 30000"/>
              <a:gd name="adj4" fmla="val -3847"/>
              <a:gd name="adj5" fmla="val 613333"/>
              <a:gd name="adj6" fmla="val -705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800">
                <a:solidFill>
                  <a:srgbClr val="FF3300"/>
                </a:solidFill>
              </a:rPr>
              <a:t>Náklady</a:t>
            </a:r>
            <a:r>
              <a:rPr lang="cs-CZ" sz="1800">
                <a:solidFill>
                  <a:schemeClr val="hlink"/>
                </a:solidFill>
              </a:rPr>
              <a:t> </a:t>
            </a:r>
            <a:r>
              <a:rPr lang="cs-CZ" sz="1800"/>
              <a:t>&gt; </a:t>
            </a:r>
            <a:r>
              <a:rPr lang="cs-CZ" sz="1800">
                <a:solidFill>
                  <a:schemeClr val="hlink"/>
                </a:solidFill>
              </a:rPr>
              <a:t>Tržby</a:t>
            </a:r>
            <a:r>
              <a:rPr lang="cs-CZ" sz="1800"/>
              <a:t> </a:t>
            </a:r>
          </a:p>
        </p:txBody>
      </p:sp>
      <p:sp>
        <p:nvSpPr>
          <p:cNvPr id="633872" name="Oval 16"/>
          <p:cNvSpPr>
            <a:spLocks noChangeArrowheads="1"/>
          </p:cNvSpPr>
          <p:nvPr/>
        </p:nvSpPr>
        <p:spPr bwMode="auto">
          <a:xfrm>
            <a:off x="2406204" y="3924300"/>
            <a:ext cx="177800" cy="177800"/>
          </a:xfrm>
          <a:prstGeom prst="ellipse">
            <a:avLst/>
          </a:prstGeom>
          <a:solidFill>
            <a:srgbClr val="FF3300"/>
          </a:solidFill>
          <a:ln w="3810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3873" name="Text Box 17"/>
          <p:cNvSpPr txBox="1">
            <a:spLocks noChangeArrowheads="1"/>
          </p:cNvSpPr>
          <p:nvPr/>
        </p:nvSpPr>
        <p:spPr bwMode="auto">
          <a:xfrm>
            <a:off x="5486940" y="1125916"/>
            <a:ext cx="3466257" cy="1569660"/>
          </a:xfrm>
          <a:prstGeom prst="rect">
            <a:avLst/>
          </a:prstGeom>
          <a:solidFill>
            <a:schemeClr val="bg1"/>
          </a:solidFill>
          <a:ln w="28575" algn="ctr">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eaLnBrk="1" hangingPunct="1">
              <a:spcBef>
                <a:spcPct val="50000"/>
              </a:spcBef>
            </a:pPr>
            <a:r>
              <a:rPr lang="cs-CZ" sz="1600" dirty="0"/>
              <a:t>Zjednodušeně řečeno, pokud zkoumáme bod zvratu, tak si klademe jednoduchou otázku: Kolik výrobků musím vyrobit, abych už nebyl ve ztrátě a měl alespoň nulový zisk?</a:t>
            </a:r>
          </a:p>
        </p:txBody>
      </p:sp>
    </p:spTree>
    <p:extLst>
      <p:ext uri="{BB962C8B-B14F-4D97-AF65-F5344CB8AC3E}">
        <p14:creationId xmlns:p14="http://schemas.microsoft.com/office/powerpoint/2010/main" val="375718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41051"/>
                                        </p:tgtEl>
                                        <p:attrNameLst>
                                          <p:attrName>style.visibility</p:attrName>
                                        </p:attrNameLst>
                                      </p:cBhvr>
                                      <p:to>
                                        <p:strVal val="visible"/>
                                      </p:to>
                                    </p:set>
                                    <p:anim calcmode="lin" valueType="num">
                                      <p:cBhvr>
                                        <p:cTn id="7" dur="500" fill="hold"/>
                                        <p:tgtEl>
                                          <p:spTgt spid="641051"/>
                                        </p:tgtEl>
                                        <p:attrNameLst>
                                          <p:attrName>ppt_w</p:attrName>
                                        </p:attrNameLst>
                                      </p:cBhvr>
                                      <p:tavLst>
                                        <p:tav tm="0">
                                          <p:val>
                                            <p:fltVal val="0"/>
                                          </p:val>
                                        </p:tav>
                                        <p:tav tm="100000">
                                          <p:val>
                                            <p:strVal val="#ppt_w"/>
                                          </p:val>
                                        </p:tav>
                                      </p:tavLst>
                                    </p:anim>
                                    <p:anim calcmode="lin" valueType="num">
                                      <p:cBhvr>
                                        <p:cTn id="8" dur="500" fill="hold"/>
                                        <p:tgtEl>
                                          <p:spTgt spid="641051"/>
                                        </p:tgtEl>
                                        <p:attrNameLst>
                                          <p:attrName>ppt_h</p:attrName>
                                        </p:attrNameLst>
                                      </p:cBhvr>
                                      <p:tavLst>
                                        <p:tav tm="0">
                                          <p:val>
                                            <p:fltVal val="0"/>
                                          </p:val>
                                        </p:tav>
                                        <p:tav tm="100000">
                                          <p:val>
                                            <p:strVal val="#ppt_h"/>
                                          </p:val>
                                        </p:tav>
                                      </p:tavLst>
                                    </p:anim>
                                    <p:animEffect transition="in" filter="fade">
                                      <p:cBhvr>
                                        <p:cTn id="9" dur="500"/>
                                        <p:tgtEl>
                                          <p:spTgt spid="6410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41031"/>
                                        </p:tgtEl>
                                        <p:attrNameLst>
                                          <p:attrName>style.visibility</p:attrName>
                                        </p:attrNameLst>
                                      </p:cBhvr>
                                      <p:to>
                                        <p:strVal val="visible"/>
                                      </p:to>
                                    </p:set>
                                    <p:animEffect transition="in" filter="wipe(left)">
                                      <p:cBhvr>
                                        <p:cTn id="14" dur="500"/>
                                        <p:tgtEl>
                                          <p:spTgt spid="641031"/>
                                        </p:tgtEl>
                                      </p:cBhvr>
                                    </p:animEffec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641040"/>
                                        </p:tgtEl>
                                        <p:attrNameLst>
                                          <p:attrName>style.visibility</p:attrName>
                                        </p:attrNameLst>
                                      </p:cBhvr>
                                      <p:to>
                                        <p:strVal val="visible"/>
                                      </p:to>
                                    </p:set>
                                    <p:anim calcmode="lin" valueType="num">
                                      <p:cBhvr>
                                        <p:cTn id="18" dur="500" fill="hold"/>
                                        <p:tgtEl>
                                          <p:spTgt spid="641040"/>
                                        </p:tgtEl>
                                        <p:attrNameLst>
                                          <p:attrName>ppt_w</p:attrName>
                                        </p:attrNameLst>
                                      </p:cBhvr>
                                      <p:tavLst>
                                        <p:tav tm="0">
                                          <p:val>
                                            <p:fltVal val="0"/>
                                          </p:val>
                                        </p:tav>
                                        <p:tav tm="100000">
                                          <p:val>
                                            <p:strVal val="#ppt_w"/>
                                          </p:val>
                                        </p:tav>
                                      </p:tavLst>
                                    </p:anim>
                                    <p:anim calcmode="lin" valueType="num">
                                      <p:cBhvr>
                                        <p:cTn id="19" dur="500" fill="hold"/>
                                        <p:tgtEl>
                                          <p:spTgt spid="641040"/>
                                        </p:tgtEl>
                                        <p:attrNameLst>
                                          <p:attrName>ppt_h</p:attrName>
                                        </p:attrNameLst>
                                      </p:cBhvr>
                                      <p:tavLst>
                                        <p:tav tm="0">
                                          <p:val>
                                            <p:fltVal val="0"/>
                                          </p:val>
                                        </p:tav>
                                        <p:tav tm="100000">
                                          <p:val>
                                            <p:strVal val="#ppt_h"/>
                                          </p:val>
                                        </p:tav>
                                      </p:tavLst>
                                    </p:anim>
                                    <p:animEffect transition="in" filter="fade">
                                      <p:cBhvr>
                                        <p:cTn id="20" dur="500"/>
                                        <p:tgtEl>
                                          <p:spTgt spid="6410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41037"/>
                                        </p:tgtEl>
                                        <p:attrNameLst>
                                          <p:attrName>style.visibility</p:attrName>
                                        </p:attrNameLst>
                                      </p:cBhvr>
                                      <p:to>
                                        <p:strVal val="visible"/>
                                      </p:to>
                                    </p:set>
                                    <p:animEffect transition="in" filter="wipe(down)">
                                      <p:cBhvr>
                                        <p:cTn id="25" dur="500"/>
                                        <p:tgtEl>
                                          <p:spTgt spid="641037"/>
                                        </p:tgtEl>
                                      </p:cBhvr>
                                    </p:animEffect>
                                  </p:childTnLst>
                                </p:cTn>
                              </p:par>
                            </p:childTnLst>
                          </p:cTn>
                        </p:par>
                        <p:par>
                          <p:cTn id="26" fill="hold" nodeType="afterGroup">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641038"/>
                                        </p:tgtEl>
                                        <p:attrNameLst>
                                          <p:attrName>style.visibility</p:attrName>
                                        </p:attrNameLst>
                                      </p:cBhvr>
                                      <p:to>
                                        <p:strVal val="visible"/>
                                      </p:to>
                                    </p:set>
                                    <p:anim calcmode="lin" valueType="num">
                                      <p:cBhvr>
                                        <p:cTn id="29" dur="500" fill="hold"/>
                                        <p:tgtEl>
                                          <p:spTgt spid="641038"/>
                                        </p:tgtEl>
                                        <p:attrNameLst>
                                          <p:attrName>ppt_w</p:attrName>
                                        </p:attrNameLst>
                                      </p:cBhvr>
                                      <p:tavLst>
                                        <p:tav tm="0">
                                          <p:val>
                                            <p:fltVal val="0"/>
                                          </p:val>
                                        </p:tav>
                                        <p:tav tm="100000">
                                          <p:val>
                                            <p:strVal val="#ppt_w"/>
                                          </p:val>
                                        </p:tav>
                                      </p:tavLst>
                                    </p:anim>
                                    <p:anim calcmode="lin" valueType="num">
                                      <p:cBhvr>
                                        <p:cTn id="30" dur="500" fill="hold"/>
                                        <p:tgtEl>
                                          <p:spTgt spid="641038"/>
                                        </p:tgtEl>
                                        <p:attrNameLst>
                                          <p:attrName>ppt_h</p:attrName>
                                        </p:attrNameLst>
                                      </p:cBhvr>
                                      <p:tavLst>
                                        <p:tav tm="0">
                                          <p:val>
                                            <p:fltVal val="0"/>
                                          </p:val>
                                        </p:tav>
                                        <p:tav tm="100000">
                                          <p:val>
                                            <p:strVal val="#ppt_h"/>
                                          </p:val>
                                        </p:tav>
                                      </p:tavLst>
                                    </p:anim>
                                    <p:animEffect transition="in" filter="fade">
                                      <p:cBhvr>
                                        <p:cTn id="31" dur="500"/>
                                        <p:tgtEl>
                                          <p:spTgt spid="64103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41036"/>
                                        </p:tgtEl>
                                        <p:attrNameLst>
                                          <p:attrName>style.visibility</p:attrName>
                                        </p:attrNameLst>
                                      </p:cBhvr>
                                      <p:to>
                                        <p:strVal val="visible"/>
                                      </p:to>
                                    </p:set>
                                    <p:animEffect transition="in" filter="wipe(down)">
                                      <p:cBhvr>
                                        <p:cTn id="36" dur="500"/>
                                        <p:tgtEl>
                                          <p:spTgt spid="641036"/>
                                        </p:tgtEl>
                                      </p:cBhvr>
                                    </p:animEffect>
                                  </p:childTnLst>
                                </p:cTn>
                              </p:par>
                            </p:childTnLst>
                          </p:cTn>
                        </p:par>
                        <p:par>
                          <p:cTn id="37" fill="hold" nodeType="afterGroup">
                            <p:stCondLst>
                              <p:cond delay="500"/>
                            </p:stCondLst>
                            <p:childTnLst>
                              <p:par>
                                <p:cTn id="38" presetID="53" presetClass="entr" presetSubtype="0" fill="hold" grpId="0" nodeType="afterEffect">
                                  <p:stCondLst>
                                    <p:cond delay="0"/>
                                  </p:stCondLst>
                                  <p:childTnLst>
                                    <p:set>
                                      <p:cBhvr>
                                        <p:cTn id="39" dur="1" fill="hold">
                                          <p:stCondLst>
                                            <p:cond delay="0"/>
                                          </p:stCondLst>
                                        </p:cTn>
                                        <p:tgtEl>
                                          <p:spTgt spid="641039"/>
                                        </p:tgtEl>
                                        <p:attrNameLst>
                                          <p:attrName>style.visibility</p:attrName>
                                        </p:attrNameLst>
                                      </p:cBhvr>
                                      <p:to>
                                        <p:strVal val="visible"/>
                                      </p:to>
                                    </p:set>
                                    <p:anim calcmode="lin" valueType="num">
                                      <p:cBhvr>
                                        <p:cTn id="40" dur="500" fill="hold"/>
                                        <p:tgtEl>
                                          <p:spTgt spid="641039"/>
                                        </p:tgtEl>
                                        <p:attrNameLst>
                                          <p:attrName>ppt_w</p:attrName>
                                        </p:attrNameLst>
                                      </p:cBhvr>
                                      <p:tavLst>
                                        <p:tav tm="0">
                                          <p:val>
                                            <p:fltVal val="0"/>
                                          </p:val>
                                        </p:tav>
                                        <p:tav tm="100000">
                                          <p:val>
                                            <p:strVal val="#ppt_w"/>
                                          </p:val>
                                        </p:tav>
                                      </p:tavLst>
                                    </p:anim>
                                    <p:anim calcmode="lin" valueType="num">
                                      <p:cBhvr>
                                        <p:cTn id="41" dur="500" fill="hold"/>
                                        <p:tgtEl>
                                          <p:spTgt spid="641039"/>
                                        </p:tgtEl>
                                        <p:attrNameLst>
                                          <p:attrName>ppt_h</p:attrName>
                                        </p:attrNameLst>
                                      </p:cBhvr>
                                      <p:tavLst>
                                        <p:tav tm="0">
                                          <p:val>
                                            <p:fltVal val="0"/>
                                          </p:val>
                                        </p:tav>
                                        <p:tav tm="100000">
                                          <p:val>
                                            <p:strVal val="#ppt_h"/>
                                          </p:val>
                                        </p:tav>
                                      </p:tavLst>
                                    </p:anim>
                                    <p:animEffect transition="in" filter="fade">
                                      <p:cBhvr>
                                        <p:cTn id="42" dur="500"/>
                                        <p:tgtEl>
                                          <p:spTgt spid="6410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33872"/>
                                        </p:tgtEl>
                                        <p:attrNameLst>
                                          <p:attrName>style.visibility</p:attrName>
                                        </p:attrNameLst>
                                      </p:cBhvr>
                                      <p:to>
                                        <p:strVal val="visible"/>
                                      </p:to>
                                    </p:set>
                                    <p:animEffect transition="in" filter="dissolve">
                                      <p:cBhvr>
                                        <p:cTn id="47" dur="500"/>
                                        <p:tgtEl>
                                          <p:spTgt spid="633872"/>
                                        </p:tgtEl>
                                      </p:cBhvr>
                                    </p:animEffect>
                                  </p:childTnLst>
                                </p:cTn>
                              </p:par>
                            </p:childTnLst>
                          </p:cTn>
                        </p:par>
                        <p:par>
                          <p:cTn id="48" fill="hold" nodeType="afterGroup">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641043"/>
                                        </p:tgtEl>
                                        <p:attrNameLst>
                                          <p:attrName>style.visibility</p:attrName>
                                        </p:attrNameLst>
                                      </p:cBhvr>
                                      <p:to>
                                        <p:strVal val="visible"/>
                                      </p:to>
                                    </p:set>
                                    <p:animEffect transition="in" filter="wipe(up)">
                                      <p:cBhvr>
                                        <p:cTn id="51" dur="500"/>
                                        <p:tgtEl>
                                          <p:spTgt spid="641043"/>
                                        </p:tgtEl>
                                      </p:cBhvr>
                                    </p:animEffect>
                                  </p:childTnLst>
                                </p:cTn>
                              </p:par>
                            </p:childTnLst>
                          </p:cTn>
                        </p:par>
                        <p:par>
                          <p:cTn id="52" fill="hold" nodeType="afterGroup">
                            <p:stCondLst>
                              <p:cond delay="1000"/>
                            </p:stCondLst>
                            <p:childTnLst>
                              <p:par>
                                <p:cTn id="53" presetID="53" presetClass="entr" presetSubtype="0" fill="hold" grpId="0" nodeType="afterEffect">
                                  <p:stCondLst>
                                    <p:cond delay="0"/>
                                  </p:stCondLst>
                                  <p:childTnLst>
                                    <p:set>
                                      <p:cBhvr>
                                        <p:cTn id="54" dur="1" fill="hold">
                                          <p:stCondLst>
                                            <p:cond delay="0"/>
                                          </p:stCondLst>
                                        </p:cTn>
                                        <p:tgtEl>
                                          <p:spTgt spid="641045"/>
                                        </p:tgtEl>
                                        <p:attrNameLst>
                                          <p:attrName>style.visibility</p:attrName>
                                        </p:attrNameLst>
                                      </p:cBhvr>
                                      <p:to>
                                        <p:strVal val="visible"/>
                                      </p:to>
                                    </p:set>
                                    <p:anim calcmode="lin" valueType="num">
                                      <p:cBhvr>
                                        <p:cTn id="55" dur="500" fill="hold"/>
                                        <p:tgtEl>
                                          <p:spTgt spid="641045"/>
                                        </p:tgtEl>
                                        <p:attrNameLst>
                                          <p:attrName>ppt_w</p:attrName>
                                        </p:attrNameLst>
                                      </p:cBhvr>
                                      <p:tavLst>
                                        <p:tav tm="0">
                                          <p:val>
                                            <p:fltVal val="0"/>
                                          </p:val>
                                        </p:tav>
                                        <p:tav tm="100000">
                                          <p:val>
                                            <p:strVal val="#ppt_w"/>
                                          </p:val>
                                        </p:tav>
                                      </p:tavLst>
                                    </p:anim>
                                    <p:anim calcmode="lin" valueType="num">
                                      <p:cBhvr>
                                        <p:cTn id="56" dur="500" fill="hold"/>
                                        <p:tgtEl>
                                          <p:spTgt spid="641045"/>
                                        </p:tgtEl>
                                        <p:attrNameLst>
                                          <p:attrName>ppt_h</p:attrName>
                                        </p:attrNameLst>
                                      </p:cBhvr>
                                      <p:tavLst>
                                        <p:tav tm="0">
                                          <p:val>
                                            <p:fltVal val="0"/>
                                          </p:val>
                                        </p:tav>
                                        <p:tav tm="100000">
                                          <p:val>
                                            <p:strVal val="#ppt_h"/>
                                          </p:val>
                                        </p:tav>
                                      </p:tavLst>
                                    </p:anim>
                                    <p:animEffect transition="in" filter="fade">
                                      <p:cBhvr>
                                        <p:cTn id="57" dur="500"/>
                                        <p:tgtEl>
                                          <p:spTgt spid="64104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33865"/>
                                        </p:tgtEl>
                                        <p:attrNameLst>
                                          <p:attrName>style.visibility</p:attrName>
                                        </p:attrNameLst>
                                      </p:cBhvr>
                                      <p:to>
                                        <p:strVal val="visible"/>
                                      </p:to>
                                    </p:set>
                                    <p:animEffect transition="in" filter="wipe(left)">
                                      <p:cBhvr>
                                        <p:cTn id="62" dur="5000"/>
                                        <p:tgtEl>
                                          <p:spTgt spid="63386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33869"/>
                                        </p:tgtEl>
                                        <p:attrNameLst>
                                          <p:attrName>style.visibility</p:attrName>
                                        </p:attrNameLst>
                                      </p:cBhvr>
                                      <p:to>
                                        <p:strVal val="visible"/>
                                      </p:to>
                                    </p:set>
                                    <p:animEffect transition="in" filter="wipe(left)">
                                      <p:cBhvr>
                                        <p:cTn id="65" dur="5000"/>
                                        <p:tgtEl>
                                          <p:spTgt spid="633869"/>
                                        </p:tgtEl>
                                      </p:cBhvr>
                                    </p:animEffect>
                                  </p:childTnLst>
                                </p:cTn>
                              </p:par>
                            </p:childTnLst>
                          </p:cTn>
                        </p:par>
                        <p:par>
                          <p:cTn id="66" fill="hold" nodeType="afterGroup">
                            <p:stCondLst>
                              <p:cond delay="5000"/>
                            </p:stCondLst>
                            <p:childTnLst>
                              <p:par>
                                <p:cTn id="67" presetID="9" presetClass="entr" presetSubtype="0" fill="hold" grpId="0" nodeType="afterEffect">
                                  <p:stCondLst>
                                    <p:cond delay="0"/>
                                  </p:stCondLst>
                                  <p:childTnLst>
                                    <p:set>
                                      <p:cBhvr>
                                        <p:cTn id="68" dur="1" fill="hold">
                                          <p:stCondLst>
                                            <p:cond delay="0"/>
                                          </p:stCondLst>
                                        </p:cTn>
                                        <p:tgtEl>
                                          <p:spTgt spid="633871"/>
                                        </p:tgtEl>
                                        <p:attrNameLst>
                                          <p:attrName>style.visibility</p:attrName>
                                        </p:attrNameLst>
                                      </p:cBhvr>
                                      <p:to>
                                        <p:strVal val="visible"/>
                                      </p:to>
                                    </p:set>
                                    <p:animEffect transition="in" filter="dissolve">
                                      <p:cBhvr>
                                        <p:cTn id="69" dur="500"/>
                                        <p:tgtEl>
                                          <p:spTgt spid="63387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33866"/>
                                        </p:tgtEl>
                                        <p:attrNameLst>
                                          <p:attrName>style.visibility</p:attrName>
                                        </p:attrNameLst>
                                      </p:cBhvr>
                                      <p:to>
                                        <p:strVal val="visible"/>
                                      </p:to>
                                    </p:set>
                                    <p:animEffect transition="in" filter="wipe(left)">
                                      <p:cBhvr>
                                        <p:cTn id="74" dur="2000"/>
                                        <p:tgtEl>
                                          <p:spTgt spid="63386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33870"/>
                                        </p:tgtEl>
                                        <p:attrNameLst>
                                          <p:attrName>style.visibility</p:attrName>
                                        </p:attrNameLst>
                                      </p:cBhvr>
                                      <p:to>
                                        <p:strVal val="visible"/>
                                      </p:to>
                                    </p:set>
                                    <p:animEffect transition="in" filter="wipe(left)">
                                      <p:cBhvr>
                                        <p:cTn id="77" dur="1000"/>
                                        <p:tgtEl>
                                          <p:spTgt spid="633870"/>
                                        </p:tgtEl>
                                      </p:cBhvr>
                                    </p:animEffec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633868"/>
                                        </p:tgtEl>
                                        <p:attrNameLst>
                                          <p:attrName>style.visibility</p:attrName>
                                        </p:attrNameLst>
                                      </p:cBhvr>
                                      <p:to>
                                        <p:strVal val="visible"/>
                                      </p:to>
                                    </p:set>
                                    <p:animEffect transition="in" filter="dissolve">
                                      <p:cBhvr>
                                        <p:cTn id="81" dur="500"/>
                                        <p:tgtEl>
                                          <p:spTgt spid="63386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41044"/>
                                        </p:tgtEl>
                                        <p:attrNameLst>
                                          <p:attrName>style.visibility</p:attrName>
                                        </p:attrNameLst>
                                      </p:cBhvr>
                                      <p:to>
                                        <p:strVal val="visible"/>
                                      </p:to>
                                    </p:set>
                                    <p:animEffect transition="in" filter="wipe(down)">
                                      <p:cBhvr>
                                        <p:cTn id="86" dur="2000"/>
                                        <p:tgtEl>
                                          <p:spTgt spid="641044"/>
                                        </p:tgtEl>
                                      </p:cBhvr>
                                    </p:animEffect>
                                  </p:childTnLst>
                                </p:cTn>
                              </p:par>
                              <p:par>
                                <p:cTn id="87" presetID="9" presetClass="exit" presetSubtype="0" fill="hold" grpId="1" nodeType="withEffect">
                                  <p:stCondLst>
                                    <p:cond delay="0"/>
                                  </p:stCondLst>
                                  <p:childTnLst>
                                    <p:animEffect transition="out" filter="dissolve">
                                      <p:cBhvr>
                                        <p:cTn id="88" dur="500"/>
                                        <p:tgtEl>
                                          <p:spTgt spid="633869"/>
                                        </p:tgtEl>
                                      </p:cBhvr>
                                    </p:animEffect>
                                    <p:set>
                                      <p:cBhvr>
                                        <p:cTn id="89" dur="1" fill="hold">
                                          <p:stCondLst>
                                            <p:cond delay="499"/>
                                          </p:stCondLst>
                                        </p:cTn>
                                        <p:tgtEl>
                                          <p:spTgt spid="633869"/>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633870"/>
                                        </p:tgtEl>
                                      </p:cBhvr>
                                    </p:animEffect>
                                    <p:set>
                                      <p:cBhvr>
                                        <p:cTn id="92" dur="1" fill="hold">
                                          <p:stCondLst>
                                            <p:cond delay="499"/>
                                          </p:stCondLst>
                                        </p:cTn>
                                        <p:tgtEl>
                                          <p:spTgt spid="633870"/>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633865"/>
                                        </p:tgtEl>
                                      </p:cBhvr>
                                    </p:animEffect>
                                    <p:set>
                                      <p:cBhvr>
                                        <p:cTn id="95" dur="1" fill="hold">
                                          <p:stCondLst>
                                            <p:cond delay="499"/>
                                          </p:stCondLst>
                                        </p:cTn>
                                        <p:tgtEl>
                                          <p:spTgt spid="633865"/>
                                        </p:tgtEl>
                                        <p:attrNameLst>
                                          <p:attrName>style.visibility</p:attrName>
                                        </p:attrNameLst>
                                      </p:cBhvr>
                                      <p:to>
                                        <p:strVal val="hidden"/>
                                      </p:to>
                                    </p:set>
                                  </p:childTnLst>
                                </p:cTn>
                              </p:par>
                              <p:par>
                                <p:cTn id="96" presetID="9" presetClass="exit" presetSubtype="0" fill="hold" grpId="1" nodeType="withEffect">
                                  <p:stCondLst>
                                    <p:cond delay="0"/>
                                  </p:stCondLst>
                                  <p:childTnLst>
                                    <p:animEffect transition="out" filter="dissolve">
                                      <p:cBhvr>
                                        <p:cTn id="97" dur="500"/>
                                        <p:tgtEl>
                                          <p:spTgt spid="633871"/>
                                        </p:tgtEl>
                                      </p:cBhvr>
                                    </p:animEffect>
                                    <p:set>
                                      <p:cBhvr>
                                        <p:cTn id="98" dur="1" fill="hold">
                                          <p:stCondLst>
                                            <p:cond delay="499"/>
                                          </p:stCondLst>
                                        </p:cTn>
                                        <p:tgtEl>
                                          <p:spTgt spid="633871"/>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500"/>
                                        <p:tgtEl>
                                          <p:spTgt spid="633866"/>
                                        </p:tgtEl>
                                      </p:cBhvr>
                                    </p:animEffect>
                                    <p:set>
                                      <p:cBhvr>
                                        <p:cTn id="101" dur="1" fill="hold">
                                          <p:stCondLst>
                                            <p:cond delay="499"/>
                                          </p:stCondLst>
                                        </p:cTn>
                                        <p:tgtEl>
                                          <p:spTgt spid="633866"/>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500"/>
                                        <p:tgtEl>
                                          <p:spTgt spid="633868"/>
                                        </p:tgtEl>
                                      </p:cBhvr>
                                    </p:animEffect>
                                    <p:set>
                                      <p:cBhvr>
                                        <p:cTn id="104" dur="1" fill="hold">
                                          <p:stCondLst>
                                            <p:cond delay="499"/>
                                          </p:stCondLst>
                                        </p:cTn>
                                        <p:tgtEl>
                                          <p:spTgt spid="633868"/>
                                        </p:tgtEl>
                                        <p:attrNameLst>
                                          <p:attrName>style.visibility</p:attrName>
                                        </p:attrNameLst>
                                      </p:cBhvr>
                                      <p:to>
                                        <p:strVal val="hidden"/>
                                      </p:to>
                                    </p:set>
                                  </p:childTnLst>
                                </p:cTn>
                              </p:par>
                            </p:childTnLst>
                          </p:cTn>
                        </p:par>
                        <p:par>
                          <p:cTn id="105" fill="hold" nodeType="afterGroup">
                            <p:stCondLst>
                              <p:cond delay="2000"/>
                            </p:stCondLst>
                            <p:childTnLst>
                              <p:par>
                                <p:cTn id="106" presetID="53" presetClass="entr" presetSubtype="0" fill="hold" grpId="0" nodeType="afterEffect">
                                  <p:stCondLst>
                                    <p:cond delay="0"/>
                                  </p:stCondLst>
                                  <p:childTnLst>
                                    <p:set>
                                      <p:cBhvr>
                                        <p:cTn id="107" dur="1" fill="hold">
                                          <p:stCondLst>
                                            <p:cond delay="0"/>
                                          </p:stCondLst>
                                        </p:cTn>
                                        <p:tgtEl>
                                          <p:spTgt spid="641046"/>
                                        </p:tgtEl>
                                        <p:attrNameLst>
                                          <p:attrName>style.visibility</p:attrName>
                                        </p:attrNameLst>
                                      </p:cBhvr>
                                      <p:to>
                                        <p:strVal val="visible"/>
                                      </p:to>
                                    </p:set>
                                    <p:anim calcmode="lin" valueType="num">
                                      <p:cBhvr>
                                        <p:cTn id="108" dur="500" fill="hold"/>
                                        <p:tgtEl>
                                          <p:spTgt spid="641046"/>
                                        </p:tgtEl>
                                        <p:attrNameLst>
                                          <p:attrName>ppt_w</p:attrName>
                                        </p:attrNameLst>
                                      </p:cBhvr>
                                      <p:tavLst>
                                        <p:tav tm="0">
                                          <p:val>
                                            <p:fltVal val="0"/>
                                          </p:val>
                                        </p:tav>
                                        <p:tav tm="100000">
                                          <p:val>
                                            <p:strVal val="#ppt_w"/>
                                          </p:val>
                                        </p:tav>
                                      </p:tavLst>
                                    </p:anim>
                                    <p:anim calcmode="lin" valueType="num">
                                      <p:cBhvr>
                                        <p:cTn id="109" dur="500" fill="hold"/>
                                        <p:tgtEl>
                                          <p:spTgt spid="641046"/>
                                        </p:tgtEl>
                                        <p:attrNameLst>
                                          <p:attrName>ppt_h</p:attrName>
                                        </p:attrNameLst>
                                      </p:cBhvr>
                                      <p:tavLst>
                                        <p:tav tm="0">
                                          <p:val>
                                            <p:fltVal val="0"/>
                                          </p:val>
                                        </p:tav>
                                        <p:tav tm="100000">
                                          <p:val>
                                            <p:strVal val="#ppt_h"/>
                                          </p:val>
                                        </p:tav>
                                      </p:tavLst>
                                    </p:anim>
                                    <p:animEffect transition="in" filter="fade">
                                      <p:cBhvr>
                                        <p:cTn id="110" dur="500"/>
                                        <p:tgtEl>
                                          <p:spTgt spid="641046"/>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633873"/>
                                        </p:tgtEl>
                                        <p:attrNameLst>
                                          <p:attrName>style.visibility</p:attrName>
                                        </p:attrNameLst>
                                      </p:cBhvr>
                                      <p:to>
                                        <p:strVal val="visible"/>
                                      </p:to>
                                    </p:set>
                                    <p:animEffect transition="in" filter="dissolve">
                                      <p:cBhvr>
                                        <p:cTn id="115" dur="500"/>
                                        <p:tgtEl>
                                          <p:spTgt spid="633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6" grpId="0" animBg="1"/>
      <p:bldP spid="633866" grpId="1" animBg="1"/>
      <p:bldP spid="633865" grpId="0" animBg="1"/>
      <p:bldP spid="633865" grpId="1" animBg="1"/>
      <p:bldP spid="641031" grpId="0" animBg="1"/>
      <p:bldP spid="641037" grpId="0" animBg="1"/>
      <p:bldP spid="641038" grpId="0"/>
      <p:bldP spid="641039" grpId="0"/>
      <p:bldP spid="641040" grpId="0"/>
      <p:bldP spid="641043" grpId="0" animBg="1"/>
      <p:bldP spid="641044" grpId="0" animBg="1"/>
      <p:bldP spid="641045" grpId="0"/>
      <p:bldP spid="641046" grpId="0"/>
      <p:bldP spid="641036" grpId="0" animBg="1"/>
      <p:bldP spid="633868" grpId="0" animBg="1"/>
      <p:bldP spid="633868" grpId="1" animBg="1"/>
      <p:bldP spid="633869" grpId="0" animBg="1"/>
      <p:bldP spid="633869" grpId="1" animBg="1"/>
      <p:bldP spid="633870" grpId="0" animBg="1"/>
      <p:bldP spid="633870" grpId="1" animBg="1"/>
      <p:bldP spid="633871" grpId="0" animBg="1"/>
      <p:bldP spid="633871" grpId="1" animBg="1"/>
      <p:bldP spid="633872" grpId="0" animBg="1"/>
      <p:bldP spid="63387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vnoramenný trojúhelník 28"/>
          <p:cNvSpPr/>
          <p:nvPr/>
        </p:nvSpPr>
        <p:spPr>
          <a:xfrm>
            <a:off x="2644355" y="2158604"/>
            <a:ext cx="2135162" cy="1273335"/>
          </a:xfrm>
          <a:custGeom>
            <a:avLst/>
            <a:gdLst>
              <a:gd name="connsiteX0" fmla="*/ 0 w 5640568"/>
              <a:gd name="connsiteY0" fmla="*/ 1697780 h 1697780"/>
              <a:gd name="connsiteX1" fmla="*/ 2820284 w 5640568"/>
              <a:gd name="connsiteY1" fmla="*/ 0 h 1697780"/>
              <a:gd name="connsiteX2" fmla="*/ 5640568 w 5640568"/>
              <a:gd name="connsiteY2" fmla="*/ 1697780 h 1697780"/>
              <a:gd name="connsiteX3" fmla="*/ 0 w 5640568"/>
              <a:gd name="connsiteY3" fmla="*/ 1697780 h 1697780"/>
              <a:gd name="connsiteX0" fmla="*/ 0 w 3265668"/>
              <a:gd name="connsiteY0" fmla="*/ 1697780 h 1697780"/>
              <a:gd name="connsiteX1" fmla="*/ 2820284 w 3265668"/>
              <a:gd name="connsiteY1" fmla="*/ 0 h 1697780"/>
              <a:gd name="connsiteX2" fmla="*/ 3265668 w 3265668"/>
              <a:gd name="connsiteY2" fmla="*/ 313480 h 1697780"/>
              <a:gd name="connsiteX3" fmla="*/ 0 w 3265668"/>
              <a:gd name="connsiteY3" fmla="*/ 1697780 h 1697780"/>
              <a:gd name="connsiteX0" fmla="*/ 0 w 3303768"/>
              <a:gd name="connsiteY0" fmla="*/ 1735880 h 1735880"/>
              <a:gd name="connsiteX1" fmla="*/ 2858384 w 3303768"/>
              <a:gd name="connsiteY1" fmla="*/ 0 h 1735880"/>
              <a:gd name="connsiteX2" fmla="*/ 3303768 w 3303768"/>
              <a:gd name="connsiteY2" fmla="*/ 313480 h 1735880"/>
              <a:gd name="connsiteX3" fmla="*/ 0 w 3303768"/>
              <a:gd name="connsiteY3" fmla="*/ 1735880 h 1735880"/>
              <a:gd name="connsiteX0" fmla="*/ 0 w 3303768"/>
              <a:gd name="connsiteY0" fmla="*/ 1697780 h 1697780"/>
              <a:gd name="connsiteX1" fmla="*/ 2858384 w 3303768"/>
              <a:gd name="connsiteY1" fmla="*/ 0 h 1697780"/>
              <a:gd name="connsiteX2" fmla="*/ 3303768 w 3303768"/>
              <a:gd name="connsiteY2" fmla="*/ 313480 h 1697780"/>
              <a:gd name="connsiteX3" fmla="*/ 0 w 3303768"/>
              <a:gd name="connsiteY3" fmla="*/ 1697780 h 1697780"/>
              <a:gd name="connsiteX0" fmla="*/ 0 w 3202168"/>
              <a:gd name="connsiteY0" fmla="*/ 1697780 h 1697780"/>
              <a:gd name="connsiteX1" fmla="*/ 2858384 w 3202168"/>
              <a:gd name="connsiteY1" fmla="*/ 0 h 1697780"/>
              <a:gd name="connsiteX2" fmla="*/ 3202168 w 3202168"/>
              <a:gd name="connsiteY2" fmla="*/ 224580 h 1697780"/>
              <a:gd name="connsiteX3" fmla="*/ 0 w 3202168"/>
              <a:gd name="connsiteY3" fmla="*/ 1697780 h 1697780"/>
              <a:gd name="connsiteX0" fmla="*/ 0 w 3265668"/>
              <a:gd name="connsiteY0" fmla="*/ 1697780 h 1697780"/>
              <a:gd name="connsiteX1" fmla="*/ 2858384 w 3265668"/>
              <a:gd name="connsiteY1" fmla="*/ 0 h 1697780"/>
              <a:gd name="connsiteX2" fmla="*/ 3265668 w 3265668"/>
              <a:gd name="connsiteY2" fmla="*/ 326180 h 1697780"/>
              <a:gd name="connsiteX3" fmla="*/ 0 w 3265668"/>
              <a:gd name="connsiteY3" fmla="*/ 1697780 h 1697780"/>
              <a:gd name="connsiteX0" fmla="*/ 0 w 3291068"/>
              <a:gd name="connsiteY0" fmla="*/ 1710480 h 1710480"/>
              <a:gd name="connsiteX1" fmla="*/ 2883784 w 3291068"/>
              <a:gd name="connsiteY1" fmla="*/ 0 h 1710480"/>
              <a:gd name="connsiteX2" fmla="*/ 3291068 w 3291068"/>
              <a:gd name="connsiteY2" fmla="*/ 326180 h 1710480"/>
              <a:gd name="connsiteX3" fmla="*/ 0 w 3291068"/>
              <a:gd name="connsiteY3" fmla="*/ 1710480 h 1710480"/>
              <a:gd name="connsiteX0" fmla="*/ 0 w 3281543"/>
              <a:gd name="connsiteY0" fmla="*/ 1707305 h 1707305"/>
              <a:gd name="connsiteX1" fmla="*/ 2874259 w 3281543"/>
              <a:gd name="connsiteY1" fmla="*/ 0 h 1707305"/>
              <a:gd name="connsiteX2" fmla="*/ 3281543 w 3281543"/>
              <a:gd name="connsiteY2" fmla="*/ 326180 h 1707305"/>
              <a:gd name="connsiteX3" fmla="*/ 0 w 3281543"/>
              <a:gd name="connsiteY3" fmla="*/ 1707305 h 1707305"/>
              <a:gd name="connsiteX0" fmla="*/ 0 w 3275193"/>
              <a:gd name="connsiteY0" fmla="*/ 1697780 h 1697780"/>
              <a:gd name="connsiteX1" fmla="*/ 2867909 w 3275193"/>
              <a:gd name="connsiteY1" fmla="*/ 0 h 1697780"/>
              <a:gd name="connsiteX2" fmla="*/ 3275193 w 3275193"/>
              <a:gd name="connsiteY2" fmla="*/ 326180 h 1697780"/>
              <a:gd name="connsiteX3" fmla="*/ 0 w 3275193"/>
              <a:gd name="connsiteY3" fmla="*/ 1697780 h 1697780"/>
            </a:gdLst>
            <a:ahLst/>
            <a:cxnLst>
              <a:cxn ang="0">
                <a:pos x="connsiteX0" y="connsiteY0"/>
              </a:cxn>
              <a:cxn ang="0">
                <a:pos x="connsiteX1" y="connsiteY1"/>
              </a:cxn>
              <a:cxn ang="0">
                <a:pos x="connsiteX2" y="connsiteY2"/>
              </a:cxn>
              <a:cxn ang="0">
                <a:pos x="connsiteX3" y="connsiteY3"/>
              </a:cxn>
            </a:cxnLst>
            <a:rect l="l" t="t" r="r" b="b"/>
            <a:pathLst>
              <a:path w="3275193" h="1697780">
                <a:moveTo>
                  <a:pt x="0" y="1697780"/>
                </a:moveTo>
                <a:lnTo>
                  <a:pt x="2867909" y="0"/>
                </a:lnTo>
                <a:lnTo>
                  <a:pt x="3275193" y="326180"/>
                </a:lnTo>
                <a:lnTo>
                  <a:pt x="0" y="1697780"/>
                </a:lnTo>
                <a:close/>
              </a:path>
            </a:pathLst>
          </a:custGeom>
          <a:pattFill prst="lt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3" name="Rovnoramenný trojúhelník 28"/>
          <p:cNvSpPr/>
          <p:nvPr/>
        </p:nvSpPr>
        <p:spPr>
          <a:xfrm rot="10800000">
            <a:off x="631548" y="3447606"/>
            <a:ext cx="1994413" cy="1328104"/>
          </a:xfrm>
          <a:custGeom>
            <a:avLst/>
            <a:gdLst>
              <a:gd name="connsiteX0" fmla="*/ 0 w 5640568"/>
              <a:gd name="connsiteY0" fmla="*/ 1697780 h 1697780"/>
              <a:gd name="connsiteX1" fmla="*/ 2820284 w 5640568"/>
              <a:gd name="connsiteY1" fmla="*/ 0 h 1697780"/>
              <a:gd name="connsiteX2" fmla="*/ 5640568 w 5640568"/>
              <a:gd name="connsiteY2" fmla="*/ 1697780 h 1697780"/>
              <a:gd name="connsiteX3" fmla="*/ 0 w 5640568"/>
              <a:gd name="connsiteY3" fmla="*/ 1697780 h 1697780"/>
              <a:gd name="connsiteX0" fmla="*/ 0 w 3265668"/>
              <a:gd name="connsiteY0" fmla="*/ 1697780 h 1697780"/>
              <a:gd name="connsiteX1" fmla="*/ 2820284 w 3265668"/>
              <a:gd name="connsiteY1" fmla="*/ 0 h 1697780"/>
              <a:gd name="connsiteX2" fmla="*/ 3265668 w 3265668"/>
              <a:gd name="connsiteY2" fmla="*/ 313480 h 1697780"/>
              <a:gd name="connsiteX3" fmla="*/ 0 w 3265668"/>
              <a:gd name="connsiteY3" fmla="*/ 1697780 h 1697780"/>
              <a:gd name="connsiteX0" fmla="*/ 0 w 3303768"/>
              <a:gd name="connsiteY0" fmla="*/ 1735880 h 1735880"/>
              <a:gd name="connsiteX1" fmla="*/ 2858384 w 3303768"/>
              <a:gd name="connsiteY1" fmla="*/ 0 h 1735880"/>
              <a:gd name="connsiteX2" fmla="*/ 3303768 w 3303768"/>
              <a:gd name="connsiteY2" fmla="*/ 313480 h 1735880"/>
              <a:gd name="connsiteX3" fmla="*/ 0 w 3303768"/>
              <a:gd name="connsiteY3" fmla="*/ 1735880 h 1735880"/>
              <a:gd name="connsiteX0" fmla="*/ 0 w 3303768"/>
              <a:gd name="connsiteY0" fmla="*/ 1697780 h 1697780"/>
              <a:gd name="connsiteX1" fmla="*/ 2858384 w 3303768"/>
              <a:gd name="connsiteY1" fmla="*/ 0 h 1697780"/>
              <a:gd name="connsiteX2" fmla="*/ 3303768 w 3303768"/>
              <a:gd name="connsiteY2" fmla="*/ 313480 h 1697780"/>
              <a:gd name="connsiteX3" fmla="*/ 0 w 3303768"/>
              <a:gd name="connsiteY3" fmla="*/ 1697780 h 1697780"/>
              <a:gd name="connsiteX0" fmla="*/ 0 w 3202168"/>
              <a:gd name="connsiteY0" fmla="*/ 1697780 h 1697780"/>
              <a:gd name="connsiteX1" fmla="*/ 2858384 w 3202168"/>
              <a:gd name="connsiteY1" fmla="*/ 0 h 1697780"/>
              <a:gd name="connsiteX2" fmla="*/ 3202168 w 3202168"/>
              <a:gd name="connsiteY2" fmla="*/ 224580 h 1697780"/>
              <a:gd name="connsiteX3" fmla="*/ 0 w 3202168"/>
              <a:gd name="connsiteY3" fmla="*/ 1697780 h 1697780"/>
              <a:gd name="connsiteX0" fmla="*/ 0 w 3265668"/>
              <a:gd name="connsiteY0" fmla="*/ 1697780 h 1697780"/>
              <a:gd name="connsiteX1" fmla="*/ 2858384 w 3265668"/>
              <a:gd name="connsiteY1" fmla="*/ 0 h 1697780"/>
              <a:gd name="connsiteX2" fmla="*/ 3265668 w 3265668"/>
              <a:gd name="connsiteY2" fmla="*/ 326180 h 1697780"/>
              <a:gd name="connsiteX3" fmla="*/ 0 w 3265668"/>
              <a:gd name="connsiteY3" fmla="*/ 1697780 h 1697780"/>
              <a:gd name="connsiteX0" fmla="*/ 0 w 3265668"/>
              <a:gd name="connsiteY0" fmla="*/ 1773980 h 1773980"/>
              <a:gd name="connsiteX1" fmla="*/ 3086984 w 3265668"/>
              <a:gd name="connsiteY1" fmla="*/ 0 h 1773980"/>
              <a:gd name="connsiteX2" fmla="*/ 3265668 w 3265668"/>
              <a:gd name="connsiteY2" fmla="*/ 402380 h 1773980"/>
              <a:gd name="connsiteX3" fmla="*/ 0 w 3265668"/>
              <a:gd name="connsiteY3" fmla="*/ 1773980 h 1773980"/>
              <a:gd name="connsiteX0" fmla="*/ 0 w 3087868"/>
              <a:gd name="connsiteY0" fmla="*/ 1773980 h 1773980"/>
              <a:gd name="connsiteX1" fmla="*/ 3086984 w 3087868"/>
              <a:gd name="connsiteY1" fmla="*/ 0 h 1773980"/>
              <a:gd name="connsiteX2" fmla="*/ 3087868 w 3087868"/>
              <a:gd name="connsiteY2" fmla="*/ 415080 h 1773980"/>
              <a:gd name="connsiteX3" fmla="*/ 0 w 3087868"/>
              <a:gd name="connsiteY3" fmla="*/ 1773980 h 1773980"/>
              <a:gd name="connsiteX0" fmla="*/ 0 w 3059293"/>
              <a:gd name="connsiteY0" fmla="*/ 1770805 h 1770805"/>
              <a:gd name="connsiteX1" fmla="*/ 3058409 w 3059293"/>
              <a:gd name="connsiteY1" fmla="*/ 0 h 1770805"/>
              <a:gd name="connsiteX2" fmla="*/ 3059293 w 3059293"/>
              <a:gd name="connsiteY2" fmla="*/ 415080 h 1770805"/>
              <a:gd name="connsiteX3" fmla="*/ 0 w 3059293"/>
              <a:gd name="connsiteY3" fmla="*/ 1770805 h 1770805"/>
              <a:gd name="connsiteX0" fmla="*/ 0 w 3058412"/>
              <a:gd name="connsiteY0" fmla="*/ 1770805 h 1770805"/>
              <a:gd name="connsiteX1" fmla="*/ 3058409 w 3058412"/>
              <a:gd name="connsiteY1" fmla="*/ 0 h 1770805"/>
              <a:gd name="connsiteX2" fmla="*/ 3040243 w 3058412"/>
              <a:gd name="connsiteY2" fmla="*/ 481755 h 1770805"/>
              <a:gd name="connsiteX3" fmla="*/ 0 w 3058412"/>
              <a:gd name="connsiteY3" fmla="*/ 1770805 h 1770805"/>
              <a:gd name="connsiteX0" fmla="*/ 0 w 3059293"/>
              <a:gd name="connsiteY0" fmla="*/ 1770805 h 1770805"/>
              <a:gd name="connsiteX1" fmla="*/ 3058409 w 3059293"/>
              <a:gd name="connsiteY1" fmla="*/ 0 h 1770805"/>
              <a:gd name="connsiteX2" fmla="*/ 3059293 w 3059293"/>
              <a:gd name="connsiteY2" fmla="*/ 496043 h 1770805"/>
              <a:gd name="connsiteX3" fmla="*/ 0 w 3059293"/>
              <a:gd name="connsiteY3" fmla="*/ 1770805 h 1770805"/>
            </a:gdLst>
            <a:ahLst/>
            <a:cxnLst>
              <a:cxn ang="0">
                <a:pos x="connsiteX0" y="connsiteY0"/>
              </a:cxn>
              <a:cxn ang="0">
                <a:pos x="connsiteX1" y="connsiteY1"/>
              </a:cxn>
              <a:cxn ang="0">
                <a:pos x="connsiteX2" y="connsiteY2"/>
              </a:cxn>
              <a:cxn ang="0">
                <a:pos x="connsiteX3" y="connsiteY3"/>
              </a:cxn>
            </a:cxnLst>
            <a:rect l="l" t="t" r="r" b="b"/>
            <a:pathLst>
              <a:path w="3059293" h="1770805">
                <a:moveTo>
                  <a:pt x="0" y="1770805"/>
                </a:moveTo>
                <a:lnTo>
                  <a:pt x="3058409" y="0"/>
                </a:lnTo>
                <a:cubicBezTo>
                  <a:pt x="3058704" y="138360"/>
                  <a:pt x="3058998" y="357683"/>
                  <a:pt x="3059293" y="496043"/>
                </a:cubicBezTo>
                <a:lnTo>
                  <a:pt x="0" y="1770805"/>
                </a:lnTo>
                <a:close/>
              </a:path>
            </a:pathLst>
          </a:custGeom>
          <a:pattFill prst="ltUp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4" name="Line 1032"/>
          <p:cNvSpPr>
            <a:spLocks noChangeShapeType="1"/>
          </p:cNvSpPr>
          <p:nvPr/>
        </p:nvSpPr>
        <p:spPr bwMode="auto">
          <a:xfrm flipV="1">
            <a:off x="632584" y="2865834"/>
            <a:ext cx="4015770" cy="194072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46" name="Line 1029"/>
          <p:cNvSpPr>
            <a:spLocks noChangeShapeType="1"/>
          </p:cNvSpPr>
          <p:nvPr/>
        </p:nvSpPr>
        <p:spPr bwMode="auto">
          <a:xfrm>
            <a:off x="632584" y="4404123"/>
            <a:ext cx="3752628" cy="0"/>
          </a:xfrm>
          <a:prstGeom prst="line">
            <a:avLst/>
          </a:prstGeom>
          <a:noFill/>
          <a:ln w="28575">
            <a:solidFill>
              <a:srgbClr val="FFC000"/>
            </a:solidFill>
            <a:round/>
            <a:headEnd/>
            <a:tailEnd type="triangle"/>
          </a:ln>
          <a:extLst>
            <a:ext uri="{909E8E84-426E-40DD-AFC4-6F175D3DCCD1}">
              <a14:hiddenFill xmlns:a14="http://schemas.microsoft.com/office/drawing/2010/main">
                <a:noFill/>
              </a14:hiddenFill>
            </a:ext>
          </a:extLst>
        </p:spPr>
        <p:txBody>
          <a:bodyPr/>
          <a:lstStyle/>
          <a:p>
            <a:endParaRPr lang="cs-CZ" sz="1350"/>
          </a:p>
        </p:txBody>
      </p:sp>
      <p:sp>
        <p:nvSpPr>
          <p:cNvPr id="47" name="Text Box 1035"/>
          <p:cNvSpPr txBox="1">
            <a:spLocks noChangeArrowheads="1"/>
          </p:cNvSpPr>
          <p:nvPr/>
        </p:nvSpPr>
        <p:spPr bwMode="auto">
          <a:xfrm>
            <a:off x="3876519" y="3216110"/>
            <a:ext cx="1179793" cy="43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050" dirty="0">
                <a:solidFill>
                  <a:schemeClr val="accent1">
                    <a:lumMod val="50000"/>
                  </a:schemeClr>
                </a:solidFill>
                <a:latin typeface="Arial" pitchFamily="34" charset="0"/>
              </a:rPr>
              <a:t>Proporcionální (lineární) VN</a:t>
            </a:r>
          </a:p>
          <a:p>
            <a:r>
              <a:rPr lang="cs-CZ" altLang="cs-CZ" sz="1050" dirty="0">
                <a:solidFill>
                  <a:schemeClr val="accent1">
                    <a:lumMod val="50000"/>
                  </a:schemeClr>
                </a:solidFill>
                <a:latin typeface="Arial" pitchFamily="34" charset="0"/>
              </a:rPr>
              <a:t>=</a:t>
            </a:r>
            <a:r>
              <a:rPr lang="cs-CZ" altLang="cs-CZ" sz="1050" dirty="0" err="1">
                <a:solidFill>
                  <a:schemeClr val="accent1">
                    <a:lumMod val="50000"/>
                  </a:schemeClr>
                </a:solidFill>
                <a:latin typeface="Arial" pitchFamily="34" charset="0"/>
              </a:rPr>
              <a:t>vn</a:t>
            </a:r>
            <a:r>
              <a:rPr lang="cs-CZ" altLang="cs-CZ" sz="1050" baseline="-25000" dirty="0" err="1">
                <a:solidFill>
                  <a:schemeClr val="accent1">
                    <a:lumMod val="50000"/>
                  </a:schemeClr>
                </a:solidFill>
                <a:latin typeface="Arial" pitchFamily="34" charset="0"/>
              </a:rPr>
              <a:t>j</a:t>
            </a:r>
            <a:r>
              <a:rPr lang="cs-CZ" altLang="cs-CZ" sz="1050" dirty="0">
                <a:solidFill>
                  <a:schemeClr val="accent1">
                    <a:lumMod val="50000"/>
                  </a:schemeClr>
                </a:solidFill>
                <a:latin typeface="Arial" pitchFamily="34" charset="0"/>
              </a:rPr>
              <a:t> . q</a:t>
            </a:r>
          </a:p>
        </p:txBody>
      </p:sp>
      <p:sp>
        <p:nvSpPr>
          <p:cNvPr id="48" name="Text Box 1038"/>
          <p:cNvSpPr txBox="1">
            <a:spLocks noChangeArrowheads="1"/>
          </p:cNvSpPr>
          <p:nvPr/>
        </p:nvSpPr>
        <p:spPr bwMode="auto">
          <a:xfrm>
            <a:off x="3151706" y="3893388"/>
            <a:ext cx="1120461" cy="2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Fixní náklady</a:t>
            </a:r>
          </a:p>
        </p:txBody>
      </p:sp>
      <p:sp>
        <p:nvSpPr>
          <p:cNvPr id="49" name="Line 1030"/>
          <p:cNvSpPr>
            <a:spLocks noChangeShapeType="1"/>
          </p:cNvSpPr>
          <p:nvPr/>
        </p:nvSpPr>
        <p:spPr bwMode="auto">
          <a:xfrm>
            <a:off x="630754" y="2158603"/>
            <a:ext cx="7243" cy="38421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0" name="Line 1031"/>
          <p:cNvSpPr>
            <a:spLocks noChangeShapeType="1"/>
          </p:cNvSpPr>
          <p:nvPr/>
        </p:nvSpPr>
        <p:spPr bwMode="auto">
          <a:xfrm>
            <a:off x="488730" y="4806554"/>
            <a:ext cx="45805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1" name="Text Box 1039"/>
          <p:cNvSpPr txBox="1">
            <a:spLocks noChangeArrowheads="1"/>
          </p:cNvSpPr>
          <p:nvPr/>
        </p:nvSpPr>
        <p:spPr bwMode="auto">
          <a:xfrm>
            <a:off x="183428" y="4589861"/>
            <a:ext cx="319791"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a:latin typeface="Arial" pitchFamily="34" charset="0"/>
              </a:rPr>
              <a:t>0</a:t>
            </a:r>
          </a:p>
        </p:txBody>
      </p:sp>
      <p:sp>
        <p:nvSpPr>
          <p:cNvPr id="52" name="Text Box 1040"/>
          <p:cNvSpPr txBox="1">
            <a:spLocks noChangeArrowheads="1"/>
          </p:cNvSpPr>
          <p:nvPr/>
        </p:nvSpPr>
        <p:spPr bwMode="auto">
          <a:xfrm>
            <a:off x="4071631" y="4825604"/>
            <a:ext cx="1370237"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a:latin typeface="Arial" pitchFamily="34" charset="0"/>
              </a:rPr>
              <a:t>Objem produkce</a:t>
            </a:r>
          </a:p>
        </p:txBody>
      </p:sp>
      <p:sp>
        <p:nvSpPr>
          <p:cNvPr id="53" name="Text Box 1041"/>
          <p:cNvSpPr txBox="1">
            <a:spLocks noChangeArrowheads="1"/>
          </p:cNvSpPr>
          <p:nvPr/>
        </p:nvSpPr>
        <p:spPr bwMode="auto">
          <a:xfrm>
            <a:off x="137892" y="2103836"/>
            <a:ext cx="547474"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dirty="0">
                <a:latin typeface="Arial" pitchFamily="34" charset="0"/>
              </a:rPr>
              <a:t>Kč</a:t>
            </a:r>
          </a:p>
        </p:txBody>
      </p:sp>
      <p:cxnSp>
        <p:nvCxnSpPr>
          <p:cNvPr id="55" name="Přímá spojnice 54"/>
          <p:cNvCxnSpPr/>
          <p:nvPr/>
        </p:nvCxnSpPr>
        <p:spPr>
          <a:xfrm flipV="1">
            <a:off x="632584" y="2158605"/>
            <a:ext cx="3911761" cy="262890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flipV="1">
            <a:off x="2639435" y="3434063"/>
            <a:ext cx="9917" cy="140157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654065" y="3432663"/>
            <a:ext cx="2008920" cy="569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Obdélník 57"/>
          <p:cNvSpPr/>
          <p:nvPr/>
        </p:nvSpPr>
        <p:spPr>
          <a:xfrm>
            <a:off x="2200368" y="2894368"/>
            <a:ext cx="776192"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chemeClr val="tx1"/>
                </a:solidFill>
              </a:rPr>
              <a:t>Bod zvratu</a:t>
            </a:r>
          </a:p>
          <a:p>
            <a:pPr algn="ctr"/>
            <a:r>
              <a:rPr lang="cs-CZ" sz="1350" b="1" dirty="0">
                <a:solidFill>
                  <a:schemeClr val="tx1"/>
                </a:solidFill>
              </a:rPr>
              <a:t>T = N</a:t>
            </a:r>
          </a:p>
        </p:txBody>
      </p:sp>
      <p:sp>
        <p:nvSpPr>
          <p:cNvPr id="59" name="Ovál 58"/>
          <p:cNvSpPr/>
          <p:nvPr/>
        </p:nvSpPr>
        <p:spPr>
          <a:xfrm>
            <a:off x="2603464" y="3406380"/>
            <a:ext cx="71939" cy="66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60" name="Obdélník 59"/>
          <p:cNvSpPr/>
          <p:nvPr/>
        </p:nvSpPr>
        <p:spPr>
          <a:xfrm>
            <a:off x="2287307" y="4887965"/>
            <a:ext cx="776192"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dirty="0" err="1">
                <a:solidFill>
                  <a:schemeClr val="tx1"/>
                </a:solidFill>
              </a:rPr>
              <a:t>q</a:t>
            </a:r>
            <a:r>
              <a:rPr lang="cs-CZ" sz="1500" baseline="-50000" dirty="0" err="1">
                <a:solidFill>
                  <a:schemeClr val="tx1"/>
                </a:solidFill>
              </a:rPr>
              <a:t>BZ</a:t>
            </a:r>
            <a:endParaRPr lang="cs-CZ" sz="1500" baseline="-50000" dirty="0">
              <a:solidFill>
                <a:schemeClr val="tx1"/>
              </a:solidFill>
            </a:endParaRPr>
          </a:p>
        </p:txBody>
      </p:sp>
      <p:sp>
        <p:nvSpPr>
          <p:cNvPr id="61" name="Obdélník 60"/>
          <p:cNvSpPr/>
          <p:nvPr/>
        </p:nvSpPr>
        <p:spPr>
          <a:xfrm>
            <a:off x="3786152" y="1839815"/>
            <a:ext cx="1270158"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chemeClr val="accent6">
                    <a:lumMod val="50000"/>
                  </a:schemeClr>
                </a:solidFill>
              </a:rPr>
              <a:t>Tržby = p . q</a:t>
            </a:r>
          </a:p>
        </p:txBody>
      </p:sp>
      <p:sp>
        <p:nvSpPr>
          <p:cNvPr id="62" name="Obdélník 61"/>
          <p:cNvSpPr/>
          <p:nvPr/>
        </p:nvSpPr>
        <p:spPr>
          <a:xfrm>
            <a:off x="2502689" y="1972197"/>
            <a:ext cx="1086780" cy="68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chemeClr val="accent6">
                    <a:lumMod val="60000"/>
                    <a:lumOff val="40000"/>
                  </a:schemeClr>
                </a:solidFill>
              </a:rPr>
              <a:t>Oblast zisku</a:t>
            </a:r>
          </a:p>
        </p:txBody>
      </p:sp>
      <p:cxnSp>
        <p:nvCxnSpPr>
          <p:cNvPr id="63" name="Přímá spojnice se šipkou 62"/>
          <p:cNvCxnSpPr/>
          <p:nvPr/>
        </p:nvCxnSpPr>
        <p:spPr>
          <a:xfrm>
            <a:off x="3438258" y="2434196"/>
            <a:ext cx="633373" cy="145778"/>
          </a:xfrm>
          <a:prstGeom prst="straightConnector1">
            <a:avLst/>
          </a:prstGeom>
          <a:ln>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Obdélník 63"/>
          <p:cNvSpPr/>
          <p:nvPr/>
        </p:nvSpPr>
        <p:spPr>
          <a:xfrm>
            <a:off x="742444" y="2736367"/>
            <a:ext cx="1086780" cy="68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FF0000"/>
                </a:solidFill>
              </a:rPr>
              <a:t>Oblast ztráty</a:t>
            </a:r>
          </a:p>
        </p:txBody>
      </p:sp>
      <p:cxnSp>
        <p:nvCxnSpPr>
          <p:cNvPr id="65" name="Přímá spojnice se šipkou 64"/>
          <p:cNvCxnSpPr/>
          <p:nvPr/>
        </p:nvCxnSpPr>
        <p:spPr>
          <a:xfrm flipH="1">
            <a:off x="1056780" y="3224315"/>
            <a:ext cx="285058" cy="1121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Plus 65"/>
          <p:cNvSpPr/>
          <p:nvPr/>
        </p:nvSpPr>
        <p:spPr>
          <a:xfrm>
            <a:off x="2630166" y="4758960"/>
            <a:ext cx="43207" cy="639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67" name="Plus 66"/>
          <p:cNvSpPr/>
          <p:nvPr/>
        </p:nvSpPr>
        <p:spPr>
          <a:xfrm>
            <a:off x="609297" y="5155351"/>
            <a:ext cx="53817" cy="6678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68" name="Přímá spojnice se šipkou 67"/>
          <p:cNvCxnSpPr/>
          <p:nvPr/>
        </p:nvCxnSpPr>
        <p:spPr>
          <a:xfrm>
            <a:off x="637934" y="4397033"/>
            <a:ext cx="3622" cy="39886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9" name="Obdélník 68"/>
          <p:cNvSpPr/>
          <p:nvPr/>
        </p:nvSpPr>
        <p:spPr>
          <a:xfrm>
            <a:off x="503219" y="5247907"/>
            <a:ext cx="861607"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FF0000"/>
                </a:solidFill>
              </a:rPr>
              <a:t> VH = - FN</a:t>
            </a:r>
            <a:endParaRPr lang="cs-CZ" sz="1350" b="1" baseline="-50000" dirty="0">
              <a:solidFill>
                <a:srgbClr val="FF0000"/>
              </a:solidFill>
            </a:endParaRPr>
          </a:p>
        </p:txBody>
      </p:sp>
      <p:sp>
        <p:nvSpPr>
          <p:cNvPr id="70" name="Obdélník 69"/>
          <p:cNvSpPr/>
          <p:nvPr/>
        </p:nvSpPr>
        <p:spPr>
          <a:xfrm>
            <a:off x="2588464" y="4395332"/>
            <a:ext cx="583956"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b="1" baseline="-50000" dirty="0">
                <a:solidFill>
                  <a:srgbClr val="00B0F0"/>
                </a:solidFill>
              </a:rPr>
              <a:t>VH = 0</a:t>
            </a:r>
          </a:p>
        </p:txBody>
      </p:sp>
      <p:cxnSp>
        <p:nvCxnSpPr>
          <p:cNvPr id="71" name="Přímá spojnice se šipkou 70"/>
          <p:cNvCxnSpPr>
            <a:stCxn id="67" idx="0"/>
          </p:cNvCxnSpPr>
          <p:nvPr/>
        </p:nvCxnSpPr>
        <p:spPr>
          <a:xfrm flipV="1">
            <a:off x="655981" y="4797733"/>
            <a:ext cx="1980188" cy="3910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p:nvPr/>
        </p:nvCxnSpPr>
        <p:spPr>
          <a:xfrm flipV="1">
            <a:off x="2673373" y="4406560"/>
            <a:ext cx="1918277" cy="38094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Přímá spojnice se šipkou 72"/>
          <p:cNvCxnSpPr/>
          <p:nvPr/>
        </p:nvCxnSpPr>
        <p:spPr>
          <a:xfrm flipV="1">
            <a:off x="2672988" y="4804970"/>
            <a:ext cx="1717567" cy="3432"/>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Přímá spojnice se šipkou 73"/>
          <p:cNvCxnSpPr/>
          <p:nvPr/>
        </p:nvCxnSpPr>
        <p:spPr>
          <a:xfrm flipV="1">
            <a:off x="634199" y="4802977"/>
            <a:ext cx="2013199" cy="766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Přímá spojnice se šipkou 74"/>
          <p:cNvCxnSpPr/>
          <p:nvPr/>
        </p:nvCxnSpPr>
        <p:spPr>
          <a:xfrm>
            <a:off x="637653" y="4794279"/>
            <a:ext cx="3622" cy="3988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Obdélník 75"/>
          <p:cNvSpPr/>
          <p:nvPr/>
        </p:nvSpPr>
        <p:spPr>
          <a:xfrm>
            <a:off x="3786153" y="3966948"/>
            <a:ext cx="1384381" cy="3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00B050"/>
                </a:solidFill>
              </a:rPr>
              <a:t> VH = +</a:t>
            </a:r>
          </a:p>
          <a:p>
            <a:pPr algn="ctr"/>
            <a:r>
              <a:rPr lang="cs-CZ" sz="1350" b="1" dirty="0">
                <a:solidFill>
                  <a:srgbClr val="00B050"/>
                </a:solidFill>
              </a:rPr>
              <a:t>V</a:t>
            </a:r>
            <a:r>
              <a:rPr lang="en-US" sz="1350" b="1" dirty="0">
                <a:solidFill>
                  <a:srgbClr val="00B050"/>
                </a:solidFill>
              </a:rPr>
              <a:t>&gt;</a:t>
            </a:r>
            <a:r>
              <a:rPr lang="cs-CZ" sz="1350" b="1" dirty="0">
                <a:solidFill>
                  <a:srgbClr val="00B050"/>
                </a:solidFill>
              </a:rPr>
              <a:t>N</a:t>
            </a:r>
          </a:p>
        </p:txBody>
      </p:sp>
      <p:sp>
        <p:nvSpPr>
          <p:cNvPr id="77" name="Line 1047"/>
          <p:cNvSpPr>
            <a:spLocks noChangeShapeType="1"/>
          </p:cNvSpPr>
          <p:nvPr/>
        </p:nvSpPr>
        <p:spPr bwMode="auto">
          <a:xfrm flipV="1">
            <a:off x="645866" y="2426567"/>
            <a:ext cx="4096107" cy="1973133"/>
          </a:xfrm>
          <a:prstGeom prst="line">
            <a:avLst/>
          </a:prstGeom>
          <a:noFill/>
          <a:ln w="31750">
            <a:solidFill>
              <a:srgbClr val="C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38" name="Zástupný symbol pro obsah 2">
            <a:extLst>
              <a:ext uri="{FF2B5EF4-FFF2-40B4-BE49-F238E27FC236}">
                <a16:creationId xmlns:a16="http://schemas.microsoft.com/office/drawing/2014/main" id="{8A5A2384-83A7-4053-9E85-B5A5F3293318}"/>
              </a:ext>
            </a:extLst>
          </p:cNvPr>
          <p:cNvSpPr txBox="1">
            <a:spLocks noChangeAspect="1"/>
          </p:cNvSpPr>
          <p:nvPr/>
        </p:nvSpPr>
        <p:spPr>
          <a:xfrm>
            <a:off x="137892" y="119049"/>
            <a:ext cx="8610572" cy="1407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cs-CZ" sz="3975" b="1" dirty="0">
                <a:solidFill>
                  <a:srgbClr val="E2212A"/>
                </a:solidFill>
                <a:latin typeface="Open Sans" panose="020B0606030504020204" pitchFamily="34" charset="0"/>
                <a:ea typeface="Open Sans" panose="020B0606030504020204" pitchFamily="34" charset="0"/>
                <a:cs typeface="Open Sans" panose="020B0606030504020204" pitchFamily="34" charset="0"/>
              </a:rPr>
              <a:t>BOD ZVRATU – LINEÁRNÍ MODEL</a:t>
            </a:r>
          </a:p>
        </p:txBody>
      </p:sp>
      <p:sp>
        <p:nvSpPr>
          <p:cNvPr id="40" name="Obdélník 39">
            <a:extLst>
              <a:ext uri="{FF2B5EF4-FFF2-40B4-BE49-F238E27FC236}">
                <a16:creationId xmlns:a16="http://schemas.microsoft.com/office/drawing/2014/main" id="{7FDB5908-B8A7-4122-BB72-25A8623B3728}"/>
              </a:ext>
            </a:extLst>
          </p:cNvPr>
          <p:cNvSpPr/>
          <p:nvPr/>
        </p:nvSpPr>
        <p:spPr>
          <a:xfrm>
            <a:off x="4354016" y="2467844"/>
            <a:ext cx="1658144" cy="33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C00000"/>
                </a:solidFill>
              </a:rPr>
              <a:t>CN = </a:t>
            </a:r>
            <a:r>
              <a:rPr lang="cs-CZ" sz="1350" b="1" dirty="0" err="1">
                <a:solidFill>
                  <a:srgbClr val="C00000"/>
                </a:solidFill>
              </a:rPr>
              <a:t>FN+</a:t>
            </a:r>
            <a:r>
              <a:rPr lang="cs-CZ" altLang="cs-CZ" sz="1350" b="1" dirty="0" err="1">
                <a:solidFill>
                  <a:srgbClr val="C00000"/>
                </a:solidFill>
                <a:latin typeface="Arial" pitchFamily="34" charset="0"/>
              </a:rPr>
              <a:t>vn</a:t>
            </a:r>
            <a:r>
              <a:rPr lang="cs-CZ" altLang="cs-CZ" sz="1350" b="1" baseline="-25000" dirty="0" err="1">
                <a:solidFill>
                  <a:srgbClr val="C00000"/>
                </a:solidFill>
                <a:latin typeface="Arial" pitchFamily="34" charset="0"/>
              </a:rPr>
              <a:t>j</a:t>
            </a:r>
            <a:r>
              <a:rPr lang="cs-CZ" altLang="cs-CZ" sz="1350" b="1" dirty="0">
                <a:solidFill>
                  <a:srgbClr val="C00000"/>
                </a:solidFill>
                <a:latin typeface="Arial" pitchFamily="34" charset="0"/>
              </a:rPr>
              <a:t> . q</a:t>
            </a:r>
          </a:p>
        </p:txBody>
      </p:sp>
    </p:spTree>
    <p:extLst>
      <p:ext uri="{BB962C8B-B14F-4D97-AF65-F5344CB8AC3E}">
        <p14:creationId xmlns:p14="http://schemas.microsoft.com/office/powerpoint/2010/main" val="29251733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txBox="1">
            <a:spLocks noChangeArrowheads="1"/>
          </p:cNvSpPr>
          <p:nvPr/>
        </p:nvSpPr>
        <p:spPr>
          <a:xfrm>
            <a:off x="1331640" y="1508640"/>
            <a:ext cx="5869305" cy="5629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 typeface="Wingdings" panose="05000000000000000000" pitchFamily="2" charset="2"/>
              <a:buNone/>
            </a:pPr>
            <a:r>
              <a:rPr lang="cs-CZ" altLang="cs-CZ" sz="2700" b="1" dirty="0">
                <a:latin typeface="Open Sans" panose="020B0606030504020204" pitchFamily="34" charset="0"/>
                <a:ea typeface="Open Sans" panose="020B0606030504020204" pitchFamily="34" charset="0"/>
                <a:cs typeface="Open Sans" panose="020B0606030504020204" pitchFamily="34" charset="0"/>
              </a:rPr>
              <a:t>VZOREC VÝPOČTU</a:t>
            </a:r>
          </a:p>
          <a:p>
            <a:pPr algn="ctr">
              <a:lnSpc>
                <a:spcPct val="80000"/>
              </a:lnSpc>
              <a:buFont typeface="Wingdings" panose="05000000000000000000" pitchFamily="2" charset="2"/>
              <a:buNone/>
            </a:pPr>
            <a:r>
              <a:rPr lang="cs-CZ" altLang="cs-CZ" sz="27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  =  N</a:t>
            </a:r>
          </a:p>
          <a:p>
            <a:pPr algn="ctr">
              <a:lnSpc>
                <a:spcPct val="80000"/>
              </a:lnSpc>
              <a:buFont typeface="Wingdings" panose="05000000000000000000" pitchFamily="2" charset="2"/>
              <a:buNone/>
            </a:pPr>
            <a:endParaRPr lang="cs-CZ" altLang="cs-CZ" sz="2100" b="1" dirty="0"/>
          </a:p>
          <a:p>
            <a:pPr algn="ctr">
              <a:lnSpc>
                <a:spcPct val="80000"/>
              </a:lnSpc>
              <a:buFont typeface="Wingdings" panose="05000000000000000000" pitchFamily="2" charset="2"/>
              <a:buNone/>
            </a:pPr>
            <a:endParaRPr lang="cs-CZ" altLang="cs-CZ" sz="2100" b="1" dirty="0"/>
          </a:p>
          <a:p>
            <a:pPr algn="ctr">
              <a:lnSpc>
                <a:spcPct val="80000"/>
              </a:lnSpc>
              <a:buFont typeface="Wingdings" panose="05000000000000000000" pitchFamily="2" charset="2"/>
              <a:buNone/>
            </a:pPr>
            <a:endParaRPr lang="cs-CZ" altLang="cs-CZ" sz="2100" b="1" dirty="0"/>
          </a:p>
          <a:p>
            <a:pPr>
              <a:lnSpc>
                <a:spcPct val="80000"/>
              </a:lnSpc>
            </a:pPr>
            <a:endParaRPr lang="cs-CZ" altLang="cs-CZ" sz="2100" dirty="0"/>
          </a:p>
          <a:p>
            <a:pPr>
              <a:lnSpc>
                <a:spcPct val="80000"/>
              </a:lnSpc>
            </a:pPr>
            <a:endParaRPr lang="cs-CZ" altLang="cs-CZ" sz="2100" dirty="0"/>
          </a:p>
          <a:p>
            <a:pPr>
              <a:lnSpc>
                <a:spcPct val="80000"/>
              </a:lnSpc>
            </a:pPr>
            <a:endParaRPr lang="cs-CZ" altLang="cs-CZ" sz="2100" dirty="0"/>
          </a:p>
          <a:p>
            <a:pPr>
              <a:lnSpc>
                <a:spcPct val="80000"/>
              </a:lnSpc>
            </a:pPr>
            <a:endParaRPr lang="cs-CZ" altLang="cs-CZ" sz="2100" dirty="0"/>
          </a:p>
          <a:p>
            <a:pPr>
              <a:lnSpc>
                <a:spcPct val="80000"/>
              </a:lnSpc>
            </a:pPr>
            <a:endParaRPr lang="cs-CZ" altLang="cs-CZ" sz="2100" dirty="0"/>
          </a:p>
          <a:p>
            <a:pPr>
              <a:lnSpc>
                <a:spcPct val="80000"/>
              </a:lnSpc>
            </a:pPr>
            <a:endParaRPr lang="cs-CZ" altLang="cs-CZ" sz="2100" dirty="0"/>
          </a:p>
        </p:txBody>
      </p:sp>
      <p:sp>
        <p:nvSpPr>
          <p:cNvPr id="30" name="Rectangle 3"/>
          <p:cNvSpPr>
            <a:spLocks noChangeArrowheads="1"/>
          </p:cNvSpPr>
          <p:nvPr/>
        </p:nvSpPr>
        <p:spPr bwMode="auto">
          <a:xfrm>
            <a:off x="-329542" y="3503523"/>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eaLnBrk="0" hangingPunct="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eaLnBrk="0" hangingPunct="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eaLnBrk="0" hangingPunct="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100"/>
          </a:p>
        </p:txBody>
      </p:sp>
      <p:graphicFrame>
        <p:nvGraphicFramePr>
          <p:cNvPr id="31" name="Object 4"/>
          <p:cNvGraphicFramePr>
            <a:graphicFrameLocks noChangeAspect="1"/>
          </p:cNvGraphicFramePr>
          <p:nvPr/>
        </p:nvGraphicFramePr>
        <p:xfrm>
          <a:off x="2190542" y="5398174"/>
          <a:ext cx="2764631" cy="1181100"/>
        </p:xfrm>
        <a:graphic>
          <a:graphicData uri="http://schemas.openxmlformats.org/presentationml/2006/ole">
            <mc:AlternateContent xmlns:mc="http://schemas.openxmlformats.org/markup-compatibility/2006">
              <mc:Choice xmlns:v="urn:schemas-microsoft-com:vml" Requires="v">
                <p:oleObj spid="_x0000_s14341" name="Rovnice" r:id="rId3" imgW="1054080" imgH="444240" progId="Equation.3">
                  <p:embed/>
                </p:oleObj>
              </mc:Choice>
              <mc:Fallback>
                <p:oleObj name="Rovnice" r:id="rId3" imgW="1054080" imgH="444240" progId="Equation.3">
                  <p:embed/>
                  <p:pic>
                    <p:nvPicPr>
                      <p:cNvPr id="31" name="Object 4"/>
                      <p:cNvPicPr>
                        <a:picLocks noChangeAspect="1" noChangeArrowheads="1"/>
                      </p:cNvPicPr>
                      <p:nvPr/>
                    </p:nvPicPr>
                    <p:blipFill>
                      <a:blip r:embed="rId4"/>
                      <a:srcRect/>
                      <a:stretch>
                        <a:fillRect/>
                      </a:stretch>
                    </p:blipFill>
                    <p:spPr bwMode="auto">
                      <a:xfrm>
                        <a:off x="2190542" y="5398174"/>
                        <a:ext cx="276463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ovéPole 32"/>
          <p:cNvSpPr txBox="1"/>
          <p:nvPr/>
        </p:nvSpPr>
        <p:spPr>
          <a:xfrm>
            <a:off x="1690147" y="2759432"/>
            <a:ext cx="4390444" cy="498598"/>
          </a:xfrm>
          <a:prstGeom prst="rect">
            <a:avLst/>
          </a:prstGeom>
          <a:noFill/>
        </p:spPr>
        <p:txBody>
          <a:bodyPr wrap="square" rtlCol="0">
            <a:spAutoFit/>
          </a:bodyPr>
          <a:lstStyle/>
          <a:p>
            <a:pPr algn="ctr">
              <a:lnSpc>
                <a:spcPct val="80000"/>
              </a:lnSpc>
              <a:buFont typeface="Wingdings" panose="05000000000000000000" pitchFamily="2" charset="2"/>
              <a:buNone/>
            </a:pPr>
            <a:r>
              <a:rPr lang="cs-CZ" altLang="cs-CZ" sz="3300" b="1" dirty="0" err="1"/>
              <a:t>p.</a:t>
            </a:r>
            <a:r>
              <a:rPr lang="cs-CZ" altLang="cs-CZ" sz="3300" b="1" dirty="0" err="1">
                <a:solidFill>
                  <a:srgbClr val="FF0000"/>
                </a:solidFill>
              </a:rPr>
              <a:t>q</a:t>
            </a:r>
            <a:r>
              <a:rPr lang="cs-CZ" altLang="cs-CZ" sz="3300" b="1" dirty="0"/>
              <a:t>  =  FN + </a:t>
            </a:r>
            <a:r>
              <a:rPr lang="cs-CZ" altLang="cs-CZ" sz="3300" b="1" dirty="0" err="1"/>
              <a:t>vn</a:t>
            </a:r>
            <a:r>
              <a:rPr lang="cs-CZ" altLang="cs-CZ" sz="3300" b="1" baseline="-25000" dirty="0" err="1"/>
              <a:t>j</a:t>
            </a:r>
            <a:r>
              <a:rPr lang="cs-CZ" altLang="cs-CZ" sz="3300" b="1" dirty="0" err="1"/>
              <a:t>.</a:t>
            </a:r>
            <a:r>
              <a:rPr lang="cs-CZ" altLang="cs-CZ" sz="3300" b="1" dirty="0" err="1">
                <a:solidFill>
                  <a:srgbClr val="FF0000"/>
                </a:solidFill>
              </a:rPr>
              <a:t>q</a:t>
            </a:r>
            <a:endParaRPr lang="cs-CZ" altLang="cs-CZ" sz="3300" b="1" dirty="0">
              <a:solidFill>
                <a:srgbClr val="FF0000"/>
              </a:solidFill>
            </a:endParaRPr>
          </a:p>
        </p:txBody>
      </p:sp>
      <p:sp>
        <p:nvSpPr>
          <p:cNvPr id="34" name="TextovéPole 33"/>
          <p:cNvSpPr txBox="1"/>
          <p:nvPr/>
        </p:nvSpPr>
        <p:spPr>
          <a:xfrm>
            <a:off x="1839707" y="3485572"/>
            <a:ext cx="4390444" cy="498598"/>
          </a:xfrm>
          <a:prstGeom prst="rect">
            <a:avLst/>
          </a:prstGeom>
          <a:noFill/>
        </p:spPr>
        <p:txBody>
          <a:bodyPr wrap="square" rtlCol="0">
            <a:spAutoFit/>
          </a:bodyPr>
          <a:lstStyle/>
          <a:p>
            <a:pPr algn="ctr">
              <a:lnSpc>
                <a:spcPct val="80000"/>
              </a:lnSpc>
            </a:pPr>
            <a:r>
              <a:rPr lang="cs-CZ" altLang="cs-CZ" sz="3300" b="1" dirty="0" err="1"/>
              <a:t>p.</a:t>
            </a:r>
            <a:r>
              <a:rPr lang="cs-CZ" altLang="cs-CZ" sz="3300" b="1" dirty="0" err="1">
                <a:solidFill>
                  <a:srgbClr val="FF0000"/>
                </a:solidFill>
              </a:rPr>
              <a:t>q</a:t>
            </a:r>
            <a:r>
              <a:rPr lang="cs-CZ" altLang="cs-CZ" sz="3300" b="1" dirty="0"/>
              <a:t> – </a:t>
            </a:r>
            <a:r>
              <a:rPr lang="cs-CZ" altLang="cs-CZ" sz="3300" b="1" dirty="0" err="1"/>
              <a:t>vn</a:t>
            </a:r>
            <a:r>
              <a:rPr lang="cs-CZ" altLang="cs-CZ" sz="3300" b="1" baseline="-25000" dirty="0" err="1"/>
              <a:t>j</a:t>
            </a:r>
            <a:r>
              <a:rPr lang="cs-CZ" altLang="cs-CZ" sz="3300" b="1" dirty="0" err="1"/>
              <a:t>.</a:t>
            </a:r>
            <a:r>
              <a:rPr lang="cs-CZ" altLang="cs-CZ" sz="3300" b="1" dirty="0" err="1">
                <a:solidFill>
                  <a:srgbClr val="FF0000"/>
                </a:solidFill>
              </a:rPr>
              <a:t>q</a:t>
            </a:r>
            <a:r>
              <a:rPr lang="cs-CZ" altLang="cs-CZ" sz="3300" b="1" dirty="0"/>
              <a:t> = FN</a:t>
            </a:r>
          </a:p>
        </p:txBody>
      </p:sp>
      <p:sp>
        <p:nvSpPr>
          <p:cNvPr id="35" name="TextovéPole 34"/>
          <p:cNvSpPr txBox="1"/>
          <p:nvPr/>
        </p:nvSpPr>
        <p:spPr>
          <a:xfrm>
            <a:off x="1446037" y="4257838"/>
            <a:ext cx="4784114" cy="498598"/>
          </a:xfrm>
          <a:prstGeom prst="rect">
            <a:avLst/>
          </a:prstGeom>
          <a:noFill/>
        </p:spPr>
        <p:txBody>
          <a:bodyPr wrap="square" rtlCol="0">
            <a:spAutoFit/>
          </a:bodyPr>
          <a:lstStyle/>
          <a:p>
            <a:pPr algn="ctr">
              <a:lnSpc>
                <a:spcPct val="80000"/>
              </a:lnSpc>
              <a:buFont typeface="Wingdings" panose="05000000000000000000" pitchFamily="2" charset="2"/>
              <a:buNone/>
            </a:pPr>
            <a:r>
              <a:rPr lang="cs-CZ" altLang="cs-CZ" sz="3300" b="1" dirty="0">
                <a:solidFill>
                  <a:srgbClr val="FF0000"/>
                </a:solidFill>
              </a:rPr>
              <a:t>q</a:t>
            </a:r>
            <a:r>
              <a:rPr lang="cs-CZ" altLang="cs-CZ" sz="3300" b="1" dirty="0"/>
              <a:t>(p – </a:t>
            </a:r>
            <a:r>
              <a:rPr lang="cs-CZ" altLang="cs-CZ" sz="3300" b="1" dirty="0" err="1"/>
              <a:t>vn</a:t>
            </a:r>
            <a:r>
              <a:rPr lang="cs-CZ" altLang="cs-CZ" sz="3300" b="1" baseline="-25000" dirty="0" err="1"/>
              <a:t>j</a:t>
            </a:r>
            <a:r>
              <a:rPr lang="cs-CZ" altLang="cs-CZ" sz="3300" b="1" dirty="0"/>
              <a:t>) = FN</a:t>
            </a:r>
            <a:endParaRPr lang="cs-CZ" altLang="cs-CZ" sz="3300" dirty="0"/>
          </a:p>
        </p:txBody>
      </p:sp>
      <p:cxnSp>
        <p:nvCxnSpPr>
          <p:cNvPr id="36" name="Přímá spojnice se šipkou 35"/>
          <p:cNvCxnSpPr>
            <a:cxnSpLocks/>
          </p:cNvCxnSpPr>
          <p:nvPr/>
        </p:nvCxnSpPr>
        <p:spPr>
          <a:xfrm flipH="1">
            <a:off x="4013520" y="3194418"/>
            <a:ext cx="832869" cy="2931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a:cxnSpLocks/>
          </p:cNvCxnSpPr>
          <p:nvPr/>
        </p:nvCxnSpPr>
        <p:spPr>
          <a:xfrm flipH="1">
            <a:off x="2699792" y="2357609"/>
            <a:ext cx="1049328" cy="4018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a:cxnSpLocks/>
          </p:cNvCxnSpPr>
          <p:nvPr/>
        </p:nvCxnSpPr>
        <p:spPr>
          <a:xfrm>
            <a:off x="4644008" y="2299110"/>
            <a:ext cx="114757" cy="437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a:cxnSpLocks/>
          </p:cNvCxnSpPr>
          <p:nvPr/>
        </p:nvCxnSpPr>
        <p:spPr>
          <a:xfrm flipH="1">
            <a:off x="2627784" y="3945894"/>
            <a:ext cx="432048" cy="265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cxnSpLocks/>
          </p:cNvCxnSpPr>
          <p:nvPr/>
        </p:nvCxnSpPr>
        <p:spPr>
          <a:xfrm flipH="1">
            <a:off x="2627784" y="3945894"/>
            <a:ext cx="1802170" cy="265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a:cxnSpLocks/>
          </p:cNvCxnSpPr>
          <p:nvPr/>
        </p:nvCxnSpPr>
        <p:spPr>
          <a:xfrm>
            <a:off x="3347029" y="4613296"/>
            <a:ext cx="491065" cy="7848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ástupný symbol pro obsah 2">
            <a:extLst>
              <a:ext uri="{FF2B5EF4-FFF2-40B4-BE49-F238E27FC236}">
                <a16:creationId xmlns:a16="http://schemas.microsoft.com/office/drawing/2014/main" id="{0F5EA9F4-8CC1-4754-8D52-6C43D8DC5522}"/>
              </a:ext>
            </a:extLst>
          </p:cNvPr>
          <p:cNvSpPr txBox="1">
            <a:spLocks noChangeAspect="1"/>
          </p:cNvSpPr>
          <p:nvPr/>
        </p:nvSpPr>
        <p:spPr>
          <a:xfrm>
            <a:off x="137892" y="119049"/>
            <a:ext cx="8610572" cy="1407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cs-CZ" sz="3975" b="1" dirty="0">
                <a:solidFill>
                  <a:srgbClr val="E2212A"/>
                </a:solidFill>
                <a:latin typeface="Open Sans" panose="020B0606030504020204" pitchFamily="34" charset="0"/>
                <a:ea typeface="Open Sans" panose="020B0606030504020204" pitchFamily="34" charset="0"/>
                <a:cs typeface="Open Sans" panose="020B0606030504020204" pitchFamily="34" charset="0"/>
              </a:rPr>
              <a:t>BOD ZVRATU – LINEÁRNÍ MODEL</a:t>
            </a:r>
          </a:p>
        </p:txBody>
      </p:sp>
    </p:spTree>
    <p:extLst>
      <p:ext uri="{BB962C8B-B14F-4D97-AF65-F5344CB8AC3E}">
        <p14:creationId xmlns:p14="http://schemas.microsoft.com/office/powerpoint/2010/main" val="42044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3" fill="hold" nodeType="afterEffect">
                                  <p:stCondLst>
                                    <p:cond delay="100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1+#ppt_w/2"/>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childTnLst>
                          </p:cTn>
                        </p:par>
                        <p:par>
                          <p:cTn id="36" fill="hold">
                            <p:stCondLst>
                              <p:cond delay="2000"/>
                            </p:stCondLst>
                            <p:childTnLst>
                              <p:par>
                                <p:cTn id="37" presetID="2" presetClass="entr" presetSubtype="3"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3"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1+#ppt_w/2"/>
                                          </p:val>
                                        </p:tav>
                                        <p:tav tm="100000">
                                          <p:val>
                                            <p:strVal val="#ppt_x"/>
                                          </p:val>
                                        </p:tav>
                                      </p:tavLst>
                                    </p:anim>
                                    <p:anim calcmode="lin" valueType="num">
                                      <p:cBhvr additive="base">
                                        <p:cTn id="51"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68313" y="1281868"/>
            <a:ext cx="8496300" cy="5576131"/>
          </a:xfrm>
        </p:spPr>
        <p:txBody>
          <a:bodyPr>
            <a:normAutofit/>
          </a:bodyPr>
          <a:lstStyle/>
          <a:p>
            <a:pPr algn="ctr">
              <a:lnSpc>
                <a:spcPct val="80000"/>
              </a:lnSpc>
              <a:buFont typeface="Wingdings" panose="05000000000000000000" pitchFamily="2" charset="2"/>
              <a:buNone/>
            </a:pPr>
            <a:r>
              <a:rPr lang="cs-CZ" altLang="cs-CZ" sz="3200" b="1" dirty="0"/>
              <a:t>Vzorec:</a:t>
            </a:r>
          </a:p>
          <a:p>
            <a:pPr algn="ctr">
              <a:lnSpc>
                <a:spcPct val="80000"/>
              </a:lnSpc>
              <a:buFont typeface="Wingdings" panose="05000000000000000000" pitchFamily="2" charset="2"/>
              <a:buNone/>
            </a:pPr>
            <a:r>
              <a:rPr lang="cs-CZ" altLang="cs-CZ" sz="3200" b="1" dirty="0"/>
              <a:t>T  =  N</a:t>
            </a:r>
          </a:p>
          <a:p>
            <a:pPr algn="ctr">
              <a:lnSpc>
                <a:spcPct val="80000"/>
              </a:lnSpc>
              <a:buFont typeface="Wingdings" panose="05000000000000000000" pitchFamily="2" charset="2"/>
              <a:buNone/>
            </a:pPr>
            <a:r>
              <a:rPr lang="cs-CZ" altLang="cs-CZ" sz="3200" b="1" dirty="0" err="1"/>
              <a:t>p.q</a:t>
            </a:r>
            <a:r>
              <a:rPr lang="cs-CZ" altLang="cs-CZ" sz="3200" b="1" dirty="0"/>
              <a:t>  =  F + </a:t>
            </a:r>
            <a:r>
              <a:rPr lang="cs-CZ" altLang="cs-CZ" sz="3200" b="1" dirty="0" err="1"/>
              <a:t>b.q</a:t>
            </a:r>
            <a:endParaRPr lang="cs-CZ" altLang="cs-CZ" sz="3200" dirty="0"/>
          </a:p>
          <a:p>
            <a:pPr>
              <a:lnSpc>
                <a:spcPct val="80000"/>
              </a:lnSpc>
            </a:pPr>
            <a:endParaRPr lang="cs-CZ" altLang="cs-CZ" dirty="0"/>
          </a:p>
          <a:p>
            <a:pPr>
              <a:lnSpc>
                <a:spcPct val="80000"/>
              </a:lnSpc>
            </a:pPr>
            <a:endParaRPr lang="cs-CZ" altLang="cs-CZ" sz="1800" dirty="0"/>
          </a:p>
          <a:p>
            <a:pPr>
              <a:lnSpc>
                <a:spcPct val="80000"/>
              </a:lnSpc>
            </a:pPr>
            <a:endParaRPr lang="cs-CZ" altLang="cs-CZ" sz="1800" dirty="0"/>
          </a:p>
          <a:p>
            <a:pPr>
              <a:lnSpc>
                <a:spcPct val="80000"/>
              </a:lnSpc>
            </a:pPr>
            <a:endParaRPr lang="cs-CZ" altLang="cs-CZ" sz="1800" dirty="0"/>
          </a:p>
          <a:p>
            <a:pPr>
              <a:lnSpc>
                <a:spcPct val="80000"/>
              </a:lnSpc>
            </a:pPr>
            <a:endParaRPr lang="cs-CZ" altLang="cs-CZ" sz="2000" dirty="0"/>
          </a:p>
          <a:p>
            <a:pPr>
              <a:lnSpc>
                <a:spcPct val="80000"/>
              </a:lnSpc>
            </a:pPr>
            <a:r>
              <a:rPr lang="cs-CZ" altLang="cs-CZ" sz="2200" dirty="0"/>
              <a:t>p – cena výrobku</a:t>
            </a:r>
          </a:p>
          <a:p>
            <a:pPr>
              <a:lnSpc>
                <a:spcPct val="80000"/>
              </a:lnSpc>
            </a:pPr>
            <a:r>
              <a:rPr lang="cs-CZ" altLang="cs-CZ" sz="2200" dirty="0"/>
              <a:t>q – množství výrobků v ks</a:t>
            </a:r>
          </a:p>
          <a:p>
            <a:pPr>
              <a:lnSpc>
                <a:spcPct val="80000"/>
              </a:lnSpc>
            </a:pPr>
            <a:r>
              <a:rPr lang="cs-CZ" altLang="cs-CZ" sz="2200" dirty="0"/>
              <a:t>F – fixní náklady</a:t>
            </a:r>
          </a:p>
          <a:p>
            <a:pPr>
              <a:lnSpc>
                <a:spcPct val="80000"/>
              </a:lnSpc>
            </a:pPr>
            <a:r>
              <a:rPr lang="cs-CZ" altLang="cs-CZ" sz="2200" dirty="0"/>
              <a:t>b – variabilní náklady </a:t>
            </a:r>
            <a:endParaRPr lang="cs-CZ" altLang="cs-CZ" sz="2200" b="1" u="sng" dirty="0"/>
          </a:p>
          <a:p>
            <a:pPr>
              <a:lnSpc>
                <a:spcPct val="80000"/>
              </a:lnSpc>
            </a:pPr>
            <a:r>
              <a:rPr lang="cs-CZ" altLang="cs-CZ" sz="2200" b="1" u="sng" dirty="0"/>
              <a:t>p  -   b</a:t>
            </a:r>
            <a:r>
              <a:rPr lang="cs-CZ" altLang="cs-CZ" sz="2200" b="1" dirty="0"/>
              <a:t>  … příspěvek na úhradu fixních nákladů a tvorbu zisku </a:t>
            </a:r>
          </a:p>
        </p:txBody>
      </p:sp>
      <p:sp>
        <p:nvSpPr>
          <p:cNvPr id="32771"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32772" name="Object 4"/>
          <p:cNvGraphicFramePr>
            <a:graphicFrameLocks noChangeAspect="1"/>
          </p:cNvGraphicFramePr>
          <p:nvPr/>
        </p:nvGraphicFramePr>
        <p:xfrm>
          <a:off x="2694789" y="2685858"/>
          <a:ext cx="3241675" cy="1484312"/>
        </p:xfrm>
        <a:graphic>
          <a:graphicData uri="http://schemas.openxmlformats.org/presentationml/2006/ole">
            <mc:AlternateContent xmlns:mc="http://schemas.openxmlformats.org/markup-compatibility/2006">
              <mc:Choice xmlns:v="urn:schemas-microsoft-com:vml" Requires="v">
                <p:oleObj spid="_x0000_s15365" name="Rovnice" r:id="rId3" imgW="927100" imgH="419100" progId="Equation.3">
                  <p:embed/>
                </p:oleObj>
              </mc:Choice>
              <mc:Fallback>
                <p:oleObj name="Rovnice" r:id="rId3" imgW="927100" imgH="419100" progId="Equation.3">
                  <p:embed/>
                  <p:pic>
                    <p:nvPicPr>
                      <p:cNvPr id="327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789" y="2685858"/>
                        <a:ext cx="324167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Rectangle 5"/>
          <p:cNvSpPr>
            <a:spLocks noGrp="1" noChangeArrowheads="1"/>
          </p:cNvSpPr>
          <p:nvPr>
            <p:ph type="title"/>
          </p:nvPr>
        </p:nvSpPr>
        <p:spPr/>
        <p:txBody>
          <a:bodyPr/>
          <a:lstStyle/>
          <a:p>
            <a:r>
              <a:rPr lang="cs-CZ" altLang="cs-CZ" dirty="0"/>
              <a:t>BOD ZVRATU</a:t>
            </a:r>
          </a:p>
        </p:txBody>
      </p:sp>
    </p:spTree>
    <p:extLst>
      <p:ext uri="{BB962C8B-B14F-4D97-AF65-F5344CB8AC3E}">
        <p14:creationId xmlns:p14="http://schemas.microsoft.com/office/powerpoint/2010/main" val="14720763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Bod zvratu</a:t>
            </a:r>
          </a:p>
        </p:txBody>
      </p:sp>
      <p:sp>
        <p:nvSpPr>
          <p:cNvPr id="3" name="Zástupný symbol pro obsah 2"/>
          <p:cNvSpPr>
            <a:spLocks noGrp="1"/>
          </p:cNvSpPr>
          <p:nvPr>
            <p:ph idx="1"/>
          </p:nvPr>
        </p:nvSpPr>
        <p:spPr>
          <a:xfrm>
            <a:off x="179512" y="1172911"/>
            <a:ext cx="8507288" cy="5501208"/>
          </a:xfrm>
        </p:spPr>
        <p:txBody>
          <a:bodyPr/>
          <a:lstStyle/>
          <a:p>
            <a:pPr algn="ctr">
              <a:lnSpc>
                <a:spcPct val="80000"/>
              </a:lnSpc>
              <a:buNone/>
            </a:pPr>
            <a:r>
              <a:rPr lang="cs-CZ" b="1" dirty="0">
                <a:solidFill>
                  <a:schemeClr val="tx1"/>
                </a:solidFill>
              </a:rPr>
              <a:t>T  =  N</a:t>
            </a:r>
          </a:p>
          <a:p>
            <a:pPr algn="ctr">
              <a:lnSpc>
                <a:spcPct val="80000"/>
              </a:lnSpc>
              <a:buNone/>
            </a:pPr>
            <a:r>
              <a:rPr lang="cs-CZ" b="1" dirty="0" err="1">
                <a:solidFill>
                  <a:schemeClr val="tx1"/>
                </a:solidFill>
              </a:rPr>
              <a:t>p.q</a:t>
            </a:r>
            <a:r>
              <a:rPr lang="cs-CZ" b="1" dirty="0">
                <a:solidFill>
                  <a:schemeClr val="tx1"/>
                </a:solidFill>
              </a:rPr>
              <a:t>  =  F + </a:t>
            </a:r>
            <a:r>
              <a:rPr lang="cs-CZ" b="1" dirty="0" err="1">
                <a:solidFill>
                  <a:schemeClr val="tx1"/>
                </a:solidFill>
              </a:rPr>
              <a:t>b.q</a:t>
            </a:r>
            <a:endParaRPr lang="cs-CZ" b="1" dirty="0">
              <a:solidFill>
                <a:schemeClr val="tx1"/>
              </a:solidFill>
            </a:endParaRPr>
          </a:p>
          <a:p>
            <a:pPr algn="ctr">
              <a:lnSpc>
                <a:spcPct val="80000"/>
              </a:lnSpc>
              <a:buNone/>
            </a:pPr>
            <a:endParaRPr lang="cs-CZ" b="1" dirty="0">
              <a:solidFill>
                <a:schemeClr val="tx1"/>
              </a:solidFill>
            </a:endParaRPr>
          </a:p>
          <a:p>
            <a:pPr algn="ctr">
              <a:lnSpc>
                <a:spcPct val="80000"/>
              </a:lnSpc>
              <a:buNone/>
            </a:pPr>
            <a:endParaRPr lang="cs-CZ" b="1" dirty="0">
              <a:solidFill>
                <a:schemeClr val="tx1"/>
              </a:solidFill>
            </a:endParaRPr>
          </a:p>
          <a:p>
            <a:pPr algn="ctr">
              <a:lnSpc>
                <a:spcPct val="80000"/>
              </a:lnSpc>
              <a:buNone/>
            </a:pPr>
            <a:endParaRPr lang="cs-CZ" b="1" dirty="0">
              <a:solidFill>
                <a:schemeClr val="tx1"/>
              </a:solidFill>
            </a:endParaRPr>
          </a:p>
          <a:p>
            <a:pPr>
              <a:lnSpc>
                <a:spcPct val="80000"/>
              </a:lnSpc>
            </a:pPr>
            <a:endParaRPr lang="cs-CZ" sz="2200" b="1" u="sng" dirty="0">
              <a:solidFill>
                <a:schemeClr val="tx1"/>
              </a:solidFill>
            </a:endParaRPr>
          </a:p>
          <a:p>
            <a:pPr>
              <a:lnSpc>
                <a:spcPct val="80000"/>
              </a:lnSpc>
            </a:pPr>
            <a:r>
              <a:rPr lang="cs-CZ" sz="2200" b="1" u="sng" dirty="0">
                <a:solidFill>
                  <a:schemeClr val="tx1"/>
                </a:solidFill>
              </a:rPr>
              <a:t>p  -   b</a:t>
            </a:r>
            <a:r>
              <a:rPr lang="cs-CZ" sz="2200" b="1" dirty="0">
                <a:solidFill>
                  <a:schemeClr val="tx1"/>
                </a:solidFill>
              </a:rPr>
              <a:t>   (1-h)</a:t>
            </a:r>
          </a:p>
          <a:p>
            <a:pPr lvl="1" algn="just">
              <a:lnSpc>
                <a:spcPct val="80000"/>
              </a:lnSpc>
            </a:pPr>
            <a:r>
              <a:rPr lang="cs-CZ" sz="2200" b="1" dirty="0">
                <a:solidFill>
                  <a:schemeClr val="tx1"/>
                </a:solidFill>
              </a:rPr>
              <a:t>příspěvek na úhradu fixních nákladů a tvorbu zisku </a:t>
            </a:r>
          </a:p>
          <a:p>
            <a:pPr algn="ctr">
              <a:lnSpc>
                <a:spcPct val="80000"/>
              </a:lnSpc>
              <a:buNone/>
            </a:pPr>
            <a:endParaRPr lang="cs-CZ" dirty="0">
              <a:solidFill>
                <a:schemeClr val="tx1"/>
              </a:solidFill>
            </a:endParaRPr>
          </a:p>
          <a:p>
            <a:endParaRPr lang="cs-CZ" dirty="0"/>
          </a:p>
        </p:txBody>
      </p:sp>
      <p:graphicFrame>
        <p:nvGraphicFramePr>
          <p:cNvPr id="1027" name="Object 4"/>
          <p:cNvGraphicFramePr>
            <a:graphicFrameLocks noChangeAspect="1"/>
          </p:cNvGraphicFramePr>
          <p:nvPr/>
        </p:nvGraphicFramePr>
        <p:xfrm>
          <a:off x="376065" y="2204719"/>
          <a:ext cx="3136256" cy="1435376"/>
        </p:xfrm>
        <a:graphic>
          <a:graphicData uri="http://schemas.openxmlformats.org/presentationml/2006/ole">
            <mc:AlternateContent xmlns:mc="http://schemas.openxmlformats.org/markup-compatibility/2006">
              <mc:Choice xmlns:v="urn:schemas-microsoft-com:vml" Requires="v">
                <p:oleObj spid="_x0000_s16389" name="Rovnice" r:id="rId4" imgW="927100" imgH="419100" progId="Equation.3">
                  <p:embed/>
                </p:oleObj>
              </mc:Choice>
              <mc:Fallback>
                <p:oleObj name="Rovnice" r:id="rId4" imgW="927100" imgH="419100" progId="Equation.3">
                  <p:embed/>
                  <p:pic>
                    <p:nvPicPr>
                      <p:cNvPr id="102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65" y="2204719"/>
                        <a:ext cx="3136256" cy="1435376"/>
                      </a:xfrm>
                      <a:prstGeom prst="rect">
                        <a:avLst/>
                      </a:prstGeom>
                      <a:noFill/>
                      <a:ln w="19050">
                        <a:solidFill>
                          <a:srgbClr val="000000"/>
                        </a:solid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5" name="Object 4"/>
              <p:cNvSpPr txBox="1"/>
              <p:nvPr/>
            </p:nvSpPr>
            <p:spPr bwMode="auto">
              <a:xfrm>
                <a:off x="4530725" y="2205038"/>
                <a:ext cx="3057525" cy="1390650"/>
              </a:xfrm>
              <a:prstGeom prst="rect">
                <a:avLst/>
              </a:prstGeom>
              <a:noFill/>
              <a:ln w="19050">
                <a:solidFill>
                  <a:srgbClr val="000000"/>
                </a:solid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r>
                        <a:rPr lang="cs-CZ" sz="3200" i="1" smtClean="0">
                          <a:solidFill>
                            <a:srgbClr val="000000"/>
                          </a:solidFill>
                          <a:latin typeface="Cambria Math" panose="02040503050406030204" pitchFamily="18" charset="0"/>
                        </a:rPr>
                        <m:t>𝑞</m:t>
                      </m:r>
                      <m:r>
                        <a:rPr lang="cs-CZ" sz="3200" i="1" smtClean="0">
                          <a:solidFill>
                            <a:srgbClr val="000000"/>
                          </a:solidFill>
                          <a:latin typeface="Cambria Math" panose="02040503050406030204" pitchFamily="18" charset="0"/>
                        </a:rPr>
                        <m:t>(</m:t>
                      </m:r>
                      <m:r>
                        <a:rPr lang="cs-CZ" sz="3200" i="1" smtClean="0">
                          <a:solidFill>
                            <a:srgbClr val="000000"/>
                          </a:solidFill>
                          <a:latin typeface="Cambria Math" panose="02040503050406030204" pitchFamily="18" charset="0"/>
                        </a:rPr>
                        <m:t>𝐵𝑍</m:t>
                      </m:r>
                      <m:r>
                        <a:rPr lang="cs-CZ" sz="3200" i="1" smtClean="0">
                          <a:solidFill>
                            <a:srgbClr val="000000"/>
                          </a:solidFill>
                          <a:latin typeface="Cambria Math" panose="02040503050406030204" pitchFamily="18" charset="0"/>
                        </a:rPr>
                        <m:t>)=</m:t>
                      </m:r>
                      <m:f>
                        <m:fPr>
                          <m:ctrlPr>
                            <a:rPr lang="cs-CZ" sz="3200" i="1">
                              <a:solidFill>
                                <a:srgbClr val="000000"/>
                              </a:solidFill>
                              <a:latin typeface="Cambria Math" panose="02040503050406030204" pitchFamily="18" charset="0"/>
                            </a:rPr>
                          </m:ctrlPr>
                        </m:fPr>
                        <m:num>
                          <m:r>
                            <a:rPr lang="cs-CZ" sz="3200" i="1">
                              <a:solidFill>
                                <a:srgbClr val="000000"/>
                              </a:solidFill>
                              <a:latin typeface="Cambria Math" panose="02040503050406030204" pitchFamily="18" charset="0"/>
                            </a:rPr>
                            <m:t>𝐹</m:t>
                          </m:r>
                        </m:num>
                        <m:den>
                          <m:r>
                            <a:rPr lang="cs-CZ" sz="3200" i="1">
                              <a:solidFill>
                                <a:srgbClr val="000000"/>
                              </a:solidFill>
                              <a:latin typeface="Cambria Math" panose="02040503050406030204" pitchFamily="18" charset="0"/>
                            </a:rPr>
                            <m:t>1−</m:t>
                          </m:r>
                          <m:r>
                            <a:rPr lang="cs-CZ" sz="3200" i="1">
                              <a:solidFill>
                                <a:srgbClr val="000000"/>
                              </a:solidFill>
                              <a:latin typeface="Cambria Math" panose="02040503050406030204" pitchFamily="18" charset="0"/>
                            </a:rPr>
                            <m:t>h𝑣</m:t>
                          </m:r>
                        </m:den>
                      </m:f>
                    </m:oMath>
                  </m:oMathPara>
                </a14:m>
                <a:endParaRPr lang="cs-CZ" sz="3200"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4530725" y="2205038"/>
                <a:ext cx="3057525" cy="1390650"/>
              </a:xfrm>
              <a:prstGeom prst="rect">
                <a:avLst/>
              </a:prstGeom>
              <a:blipFill>
                <a:blip r:embed="rId6"/>
                <a:stretch>
                  <a:fillRect/>
                </a:stretch>
              </a:blipFill>
              <a:ln w="19050">
                <a:solidFill>
                  <a:srgbClr val="000000"/>
                </a:solidFill>
                <a:miter lim="800000"/>
                <a:headEnd/>
                <a:tailEnd/>
              </a:ln>
              <a:extLst/>
            </p:spPr>
            <p:txBody>
              <a:bodyPr/>
              <a:lstStyle/>
              <a:p>
                <a:r>
                  <a:rPr lang="cs-CZ">
                    <a:noFill/>
                  </a:rPr>
                  <a:t> </a:t>
                </a:r>
              </a:p>
            </p:txBody>
          </p:sp>
        </mc:Fallback>
      </mc:AlternateContent>
    </p:spTree>
    <p:extLst>
      <p:ext uri="{BB962C8B-B14F-4D97-AF65-F5344CB8AC3E}">
        <p14:creationId xmlns:p14="http://schemas.microsoft.com/office/powerpoint/2010/main" val="30894216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62370" y="1196411"/>
            <a:ext cx="8879080" cy="3580687"/>
          </a:xfrm>
        </p:spPr>
        <p:txBody>
          <a:bodyPr>
            <a:normAutofit fontScale="92500" lnSpcReduction="10000"/>
          </a:bodyPr>
          <a:lstStyle/>
          <a:p>
            <a:pPr algn="just">
              <a:lnSpc>
                <a:spcPct val="80000"/>
              </a:lnSpc>
            </a:pPr>
            <a:r>
              <a:rPr lang="cs-CZ" altLang="cs-CZ" sz="2400" b="1" dirty="0"/>
              <a:t>příspěvek na úhradu fixních nákladů a tvorbu zisku </a:t>
            </a:r>
          </a:p>
          <a:p>
            <a:pPr lvl="1" algn="just">
              <a:lnSpc>
                <a:spcPct val="80000"/>
              </a:lnSpc>
            </a:pPr>
            <a:r>
              <a:rPr lang="cs-CZ" altLang="cs-CZ" dirty="0"/>
              <a:t>rozdíl mezi cenou a variabilním náklady musí vytvořit takovou hodnotu, aby pokryla jak fixní náklady, tak i požadovanou míru zisku</a:t>
            </a:r>
          </a:p>
          <a:p>
            <a:pPr lvl="1" algn="just">
              <a:lnSpc>
                <a:spcPct val="80000"/>
              </a:lnSpc>
            </a:pPr>
            <a:r>
              <a:rPr lang="cs-CZ" altLang="cs-CZ" dirty="0"/>
              <a:t>používá se v případě, že nejsem schopni relevantně přiřadit režijní (fixní) náklady odpovídajícím výrobkům.</a:t>
            </a:r>
          </a:p>
          <a:p>
            <a:pPr lvl="1" algn="just">
              <a:lnSpc>
                <a:spcPct val="80000"/>
              </a:lnSpc>
            </a:pPr>
            <a:r>
              <a:rPr lang="cs-CZ" altLang="cs-CZ" dirty="0"/>
              <a:t>ú = p – b </a:t>
            </a:r>
            <a:r>
              <a:rPr lang="cs-CZ" altLang="cs-CZ" dirty="0">
                <a:sym typeface="Symbol" panose="05050102010706020507" pitchFamily="18" charset="2"/>
              </a:rPr>
              <a:t> ú = F/q  bodu zvratu je dosaženo, když se cena rovná průměrným nákladům připadajícím  na jednotku produkce</a:t>
            </a:r>
          </a:p>
          <a:p>
            <a:pPr>
              <a:lnSpc>
                <a:spcPct val="80000"/>
              </a:lnSpc>
            </a:pPr>
            <a:endParaRPr lang="cs-CZ" altLang="cs-CZ" sz="2400" b="1" dirty="0"/>
          </a:p>
          <a:p>
            <a:pPr>
              <a:lnSpc>
                <a:spcPct val="80000"/>
              </a:lnSpc>
            </a:pPr>
            <a:r>
              <a:rPr lang="cs-CZ" altLang="cs-CZ" sz="2400" b="1" dirty="0"/>
              <a:t>Bod zvratu v případě požadavku minimální výše zisku</a:t>
            </a: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p:txBody>
      </p:sp>
      <p:sp>
        <p:nvSpPr>
          <p:cNvPr id="33795"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33796" name="Object 4"/>
          <p:cNvGraphicFramePr>
            <a:graphicFrameLocks noChangeAspect="1"/>
          </p:cNvGraphicFramePr>
          <p:nvPr/>
        </p:nvGraphicFramePr>
        <p:xfrm>
          <a:off x="2130025" y="4858685"/>
          <a:ext cx="3951287" cy="1484312"/>
        </p:xfrm>
        <a:graphic>
          <a:graphicData uri="http://schemas.openxmlformats.org/presentationml/2006/ole">
            <mc:AlternateContent xmlns:mc="http://schemas.openxmlformats.org/markup-compatibility/2006">
              <mc:Choice xmlns:v="urn:schemas-microsoft-com:vml" Requires="v">
                <p:oleObj spid="_x0000_s17413" name="Rovnice" r:id="rId3" imgW="1130300" imgH="419100" progId="Equation.3">
                  <p:embed/>
                </p:oleObj>
              </mc:Choice>
              <mc:Fallback>
                <p:oleObj name="Rovnice" r:id="rId3" imgW="1130300" imgH="419100" progId="Equation.3">
                  <p:embed/>
                  <p:pic>
                    <p:nvPicPr>
                      <p:cNvPr id="337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025" y="4858685"/>
                        <a:ext cx="39512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Rectangle 5"/>
          <p:cNvSpPr>
            <a:spLocks noGrp="1" noChangeArrowheads="1"/>
          </p:cNvSpPr>
          <p:nvPr>
            <p:ph type="title"/>
          </p:nvPr>
        </p:nvSpPr>
        <p:spPr/>
        <p:txBody>
          <a:bodyPr/>
          <a:lstStyle/>
          <a:p>
            <a:r>
              <a:rPr lang="cs-CZ" altLang="cs-CZ"/>
              <a:t>BOD ZVRATU</a:t>
            </a:r>
          </a:p>
        </p:txBody>
      </p:sp>
    </p:spTree>
    <p:extLst>
      <p:ext uri="{BB962C8B-B14F-4D97-AF65-F5344CB8AC3E}">
        <p14:creationId xmlns:p14="http://schemas.microsoft.com/office/powerpoint/2010/main" val="23847878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830663" y="294217"/>
            <a:ext cx="7726502" cy="836713"/>
          </a:xfrm>
        </p:spPr>
        <p:txBody>
          <a:bodyPr>
            <a:noAutofit/>
          </a:bodyPr>
          <a:lstStyle/>
          <a:p>
            <a:pPr eaLnBrk="1" hangingPunct="1">
              <a:defRPr/>
            </a:pPr>
            <a:r>
              <a:rPr lang="cs-CZ" sz="3000" b="1" dirty="0">
                <a:effectLst>
                  <a:outerShdw blurRad="38100" dist="38100" dir="2700000" algn="tl">
                    <a:srgbClr val="000000">
                      <a:alpha val="43137"/>
                    </a:srgbClr>
                  </a:outerShdw>
                </a:effectLst>
              </a:rPr>
              <a:t>Příklad – zmrzlina - bod zvratu</a:t>
            </a:r>
            <a:br>
              <a:rPr lang="cs-CZ" sz="3000" b="1" dirty="0">
                <a:effectLst>
                  <a:outerShdw blurRad="38100" dist="38100" dir="2700000" algn="tl">
                    <a:srgbClr val="000000">
                      <a:alpha val="43137"/>
                    </a:srgbClr>
                  </a:outerShdw>
                </a:effectLst>
              </a:rPr>
            </a:br>
            <a:r>
              <a:rPr lang="cs-CZ" sz="3000" b="1" dirty="0">
                <a:effectLst>
                  <a:outerShdw blurRad="38100" dist="38100" dir="2700000" algn="tl">
                    <a:srgbClr val="000000">
                      <a:alpha val="43137"/>
                    </a:srgbClr>
                  </a:outerShdw>
                </a:effectLst>
              </a:rPr>
              <a:t>musím prodávat za cenu 16 Kč, kolik je BZ?</a:t>
            </a:r>
          </a:p>
        </p:txBody>
      </p:sp>
      <p:sp>
        <p:nvSpPr>
          <p:cNvPr id="16" name="Rectangle 3"/>
          <p:cNvSpPr>
            <a:spLocks noGrp="1" noChangeArrowheads="1"/>
          </p:cNvSpPr>
          <p:nvPr>
            <p:ph type="body" sz="half" idx="1"/>
          </p:nvPr>
        </p:nvSpPr>
        <p:spPr>
          <a:xfrm>
            <a:off x="220915" y="1340769"/>
            <a:ext cx="5364254" cy="4536504"/>
          </a:xfrm>
        </p:spPr>
        <p:txBody>
          <a:bodyPr/>
          <a:lstStyle/>
          <a:p>
            <a:pPr marL="0" indent="0" eaLnBrk="1" hangingPunct="1">
              <a:spcBef>
                <a:spcPts val="1000"/>
              </a:spcBef>
              <a:buNone/>
              <a:defRPr/>
            </a:pPr>
            <a:r>
              <a:rPr lang="cs-CZ" sz="2300" b="1" dirty="0"/>
              <a:t>Náklady</a:t>
            </a:r>
            <a:r>
              <a:rPr lang="cs-CZ" sz="2300" dirty="0"/>
              <a:t>:</a:t>
            </a:r>
          </a:p>
          <a:p>
            <a:pPr>
              <a:spcBef>
                <a:spcPts val="1000"/>
              </a:spcBef>
              <a:defRPr/>
            </a:pPr>
            <a:r>
              <a:rPr lang="cs-CZ" sz="2300" dirty="0"/>
              <a:t>Pronájem zmrzlinového stroje…</a:t>
            </a:r>
          </a:p>
          <a:p>
            <a:pPr>
              <a:spcBef>
                <a:spcPts val="1000"/>
              </a:spcBef>
              <a:defRPr/>
            </a:pPr>
            <a:r>
              <a:rPr lang="cs-CZ" sz="2300" dirty="0"/>
              <a:t>Pronájem prodejní plochy………</a:t>
            </a:r>
          </a:p>
          <a:p>
            <a:pPr>
              <a:spcBef>
                <a:spcPts val="1000"/>
              </a:spcBef>
              <a:defRPr/>
            </a:pPr>
            <a:r>
              <a:rPr lang="cs-CZ" sz="2300" dirty="0"/>
              <a:t>Elektrická energie…………………</a:t>
            </a:r>
          </a:p>
          <a:p>
            <a:pPr>
              <a:spcBef>
                <a:spcPts val="1000"/>
              </a:spcBef>
              <a:defRPr/>
            </a:pPr>
            <a:r>
              <a:rPr lang="cs-CZ" sz="2300" dirty="0"/>
              <a:t>Plat zaměstnance…………………</a:t>
            </a:r>
          </a:p>
          <a:p>
            <a:pPr>
              <a:spcBef>
                <a:spcPts val="1000"/>
              </a:spcBef>
              <a:defRPr/>
            </a:pPr>
            <a:r>
              <a:rPr lang="cs-CZ" sz="2300" dirty="0"/>
              <a:t>Voda a ostatní……………………</a:t>
            </a:r>
          </a:p>
          <a:p>
            <a:pPr>
              <a:spcBef>
                <a:spcPts val="1000"/>
              </a:spcBef>
              <a:defRPr/>
            </a:pPr>
            <a:r>
              <a:rPr lang="cs-CZ" sz="2300" dirty="0"/>
              <a:t>Surovina na zmrzlinu……………</a:t>
            </a:r>
          </a:p>
          <a:p>
            <a:pPr>
              <a:spcBef>
                <a:spcPts val="1000"/>
              </a:spcBef>
              <a:defRPr/>
            </a:pPr>
            <a:r>
              <a:rPr lang="cs-CZ" sz="2300" dirty="0"/>
              <a:t>Kornoutky……………………………</a:t>
            </a:r>
          </a:p>
          <a:p>
            <a:pPr>
              <a:spcBef>
                <a:spcPts val="1000"/>
              </a:spcBef>
              <a:defRPr/>
            </a:pPr>
            <a:r>
              <a:rPr lang="cs-CZ" sz="2300" dirty="0"/>
              <a:t>Poleva a jiné přísady ……………</a:t>
            </a:r>
          </a:p>
        </p:txBody>
      </p:sp>
      <p:graphicFrame>
        <p:nvGraphicFramePr>
          <p:cNvPr id="17" name="Group 62"/>
          <p:cNvGraphicFramePr>
            <a:graphicFrameLocks noGrp="1"/>
          </p:cNvGraphicFramePr>
          <p:nvPr>
            <p:ph sz="half" idx="2"/>
          </p:nvPr>
        </p:nvGraphicFramePr>
        <p:xfrm>
          <a:off x="5662613" y="1412776"/>
          <a:ext cx="3044825" cy="4297626"/>
        </p:xfrm>
        <a:graphic>
          <a:graphicData uri="http://schemas.openxmlformats.org/drawingml/2006/table">
            <a:tbl>
              <a:tblPr/>
              <a:tblGrid>
                <a:gridCol w="1522412">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tblGrid>
              <a:tr h="396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Tahoma" charset="0"/>
                        </a:rPr>
                        <a:t>Fixní</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Tahoma" charset="0"/>
                        </a:rPr>
                        <a:t>Variabilní</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3000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dirty="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34859"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19" y="265212"/>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3899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45" name="Rectangle 41"/>
          <p:cNvSpPr>
            <a:spLocks noChangeArrowheads="1"/>
          </p:cNvSpPr>
          <p:nvPr/>
        </p:nvSpPr>
        <p:spPr bwMode="auto">
          <a:xfrm>
            <a:off x="5672508" y="1369849"/>
            <a:ext cx="3440113" cy="4864263"/>
          </a:xfrm>
          <a:prstGeom prst="rect">
            <a:avLst/>
          </a:prstGeom>
          <a:solidFill>
            <a:srgbClr val="FF66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2400"/>
              <a:t>(Je nutné uhradit)</a:t>
            </a:r>
          </a:p>
          <a:p>
            <a:pPr algn="ctr" eaLnBrk="1" hangingPunct="1"/>
            <a:r>
              <a:rPr lang="cs-CZ" altLang="cs-CZ" sz="2400"/>
              <a:t>FN celkem (+Zisk)</a:t>
            </a:r>
          </a:p>
          <a:p>
            <a:pPr algn="ctr" eaLnBrk="1" hangingPunct="1"/>
            <a:r>
              <a:rPr lang="cs-CZ" altLang="cs-CZ" sz="2400"/>
              <a:t>15 000</a:t>
            </a:r>
          </a:p>
        </p:txBody>
      </p:sp>
      <p:sp>
        <p:nvSpPr>
          <p:cNvPr id="712750" name="Rectangle 46"/>
          <p:cNvSpPr>
            <a:spLocks noChangeArrowheads="1"/>
          </p:cNvSpPr>
          <p:nvPr/>
        </p:nvSpPr>
        <p:spPr bwMode="auto">
          <a:xfrm>
            <a:off x="577850" y="4095750"/>
            <a:ext cx="796925" cy="1508125"/>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Cena</a:t>
            </a:r>
          </a:p>
          <a:p>
            <a:pPr eaLnBrk="1" hangingPunct="1"/>
            <a:r>
              <a:rPr lang="cs-CZ" altLang="cs-CZ" sz="1600">
                <a:solidFill>
                  <a:schemeClr val="bg2"/>
                </a:solidFill>
              </a:rPr>
              <a:t>18 Kč</a:t>
            </a:r>
          </a:p>
        </p:txBody>
      </p:sp>
      <p:sp>
        <p:nvSpPr>
          <p:cNvPr id="712753" name="Rectangle 49"/>
          <p:cNvSpPr>
            <a:spLocks noChangeArrowheads="1"/>
          </p:cNvSpPr>
          <p:nvPr/>
        </p:nvSpPr>
        <p:spPr bwMode="auto">
          <a:xfrm>
            <a:off x="3784600" y="4094163"/>
            <a:ext cx="796925" cy="1508125"/>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Cena</a:t>
            </a:r>
          </a:p>
          <a:p>
            <a:pPr eaLnBrk="1" hangingPunct="1"/>
            <a:r>
              <a:rPr lang="cs-CZ" altLang="cs-CZ" sz="1600">
                <a:solidFill>
                  <a:schemeClr val="bg2"/>
                </a:solidFill>
              </a:rPr>
              <a:t>18 Kč</a:t>
            </a:r>
          </a:p>
        </p:txBody>
      </p:sp>
      <p:sp>
        <p:nvSpPr>
          <p:cNvPr id="712756" name="Rectangle 52"/>
          <p:cNvSpPr>
            <a:spLocks noChangeArrowheads="1"/>
          </p:cNvSpPr>
          <p:nvPr/>
        </p:nvSpPr>
        <p:spPr bwMode="auto">
          <a:xfrm>
            <a:off x="2100263" y="4137025"/>
            <a:ext cx="796925" cy="1508125"/>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Cena</a:t>
            </a:r>
          </a:p>
          <a:p>
            <a:pPr eaLnBrk="1" hangingPunct="1"/>
            <a:r>
              <a:rPr lang="cs-CZ" altLang="cs-CZ" sz="1600">
                <a:solidFill>
                  <a:schemeClr val="bg2"/>
                </a:solidFill>
              </a:rPr>
              <a:t>18 Kč</a:t>
            </a:r>
          </a:p>
        </p:txBody>
      </p:sp>
      <p:sp>
        <p:nvSpPr>
          <p:cNvPr id="712752" name="Rectangle 48"/>
          <p:cNvSpPr>
            <a:spLocks noChangeArrowheads="1"/>
          </p:cNvSpPr>
          <p:nvPr/>
        </p:nvSpPr>
        <p:spPr bwMode="auto">
          <a:xfrm>
            <a:off x="576263" y="4095750"/>
            <a:ext cx="796925" cy="927100"/>
          </a:xfrm>
          <a:prstGeom prst="rect">
            <a:avLst/>
          </a:prstGeom>
          <a:solidFill>
            <a:schemeClr val="accent3">
              <a:lumMod val="75000"/>
            </a:schemeClr>
          </a:solidFill>
          <a:ln w="9525">
            <a:solidFill>
              <a:schemeClr val="bg2"/>
            </a:solidFill>
            <a:miter lim="800000"/>
            <a:headEnd/>
            <a:tailEnd/>
          </a:ln>
          <a:effec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dirty="0"/>
              <a:t>PÚ</a:t>
            </a:r>
          </a:p>
          <a:p>
            <a:pPr eaLnBrk="1" hangingPunct="1"/>
            <a:r>
              <a:rPr lang="cs-CZ" altLang="cs-CZ" sz="1600" dirty="0"/>
              <a:t>10 Kč</a:t>
            </a:r>
          </a:p>
        </p:txBody>
      </p:sp>
      <p:sp>
        <p:nvSpPr>
          <p:cNvPr id="712755" name="Rectangle 51"/>
          <p:cNvSpPr>
            <a:spLocks noChangeArrowheads="1"/>
          </p:cNvSpPr>
          <p:nvPr/>
        </p:nvSpPr>
        <p:spPr bwMode="auto">
          <a:xfrm>
            <a:off x="3787775" y="4084638"/>
            <a:ext cx="796925" cy="936625"/>
          </a:xfrm>
          <a:prstGeom prst="rect">
            <a:avLst/>
          </a:prstGeom>
          <a:solidFill>
            <a:schemeClr val="accent3">
              <a:lumMod val="75000"/>
            </a:schemeClr>
          </a:solidFill>
          <a:ln w="9525">
            <a:solidFill>
              <a:schemeClr val="bg2"/>
            </a:solidFill>
            <a:miter lim="800000"/>
            <a:headEnd/>
            <a:tailEnd/>
          </a:ln>
          <a:effec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t>PÚ</a:t>
            </a:r>
          </a:p>
          <a:p>
            <a:pPr eaLnBrk="1" hangingPunct="1"/>
            <a:r>
              <a:rPr lang="cs-CZ" altLang="cs-CZ" sz="1600"/>
              <a:t>10 Kč</a:t>
            </a:r>
          </a:p>
        </p:txBody>
      </p:sp>
      <p:sp>
        <p:nvSpPr>
          <p:cNvPr id="712758" name="Rectangle 54"/>
          <p:cNvSpPr>
            <a:spLocks noChangeArrowheads="1"/>
          </p:cNvSpPr>
          <p:nvPr/>
        </p:nvSpPr>
        <p:spPr bwMode="auto">
          <a:xfrm>
            <a:off x="2103438" y="4141788"/>
            <a:ext cx="796925" cy="936625"/>
          </a:xfrm>
          <a:prstGeom prst="rect">
            <a:avLst/>
          </a:prstGeom>
          <a:solidFill>
            <a:schemeClr val="accent3">
              <a:lumMod val="75000"/>
            </a:schemeClr>
          </a:solidFill>
          <a:ln w="9525">
            <a:solidFill>
              <a:schemeClr val="bg2"/>
            </a:solidFill>
            <a:miter lim="800000"/>
            <a:headEnd/>
            <a:tailEnd/>
          </a:ln>
          <a:effec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t>PÚ</a:t>
            </a:r>
          </a:p>
          <a:p>
            <a:pPr eaLnBrk="1" hangingPunct="1"/>
            <a:r>
              <a:rPr lang="cs-CZ" altLang="cs-CZ" sz="1600"/>
              <a:t>10 Kč</a:t>
            </a:r>
          </a:p>
        </p:txBody>
      </p:sp>
      <p:sp>
        <p:nvSpPr>
          <p:cNvPr id="34825" name="Rectangle 2"/>
          <p:cNvSpPr>
            <a:spLocks noGrp="1" noChangeArrowheads="1"/>
          </p:cNvSpPr>
          <p:nvPr>
            <p:ph type="title"/>
          </p:nvPr>
        </p:nvSpPr>
        <p:spPr>
          <a:xfrm>
            <a:off x="768350" y="512763"/>
            <a:ext cx="8229600" cy="593725"/>
          </a:xfrm>
        </p:spPr>
        <p:txBody>
          <a:bodyPr>
            <a:normAutofit fontScale="90000"/>
          </a:bodyPr>
          <a:lstStyle/>
          <a:p>
            <a:pPr eaLnBrk="1" hangingPunct="1"/>
            <a:r>
              <a:rPr lang="cs-CZ" altLang="cs-CZ" b="1" dirty="0"/>
              <a:t>Příklad – příspěvek na úhradu</a:t>
            </a:r>
          </a:p>
        </p:txBody>
      </p:sp>
      <p:sp>
        <p:nvSpPr>
          <p:cNvPr id="34826" name="Rectangle 3"/>
          <p:cNvSpPr>
            <a:spLocks noGrp="1" noChangeArrowheads="1"/>
          </p:cNvSpPr>
          <p:nvPr>
            <p:ph type="body" sz="half" idx="1"/>
          </p:nvPr>
        </p:nvSpPr>
        <p:spPr>
          <a:xfrm>
            <a:off x="260350" y="1246188"/>
            <a:ext cx="5345113" cy="1741487"/>
          </a:xfrm>
        </p:spPr>
        <p:txBody>
          <a:bodyPr/>
          <a:lstStyle/>
          <a:p>
            <a:pPr eaLnBrk="1" hangingPunct="1"/>
            <a:r>
              <a:rPr lang="cs-CZ" altLang="cs-CZ" sz="2000"/>
              <a:t>Kolika korunami přispívá každá prodaná zmrzlina (při ceně 18 Kč/ ks a var.nákl. 8 Kč/ks) na úhradu fixních nákladů (jaký je PÚ)?</a:t>
            </a:r>
          </a:p>
        </p:txBody>
      </p:sp>
      <p:sp>
        <p:nvSpPr>
          <p:cNvPr id="712742" name="Text Box 38"/>
          <p:cNvSpPr txBox="1">
            <a:spLocks noChangeArrowheads="1"/>
          </p:cNvSpPr>
          <p:nvPr/>
        </p:nvSpPr>
        <p:spPr bwMode="auto">
          <a:xfrm>
            <a:off x="304800" y="2987675"/>
            <a:ext cx="467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2400">
                <a:solidFill>
                  <a:srgbClr val="C00000"/>
                </a:solidFill>
                <a:latin typeface="Tahoma" panose="020B0604030504040204" pitchFamily="34" charset="0"/>
              </a:rPr>
              <a:t>PÚ = P – b = 18 – 8 = 10 Kč</a:t>
            </a:r>
          </a:p>
        </p:txBody>
      </p:sp>
      <p:pic>
        <p:nvPicPr>
          <p:cNvPr id="34828"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715963"/>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2751" name="Rectangle 47"/>
          <p:cNvSpPr>
            <a:spLocks noChangeArrowheads="1"/>
          </p:cNvSpPr>
          <p:nvPr/>
        </p:nvSpPr>
        <p:spPr bwMode="auto">
          <a:xfrm>
            <a:off x="576263" y="5021263"/>
            <a:ext cx="796925" cy="579437"/>
          </a:xfrm>
          <a:prstGeom prst="rect">
            <a:avLst/>
          </a:prstGeom>
          <a:solidFill>
            <a:srgbClr val="00B0F0"/>
          </a:solidFill>
          <a:ln w="9525">
            <a:solidFill>
              <a:schemeClr val="bg2"/>
            </a:solidFill>
            <a:miter lim="800000"/>
            <a:headEnd/>
            <a:tailEnd/>
          </a:ln>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8 Kč</a:t>
            </a:r>
          </a:p>
          <a:p>
            <a:pPr eaLnBrk="1" hangingPunct="1"/>
            <a:r>
              <a:rPr lang="cs-CZ" altLang="cs-CZ" sz="1600">
                <a:solidFill>
                  <a:schemeClr val="bg2"/>
                </a:solidFill>
              </a:rPr>
              <a:t>VN/kus</a:t>
            </a:r>
          </a:p>
        </p:txBody>
      </p:sp>
      <p:sp>
        <p:nvSpPr>
          <p:cNvPr id="712754" name="Rectangle 50"/>
          <p:cNvSpPr>
            <a:spLocks noChangeArrowheads="1"/>
          </p:cNvSpPr>
          <p:nvPr/>
        </p:nvSpPr>
        <p:spPr bwMode="auto">
          <a:xfrm>
            <a:off x="3783013" y="5019675"/>
            <a:ext cx="796925" cy="579438"/>
          </a:xfrm>
          <a:prstGeom prst="rect">
            <a:avLst/>
          </a:prstGeom>
          <a:solidFill>
            <a:srgbClr val="00B0F0"/>
          </a:solidFill>
          <a:ln w="9525">
            <a:solidFill>
              <a:schemeClr val="bg2"/>
            </a:solidFill>
            <a:miter lim="800000"/>
            <a:headEnd/>
            <a:tailEnd/>
          </a:ln>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8 Kč</a:t>
            </a:r>
          </a:p>
          <a:p>
            <a:pPr eaLnBrk="1" hangingPunct="1"/>
            <a:r>
              <a:rPr lang="cs-CZ" altLang="cs-CZ" sz="1600">
                <a:solidFill>
                  <a:schemeClr val="bg2"/>
                </a:solidFill>
              </a:rPr>
              <a:t>VN/kus</a:t>
            </a:r>
          </a:p>
        </p:txBody>
      </p:sp>
      <p:sp>
        <p:nvSpPr>
          <p:cNvPr id="712757" name="Rectangle 53"/>
          <p:cNvSpPr>
            <a:spLocks noChangeArrowheads="1"/>
          </p:cNvSpPr>
          <p:nvPr/>
        </p:nvSpPr>
        <p:spPr bwMode="auto">
          <a:xfrm>
            <a:off x="2098675" y="5062538"/>
            <a:ext cx="796925" cy="579437"/>
          </a:xfrm>
          <a:prstGeom prst="rect">
            <a:avLst/>
          </a:prstGeom>
          <a:solidFill>
            <a:srgbClr val="00B0F0"/>
          </a:solidFill>
          <a:ln w="9525">
            <a:solidFill>
              <a:schemeClr val="bg2"/>
            </a:solidFill>
            <a:miter lim="800000"/>
            <a:headEnd/>
            <a:tailEnd/>
          </a:ln>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8 Kč</a:t>
            </a:r>
          </a:p>
          <a:p>
            <a:pPr eaLnBrk="1" hangingPunct="1"/>
            <a:r>
              <a:rPr lang="cs-CZ" altLang="cs-CZ" sz="1600">
                <a:solidFill>
                  <a:schemeClr val="bg2"/>
                </a:solidFill>
              </a:rPr>
              <a:t>VN/kus</a:t>
            </a:r>
          </a:p>
        </p:txBody>
      </p:sp>
      <p:sp>
        <p:nvSpPr>
          <p:cNvPr id="712759" name="Text Box 55"/>
          <p:cNvSpPr txBox="1">
            <a:spLocks noChangeArrowheads="1"/>
          </p:cNvSpPr>
          <p:nvPr/>
        </p:nvSpPr>
        <p:spPr bwMode="auto">
          <a:xfrm>
            <a:off x="317500" y="3598863"/>
            <a:ext cx="137953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1. zmrzlina</a:t>
            </a:r>
          </a:p>
        </p:txBody>
      </p:sp>
      <p:sp>
        <p:nvSpPr>
          <p:cNvPr id="712760" name="Text Box 56"/>
          <p:cNvSpPr txBox="1">
            <a:spLocks noChangeArrowheads="1"/>
          </p:cNvSpPr>
          <p:nvPr/>
        </p:nvSpPr>
        <p:spPr bwMode="auto">
          <a:xfrm>
            <a:off x="1928813" y="3584575"/>
            <a:ext cx="13795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2. zmrzlina</a:t>
            </a:r>
          </a:p>
        </p:txBody>
      </p:sp>
      <p:sp>
        <p:nvSpPr>
          <p:cNvPr id="712761" name="Text Box 57"/>
          <p:cNvSpPr txBox="1">
            <a:spLocks noChangeArrowheads="1"/>
          </p:cNvSpPr>
          <p:nvPr/>
        </p:nvSpPr>
        <p:spPr bwMode="auto">
          <a:xfrm>
            <a:off x="3636963" y="3581400"/>
            <a:ext cx="13795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3. zmrzlina</a:t>
            </a:r>
          </a:p>
        </p:txBody>
      </p:sp>
      <p:sp>
        <p:nvSpPr>
          <p:cNvPr id="712765" name="Text Box 61"/>
          <p:cNvSpPr txBox="1">
            <a:spLocks noChangeArrowheads="1"/>
          </p:cNvSpPr>
          <p:nvPr/>
        </p:nvSpPr>
        <p:spPr bwMode="auto">
          <a:xfrm>
            <a:off x="577850" y="5695950"/>
            <a:ext cx="1422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Z ceny se nejprve uhradí VN na kus…</a:t>
            </a:r>
          </a:p>
        </p:txBody>
      </p:sp>
      <p:sp>
        <p:nvSpPr>
          <p:cNvPr id="712766" name="Text Box 62"/>
          <p:cNvSpPr txBox="1">
            <a:spLocks noChangeArrowheads="1"/>
          </p:cNvSpPr>
          <p:nvPr/>
        </p:nvSpPr>
        <p:spPr bwMode="auto">
          <a:xfrm>
            <a:off x="3014663" y="5942013"/>
            <a:ext cx="2235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 a zbylá částka (PÚ) se použije k uhrazení FN…</a:t>
            </a:r>
          </a:p>
        </p:txBody>
      </p:sp>
      <p:sp>
        <p:nvSpPr>
          <p:cNvPr id="712767" name="Line 63"/>
          <p:cNvSpPr>
            <a:spLocks noChangeShapeType="1"/>
          </p:cNvSpPr>
          <p:nvPr/>
        </p:nvSpPr>
        <p:spPr bwMode="auto">
          <a:xfrm>
            <a:off x="368300" y="3975100"/>
            <a:ext cx="48133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12768" name="Text Box 64"/>
          <p:cNvSpPr txBox="1">
            <a:spLocks noChangeArrowheads="1"/>
          </p:cNvSpPr>
          <p:nvPr/>
        </p:nvSpPr>
        <p:spPr bwMode="auto">
          <a:xfrm>
            <a:off x="5092700" y="3975100"/>
            <a:ext cx="3429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q</a:t>
            </a:r>
          </a:p>
        </p:txBody>
      </p:sp>
    </p:spTree>
    <p:extLst>
      <p:ext uri="{BB962C8B-B14F-4D97-AF65-F5344CB8AC3E}">
        <p14:creationId xmlns:p14="http://schemas.microsoft.com/office/powerpoint/2010/main" val="6955656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2742"/>
                                        </p:tgtEl>
                                        <p:attrNameLst>
                                          <p:attrName>style.visibility</p:attrName>
                                        </p:attrNameLst>
                                      </p:cBhvr>
                                      <p:to>
                                        <p:strVal val="visible"/>
                                      </p:to>
                                    </p:set>
                                    <p:animEffect transition="in" filter="dissolve">
                                      <p:cBhvr>
                                        <p:cTn id="7" dur="100"/>
                                        <p:tgtEl>
                                          <p:spTgt spid="712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12745"/>
                                        </p:tgtEl>
                                        <p:attrNameLst>
                                          <p:attrName>style.visibility</p:attrName>
                                        </p:attrNameLst>
                                      </p:cBhvr>
                                      <p:to>
                                        <p:strVal val="visible"/>
                                      </p:to>
                                    </p:set>
                                    <p:anim calcmode="lin" valueType="num">
                                      <p:cBhvr>
                                        <p:cTn id="12" dur="100" fill="hold"/>
                                        <p:tgtEl>
                                          <p:spTgt spid="712745"/>
                                        </p:tgtEl>
                                        <p:attrNameLst>
                                          <p:attrName>ppt_w</p:attrName>
                                        </p:attrNameLst>
                                      </p:cBhvr>
                                      <p:tavLst>
                                        <p:tav tm="0">
                                          <p:val>
                                            <p:fltVal val="0"/>
                                          </p:val>
                                        </p:tav>
                                        <p:tav tm="100000">
                                          <p:val>
                                            <p:strVal val="#ppt_w"/>
                                          </p:val>
                                        </p:tav>
                                      </p:tavLst>
                                    </p:anim>
                                    <p:anim calcmode="lin" valueType="num">
                                      <p:cBhvr>
                                        <p:cTn id="13" dur="100" fill="hold"/>
                                        <p:tgtEl>
                                          <p:spTgt spid="712745"/>
                                        </p:tgtEl>
                                        <p:attrNameLst>
                                          <p:attrName>ppt_h</p:attrName>
                                        </p:attrNameLst>
                                      </p:cBhvr>
                                      <p:tavLst>
                                        <p:tav tm="0">
                                          <p:val>
                                            <p:fltVal val="0"/>
                                          </p:val>
                                        </p:tav>
                                        <p:tav tm="100000">
                                          <p:val>
                                            <p:strVal val="#ppt_h"/>
                                          </p:val>
                                        </p:tav>
                                      </p:tavLst>
                                    </p:anim>
                                    <p:animEffect transition="in" filter="fade">
                                      <p:cBhvr>
                                        <p:cTn id="14" dur="100"/>
                                        <p:tgtEl>
                                          <p:spTgt spid="7127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12767"/>
                                        </p:tgtEl>
                                        <p:attrNameLst>
                                          <p:attrName>style.visibility</p:attrName>
                                        </p:attrNameLst>
                                      </p:cBhvr>
                                      <p:to>
                                        <p:strVal val="visible"/>
                                      </p:to>
                                    </p:set>
                                    <p:animEffect transition="in" filter="wipe(left)">
                                      <p:cBhvr>
                                        <p:cTn id="19" dur="100"/>
                                        <p:tgtEl>
                                          <p:spTgt spid="712767"/>
                                        </p:tgtEl>
                                      </p:cBhvr>
                                    </p:animEffect>
                                  </p:childTnLst>
                                </p:cTn>
                              </p:par>
                            </p:childTnLst>
                          </p:cTn>
                        </p:par>
                        <p:par>
                          <p:cTn id="20" fill="hold" nodeType="afterGroup">
                            <p:stCondLst>
                              <p:cond delay="100"/>
                            </p:stCondLst>
                            <p:childTnLst>
                              <p:par>
                                <p:cTn id="21" presetID="9" presetClass="entr" presetSubtype="0" fill="hold" grpId="0" nodeType="afterEffect">
                                  <p:stCondLst>
                                    <p:cond delay="0"/>
                                  </p:stCondLst>
                                  <p:childTnLst>
                                    <p:set>
                                      <p:cBhvr>
                                        <p:cTn id="22" dur="1" fill="hold">
                                          <p:stCondLst>
                                            <p:cond delay="0"/>
                                          </p:stCondLst>
                                        </p:cTn>
                                        <p:tgtEl>
                                          <p:spTgt spid="712768"/>
                                        </p:tgtEl>
                                        <p:attrNameLst>
                                          <p:attrName>style.visibility</p:attrName>
                                        </p:attrNameLst>
                                      </p:cBhvr>
                                      <p:to>
                                        <p:strVal val="visible"/>
                                      </p:to>
                                    </p:set>
                                    <p:animEffect transition="in" filter="dissolve">
                                      <p:cBhvr>
                                        <p:cTn id="23" dur="100"/>
                                        <p:tgtEl>
                                          <p:spTgt spid="7127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2759"/>
                                        </p:tgtEl>
                                        <p:attrNameLst>
                                          <p:attrName>style.visibility</p:attrName>
                                        </p:attrNameLst>
                                      </p:cBhvr>
                                      <p:to>
                                        <p:strVal val="visible"/>
                                      </p:to>
                                    </p:set>
                                    <p:animEffect transition="in" filter="dissolve">
                                      <p:cBhvr>
                                        <p:cTn id="28" dur="100"/>
                                        <p:tgtEl>
                                          <p:spTgt spid="712759"/>
                                        </p:tgtEl>
                                      </p:cBhvr>
                                    </p:animEffect>
                                  </p:childTnLst>
                                </p:cTn>
                              </p:par>
                            </p:childTnLst>
                          </p:cTn>
                        </p:par>
                        <p:par>
                          <p:cTn id="29" fill="hold" nodeType="afterGroup">
                            <p:stCondLst>
                              <p:cond delay="100"/>
                            </p:stCondLst>
                            <p:childTnLst>
                              <p:par>
                                <p:cTn id="30" presetID="9" presetClass="entr" presetSubtype="0" fill="hold" grpId="0" nodeType="afterEffect">
                                  <p:stCondLst>
                                    <p:cond delay="0"/>
                                  </p:stCondLst>
                                  <p:childTnLst>
                                    <p:set>
                                      <p:cBhvr>
                                        <p:cTn id="31" dur="1" fill="hold">
                                          <p:stCondLst>
                                            <p:cond delay="0"/>
                                          </p:stCondLst>
                                        </p:cTn>
                                        <p:tgtEl>
                                          <p:spTgt spid="712750"/>
                                        </p:tgtEl>
                                        <p:attrNameLst>
                                          <p:attrName>style.visibility</p:attrName>
                                        </p:attrNameLst>
                                      </p:cBhvr>
                                      <p:to>
                                        <p:strVal val="visible"/>
                                      </p:to>
                                    </p:set>
                                    <p:animEffect transition="in" filter="dissolve">
                                      <p:cBhvr>
                                        <p:cTn id="32" dur="250"/>
                                        <p:tgtEl>
                                          <p:spTgt spid="7127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12751"/>
                                        </p:tgtEl>
                                        <p:attrNameLst>
                                          <p:attrName>style.visibility</p:attrName>
                                        </p:attrNameLst>
                                      </p:cBhvr>
                                      <p:to>
                                        <p:strVal val="visible"/>
                                      </p:to>
                                    </p:set>
                                    <p:animEffect transition="in" filter="wipe(down)">
                                      <p:cBhvr>
                                        <p:cTn id="37" dur="250"/>
                                        <p:tgtEl>
                                          <p:spTgt spid="712751"/>
                                        </p:tgtEl>
                                      </p:cBhvr>
                                    </p:animEffect>
                                  </p:childTnLst>
                                </p:cTn>
                              </p:par>
                            </p:childTnLst>
                          </p:cTn>
                        </p:par>
                        <p:par>
                          <p:cTn id="38" fill="hold" nodeType="afterGroup">
                            <p:stCondLst>
                              <p:cond delay="250"/>
                            </p:stCondLst>
                            <p:childTnLst>
                              <p:par>
                                <p:cTn id="39" presetID="9" presetClass="entr" presetSubtype="0" fill="hold" grpId="0" nodeType="afterEffect">
                                  <p:stCondLst>
                                    <p:cond delay="0"/>
                                  </p:stCondLst>
                                  <p:childTnLst>
                                    <p:set>
                                      <p:cBhvr>
                                        <p:cTn id="40" dur="1" fill="hold">
                                          <p:stCondLst>
                                            <p:cond delay="0"/>
                                          </p:stCondLst>
                                        </p:cTn>
                                        <p:tgtEl>
                                          <p:spTgt spid="712765"/>
                                        </p:tgtEl>
                                        <p:attrNameLst>
                                          <p:attrName>style.visibility</p:attrName>
                                        </p:attrNameLst>
                                      </p:cBhvr>
                                      <p:to>
                                        <p:strVal val="visible"/>
                                      </p:to>
                                    </p:set>
                                    <p:animEffect transition="in" filter="dissolve">
                                      <p:cBhvr>
                                        <p:cTn id="41" dur="250"/>
                                        <p:tgtEl>
                                          <p:spTgt spid="7127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12752"/>
                                        </p:tgtEl>
                                        <p:attrNameLst>
                                          <p:attrName>style.visibility</p:attrName>
                                        </p:attrNameLst>
                                      </p:cBhvr>
                                      <p:to>
                                        <p:strVal val="visible"/>
                                      </p:to>
                                    </p:set>
                                    <p:animEffect transition="in" filter="dissolve">
                                      <p:cBhvr>
                                        <p:cTn id="46" dur="250"/>
                                        <p:tgtEl>
                                          <p:spTgt spid="712752"/>
                                        </p:tgtEl>
                                      </p:cBhvr>
                                    </p:animEffect>
                                  </p:childTnLst>
                                </p:cTn>
                              </p:par>
                              <p:par>
                                <p:cTn id="47" presetID="9" presetClass="exit" presetSubtype="0" fill="hold" grpId="1" nodeType="withEffect">
                                  <p:stCondLst>
                                    <p:cond delay="0"/>
                                  </p:stCondLst>
                                  <p:childTnLst>
                                    <p:animEffect transition="out" filter="dissolve">
                                      <p:cBhvr>
                                        <p:cTn id="48" dur="250"/>
                                        <p:tgtEl>
                                          <p:spTgt spid="712750"/>
                                        </p:tgtEl>
                                      </p:cBhvr>
                                    </p:animEffect>
                                    <p:set>
                                      <p:cBhvr>
                                        <p:cTn id="49" dur="1" fill="hold">
                                          <p:stCondLst>
                                            <p:cond delay="249"/>
                                          </p:stCondLst>
                                        </p:cTn>
                                        <p:tgtEl>
                                          <p:spTgt spid="712750"/>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250"/>
                                        <p:tgtEl>
                                          <p:spTgt spid="712751"/>
                                        </p:tgtEl>
                                      </p:cBhvr>
                                    </p:animEffect>
                                    <p:set>
                                      <p:cBhvr>
                                        <p:cTn id="52" dur="1" fill="hold">
                                          <p:stCondLst>
                                            <p:cond delay="249"/>
                                          </p:stCondLst>
                                        </p:cTn>
                                        <p:tgtEl>
                                          <p:spTgt spid="712751"/>
                                        </p:tgtEl>
                                        <p:attrNameLst>
                                          <p:attrName>style.visibility</p:attrName>
                                        </p:attrNameLst>
                                      </p:cBhvr>
                                      <p:to>
                                        <p:strVal val="hidden"/>
                                      </p:to>
                                    </p:set>
                                  </p:childTnLst>
                                </p:cTn>
                              </p:par>
                            </p:childTnLst>
                          </p:cTn>
                        </p:par>
                        <p:par>
                          <p:cTn id="53" fill="hold" nodeType="afterGroup">
                            <p:stCondLst>
                              <p:cond delay="250"/>
                            </p:stCondLst>
                            <p:childTnLst>
                              <p:par>
                                <p:cTn id="54" presetID="9" presetClass="entr" presetSubtype="0" fill="hold" grpId="0" nodeType="afterEffect">
                                  <p:stCondLst>
                                    <p:cond delay="0"/>
                                  </p:stCondLst>
                                  <p:childTnLst>
                                    <p:set>
                                      <p:cBhvr>
                                        <p:cTn id="55" dur="1" fill="hold">
                                          <p:stCondLst>
                                            <p:cond delay="0"/>
                                          </p:stCondLst>
                                        </p:cTn>
                                        <p:tgtEl>
                                          <p:spTgt spid="712766"/>
                                        </p:tgtEl>
                                        <p:attrNameLst>
                                          <p:attrName>style.visibility</p:attrName>
                                        </p:attrNameLst>
                                      </p:cBhvr>
                                      <p:to>
                                        <p:strVal val="visible"/>
                                      </p:to>
                                    </p:set>
                                    <p:animEffect transition="in" filter="dissolve">
                                      <p:cBhvr>
                                        <p:cTn id="56" dur="250"/>
                                        <p:tgtEl>
                                          <p:spTgt spid="71276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accel="50000" decel="50000" fill="hold" grpId="1" nodeType="clickEffect">
                                  <p:stCondLst>
                                    <p:cond delay="0"/>
                                  </p:stCondLst>
                                  <p:childTnLst>
                                    <p:animMotion origin="layout" path="M 2.77778E-6 -4.81481E-6 L 0.55694 0.17663 " pathEditMode="relative" rAng="0" ptsTypes="AA">
                                      <p:cBhvr>
                                        <p:cTn id="60" dur="250" fill="hold"/>
                                        <p:tgtEl>
                                          <p:spTgt spid="712752"/>
                                        </p:tgtEl>
                                        <p:attrNameLst>
                                          <p:attrName>ppt_x</p:attrName>
                                          <p:attrName>ppt_y</p:attrName>
                                        </p:attrNameLst>
                                      </p:cBhvr>
                                      <p:rCtr x="27847" y="8819"/>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712760"/>
                                        </p:tgtEl>
                                        <p:attrNameLst>
                                          <p:attrName>style.visibility</p:attrName>
                                        </p:attrNameLst>
                                      </p:cBhvr>
                                      <p:to>
                                        <p:strVal val="visible"/>
                                      </p:to>
                                    </p:set>
                                    <p:animEffect transition="in" filter="dissolve">
                                      <p:cBhvr>
                                        <p:cTn id="65" dur="250"/>
                                        <p:tgtEl>
                                          <p:spTgt spid="712760"/>
                                        </p:tgtEl>
                                      </p:cBhvr>
                                    </p:animEffect>
                                  </p:childTnLst>
                                </p:cTn>
                              </p:par>
                              <p:par>
                                <p:cTn id="66" presetID="9" presetClass="exit" presetSubtype="0" fill="hold" grpId="1" nodeType="withEffect">
                                  <p:stCondLst>
                                    <p:cond delay="0"/>
                                  </p:stCondLst>
                                  <p:childTnLst>
                                    <p:animEffect transition="out" filter="dissolve">
                                      <p:cBhvr>
                                        <p:cTn id="67" dur="250"/>
                                        <p:tgtEl>
                                          <p:spTgt spid="712765"/>
                                        </p:tgtEl>
                                      </p:cBhvr>
                                    </p:animEffect>
                                    <p:set>
                                      <p:cBhvr>
                                        <p:cTn id="68" dur="1" fill="hold">
                                          <p:stCondLst>
                                            <p:cond delay="249"/>
                                          </p:stCondLst>
                                        </p:cTn>
                                        <p:tgtEl>
                                          <p:spTgt spid="712765"/>
                                        </p:tgtEl>
                                        <p:attrNameLst>
                                          <p:attrName>style.visibility</p:attrName>
                                        </p:attrNameLst>
                                      </p:cBhvr>
                                      <p:to>
                                        <p:strVal val="hidden"/>
                                      </p:to>
                                    </p:set>
                                  </p:childTnLst>
                                </p:cTn>
                              </p:par>
                              <p:par>
                                <p:cTn id="69" presetID="9" presetClass="exit" presetSubtype="0" fill="hold" grpId="1" nodeType="withEffect">
                                  <p:stCondLst>
                                    <p:cond delay="0"/>
                                  </p:stCondLst>
                                  <p:childTnLst>
                                    <p:animEffect transition="out" filter="dissolve">
                                      <p:cBhvr>
                                        <p:cTn id="70" dur="250"/>
                                        <p:tgtEl>
                                          <p:spTgt spid="712766"/>
                                        </p:tgtEl>
                                      </p:cBhvr>
                                    </p:animEffect>
                                    <p:set>
                                      <p:cBhvr>
                                        <p:cTn id="71" dur="1" fill="hold">
                                          <p:stCondLst>
                                            <p:cond delay="249"/>
                                          </p:stCondLst>
                                        </p:cTn>
                                        <p:tgtEl>
                                          <p:spTgt spid="712766"/>
                                        </p:tgtEl>
                                        <p:attrNameLst>
                                          <p:attrName>style.visibility</p:attrName>
                                        </p:attrNameLst>
                                      </p:cBhvr>
                                      <p:to>
                                        <p:strVal val="hidden"/>
                                      </p:to>
                                    </p:set>
                                  </p:childTnLst>
                                </p:cTn>
                              </p:par>
                            </p:childTnLst>
                          </p:cTn>
                        </p:par>
                        <p:par>
                          <p:cTn id="72" fill="hold" nodeType="afterGroup">
                            <p:stCondLst>
                              <p:cond delay="250"/>
                            </p:stCondLst>
                            <p:childTnLst>
                              <p:par>
                                <p:cTn id="73" presetID="9" presetClass="entr" presetSubtype="0" fill="hold" grpId="0" nodeType="afterEffect">
                                  <p:stCondLst>
                                    <p:cond delay="0"/>
                                  </p:stCondLst>
                                  <p:childTnLst>
                                    <p:set>
                                      <p:cBhvr>
                                        <p:cTn id="74" dur="1" fill="hold">
                                          <p:stCondLst>
                                            <p:cond delay="0"/>
                                          </p:stCondLst>
                                        </p:cTn>
                                        <p:tgtEl>
                                          <p:spTgt spid="712756"/>
                                        </p:tgtEl>
                                        <p:attrNameLst>
                                          <p:attrName>style.visibility</p:attrName>
                                        </p:attrNameLst>
                                      </p:cBhvr>
                                      <p:to>
                                        <p:strVal val="visible"/>
                                      </p:to>
                                    </p:set>
                                    <p:animEffect transition="in" filter="dissolve">
                                      <p:cBhvr>
                                        <p:cTn id="75" dur="250"/>
                                        <p:tgtEl>
                                          <p:spTgt spid="712756"/>
                                        </p:tgtEl>
                                      </p:cBhvr>
                                    </p:animEffect>
                                  </p:childTnLst>
                                </p:cTn>
                              </p:par>
                            </p:childTnLst>
                          </p:cTn>
                        </p:par>
                        <p:par>
                          <p:cTn id="76" fill="hold" nodeType="afterGroup">
                            <p:stCondLst>
                              <p:cond delay="500"/>
                            </p:stCondLst>
                            <p:childTnLst>
                              <p:par>
                                <p:cTn id="77" presetID="22" presetClass="entr" presetSubtype="4" fill="hold" grpId="0" nodeType="afterEffect">
                                  <p:stCondLst>
                                    <p:cond delay="0"/>
                                  </p:stCondLst>
                                  <p:childTnLst>
                                    <p:set>
                                      <p:cBhvr>
                                        <p:cTn id="78" dur="1" fill="hold">
                                          <p:stCondLst>
                                            <p:cond delay="0"/>
                                          </p:stCondLst>
                                        </p:cTn>
                                        <p:tgtEl>
                                          <p:spTgt spid="712757"/>
                                        </p:tgtEl>
                                        <p:attrNameLst>
                                          <p:attrName>style.visibility</p:attrName>
                                        </p:attrNameLst>
                                      </p:cBhvr>
                                      <p:to>
                                        <p:strVal val="visible"/>
                                      </p:to>
                                    </p:set>
                                    <p:animEffect transition="in" filter="wipe(down)">
                                      <p:cBhvr>
                                        <p:cTn id="79" dur="250"/>
                                        <p:tgtEl>
                                          <p:spTgt spid="712757"/>
                                        </p:tgtEl>
                                      </p:cBhvr>
                                    </p:animEffect>
                                  </p:childTnLst>
                                </p:cTn>
                              </p:par>
                            </p:childTnLst>
                          </p:cTn>
                        </p:par>
                        <p:par>
                          <p:cTn id="80" fill="hold" nodeType="afterGroup">
                            <p:stCondLst>
                              <p:cond delay="750"/>
                            </p:stCondLst>
                            <p:childTnLst>
                              <p:par>
                                <p:cTn id="81" presetID="9" presetClass="entr" presetSubtype="0" fill="hold" grpId="0" nodeType="afterEffect">
                                  <p:stCondLst>
                                    <p:cond delay="0"/>
                                  </p:stCondLst>
                                  <p:childTnLst>
                                    <p:set>
                                      <p:cBhvr>
                                        <p:cTn id="82" dur="1" fill="hold">
                                          <p:stCondLst>
                                            <p:cond delay="0"/>
                                          </p:stCondLst>
                                        </p:cTn>
                                        <p:tgtEl>
                                          <p:spTgt spid="712758"/>
                                        </p:tgtEl>
                                        <p:attrNameLst>
                                          <p:attrName>style.visibility</p:attrName>
                                        </p:attrNameLst>
                                      </p:cBhvr>
                                      <p:to>
                                        <p:strVal val="visible"/>
                                      </p:to>
                                    </p:set>
                                    <p:animEffect transition="in" filter="dissolve">
                                      <p:cBhvr>
                                        <p:cTn id="83" dur="250"/>
                                        <p:tgtEl>
                                          <p:spTgt spid="712758"/>
                                        </p:tgtEl>
                                      </p:cBhvr>
                                    </p:animEffect>
                                  </p:childTnLst>
                                </p:cTn>
                              </p:par>
                              <p:par>
                                <p:cTn id="84" presetID="9" presetClass="exit" presetSubtype="0" fill="hold" grpId="1" nodeType="withEffect">
                                  <p:stCondLst>
                                    <p:cond delay="0"/>
                                  </p:stCondLst>
                                  <p:childTnLst>
                                    <p:animEffect transition="out" filter="dissolve">
                                      <p:cBhvr>
                                        <p:cTn id="85" dur="250"/>
                                        <p:tgtEl>
                                          <p:spTgt spid="712756"/>
                                        </p:tgtEl>
                                      </p:cBhvr>
                                    </p:animEffect>
                                    <p:set>
                                      <p:cBhvr>
                                        <p:cTn id="86" dur="1" fill="hold">
                                          <p:stCondLst>
                                            <p:cond delay="249"/>
                                          </p:stCondLst>
                                        </p:cTn>
                                        <p:tgtEl>
                                          <p:spTgt spid="712756"/>
                                        </p:tgtEl>
                                        <p:attrNameLst>
                                          <p:attrName>style.visibility</p:attrName>
                                        </p:attrNameLst>
                                      </p:cBhvr>
                                      <p:to>
                                        <p:strVal val="hidden"/>
                                      </p:to>
                                    </p:set>
                                  </p:childTnLst>
                                </p:cTn>
                              </p:par>
                              <p:par>
                                <p:cTn id="87" presetID="9" presetClass="exit" presetSubtype="0" fill="hold" grpId="1" nodeType="withEffect">
                                  <p:stCondLst>
                                    <p:cond delay="0"/>
                                  </p:stCondLst>
                                  <p:childTnLst>
                                    <p:animEffect transition="out" filter="dissolve">
                                      <p:cBhvr>
                                        <p:cTn id="88" dur="250"/>
                                        <p:tgtEl>
                                          <p:spTgt spid="712757"/>
                                        </p:tgtEl>
                                      </p:cBhvr>
                                    </p:animEffect>
                                    <p:set>
                                      <p:cBhvr>
                                        <p:cTn id="89" dur="1" fill="hold">
                                          <p:stCondLst>
                                            <p:cond delay="249"/>
                                          </p:stCondLst>
                                        </p:cTn>
                                        <p:tgtEl>
                                          <p:spTgt spid="712757"/>
                                        </p:tgtEl>
                                        <p:attrNameLst>
                                          <p:attrName>style.visibility</p:attrName>
                                        </p:attrNameLst>
                                      </p:cBhvr>
                                      <p:to>
                                        <p:strVal val="hidden"/>
                                      </p:to>
                                    </p:set>
                                  </p:childTnLst>
                                </p:cTn>
                              </p:par>
                            </p:childTnLst>
                          </p:cTn>
                        </p:par>
                        <p:par>
                          <p:cTn id="90" fill="hold" nodeType="afterGroup">
                            <p:stCondLst>
                              <p:cond delay="1000"/>
                            </p:stCondLst>
                            <p:childTnLst>
                              <p:par>
                                <p:cTn id="91" presetID="0" presetClass="path" presetSubtype="0" accel="50000" decel="50000" fill="hold" grpId="1" nodeType="afterEffect">
                                  <p:stCondLst>
                                    <p:cond delay="500"/>
                                  </p:stCondLst>
                                  <p:childTnLst>
                                    <p:animMotion origin="layout" path="M -1.11111E-6 -2.22222E-6 L 0.47726 0.16829 " pathEditMode="relative" rAng="0" ptsTypes="AA">
                                      <p:cBhvr>
                                        <p:cTn id="92" dur="250" fill="hold"/>
                                        <p:tgtEl>
                                          <p:spTgt spid="712758"/>
                                        </p:tgtEl>
                                        <p:attrNameLst>
                                          <p:attrName>ppt_x</p:attrName>
                                          <p:attrName>ppt_y</p:attrName>
                                        </p:attrNameLst>
                                      </p:cBhvr>
                                      <p:rCtr x="23854" y="8403"/>
                                    </p:animMotion>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12761"/>
                                        </p:tgtEl>
                                        <p:attrNameLst>
                                          <p:attrName>style.visibility</p:attrName>
                                        </p:attrNameLst>
                                      </p:cBhvr>
                                      <p:to>
                                        <p:strVal val="visible"/>
                                      </p:to>
                                    </p:set>
                                    <p:animEffect transition="in" filter="dissolve">
                                      <p:cBhvr>
                                        <p:cTn id="97" dur="250"/>
                                        <p:tgtEl>
                                          <p:spTgt spid="712761"/>
                                        </p:tgtEl>
                                      </p:cBhvr>
                                    </p:animEffect>
                                  </p:childTnLst>
                                </p:cTn>
                              </p:par>
                            </p:childTnLst>
                          </p:cTn>
                        </p:par>
                        <p:par>
                          <p:cTn id="98" fill="hold" nodeType="afterGroup">
                            <p:stCondLst>
                              <p:cond delay="250"/>
                            </p:stCondLst>
                            <p:childTnLst>
                              <p:par>
                                <p:cTn id="99" presetID="9" presetClass="entr" presetSubtype="0" fill="hold" grpId="0" nodeType="afterEffect">
                                  <p:stCondLst>
                                    <p:cond delay="0"/>
                                  </p:stCondLst>
                                  <p:childTnLst>
                                    <p:set>
                                      <p:cBhvr>
                                        <p:cTn id="100" dur="1" fill="hold">
                                          <p:stCondLst>
                                            <p:cond delay="0"/>
                                          </p:stCondLst>
                                        </p:cTn>
                                        <p:tgtEl>
                                          <p:spTgt spid="712753"/>
                                        </p:tgtEl>
                                        <p:attrNameLst>
                                          <p:attrName>style.visibility</p:attrName>
                                        </p:attrNameLst>
                                      </p:cBhvr>
                                      <p:to>
                                        <p:strVal val="visible"/>
                                      </p:to>
                                    </p:set>
                                    <p:animEffect transition="in" filter="dissolve">
                                      <p:cBhvr>
                                        <p:cTn id="101" dur="250"/>
                                        <p:tgtEl>
                                          <p:spTgt spid="712753"/>
                                        </p:tgtEl>
                                      </p:cBhvr>
                                    </p:animEffect>
                                  </p:childTnLst>
                                </p:cTn>
                              </p:par>
                            </p:childTnLst>
                          </p:cTn>
                        </p:par>
                        <p:par>
                          <p:cTn id="102" fill="hold" nodeType="afterGroup">
                            <p:stCondLst>
                              <p:cond delay="500"/>
                            </p:stCondLst>
                            <p:childTnLst>
                              <p:par>
                                <p:cTn id="103" presetID="22" presetClass="entr" presetSubtype="4" fill="hold" grpId="0" nodeType="afterEffect">
                                  <p:stCondLst>
                                    <p:cond delay="0"/>
                                  </p:stCondLst>
                                  <p:childTnLst>
                                    <p:set>
                                      <p:cBhvr>
                                        <p:cTn id="104" dur="1" fill="hold">
                                          <p:stCondLst>
                                            <p:cond delay="0"/>
                                          </p:stCondLst>
                                        </p:cTn>
                                        <p:tgtEl>
                                          <p:spTgt spid="712754"/>
                                        </p:tgtEl>
                                        <p:attrNameLst>
                                          <p:attrName>style.visibility</p:attrName>
                                        </p:attrNameLst>
                                      </p:cBhvr>
                                      <p:to>
                                        <p:strVal val="visible"/>
                                      </p:to>
                                    </p:set>
                                    <p:animEffect transition="in" filter="wipe(down)">
                                      <p:cBhvr>
                                        <p:cTn id="105" dur="250"/>
                                        <p:tgtEl>
                                          <p:spTgt spid="712754"/>
                                        </p:tgtEl>
                                      </p:cBhvr>
                                    </p:animEffect>
                                  </p:childTnLst>
                                </p:cTn>
                              </p:par>
                            </p:childTnLst>
                          </p:cTn>
                        </p:par>
                        <p:par>
                          <p:cTn id="106" fill="hold" nodeType="afterGroup">
                            <p:stCondLst>
                              <p:cond delay="750"/>
                            </p:stCondLst>
                            <p:childTnLst>
                              <p:par>
                                <p:cTn id="107" presetID="9" presetClass="entr" presetSubtype="0" fill="hold" grpId="0" nodeType="afterEffect">
                                  <p:stCondLst>
                                    <p:cond delay="0"/>
                                  </p:stCondLst>
                                  <p:childTnLst>
                                    <p:set>
                                      <p:cBhvr>
                                        <p:cTn id="108" dur="1" fill="hold">
                                          <p:stCondLst>
                                            <p:cond delay="0"/>
                                          </p:stCondLst>
                                        </p:cTn>
                                        <p:tgtEl>
                                          <p:spTgt spid="712755"/>
                                        </p:tgtEl>
                                        <p:attrNameLst>
                                          <p:attrName>style.visibility</p:attrName>
                                        </p:attrNameLst>
                                      </p:cBhvr>
                                      <p:to>
                                        <p:strVal val="visible"/>
                                      </p:to>
                                    </p:set>
                                    <p:animEffect transition="in" filter="dissolve">
                                      <p:cBhvr>
                                        <p:cTn id="109" dur="250"/>
                                        <p:tgtEl>
                                          <p:spTgt spid="712755"/>
                                        </p:tgtEl>
                                      </p:cBhvr>
                                    </p:animEffect>
                                  </p:childTnLst>
                                </p:cTn>
                              </p:par>
                              <p:par>
                                <p:cTn id="110" presetID="9" presetClass="exit" presetSubtype="0" fill="hold" grpId="1" nodeType="withEffect">
                                  <p:stCondLst>
                                    <p:cond delay="0"/>
                                  </p:stCondLst>
                                  <p:childTnLst>
                                    <p:animEffect transition="out" filter="dissolve">
                                      <p:cBhvr>
                                        <p:cTn id="111" dur="250"/>
                                        <p:tgtEl>
                                          <p:spTgt spid="712753"/>
                                        </p:tgtEl>
                                      </p:cBhvr>
                                    </p:animEffect>
                                    <p:set>
                                      <p:cBhvr>
                                        <p:cTn id="112" dur="1" fill="hold">
                                          <p:stCondLst>
                                            <p:cond delay="249"/>
                                          </p:stCondLst>
                                        </p:cTn>
                                        <p:tgtEl>
                                          <p:spTgt spid="712753"/>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250"/>
                                        <p:tgtEl>
                                          <p:spTgt spid="712754"/>
                                        </p:tgtEl>
                                      </p:cBhvr>
                                    </p:animEffect>
                                    <p:set>
                                      <p:cBhvr>
                                        <p:cTn id="115" dur="1" fill="hold">
                                          <p:stCondLst>
                                            <p:cond delay="249"/>
                                          </p:stCondLst>
                                        </p:cTn>
                                        <p:tgtEl>
                                          <p:spTgt spid="712754"/>
                                        </p:tgtEl>
                                        <p:attrNameLst>
                                          <p:attrName>style.visibility</p:attrName>
                                        </p:attrNameLst>
                                      </p:cBhvr>
                                      <p:to>
                                        <p:strVal val="hidden"/>
                                      </p:to>
                                    </p:set>
                                  </p:childTnLst>
                                </p:cTn>
                              </p:par>
                            </p:childTnLst>
                          </p:cTn>
                        </p:par>
                        <p:par>
                          <p:cTn id="116" fill="hold" nodeType="afterGroup">
                            <p:stCondLst>
                              <p:cond delay="1000"/>
                            </p:stCondLst>
                            <p:childTnLst>
                              <p:par>
                                <p:cTn id="117" presetID="0" presetClass="path" presetSubtype="0" accel="50000" decel="50000" fill="hold" grpId="1" nodeType="afterEffect">
                                  <p:stCondLst>
                                    <p:cond delay="500"/>
                                  </p:stCondLst>
                                  <p:childTnLst>
                                    <p:animMotion origin="layout" path="M 0.00521 0.00463 L 0.38004 0.175 " pathEditMode="relative" rAng="0" ptsTypes="AA">
                                      <p:cBhvr>
                                        <p:cTn id="118" dur="250" fill="hold"/>
                                        <p:tgtEl>
                                          <p:spTgt spid="712755"/>
                                        </p:tgtEl>
                                        <p:attrNameLst>
                                          <p:attrName>ppt_x</p:attrName>
                                          <p:attrName>ppt_y</p:attrName>
                                        </p:attrNameLst>
                                      </p:cBhvr>
                                      <p:rCtr x="18733" y="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45" grpId="0" animBg="1"/>
      <p:bldP spid="712750" grpId="0" animBg="1"/>
      <p:bldP spid="712750" grpId="1" animBg="1"/>
      <p:bldP spid="712753" grpId="0" animBg="1"/>
      <p:bldP spid="712753" grpId="1" animBg="1"/>
      <p:bldP spid="712756" grpId="0" animBg="1"/>
      <p:bldP spid="712756" grpId="1" animBg="1"/>
      <p:bldP spid="712752" grpId="0" animBg="1"/>
      <p:bldP spid="712752" grpId="1" animBg="1"/>
      <p:bldP spid="712755" grpId="0" animBg="1"/>
      <p:bldP spid="712755" grpId="1" animBg="1"/>
      <p:bldP spid="712758" grpId="0" animBg="1"/>
      <p:bldP spid="712758" grpId="1" animBg="1"/>
      <p:bldP spid="712742" grpId="0"/>
      <p:bldP spid="712751" grpId="0" animBg="1"/>
      <p:bldP spid="712751" grpId="1" animBg="1"/>
      <p:bldP spid="712754" grpId="0" animBg="1"/>
      <p:bldP spid="712754" grpId="1" animBg="1"/>
      <p:bldP spid="712757" grpId="0" animBg="1"/>
      <p:bldP spid="712757" grpId="1" animBg="1"/>
      <p:bldP spid="712759" grpId="0"/>
      <p:bldP spid="712760" grpId="0"/>
      <p:bldP spid="712761" grpId="0"/>
      <p:bldP spid="712765" grpId="0"/>
      <p:bldP spid="712765" grpId="1"/>
      <p:bldP spid="712766" grpId="0"/>
      <p:bldP spid="712766" grpId="1"/>
      <p:bldP spid="712767" grpId="0" animBg="1"/>
      <p:bldP spid="7127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4B69973F-979B-4186-AB5F-EC9939061E76}"/>
              </a:ext>
            </a:extLst>
          </p:cNvPr>
          <p:cNvSpPr>
            <a:spLocks noGrp="1" noChangeArrowheads="1"/>
          </p:cNvSpPr>
          <p:nvPr>
            <p:ph type="title"/>
          </p:nvPr>
        </p:nvSpPr>
        <p:spPr/>
        <p:txBody>
          <a:bodyPr>
            <a:normAutofit/>
          </a:bodyPr>
          <a:lstStyle/>
          <a:p>
            <a:pPr eaLnBrk="1" hangingPunct="1"/>
            <a:r>
              <a:rPr lang="cs-CZ" altLang="cs-CZ" sz="4000" b="1" dirty="0">
                <a:solidFill>
                  <a:srgbClr val="FF0000"/>
                </a:solidFill>
              </a:rPr>
              <a:t>Náklady</a:t>
            </a:r>
          </a:p>
        </p:txBody>
      </p:sp>
      <p:sp>
        <p:nvSpPr>
          <p:cNvPr id="16389" name="Rectangle 3">
            <a:extLst>
              <a:ext uri="{FF2B5EF4-FFF2-40B4-BE49-F238E27FC236}">
                <a16:creationId xmlns:a16="http://schemas.microsoft.com/office/drawing/2014/main" id="{099FFCA9-716B-45DA-ACF5-EF83F0F09150}"/>
              </a:ext>
            </a:extLst>
          </p:cNvPr>
          <p:cNvSpPr>
            <a:spLocks noGrp="1" noChangeArrowheads="1"/>
          </p:cNvSpPr>
          <p:nvPr>
            <p:ph idx="1"/>
          </p:nvPr>
        </p:nvSpPr>
        <p:spPr>
          <a:xfrm>
            <a:off x="457200" y="1340768"/>
            <a:ext cx="8435975" cy="5040982"/>
          </a:xfrm>
        </p:spPr>
        <p:txBody>
          <a:bodyPr>
            <a:normAutofit lnSpcReduction="10000"/>
          </a:bodyPr>
          <a:lstStyle/>
          <a:p>
            <a:pPr marL="533400" indent="-533400" algn="ctr" eaLnBrk="1" hangingPunct="1">
              <a:buFont typeface="Wingdings" panose="05000000000000000000" pitchFamily="2" charset="2"/>
              <a:buNone/>
            </a:pPr>
            <a:r>
              <a:rPr lang="cs-CZ" altLang="cs-CZ" dirty="0"/>
              <a:t>Ale pozor… je nutné rozlišovat </a:t>
            </a:r>
          </a:p>
          <a:p>
            <a:pPr marL="533400" indent="-533400" algn="ctr" eaLnBrk="1" hangingPunct="1">
              <a:buFont typeface="Wingdings" panose="05000000000000000000" pitchFamily="2" charset="2"/>
              <a:buNone/>
            </a:pPr>
            <a:endParaRPr lang="cs-CZ" altLang="cs-CZ" dirty="0"/>
          </a:p>
          <a:p>
            <a:pPr marL="533400" indent="-533400" algn="ctr" eaLnBrk="1" hangingPunct="1">
              <a:buFont typeface="Wingdings" panose="05000000000000000000" pitchFamily="2" charset="2"/>
              <a:buNone/>
            </a:pPr>
            <a:r>
              <a:rPr lang="cs-CZ" altLang="cs-CZ" b="1" dirty="0"/>
              <a:t>Náklady vs. výdaje</a:t>
            </a:r>
            <a:r>
              <a:rPr lang="cs-CZ" altLang="cs-CZ" dirty="0"/>
              <a:t> !!</a:t>
            </a:r>
          </a:p>
          <a:p>
            <a:pPr marL="533400" indent="-533400" algn="just" eaLnBrk="1" hangingPunct="1"/>
            <a:endParaRPr lang="cs-CZ" altLang="cs-CZ" dirty="0"/>
          </a:p>
          <a:p>
            <a:pPr marL="533400" indent="-533400" algn="just" eaLnBrk="1" hangingPunct="1"/>
            <a:r>
              <a:rPr lang="cs-CZ" altLang="cs-CZ" b="1" dirty="0"/>
              <a:t>Výdaj: pouze úbytek peněžních prostředků</a:t>
            </a:r>
          </a:p>
          <a:p>
            <a:pPr marL="533400" indent="-533400" algn="just" eaLnBrk="1" hangingPunct="1"/>
            <a:r>
              <a:rPr lang="cs-CZ" altLang="cs-CZ" b="1" dirty="0"/>
              <a:t>Příklad:</a:t>
            </a:r>
          </a:p>
          <a:p>
            <a:pPr marL="533400" indent="-533400" algn="just" eaLnBrk="1" hangingPunct="1">
              <a:buFont typeface="Wingdings" panose="05000000000000000000" pitchFamily="2" charset="2"/>
              <a:buNone/>
            </a:pPr>
            <a:r>
              <a:rPr lang="cs-CZ" altLang="cs-CZ" b="1" dirty="0"/>
              <a:t>	 Odpisy    x      nákup dlouhodobého majetku</a:t>
            </a:r>
          </a:p>
          <a:p>
            <a:pPr marL="533400" indent="-533400" algn="ctr" eaLnBrk="1" hangingPunct="1">
              <a:buFont typeface="Wingdings" panose="05000000000000000000" pitchFamily="2" charset="2"/>
              <a:buNone/>
            </a:pPr>
            <a:r>
              <a:rPr lang="cs-CZ" altLang="cs-CZ" b="1" dirty="0" err="1"/>
              <a:t>Spotř</a:t>
            </a:r>
            <a:r>
              <a:rPr lang="cs-CZ" altLang="cs-CZ" b="1" dirty="0"/>
              <a:t>. materiálu ve výrobě   x   úhrada faktury za dodaný materiál</a:t>
            </a:r>
          </a:p>
        </p:txBody>
      </p:sp>
      <p:sp>
        <p:nvSpPr>
          <p:cNvPr id="16387" name="Zástupný symbol pro číslo snímku 5">
            <a:extLst>
              <a:ext uri="{FF2B5EF4-FFF2-40B4-BE49-F238E27FC236}">
                <a16:creationId xmlns:a16="http://schemas.microsoft.com/office/drawing/2014/main" id="{F8113396-5DF3-4721-88D5-0E5AA6A41C69}"/>
              </a:ext>
            </a:extLst>
          </p:cNvPr>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9DCAF26-768A-4589-92A8-FB8B9B5C2209}" type="slidenum">
              <a:rPr lang="cs-CZ" altLang="cs-CZ" sz="800" smtClean="0"/>
              <a:pPr>
                <a:spcBef>
                  <a:spcPct val="0"/>
                </a:spcBef>
                <a:buClrTx/>
                <a:buSzTx/>
                <a:buFontTx/>
                <a:buNone/>
              </a:pPr>
              <a:t>13</a:t>
            </a:fld>
            <a:endParaRPr lang="cs-CZ" altLang="cs-CZ" sz="8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965485" y="393297"/>
            <a:ext cx="8178515" cy="708695"/>
          </a:xfrm>
        </p:spPr>
        <p:txBody>
          <a:bodyPr>
            <a:noAutofit/>
          </a:bodyPr>
          <a:lstStyle/>
          <a:p>
            <a:pPr eaLnBrk="1" hangingPunct="1">
              <a:defRPr/>
            </a:pPr>
            <a:r>
              <a:rPr lang="cs-CZ" sz="3200" dirty="0"/>
              <a:t>Kolik prodaných zmrzlin vytvoří zisk 15 000 Kč při ceně </a:t>
            </a:r>
            <a:r>
              <a:rPr lang="cs-CZ" sz="3200" b="1" dirty="0"/>
              <a:t>18 Kč/ks </a:t>
            </a:r>
            <a:r>
              <a:rPr lang="cs-CZ" sz="3200" dirty="0"/>
              <a:t>nebo při ceně </a:t>
            </a:r>
            <a:r>
              <a:rPr lang="cs-CZ" sz="3200" b="1" dirty="0"/>
              <a:t>16 Kč/ ks</a:t>
            </a:r>
            <a:r>
              <a:rPr lang="cs-CZ" sz="3200" dirty="0"/>
              <a:t>?</a:t>
            </a:r>
          </a:p>
        </p:txBody>
      </p:sp>
      <p:sp>
        <p:nvSpPr>
          <p:cNvPr id="702467" name="Rectangle 3"/>
          <p:cNvSpPr>
            <a:spLocks noGrp="1" noChangeArrowheads="1"/>
          </p:cNvSpPr>
          <p:nvPr>
            <p:ph type="body" sz="half" idx="1"/>
          </p:nvPr>
        </p:nvSpPr>
        <p:spPr>
          <a:xfrm>
            <a:off x="0" y="1400175"/>
            <a:ext cx="5580112" cy="3613001"/>
          </a:xfrm>
        </p:spPr>
        <p:txBody>
          <a:bodyPr>
            <a:normAutofit fontScale="92500" lnSpcReduction="20000"/>
          </a:bodyPr>
          <a:lstStyle/>
          <a:p>
            <a:pPr eaLnBrk="1" hangingPunct="1">
              <a:defRPr/>
            </a:pPr>
            <a:r>
              <a:rPr lang="cs-CZ" sz="2800" dirty="0"/>
              <a:t>Náklady:</a:t>
            </a:r>
          </a:p>
          <a:p>
            <a:pPr lvl="1" eaLnBrk="1" hangingPunct="1">
              <a:defRPr/>
            </a:pPr>
            <a:r>
              <a:rPr lang="cs-CZ" sz="2600" dirty="0"/>
              <a:t>Pronájem zmrzlinového stroje…</a:t>
            </a:r>
          </a:p>
          <a:p>
            <a:pPr lvl="1" eaLnBrk="1" hangingPunct="1">
              <a:defRPr/>
            </a:pPr>
            <a:r>
              <a:rPr lang="cs-CZ" sz="2600" dirty="0"/>
              <a:t>Pronájem prodejní plochy………</a:t>
            </a:r>
          </a:p>
          <a:p>
            <a:pPr lvl="1" eaLnBrk="1" hangingPunct="1">
              <a:defRPr/>
            </a:pPr>
            <a:r>
              <a:rPr lang="cs-CZ" sz="2600" dirty="0"/>
              <a:t>Elektrická energie…………………</a:t>
            </a:r>
          </a:p>
          <a:p>
            <a:pPr lvl="1" eaLnBrk="1" hangingPunct="1">
              <a:defRPr/>
            </a:pPr>
            <a:r>
              <a:rPr lang="cs-CZ" sz="2600" dirty="0"/>
              <a:t>Plat zaměstnance…………………</a:t>
            </a:r>
          </a:p>
          <a:p>
            <a:pPr lvl="1" eaLnBrk="1" hangingPunct="1">
              <a:defRPr/>
            </a:pPr>
            <a:r>
              <a:rPr lang="cs-CZ" sz="2600" dirty="0"/>
              <a:t>Voda a ostatní……………………</a:t>
            </a:r>
          </a:p>
          <a:p>
            <a:pPr lvl="1" eaLnBrk="1" hangingPunct="1">
              <a:defRPr/>
            </a:pPr>
            <a:r>
              <a:rPr lang="cs-CZ" sz="2600" dirty="0"/>
              <a:t>Surovina na zmrzlinu……………</a:t>
            </a:r>
          </a:p>
          <a:p>
            <a:pPr lvl="1" eaLnBrk="1" hangingPunct="1">
              <a:defRPr/>
            </a:pPr>
            <a:r>
              <a:rPr lang="cs-CZ" sz="2600" dirty="0"/>
              <a:t>Kornoutky……………………………</a:t>
            </a:r>
          </a:p>
          <a:p>
            <a:pPr lvl="1" eaLnBrk="1" hangingPunct="1">
              <a:defRPr/>
            </a:pPr>
            <a:r>
              <a:rPr lang="cs-CZ" sz="2600" dirty="0"/>
              <a:t>Poleva a jiné přísady ……………</a:t>
            </a:r>
          </a:p>
        </p:txBody>
      </p:sp>
      <p:graphicFrame>
        <p:nvGraphicFramePr>
          <p:cNvPr id="702468" name="Group 4"/>
          <p:cNvGraphicFramePr>
            <a:graphicFrameLocks noGrp="1"/>
          </p:cNvGraphicFramePr>
          <p:nvPr>
            <p:ph sz="half" idx="2"/>
          </p:nvPr>
        </p:nvGraphicFramePr>
        <p:xfrm>
          <a:off x="5662613" y="1390650"/>
          <a:ext cx="3301875" cy="3296962"/>
        </p:xfrm>
        <a:graphic>
          <a:graphicData uri="http://schemas.openxmlformats.org/drawingml/2006/table">
            <a:tbl>
              <a:tblPr/>
              <a:tblGrid>
                <a:gridCol w="1650937">
                  <a:extLst>
                    <a:ext uri="{9D8B030D-6E8A-4147-A177-3AD203B41FA5}">
                      <a16:colId xmlns:a16="http://schemas.microsoft.com/office/drawing/2014/main" val="20000"/>
                    </a:ext>
                  </a:extLst>
                </a:gridCol>
                <a:gridCol w="1650938">
                  <a:extLst>
                    <a:ext uri="{9D8B030D-6E8A-4147-A177-3AD203B41FA5}">
                      <a16:colId xmlns:a16="http://schemas.microsoft.com/office/drawing/2014/main" val="20001"/>
                    </a:ext>
                  </a:extLst>
                </a:gridCol>
              </a:tblGrid>
              <a:tr h="3007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dirty="0">
                          <a:ln>
                            <a:noFill/>
                          </a:ln>
                          <a:solidFill>
                            <a:schemeClr val="tx1"/>
                          </a:solidFill>
                          <a:effectLst>
                            <a:outerShdw blurRad="38100" dist="38100" dir="2700000" algn="tl">
                              <a:srgbClr val="000000"/>
                            </a:outerShdw>
                          </a:effectLst>
                          <a:latin typeface="Tahoma" charset="0"/>
                        </a:rPr>
                        <a:t>Fixní</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dirty="0">
                          <a:ln>
                            <a:noFill/>
                          </a:ln>
                          <a:solidFill>
                            <a:schemeClr val="tx1"/>
                          </a:solidFill>
                          <a:effectLst>
                            <a:outerShdw blurRad="38100" dist="38100" dir="2700000" algn="tl">
                              <a:srgbClr val="000000"/>
                            </a:outerShdw>
                          </a:effectLst>
                          <a:latin typeface="Tahoma" charset="0"/>
                        </a:rPr>
                        <a:t>Variabilní</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3000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dirty="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4" name="Zástupný symbol pro číslo snímku 5"/>
          <p:cNvSpPr>
            <a:spLocks noGrp="1"/>
          </p:cNvSpPr>
          <p:nvPr>
            <p:ph type="sldNum" sz="quarter" idx="12"/>
          </p:nvPr>
        </p:nvSpPr>
        <p:spPr>
          <a:xfrm>
            <a:off x="6870700" y="6445587"/>
            <a:ext cx="2133600" cy="365125"/>
          </a:xfrm>
        </p:spPr>
        <p:txBody>
          <a:bodyPr/>
          <a:lstStyle/>
          <a:p>
            <a:fld id="{20599342-ADC9-4FBD-BD5E-33D093E923A2}" type="slidenum">
              <a:rPr lang="cs-CZ"/>
              <a:pPr/>
              <a:t>130</a:t>
            </a:fld>
            <a:endParaRPr lang="cs-CZ" dirty="0"/>
          </a:p>
        </p:txBody>
      </p:sp>
      <p:sp>
        <p:nvSpPr>
          <p:cNvPr id="41001" name="Rectangle 41"/>
          <p:cNvSpPr>
            <a:spLocks noChangeArrowheads="1"/>
          </p:cNvSpPr>
          <p:nvPr/>
        </p:nvSpPr>
        <p:spPr bwMode="auto">
          <a:xfrm>
            <a:off x="5703887" y="1716088"/>
            <a:ext cx="1609726" cy="1784919"/>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cs-CZ" sz="2400"/>
              <a:t>Celkem </a:t>
            </a:r>
          </a:p>
          <a:p>
            <a:r>
              <a:rPr lang="cs-CZ" sz="2400"/>
              <a:t>15 000</a:t>
            </a:r>
          </a:p>
        </p:txBody>
      </p:sp>
      <p:sp>
        <p:nvSpPr>
          <p:cNvPr id="41002" name="Rectangle 42"/>
          <p:cNvSpPr>
            <a:spLocks noChangeArrowheads="1"/>
          </p:cNvSpPr>
          <p:nvPr/>
        </p:nvSpPr>
        <p:spPr bwMode="auto">
          <a:xfrm>
            <a:off x="7338032" y="3568700"/>
            <a:ext cx="1554448" cy="1012428"/>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cs-CZ" sz="2400"/>
              <a:t>Celkem</a:t>
            </a:r>
          </a:p>
          <a:p>
            <a:r>
              <a:rPr lang="cs-CZ" sz="2400"/>
              <a:t>8 Kč/kus</a:t>
            </a:r>
          </a:p>
        </p:txBody>
      </p:sp>
      <p:pic>
        <p:nvPicPr>
          <p:cNvPr id="41003"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00025"/>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6894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cs-CZ" altLang="cs-CZ" sz="2800" b="1"/>
              <a:t>Skladba ceny výrobku</a:t>
            </a:r>
          </a:p>
        </p:txBody>
      </p:sp>
      <p:grpSp>
        <p:nvGrpSpPr>
          <p:cNvPr id="35843" name="Group 3"/>
          <p:cNvGrpSpPr>
            <a:grpSpLocks/>
          </p:cNvGrpSpPr>
          <p:nvPr/>
        </p:nvGrpSpPr>
        <p:grpSpPr bwMode="auto">
          <a:xfrm>
            <a:off x="1979613" y="1271588"/>
            <a:ext cx="5761037" cy="4924425"/>
            <a:chOff x="1247" y="801"/>
            <a:chExt cx="3629" cy="3102"/>
          </a:xfrm>
        </p:grpSpPr>
        <p:sp>
          <p:nvSpPr>
            <p:cNvPr id="35844" name="Text Box 4"/>
            <p:cNvSpPr txBox="1">
              <a:spLocks noChangeArrowheads="1"/>
            </p:cNvSpPr>
            <p:nvPr/>
          </p:nvSpPr>
          <p:spPr bwMode="auto">
            <a:xfrm>
              <a:off x="1253" y="801"/>
              <a:ext cx="3617" cy="67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Cena výrobku (100)</a:t>
              </a:r>
            </a:p>
          </p:txBody>
        </p:sp>
        <p:sp>
          <p:nvSpPr>
            <p:cNvPr id="35845" name="Text Box 5"/>
            <p:cNvSpPr txBox="1">
              <a:spLocks noChangeArrowheads="1"/>
            </p:cNvSpPr>
            <p:nvPr/>
          </p:nvSpPr>
          <p:spPr bwMode="auto">
            <a:xfrm>
              <a:off x="1253" y="1531"/>
              <a:ext cx="2806" cy="33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celkové náklady (90)</a:t>
              </a:r>
            </a:p>
          </p:txBody>
        </p:sp>
        <p:sp>
          <p:nvSpPr>
            <p:cNvPr id="35846" name="Text Box 6"/>
            <p:cNvSpPr txBox="1">
              <a:spLocks noChangeArrowheads="1"/>
            </p:cNvSpPr>
            <p:nvPr/>
          </p:nvSpPr>
          <p:spPr bwMode="auto">
            <a:xfrm>
              <a:off x="4059" y="1531"/>
              <a:ext cx="811" cy="67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Zisk (10)</a:t>
              </a:r>
            </a:p>
          </p:txBody>
        </p:sp>
        <p:sp>
          <p:nvSpPr>
            <p:cNvPr id="35847" name="Text Box 7"/>
            <p:cNvSpPr txBox="1">
              <a:spLocks noChangeArrowheads="1"/>
            </p:cNvSpPr>
            <p:nvPr/>
          </p:nvSpPr>
          <p:spPr bwMode="auto">
            <a:xfrm>
              <a:off x="2575" y="1870"/>
              <a:ext cx="1484" cy="34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režie (50)</a:t>
              </a:r>
            </a:p>
          </p:txBody>
        </p:sp>
        <p:sp>
          <p:nvSpPr>
            <p:cNvPr id="35848" name="Text Box 8"/>
            <p:cNvSpPr txBox="1">
              <a:spLocks noChangeArrowheads="1"/>
            </p:cNvSpPr>
            <p:nvPr/>
          </p:nvSpPr>
          <p:spPr bwMode="auto">
            <a:xfrm>
              <a:off x="2575" y="2210"/>
              <a:ext cx="2295" cy="33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hrubé rozpětí (60)</a:t>
              </a:r>
            </a:p>
          </p:txBody>
        </p:sp>
        <p:sp>
          <p:nvSpPr>
            <p:cNvPr id="35849" name="Text Box 9"/>
            <p:cNvSpPr txBox="1">
              <a:spLocks noChangeArrowheads="1"/>
            </p:cNvSpPr>
            <p:nvPr/>
          </p:nvSpPr>
          <p:spPr bwMode="auto">
            <a:xfrm>
              <a:off x="1253" y="1870"/>
              <a:ext cx="1322" cy="67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přímé náklady (40)</a:t>
              </a:r>
            </a:p>
          </p:txBody>
        </p:sp>
        <p:sp>
          <p:nvSpPr>
            <p:cNvPr id="35850" name="Text Box 10"/>
            <p:cNvSpPr txBox="1">
              <a:spLocks noChangeArrowheads="1"/>
            </p:cNvSpPr>
            <p:nvPr/>
          </p:nvSpPr>
          <p:spPr bwMode="auto">
            <a:xfrm>
              <a:off x="1247" y="3224"/>
              <a:ext cx="1951" cy="67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variabilní náklady (50)</a:t>
              </a:r>
            </a:p>
          </p:txBody>
        </p:sp>
        <p:sp>
          <p:nvSpPr>
            <p:cNvPr id="35851" name="Text Box 11"/>
            <p:cNvSpPr txBox="1">
              <a:spLocks noChangeArrowheads="1"/>
            </p:cNvSpPr>
            <p:nvPr/>
          </p:nvSpPr>
          <p:spPr bwMode="auto">
            <a:xfrm>
              <a:off x="1247" y="2659"/>
              <a:ext cx="1361"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přímé náklady (40)</a:t>
              </a:r>
            </a:p>
          </p:txBody>
        </p:sp>
        <p:sp>
          <p:nvSpPr>
            <p:cNvPr id="35852" name="Text Box 12"/>
            <p:cNvSpPr txBox="1">
              <a:spLocks noChangeArrowheads="1"/>
            </p:cNvSpPr>
            <p:nvPr/>
          </p:nvSpPr>
          <p:spPr bwMode="auto">
            <a:xfrm>
              <a:off x="2562" y="2659"/>
              <a:ext cx="636"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600">
                  <a:latin typeface="Garamond" panose="02020404030301010803" pitchFamily="18" charset="0"/>
                </a:rPr>
                <a:t>Varia-bilní režie (10) </a:t>
              </a:r>
            </a:p>
          </p:txBody>
        </p:sp>
        <p:sp>
          <p:nvSpPr>
            <p:cNvPr id="35853" name="Text Box 13"/>
            <p:cNvSpPr txBox="1">
              <a:spLocks noChangeArrowheads="1"/>
            </p:cNvSpPr>
            <p:nvPr/>
          </p:nvSpPr>
          <p:spPr bwMode="auto">
            <a:xfrm>
              <a:off x="3198" y="2659"/>
              <a:ext cx="907"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fixní</a:t>
              </a:r>
            </a:p>
            <a:p>
              <a:pPr algn="ctr" eaLnBrk="1" hangingPunct="1"/>
              <a:r>
                <a:rPr lang="cs-CZ" altLang="cs-CZ">
                  <a:latin typeface="Garamond" panose="02020404030301010803" pitchFamily="18" charset="0"/>
                </a:rPr>
                <a:t>režie (40)</a:t>
              </a:r>
            </a:p>
          </p:txBody>
        </p:sp>
        <p:sp>
          <p:nvSpPr>
            <p:cNvPr id="35854" name="Text Box 14"/>
            <p:cNvSpPr txBox="1">
              <a:spLocks noChangeArrowheads="1"/>
            </p:cNvSpPr>
            <p:nvPr/>
          </p:nvSpPr>
          <p:spPr bwMode="auto">
            <a:xfrm>
              <a:off x="4059" y="2659"/>
              <a:ext cx="817"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Zisk (10)</a:t>
              </a:r>
            </a:p>
          </p:txBody>
        </p:sp>
        <p:sp>
          <p:nvSpPr>
            <p:cNvPr id="35855" name="Text Box 15"/>
            <p:cNvSpPr txBox="1">
              <a:spLocks noChangeArrowheads="1"/>
            </p:cNvSpPr>
            <p:nvPr/>
          </p:nvSpPr>
          <p:spPr bwMode="auto">
            <a:xfrm>
              <a:off x="3198" y="3224"/>
              <a:ext cx="1678" cy="679"/>
            </a:xfrm>
            <a:prstGeom prst="rect">
              <a:avLst/>
            </a:prstGeom>
            <a:solidFill>
              <a:srgbClr val="FFFFCC">
                <a:alpha val="59999"/>
              </a:srgbClr>
            </a:solidFill>
            <a:ln w="349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příspěvek na úhradu</a:t>
              </a:r>
            </a:p>
            <a:p>
              <a:pPr algn="ctr" eaLnBrk="1" hangingPunct="1"/>
              <a:r>
                <a:rPr lang="cs-CZ" altLang="cs-CZ">
                  <a:latin typeface="Garamond" panose="02020404030301010803" pitchFamily="18" charset="0"/>
                </a:rPr>
                <a:t>fixních nákladů a zisku (50)</a:t>
              </a:r>
            </a:p>
          </p:txBody>
        </p:sp>
      </p:grpSp>
    </p:spTree>
    <p:extLst>
      <p:ext uri="{BB962C8B-B14F-4D97-AF65-F5344CB8AC3E}">
        <p14:creationId xmlns:p14="http://schemas.microsoft.com/office/powerpoint/2010/main" val="4741730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240088"/>
            <a:ext cx="8763000" cy="3490912"/>
          </a:xfrm>
          <a:prstGeom prst="rect">
            <a:avLst/>
          </a:prstGeom>
          <a:solidFill>
            <a:schemeClr val="bg1"/>
          </a:solidFill>
          <a:ln>
            <a:noFill/>
          </a:ln>
          <a:effectLst/>
        </p:spPr>
      </p:pic>
      <p:sp>
        <p:nvSpPr>
          <p:cNvPr id="661270" name="Rectangle 790"/>
          <p:cNvSpPr>
            <a:spLocks noGrp="1" noChangeArrowheads="1"/>
          </p:cNvSpPr>
          <p:nvPr>
            <p:ph type="title"/>
          </p:nvPr>
        </p:nvSpPr>
        <p:spPr/>
        <p:txBody>
          <a:bodyPr/>
          <a:lstStyle/>
          <a:p>
            <a:pPr eaLnBrk="1" hangingPunct="1">
              <a:defRPr/>
            </a:pPr>
            <a:r>
              <a:rPr lang="cs-CZ" sz="4000" dirty="0"/>
              <a:t>Náklady vs. příspěvek na úhradu</a:t>
            </a:r>
          </a:p>
        </p:txBody>
      </p:sp>
      <p:sp>
        <p:nvSpPr>
          <p:cNvPr id="661285" name="Rectangle 805"/>
          <p:cNvSpPr>
            <a:spLocks noChangeArrowheads="1"/>
          </p:cNvSpPr>
          <p:nvPr/>
        </p:nvSpPr>
        <p:spPr bwMode="auto">
          <a:xfrm>
            <a:off x="29633" y="1221499"/>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hlink"/>
              </a:buClr>
              <a:buSzPct val="65000"/>
              <a:buFont typeface="Wingdings" pitchFamily="2" charset="2"/>
              <a:buChar char="n"/>
              <a:defRPr/>
            </a:pPr>
            <a:r>
              <a:rPr lang="cs-CZ" sz="2400" dirty="0">
                <a:cs typeface="Arial" charset="0"/>
              </a:rPr>
              <a:t>Jak se budou vyvíjet náklady a zisk výrobce mp3 přehrávačů prodávaných za 10 000 Kč s var. náklady na kus 4 000 Kč a celkovými fixními náklady 2 mil. Kč?</a:t>
            </a:r>
          </a:p>
        </p:txBody>
      </p:sp>
      <p:sp>
        <p:nvSpPr>
          <p:cNvPr id="661286" name="Rectangle 806"/>
          <p:cNvSpPr>
            <a:spLocks noChangeArrowheads="1"/>
          </p:cNvSpPr>
          <p:nvPr/>
        </p:nvSpPr>
        <p:spPr bwMode="auto">
          <a:xfrm>
            <a:off x="2001838" y="3933825"/>
            <a:ext cx="828675" cy="247650"/>
          </a:xfrm>
          <a:prstGeom prst="rect">
            <a:avLst/>
          </a:prstGeom>
          <a:solidFill>
            <a:schemeClr val="bg1"/>
          </a:solidFill>
          <a:ln>
            <a:noFill/>
          </a:ln>
          <a:effectLst/>
        </p:spPr>
        <p:txBody>
          <a:bodyPr wrap="none" anchor="ctr"/>
          <a:lstStyle/>
          <a:p>
            <a:endParaRPr lang="cs-CZ"/>
          </a:p>
        </p:txBody>
      </p:sp>
      <p:sp>
        <p:nvSpPr>
          <p:cNvPr id="661287" name="Rectangle 807"/>
          <p:cNvSpPr>
            <a:spLocks noChangeArrowheads="1"/>
          </p:cNvSpPr>
          <p:nvPr/>
        </p:nvSpPr>
        <p:spPr bwMode="auto">
          <a:xfrm>
            <a:off x="2973388" y="3960813"/>
            <a:ext cx="828675" cy="247650"/>
          </a:xfrm>
          <a:prstGeom prst="rect">
            <a:avLst/>
          </a:prstGeom>
          <a:solidFill>
            <a:schemeClr val="bg1"/>
          </a:solidFill>
          <a:ln>
            <a:noFill/>
          </a:ln>
          <a:effectLst/>
        </p:spPr>
        <p:txBody>
          <a:bodyPr wrap="none" anchor="ctr"/>
          <a:lstStyle/>
          <a:p>
            <a:endParaRPr lang="cs-CZ"/>
          </a:p>
        </p:txBody>
      </p:sp>
      <p:sp>
        <p:nvSpPr>
          <p:cNvPr id="661288" name="Rectangle 808"/>
          <p:cNvSpPr>
            <a:spLocks noChangeArrowheads="1"/>
          </p:cNvSpPr>
          <p:nvPr/>
        </p:nvSpPr>
        <p:spPr bwMode="auto">
          <a:xfrm>
            <a:off x="3898900" y="3944938"/>
            <a:ext cx="828675" cy="247650"/>
          </a:xfrm>
          <a:prstGeom prst="rect">
            <a:avLst/>
          </a:prstGeom>
          <a:solidFill>
            <a:schemeClr val="bg1"/>
          </a:solidFill>
          <a:ln>
            <a:noFill/>
          </a:ln>
          <a:effectLst/>
        </p:spPr>
        <p:txBody>
          <a:bodyPr wrap="none" anchor="ctr"/>
          <a:lstStyle/>
          <a:p>
            <a:endParaRPr lang="cs-CZ"/>
          </a:p>
        </p:txBody>
      </p:sp>
      <p:sp>
        <p:nvSpPr>
          <p:cNvPr id="661289" name="Rectangle 809"/>
          <p:cNvSpPr>
            <a:spLocks noChangeArrowheads="1"/>
          </p:cNvSpPr>
          <p:nvPr/>
        </p:nvSpPr>
        <p:spPr bwMode="auto">
          <a:xfrm>
            <a:off x="4797425" y="3957638"/>
            <a:ext cx="828675" cy="247650"/>
          </a:xfrm>
          <a:prstGeom prst="rect">
            <a:avLst/>
          </a:prstGeom>
          <a:solidFill>
            <a:schemeClr val="bg1"/>
          </a:solidFill>
          <a:ln>
            <a:noFill/>
          </a:ln>
          <a:effectLst/>
        </p:spPr>
        <p:txBody>
          <a:bodyPr wrap="none" anchor="ctr"/>
          <a:lstStyle/>
          <a:p>
            <a:endParaRPr lang="cs-CZ"/>
          </a:p>
        </p:txBody>
      </p:sp>
      <p:sp>
        <p:nvSpPr>
          <p:cNvPr id="661290" name="Rectangle 810"/>
          <p:cNvSpPr>
            <a:spLocks noChangeArrowheads="1"/>
          </p:cNvSpPr>
          <p:nvPr/>
        </p:nvSpPr>
        <p:spPr bwMode="auto">
          <a:xfrm>
            <a:off x="5797550" y="3954463"/>
            <a:ext cx="828675" cy="247650"/>
          </a:xfrm>
          <a:prstGeom prst="rect">
            <a:avLst/>
          </a:prstGeom>
          <a:solidFill>
            <a:schemeClr val="bg1"/>
          </a:solidFill>
          <a:ln>
            <a:noFill/>
          </a:ln>
          <a:effectLst/>
        </p:spPr>
        <p:txBody>
          <a:bodyPr wrap="none" anchor="ctr"/>
          <a:lstStyle/>
          <a:p>
            <a:endParaRPr lang="cs-CZ"/>
          </a:p>
        </p:txBody>
      </p:sp>
      <p:sp>
        <p:nvSpPr>
          <p:cNvPr id="661291" name="Rectangle 811"/>
          <p:cNvSpPr>
            <a:spLocks noChangeArrowheads="1"/>
          </p:cNvSpPr>
          <p:nvPr/>
        </p:nvSpPr>
        <p:spPr bwMode="auto">
          <a:xfrm>
            <a:off x="6927850" y="3952875"/>
            <a:ext cx="1003300" cy="247650"/>
          </a:xfrm>
          <a:prstGeom prst="rect">
            <a:avLst/>
          </a:prstGeom>
          <a:solidFill>
            <a:schemeClr val="bg1"/>
          </a:solidFill>
          <a:ln>
            <a:noFill/>
          </a:ln>
          <a:effectLst/>
        </p:spPr>
        <p:txBody>
          <a:bodyPr wrap="none" anchor="ctr"/>
          <a:lstStyle/>
          <a:p>
            <a:endParaRPr lang="cs-CZ"/>
          </a:p>
        </p:txBody>
      </p:sp>
      <p:sp>
        <p:nvSpPr>
          <p:cNvPr id="661292" name="Rectangle 812"/>
          <p:cNvSpPr>
            <a:spLocks noChangeArrowheads="1"/>
          </p:cNvSpPr>
          <p:nvPr/>
        </p:nvSpPr>
        <p:spPr bwMode="auto">
          <a:xfrm>
            <a:off x="8086725" y="3952875"/>
            <a:ext cx="828675" cy="247650"/>
          </a:xfrm>
          <a:prstGeom prst="rect">
            <a:avLst/>
          </a:prstGeom>
          <a:solidFill>
            <a:schemeClr val="bg1"/>
          </a:solidFill>
          <a:ln>
            <a:noFill/>
          </a:ln>
          <a:effectLst/>
        </p:spPr>
        <p:txBody>
          <a:bodyPr wrap="none" anchor="ctr"/>
          <a:lstStyle/>
          <a:p>
            <a:endParaRPr lang="cs-CZ"/>
          </a:p>
        </p:txBody>
      </p:sp>
      <p:sp>
        <p:nvSpPr>
          <p:cNvPr id="661293" name="Rectangle 813"/>
          <p:cNvSpPr>
            <a:spLocks noChangeArrowheads="1"/>
          </p:cNvSpPr>
          <p:nvPr/>
        </p:nvSpPr>
        <p:spPr bwMode="auto">
          <a:xfrm>
            <a:off x="2043113" y="4251325"/>
            <a:ext cx="771525" cy="246063"/>
          </a:xfrm>
          <a:prstGeom prst="rect">
            <a:avLst/>
          </a:prstGeom>
          <a:solidFill>
            <a:schemeClr val="bg1"/>
          </a:solidFill>
          <a:ln>
            <a:noFill/>
          </a:ln>
          <a:effectLst/>
        </p:spPr>
        <p:txBody>
          <a:bodyPr wrap="none" anchor="ctr"/>
          <a:lstStyle/>
          <a:p>
            <a:endParaRPr lang="cs-CZ"/>
          </a:p>
        </p:txBody>
      </p:sp>
      <p:sp>
        <p:nvSpPr>
          <p:cNvPr id="661294" name="Rectangle 814"/>
          <p:cNvSpPr>
            <a:spLocks noChangeArrowheads="1"/>
          </p:cNvSpPr>
          <p:nvPr/>
        </p:nvSpPr>
        <p:spPr bwMode="auto">
          <a:xfrm>
            <a:off x="2898775" y="4264025"/>
            <a:ext cx="944563" cy="247650"/>
          </a:xfrm>
          <a:prstGeom prst="rect">
            <a:avLst/>
          </a:prstGeom>
          <a:solidFill>
            <a:schemeClr val="bg1"/>
          </a:solidFill>
          <a:ln>
            <a:noFill/>
          </a:ln>
          <a:effectLst/>
        </p:spPr>
        <p:txBody>
          <a:bodyPr wrap="none" anchor="ctr"/>
          <a:lstStyle/>
          <a:p>
            <a:endParaRPr lang="cs-CZ"/>
          </a:p>
        </p:txBody>
      </p:sp>
      <p:sp>
        <p:nvSpPr>
          <p:cNvPr id="661295" name="Rectangle 815"/>
          <p:cNvSpPr>
            <a:spLocks noChangeArrowheads="1"/>
          </p:cNvSpPr>
          <p:nvPr/>
        </p:nvSpPr>
        <p:spPr bwMode="auto">
          <a:xfrm>
            <a:off x="3911600" y="4260850"/>
            <a:ext cx="828675" cy="247650"/>
          </a:xfrm>
          <a:prstGeom prst="rect">
            <a:avLst/>
          </a:prstGeom>
          <a:solidFill>
            <a:schemeClr val="bg1"/>
          </a:solidFill>
          <a:ln>
            <a:noFill/>
          </a:ln>
          <a:effectLst/>
        </p:spPr>
        <p:txBody>
          <a:bodyPr wrap="none" anchor="ctr"/>
          <a:lstStyle/>
          <a:p>
            <a:endParaRPr lang="cs-CZ"/>
          </a:p>
        </p:txBody>
      </p:sp>
      <p:sp>
        <p:nvSpPr>
          <p:cNvPr id="661296" name="Rectangle 816"/>
          <p:cNvSpPr>
            <a:spLocks noChangeArrowheads="1"/>
          </p:cNvSpPr>
          <p:nvPr/>
        </p:nvSpPr>
        <p:spPr bwMode="auto">
          <a:xfrm>
            <a:off x="4795838" y="4244975"/>
            <a:ext cx="828675" cy="247650"/>
          </a:xfrm>
          <a:prstGeom prst="rect">
            <a:avLst/>
          </a:prstGeom>
          <a:solidFill>
            <a:schemeClr val="bg1"/>
          </a:solidFill>
          <a:ln>
            <a:noFill/>
          </a:ln>
          <a:effectLst/>
        </p:spPr>
        <p:txBody>
          <a:bodyPr wrap="none" anchor="ctr"/>
          <a:lstStyle/>
          <a:p>
            <a:endParaRPr lang="cs-CZ"/>
          </a:p>
        </p:txBody>
      </p:sp>
      <p:sp>
        <p:nvSpPr>
          <p:cNvPr id="661297" name="Rectangle 817"/>
          <p:cNvSpPr>
            <a:spLocks noChangeArrowheads="1"/>
          </p:cNvSpPr>
          <p:nvPr/>
        </p:nvSpPr>
        <p:spPr bwMode="auto">
          <a:xfrm>
            <a:off x="5810250" y="4241800"/>
            <a:ext cx="828675" cy="247650"/>
          </a:xfrm>
          <a:prstGeom prst="rect">
            <a:avLst/>
          </a:prstGeom>
          <a:solidFill>
            <a:schemeClr val="bg1"/>
          </a:solidFill>
          <a:ln>
            <a:noFill/>
          </a:ln>
          <a:effectLst/>
        </p:spPr>
        <p:txBody>
          <a:bodyPr wrap="none" anchor="ctr"/>
          <a:lstStyle/>
          <a:p>
            <a:endParaRPr lang="cs-CZ"/>
          </a:p>
        </p:txBody>
      </p:sp>
      <p:sp>
        <p:nvSpPr>
          <p:cNvPr id="661298" name="Rectangle 818"/>
          <p:cNvSpPr>
            <a:spLocks noChangeArrowheads="1"/>
          </p:cNvSpPr>
          <p:nvPr/>
        </p:nvSpPr>
        <p:spPr bwMode="auto">
          <a:xfrm>
            <a:off x="6910388" y="4240213"/>
            <a:ext cx="1003300" cy="247650"/>
          </a:xfrm>
          <a:prstGeom prst="rect">
            <a:avLst/>
          </a:prstGeom>
          <a:solidFill>
            <a:schemeClr val="bg1"/>
          </a:solidFill>
          <a:ln>
            <a:noFill/>
          </a:ln>
          <a:effectLst/>
        </p:spPr>
        <p:txBody>
          <a:bodyPr wrap="none" anchor="ctr"/>
          <a:lstStyle/>
          <a:p>
            <a:endParaRPr lang="cs-CZ"/>
          </a:p>
        </p:txBody>
      </p:sp>
      <p:sp>
        <p:nvSpPr>
          <p:cNvPr id="661299" name="Rectangle 819"/>
          <p:cNvSpPr>
            <a:spLocks noChangeArrowheads="1"/>
          </p:cNvSpPr>
          <p:nvPr/>
        </p:nvSpPr>
        <p:spPr bwMode="auto">
          <a:xfrm>
            <a:off x="8027988" y="4240213"/>
            <a:ext cx="1008062" cy="268287"/>
          </a:xfrm>
          <a:prstGeom prst="rect">
            <a:avLst/>
          </a:prstGeom>
          <a:solidFill>
            <a:schemeClr val="bg1"/>
          </a:solidFill>
          <a:ln>
            <a:noFill/>
          </a:ln>
          <a:effectLst/>
        </p:spPr>
        <p:txBody>
          <a:bodyPr wrap="none" anchor="ctr"/>
          <a:lstStyle/>
          <a:p>
            <a:endParaRPr lang="cs-CZ"/>
          </a:p>
        </p:txBody>
      </p:sp>
      <p:sp>
        <p:nvSpPr>
          <p:cNvPr id="661300" name="Rectangle 820"/>
          <p:cNvSpPr>
            <a:spLocks noChangeArrowheads="1"/>
          </p:cNvSpPr>
          <p:nvPr/>
        </p:nvSpPr>
        <p:spPr bwMode="auto">
          <a:xfrm>
            <a:off x="2014538" y="4584700"/>
            <a:ext cx="800100" cy="219075"/>
          </a:xfrm>
          <a:prstGeom prst="rect">
            <a:avLst/>
          </a:prstGeom>
          <a:solidFill>
            <a:schemeClr val="bg1"/>
          </a:solidFill>
          <a:ln>
            <a:noFill/>
          </a:ln>
          <a:effectLst/>
        </p:spPr>
        <p:txBody>
          <a:bodyPr wrap="none" anchor="ctr"/>
          <a:lstStyle/>
          <a:p>
            <a:endParaRPr lang="cs-CZ"/>
          </a:p>
        </p:txBody>
      </p:sp>
      <p:sp>
        <p:nvSpPr>
          <p:cNvPr id="661301" name="Rectangle 821"/>
          <p:cNvSpPr>
            <a:spLocks noChangeArrowheads="1"/>
          </p:cNvSpPr>
          <p:nvPr/>
        </p:nvSpPr>
        <p:spPr bwMode="auto">
          <a:xfrm>
            <a:off x="2973388" y="4583113"/>
            <a:ext cx="828675" cy="247650"/>
          </a:xfrm>
          <a:prstGeom prst="rect">
            <a:avLst/>
          </a:prstGeom>
          <a:solidFill>
            <a:schemeClr val="bg1"/>
          </a:solidFill>
          <a:ln>
            <a:noFill/>
          </a:ln>
          <a:effectLst/>
        </p:spPr>
        <p:txBody>
          <a:bodyPr wrap="none" anchor="ctr"/>
          <a:lstStyle/>
          <a:p>
            <a:endParaRPr lang="cs-CZ"/>
          </a:p>
        </p:txBody>
      </p:sp>
      <p:sp>
        <p:nvSpPr>
          <p:cNvPr id="661302" name="Rectangle 822"/>
          <p:cNvSpPr>
            <a:spLocks noChangeArrowheads="1"/>
          </p:cNvSpPr>
          <p:nvPr/>
        </p:nvSpPr>
        <p:spPr bwMode="auto">
          <a:xfrm>
            <a:off x="3911600" y="4567238"/>
            <a:ext cx="828675" cy="247650"/>
          </a:xfrm>
          <a:prstGeom prst="rect">
            <a:avLst/>
          </a:prstGeom>
          <a:solidFill>
            <a:schemeClr val="bg1"/>
          </a:solidFill>
          <a:ln>
            <a:noFill/>
          </a:ln>
          <a:effectLst/>
        </p:spPr>
        <p:txBody>
          <a:bodyPr wrap="none" anchor="ctr"/>
          <a:lstStyle/>
          <a:p>
            <a:endParaRPr lang="cs-CZ"/>
          </a:p>
        </p:txBody>
      </p:sp>
      <p:sp>
        <p:nvSpPr>
          <p:cNvPr id="661303" name="Rectangle 823"/>
          <p:cNvSpPr>
            <a:spLocks noChangeArrowheads="1"/>
          </p:cNvSpPr>
          <p:nvPr/>
        </p:nvSpPr>
        <p:spPr bwMode="auto">
          <a:xfrm>
            <a:off x="4810125" y="4579938"/>
            <a:ext cx="828675" cy="247650"/>
          </a:xfrm>
          <a:prstGeom prst="rect">
            <a:avLst/>
          </a:prstGeom>
          <a:solidFill>
            <a:schemeClr val="bg1"/>
          </a:solidFill>
          <a:ln>
            <a:noFill/>
          </a:ln>
          <a:effectLst/>
        </p:spPr>
        <p:txBody>
          <a:bodyPr wrap="none" anchor="ctr"/>
          <a:lstStyle/>
          <a:p>
            <a:endParaRPr lang="cs-CZ"/>
          </a:p>
        </p:txBody>
      </p:sp>
      <p:sp>
        <p:nvSpPr>
          <p:cNvPr id="661304" name="Rectangle 824"/>
          <p:cNvSpPr>
            <a:spLocks noChangeArrowheads="1"/>
          </p:cNvSpPr>
          <p:nvPr/>
        </p:nvSpPr>
        <p:spPr bwMode="auto">
          <a:xfrm>
            <a:off x="5810250" y="4576763"/>
            <a:ext cx="828675" cy="247650"/>
          </a:xfrm>
          <a:prstGeom prst="rect">
            <a:avLst/>
          </a:prstGeom>
          <a:solidFill>
            <a:schemeClr val="bg1"/>
          </a:solidFill>
          <a:ln>
            <a:noFill/>
          </a:ln>
          <a:effectLst/>
        </p:spPr>
        <p:txBody>
          <a:bodyPr wrap="none" anchor="ctr"/>
          <a:lstStyle/>
          <a:p>
            <a:endParaRPr lang="cs-CZ"/>
          </a:p>
        </p:txBody>
      </p:sp>
      <p:sp>
        <p:nvSpPr>
          <p:cNvPr id="661305" name="Rectangle 825"/>
          <p:cNvSpPr>
            <a:spLocks noChangeArrowheads="1"/>
          </p:cNvSpPr>
          <p:nvPr/>
        </p:nvSpPr>
        <p:spPr bwMode="auto">
          <a:xfrm>
            <a:off x="6940550" y="4575175"/>
            <a:ext cx="1003300" cy="247650"/>
          </a:xfrm>
          <a:prstGeom prst="rect">
            <a:avLst/>
          </a:prstGeom>
          <a:solidFill>
            <a:schemeClr val="bg1"/>
          </a:solidFill>
          <a:ln>
            <a:noFill/>
          </a:ln>
          <a:effectLst/>
        </p:spPr>
        <p:txBody>
          <a:bodyPr wrap="none" anchor="ctr"/>
          <a:lstStyle/>
          <a:p>
            <a:endParaRPr lang="cs-CZ"/>
          </a:p>
        </p:txBody>
      </p:sp>
      <p:sp>
        <p:nvSpPr>
          <p:cNvPr id="661306" name="Rectangle 826"/>
          <p:cNvSpPr>
            <a:spLocks noChangeArrowheads="1"/>
          </p:cNvSpPr>
          <p:nvPr/>
        </p:nvSpPr>
        <p:spPr bwMode="auto">
          <a:xfrm>
            <a:off x="8099425" y="4575175"/>
            <a:ext cx="828675" cy="247650"/>
          </a:xfrm>
          <a:prstGeom prst="rect">
            <a:avLst/>
          </a:prstGeom>
          <a:solidFill>
            <a:schemeClr val="bg1"/>
          </a:solidFill>
          <a:ln>
            <a:noFill/>
          </a:ln>
          <a:effectLst/>
        </p:spPr>
        <p:txBody>
          <a:bodyPr wrap="none" anchor="ctr"/>
          <a:lstStyle/>
          <a:p>
            <a:endParaRPr lang="cs-CZ"/>
          </a:p>
        </p:txBody>
      </p:sp>
      <p:sp>
        <p:nvSpPr>
          <p:cNvPr id="661307" name="Rectangle 827"/>
          <p:cNvSpPr>
            <a:spLocks noChangeArrowheads="1"/>
          </p:cNvSpPr>
          <p:nvPr/>
        </p:nvSpPr>
        <p:spPr bwMode="auto">
          <a:xfrm>
            <a:off x="2014538" y="4903788"/>
            <a:ext cx="828675" cy="204787"/>
          </a:xfrm>
          <a:prstGeom prst="rect">
            <a:avLst/>
          </a:prstGeom>
          <a:solidFill>
            <a:schemeClr val="bg1"/>
          </a:solidFill>
          <a:ln>
            <a:noFill/>
          </a:ln>
          <a:effectLst/>
        </p:spPr>
        <p:txBody>
          <a:bodyPr wrap="none" anchor="ctr"/>
          <a:lstStyle/>
          <a:p>
            <a:endParaRPr lang="cs-CZ"/>
          </a:p>
        </p:txBody>
      </p:sp>
      <p:sp>
        <p:nvSpPr>
          <p:cNvPr id="661308" name="Rectangle 828"/>
          <p:cNvSpPr>
            <a:spLocks noChangeArrowheads="1"/>
          </p:cNvSpPr>
          <p:nvPr/>
        </p:nvSpPr>
        <p:spPr bwMode="auto">
          <a:xfrm>
            <a:off x="2957513" y="4887913"/>
            <a:ext cx="828675" cy="247650"/>
          </a:xfrm>
          <a:prstGeom prst="rect">
            <a:avLst/>
          </a:prstGeom>
          <a:solidFill>
            <a:schemeClr val="bg1"/>
          </a:solidFill>
          <a:ln>
            <a:noFill/>
          </a:ln>
          <a:effectLst/>
        </p:spPr>
        <p:txBody>
          <a:bodyPr wrap="none" anchor="ctr"/>
          <a:lstStyle/>
          <a:p>
            <a:endParaRPr lang="cs-CZ"/>
          </a:p>
        </p:txBody>
      </p:sp>
      <p:sp>
        <p:nvSpPr>
          <p:cNvPr id="661309" name="Rectangle 829"/>
          <p:cNvSpPr>
            <a:spLocks noChangeArrowheads="1"/>
          </p:cNvSpPr>
          <p:nvPr/>
        </p:nvSpPr>
        <p:spPr bwMode="auto">
          <a:xfrm>
            <a:off x="3883025" y="4872038"/>
            <a:ext cx="828675" cy="247650"/>
          </a:xfrm>
          <a:prstGeom prst="rect">
            <a:avLst/>
          </a:prstGeom>
          <a:solidFill>
            <a:schemeClr val="bg1"/>
          </a:solidFill>
          <a:ln>
            <a:noFill/>
          </a:ln>
          <a:effectLst/>
        </p:spPr>
        <p:txBody>
          <a:bodyPr wrap="none" anchor="ctr"/>
          <a:lstStyle/>
          <a:p>
            <a:endParaRPr lang="cs-CZ"/>
          </a:p>
        </p:txBody>
      </p:sp>
      <p:sp>
        <p:nvSpPr>
          <p:cNvPr id="661310" name="Rectangle 830"/>
          <p:cNvSpPr>
            <a:spLocks noChangeArrowheads="1"/>
          </p:cNvSpPr>
          <p:nvPr/>
        </p:nvSpPr>
        <p:spPr bwMode="auto">
          <a:xfrm>
            <a:off x="4781550" y="4884738"/>
            <a:ext cx="828675" cy="247650"/>
          </a:xfrm>
          <a:prstGeom prst="rect">
            <a:avLst/>
          </a:prstGeom>
          <a:solidFill>
            <a:schemeClr val="bg1"/>
          </a:solidFill>
          <a:ln>
            <a:noFill/>
          </a:ln>
          <a:effectLst/>
        </p:spPr>
        <p:txBody>
          <a:bodyPr wrap="none" anchor="ctr"/>
          <a:lstStyle/>
          <a:p>
            <a:endParaRPr lang="cs-CZ"/>
          </a:p>
        </p:txBody>
      </p:sp>
      <p:sp>
        <p:nvSpPr>
          <p:cNvPr id="661311" name="Rectangle 831"/>
          <p:cNvSpPr>
            <a:spLocks noChangeArrowheads="1"/>
          </p:cNvSpPr>
          <p:nvPr/>
        </p:nvSpPr>
        <p:spPr bwMode="auto">
          <a:xfrm>
            <a:off x="5781675" y="4881563"/>
            <a:ext cx="828675" cy="247650"/>
          </a:xfrm>
          <a:prstGeom prst="rect">
            <a:avLst/>
          </a:prstGeom>
          <a:solidFill>
            <a:schemeClr val="bg1"/>
          </a:solidFill>
          <a:ln>
            <a:noFill/>
          </a:ln>
          <a:effectLst/>
        </p:spPr>
        <p:txBody>
          <a:bodyPr wrap="none" anchor="ctr"/>
          <a:lstStyle/>
          <a:p>
            <a:endParaRPr lang="cs-CZ"/>
          </a:p>
        </p:txBody>
      </p:sp>
      <p:sp>
        <p:nvSpPr>
          <p:cNvPr id="661312" name="Rectangle 832"/>
          <p:cNvSpPr>
            <a:spLocks noChangeArrowheads="1"/>
          </p:cNvSpPr>
          <p:nvPr/>
        </p:nvSpPr>
        <p:spPr bwMode="auto">
          <a:xfrm>
            <a:off x="6911975" y="4879975"/>
            <a:ext cx="1003300" cy="247650"/>
          </a:xfrm>
          <a:prstGeom prst="rect">
            <a:avLst/>
          </a:prstGeom>
          <a:solidFill>
            <a:schemeClr val="bg1"/>
          </a:solidFill>
          <a:ln>
            <a:noFill/>
          </a:ln>
          <a:effectLst/>
        </p:spPr>
        <p:txBody>
          <a:bodyPr wrap="none" anchor="ctr"/>
          <a:lstStyle/>
          <a:p>
            <a:endParaRPr lang="cs-CZ"/>
          </a:p>
        </p:txBody>
      </p:sp>
      <p:sp>
        <p:nvSpPr>
          <p:cNvPr id="661313" name="Rectangle 833"/>
          <p:cNvSpPr>
            <a:spLocks noChangeArrowheads="1"/>
          </p:cNvSpPr>
          <p:nvPr/>
        </p:nvSpPr>
        <p:spPr bwMode="auto">
          <a:xfrm>
            <a:off x="8070850" y="4870450"/>
            <a:ext cx="887413" cy="277813"/>
          </a:xfrm>
          <a:prstGeom prst="rect">
            <a:avLst/>
          </a:prstGeom>
          <a:solidFill>
            <a:schemeClr val="bg1"/>
          </a:solidFill>
          <a:ln>
            <a:noFill/>
          </a:ln>
          <a:effectLst/>
        </p:spPr>
        <p:txBody>
          <a:bodyPr wrap="none" anchor="ctr"/>
          <a:lstStyle/>
          <a:p>
            <a:endParaRPr lang="cs-CZ"/>
          </a:p>
        </p:txBody>
      </p:sp>
      <p:sp>
        <p:nvSpPr>
          <p:cNvPr id="661314" name="Rectangle 834"/>
          <p:cNvSpPr>
            <a:spLocks noChangeArrowheads="1"/>
          </p:cNvSpPr>
          <p:nvPr/>
        </p:nvSpPr>
        <p:spPr bwMode="auto">
          <a:xfrm>
            <a:off x="2000250" y="5210175"/>
            <a:ext cx="857250" cy="233363"/>
          </a:xfrm>
          <a:prstGeom prst="rect">
            <a:avLst/>
          </a:prstGeom>
          <a:solidFill>
            <a:schemeClr val="bg1"/>
          </a:solidFill>
          <a:ln>
            <a:noFill/>
          </a:ln>
          <a:effectLst/>
        </p:spPr>
        <p:txBody>
          <a:bodyPr wrap="none" anchor="ctr"/>
          <a:lstStyle/>
          <a:p>
            <a:endParaRPr lang="cs-CZ"/>
          </a:p>
        </p:txBody>
      </p:sp>
      <p:sp>
        <p:nvSpPr>
          <p:cNvPr id="661315" name="Rectangle 835"/>
          <p:cNvSpPr>
            <a:spLocks noChangeArrowheads="1"/>
          </p:cNvSpPr>
          <p:nvPr/>
        </p:nvSpPr>
        <p:spPr bwMode="auto">
          <a:xfrm>
            <a:off x="2959100" y="5222875"/>
            <a:ext cx="828675" cy="247650"/>
          </a:xfrm>
          <a:prstGeom prst="rect">
            <a:avLst/>
          </a:prstGeom>
          <a:solidFill>
            <a:schemeClr val="bg1"/>
          </a:solidFill>
          <a:ln>
            <a:noFill/>
          </a:ln>
          <a:effectLst/>
        </p:spPr>
        <p:txBody>
          <a:bodyPr wrap="none" anchor="ctr"/>
          <a:lstStyle/>
          <a:p>
            <a:endParaRPr lang="cs-CZ"/>
          </a:p>
        </p:txBody>
      </p:sp>
      <p:sp>
        <p:nvSpPr>
          <p:cNvPr id="661316" name="Rectangle 836"/>
          <p:cNvSpPr>
            <a:spLocks noChangeArrowheads="1"/>
          </p:cNvSpPr>
          <p:nvPr/>
        </p:nvSpPr>
        <p:spPr bwMode="auto">
          <a:xfrm>
            <a:off x="3897313" y="5207000"/>
            <a:ext cx="828675" cy="247650"/>
          </a:xfrm>
          <a:prstGeom prst="rect">
            <a:avLst/>
          </a:prstGeom>
          <a:solidFill>
            <a:schemeClr val="bg1"/>
          </a:solidFill>
          <a:ln>
            <a:noFill/>
          </a:ln>
          <a:effectLst/>
        </p:spPr>
        <p:txBody>
          <a:bodyPr wrap="none" anchor="ctr"/>
          <a:lstStyle/>
          <a:p>
            <a:endParaRPr lang="cs-CZ"/>
          </a:p>
        </p:txBody>
      </p:sp>
      <p:sp>
        <p:nvSpPr>
          <p:cNvPr id="661317" name="Rectangle 837"/>
          <p:cNvSpPr>
            <a:spLocks noChangeArrowheads="1"/>
          </p:cNvSpPr>
          <p:nvPr/>
        </p:nvSpPr>
        <p:spPr bwMode="auto">
          <a:xfrm>
            <a:off x="4795838" y="5219700"/>
            <a:ext cx="842962" cy="247650"/>
          </a:xfrm>
          <a:prstGeom prst="rect">
            <a:avLst/>
          </a:prstGeom>
          <a:solidFill>
            <a:schemeClr val="bg1"/>
          </a:solidFill>
          <a:ln>
            <a:noFill/>
          </a:ln>
          <a:effectLst/>
        </p:spPr>
        <p:txBody>
          <a:bodyPr wrap="none" anchor="ctr"/>
          <a:lstStyle/>
          <a:p>
            <a:endParaRPr lang="cs-CZ"/>
          </a:p>
        </p:txBody>
      </p:sp>
      <p:sp>
        <p:nvSpPr>
          <p:cNvPr id="661318" name="Rectangle 838"/>
          <p:cNvSpPr>
            <a:spLocks noChangeArrowheads="1"/>
          </p:cNvSpPr>
          <p:nvPr/>
        </p:nvSpPr>
        <p:spPr bwMode="auto">
          <a:xfrm>
            <a:off x="5795963" y="5216525"/>
            <a:ext cx="944562" cy="247650"/>
          </a:xfrm>
          <a:prstGeom prst="rect">
            <a:avLst/>
          </a:prstGeom>
          <a:solidFill>
            <a:schemeClr val="bg1"/>
          </a:solidFill>
          <a:ln>
            <a:noFill/>
          </a:ln>
          <a:effectLst/>
        </p:spPr>
        <p:txBody>
          <a:bodyPr wrap="none" anchor="ctr"/>
          <a:lstStyle/>
          <a:p>
            <a:endParaRPr lang="cs-CZ"/>
          </a:p>
        </p:txBody>
      </p:sp>
      <p:sp>
        <p:nvSpPr>
          <p:cNvPr id="661319" name="Rectangle 839"/>
          <p:cNvSpPr>
            <a:spLocks noChangeArrowheads="1"/>
          </p:cNvSpPr>
          <p:nvPr/>
        </p:nvSpPr>
        <p:spPr bwMode="auto">
          <a:xfrm>
            <a:off x="6897688" y="5205413"/>
            <a:ext cx="1017587" cy="261937"/>
          </a:xfrm>
          <a:prstGeom prst="rect">
            <a:avLst/>
          </a:prstGeom>
          <a:solidFill>
            <a:schemeClr val="bg1"/>
          </a:solidFill>
          <a:ln>
            <a:noFill/>
          </a:ln>
          <a:effectLst/>
        </p:spPr>
        <p:txBody>
          <a:bodyPr wrap="none" anchor="ctr"/>
          <a:lstStyle/>
          <a:p>
            <a:endParaRPr lang="cs-CZ"/>
          </a:p>
        </p:txBody>
      </p:sp>
      <p:sp>
        <p:nvSpPr>
          <p:cNvPr id="661320" name="Rectangle 840"/>
          <p:cNvSpPr>
            <a:spLocks noChangeArrowheads="1"/>
          </p:cNvSpPr>
          <p:nvPr/>
        </p:nvSpPr>
        <p:spPr bwMode="auto">
          <a:xfrm>
            <a:off x="8085138" y="5214938"/>
            <a:ext cx="828675" cy="247650"/>
          </a:xfrm>
          <a:prstGeom prst="rect">
            <a:avLst/>
          </a:prstGeom>
          <a:solidFill>
            <a:schemeClr val="bg1"/>
          </a:solidFill>
          <a:ln>
            <a:noFill/>
          </a:ln>
          <a:effectLst/>
        </p:spPr>
        <p:txBody>
          <a:bodyPr wrap="none" anchor="ctr"/>
          <a:lstStyle/>
          <a:p>
            <a:endParaRPr lang="cs-CZ"/>
          </a:p>
        </p:txBody>
      </p:sp>
      <p:sp>
        <p:nvSpPr>
          <p:cNvPr id="661321" name="Rectangle 841"/>
          <p:cNvSpPr>
            <a:spLocks noChangeArrowheads="1"/>
          </p:cNvSpPr>
          <p:nvPr/>
        </p:nvSpPr>
        <p:spPr bwMode="auto">
          <a:xfrm>
            <a:off x="2014538" y="5514975"/>
            <a:ext cx="828675" cy="247650"/>
          </a:xfrm>
          <a:prstGeom prst="rect">
            <a:avLst/>
          </a:prstGeom>
          <a:solidFill>
            <a:schemeClr val="bg1"/>
          </a:solidFill>
          <a:ln>
            <a:noFill/>
          </a:ln>
          <a:effectLst/>
        </p:spPr>
        <p:txBody>
          <a:bodyPr wrap="none" anchor="ctr"/>
          <a:lstStyle/>
          <a:p>
            <a:endParaRPr lang="cs-CZ"/>
          </a:p>
        </p:txBody>
      </p:sp>
      <p:sp>
        <p:nvSpPr>
          <p:cNvPr id="661322" name="Rectangle 842"/>
          <p:cNvSpPr>
            <a:spLocks noChangeArrowheads="1"/>
          </p:cNvSpPr>
          <p:nvPr/>
        </p:nvSpPr>
        <p:spPr bwMode="auto">
          <a:xfrm>
            <a:off x="2963863" y="5513388"/>
            <a:ext cx="828675" cy="247650"/>
          </a:xfrm>
          <a:prstGeom prst="rect">
            <a:avLst/>
          </a:prstGeom>
          <a:solidFill>
            <a:schemeClr val="bg1"/>
          </a:solidFill>
          <a:ln>
            <a:noFill/>
          </a:ln>
          <a:effectLst/>
        </p:spPr>
        <p:txBody>
          <a:bodyPr wrap="none" anchor="ctr"/>
          <a:lstStyle/>
          <a:p>
            <a:endParaRPr lang="cs-CZ"/>
          </a:p>
        </p:txBody>
      </p:sp>
      <p:sp>
        <p:nvSpPr>
          <p:cNvPr id="661323" name="Rectangle 843"/>
          <p:cNvSpPr>
            <a:spLocks noChangeArrowheads="1"/>
          </p:cNvSpPr>
          <p:nvPr/>
        </p:nvSpPr>
        <p:spPr bwMode="auto">
          <a:xfrm>
            <a:off x="3911600" y="5526088"/>
            <a:ext cx="828675" cy="247650"/>
          </a:xfrm>
          <a:prstGeom prst="rect">
            <a:avLst/>
          </a:prstGeom>
          <a:solidFill>
            <a:schemeClr val="bg1"/>
          </a:solidFill>
          <a:ln>
            <a:noFill/>
          </a:ln>
          <a:effectLst/>
        </p:spPr>
        <p:txBody>
          <a:bodyPr wrap="none" anchor="ctr"/>
          <a:lstStyle/>
          <a:p>
            <a:endParaRPr lang="cs-CZ"/>
          </a:p>
        </p:txBody>
      </p:sp>
      <p:sp>
        <p:nvSpPr>
          <p:cNvPr id="661324" name="Rectangle 844"/>
          <p:cNvSpPr>
            <a:spLocks noChangeArrowheads="1"/>
          </p:cNvSpPr>
          <p:nvPr/>
        </p:nvSpPr>
        <p:spPr bwMode="auto">
          <a:xfrm>
            <a:off x="4810125" y="5510213"/>
            <a:ext cx="828675" cy="247650"/>
          </a:xfrm>
          <a:prstGeom prst="rect">
            <a:avLst/>
          </a:prstGeom>
          <a:solidFill>
            <a:schemeClr val="bg1"/>
          </a:solidFill>
          <a:ln>
            <a:noFill/>
          </a:ln>
          <a:effectLst/>
        </p:spPr>
        <p:txBody>
          <a:bodyPr wrap="none" anchor="ctr"/>
          <a:lstStyle/>
          <a:p>
            <a:endParaRPr lang="cs-CZ"/>
          </a:p>
        </p:txBody>
      </p:sp>
      <p:sp>
        <p:nvSpPr>
          <p:cNvPr id="661325" name="Rectangle 845"/>
          <p:cNvSpPr>
            <a:spLocks noChangeArrowheads="1"/>
          </p:cNvSpPr>
          <p:nvPr/>
        </p:nvSpPr>
        <p:spPr bwMode="auto">
          <a:xfrm>
            <a:off x="5767388" y="5507038"/>
            <a:ext cx="960437" cy="247650"/>
          </a:xfrm>
          <a:prstGeom prst="rect">
            <a:avLst/>
          </a:prstGeom>
          <a:solidFill>
            <a:schemeClr val="bg1"/>
          </a:solidFill>
          <a:ln>
            <a:noFill/>
          </a:ln>
          <a:effectLst/>
        </p:spPr>
        <p:txBody>
          <a:bodyPr wrap="none" anchor="ctr"/>
          <a:lstStyle/>
          <a:p>
            <a:endParaRPr lang="cs-CZ"/>
          </a:p>
        </p:txBody>
      </p:sp>
      <p:sp>
        <p:nvSpPr>
          <p:cNvPr id="661326" name="Rectangle 846"/>
          <p:cNvSpPr>
            <a:spLocks noChangeArrowheads="1"/>
          </p:cNvSpPr>
          <p:nvPr/>
        </p:nvSpPr>
        <p:spPr bwMode="auto">
          <a:xfrm>
            <a:off x="6911975" y="5500688"/>
            <a:ext cx="1003300" cy="247650"/>
          </a:xfrm>
          <a:prstGeom prst="rect">
            <a:avLst/>
          </a:prstGeom>
          <a:solidFill>
            <a:schemeClr val="bg1"/>
          </a:solidFill>
          <a:ln>
            <a:noFill/>
          </a:ln>
          <a:effectLst/>
        </p:spPr>
        <p:txBody>
          <a:bodyPr wrap="none" anchor="ctr"/>
          <a:lstStyle/>
          <a:p>
            <a:endParaRPr lang="cs-CZ"/>
          </a:p>
        </p:txBody>
      </p:sp>
      <p:sp>
        <p:nvSpPr>
          <p:cNvPr id="661327" name="Rectangle 847"/>
          <p:cNvSpPr>
            <a:spLocks noChangeArrowheads="1"/>
          </p:cNvSpPr>
          <p:nvPr/>
        </p:nvSpPr>
        <p:spPr bwMode="auto">
          <a:xfrm>
            <a:off x="8089900" y="5510213"/>
            <a:ext cx="828675" cy="247650"/>
          </a:xfrm>
          <a:prstGeom prst="rect">
            <a:avLst/>
          </a:prstGeom>
          <a:solidFill>
            <a:schemeClr val="bg1"/>
          </a:solidFill>
          <a:ln>
            <a:noFill/>
          </a:ln>
          <a:effectLst/>
        </p:spPr>
        <p:txBody>
          <a:bodyPr wrap="none" anchor="ctr"/>
          <a:lstStyle/>
          <a:p>
            <a:endParaRPr lang="cs-CZ"/>
          </a:p>
        </p:txBody>
      </p:sp>
      <p:sp>
        <p:nvSpPr>
          <p:cNvPr id="661328" name="Rectangle 848"/>
          <p:cNvSpPr>
            <a:spLocks noChangeArrowheads="1"/>
          </p:cNvSpPr>
          <p:nvPr/>
        </p:nvSpPr>
        <p:spPr bwMode="auto">
          <a:xfrm>
            <a:off x="2014538" y="5818188"/>
            <a:ext cx="828675" cy="247650"/>
          </a:xfrm>
          <a:prstGeom prst="rect">
            <a:avLst/>
          </a:prstGeom>
          <a:solidFill>
            <a:schemeClr val="bg1"/>
          </a:solidFill>
          <a:ln>
            <a:noFill/>
          </a:ln>
          <a:effectLst/>
        </p:spPr>
        <p:txBody>
          <a:bodyPr wrap="none" anchor="ctr"/>
          <a:lstStyle/>
          <a:p>
            <a:endParaRPr lang="cs-CZ"/>
          </a:p>
        </p:txBody>
      </p:sp>
      <p:sp>
        <p:nvSpPr>
          <p:cNvPr id="661329" name="Rectangle 849"/>
          <p:cNvSpPr>
            <a:spLocks noChangeArrowheads="1"/>
          </p:cNvSpPr>
          <p:nvPr/>
        </p:nvSpPr>
        <p:spPr bwMode="auto">
          <a:xfrm>
            <a:off x="2973388" y="5845175"/>
            <a:ext cx="828675" cy="233363"/>
          </a:xfrm>
          <a:prstGeom prst="rect">
            <a:avLst/>
          </a:prstGeom>
          <a:solidFill>
            <a:schemeClr val="bg1"/>
          </a:solidFill>
          <a:ln>
            <a:noFill/>
          </a:ln>
          <a:effectLst/>
        </p:spPr>
        <p:txBody>
          <a:bodyPr wrap="none" anchor="ctr"/>
          <a:lstStyle/>
          <a:p>
            <a:endParaRPr lang="cs-CZ"/>
          </a:p>
        </p:txBody>
      </p:sp>
      <p:sp>
        <p:nvSpPr>
          <p:cNvPr id="661330" name="Rectangle 850"/>
          <p:cNvSpPr>
            <a:spLocks noChangeArrowheads="1"/>
          </p:cNvSpPr>
          <p:nvPr/>
        </p:nvSpPr>
        <p:spPr bwMode="auto">
          <a:xfrm>
            <a:off x="3911600" y="5829300"/>
            <a:ext cx="828675" cy="247650"/>
          </a:xfrm>
          <a:prstGeom prst="rect">
            <a:avLst/>
          </a:prstGeom>
          <a:solidFill>
            <a:schemeClr val="bg1"/>
          </a:solidFill>
          <a:ln>
            <a:noFill/>
          </a:ln>
          <a:effectLst/>
        </p:spPr>
        <p:txBody>
          <a:bodyPr wrap="none" anchor="ctr"/>
          <a:lstStyle/>
          <a:p>
            <a:endParaRPr lang="cs-CZ"/>
          </a:p>
        </p:txBody>
      </p:sp>
      <p:sp>
        <p:nvSpPr>
          <p:cNvPr id="661331" name="Rectangle 851"/>
          <p:cNvSpPr>
            <a:spLocks noChangeArrowheads="1"/>
          </p:cNvSpPr>
          <p:nvPr/>
        </p:nvSpPr>
        <p:spPr bwMode="auto">
          <a:xfrm>
            <a:off x="4810125" y="5832475"/>
            <a:ext cx="828675" cy="247650"/>
          </a:xfrm>
          <a:prstGeom prst="rect">
            <a:avLst/>
          </a:prstGeom>
          <a:solidFill>
            <a:schemeClr val="bg1"/>
          </a:solidFill>
          <a:ln>
            <a:noFill/>
          </a:ln>
          <a:effectLst/>
        </p:spPr>
        <p:txBody>
          <a:bodyPr wrap="none" anchor="ctr"/>
          <a:lstStyle/>
          <a:p>
            <a:endParaRPr lang="cs-CZ"/>
          </a:p>
        </p:txBody>
      </p:sp>
      <p:sp>
        <p:nvSpPr>
          <p:cNvPr id="661332" name="Rectangle 852"/>
          <p:cNvSpPr>
            <a:spLocks noChangeArrowheads="1"/>
          </p:cNvSpPr>
          <p:nvPr/>
        </p:nvSpPr>
        <p:spPr bwMode="auto">
          <a:xfrm>
            <a:off x="5786438" y="5819775"/>
            <a:ext cx="960437" cy="247650"/>
          </a:xfrm>
          <a:prstGeom prst="rect">
            <a:avLst/>
          </a:prstGeom>
          <a:solidFill>
            <a:schemeClr val="bg1"/>
          </a:solidFill>
          <a:ln>
            <a:noFill/>
          </a:ln>
          <a:effectLst/>
        </p:spPr>
        <p:txBody>
          <a:bodyPr wrap="none" anchor="ctr"/>
          <a:lstStyle/>
          <a:p>
            <a:endParaRPr lang="cs-CZ"/>
          </a:p>
        </p:txBody>
      </p:sp>
      <p:sp>
        <p:nvSpPr>
          <p:cNvPr id="661333" name="Rectangle 853"/>
          <p:cNvSpPr>
            <a:spLocks noChangeArrowheads="1"/>
          </p:cNvSpPr>
          <p:nvPr/>
        </p:nvSpPr>
        <p:spPr bwMode="auto">
          <a:xfrm>
            <a:off x="6878638" y="5818188"/>
            <a:ext cx="1033462" cy="247650"/>
          </a:xfrm>
          <a:prstGeom prst="rect">
            <a:avLst/>
          </a:prstGeom>
          <a:solidFill>
            <a:schemeClr val="bg1"/>
          </a:solidFill>
          <a:ln>
            <a:noFill/>
          </a:ln>
          <a:effectLst/>
        </p:spPr>
        <p:txBody>
          <a:bodyPr wrap="none" anchor="ctr"/>
          <a:lstStyle/>
          <a:p>
            <a:endParaRPr lang="cs-CZ"/>
          </a:p>
        </p:txBody>
      </p:sp>
      <p:sp>
        <p:nvSpPr>
          <p:cNvPr id="661334" name="Rectangle 854"/>
          <p:cNvSpPr>
            <a:spLocks noChangeArrowheads="1"/>
          </p:cNvSpPr>
          <p:nvPr/>
        </p:nvSpPr>
        <p:spPr bwMode="auto">
          <a:xfrm>
            <a:off x="8099425" y="5837238"/>
            <a:ext cx="828675" cy="247650"/>
          </a:xfrm>
          <a:prstGeom prst="rect">
            <a:avLst/>
          </a:prstGeom>
          <a:solidFill>
            <a:schemeClr val="bg1"/>
          </a:solidFill>
          <a:ln>
            <a:noFill/>
          </a:ln>
          <a:effectLst/>
        </p:spPr>
        <p:txBody>
          <a:bodyPr wrap="none" anchor="ctr"/>
          <a:lstStyle/>
          <a:p>
            <a:endParaRPr lang="cs-CZ"/>
          </a:p>
        </p:txBody>
      </p:sp>
      <p:sp>
        <p:nvSpPr>
          <p:cNvPr id="661335" name="Rectangle 855"/>
          <p:cNvSpPr>
            <a:spLocks noChangeArrowheads="1"/>
          </p:cNvSpPr>
          <p:nvPr/>
        </p:nvSpPr>
        <p:spPr bwMode="auto">
          <a:xfrm>
            <a:off x="2014538" y="6124575"/>
            <a:ext cx="828675" cy="247650"/>
          </a:xfrm>
          <a:prstGeom prst="rect">
            <a:avLst/>
          </a:prstGeom>
          <a:solidFill>
            <a:schemeClr val="bg1"/>
          </a:solidFill>
          <a:ln>
            <a:noFill/>
          </a:ln>
          <a:effectLst/>
        </p:spPr>
        <p:txBody>
          <a:bodyPr wrap="none" anchor="ctr"/>
          <a:lstStyle/>
          <a:p>
            <a:endParaRPr lang="cs-CZ"/>
          </a:p>
        </p:txBody>
      </p:sp>
      <p:sp>
        <p:nvSpPr>
          <p:cNvPr id="661336" name="Rectangle 856"/>
          <p:cNvSpPr>
            <a:spLocks noChangeArrowheads="1"/>
          </p:cNvSpPr>
          <p:nvPr/>
        </p:nvSpPr>
        <p:spPr bwMode="auto">
          <a:xfrm>
            <a:off x="2960688" y="6151563"/>
            <a:ext cx="828675" cy="247650"/>
          </a:xfrm>
          <a:prstGeom prst="rect">
            <a:avLst/>
          </a:prstGeom>
          <a:solidFill>
            <a:schemeClr val="bg1"/>
          </a:solidFill>
          <a:ln>
            <a:noFill/>
          </a:ln>
          <a:effectLst/>
        </p:spPr>
        <p:txBody>
          <a:bodyPr wrap="none" anchor="ctr"/>
          <a:lstStyle/>
          <a:p>
            <a:endParaRPr lang="cs-CZ"/>
          </a:p>
        </p:txBody>
      </p:sp>
      <p:sp>
        <p:nvSpPr>
          <p:cNvPr id="661337" name="Rectangle 857"/>
          <p:cNvSpPr>
            <a:spLocks noChangeArrowheads="1"/>
          </p:cNvSpPr>
          <p:nvPr/>
        </p:nvSpPr>
        <p:spPr bwMode="auto">
          <a:xfrm>
            <a:off x="3911600" y="6135688"/>
            <a:ext cx="828675" cy="247650"/>
          </a:xfrm>
          <a:prstGeom prst="rect">
            <a:avLst/>
          </a:prstGeom>
          <a:solidFill>
            <a:schemeClr val="bg1"/>
          </a:solidFill>
          <a:ln>
            <a:noFill/>
          </a:ln>
          <a:effectLst/>
        </p:spPr>
        <p:txBody>
          <a:bodyPr wrap="none" anchor="ctr"/>
          <a:lstStyle/>
          <a:p>
            <a:endParaRPr lang="cs-CZ"/>
          </a:p>
        </p:txBody>
      </p:sp>
      <p:sp>
        <p:nvSpPr>
          <p:cNvPr id="661338" name="Rectangle 858"/>
          <p:cNvSpPr>
            <a:spLocks noChangeArrowheads="1"/>
          </p:cNvSpPr>
          <p:nvPr/>
        </p:nvSpPr>
        <p:spPr bwMode="auto">
          <a:xfrm>
            <a:off x="4810125" y="6124575"/>
            <a:ext cx="828675" cy="247650"/>
          </a:xfrm>
          <a:prstGeom prst="rect">
            <a:avLst/>
          </a:prstGeom>
          <a:solidFill>
            <a:schemeClr val="bg1"/>
          </a:solidFill>
          <a:ln>
            <a:noFill/>
          </a:ln>
          <a:effectLst/>
        </p:spPr>
        <p:txBody>
          <a:bodyPr wrap="none" anchor="ctr"/>
          <a:lstStyle/>
          <a:p>
            <a:endParaRPr lang="cs-CZ"/>
          </a:p>
        </p:txBody>
      </p:sp>
      <p:sp>
        <p:nvSpPr>
          <p:cNvPr id="661339" name="Rectangle 859"/>
          <p:cNvSpPr>
            <a:spLocks noChangeArrowheads="1"/>
          </p:cNvSpPr>
          <p:nvPr/>
        </p:nvSpPr>
        <p:spPr bwMode="auto">
          <a:xfrm>
            <a:off x="5810250" y="6145213"/>
            <a:ext cx="930275" cy="247650"/>
          </a:xfrm>
          <a:prstGeom prst="rect">
            <a:avLst/>
          </a:prstGeom>
          <a:solidFill>
            <a:schemeClr val="bg1"/>
          </a:solidFill>
          <a:ln>
            <a:noFill/>
          </a:ln>
          <a:effectLst/>
        </p:spPr>
        <p:txBody>
          <a:bodyPr wrap="none" anchor="ctr"/>
          <a:lstStyle/>
          <a:p>
            <a:endParaRPr lang="cs-CZ"/>
          </a:p>
        </p:txBody>
      </p:sp>
      <p:sp>
        <p:nvSpPr>
          <p:cNvPr id="661340" name="Rectangle 860"/>
          <p:cNvSpPr>
            <a:spLocks noChangeArrowheads="1"/>
          </p:cNvSpPr>
          <p:nvPr/>
        </p:nvSpPr>
        <p:spPr bwMode="auto">
          <a:xfrm>
            <a:off x="6897688" y="6119813"/>
            <a:ext cx="1033462" cy="247650"/>
          </a:xfrm>
          <a:prstGeom prst="rect">
            <a:avLst/>
          </a:prstGeom>
          <a:solidFill>
            <a:schemeClr val="bg1"/>
          </a:solidFill>
          <a:ln>
            <a:noFill/>
          </a:ln>
          <a:effectLst/>
        </p:spPr>
        <p:txBody>
          <a:bodyPr wrap="none" anchor="ctr"/>
          <a:lstStyle/>
          <a:p>
            <a:endParaRPr lang="cs-CZ"/>
          </a:p>
        </p:txBody>
      </p:sp>
      <p:sp>
        <p:nvSpPr>
          <p:cNvPr id="661341" name="Rectangle 861"/>
          <p:cNvSpPr>
            <a:spLocks noChangeArrowheads="1"/>
          </p:cNvSpPr>
          <p:nvPr/>
        </p:nvSpPr>
        <p:spPr bwMode="auto">
          <a:xfrm>
            <a:off x="8099425" y="6143625"/>
            <a:ext cx="828675" cy="247650"/>
          </a:xfrm>
          <a:prstGeom prst="rect">
            <a:avLst/>
          </a:prstGeom>
          <a:solidFill>
            <a:schemeClr val="bg1"/>
          </a:solidFill>
          <a:ln>
            <a:noFill/>
          </a:ln>
          <a:effectLst/>
        </p:spPr>
        <p:txBody>
          <a:bodyPr wrap="none" anchor="ctr"/>
          <a:lstStyle/>
          <a:p>
            <a:endParaRPr lang="cs-CZ"/>
          </a:p>
        </p:txBody>
      </p:sp>
      <p:sp>
        <p:nvSpPr>
          <p:cNvPr id="661342" name="Rectangle 862"/>
          <p:cNvSpPr>
            <a:spLocks noChangeArrowheads="1"/>
          </p:cNvSpPr>
          <p:nvPr/>
        </p:nvSpPr>
        <p:spPr bwMode="auto">
          <a:xfrm>
            <a:off x="2008188" y="6453188"/>
            <a:ext cx="871537" cy="211137"/>
          </a:xfrm>
          <a:prstGeom prst="rect">
            <a:avLst/>
          </a:prstGeom>
          <a:solidFill>
            <a:schemeClr val="bg1"/>
          </a:solidFill>
          <a:ln>
            <a:noFill/>
          </a:ln>
          <a:effectLst/>
        </p:spPr>
        <p:txBody>
          <a:bodyPr wrap="none" anchor="ctr"/>
          <a:lstStyle/>
          <a:p>
            <a:endParaRPr lang="cs-CZ"/>
          </a:p>
        </p:txBody>
      </p:sp>
      <p:sp>
        <p:nvSpPr>
          <p:cNvPr id="661343" name="Rectangle 863"/>
          <p:cNvSpPr>
            <a:spLocks noChangeArrowheads="1"/>
          </p:cNvSpPr>
          <p:nvPr/>
        </p:nvSpPr>
        <p:spPr bwMode="auto">
          <a:xfrm>
            <a:off x="2935288" y="6435725"/>
            <a:ext cx="871537" cy="247650"/>
          </a:xfrm>
          <a:prstGeom prst="rect">
            <a:avLst/>
          </a:prstGeom>
          <a:solidFill>
            <a:schemeClr val="bg1"/>
          </a:solidFill>
          <a:ln>
            <a:noFill/>
          </a:ln>
          <a:effectLst/>
        </p:spPr>
        <p:txBody>
          <a:bodyPr wrap="none" anchor="ctr"/>
          <a:lstStyle/>
          <a:p>
            <a:endParaRPr lang="cs-CZ"/>
          </a:p>
        </p:txBody>
      </p:sp>
      <p:sp>
        <p:nvSpPr>
          <p:cNvPr id="661344" name="Rectangle 864"/>
          <p:cNvSpPr>
            <a:spLocks noChangeArrowheads="1"/>
          </p:cNvSpPr>
          <p:nvPr/>
        </p:nvSpPr>
        <p:spPr bwMode="auto">
          <a:xfrm>
            <a:off x="3895725" y="6430963"/>
            <a:ext cx="828675" cy="247650"/>
          </a:xfrm>
          <a:prstGeom prst="rect">
            <a:avLst/>
          </a:prstGeom>
          <a:solidFill>
            <a:schemeClr val="bg1"/>
          </a:solidFill>
          <a:ln>
            <a:noFill/>
          </a:ln>
          <a:effectLst/>
        </p:spPr>
        <p:txBody>
          <a:bodyPr wrap="none" anchor="ctr"/>
          <a:lstStyle/>
          <a:p>
            <a:endParaRPr lang="cs-CZ"/>
          </a:p>
        </p:txBody>
      </p:sp>
      <p:sp>
        <p:nvSpPr>
          <p:cNvPr id="661345" name="Rectangle 865"/>
          <p:cNvSpPr>
            <a:spLocks noChangeArrowheads="1"/>
          </p:cNvSpPr>
          <p:nvPr/>
        </p:nvSpPr>
        <p:spPr bwMode="auto">
          <a:xfrm>
            <a:off x="4803775" y="6434138"/>
            <a:ext cx="857250" cy="247650"/>
          </a:xfrm>
          <a:prstGeom prst="rect">
            <a:avLst/>
          </a:prstGeom>
          <a:solidFill>
            <a:schemeClr val="bg1"/>
          </a:solidFill>
          <a:ln>
            <a:noFill/>
          </a:ln>
          <a:effectLst/>
        </p:spPr>
        <p:txBody>
          <a:bodyPr wrap="none" anchor="ctr"/>
          <a:lstStyle/>
          <a:p>
            <a:endParaRPr lang="cs-CZ"/>
          </a:p>
        </p:txBody>
      </p:sp>
      <p:sp>
        <p:nvSpPr>
          <p:cNvPr id="661346" name="Rectangle 866"/>
          <p:cNvSpPr>
            <a:spLocks noChangeArrowheads="1"/>
          </p:cNvSpPr>
          <p:nvPr/>
        </p:nvSpPr>
        <p:spPr bwMode="auto">
          <a:xfrm>
            <a:off x="5775325" y="6473825"/>
            <a:ext cx="989013" cy="182563"/>
          </a:xfrm>
          <a:prstGeom prst="rect">
            <a:avLst/>
          </a:prstGeom>
          <a:solidFill>
            <a:schemeClr val="bg1"/>
          </a:solidFill>
          <a:ln>
            <a:noFill/>
          </a:ln>
          <a:effectLst/>
        </p:spPr>
        <p:txBody>
          <a:bodyPr wrap="none" anchor="ctr"/>
          <a:lstStyle/>
          <a:p>
            <a:endParaRPr lang="cs-CZ"/>
          </a:p>
        </p:txBody>
      </p:sp>
      <p:sp>
        <p:nvSpPr>
          <p:cNvPr id="661347" name="Rectangle 867"/>
          <p:cNvSpPr>
            <a:spLocks noChangeArrowheads="1"/>
          </p:cNvSpPr>
          <p:nvPr/>
        </p:nvSpPr>
        <p:spPr bwMode="auto">
          <a:xfrm>
            <a:off x="6905625" y="6472238"/>
            <a:ext cx="1046163" cy="195262"/>
          </a:xfrm>
          <a:prstGeom prst="rect">
            <a:avLst/>
          </a:prstGeom>
          <a:solidFill>
            <a:schemeClr val="bg1"/>
          </a:solidFill>
          <a:ln>
            <a:noFill/>
          </a:ln>
          <a:effectLst/>
        </p:spPr>
        <p:txBody>
          <a:bodyPr wrap="none" anchor="ctr"/>
          <a:lstStyle/>
          <a:p>
            <a:endParaRPr lang="cs-CZ"/>
          </a:p>
        </p:txBody>
      </p:sp>
      <p:sp>
        <p:nvSpPr>
          <p:cNvPr id="661348" name="Rectangle 868"/>
          <p:cNvSpPr>
            <a:spLocks noChangeArrowheads="1"/>
          </p:cNvSpPr>
          <p:nvPr/>
        </p:nvSpPr>
        <p:spPr bwMode="auto">
          <a:xfrm>
            <a:off x="8045450" y="6429375"/>
            <a:ext cx="828675" cy="247650"/>
          </a:xfrm>
          <a:prstGeom prst="rect">
            <a:avLst/>
          </a:prstGeom>
          <a:solidFill>
            <a:schemeClr val="bg1"/>
          </a:solidFill>
          <a:ln>
            <a:noFill/>
          </a:ln>
          <a:effectLst/>
        </p:spPr>
        <p:txBody>
          <a:bodyPr wrap="none" anchor="ctr"/>
          <a:lstStyle/>
          <a:p>
            <a:endParaRPr lang="cs-CZ"/>
          </a:p>
        </p:txBody>
      </p:sp>
      <p:sp>
        <p:nvSpPr>
          <p:cNvPr id="671217" name="Text Box 1521"/>
          <p:cNvSpPr txBox="1">
            <a:spLocks noChangeArrowheads="1"/>
          </p:cNvSpPr>
          <p:nvPr/>
        </p:nvSpPr>
        <p:spPr bwMode="auto">
          <a:xfrm>
            <a:off x="1754187" y="2507470"/>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dirty="0"/>
              <a:t>Příspěvek na úhradu na 1 kus =</a:t>
            </a:r>
          </a:p>
        </p:txBody>
      </p:sp>
      <p:sp>
        <p:nvSpPr>
          <p:cNvPr id="671219" name="Rectangle 1523"/>
          <p:cNvSpPr>
            <a:spLocks noChangeArrowheads="1"/>
          </p:cNvSpPr>
          <p:nvPr/>
        </p:nvSpPr>
        <p:spPr bwMode="auto">
          <a:xfrm>
            <a:off x="1104900" y="3949700"/>
            <a:ext cx="850900" cy="2743200"/>
          </a:xfrm>
          <a:prstGeom prst="rect">
            <a:avLst/>
          </a:prstGeom>
          <a:solidFill>
            <a:schemeClr val="bg1"/>
          </a:solidFill>
          <a:ln w="9525" algn="ctr">
            <a:noFill/>
            <a:miter lim="800000"/>
            <a:headEnd/>
            <a:tailEnd/>
          </a:ln>
          <a:effectLst/>
        </p:spPr>
        <p:txBody>
          <a:bodyPr wrap="none" anchor="ctr"/>
          <a:lstStyle/>
          <a:p>
            <a:endParaRPr lang="cs-CZ"/>
          </a:p>
        </p:txBody>
      </p:sp>
    </p:spTree>
    <p:extLst>
      <p:ext uri="{BB962C8B-B14F-4D97-AF65-F5344CB8AC3E}">
        <p14:creationId xmlns:p14="http://schemas.microsoft.com/office/powerpoint/2010/main" val="25131001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50825" y="908050"/>
            <a:ext cx="8713788" cy="5616575"/>
          </a:xfrm>
        </p:spPr>
        <p:txBody>
          <a:bodyPr/>
          <a:lstStyle/>
          <a:p>
            <a:pPr algn="just">
              <a:lnSpc>
                <a:spcPct val="90000"/>
              </a:lnSpc>
              <a:buFont typeface="Wingdings" panose="05000000000000000000" pitchFamily="2" charset="2"/>
              <a:buNone/>
            </a:pPr>
            <a:r>
              <a:rPr lang="cs-CZ" altLang="cs-CZ" sz="2200" dirty="0"/>
              <a:t>Ukázka</a:t>
            </a:r>
          </a:p>
          <a:p>
            <a:pPr algn="just">
              <a:lnSpc>
                <a:spcPct val="90000"/>
              </a:lnSpc>
            </a:pPr>
            <a:r>
              <a:rPr lang="cs-CZ" altLang="cs-CZ" sz="2200" dirty="0"/>
              <a:t>Čtvrtletní kapacita slévárenského závodu je 1 320 t odlitků. Průměrná cena 1t odlitků je 6 250 Kč, fixní náklady jsou 1 180 000 Kč, variabilní náklady na 1t činí 4 710 Kč. </a:t>
            </a:r>
          </a:p>
          <a:p>
            <a:pPr algn="just">
              <a:lnSpc>
                <a:spcPct val="90000"/>
              </a:lnSpc>
            </a:pPr>
            <a:endParaRPr lang="cs-CZ" altLang="cs-CZ" sz="2200" dirty="0"/>
          </a:p>
          <a:p>
            <a:pPr algn="just">
              <a:lnSpc>
                <a:spcPct val="90000"/>
              </a:lnSpc>
            </a:pPr>
            <a:r>
              <a:rPr lang="cs-CZ" altLang="cs-CZ" sz="2200" dirty="0"/>
              <a:t>BZ = F/(p-b) = 1180000/(6250-4710)=</a:t>
            </a:r>
            <a:endParaRPr lang="cs-CZ" altLang="cs-CZ" sz="2200" b="1" dirty="0"/>
          </a:p>
          <a:p>
            <a:pPr lvl="1" algn="just">
              <a:lnSpc>
                <a:spcPct val="90000"/>
              </a:lnSpc>
            </a:pPr>
            <a:r>
              <a:rPr lang="cs-CZ" altLang="cs-CZ" sz="2200" dirty="0"/>
              <a:t>Vypočtený BZ udává, že výroba závodu je ztrátová až do objemu výroby 766 t za čtvrtletí. Od tohoto bodu začíná firma dosahovat zisku.</a:t>
            </a:r>
          </a:p>
          <a:p>
            <a:pPr lvl="1" algn="just">
              <a:lnSpc>
                <a:spcPct val="90000"/>
              </a:lnSpc>
            </a:pPr>
            <a:endParaRPr lang="cs-CZ" altLang="cs-CZ" sz="2200" dirty="0"/>
          </a:p>
          <a:p>
            <a:pPr lvl="1" algn="just">
              <a:lnSpc>
                <a:spcPct val="90000"/>
              </a:lnSpc>
            </a:pPr>
            <a:r>
              <a:rPr lang="cs-CZ" altLang="cs-CZ" sz="2200" dirty="0"/>
              <a:t>Vzhledem k celkové kapacitě to znamená tedy využití kapacity na 58 % při BZ – tzv. </a:t>
            </a:r>
            <a:r>
              <a:rPr lang="cs-CZ" altLang="cs-CZ" sz="2200" b="1" u="sng" dirty="0"/>
              <a:t>kritické využití výrobní kapacity</a:t>
            </a:r>
            <a:r>
              <a:rPr lang="cs-CZ" altLang="cs-CZ" sz="2200" dirty="0"/>
              <a:t>…</a:t>
            </a:r>
          </a:p>
          <a:p>
            <a:pPr marL="1182688" lvl="2" indent="-260350" algn="just">
              <a:lnSpc>
                <a:spcPct val="90000"/>
              </a:lnSpc>
            </a:pPr>
            <a:r>
              <a:rPr lang="cs-CZ" altLang="cs-CZ" sz="2200" b="1" dirty="0" err="1"/>
              <a:t>VK</a:t>
            </a:r>
            <a:r>
              <a:rPr lang="cs-CZ" altLang="cs-CZ" sz="2200" b="1" baseline="-25000" dirty="0" err="1"/>
              <a:t>krit</a:t>
            </a:r>
            <a:r>
              <a:rPr lang="cs-CZ" altLang="cs-CZ" sz="2200" b="1" dirty="0"/>
              <a:t> = BZ * 100 / VK </a:t>
            </a:r>
            <a:r>
              <a:rPr lang="cs-CZ" altLang="cs-CZ" sz="2200" dirty="0"/>
              <a:t>=</a:t>
            </a:r>
          </a:p>
          <a:p>
            <a:pPr algn="just">
              <a:lnSpc>
                <a:spcPct val="90000"/>
              </a:lnSpc>
            </a:pPr>
            <a:endParaRPr lang="cs-CZ" altLang="cs-CZ" sz="2200" dirty="0"/>
          </a:p>
        </p:txBody>
      </p:sp>
      <p:sp>
        <p:nvSpPr>
          <p:cNvPr id="36867"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36868" name="Rectangle 5"/>
          <p:cNvSpPr>
            <a:spLocks noGrp="1" noChangeArrowheads="1"/>
          </p:cNvSpPr>
          <p:nvPr>
            <p:ph type="title"/>
          </p:nvPr>
        </p:nvSpPr>
        <p:spPr/>
        <p:txBody>
          <a:bodyPr/>
          <a:lstStyle/>
          <a:p>
            <a:r>
              <a:rPr lang="cs-CZ" altLang="cs-CZ"/>
              <a:t>BOD ZVRATU</a:t>
            </a:r>
          </a:p>
        </p:txBody>
      </p:sp>
    </p:spTree>
    <p:extLst>
      <p:ext uri="{BB962C8B-B14F-4D97-AF65-F5344CB8AC3E}">
        <p14:creationId xmlns:p14="http://schemas.microsoft.com/office/powerpoint/2010/main" val="27759756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5"/>
          <p:cNvSpPr>
            <a:spLocks noGrp="1"/>
          </p:cNvSpPr>
          <p:nvPr>
            <p:ph type="sldNum" sz="quarter" idx="4294967295"/>
          </p:nvPr>
        </p:nvSpPr>
        <p:spPr bwMode="auto">
          <a:xfrm>
            <a:off x="6953250" y="6564313"/>
            <a:ext cx="2193925" cy="268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A1194B17-969D-4C43-B701-5AA803F70F9C}" type="slidenum">
              <a:rPr lang="cs-CZ" altLang="cs-CZ"/>
              <a:pPr eaLnBrk="1" hangingPunct="1"/>
              <a:t>134</a:t>
            </a:fld>
            <a:endParaRPr lang="cs-CZ" altLang="cs-CZ"/>
          </a:p>
        </p:txBody>
      </p:sp>
      <p:sp>
        <p:nvSpPr>
          <p:cNvPr id="37891" name="Rectangle 2"/>
          <p:cNvSpPr>
            <a:spLocks noGrp="1" noChangeArrowheads="1"/>
          </p:cNvSpPr>
          <p:nvPr>
            <p:ph type="body" idx="1"/>
          </p:nvPr>
        </p:nvSpPr>
        <p:spPr>
          <a:xfrm>
            <a:off x="250825" y="1125538"/>
            <a:ext cx="8642350" cy="5184775"/>
          </a:xfrm>
        </p:spPr>
        <p:txBody>
          <a:bodyPr/>
          <a:lstStyle/>
          <a:p>
            <a:pPr algn="just">
              <a:lnSpc>
                <a:spcPct val="90000"/>
              </a:lnSpc>
              <a:buFont typeface="Wingdings" panose="05000000000000000000" pitchFamily="2" charset="2"/>
              <a:buNone/>
            </a:pPr>
            <a:r>
              <a:rPr lang="cs-CZ" altLang="cs-CZ" sz="2400" dirty="0"/>
              <a:t>Ukázka- pokračování</a:t>
            </a:r>
          </a:p>
          <a:p>
            <a:pPr algn="just">
              <a:lnSpc>
                <a:spcPct val="90000"/>
              </a:lnSpc>
            </a:pPr>
            <a:r>
              <a:rPr lang="cs-CZ" altLang="cs-CZ" sz="2400" dirty="0"/>
              <a:t>Předpoklad: v každém čtvrtletí chce firma minimální výši zisku 620 tis. Kč</a:t>
            </a:r>
          </a:p>
          <a:p>
            <a:pPr algn="just">
              <a:lnSpc>
                <a:spcPct val="90000"/>
              </a:lnSpc>
            </a:pPr>
            <a:endParaRPr lang="cs-CZ" altLang="cs-CZ" sz="2400" dirty="0"/>
          </a:p>
          <a:p>
            <a:pPr lvl="1" algn="just">
              <a:lnSpc>
                <a:spcPct val="90000"/>
              </a:lnSpc>
            </a:pPr>
            <a:r>
              <a:rPr lang="cs-CZ" altLang="cs-CZ" dirty="0"/>
              <a:t>BZ = </a:t>
            </a:r>
            <a:endParaRPr lang="en-US" altLang="cs-CZ" dirty="0"/>
          </a:p>
          <a:p>
            <a:pPr lvl="1" algn="just">
              <a:lnSpc>
                <a:spcPct val="90000"/>
              </a:lnSpc>
            </a:pPr>
            <a:r>
              <a:rPr lang="cs-CZ" altLang="cs-CZ" dirty="0" err="1"/>
              <a:t>VK</a:t>
            </a:r>
            <a:r>
              <a:rPr lang="cs-CZ" altLang="cs-CZ" baseline="-25000" dirty="0" err="1"/>
              <a:t>krit</a:t>
            </a:r>
            <a:r>
              <a:rPr lang="cs-CZ" altLang="cs-CZ" baseline="-25000" dirty="0"/>
              <a:t> </a:t>
            </a:r>
            <a:r>
              <a:rPr lang="cs-CZ" altLang="cs-CZ" dirty="0"/>
              <a:t>=</a:t>
            </a:r>
            <a:endParaRPr lang="cs-CZ" altLang="cs-CZ" sz="2400" dirty="0"/>
          </a:p>
        </p:txBody>
      </p:sp>
      <p:sp>
        <p:nvSpPr>
          <p:cNvPr id="37892"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37893" name="Rectangle 4"/>
          <p:cNvSpPr>
            <a:spLocks noGrp="1" noChangeArrowheads="1"/>
          </p:cNvSpPr>
          <p:nvPr>
            <p:ph type="title"/>
          </p:nvPr>
        </p:nvSpPr>
        <p:spPr/>
        <p:txBody>
          <a:bodyPr/>
          <a:lstStyle/>
          <a:p>
            <a:r>
              <a:rPr lang="cs-CZ" altLang="cs-CZ"/>
              <a:t>BOD ZVRATU</a:t>
            </a:r>
          </a:p>
        </p:txBody>
      </p:sp>
    </p:spTree>
    <p:extLst>
      <p:ext uri="{BB962C8B-B14F-4D97-AF65-F5344CB8AC3E}">
        <p14:creationId xmlns:p14="http://schemas.microsoft.com/office/powerpoint/2010/main" val="33611708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r>
              <a:rPr lang="cs-CZ"/>
              <a:t>BOD ZVRATU</a:t>
            </a:r>
          </a:p>
        </p:txBody>
      </p:sp>
      <p:sp>
        <p:nvSpPr>
          <p:cNvPr id="195586" name="Rectangle 2"/>
          <p:cNvSpPr>
            <a:spLocks noGrp="1" noChangeArrowheads="1"/>
          </p:cNvSpPr>
          <p:nvPr>
            <p:ph idx="1"/>
          </p:nvPr>
        </p:nvSpPr>
        <p:spPr>
          <a:xfrm>
            <a:off x="250825" y="908050"/>
            <a:ext cx="8642350" cy="5184775"/>
          </a:xfrm>
        </p:spPr>
        <p:txBody>
          <a:bodyPr/>
          <a:lstStyle/>
          <a:p>
            <a:pPr algn="just">
              <a:lnSpc>
                <a:spcPct val="90000"/>
              </a:lnSpc>
              <a:buFont typeface="Wingdings" pitchFamily="2" charset="2"/>
              <a:buNone/>
            </a:pPr>
            <a:r>
              <a:rPr lang="cs-CZ" sz="2400" b="1" dirty="0"/>
              <a:t>BZ při různorodé produkci</a:t>
            </a:r>
          </a:p>
          <a:p>
            <a:pPr algn="just">
              <a:lnSpc>
                <a:spcPct val="90000"/>
              </a:lnSpc>
            </a:pPr>
            <a:r>
              <a:rPr lang="cs-CZ" sz="2400" dirty="0" err="1"/>
              <a:t>Nákl.fce</a:t>
            </a:r>
            <a:r>
              <a:rPr lang="cs-CZ" sz="2400" dirty="0"/>
              <a:t> N = F + </a:t>
            </a:r>
            <a:r>
              <a:rPr lang="cs-CZ" sz="2400" dirty="0" err="1"/>
              <a:t>hv</a:t>
            </a:r>
            <a:r>
              <a:rPr lang="cs-CZ" sz="2400" dirty="0"/>
              <a:t>*Q</a:t>
            </a:r>
          </a:p>
          <a:p>
            <a:r>
              <a:rPr lang="cs-CZ" sz="2400" dirty="0"/>
              <a:t>Příspěvek na úhradu představuje podíl celkových variabilních nákladů na 1 Kč produkce (tržeb), vyjádřený peněžně </a:t>
            </a:r>
          </a:p>
          <a:p>
            <a:pPr lvl="2">
              <a:buFont typeface="Wingdings" pitchFamily="2" charset="2"/>
              <a:buNone/>
            </a:pPr>
            <a:r>
              <a:rPr lang="cs-CZ" sz="2400" dirty="0">
                <a:sym typeface="Symbol" pitchFamily="18" charset="2"/>
              </a:rPr>
              <a:t></a:t>
            </a:r>
            <a:r>
              <a:rPr lang="cs-CZ" sz="2400" dirty="0"/>
              <a:t> ú = 1- </a:t>
            </a:r>
            <a:r>
              <a:rPr lang="cs-CZ" sz="2400" dirty="0" err="1"/>
              <a:t>hv</a:t>
            </a:r>
            <a:r>
              <a:rPr lang="cs-CZ" sz="2400" dirty="0"/>
              <a:t>, kde </a:t>
            </a:r>
            <a:r>
              <a:rPr lang="cs-CZ" sz="2400" dirty="0" err="1"/>
              <a:t>hv</a:t>
            </a:r>
            <a:r>
              <a:rPr lang="cs-CZ" sz="2400" dirty="0"/>
              <a:t> = VN/Q</a:t>
            </a:r>
          </a:p>
          <a:p>
            <a:pPr algn="ctr">
              <a:buFont typeface="Wingdings" pitchFamily="2" charset="2"/>
              <a:buNone/>
            </a:pPr>
            <a:endParaRPr lang="cs-CZ" sz="2400" dirty="0">
              <a:sym typeface="Symbol" pitchFamily="18" charset="2"/>
            </a:endParaRPr>
          </a:p>
          <a:p>
            <a:pPr algn="ctr">
              <a:buFont typeface="Wingdings" pitchFamily="2" charset="2"/>
              <a:buNone/>
            </a:pPr>
            <a:r>
              <a:rPr lang="cs-CZ" sz="2400" b="1" dirty="0">
                <a:sym typeface="Symbol" pitchFamily="18" charset="2"/>
              </a:rPr>
              <a:t></a:t>
            </a:r>
          </a:p>
          <a:p>
            <a:pPr algn="just">
              <a:lnSpc>
                <a:spcPct val="90000"/>
              </a:lnSpc>
            </a:pPr>
            <a:endParaRPr lang="cs-CZ" sz="2400" dirty="0"/>
          </a:p>
          <a:p>
            <a:pPr algn="just">
              <a:lnSpc>
                <a:spcPct val="90000"/>
              </a:lnSpc>
            </a:pPr>
            <a:r>
              <a:rPr lang="cs-CZ" sz="2400" dirty="0"/>
              <a:t>Potom BZ = F/(1-hv)</a:t>
            </a:r>
          </a:p>
          <a:p>
            <a:pPr algn="just">
              <a:lnSpc>
                <a:spcPct val="90000"/>
              </a:lnSpc>
            </a:pPr>
            <a:r>
              <a:rPr lang="cs-CZ" sz="2400" dirty="0"/>
              <a:t>Potom BZ = (</a:t>
            </a:r>
            <a:r>
              <a:rPr lang="cs-CZ" sz="2400" dirty="0" err="1"/>
              <a:t>F+Z</a:t>
            </a:r>
            <a:r>
              <a:rPr lang="cs-CZ" sz="2400" baseline="-25000" dirty="0" err="1"/>
              <a:t>min</a:t>
            </a:r>
            <a:r>
              <a:rPr lang="cs-CZ" sz="2400" dirty="0"/>
              <a:t>)/(1-hv)</a:t>
            </a:r>
          </a:p>
          <a:p>
            <a:pPr algn="just">
              <a:lnSpc>
                <a:spcPct val="90000"/>
              </a:lnSpc>
              <a:buFont typeface="Wingdings" pitchFamily="2" charset="2"/>
              <a:buNone/>
            </a:pPr>
            <a:endParaRPr lang="cs-CZ" b="1" dirty="0"/>
          </a:p>
          <a:p>
            <a:pPr algn="just">
              <a:lnSpc>
                <a:spcPct val="90000"/>
              </a:lnSpc>
              <a:buFont typeface="Wingdings" pitchFamily="2" charset="2"/>
              <a:buNone/>
            </a:pPr>
            <a:endParaRPr lang="cs-CZ" sz="2400" b="1" dirty="0"/>
          </a:p>
        </p:txBody>
      </p:sp>
      <p:sp>
        <p:nvSpPr>
          <p:cNvPr id="195587"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Tree>
    <p:extLst>
      <p:ext uri="{BB962C8B-B14F-4D97-AF65-F5344CB8AC3E}">
        <p14:creationId xmlns:p14="http://schemas.microsoft.com/office/powerpoint/2010/main" val="20374440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22578" y="261167"/>
            <a:ext cx="8424862" cy="558800"/>
          </a:xfrm>
        </p:spPr>
        <p:txBody>
          <a:bodyPr>
            <a:normAutofit fontScale="90000"/>
          </a:bodyPr>
          <a:lstStyle/>
          <a:p>
            <a:pPr eaLnBrk="1" hangingPunct="1"/>
            <a:r>
              <a:rPr lang="cs-CZ" altLang="cs-CZ" dirty="0"/>
              <a:t>Ukázka 2</a:t>
            </a:r>
          </a:p>
        </p:txBody>
      </p:sp>
      <p:sp>
        <p:nvSpPr>
          <p:cNvPr id="39939" name="Rectangle 3"/>
          <p:cNvSpPr>
            <a:spLocks noGrp="1" noChangeArrowheads="1"/>
          </p:cNvSpPr>
          <p:nvPr>
            <p:ph type="body" idx="1"/>
          </p:nvPr>
        </p:nvSpPr>
        <p:spPr>
          <a:xfrm>
            <a:off x="468313" y="906463"/>
            <a:ext cx="8435975" cy="2447925"/>
          </a:xfrm>
        </p:spPr>
        <p:txBody>
          <a:bodyPr/>
          <a:lstStyle/>
          <a:p>
            <a:pPr algn="just" eaLnBrk="1" hangingPunct="1">
              <a:lnSpc>
                <a:spcPct val="90000"/>
              </a:lnSpc>
            </a:pPr>
            <a:r>
              <a:rPr lang="cs-CZ" altLang="cs-CZ" sz="2400"/>
              <a:t>Roční fixní náklady podniku jsou odhadovány ve výši 61 000 tis. Kč, celkové roční variabilní náklady 32 468 tis. Kč. Objem výroby 108 191 tis. Kč. </a:t>
            </a:r>
            <a:r>
              <a:rPr lang="cs-CZ" altLang="cs-CZ" sz="2400" b="1"/>
              <a:t>Jaký je minimální objem produkce, aby firma dosáhla hranice rentability, tzn. aby dosáhla nulového bodu zisku?</a:t>
            </a:r>
          </a:p>
        </p:txBody>
      </p:sp>
      <p:sp>
        <p:nvSpPr>
          <p:cNvPr id="111620" name="Rectangle 4"/>
          <p:cNvSpPr>
            <a:spLocks noChangeArrowheads="1"/>
          </p:cNvSpPr>
          <p:nvPr/>
        </p:nvSpPr>
        <p:spPr bwMode="auto">
          <a:xfrm>
            <a:off x="468313" y="3279775"/>
            <a:ext cx="84963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bg2"/>
              </a:buClr>
              <a:buSzPct val="75000"/>
              <a:buFont typeface="Wingdings" pitchFamily="2" charset="2"/>
              <a:buNone/>
              <a:defRPr/>
            </a:pPr>
            <a:r>
              <a:rPr lang="cs-CZ" sz="2400" dirty="0"/>
              <a:t>Řešení</a:t>
            </a:r>
          </a:p>
          <a:p>
            <a:pPr marL="342900" indent="-342900">
              <a:lnSpc>
                <a:spcPct val="80000"/>
              </a:lnSpc>
              <a:spcBef>
                <a:spcPct val="20000"/>
              </a:spcBef>
              <a:buClr>
                <a:schemeClr val="bg2"/>
              </a:buClr>
              <a:buSzPct val="75000"/>
              <a:buFont typeface="Wingdings" pitchFamily="2" charset="2"/>
              <a:buChar char="p"/>
              <a:defRPr/>
            </a:pPr>
            <a:endParaRPr lang="cs-CZ" sz="2400" dirty="0"/>
          </a:p>
        </p:txBody>
      </p:sp>
    </p:spTree>
    <p:extLst>
      <p:ext uri="{BB962C8B-B14F-4D97-AF65-F5344CB8AC3E}">
        <p14:creationId xmlns:p14="http://schemas.microsoft.com/office/powerpoint/2010/main" val="322674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solidFill>
                  <a:schemeClr val="tx1"/>
                </a:solidFill>
              </a:rPr>
              <a:t>Příklad 1</a:t>
            </a:r>
          </a:p>
        </p:txBody>
      </p:sp>
      <p:sp>
        <p:nvSpPr>
          <p:cNvPr id="4" name="Zástupný symbol pro obsah 3"/>
          <p:cNvSpPr>
            <a:spLocks noGrp="1"/>
          </p:cNvSpPr>
          <p:nvPr>
            <p:ph idx="1"/>
          </p:nvPr>
        </p:nvSpPr>
        <p:spPr/>
        <p:txBody>
          <a:bodyPr/>
          <a:lstStyle/>
          <a:p>
            <a:r>
              <a:rPr lang="cs-CZ" sz="2400" dirty="0">
                <a:solidFill>
                  <a:schemeClr val="tx1"/>
                </a:solidFill>
              </a:rPr>
              <a:t>Pan Kutil a pan Chytrý se rozhodli založit podnik na výrobu stavebních palet. Po provedení předběžné roční kalkulace výroby zjistili přibližnou výši fixních a variabilních nákladů výroby. Předpokládaná prodejní cena 1 palety je 250 Kč, celkové fixní náklady 1 000 </a:t>
            </a:r>
            <a:r>
              <a:rPr lang="cs-CZ" sz="2400" dirty="0" err="1">
                <a:solidFill>
                  <a:schemeClr val="tx1"/>
                </a:solidFill>
              </a:rPr>
              <a:t>000</a:t>
            </a:r>
            <a:r>
              <a:rPr lang="cs-CZ" sz="2400" dirty="0">
                <a:solidFill>
                  <a:schemeClr val="tx1"/>
                </a:solidFill>
              </a:rPr>
              <a:t> Kč, jednotkové variabilní náklady jedné palety jsou 75 Kč. </a:t>
            </a:r>
          </a:p>
          <a:p>
            <a:r>
              <a:rPr lang="cs-CZ" sz="2400" dirty="0">
                <a:solidFill>
                  <a:schemeClr val="tx1"/>
                </a:solidFill>
              </a:rPr>
              <a:t>Stanovte, jakého minimálního objemu produkce podnik musí dosáhnout, aby se výroba stala rentabilní.</a:t>
            </a:r>
          </a:p>
          <a:p>
            <a:endParaRPr lang="cs-CZ" dirty="0"/>
          </a:p>
        </p:txBody>
      </p:sp>
    </p:spTree>
    <p:extLst>
      <p:ext uri="{BB962C8B-B14F-4D97-AF65-F5344CB8AC3E}">
        <p14:creationId xmlns:p14="http://schemas.microsoft.com/office/powerpoint/2010/main" val="34561492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2</a:t>
            </a:r>
          </a:p>
        </p:txBody>
      </p:sp>
      <p:sp>
        <p:nvSpPr>
          <p:cNvPr id="3" name="Zástupný symbol pro obsah 2"/>
          <p:cNvSpPr>
            <a:spLocks noGrp="1"/>
          </p:cNvSpPr>
          <p:nvPr>
            <p:ph idx="1"/>
          </p:nvPr>
        </p:nvSpPr>
        <p:spPr/>
        <p:txBody>
          <a:bodyPr/>
          <a:lstStyle/>
          <a:p>
            <a:r>
              <a:rPr lang="cs-CZ" sz="2800" dirty="0">
                <a:solidFill>
                  <a:schemeClr val="tx1"/>
                </a:solidFill>
              </a:rPr>
              <a:t>Je dána nákladová funkce:</a:t>
            </a:r>
            <a:br>
              <a:rPr lang="cs-CZ" sz="2800" dirty="0">
                <a:solidFill>
                  <a:schemeClr val="tx1"/>
                </a:solidFill>
              </a:rPr>
            </a:br>
            <a:r>
              <a:rPr lang="cs-CZ" sz="2800" dirty="0">
                <a:solidFill>
                  <a:schemeClr val="tx1"/>
                </a:solidFill>
              </a:rPr>
              <a:t>N = 1 800 000 + 25 * </a:t>
            </a:r>
            <a:r>
              <a:rPr lang="cs-CZ" sz="2800" dirty="0" err="1">
                <a:solidFill>
                  <a:schemeClr val="tx1"/>
                </a:solidFill>
              </a:rPr>
              <a:t>q</a:t>
            </a:r>
            <a:r>
              <a:rPr lang="cs-CZ" sz="2800" dirty="0">
                <a:solidFill>
                  <a:schemeClr val="tx1"/>
                </a:solidFill>
              </a:rPr>
              <a:t>. </a:t>
            </a:r>
          </a:p>
          <a:p>
            <a:r>
              <a:rPr lang="cs-CZ" sz="2800" dirty="0">
                <a:solidFill>
                  <a:schemeClr val="tx1"/>
                </a:solidFill>
              </a:rPr>
              <a:t>Určete hranici rentabilního množství výrobků v kusech, je-li cena 1 ks 45 Kč. </a:t>
            </a:r>
          </a:p>
          <a:p>
            <a:r>
              <a:rPr lang="cs-CZ" sz="2800" dirty="0">
                <a:solidFill>
                  <a:schemeClr val="tx1"/>
                </a:solidFill>
              </a:rPr>
              <a:t>Jaké množství výrobků musí podnik vyrobit, aby dosáhl zisk ve výši 420 000 Kč? </a:t>
            </a:r>
          </a:p>
          <a:p>
            <a:pPr>
              <a:buNone/>
            </a:pPr>
            <a:endParaRPr lang="cs-CZ" dirty="0"/>
          </a:p>
        </p:txBody>
      </p:sp>
    </p:spTree>
    <p:extLst>
      <p:ext uri="{BB962C8B-B14F-4D97-AF65-F5344CB8AC3E}">
        <p14:creationId xmlns:p14="http://schemas.microsoft.com/office/powerpoint/2010/main" val="41916250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3</a:t>
            </a:r>
          </a:p>
        </p:txBody>
      </p:sp>
      <p:sp>
        <p:nvSpPr>
          <p:cNvPr id="3" name="Zástupný symbol pro obsah 2"/>
          <p:cNvSpPr>
            <a:spLocks noGrp="1"/>
          </p:cNvSpPr>
          <p:nvPr>
            <p:ph idx="1"/>
          </p:nvPr>
        </p:nvSpPr>
        <p:spPr>
          <a:xfrm>
            <a:off x="179512" y="1268760"/>
            <a:ext cx="8784976" cy="5472608"/>
          </a:xfrm>
        </p:spPr>
        <p:txBody>
          <a:bodyPr/>
          <a:lstStyle/>
          <a:p>
            <a:pPr>
              <a:buNone/>
            </a:pPr>
            <a:r>
              <a:rPr lang="cs-CZ" sz="2400" dirty="0">
                <a:solidFill>
                  <a:schemeClr val="tx1"/>
                </a:solidFill>
              </a:rPr>
              <a:t>A) Je dána nákladová funkce </a:t>
            </a:r>
            <a:r>
              <a:rPr lang="cs-CZ" sz="2400" b="1" dirty="0">
                <a:solidFill>
                  <a:schemeClr val="tx1"/>
                </a:solidFill>
              </a:rPr>
              <a:t>N = 17 000 + 1,5q.</a:t>
            </a:r>
          </a:p>
          <a:p>
            <a:r>
              <a:rPr lang="cs-CZ" sz="2400" dirty="0">
                <a:solidFill>
                  <a:schemeClr val="tx1"/>
                </a:solidFill>
              </a:rPr>
              <a:t>Určete bod zvratu v kusech, je-li cena jednoho ks 4 Kč.</a:t>
            </a:r>
          </a:p>
          <a:p>
            <a:r>
              <a:rPr lang="cs-CZ" sz="2400" dirty="0">
                <a:solidFill>
                  <a:schemeClr val="tx1"/>
                </a:solidFill>
              </a:rPr>
              <a:t>Určete bod zvratu v korunách.</a:t>
            </a:r>
          </a:p>
          <a:p>
            <a:r>
              <a:rPr lang="cs-CZ" sz="2400" dirty="0">
                <a:solidFill>
                  <a:schemeClr val="tx1"/>
                </a:solidFill>
              </a:rPr>
              <a:t>Jaké množství výrobků musí podnik vyrobit, aby dosáhl zisk ve výši 40 500 Kč ?</a:t>
            </a:r>
            <a:endParaRPr lang="cs-CZ" sz="2400" b="1" dirty="0">
              <a:solidFill>
                <a:schemeClr val="tx1"/>
              </a:solidFill>
            </a:endParaRPr>
          </a:p>
          <a:p>
            <a:pPr marL="0" indent="0">
              <a:buNone/>
            </a:pPr>
            <a:r>
              <a:rPr lang="cs-CZ" sz="2400" dirty="0">
                <a:solidFill>
                  <a:schemeClr val="tx1"/>
                </a:solidFill>
              </a:rPr>
              <a:t>B) Roční fixní náklady podniku jsou odhadovány ve výši 61 000 tis. Kč, celkové roční variabilní náklady 32 468 tis. Kč. Objem výroby 108 191 tis. Kč. Vytvořte globální nákladovou funkci. </a:t>
            </a:r>
          </a:p>
          <a:p>
            <a:r>
              <a:rPr lang="cs-CZ" sz="2400" dirty="0">
                <a:solidFill>
                  <a:schemeClr val="tx1"/>
                </a:solidFill>
              </a:rPr>
              <a:t>Generální ředitel  vyslovil požadavek na odhad produkce v situaci, kdy hrozí její pokles, přičemž chce, aby firma neklesla do ztráty a pokud možno dosáhla ještě zisku 2 mil. Kč. Stanovte bod zvratu těchto dvou případů.</a:t>
            </a:r>
            <a:endParaRPr lang="cs-CZ" sz="2400" dirty="0"/>
          </a:p>
        </p:txBody>
      </p:sp>
    </p:spTree>
    <p:extLst>
      <p:ext uri="{BB962C8B-B14F-4D97-AF65-F5344CB8AC3E}">
        <p14:creationId xmlns:p14="http://schemas.microsoft.com/office/powerpoint/2010/main" val="146996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962844" y="92972"/>
            <a:ext cx="8280920" cy="845340"/>
          </a:xfrm>
        </p:spPr>
        <p:txBody>
          <a:bodyPr/>
          <a:lstStyle/>
          <a:p>
            <a:pPr eaLnBrk="1" hangingPunct="1"/>
            <a:r>
              <a:rPr lang="cs-CZ" sz="3200" b="1" dirty="0">
                <a:solidFill>
                  <a:srgbClr val="FF0000"/>
                </a:solidFill>
              </a:rPr>
              <a:t>Příklad č. 1</a:t>
            </a:r>
          </a:p>
        </p:txBody>
      </p:sp>
      <p:sp>
        <p:nvSpPr>
          <p:cNvPr id="19461" name="Rectangle 3"/>
          <p:cNvSpPr>
            <a:spLocks noGrp="1" noChangeArrowheads="1"/>
          </p:cNvSpPr>
          <p:nvPr>
            <p:ph type="body" idx="1"/>
          </p:nvPr>
        </p:nvSpPr>
        <p:spPr>
          <a:xfrm>
            <a:off x="107504" y="836613"/>
            <a:ext cx="8857109" cy="6021387"/>
          </a:xfrm>
        </p:spPr>
        <p:txBody>
          <a:bodyPr/>
          <a:lstStyle/>
          <a:p>
            <a:pPr eaLnBrk="1" hangingPunct="1">
              <a:spcBef>
                <a:spcPct val="0"/>
              </a:spcBef>
              <a:buFont typeface="Wingdings" pitchFamily="2" charset="2"/>
              <a:buNone/>
            </a:pPr>
            <a:r>
              <a:rPr lang="cs-CZ" sz="1600" b="1" dirty="0">
                <a:solidFill>
                  <a:schemeClr val="tx1"/>
                </a:solidFill>
              </a:rPr>
              <a:t>Podnik vykonal při své činnosti tyto hodnotové operace:</a:t>
            </a:r>
          </a:p>
          <a:p>
            <a:pPr eaLnBrk="1" hangingPunct="1">
              <a:spcBef>
                <a:spcPct val="0"/>
              </a:spcBef>
              <a:buFont typeface="Garamond" pitchFamily="18" charset="0"/>
              <a:buAutoNum type="arabicPeriod"/>
            </a:pPr>
            <a:r>
              <a:rPr lang="cs-CZ" sz="1600" dirty="0">
                <a:solidFill>
                  <a:schemeClr val="tx1"/>
                </a:solidFill>
              </a:rPr>
              <a:t>úhrada faktury za dodaný materiál,</a:t>
            </a:r>
          </a:p>
          <a:p>
            <a:pPr eaLnBrk="1" hangingPunct="1">
              <a:spcBef>
                <a:spcPct val="0"/>
              </a:spcBef>
              <a:buFont typeface="Garamond" pitchFamily="18" charset="0"/>
              <a:buAutoNum type="arabicPeriod"/>
            </a:pPr>
            <a:r>
              <a:rPr lang="cs-CZ" sz="1600" dirty="0">
                <a:solidFill>
                  <a:schemeClr val="tx1"/>
                </a:solidFill>
              </a:rPr>
              <a:t>nákup PHM (zaplaceno hotově),</a:t>
            </a:r>
          </a:p>
          <a:p>
            <a:pPr eaLnBrk="1" hangingPunct="1">
              <a:spcBef>
                <a:spcPct val="0"/>
              </a:spcBef>
              <a:buFont typeface="Garamond" pitchFamily="18" charset="0"/>
              <a:buAutoNum type="arabicPeriod"/>
            </a:pPr>
            <a:r>
              <a:rPr lang="cs-CZ" sz="1600" dirty="0">
                <a:solidFill>
                  <a:schemeClr val="tx1"/>
                </a:solidFill>
              </a:rPr>
              <a:t>výdej materiálu do spotřeby,</a:t>
            </a:r>
          </a:p>
          <a:p>
            <a:pPr eaLnBrk="1" hangingPunct="1">
              <a:spcBef>
                <a:spcPct val="0"/>
              </a:spcBef>
              <a:buFont typeface="Garamond" pitchFamily="18" charset="0"/>
              <a:buAutoNum type="arabicPeriod"/>
            </a:pPr>
            <a:r>
              <a:rPr lang="cs-CZ" sz="1600" dirty="0">
                <a:solidFill>
                  <a:schemeClr val="tx1"/>
                </a:solidFill>
              </a:rPr>
              <a:t>tržby za prodej výrobků (vydaná faktura),</a:t>
            </a:r>
          </a:p>
          <a:p>
            <a:pPr eaLnBrk="1" hangingPunct="1">
              <a:spcBef>
                <a:spcPct val="0"/>
              </a:spcBef>
              <a:buFont typeface="Garamond" pitchFamily="18" charset="0"/>
              <a:buAutoNum type="arabicPeriod"/>
            </a:pPr>
            <a:r>
              <a:rPr lang="cs-CZ" sz="1600" dirty="0">
                <a:solidFill>
                  <a:schemeClr val="tx1"/>
                </a:solidFill>
              </a:rPr>
              <a:t>předplatné časopisu Ekonomika a finance na běžný rok (placeno hotově),</a:t>
            </a:r>
          </a:p>
          <a:p>
            <a:pPr eaLnBrk="1" hangingPunct="1">
              <a:spcBef>
                <a:spcPct val="0"/>
              </a:spcBef>
              <a:buFont typeface="Garamond" pitchFamily="18" charset="0"/>
              <a:buAutoNum type="arabicPeriod"/>
            </a:pPr>
            <a:r>
              <a:rPr lang="cs-CZ" sz="1600" dirty="0">
                <a:solidFill>
                  <a:schemeClr val="tx1"/>
                </a:solidFill>
              </a:rPr>
              <a:t>výplata mezd v den, který je určený jako výplatní termín,</a:t>
            </a:r>
          </a:p>
          <a:p>
            <a:pPr eaLnBrk="1" hangingPunct="1">
              <a:spcBef>
                <a:spcPct val="0"/>
              </a:spcBef>
              <a:buFont typeface="Garamond" pitchFamily="18" charset="0"/>
              <a:buAutoNum type="arabicPeriod"/>
            </a:pPr>
            <a:r>
              <a:rPr lang="cs-CZ" sz="1600" dirty="0">
                <a:solidFill>
                  <a:schemeClr val="tx1"/>
                </a:solidFill>
              </a:rPr>
              <a:t>splátky leasingové smlouvy,</a:t>
            </a:r>
          </a:p>
          <a:p>
            <a:pPr eaLnBrk="1" hangingPunct="1">
              <a:spcBef>
                <a:spcPct val="0"/>
              </a:spcBef>
              <a:buFont typeface="Garamond" pitchFamily="18" charset="0"/>
              <a:buAutoNum type="arabicPeriod"/>
            </a:pPr>
            <a:r>
              <a:rPr lang="cs-CZ" sz="1600" dirty="0">
                <a:solidFill>
                  <a:schemeClr val="tx1"/>
                </a:solidFill>
              </a:rPr>
              <a:t>zaúčtování faktury za telefonní hovory,</a:t>
            </a:r>
          </a:p>
          <a:p>
            <a:pPr eaLnBrk="1" hangingPunct="1">
              <a:spcBef>
                <a:spcPct val="0"/>
              </a:spcBef>
              <a:buFont typeface="Garamond" pitchFamily="18" charset="0"/>
              <a:buAutoNum type="arabicPeriod"/>
            </a:pPr>
            <a:r>
              <a:rPr lang="cs-CZ" sz="1600" dirty="0">
                <a:solidFill>
                  <a:schemeClr val="tx1"/>
                </a:solidFill>
              </a:rPr>
              <a:t>DPH zaplaceno finančnímu úřadu (placeno z BÚ),</a:t>
            </a:r>
          </a:p>
          <a:p>
            <a:pPr eaLnBrk="1" hangingPunct="1">
              <a:spcBef>
                <a:spcPct val="0"/>
              </a:spcBef>
              <a:buFont typeface="Garamond" pitchFamily="18" charset="0"/>
              <a:buAutoNum type="arabicPeriod"/>
            </a:pPr>
            <a:r>
              <a:rPr lang="cs-CZ" sz="1600" dirty="0">
                <a:solidFill>
                  <a:schemeClr val="tx1"/>
                </a:solidFill>
              </a:rPr>
              <a:t>koupena dálniční známka do zahraničí (zaplaceno hotově)</a:t>
            </a:r>
          </a:p>
          <a:p>
            <a:pPr eaLnBrk="1" hangingPunct="1">
              <a:spcBef>
                <a:spcPct val="0"/>
              </a:spcBef>
              <a:buFont typeface="Garamond" pitchFamily="18" charset="0"/>
              <a:buAutoNum type="arabicPeriod"/>
            </a:pPr>
            <a:r>
              <a:rPr lang="cs-CZ" sz="1600" dirty="0">
                <a:solidFill>
                  <a:schemeClr val="tx1"/>
                </a:solidFill>
              </a:rPr>
              <a:t>škody vyčíslené a zanesené do protokolu, vzniklé v důsledku živelné pohromy,</a:t>
            </a:r>
          </a:p>
          <a:p>
            <a:pPr eaLnBrk="1" hangingPunct="1">
              <a:spcBef>
                <a:spcPct val="0"/>
              </a:spcBef>
              <a:buFont typeface="Garamond" pitchFamily="18" charset="0"/>
              <a:buAutoNum type="arabicPeriod"/>
            </a:pPr>
            <a:r>
              <a:rPr lang="cs-CZ" sz="1600" dirty="0">
                <a:solidFill>
                  <a:schemeClr val="tx1"/>
                </a:solidFill>
              </a:rPr>
              <a:t>výrobky prodané v podnikové prodejně za hotové,</a:t>
            </a:r>
          </a:p>
          <a:p>
            <a:pPr eaLnBrk="1" hangingPunct="1">
              <a:spcBef>
                <a:spcPct val="0"/>
              </a:spcBef>
              <a:buFont typeface="Garamond" pitchFamily="18" charset="0"/>
              <a:buAutoNum type="arabicPeriod"/>
            </a:pPr>
            <a:r>
              <a:rPr lang="cs-CZ" sz="1600" dirty="0" err="1">
                <a:solidFill>
                  <a:schemeClr val="tx1"/>
                </a:solidFill>
              </a:rPr>
              <a:t>dodavatelsky</a:t>
            </a:r>
            <a:r>
              <a:rPr lang="cs-CZ" sz="1600" dirty="0">
                <a:solidFill>
                  <a:schemeClr val="tx1"/>
                </a:solidFill>
              </a:rPr>
              <a:t> provedena oprava výrobní haly (přijatá faktura),</a:t>
            </a:r>
          </a:p>
          <a:p>
            <a:pPr eaLnBrk="1" hangingPunct="1">
              <a:spcBef>
                <a:spcPct val="0"/>
              </a:spcBef>
              <a:buFont typeface="Garamond" pitchFamily="18" charset="0"/>
              <a:buAutoNum type="arabicPeriod"/>
            </a:pPr>
            <a:r>
              <a:rPr lang="cs-CZ" sz="1600" dirty="0">
                <a:solidFill>
                  <a:schemeClr val="tx1"/>
                </a:solidFill>
              </a:rPr>
              <a:t>nájemné za kancelářské prostory (placené z BÚ),</a:t>
            </a:r>
          </a:p>
          <a:p>
            <a:pPr eaLnBrk="1" hangingPunct="1">
              <a:spcBef>
                <a:spcPct val="0"/>
              </a:spcBef>
              <a:buFont typeface="Garamond" pitchFamily="18" charset="0"/>
              <a:buAutoNum type="arabicPeriod"/>
            </a:pPr>
            <a:r>
              <a:rPr lang="cs-CZ" sz="1600" dirty="0">
                <a:solidFill>
                  <a:schemeClr val="tx1"/>
                </a:solidFill>
              </a:rPr>
              <a:t>materiál přijatý na sklad (došlá </a:t>
            </a:r>
            <a:r>
              <a:rPr lang="cs-CZ" sz="1600" dirty="0" err="1">
                <a:solidFill>
                  <a:schemeClr val="tx1"/>
                </a:solidFill>
              </a:rPr>
              <a:t>faktura+dodací</a:t>
            </a:r>
            <a:r>
              <a:rPr lang="cs-CZ" sz="1600" dirty="0">
                <a:solidFill>
                  <a:schemeClr val="tx1"/>
                </a:solidFill>
              </a:rPr>
              <a:t> list),</a:t>
            </a:r>
          </a:p>
          <a:p>
            <a:pPr eaLnBrk="1" hangingPunct="1">
              <a:spcBef>
                <a:spcPct val="0"/>
              </a:spcBef>
              <a:buFont typeface="Garamond" pitchFamily="18" charset="0"/>
              <a:buAutoNum type="arabicPeriod"/>
            </a:pPr>
            <a:r>
              <a:rPr lang="cs-CZ" sz="1600" dirty="0">
                <a:solidFill>
                  <a:schemeClr val="tx1"/>
                </a:solidFill>
              </a:rPr>
              <a:t>inkaso peněz od odběratelů,</a:t>
            </a:r>
          </a:p>
          <a:p>
            <a:pPr eaLnBrk="1" hangingPunct="1">
              <a:spcBef>
                <a:spcPct val="0"/>
              </a:spcBef>
              <a:buFont typeface="Garamond" pitchFamily="18" charset="0"/>
              <a:buAutoNum type="arabicPeriod"/>
            </a:pPr>
            <a:r>
              <a:rPr lang="cs-CZ" sz="1600" dirty="0">
                <a:solidFill>
                  <a:schemeClr val="tx1"/>
                </a:solidFill>
              </a:rPr>
              <a:t>kurzová ztráta z důvodu změny kurzu při prodeji výrobků,</a:t>
            </a:r>
          </a:p>
          <a:p>
            <a:pPr eaLnBrk="1" hangingPunct="1">
              <a:spcBef>
                <a:spcPct val="0"/>
              </a:spcBef>
              <a:buFont typeface="Garamond" pitchFamily="18" charset="0"/>
              <a:buAutoNum type="arabicPeriod"/>
            </a:pPr>
            <a:r>
              <a:rPr lang="cs-CZ" sz="1600" dirty="0">
                <a:solidFill>
                  <a:schemeClr val="tx1"/>
                </a:solidFill>
              </a:rPr>
              <a:t>zaplacena splátka bankovního úvěru (placeno z BÚ)</a:t>
            </a:r>
          </a:p>
          <a:p>
            <a:pPr eaLnBrk="1" hangingPunct="1">
              <a:spcBef>
                <a:spcPct val="0"/>
              </a:spcBef>
              <a:buFont typeface="Garamond" pitchFamily="18" charset="0"/>
              <a:buAutoNum type="arabicPeriod"/>
            </a:pPr>
            <a:r>
              <a:rPr lang="cs-CZ" sz="1600" dirty="0">
                <a:solidFill>
                  <a:schemeClr val="tx1"/>
                </a:solidFill>
              </a:rPr>
              <a:t>nákup osobního auta (dodavatelská faktura, splatnost 60 dní),</a:t>
            </a:r>
          </a:p>
          <a:p>
            <a:pPr eaLnBrk="1" hangingPunct="1">
              <a:spcBef>
                <a:spcPct val="0"/>
              </a:spcBef>
              <a:buFont typeface="Garamond" pitchFamily="18" charset="0"/>
              <a:buAutoNum type="arabicPeriod"/>
            </a:pPr>
            <a:r>
              <a:rPr lang="cs-CZ" sz="1600" dirty="0">
                <a:solidFill>
                  <a:schemeClr val="tx1"/>
                </a:solidFill>
              </a:rPr>
              <a:t>odpisy osobního auta.</a:t>
            </a:r>
          </a:p>
          <a:p>
            <a:pPr eaLnBrk="1" hangingPunct="1">
              <a:spcBef>
                <a:spcPct val="0"/>
              </a:spcBef>
            </a:pPr>
            <a:r>
              <a:rPr lang="cs-CZ" sz="1600" b="1" dirty="0">
                <a:solidFill>
                  <a:schemeClr val="tx1"/>
                </a:solidFill>
              </a:rPr>
              <a:t>Rozlište, které z uvedených položek v podniku jsou náklady a které jsou výdaje (případně oboje)</a:t>
            </a:r>
          </a:p>
        </p:txBody>
      </p:sp>
    </p:spTree>
    <p:extLst>
      <p:ext uri="{BB962C8B-B14F-4D97-AF65-F5344CB8AC3E}">
        <p14:creationId xmlns:p14="http://schemas.microsoft.com/office/powerpoint/2010/main" val="9427241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745913" y="243702"/>
            <a:ext cx="8280920" cy="1143000"/>
          </a:xfrm>
        </p:spPr>
        <p:txBody>
          <a:bodyPr/>
          <a:lstStyle/>
          <a:p>
            <a:r>
              <a:rPr lang="cs-CZ" dirty="0">
                <a:solidFill>
                  <a:schemeClr val="tx1">
                    <a:lumMod val="95000"/>
                    <a:lumOff val="5000"/>
                  </a:schemeClr>
                </a:solidFill>
              </a:rPr>
              <a:t>Příklad 4</a:t>
            </a:r>
          </a:p>
        </p:txBody>
      </p:sp>
      <p:sp>
        <p:nvSpPr>
          <p:cNvPr id="4" name="Zástupný symbol pro obsah 3"/>
          <p:cNvSpPr>
            <a:spLocks noGrp="1"/>
          </p:cNvSpPr>
          <p:nvPr>
            <p:ph idx="1"/>
          </p:nvPr>
        </p:nvSpPr>
        <p:spPr>
          <a:xfrm>
            <a:off x="0" y="1484784"/>
            <a:ext cx="8964488" cy="4968552"/>
          </a:xfrm>
        </p:spPr>
        <p:txBody>
          <a:bodyPr/>
          <a:lstStyle/>
          <a:p>
            <a:pPr marL="0" indent="0" algn="just">
              <a:buNone/>
            </a:pPr>
            <a:r>
              <a:rPr lang="cs-CZ" sz="2200" dirty="0">
                <a:solidFill>
                  <a:schemeClr val="tx1">
                    <a:lumMod val="95000"/>
                    <a:lumOff val="5000"/>
                  </a:schemeClr>
                </a:solidFill>
              </a:rPr>
              <a:t>Společnost vyrábí DVD disky a to pouze v jediné kapacitě 4,7 GB. Z vlastní evidence bylo zjištěno, že variabilní náklady související s výrobou jednoho balení DVD disků činí 125,- Kč. Fixní náklady zjištěné z účetnictví jsou stanoveny ve výši 53 000,-- za měsíc. Společnost prodává jedno balení DVD disků za 200,- Kč. V daném období (za rok) společnost vyrobila 72 000 ks balení DVD disků a celou tuto produkci prodala.</a:t>
            </a:r>
          </a:p>
          <a:p>
            <a:pPr marL="0" indent="0" algn="just">
              <a:buNone/>
            </a:pPr>
            <a:endParaRPr lang="cs-CZ" sz="2200" dirty="0">
              <a:solidFill>
                <a:schemeClr val="tx1">
                  <a:lumMod val="95000"/>
                  <a:lumOff val="5000"/>
                </a:schemeClr>
              </a:solidFill>
            </a:endParaRPr>
          </a:p>
          <a:p>
            <a:pPr lvl="0">
              <a:buNone/>
            </a:pPr>
            <a:r>
              <a:rPr lang="cs-CZ" sz="2200" dirty="0">
                <a:solidFill>
                  <a:schemeClr val="tx1">
                    <a:lumMod val="95000"/>
                    <a:lumOff val="5000"/>
                  </a:schemeClr>
                </a:solidFill>
              </a:rPr>
              <a:t>1) Vypočítejte hospodářský výsledek podniku.</a:t>
            </a:r>
          </a:p>
          <a:p>
            <a:pPr lvl="0">
              <a:buNone/>
            </a:pPr>
            <a:r>
              <a:rPr lang="cs-CZ" sz="2200" dirty="0">
                <a:solidFill>
                  <a:schemeClr val="tx1">
                    <a:lumMod val="95000"/>
                    <a:lumOff val="5000"/>
                  </a:schemeClr>
                </a:solidFill>
              </a:rPr>
              <a:t>2) Podniku byl propočten požadovaný zisk ve výši 1 700 000,- Kč za rok:</a:t>
            </a:r>
          </a:p>
          <a:p>
            <a:pPr>
              <a:buNone/>
            </a:pPr>
            <a:r>
              <a:rPr lang="cs-CZ" sz="2200" dirty="0">
                <a:solidFill>
                  <a:schemeClr val="tx1">
                    <a:lumMod val="95000"/>
                    <a:lumOff val="5000"/>
                  </a:schemeClr>
                </a:solidFill>
              </a:rPr>
              <a:t>	a) při jakém objemu produkce bude společnost dosahovat bod zvratu,</a:t>
            </a:r>
          </a:p>
          <a:p>
            <a:pPr>
              <a:buNone/>
            </a:pPr>
            <a:r>
              <a:rPr lang="cs-CZ" sz="2200" dirty="0">
                <a:solidFill>
                  <a:schemeClr val="tx1">
                    <a:lumMod val="95000"/>
                    <a:lumOff val="5000"/>
                  </a:schemeClr>
                </a:solidFill>
              </a:rPr>
              <a:t>	b) určete objem produkce, který zajistí požadovanou výši zisku</a:t>
            </a:r>
          </a:p>
          <a:p>
            <a:endParaRPr lang="cs-CZ" sz="2200" dirty="0">
              <a:solidFill>
                <a:schemeClr val="tx1">
                  <a:lumMod val="95000"/>
                  <a:lumOff val="5000"/>
                </a:schemeClr>
              </a:solidFill>
            </a:endParaRPr>
          </a:p>
        </p:txBody>
      </p:sp>
    </p:spTree>
    <p:extLst>
      <p:ext uri="{BB962C8B-B14F-4D97-AF65-F5344CB8AC3E}">
        <p14:creationId xmlns:p14="http://schemas.microsoft.com/office/powerpoint/2010/main" val="18178473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31540" y="410198"/>
            <a:ext cx="8280920" cy="1143000"/>
          </a:xfrm>
        </p:spPr>
        <p:txBody>
          <a:bodyPr/>
          <a:lstStyle/>
          <a:p>
            <a:r>
              <a:rPr lang="cs-CZ" dirty="0">
                <a:solidFill>
                  <a:schemeClr val="tx1"/>
                </a:solidFill>
              </a:rPr>
              <a:t>Řešení </a:t>
            </a:r>
            <a:r>
              <a:rPr lang="cs-CZ" dirty="0">
                <a:solidFill>
                  <a:schemeClr val="tx1">
                    <a:lumMod val="95000"/>
                    <a:lumOff val="5000"/>
                  </a:schemeClr>
                </a:solidFill>
              </a:rPr>
              <a:t>4</a:t>
            </a:r>
          </a:p>
        </p:txBody>
      </p:sp>
      <p:sp>
        <p:nvSpPr>
          <p:cNvPr id="4" name="Zástupný symbol pro obsah 3"/>
          <p:cNvSpPr>
            <a:spLocks noGrp="1"/>
          </p:cNvSpPr>
          <p:nvPr>
            <p:ph idx="1"/>
          </p:nvPr>
        </p:nvSpPr>
        <p:spPr>
          <a:xfrm>
            <a:off x="0" y="1484784"/>
            <a:ext cx="9144000" cy="4896544"/>
          </a:xfrm>
        </p:spPr>
        <p:txBody>
          <a:bodyPr/>
          <a:lstStyle/>
          <a:p>
            <a:endParaRPr lang="cs-CZ" sz="2400" dirty="0">
              <a:solidFill>
                <a:schemeClr val="tx1">
                  <a:lumMod val="95000"/>
                  <a:lumOff val="5000"/>
                </a:schemeClr>
              </a:solidFill>
            </a:endParaRPr>
          </a:p>
        </p:txBody>
      </p:sp>
    </p:spTree>
    <p:extLst>
      <p:ext uri="{BB962C8B-B14F-4D97-AF65-F5344CB8AC3E}">
        <p14:creationId xmlns:p14="http://schemas.microsoft.com/office/powerpoint/2010/main" val="143042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5</a:t>
            </a:r>
          </a:p>
        </p:txBody>
      </p:sp>
      <p:sp>
        <p:nvSpPr>
          <p:cNvPr id="3" name="Zástupný symbol pro obsah 2"/>
          <p:cNvSpPr>
            <a:spLocks noGrp="1"/>
          </p:cNvSpPr>
          <p:nvPr>
            <p:ph idx="1"/>
          </p:nvPr>
        </p:nvSpPr>
        <p:spPr/>
        <p:txBody>
          <a:bodyPr/>
          <a:lstStyle/>
          <a:p>
            <a:pPr marL="533400" indent="-533400">
              <a:buNone/>
            </a:pPr>
            <a:r>
              <a:rPr lang="cs-CZ" sz="2400" dirty="0"/>
              <a:t>	</a:t>
            </a:r>
            <a:r>
              <a:rPr lang="cs-CZ" sz="2400" dirty="0">
                <a:solidFill>
                  <a:schemeClr val="tx1"/>
                </a:solidFill>
              </a:rPr>
              <a:t>Soukromá podnikatelka vyrábí jediný druh výrobku pracovní rukavice, přičemž cena za 1 pár je 130 Kč , variabilní náklady na 1 pár 80 Kč . Nezbytné fixní náklady pro provádění výkonů v daném období činí 15000 Kč. </a:t>
            </a:r>
          </a:p>
          <a:p>
            <a:pPr marL="533400" indent="-533400">
              <a:buFont typeface="Wingdings" pitchFamily="2" charset="2"/>
              <a:buAutoNum type="arabicPeriod"/>
            </a:pPr>
            <a:r>
              <a:rPr lang="cs-CZ" sz="2400" dirty="0">
                <a:solidFill>
                  <a:schemeClr val="tx1"/>
                </a:solidFill>
              </a:rPr>
              <a:t>Stanovte bod zvratu v jednotkách množství i v jednotkách peněžních. </a:t>
            </a:r>
          </a:p>
          <a:p>
            <a:pPr marL="533400" indent="-533400">
              <a:buFont typeface="Wingdings" pitchFamily="2" charset="2"/>
              <a:buAutoNum type="arabicPeriod"/>
            </a:pPr>
            <a:r>
              <a:rPr lang="cs-CZ" sz="2400" dirty="0">
                <a:solidFill>
                  <a:schemeClr val="tx1"/>
                </a:solidFill>
              </a:rPr>
              <a:t>Určete, při jakém objemu výroby podnikatelka dosáhne zisku před zdaněním 8 500 Kč. </a:t>
            </a:r>
          </a:p>
          <a:p>
            <a:pPr marL="533400" indent="-533400">
              <a:buFont typeface="Wingdings" pitchFamily="2" charset="2"/>
              <a:buAutoNum type="arabicPeriod"/>
            </a:pPr>
            <a:r>
              <a:rPr lang="cs-CZ" sz="2400" dirty="0">
                <a:solidFill>
                  <a:schemeClr val="tx1"/>
                </a:solidFill>
              </a:rPr>
              <a:t>Určete, při jakém objemu výroby podnikatelka dosáhne zisku po zdanění 8 500 Kč,   budete-li uvažovat daňovou sazbu 15 %. </a:t>
            </a:r>
          </a:p>
          <a:p>
            <a:pPr marL="533400" indent="-533400">
              <a:lnSpc>
                <a:spcPct val="80000"/>
              </a:lnSpc>
              <a:buNone/>
            </a:pPr>
            <a:endParaRPr lang="cs-CZ" dirty="0"/>
          </a:p>
          <a:p>
            <a:endParaRPr lang="cs-CZ" dirty="0"/>
          </a:p>
        </p:txBody>
      </p:sp>
    </p:spTree>
    <p:extLst>
      <p:ext uri="{BB962C8B-B14F-4D97-AF65-F5344CB8AC3E}">
        <p14:creationId xmlns:p14="http://schemas.microsoft.com/office/powerpoint/2010/main" val="21134662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20325" y="26810"/>
            <a:ext cx="8229600" cy="699583"/>
          </a:xfrm>
        </p:spPr>
        <p:txBody>
          <a:bodyPr>
            <a:normAutofit fontScale="90000"/>
          </a:bodyPr>
          <a:lstStyle/>
          <a:p>
            <a:r>
              <a:rPr lang="cs-CZ" dirty="0">
                <a:solidFill>
                  <a:schemeClr val="tx1"/>
                </a:solidFill>
              </a:rPr>
              <a:t>Příklad 6</a:t>
            </a:r>
          </a:p>
        </p:txBody>
      </p:sp>
      <p:sp>
        <p:nvSpPr>
          <p:cNvPr id="3" name="Zástupný symbol pro obsah 2"/>
          <p:cNvSpPr>
            <a:spLocks noGrp="1"/>
          </p:cNvSpPr>
          <p:nvPr>
            <p:ph idx="1"/>
          </p:nvPr>
        </p:nvSpPr>
        <p:spPr>
          <a:xfrm>
            <a:off x="64093" y="608887"/>
            <a:ext cx="8229600" cy="4525963"/>
          </a:xfrm>
        </p:spPr>
        <p:txBody>
          <a:bodyPr/>
          <a:lstStyle/>
          <a:p>
            <a:r>
              <a:rPr lang="cs-CZ" altLang="cs-CZ" sz="2800" dirty="0"/>
              <a:t>Podnik vyrábí  2 druhy výrobků.</a:t>
            </a:r>
            <a:r>
              <a:rPr lang="cs-CZ" altLang="cs-CZ" sz="2800" b="1" dirty="0"/>
              <a:t> </a:t>
            </a:r>
            <a:r>
              <a:rPr lang="cs-CZ" sz="2800" dirty="0">
                <a:solidFill>
                  <a:schemeClr val="tx1"/>
                </a:solidFill>
              </a:rPr>
              <a:t>Určete bod zvratu výrobků A </a:t>
            </a:r>
            <a:r>
              <a:rPr lang="cs-CZ" sz="2800" dirty="0" err="1">
                <a:solidFill>
                  <a:schemeClr val="tx1"/>
                </a:solidFill>
              </a:rPr>
              <a:t>a</a:t>
            </a:r>
            <a:r>
              <a:rPr lang="cs-CZ" sz="2800" dirty="0">
                <a:solidFill>
                  <a:schemeClr val="tx1"/>
                </a:solidFill>
              </a:rPr>
              <a:t> B. </a:t>
            </a:r>
          </a:p>
          <a:p>
            <a:pPr>
              <a:buNone/>
            </a:pPr>
            <a:endParaRPr lang="cs-CZ" dirty="0"/>
          </a:p>
        </p:txBody>
      </p:sp>
      <p:graphicFrame>
        <p:nvGraphicFramePr>
          <p:cNvPr id="5" name="Group 4"/>
          <p:cNvGraphicFramePr>
            <a:graphicFrameLocks/>
          </p:cNvGraphicFramePr>
          <p:nvPr/>
        </p:nvGraphicFramePr>
        <p:xfrm>
          <a:off x="696482" y="1619994"/>
          <a:ext cx="7920038" cy="1542432"/>
        </p:xfrm>
        <a:graphic>
          <a:graphicData uri="http://schemas.openxmlformats.org/drawingml/2006/table">
            <a:tbl>
              <a:tblPr>
                <a:tableStyleId>{775DCB02-9BB8-47FD-8907-85C794F793BA}</a:tableStyleId>
              </a:tblPr>
              <a:tblGrid>
                <a:gridCol w="1582738">
                  <a:extLst>
                    <a:ext uri="{9D8B030D-6E8A-4147-A177-3AD203B41FA5}">
                      <a16:colId xmlns:a16="http://schemas.microsoft.com/office/drawing/2014/main" val="20000"/>
                    </a:ext>
                  </a:extLst>
                </a:gridCol>
                <a:gridCol w="1585912">
                  <a:extLst>
                    <a:ext uri="{9D8B030D-6E8A-4147-A177-3AD203B41FA5}">
                      <a16:colId xmlns:a16="http://schemas.microsoft.com/office/drawing/2014/main" val="20001"/>
                    </a:ext>
                  </a:extLst>
                </a:gridCol>
                <a:gridCol w="1582738">
                  <a:extLst>
                    <a:ext uri="{9D8B030D-6E8A-4147-A177-3AD203B41FA5}">
                      <a16:colId xmlns:a16="http://schemas.microsoft.com/office/drawing/2014/main" val="20002"/>
                    </a:ext>
                  </a:extLst>
                </a:gridCol>
                <a:gridCol w="1585912">
                  <a:extLst>
                    <a:ext uri="{9D8B030D-6E8A-4147-A177-3AD203B41FA5}">
                      <a16:colId xmlns:a16="http://schemas.microsoft.com/office/drawing/2014/main" val="20003"/>
                    </a:ext>
                  </a:extLst>
                </a:gridCol>
                <a:gridCol w="1582738">
                  <a:extLst>
                    <a:ext uri="{9D8B030D-6E8A-4147-A177-3AD203B41FA5}">
                      <a16:colId xmlns:a16="http://schemas.microsoft.com/office/drawing/2014/main" val="20004"/>
                    </a:ext>
                  </a:extLst>
                </a:gridCol>
              </a:tblGrid>
              <a:tr h="447057">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Výrobek</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q v  t</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b na 1t</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Fixní náklady</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P za 1t</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0"/>
                  </a:ext>
                </a:extLst>
              </a:tr>
              <a:tr h="3651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A</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800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30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60</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3651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B</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400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50</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70</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3651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Celkem</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14 000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bl>
          </a:graphicData>
        </a:graphic>
      </p:graphicFrame>
      <p:sp>
        <p:nvSpPr>
          <p:cNvPr id="6" name="Rectangle 36"/>
          <p:cNvSpPr>
            <a:spLocks noRot="1" noChangeArrowheads="1"/>
          </p:cNvSpPr>
          <p:nvPr/>
        </p:nvSpPr>
        <p:spPr bwMode="auto">
          <a:xfrm>
            <a:off x="186078" y="3197090"/>
            <a:ext cx="81375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b="0" dirty="0"/>
              <a:t>Řešení</a:t>
            </a:r>
          </a:p>
        </p:txBody>
      </p:sp>
    </p:spTree>
    <p:extLst>
      <p:ext uri="{BB962C8B-B14F-4D97-AF65-F5344CB8AC3E}">
        <p14:creationId xmlns:p14="http://schemas.microsoft.com/office/powerpoint/2010/main" val="210636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5D8090D8-9FE6-46E1-B41D-7A81235C3D5B}" type="slidenum">
              <a:rPr lang="cs-CZ" altLang="cs-CZ"/>
              <a:pPr eaLnBrk="1" hangingPunct="1"/>
              <a:t>144</a:t>
            </a:fld>
            <a:endParaRPr lang="cs-CZ" altLang="cs-CZ"/>
          </a:p>
        </p:txBody>
      </p:sp>
      <p:sp>
        <p:nvSpPr>
          <p:cNvPr id="17412" name="Rectangle 2"/>
          <p:cNvSpPr>
            <a:spLocks noGrp="1" noChangeArrowheads="1"/>
          </p:cNvSpPr>
          <p:nvPr>
            <p:ph type="title"/>
          </p:nvPr>
        </p:nvSpPr>
        <p:spPr>
          <a:xfrm>
            <a:off x="431007" y="485775"/>
            <a:ext cx="8424862" cy="558800"/>
          </a:xfrm>
        </p:spPr>
        <p:txBody>
          <a:bodyPr>
            <a:normAutofit fontScale="90000"/>
          </a:bodyPr>
          <a:lstStyle/>
          <a:p>
            <a:pPr algn="l" eaLnBrk="1" hangingPunct="1"/>
            <a:br>
              <a:rPr lang="cs-CZ" altLang="cs-CZ" sz="2400" b="1" dirty="0"/>
            </a:br>
            <a:r>
              <a:rPr lang="cs-CZ" altLang="cs-CZ" sz="2400" b="1" dirty="0"/>
              <a:t>Podnik vyrábí 2 výrobky. Bližší charakteristika je uvedena v tabulce</a:t>
            </a:r>
          </a:p>
        </p:txBody>
      </p:sp>
      <p:sp>
        <p:nvSpPr>
          <p:cNvPr id="17413" name="Rectangle 3"/>
          <p:cNvSpPr>
            <a:spLocks noGrp="1" noChangeArrowheads="1"/>
          </p:cNvSpPr>
          <p:nvPr>
            <p:ph type="body" idx="1"/>
          </p:nvPr>
        </p:nvSpPr>
        <p:spPr>
          <a:xfrm>
            <a:off x="457200" y="3716338"/>
            <a:ext cx="8435975" cy="2414587"/>
          </a:xfrm>
        </p:spPr>
        <p:txBody>
          <a:bodyPr/>
          <a:lstStyle/>
          <a:p>
            <a:pPr marL="533400" indent="-533400" eaLnBrk="1" hangingPunct="1">
              <a:lnSpc>
                <a:spcPct val="90000"/>
              </a:lnSpc>
              <a:buFont typeface="Wingdings" panose="05000000000000000000" pitchFamily="2" charset="2"/>
              <a:buAutoNum type="arabicParenR"/>
            </a:pPr>
            <a:r>
              <a:rPr lang="cs-CZ" altLang="cs-CZ" sz="2000"/>
              <a:t>Vypočtěte body zvratu A, B v ks při současné výrobě obou výrobků a stabilitě poměru výrob A.</a:t>
            </a:r>
          </a:p>
          <a:p>
            <a:pPr marL="533400" indent="-533400" eaLnBrk="1" hangingPunct="1">
              <a:lnSpc>
                <a:spcPct val="90000"/>
              </a:lnSpc>
              <a:buFont typeface="Wingdings" panose="05000000000000000000" pitchFamily="2" charset="2"/>
              <a:buAutoNum type="arabicParenR"/>
            </a:pPr>
            <a:r>
              <a:rPr lang="cs-CZ" altLang="cs-CZ" sz="2000"/>
              <a:t>Vypočtěte, při jakých objemech výroby A, B dosáhne podnik zisk 10800 Kč, zůstane-li rovněž poměr mezi objemy výrobků A a B zachován</a:t>
            </a:r>
          </a:p>
        </p:txBody>
      </p:sp>
      <p:graphicFrame>
        <p:nvGraphicFramePr>
          <p:cNvPr id="143364" name="Group 4"/>
          <p:cNvGraphicFramePr>
            <a:graphicFrameLocks noGrp="1"/>
          </p:cNvGraphicFramePr>
          <p:nvPr/>
        </p:nvGraphicFramePr>
        <p:xfrm>
          <a:off x="1042988" y="1196975"/>
          <a:ext cx="7200900" cy="1949449"/>
        </p:xfrm>
        <a:graphic>
          <a:graphicData uri="http://schemas.openxmlformats.org/drawingml/2006/table">
            <a:tbl>
              <a:tblPr/>
              <a:tblGrid>
                <a:gridCol w="1484312">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30338">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tblGrid>
              <a:tr h="503237">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Výrobek</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q v ks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b na 1 ks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FN</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p za kus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96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40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690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537">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B</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400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2">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Celkem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8160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Nadpis 1"/>
          <p:cNvSpPr txBox="1">
            <a:spLocks/>
          </p:cNvSpPr>
          <p:nvPr/>
        </p:nvSpPr>
        <p:spPr>
          <a:xfrm>
            <a:off x="1653611" y="185649"/>
            <a:ext cx="8037320" cy="600251"/>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dirty="0"/>
              <a:t>Příklad 7</a:t>
            </a:r>
          </a:p>
        </p:txBody>
      </p:sp>
    </p:spTree>
    <p:extLst>
      <p:ext uri="{BB962C8B-B14F-4D97-AF65-F5344CB8AC3E}">
        <p14:creationId xmlns:p14="http://schemas.microsoft.com/office/powerpoint/2010/main" val="24493276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B67E8FE-2C2C-4199-956E-BE19BCB5C6F6}" type="slidenum">
              <a:rPr lang="cs-CZ" altLang="cs-CZ"/>
              <a:pPr eaLnBrk="1" hangingPunct="1"/>
              <a:t>145</a:t>
            </a:fld>
            <a:endParaRPr lang="cs-CZ" altLang="cs-CZ"/>
          </a:p>
        </p:txBody>
      </p:sp>
      <p:sp>
        <p:nvSpPr>
          <p:cNvPr id="18436" name="Rectangle 2"/>
          <p:cNvSpPr>
            <a:spLocks noGrp="1" noChangeArrowheads="1"/>
          </p:cNvSpPr>
          <p:nvPr>
            <p:ph type="title"/>
          </p:nvPr>
        </p:nvSpPr>
        <p:spPr>
          <a:xfrm>
            <a:off x="539750" y="260350"/>
            <a:ext cx="8402638" cy="431800"/>
          </a:xfrm>
        </p:spPr>
        <p:txBody>
          <a:bodyPr>
            <a:normAutofit fontScale="90000"/>
          </a:bodyPr>
          <a:lstStyle/>
          <a:p>
            <a:pPr eaLnBrk="1" hangingPunct="1"/>
            <a:r>
              <a:rPr lang="cs-CZ" altLang="cs-CZ" sz="2800" b="1"/>
              <a:t>Řešení:</a:t>
            </a:r>
          </a:p>
        </p:txBody>
      </p:sp>
      <p:sp>
        <p:nvSpPr>
          <p:cNvPr id="144387" name="Rectangle 3"/>
          <p:cNvSpPr>
            <a:spLocks noGrp="1" noChangeArrowheads="1"/>
          </p:cNvSpPr>
          <p:nvPr>
            <p:ph type="body" idx="1"/>
          </p:nvPr>
        </p:nvSpPr>
        <p:spPr>
          <a:xfrm>
            <a:off x="179388" y="1052513"/>
            <a:ext cx="8964612" cy="5589587"/>
          </a:xfrm>
        </p:spPr>
        <p:txBody>
          <a:bodyPr/>
          <a:lstStyle/>
          <a:p>
            <a:pPr eaLnBrk="1" hangingPunct="1"/>
            <a:endParaRPr lang="cs-CZ" altLang="cs-CZ" sz="2400" dirty="0"/>
          </a:p>
          <a:p>
            <a:pPr eaLnBrk="1" hangingPunct="1"/>
            <a:endParaRPr lang="cs-CZ" altLang="cs-CZ" sz="2400" b="1" dirty="0"/>
          </a:p>
        </p:txBody>
      </p:sp>
    </p:spTree>
    <p:extLst>
      <p:ext uri="{BB962C8B-B14F-4D97-AF65-F5344CB8AC3E}">
        <p14:creationId xmlns:p14="http://schemas.microsoft.com/office/powerpoint/2010/main" val="6993191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C4A29FA9-B7E2-405B-8727-C0DC1C162771}" type="slidenum">
              <a:rPr lang="cs-CZ" altLang="cs-CZ"/>
              <a:pPr eaLnBrk="1" hangingPunct="1"/>
              <a:t>146</a:t>
            </a:fld>
            <a:endParaRPr lang="cs-CZ" altLang="cs-CZ"/>
          </a:p>
        </p:txBody>
      </p:sp>
      <p:sp>
        <p:nvSpPr>
          <p:cNvPr id="19460" name="Rectangle 2"/>
          <p:cNvSpPr>
            <a:spLocks noGrp="1" noChangeArrowheads="1"/>
          </p:cNvSpPr>
          <p:nvPr>
            <p:ph type="title"/>
          </p:nvPr>
        </p:nvSpPr>
        <p:spPr/>
        <p:txBody>
          <a:bodyPr/>
          <a:lstStyle/>
          <a:p>
            <a:pPr eaLnBrk="1" hangingPunct="1"/>
            <a:r>
              <a:rPr lang="cs-CZ" altLang="cs-CZ" sz="3200" dirty="0"/>
              <a:t>Příklad č. 8</a:t>
            </a:r>
          </a:p>
        </p:txBody>
      </p:sp>
      <p:sp>
        <p:nvSpPr>
          <p:cNvPr id="19461" name="Rectangle 3"/>
          <p:cNvSpPr>
            <a:spLocks noGrp="1" noChangeArrowheads="1"/>
          </p:cNvSpPr>
          <p:nvPr>
            <p:ph type="body" idx="1"/>
          </p:nvPr>
        </p:nvSpPr>
        <p:spPr/>
        <p:txBody>
          <a:bodyPr/>
          <a:lstStyle/>
          <a:p>
            <a:pPr marL="457200" indent="-457200" algn="just" eaLnBrk="1" hangingPunct="1">
              <a:lnSpc>
                <a:spcPct val="80000"/>
              </a:lnSpc>
              <a:buFont typeface="Wingdings" panose="05000000000000000000" pitchFamily="2" charset="2"/>
              <a:buNone/>
            </a:pPr>
            <a:r>
              <a:rPr lang="cs-CZ" altLang="cs-CZ" sz="2400" dirty="0"/>
              <a:t>	Podnikatel uvažuje o výrobě 1 výrobku, každoroční fixní náklady předpokládá ve výši 3 000 000 Kč. Variabilní náklady na 1 kus 5 Kč. Cena 10 Kč za kus. Měsíční objem produkce se plánuje ve výši 60 000 kusů.</a:t>
            </a:r>
          </a:p>
          <a:p>
            <a:pPr marL="457200" indent="-457200" algn="just" eaLnBrk="1" hangingPunct="1">
              <a:lnSpc>
                <a:spcPct val="80000"/>
              </a:lnSpc>
              <a:buFont typeface="Wingdings" panose="05000000000000000000" pitchFamily="2" charset="2"/>
              <a:buAutoNum type="arabicPeriod"/>
            </a:pPr>
            <a:r>
              <a:rPr lang="cs-CZ" altLang="cs-CZ" sz="2400" dirty="0"/>
              <a:t>Kolik výrobků je nutné vyrobit, aby podnik nebyl ztrátový? Kdy bude bodu zvratu dosaženo?</a:t>
            </a:r>
          </a:p>
          <a:p>
            <a:pPr marL="457200" indent="-457200" algn="just" eaLnBrk="1" hangingPunct="1">
              <a:lnSpc>
                <a:spcPct val="80000"/>
              </a:lnSpc>
              <a:buFont typeface="Wingdings" panose="05000000000000000000" pitchFamily="2" charset="2"/>
              <a:buAutoNum type="arabicPeriod"/>
            </a:pPr>
            <a:r>
              <a:rPr lang="cs-CZ" altLang="cs-CZ" sz="2400" dirty="0"/>
              <a:t>Pokud 1. 7. vzrostou ceny materiálu, které zvýší variabilní náklady jednoho kusu o 1 Kč, jak se změní bod zvratu a termín jeho dosažení? (variabilní náklady budou tedy do 30. 6. ve výši 5 Kč na kus a od 1. 7. již 6 Kč za kus)</a:t>
            </a:r>
          </a:p>
          <a:p>
            <a:pPr marL="457200" indent="-457200" algn="just" eaLnBrk="1" hangingPunct="1">
              <a:lnSpc>
                <a:spcPct val="80000"/>
              </a:lnSpc>
              <a:buFont typeface="Wingdings" panose="05000000000000000000" pitchFamily="2" charset="2"/>
              <a:buAutoNum type="arabicPeriod"/>
            </a:pPr>
            <a:r>
              <a:rPr lang="cs-CZ" altLang="cs-CZ" sz="2400" dirty="0"/>
              <a:t>Podnikatel ve snaze zvýšit zájem zákazníků sníží 1. 8. cenu výrobku o 1 Kč. Jak se tato změna projeví v bodu zvrat a termínu jeho dosažení?</a:t>
            </a:r>
          </a:p>
        </p:txBody>
      </p:sp>
    </p:spTree>
    <p:extLst>
      <p:ext uri="{BB962C8B-B14F-4D97-AF65-F5344CB8AC3E}">
        <p14:creationId xmlns:p14="http://schemas.microsoft.com/office/powerpoint/2010/main" val="17509861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EDB0589-9CDA-4A60-960F-479D5FCAA1DB}" type="slidenum">
              <a:rPr lang="cs-CZ" altLang="cs-CZ"/>
              <a:pPr eaLnBrk="1" hangingPunct="1"/>
              <a:t>147</a:t>
            </a:fld>
            <a:endParaRPr lang="cs-CZ" altLang="cs-CZ"/>
          </a:p>
        </p:txBody>
      </p:sp>
      <p:sp>
        <p:nvSpPr>
          <p:cNvPr id="20484" name="Rectangle 2"/>
          <p:cNvSpPr>
            <a:spLocks noGrp="1" noChangeArrowheads="1"/>
          </p:cNvSpPr>
          <p:nvPr>
            <p:ph type="title"/>
          </p:nvPr>
        </p:nvSpPr>
        <p:spPr>
          <a:xfrm>
            <a:off x="1858711" y="60994"/>
            <a:ext cx="8229600" cy="1143000"/>
          </a:xfrm>
        </p:spPr>
        <p:txBody>
          <a:bodyPr/>
          <a:lstStyle/>
          <a:p>
            <a:pPr eaLnBrk="1" hangingPunct="1"/>
            <a:r>
              <a:rPr lang="cs-CZ" altLang="cs-CZ" sz="3200" dirty="0"/>
              <a:t>Příklad č. 6 - řešení</a:t>
            </a:r>
          </a:p>
        </p:txBody>
      </p:sp>
      <p:sp>
        <p:nvSpPr>
          <p:cNvPr id="20485" name="Rectangle 3"/>
          <p:cNvSpPr>
            <a:spLocks noGrp="1" noChangeArrowheads="1"/>
          </p:cNvSpPr>
          <p:nvPr>
            <p:ph type="body" idx="1"/>
          </p:nvPr>
        </p:nvSpPr>
        <p:spPr>
          <a:xfrm>
            <a:off x="457200" y="981075"/>
            <a:ext cx="8507413" cy="5876925"/>
          </a:xfrm>
        </p:spPr>
        <p:txBody>
          <a:bodyPr/>
          <a:lstStyle/>
          <a:p>
            <a:pPr marL="533400" indent="-533400" eaLnBrk="1" hangingPunct="1">
              <a:lnSpc>
                <a:spcPct val="80000"/>
              </a:lnSpc>
              <a:buFont typeface="Wingdings" panose="05000000000000000000" pitchFamily="2" charset="2"/>
              <a:buAutoNum type="arabicPeriod"/>
            </a:pPr>
            <a:endParaRPr lang="cs-CZ" altLang="cs-CZ" sz="2400" dirty="0">
              <a:sym typeface="Symbol" panose="05050102010706020507" pitchFamily="18" charset="2"/>
            </a:endParaRPr>
          </a:p>
        </p:txBody>
      </p:sp>
    </p:spTree>
    <p:extLst>
      <p:ext uri="{BB962C8B-B14F-4D97-AF65-F5344CB8AC3E}">
        <p14:creationId xmlns:p14="http://schemas.microsoft.com/office/powerpoint/2010/main" val="67678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3902" y="324740"/>
            <a:ext cx="8280920" cy="1143000"/>
          </a:xfrm>
        </p:spPr>
        <p:txBody>
          <a:bodyPr/>
          <a:lstStyle/>
          <a:p>
            <a:r>
              <a:rPr lang="cs-CZ" dirty="0">
                <a:solidFill>
                  <a:schemeClr val="tx1"/>
                </a:solidFill>
              </a:rPr>
              <a:t>Příklad k procvičování 1</a:t>
            </a:r>
          </a:p>
        </p:txBody>
      </p:sp>
      <p:sp>
        <p:nvSpPr>
          <p:cNvPr id="4" name="Zástupný symbol pro obsah 3"/>
          <p:cNvSpPr>
            <a:spLocks noGrp="1"/>
          </p:cNvSpPr>
          <p:nvPr>
            <p:ph idx="1"/>
          </p:nvPr>
        </p:nvSpPr>
        <p:spPr>
          <a:xfrm>
            <a:off x="32927" y="1556792"/>
            <a:ext cx="8892480" cy="4896544"/>
          </a:xfrm>
        </p:spPr>
        <p:txBody>
          <a:bodyPr/>
          <a:lstStyle/>
          <a:p>
            <a:pPr marL="0" indent="0" algn="just">
              <a:buNone/>
            </a:pPr>
            <a:r>
              <a:rPr lang="cs-CZ" sz="2400" dirty="0">
                <a:solidFill>
                  <a:schemeClr val="tx1">
                    <a:lumMod val="95000"/>
                    <a:lumOff val="5000"/>
                  </a:schemeClr>
                </a:solidFill>
              </a:rPr>
              <a:t>Výrobní podnik vyrábí 1 druh výrobku. Ve sledovaném období bylo vyrobeno (a prodáno) celkem 28 500 ks a celkové náklady na výrobu tohoto množství činily 11 634 000 Kč. V následujícím roce se objem výroby zvýšil o 20 % a celkové náklady vzrostly na 13 629 000 Kč.</a:t>
            </a:r>
          </a:p>
          <a:p>
            <a:endParaRPr lang="cs-CZ" sz="2400" dirty="0">
              <a:solidFill>
                <a:schemeClr val="tx1">
                  <a:lumMod val="95000"/>
                  <a:lumOff val="5000"/>
                </a:schemeClr>
              </a:solidFill>
            </a:endParaRPr>
          </a:p>
          <a:p>
            <a:pPr marL="457200" indent="-457200">
              <a:buNone/>
            </a:pPr>
            <a:r>
              <a:rPr lang="cs-CZ" sz="2400" dirty="0">
                <a:solidFill>
                  <a:schemeClr val="tx1">
                    <a:lumMod val="95000"/>
                    <a:lumOff val="5000"/>
                  </a:schemeClr>
                </a:solidFill>
              </a:rPr>
              <a:t>1)	   Stanovte společnou nákladovou funkci.</a:t>
            </a:r>
          </a:p>
          <a:p>
            <a:pPr marL="725488" lvl="0" indent="-725488">
              <a:buNone/>
            </a:pPr>
            <a:r>
              <a:rPr lang="cs-CZ" sz="2400" dirty="0">
                <a:solidFill>
                  <a:schemeClr val="tx1">
                    <a:lumMod val="95000"/>
                    <a:lumOff val="5000"/>
                  </a:schemeClr>
                </a:solidFill>
              </a:rPr>
              <a:t>2)	Vypočítejte bod zvratu, jestliže jednotková cena je 500 Kč.</a:t>
            </a:r>
          </a:p>
          <a:p>
            <a:pPr marL="725488" lvl="0" indent="-725488">
              <a:buNone/>
            </a:pPr>
            <a:r>
              <a:rPr lang="cs-CZ" sz="2400" dirty="0">
                <a:solidFill>
                  <a:schemeClr val="tx1">
                    <a:lumMod val="95000"/>
                    <a:lumOff val="5000"/>
                  </a:schemeClr>
                </a:solidFill>
              </a:rPr>
              <a:t>3)	Jaké rentability nákladů může dosáhnout podnik při dané ceně ve 2. období (následujícím roce)?</a:t>
            </a:r>
          </a:p>
          <a:p>
            <a:endParaRPr lang="cs-CZ" sz="2400" dirty="0">
              <a:solidFill>
                <a:schemeClr val="tx1">
                  <a:lumMod val="95000"/>
                  <a:lumOff val="5000"/>
                </a:schemeClr>
              </a:solidFill>
            </a:endParaRPr>
          </a:p>
        </p:txBody>
      </p:sp>
    </p:spTree>
    <p:extLst>
      <p:ext uri="{BB962C8B-B14F-4D97-AF65-F5344CB8AC3E}">
        <p14:creationId xmlns:p14="http://schemas.microsoft.com/office/powerpoint/2010/main" val="42294750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0"/>
            <a:ext cx="8280920" cy="1143000"/>
          </a:xfrm>
        </p:spPr>
        <p:txBody>
          <a:bodyPr/>
          <a:lstStyle/>
          <a:p>
            <a:r>
              <a:rPr lang="cs-CZ" dirty="0">
                <a:solidFill>
                  <a:schemeClr val="tx1"/>
                </a:solidFill>
              </a:rPr>
              <a:t>Řešení</a:t>
            </a:r>
          </a:p>
        </p:txBody>
      </p:sp>
      <p:sp>
        <p:nvSpPr>
          <p:cNvPr id="4" name="Zástupný symbol pro obsah 3"/>
          <p:cNvSpPr>
            <a:spLocks noGrp="1"/>
          </p:cNvSpPr>
          <p:nvPr>
            <p:ph idx="1"/>
          </p:nvPr>
        </p:nvSpPr>
        <p:spPr>
          <a:xfrm>
            <a:off x="395536" y="1484784"/>
            <a:ext cx="8748464" cy="4824536"/>
          </a:xfrm>
        </p:spPr>
        <p:txBody>
          <a:bodyPr/>
          <a:lstStyle/>
          <a:p>
            <a:pPr>
              <a:buNone/>
            </a:pPr>
            <a:r>
              <a:rPr lang="cs-CZ" sz="2400" dirty="0">
                <a:solidFill>
                  <a:schemeClr val="tx1">
                    <a:lumMod val="95000"/>
                    <a:lumOff val="5000"/>
                  </a:schemeClr>
                </a:solidFill>
              </a:rPr>
              <a:t> </a:t>
            </a:r>
          </a:p>
        </p:txBody>
      </p:sp>
    </p:spTree>
    <p:extLst>
      <p:ext uri="{BB962C8B-B14F-4D97-AF65-F5344CB8AC3E}">
        <p14:creationId xmlns:p14="http://schemas.microsoft.com/office/powerpoint/2010/main" val="159968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638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929D814-2CC1-44EB-A4F1-65CA8EC54231}" type="slidenum">
              <a:rPr lang="cs-CZ" altLang="cs-CZ" smtClean="0"/>
              <a:pPr eaLnBrk="1" hangingPunct="1"/>
              <a:t>15</a:t>
            </a:fld>
            <a:endParaRPr lang="cs-CZ" altLang="cs-CZ"/>
          </a:p>
        </p:txBody>
      </p:sp>
      <p:sp>
        <p:nvSpPr>
          <p:cNvPr id="16388" name="Rectangle 2"/>
          <p:cNvSpPr>
            <a:spLocks noGrp="1" noChangeArrowheads="1"/>
          </p:cNvSpPr>
          <p:nvPr>
            <p:ph type="title"/>
          </p:nvPr>
        </p:nvSpPr>
        <p:spPr>
          <a:xfrm>
            <a:off x="1130300" y="109538"/>
            <a:ext cx="8229600" cy="1143000"/>
          </a:xfrm>
        </p:spPr>
        <p:txBody>
          <a:bodyPr/>
          <a:lstStyle/>
          <a:p>
            <a:pPr eaLnBrk="1" hangingPunct="1"/>
            <a:r>
              <a:rPr lang="cs-CZ" altLang="cs-CZ" sz="3200" b="1" dirty="0"/>
              <a:t>Náklady</a:t>
            </a:r>
          </a:p>
        </p:txBody>
      </p:sp>
      <p:sp>
        <p:nvSpPr>
          <p:cNvPr id="16389" name="Rectangle 3"/>
          <p:cNvSpPr>
            <a:spLocks noGrp="1" noChangeArrowheads="1"/>
          </p:cNvSpPr>
          <p:nvPr>
            <p:ph type="body" idx="1"/>
          </p:nvPr>
        </p:nvSpPr>
        <p:spPr>
          <a:xfrm>
            <a:off x="179388" y="981075"/>
            <a:ext cx="8785225" cy="5616575"/>
          </a:xfrm>
        </p:spPr>
        <p:txBody>
          <a:bodyPr/>
          <a:lstStyle/>
          <a:p>
            <a:pPr marL="533400" indent="-533400" eaLnBrk="1" hangingPunct="1">
              <a:buFont typeface="Wingdings" pitchFamily="2" charset="2"/>
              <a:buNone/>
            </a:pPr>
            <a:r>
              <a:rPr lang="cs-CZ" altLang="cs-CZ" sz="2400" b="1" dirty="0"/>
              <a:t>Klasifikace nákladů </a:t>
            </a:r>
          </a:p>
          <a:p>
            <a:pPr marL="533400" indent="-533400" eaLnBrk="1" hangingPunct="1">
              <a:buClr>
                <a:schemeClr val="tx1"/>
              </a:buClr>
              <a:buSzPct val="85000"/>
              <a:buFontTx/>
              <a:buAutoNum type="arabicParenR"/>
            </a:pPr>
            <a:r>
              <a:rPr lang="cs-CZ" altLang="cs-CZ" sz="2400" dirty="0"/>
              <a:t>třídění ve výkazu zisků a ztrát – provozní náklady, finanční náklady a mimořádné náklady,</a:t>
            </a:r>
          </a:p>
          <a:p>
            <a:pPr marL="533400" indent="-533400" eaLnBrk="1" hangingPunct="1">
              <a:buClr>
                <a:schemeClr val="tx1"/>
              </a:buClr>
              <a:buSzPct val="85000"/>
              <a:buFontTx/>
              <a:buAutoNum type="arabicParenR"/>
            </a:pPr>
            <a:r>
              <a:rPr lang="cs-CZ" altLang="cs-CZ" sz="2400" dirty="0"/>
              <a:t>podle nákladových druhů (</a:t>
            </a:r>
            <a:r>
              <a:rPr lang="cs-CZ" altLang="cs-CZ" sz="2400" b="1" dirty="0"/>
              <a:t>druhové členění</a:t>
            </a:r>
            <a:r>
              <a:rPr lang="cs-CZ" altLang="cs-CZ" sz="2400" dirty="0"/>
              <a:t>),</a:t>
            </a:r>
          </a:p>
          <a:p>
            <a:pPr marL="533400" indent="-533400" eaLnBrk="1" hangingPunct="1">
              <a:buClr>
                <a:schemeClr val="tx1"/>
              </a:buClr>
              <a:buSzPct val="85000"/>
              <a:buFontTx/>
              <a:buAutoNum type="arabicParenR"/>
            </a:pPr>
            <a:r>
              <a:rPr lang="cs-CZ" altLang="cs-CZ" sz="2400" b="1" dirty="0"/>
              <a:t>účelové</a:t>
            </a:r>
            <a:r>
              <a:rPr lang="cs-CZ" altLang="cs-CZ" sz="2400" dirty="0"/>
              <a:t> členění nákladů </a:t>
            </a:r>
          </a:p>
          <a:p>
            <a:pPr marL="914400" lvl="1" indent="-457200" eaLnBrk="1" hangingPunct="1">
              <a:buClr>
                <a:schemeClr val="tx1"/>
              </a:buClr>
              <a:buFontTx/>
              <a:buAutoNum type="alphaLcParenR"/>
            </a:pPr>
            <a:r>
              <a:rPr lang="cs-CZ" altLang="cs-CZ" sz="2000" dirty="0"/>
              <a:t>podle místa a vzniku odpovědnosti (tj. podle vnitropodnikových útvarů)</a:t>
            </a:r>
          </a:p>
          <a:p>
            <a:pPr marL="914400" lvl="1" indent="-457200" eaLnBrk="1" hangingPunct="1">
              <a:buClr>
                <a:schemeClr val="tx1"/>
              </a:buClr>
              <a:buFontTx/>
              <a:buAutoNum type="alphaLcParenR"/>
            </a:pPr>
            <a:r>
              <a:rPr lang="cs-CZ" altLang="cs-CZ" sz="2000" dirty="0"/>
              <a:t>podle položek kalkulačního vzorce (kalkulační členění)</a:t>
            </a:r>
          </a:p>
          <a:p>
            <a:pPr marL="533400" indent="-533400" eaLnBrk="1" hangingPunct="1">
              <a:buClr>
                <a:schemeClr val="tx1"/>
              </a:buClr>
              <a:buSzPct val="85000"/>
              <a:buFontTx/>
              <a:buAutoNum type="arabicParenR"/>
            </a:pPr>
            <a:r>
              <a:rPr lang="cs-CZ" altLang="cs-CZ" sz="2400" dirty="0"/>
              <a:t>podle </a:t>
            </a:r>
            <a:r>
              <a:rPr lang="cs-CZ" altLang="cs-CZ" sz="2400" b="1" dirty="0"/>
              <a:t>závislosti na změnách objemu výroby</a:t>
            </a:r>
            <a:r>
              <a:rPr lang="cs-CZ" altLang="cs-CZ" sz="2400" dirty="0"/>
              <a:t> (variabilní a fixní)</a:t>
            </a:r>
          </a:p>
          <a:p>
            <a:pPr marL="533400" indent="-533400" eaLnBrk="1" hangingPunct="1">
              <a:buClr>
                <a:schemeClr val="tx1"/>
              </a:buClr>
              <a:buSzPct val="85000"/>
              <a:buFontTx/>
              <a:buAutoNum type="arabicParenR"/>
            </a:pPr>
            <a:r>
              <a:rPr lang="cs-CZ" altLang="cs-CZ" sz="2400" dirty="0"/>
              <a:t>náklady v manažerském </a:t>
            </a:r>
            <a:r>
              <a:rPr lang="cs-CZ" altLang="cs-CZ" sz="2400" b="1" dirty="0"/>
              <a:t>(ekonomickém) pojetí</a:t>
            </a:r>
          </a:p>
          <a:p>
            <a:pPr marL="533400" indent="-533400" eaLnBrk="1" hangingPunct="1">
              <a:buClr>
                <a:schemeClr val="tx1"/>
              </a:buClr>
              <a:buSzPct val="85000"/>
              <a:buFontTx/>
              <a:buAutoNum type="arabicParenR"/>
            </a:pPr>
            <a:endParaRPr lang="cs-CZ" altLang="cs-CZ" sz="2400" dirty="0"/>
          </a:p>
        </p:txBody>
      </p:sp>
    </p:spTree>
    <p:extLst>
      <p:ext uri="{BB962C8B-B14F-4D97-AF65-F5344CB8AC3E}">
        <p14:creationId xmlns:p14="http://schemas.microsoft.com/office/powerpoint/2010/main" val="34962595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207245" y="95070"/>
            <a:ext cx="8280920" cy="698619"/>
          </a:xfrm>
        </p:spPr>
        <p:txBody>
          <a:bodyPr>
            <a:normAutofit fontScale="90000"/>
          </a:bodyPr>
          <a:lstStyle/>
          <a:p>
            <a:r>
              <a:rPr lang="cs-CZ" dirty="0">
                <a:solidFill>
                  <a:schemeClr val="tx1"/>
                </a:solidFill>
              </a:rPr>
              <a:t>Příklad k procvičování 2</a:t>
            </a:r>
          </a:p>
        </p:txBody>
      </p:sp>
      <p:sp>
        <p:nvSpPr>
          <p:cNvPr id="4" name="Zástupný symbol pro obsah 3"/>
          <p:cNvSpPr>
            <a:spLocks noGrp="1"/>
          </p:cNvSpPr>
          <p:nvPr>
            <p:ph idx="1"/>
          </p:nvPr>
        </p:nvSpPr>
        <p:spPr>
          <a:xfrm>
            <a:off x="0" y="1052736"/>
            <a:ext cx="8964488" cy="5400600"/>
          </a:xfrm>
        </p:spPr>
        <p:txBody>
          <a:bodyPr/>
          <a:lstStyle/>
          <a:p>
            <a:pPr algn="just"/>
            <a:r>
              <a:rPr lang="cs-CZ" sz="2400" dirty="0">
                <a:solidFill>
                  <a:schemeClr val="tx1">
                    <a:lumMod val="95000"/>
                    <a:lumOff val="5000"/>
                  </a:schemeClr>
                </a:solidFill>
              </a:rPr>
              <a:t>Podnik vyrábí dětské dřevěné kostky pouze v jediné velikosti. Z operativní evidence bylo zjištěno, že variabilní náklady související s výrobou 1 sady dřevěných kostek činí 145,60 Kč. Fixní náklady zjištěné z účetní evidence činí za měsíc 63 350 Kč. Podnik prodává 1sadu dřevěných kostek za 229 Kč. V daném období vyrobil (za jeden rok) 65 000 ks sad dřevěných kostek a celou tuto produkci zároveň prodal.</a:t>
            </a:r>
          </a:p>
          <a:p>
            <a:pPr algn="just"/>
            <a:endParaRPr lang="cs-CZ" sz="2400" dirty="0">
              <a:solidFill>
                <a:schemeClr val="tx1">
                  <a:lumMod val="95000"/>
                  <a:lumOff val="5000"/>
                </a:schemeClr>
              </a:solidFill>
            </a:endParaRPr>
          </a:p>
          <a:p>
            <a:pPr algn="just">
              <a:buNone/>
            </a:pPr>
            <a:r>
              <a:rPr lang="cs-CZ" sz="2400" dirty="0">
                <a:solidFill>
                  <a:schemeClr val="tx1">
                    <a:lumMod val="95000"/>
                    <a:lumOff val="5000"/>
                  </a:schemeClr>
                </a:solidFill>
              </a:rPr>
              <a:t>1)	Vypočítejte hospodářský výsledek podniku.</a:t>
            </a:r>
          </a:p>
          <a:p>
            <a:pPr algn="just">
              <a:buNone/>
            </a:pPr>
            <a:r>
              <a:rPr lang="cs-CZ" sz="2400" dirty="0">
                <a:solidFill>
                  <a:schemeClr val="tx1">
                    <a:lumMod val="95000"/>
                    <a:lumOff val="5000"/>
                  </a:schemeClr>
                </a:solidFill>
              </a:rPr>
              <a:t>2)	Podniku byl propočten požadovaný zisk ve výši 1 620 000,-Kč za rok:</a:t>
            </a:r>
          </a:p>
          <a:p>
            <a:pPr algn="just">
              <a:buNone/>
            </a:pPr>
            <a:r>
              <a:rPr lang="cs-CZ" sz="2400" dirty="0">
                <a:solidFill>
                  <a:schemeClr val="tx1">
                    <a:lumMod val="95000"/>
                    <a:lumOff val="5000"/>
                  </a:schemeClr>
                </a:solidFill>
              </a:rPr>
              <a:t>	a)	určete bod zvratu za rok,</a:t>
            </a:r>
          </a:p>
          <a:p>
            <a:pPr algn="just">
              <a:buNone/>
            </a:pPr>
            <a:r>
              <a:rPr lang="cs-CZ" sz="2400" dirty="0">
                <a:solidFill>
                  <a:schemeClr val="tx1">
                    <a:lumMod val="95000"/>
                    <a:lumOff val="5000"/>
                  </a:schemeClr>
                </a:solidFill>
              </a:rPr>
              <a:t>	b)	určete objem produkce, který zajistí požadovanou výši zisku.</a:t>
            </a:r>
          </a:p>
          <a:p>
            <a:endParaRPr lang="cs-CZ" sz="2400" dirty="0">
              <a:solidFill>
                <a:schemeClr val="tx1">
                  <a:lumMod val="95000"/>
                  <a:lumOff val="5000"/>
                </a:schemeClr>
              </a:solidFill>
            </a:endParaRPr>
          </a:p>
        </p:txBody>
      </p:sp>
    </p:spTree>
    <p:extLst>
      <p:ext uri="{BB962C8B-B14F-4D97-AF65-F5344CB8AC3E}">
        <p14:creationId xmlns:p14="http://schemas.microsoft.com/office/powerpoint/2010/main" val="35600498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20134" y="125760"/>
            <a:ext cx="8280920" cy="1143000"/>
          </a:xfrm>
        </p:spPr>
        <p:txBody>
          <a:bodyPr/>
          <a:lstStyle/>
          <a:p>
            <a:r>
              <a:rPr lang="cs-CZ" dirty="0">
                <a:solidFill>
                  <a:schemeClr val="tx1"/>
                </a:solidFill>
              </a:rPr>
              <a:t>Řešení</a:t>
            </a:r>
          </a:p>
        </p:txBody>
      </p:sp>
      <p:sp>
        <p:nvSpPr>
          <p:cNvPr id="4" name="Zástupný symbol pro obsah 3"/>
          <p:cNvSpPr>
            <a:spLocks noGrp="1"/>
          </p:cNvSpPr>
          <p:nvPr>
            <p:ph idx="1"/>
          </p:nvPr>
        </p:nvSpPr>
        <p:spPr>
          <a:xfrm>
            <a:off x="395536" y="1268760"/>
            <a:ext cx="8748464" cy="4968552"/>
          </a:xfrm>
        </p:spPr>
        <p:txBody>
          <a:bodyPr/>
          <a:lstStyle/>
          <a:p>
            <a:pPr>
              <a:buNone/>
            </a:pPr>
            <a:endParaRPr lang="cs-CZ" sz="2400" dirty="0">
              <a:solidFill>
                <a:schemeClr val="tx1">
                  <a:lumMod val="95000"/>
                  <a:lumOff val="5000"/>
                </a:schemeClr>
              </a:solidFill>
            </a:endParaRPr>
          </a:p>
        </p:txBody>
      </p:sp>
    </p:spTree>
    <p:extLst>
      <p:ext uri="{BB962C8B-B14F-4D97-AF65-F5344CB8AC3E}">
        <p14:creationId xmlns:p14="http://schemas.microsoft.com/office/powerpoint/2010/main" val="40667333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4650" y="481874"/>
            <a:ext cx="8229600" cy="1143000"/>
          </a:xfrm>
        </p:spPr>
        <p:txBody>
          <a:bodyPr/>
          <a:lstStyle/>
          <a:p>
            <a:r>
              <a:rPr lang="cs-CZ" dirty="0">
                <a:solidFill>
                  <a:schemeClr val="tx1"/>
                </a:solidFill>
              </a:rPr>
              <a:t>Limit variabilních nákladů</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a:lnSpc>
                    <a:spcPct val="90000"/>
                  </a:lnSpc>
                </a:pPr>
                <a:r>
                  <a:rPr lang="cs-CZ" sz="2800" dirty="0">
                    <a:solidFill>
                      <a:schemeClr val="tx1"/>
                    </a:solidFill>
                  </a:rPr>
                  <a:t>Při dané ceně, předpokládaném objemu výroby a neměnných fixních nákladech lze stanovit maximální přípustnou mez variabilních nákladů na výrobek takto:</a:t>
                </a:r>
              </a:p>
              <a:p>
                <a:pPr>
                  <a:lnSpc>
                    <a:spcPct val="90000"/>
                  </a:lnSpc>
                </a:pPr>
                <a14:m>
                  <m:oMath xmlns:m="http://schemas.openxmlformats.org/officeDocument/2006/math">
                    <m:r>
                      <a:rPr lang="cs-CZ" sz="2800" b="1" i="1" smtClean="0">
                        <a:solidFill>
                          <a:schemeClr val="tx1"/>
                        </a:solidFill>
                        <a:latin typeface="Cambria Math"/>
                      </a:rPr>
                      <m:t>𝒃</m:t>
                    </m:r>
                    <m:r>
                      <a:rPr lang="cs-CZ" sz="2800" b="1" i="1" smtClean="0">
                        <a:solidFill>
                          <a:schemeClr val="tx1"/>
                        </a:solidFill>
                        <a:latin typeface="Cambria Math"/>
                      </a:rPr>
                      <m:t>=</m:t>
                    </m:r>
                    <m:r>
                      <a:rPr lang="cs-CZ" sz="2800" b="1" i="1" smtClean="0">
                        <a:solidFill>
                          <a:schemeClr val="tx1"/>
                        </a:solidFill>
                        <a:latin typeface="Cambria Math"/>
                      </a:rPr>
                      <m:t>𝒑</m:t>
                    </m:r>
                    <m:r>
                      <a:rPr lang="cs-CZ" sz="2800" b="1" i="1" smtClean="0">
                        <a:solidFill>
                          <a:schemeClr val="tx1"/>
                        </a:solidFill>
                        <a:latin typeface="Cambria Math"/>
                      </a:rPr>
                      <m:t>−</m:t>
                    </m:r>
                    <m:f>
                      <m:fPr>
                        <m:ctrlPr>
                          <a:rPr lang="cs-CZ" sz="2800" b="1" i="1" smtClean="0">
                            <a:solidFill>
                              <a:schemeClr val="tx1"/>
                            </a:solidFill>
                            <a:latin typeface="Cambria Math" panose="02040503050406030204" pitchFamily="18" charset="0"/>
                          </a:rPr>
                        </m:ctrlPr>
                      </m:fPr>
                      <m:num>
                        <m:r>
                          <a:rPr lang="cs-CZ" sz="2800" b="1" i="1" smtClean="0">
                            <a:solidFill>
                              <a:schemeClr val="tx1"/>
                            </a:solidFill>
                            <a:latin typeface="Cambria Math"/>
                          </a:rPr>
                          <m:t>𝑭</m:t>
                        </m:r>
                      </m:num>
                      <m:den>
                        <m:r>
                          <a:rPr lang="cs-CZ" sz="2800" b="1" i="1" smtClean="0">
                            <a:solidFill>
                              <a:schemeClr val="tx1"/>
                            </a:solidFill>
                            <a:latin typeface="Cambria Math"/>
                          </a:rPr>
                          <m:t>𝒒</m:t>
                        </m:r>
                      </m:den>
                    </m:f>
                  </m:oMath>
                </a14:m>
                <a:endParaRPr lang="cs-CZ" sz="2800" b="1" dirty="0">
                  <a:solidFill>
                    <a:schemeClr val="tx1"/>
                  </a:solidFill>
                </a:endParaRPr>
              </a:p>
              <a:p>
                <a:pPr>
                  <a:lnSpc>
                    <a:spcPct val="90000"/>
                  </a:lnSpc>
                </a:pPr>
                <a14:m>
                  <m:oMath xmlns:m="http://schemas.openxmlformats.org/officeDocument/2006/math">
                    <m:r>
                      <a:rPr lang="cs-CZ" sz="2800" b="1" i="1" smtClean="0">
                        <a:solidFill>
                          <a:schemeClr val="tx1"/>
                        </a:solidFill>
                        <a:latin typeface="Cambria Math"/>
                      </a:rPr>
                      <m:t>𝒃</m:t>
                    </m:r>
                    <m:r>
                      <a:rPr lang="cs-CZ" sz="2800" b="1" i="1" smtClean="0">
                        <a:solidFill>
                          <a:schemeClr val="tx1"/>
                        </a:solidFill>
                        <a:latin typeface="Cambria Math"/>
                      </a:rPr>
                      <m:t>=</m:t>
                    </m:r>
                    <m:r>
                      <a:rPr lang="cs-CZ" sz="2800" b="1" i="1" smtClean="0">
                        <a:solidFill>
                          <a:schemeClr val="tx1"/>
                        </a:solidFill>
                        <a:latin typeface="Cambria Math"/>
                      </a:rPr>
                      <m:t>𝒑</m:t>
                    </m:r>
                    <m:r>
                      <a:rPr lang="cs-CZ" sz="2800" b="1" i="1" smtClean="0">
                        <a:solidFill>
                          <a:schemeClr val="tx1"/>
                        </a:solidFill>
                        <a:latin typeface="Cambria Math"/>
                      </a:rPr>
                      <m:t>−</m:t>
                    </m:r>
                    <m:f>
                      <m:fPr>
                        <m:ctrlPr>
                          <a:rPr lang="cs-CZ" sz="2800" b="1" i="1" smtClean="0">
                            <a:solidFill>
                              <a:schemeClr val="tx1"/>
                            </a:solidFill>
                            <a:latin typeface="Cambria Math" panose="02040503050406030204" pitchFamily="18" charset="0"/>
                          </a:rPr>
                        </m:ctrlPr>
                      </m:fPr>
                      <m:num>
                        <m:r>
                          <a:rPr lang="cs-CZ" sz="2800" b="1" i="1" smtClean="0">
                            <a:solidFill>
                              <a:schemeClr val="tx1"/>
                            </a:solidFill>
                            <a:latin typeface="Cambria Math"/>
                          </a:rPr>
                          <m:t>𝑭</m:t>
                        </m:r>
                        <m:r>
                          <a:rPr lang="cs-CZ" sz="2800" b="1" i="1" smtClean="0">
                            <a:solidFill>
                              <a:schemeClr val="tx1"/>
                            </a:solidFill>
                            <a:latin typeface="Cambria Math"/>
                          </a:rPr>
                          <m:t>+</m:t>
                        </m:r>
                        <m:r>
                          <a:rPr lang="cs-CZ" sz="2800" b="1" i="1" smtClean="0">
                            <a:solidFill>
                              <a:schemeClr val="tx1"/>
                            </a:solidFill>
                            <a:latin typeface="Cambria Math"/>
                          </a:rPr>
                          <m:t>𝒁𝒎𝒊𝒏</m:t>
                        </m:r>
                      </m:num>
                      <m:den>
                        <m:r>
                          <a:rPr lang="cs-CZ" sz="2800" b="1" i="1" smtClean="0">
                            <a:solidFill>
                              <a:schemeClr val="tx1"/>
                            </a:solidFill>
                            <a:latin typeface="Cambria Math"/>
                          </a:rPr>
                          <m:t>𝒒</m:t>
                        </m:r>
                      </m:den>
                    </m:f>
                  </m:oMath>
                </a14:m>
                <a:endParaRPr lang="cs-CZ" b="1" dirty="0">
                  <a:solidFill>
                    <a:schemeClr val="tx1"/>
                  </a:solidFill>
                </a:endParaRPr>
              </a:p>
              <a:p>
                <a:pPr>
                  <a:lnSpc>
                    <a:spcPct val="90000"/>
                  </a:lnSpc>
                </a:pPr>
                <a:r>
                  <a:rPr lang="cs-CZ" dirty="0">
                    <a:solidFill>
                      <a:schemeClr val="tx1"/>
                    </a:solidFill>
                  </a:rPr>
                  <a:t>při různorodé produkci </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cstate="print"/>
                <a:stretch>
                  <a:fillRect l="-1630" t="-229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50" name="Object 5"/>
              <p:cNvSpPr txBox="1"/>
              <p:nvPr/>
            </p:nvSpPr>
            <p:spPr bwMode="auto">
              <a:xfrm>
                <a:off x="5472113" y="4565287"/>
                <a:ext cx="2766196" cy="106045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r>
                        <a:rPr lang="cs-CZ" sz="2200" i="1" smtClean="0">
                          <a:solidFill>
                            <a:srgbClr val="000000"/>
                          </a:solidFill>
                          <a:latin typeface="Cambria Math" panose="02040503050406030204" pitchFamily="18" charset="0"/>
                        </a:rPr>
                        <m:t>h</m:t>
                      </m:r>
                      <m:r>
                        <a:rPr lang="cs-CZ" sz="2200" b="0" i="1" smtClean="0">
                          <a:solidFill>
                            <a:srgbClr val="000000"/>
                          </a:solidFill>
                          <a:latin typeface="Cambria Math" panose="02040503050406030204" pitchFamily="18" charset="0"/>
                        </a:rPr>
                        <m:t>𝑣</m:t>
                      </m:r>
                      <m:r>
                        <a:rPr lang="cs-CZ" sz="2200" i="1">
                          <a:solidFill>
                            <a:srgbClr val="000000"/>
                          </a:solidFill>
                          <a:latin typeface="Cambria Math" panose="02040503050406030204" pitchFamily="18" charset="0"/>
                        </a:rPr>
                        <m:t>=1−</m:t>
                      </m:r>
                      <m:f>
                        <m:fPr>
                          <m:ctrlPr>
                            <a:rPr lang="cs-CZ" sz="2200" i="1">
                              <a:solidFill>
                                <a:srgbClr val="000000"/>
                              </a:solidFill>
                              <a:latin typeface="Cambria Math" panose="02040503050406030204" pitchFamily="18" charset="0"/>
                            </a:rPr>
                          </m:ctrlPr>
                        </m:fPr>
                        <m:num>
                          <m:r>
                            <a:rPr lang="cs-CZ" sz="2200" i="1">
                              <a:solidFill>
                                <a:srgbClr val="000000"/>
                              </a:solidFill>
                              <a:latin typeface="Cambria Math" panose="02040503050406030204" pitchFamily="18" charset="0"/>
                            </a:rPr>
                            <m:t>𝐹</m:t>
                          </m:r>
                          <m:r>
                            <a:rPr lang="cs-CZ" sz="2200" i="1">
                              <a:solidFill>
                                <a:srgbClr val="000000"/>
                              </a:solidFill>
                              <a:latin typeface="Cambria Math" panose="02040503050406030204" pitchFamily="18" charset="0"/>
                            </a:rPr>
                            <m:t>+</m:t>
                          </m:r>
                          <m:sSub>
                            <m:sSubPr>
                              <m:ctrlPr>
                                <a:rPr lang="cs-CZ" sz="2200" i="1">
                                  <a:solidFill>
                                    <a:srgbClr val="000000"/>
                                  </a:solidFill>
                                  <a:latin typeface="Cambria Math" panose="02040503050406030204" pitchFamily="18" charset="0"/>
                                </a:rPr>
                              </m:ctrlPr>
                            </m:sSubPr>
                            <m:e>
                              <m:r>
                                <a:rPr lang="cs-CZ" sz="2200" i="1">
                                  <a:solidFill>
                                    <a:srgbClr val="000000"/>
                                  </a:solidFill>
                                  <a:latin typeface="Cambria Math" panose="02040503050406030204" pitchFamily="18" charset="0"/>
                                </a:rPr>
                                <m:t>𝑍</m:t>
                              </m:r>
                            </m:e>
                            <m:sub>
                              <m:func>
                                <m:funcPr>
                                  <m:ctrlPr>
                                    <a:rPr lang="cs-CZ" sz="2200" i="1">
                                      <a:solidFill>
                                        <a:srgbClr val="000000"/>
                                      </a:solidFill>
                                      <a:latin typeface="Cambria Math" panose="02040503050406030204" pitchFamily="18" charset="0"/>
                                    </a:rPr>
                                  </m:ctrlPr>
                                </m:funcPr>
                                <m:fName>
                                  <m:r>
                                    <m:rPr>
                                      <m:sty m:val="p"/>
                                    </m:rPr>
                                    <a:rPr lang="cs-CZ" sz="2200" i="0">
                                      <a:solidFill>
                                        <a:srgbClr val="000000"/>
                                      </a:solidFill>
                                      <a:latin typeface="Cambria Math" panose="02040503050406030204" pitchFamily="18" charset="0"/>
                                    </a:rPr>
                                    <m:t>min</m:t>
                                  </m:r>
                                </m:fName>
                                <m:e/>
                              </m:func>
                            </m:sub>
                          </m:sSub>
                        </m:num>
                        <m:den>
                          <m:r>
                            <a:rPr lang="cs-CZ" sz="2200" i="1">
                              <a:solidFill>
                                <a:srgbClr val="000000"/>
                              </a:solidFill>
                              <a:latin typeface="Cambria Math" panose="02040503050406030204" pitchFamily="18" charset="0"/>
                            </a:rPr>
                            <m:t>𝑄</m:t>
                          </m:r>
                        </m:den>
                      </m:f>
                    </m:oMath>
                  </m:oMathPara>
                </a14:m>
                <a:endParaRPr lang="cs-CZ" sz="2200" dirty="0"/>
              </a:p>
            </p:txBody>
          </p:sp>
        </mc:Choice>
        <mc:Fallback xmlns="">
          <p:sp>
            <p:nvSpPr>
              <p:cNvPr id="2050" name="Object 5"/>
              <p:cNvSpPr txBox="1">
                <a:spLocks noRot="1" noChangeAspect="1" noMove="1" noResize="1" noEditPoints="1" noAdjustHandles="1" noChangeArrowheads="1" noChangeShapeType="1" noTextEdit="1"/>
              </p:cNvSpPr>
              <p:nvPr/>
            </p:nvSpPr>
            <p:spPr bwMode="auto">
              <a:xfrm>
                <a:off x="5472113" y="4565287"/>
                <a:ext cx="2766196" cy="1060450"/>
              </a:xfrm>
              <a:prstGeom prst="rect">
                <a:avLst/>
              </a:prstGeom>
              <a:blipFill>
                <a:blip r:embed="rId5"/>
                <a:stretch>
                  <a:fillRect/>
                </a:stretch>
              </a:blipFill>
              <a:extLst/>
            </p:spPr>
            <p:txBody>
              <a:bodyPr/>
              <a:lstStyle/>
              <a:p>
                <a:r>
                  <a:rPr lang="cs-CZ">
                    <a:noFill/>
                  </a:rPr>
                  <a:t> </a:t>
                </a:r>
              </a:p>
            </p:txBody>
          </p:sp>
        </mc:Fallback>
      </mc:AlternateContent>
    </p:spTree>
    <p:extLst>
      <p:ext uri="{BB962C8B-B14F-4D97-AF65-F5344CB8AC3E}">
        <p14:creationId xmlns:p14="http://schemas.microsoft.com/office/powerpoint/2010/main" val="30999839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Limit fixních nákladů</a:t>
            </a:r>
          </a:p>
        </p:txBody>
      </p:sp>
      <p:sp>
        <p:nvSpPr>
          <p:cNvPr id="3" name="Zástupný symbol pro obsah 2"/>
          <p:cNvSpPr>
            <a:spLocks noGrp="1"/>
          </p:cNvSpPr>
          <p:nvPr>
            <p:ph idx="1"/>
          </p:nvPr>
        </p:nvSpPr>
        <p:spPr/>
        <p:txBody>
          <a:bodyPr/>
          <a:lstStyle/>
          <a:p>
            <a:r>
              <a:rPr lang="cs-CZ" dirty="0">
                <a:solidFill>
                  <a:schemeClr val="tx1"/>
                </a:solidFill>
              </a:rPr>
              <a:t>Při dané ceně, předpokládaném objemu výroby a neměnných variabilních nákladech na výrobek lze stanovit maximální přípustnou mez fixních nákladů.</a:t>
            </a:r>
            <a:endParaRPr lang="cs-CZ" b="1" dirty="0">
              <a:solidFill>
                <a:schemeClr val="tx1"/>
              </a:solidFill>
            </a:endParaRPr>
          </a:p>
          <a:p>
            <a:r>
              <a:rPr lang="cs-CZ" b="1" dirty="0">
                <a:solidFill>
                  <a:schemeClr val="tx1"/>
                </a:solidFill>
              </a:rPr>
              <a:t>F = q*(p – b)    </a:t>
            </a:r>
            <a:r>
              <a:rPr lang="cs-CZ" dirty="0">
                <a:solidFill>
                  <a:schemeClr val="tx1"/>
                </a:solidFill>
              </a:rPr>
              <a:t>resp</a:t>
            </a:r>
            <a:r>
              <a:rPr lang="cs-CZ" b="1" dirty="0">
                <a:solidFill>
                  <a:schemeClr val="tx1"/>
                </a:solidFill>
              </a:rPr>
              <a:t>.  </a:t>
            </a:r>
          </a:p>
          <a:p>
            <a:r>
              <a:rPr lang="cs-CZ" b="1" dirty="0">
                <a:solidFill>
                  <a:schemeClr val="tx1"/>
                </a:solidFill>
              </a:rPr>
              <a:t>F = q*(p – b) - </a:t>
            </a:r>
            <a:r>
              <a:rPr lang="cs-CZ" b="1" dirty="0" err="1">
                <a:solidFill>
                  <a:schemeClr val="tx1"/>
                </a:solidFill>
              </a:rPr>
              <a:t>Z</a:t>
            </a:r>
            <a:r>
              <a:rPr lang="cs-CZ" b="1" baseline="-25000" dirty="0" err="1">
                <a:solidFill>
                  <a:schemeClr val="tx1"/>
                </a:solidFill>
              </a:rPr>
              <a:t>min</a:t>
            </a:r>
            <a:r>
              <a:rPr lang="cs-CZ" baseline="-25000" dirty="0">
                <a:solidFill>
                  <a:schemeClr val="tx1"/>
                </a:solidFill>
              </a:rPr>
              <a:t> </a:t>
            </a:r>
          </a:p>
          <a:p>
            <a:endParaRPr lang="cs-CZ" dirty="0"/>
          </a:p>
        </p:txBody>
      </p:sp>
    </p:spTree>
    <p:extLst>
      <p:ext uri="{BB962C8B-B14F-4D97-AF65-F5344CB8AC3E}">
        <p14:creationId xmlns:p14="http://schemas.microsoft.com/office/powerpoint/2010/main" val="13629992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9372" y="457200"/>
            <a:ext cx="8229600" cy="1143000"/>
          </a:xfrm>
        </p:spPr>
        <p:txBody>
          <a:bodyPr/>
          <a:lstStyle/>
          <a:p>
            <a:r>
              <a:rPr lang="cs-CZ" dirty="0">
                <a:solidFill>
                  <a:schemeClr val="tx1"/>
                </a:solidFill>
              </a:rPr>
              <a:t>Příklad 9</a:t>
            </a:r>
          </a:p>
        </p:txBody>
      </p:sp>
      <p:sp>
        <p:nvSpPr>
          <p:cNvPr id="3" name="Zástupný symbol pro obsah 2"/>
          <p:cNvSpPr>
            <a:spLocks noGrp="1"/>
          </p:cNvSpPr>
          <p:nvPr>
            <p:ph idx="1"/>
          </p:nvPr>
        </p:nvSpPr>
        <p:spPr/>
        <p:txBody>
          <a:bodyPr/>
          <a:lstStyle/>
          <a:p>
            <a:r>
              <a:rPr lang="cs-CZ" sz="2800" dirty="0">
                <a:solidFill>
                  <a:schemeClr val="tx1"/>
                </a:solidFill>
              </a:rPr>
              <a:t>Cena výrobku je 8 Kč. Požadovaný zisk za období je 46 000 Kč. Podnik je schopen vyrobit </a:t>
            </a:r>
            <a:br>
              <a:rPr lang="cs-CZ" sz="2800" dirty="0">
                <a:solidFill>
                  <a:schemeClr val="tx1"/>
                </a:solidFill>
              </a:rPr>
            </a:br>
            <a:r>
              <a:rPr lang="cs-CZ" sz="2800" dirty="0">
                <a:solidFill>
                  <a:schemeClr val="tx1"/>
                </a:solidFill>
              </a:rPr>
              <a:t>v tomto období 20 000 ks výrobků.</a:t>
            </a:r>
          </a:p>
          <a:p>
            <a:pPr marL="514350" indent="-514350">
              <a:buFont typeface="+mj-lt"/>
              <a:buAutoNum type="alphaUcPeriod"/>
            </a:pPr>
            <a:r>
              <a:rPr lang="cs-CZ" sz="2800" dirty="0">
                <a:solidFill>
                  <a:schemeClr val="tx1"/>
                </a:solidFill>
              </a:rPr>
              <a:t>Jaký je limit fixních nákladů, pokud jsou variabilní náklady na 1 kus 2,20 Kč?</a:t>
            </a:r>
          </a:p>
          <a:p>
            <a:pPr marL="514350" indent="-514350">
              <a:buFont typeface="+mj-lt"/>
              <a:buAutoNum type="alphaUcPeriod"/>
            </a:pPr>
            <a:r>
              <a:rPr lang="cs-CZ" sz="2800" dirty="0">
                <a:solidFill>
                  <a:schemeClr val="tx1"/>
                </a:solidFill>
              </a:rPr>
              <a:t>Jaký je limit variabilních nákladů na 1 Kč produkce, pokud fixní náklady činí 22 000 Kč?</a:t>
            </a:r>
          </a:p>
          <a:p>
            <a:endParaRPr lang="cs-CZ" dirty="0"/>
          </a:p>
        </p:txBody>
      </p:sp>
    </p:spTree>
    <p:extLst>
      <p:ext uri="{BB962C8B-B14F-4D97-AF65-F5344CB8AC3E}">
        <p14:creationId xmlns:p14="http://schemas.microsoft.com/office/powerpoint/2010/main" val="626246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514E420D-7619-4A54-BAA8-433BA96FD706}" type="slidenum">
              <a:rPr lang="cs-CZ" altLang="cs-CZ"/>
              <a:pPr eaLnBrk="1" hangingPunct="1"/>
              <a:t>155</a:t>
            </a:fld>
            <a:endParaRPr lang="cs-CZ" altLang="cs-CZ"/>
          </a:p>
        </p:txBody>
      </p:sp>
      <p:sp>
        <p:nvSpPr>
          <p:cNvPr id="149508" name="Rectangle 4"/>
          <p:cNvSpPr>
            <a:spLocks noRot="1" noChangeArrowheads="1"/>
          </p:cNvSpPr>
          <p:nvPr/>
        </p:nvSpPr>
        <p:spPr bwMode="auto">
          <a:xfrm>
            <a:off x="250825" y="1290489"/>
            <a:ext cx="87137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2200" dirty="0">
                <a:latin typeface="Garamond" panose="02020404030301010803" pitchFamily="18" charset="0"/>
              </a:rPr>
              <a:t>Byla zjištěna tato globální nákladová funkce: N = 1 500 000 + 0,87*Q. Při dané sortimentní skladbě, činí výrobní kapacita vyjádřena peněžně 15 000 000 Kč. Jaký objem produkce musí firma vyrábět, aby byl splněn minimální zisk ve výši 1 050 000 Kč? V případě překročení maximální výrobní kapacity bude nutné dosáhnout zisku snížením variabilních nákladů. </a:t>
            </a:r>
            <a:br>
              <a:rPr lang="cs-CZ" altLang="cs-CZ" sz="2200" dirty="0">
                <a:latin typeface="Garamond" panose="02020404030301010803" pitchFamily="18" charset="0"/>
              </a:rPr>
            </a:br>
            <a:endParaRPr lang="cs-CZ" altLang="cs-CZ" sz="2200" dirty="0">
              <a:latin typeface="Garamond" panose="02020404030301010803" pitchFamily="18" charset="0"/>
            </a:endParaRPr>
          </a:p>
        </p:txBody>
      </p:sp>
      <p:sp>
        <p:nvSpPr>
          <p:cNvPr id="149509" name="Rectangle 5"/>
          <p:cNvSpPr>
            <a:spLocks noRot="1" noChangeArrowheads="1"/>
          </p:cNvSpPr>
          <p:nvPr/>
        </p:nvSpPr>
        <p:spPr bwMode="auto">
          <a:xfrm>
            <a:off x="187118" y="3591044"/>
            <a:ext cx="86407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sz="2000" dirty="0"/>
              <a:t>Řešení:</a:t>
            </a:r>
          </a:p>
        </p:txBody>
      </p:sp>
      <p:sp>
        <p:nvSpPr>
          <p:cNvPr id="2" name="Nadpis 1"/>
          <p:cNvSpPr>
            <a:spLocks noGrp="1"/>
          </p:cNvSpPr>
          <p:nvPr>
            <p:ph type="title"/>
          </p:nvPr>
        </p:nvSpPr>
        <p:spPr/>
        <p:txBody>
          <a:bodyPr/>
          <a:lstStyle/>
          <a:p>
            <a:r>
              <a:rPr lang="cs-CZ" dirty="0"/>
              <a:t>Příklad 10</a:t>
            </a:r>
          </a:p>
        </p:txBody>
      </p:sp>
    </p:spTree>
    <p:extLst>
      <p:ext uri="{BB962C8B-B14F-4D97-AF65-F5344CB8AC3E}">
        <p14:creationId xmlns:p14="http://schemas.microsoft.com/office/powerpoint/2010/main" val="2783428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checkerboard(across)">
                                      <p:cBhvr>
                                        <p:cTn id="7" dur="500"/>
                                        <p:tgtEl>
                                          <p:spTgt spid="149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495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Limit ceny</a:t>
            </a:r>
          </a:p>
        </p:txBody>
      </p:sp>
      <p:sp>
        <p:nvSpPr>
          <p:cNvPr id="3" name="Zástupný symbol pro obsah 2"/>
          <p:cNvSpPr>
            <a:spLocks noGrp="1"/>
          </p:cNvSpPr>
          <p:nvPr>
            <p:ph idx="1"/>
          </p:nvPr>
        </p:nvSpPr>
        <p:spPr/>
        <p:txBody>
          <a:bodyPr/>
          <a:lstStyle/>
          <a:p>
            <a:r>
              <a:rPr lang="cs-CZ" sz="2400" dirty="0">
                <a:solidFill>
                  <a:schemeClr val="tx1"/>
                </a:solidFill>
              </a:rPr>
              <a:t>Při daném objemu výroby a neměnných fixních a variabilních nákladech lze stanovit minimální výši ceny.</a:t>
            </a:r>
            <a:endParaRPr lang="cs-CZ" sz="2400" b="1" dirty="0">
              <a:solidFill>
                <a:schemeClr val="tx1"/>
              </a:solidFill>
            </a:endParaRPr>
          </a:p>
          <a:p>
            <a:pPr lvl="1"/>
            <a:r>
              <a:rPr lang="cs-CZ" sz="2400" b="1" dirty="0">
                <a:solidFill>
                  <a:schemeClr val="tx1"/>
                </a:solidFill>
              </a:rPr>
              <a:t>Při absolutní výši min. zisku:</a:t>
            </a:r>
            <a:r>
              <a:rPr lang="cs-CZ" sz="2400" dirty="0">
                <a:solidFill>
                  <a:schemeClr val="tx1"/>
                </a:solidFill>
              </a:rPr>
              <a:t> </a:t>
            </a:r>
          </a:p>
          <a:p>
            <a:pPr lvl="1"/>
            <a:endParaRPr lang="cs-CZ" sz="2400" dirty="0">
              <a:solidFill>
                <a:schemeClr val="tx1"/>
              </a:solidFill>
            </a:endParaRPr>
          </a:p>
          <a:p>
            <a:pPr lvl="1"/>
            <a:endParaRPr lang="cs-CZ" sz="2400" dirty="0">
              <a:solidFill>
                <a:schemeClr val="tx1"/>
              </a:solidFill>
            </a:endParaRPr>
          </a:p>
          <a:p>
            <a:pPr lvl="1"/>
            <a:endParaRPr lang="cs-CZ" sz="2400" dirty="0">
              <a:solidFill>
                <a:schemeClr val="tx1"/>
              </a:solidFill>
            </a:endParaRPr>
          </a:p>
          <a:p>
            <a:pPr lvl="1">
              <a:buNone/>
            </a:pPr>
            <a:endParaRPr lang="cs-CZ" sz="2400" b="1" dirty="0">
              <a:solidFill>
                <a:schemeClr val="tx1"/>
              </a:solidFill>
            </a:endParaRPr>
          </a:p>
          <a:p>
            <a:pPr lvl="1"/>
            <a:r>
              <a:rPr lang="cs-CZ" sz="2400" b="1" dirty="0">
                <a:solidFill>
                  <a:schemeClr val="tx1"/>
                </a:solidFill>
              </a:rPr>
              <a:t>Při dané rentabilitě </a:t>
            </a:r>
            <a:r>
              <a:rPr lang="cs-CZ" sz="2400" b="1" i="1" dirty="0">
                <a:solidFill>
                  <a:schemeClr val="tx1"/>
                </a:solidFill>
              </a:rPr>
              <a:t>r:</a:t>
            </a:r>
          </a:p>
          <a:p>
            <a:endParaRPr lang="cs-CZ" dirty="0"/>
          </a:p>
        </p:txBody>
      </p:sp>
      <p:graphicFrame>
        <p:nvGraphicFramePr>
          <p:cNvPr id="3074" name="Object 5"/>
          <p:cNvGraphicFramePr>
            <a:graphicFrameLocks noChangeAspect="1"/>
          </p:cNvGraphicFramePr>
          <p:nvPr/>
        </p:nvGraphicFramePr>
        <p:xfrm>
          <a:off x="971600" y="2996952"/>
          <a:ext cx="2160588" cy="1425575"/>
        </p:xfrm>
        <a:graphic>
          <a:graphicData uri="http://schemas.openxmlformats.org/presentationml/2006/ole">
            <mc:AlternateContent xmlns:mc="http://schemas.openxmlformats.org/markup-compatibility/2006">
              <mc:Choice xmlns:v="urn:schemas-microsoft-com:vml" Requires="v">
                <p:oleObj spid="_x0000_s18443" name="Rovnice" r:id="rId4" imgW="647700" imgH="419100" progId="Equation.3">
                  <p:embed/>
                </p:oleObj>
              </mc:Choice>
              <mc:Fallback>
                <p:oleObj name="Rovnice" r:id="rId4" imgW="647700" imgH="419100" progId="Equation.3">
                  <p:embed/>
                  <p:pic>
                    <p:nvPicPr>
                      <p:cNvPr id="30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996952"/>
                        <a:ext cx="2160588" cy="14255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7"/>
          <p:cNvGraphicFramePr>
            <a:graphicFrameLocks noChangeAspect="1"/>
          </p:cNvGraphicFramePr>
          <p:nvPr/>
        </p:nvGraphicFramePr>
        <p:xfrm>
          <a:off x="4283968" y="2996952"/>
          <a:ext cx="3313113" cy="1325562"/>
        </p:xfrm>
        <a:graphic>
          <a:graphicData uri="http://schemas.openxmlformats.org/presentationml/2006/ole">
            <mc:AlternateContent xmlns:mc="http://schemas.openxmlformats.org/markup-compatibility/2006">
              <mc:Choice xmlns:v="urn:schemas-microsoft-com:vml" Requires="v">
                <p:oleObj spid="_x0000_s18444" name="Rovnice" r:id="rId6" imgW="1066800" imgH="419100" progId="Equation.3">
                  <p:embed/>
                </p:oleObj>
              </mc:Choice>
              <mc:Fallback>
                <p:oleObj name="Rovnice" r:id="rId6" imgW="1066800" imgH="419100" progId="Equation.3">
                  <p:embed/>
                  <p:pic>
                    <p:nvPicPr>
                      <p:cNvPr id="307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2996952"/>
                        <a:ext cx="3313113" cy="13255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9"/>
          <p:cNvGraphicFramePr>
            <a:graphicFrameLocks noChangeAspect="1"/>
          </p:cNvGraphicFramePr>
          <p:nvPr/>
        </p:nvGraphicFramePr>
        <p:xfrm>
          <a:off x="4644008" y="4509120"/>
          <a:ext cx="2735263" cy="1555750"/>
        </p:xfrm>
        <a:graphic>
          <a:graphicData uri="http://schemas.openxmlformats.org/presentationml/2006/ole">
            <mc:AlternateContent xmlns:mc="http://schemas.openxmlformats.org/markup-compatibility/2006">
              <mc:Choice xmlns:v="urn:schemas-microsoft-com:vml" Requires="v">
                <p:oleObj spid="_x0000_s18445" name="Rovnice" r:id="rId8" imgW="749300" imgH="419100" progId="Equation.3">
                  <p:embed/>
                </p:oleObj>
              </mc:Choice>
              <mc:Fallback>
                <p:oleObj name="Rovnice" r:id="rId8" imgW="749300" imgH="419100" progId="Equation.3">
                  <p:embed/>
                  <p:pic>
                    <p:nvPicPr>
                      <p:cNvPr id="3076"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4509120"/>
                        <a:ext cx="2735263" cy="15557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463863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457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0172189-BC80-40A5-B93D-A4219E7614BA}" type="slidenum">
              <a:rPr lang="cs-CZ" altLang="cs-CZ"/>
              <a:pPr eaLnBrk="1" hangingPunct="1"/>
              <a:t>157</a:t>
            </a:fld>
            <a:endParaRPr lang="cs-CZ" altLang="cs-CZ"/>
          </a:p>
        </p:txBody>
      </p:sp>
      <p:sp>
        <p:nvSpPr>
          <p:cNvPr id="152578" name="Rectangle 2"/>
          <p:cNvSpPr>
            <a:spLocks noGrp="1" noChangeArrowheads="1"/>
          </p:cNvSpPr>
          <p:nvPr>
            <p:ph type="title"/>
          </p:nvPr>
        </p:nvSpPr>
        <p:spPr>
          <a:xfrm>
            <a:off x="250825" y="1042587"/>
            <a:ext cx="8893175" cy="765175"/>
          </a:xfrm>
        </p:spPr>
        <p:txBody>
          <a:bodyPr>
            <a:normAutofit fontScale="90000"/>
          </a:bodyPr>
          <a:lstStyle/>
          <a:p>
            <a:pPr algn="l" eaLnBrk="1" hangingPunct="1"/>
            <a:r>
              <a:rPr lang="cs-CZ" altLang="cs-CZ" sz="2400" b="1" dirty="0">
                <a:solidFill>
                  <a:schemeClr val="tx1"/>
                </a:solidFill>
              </a:rPr>
              <a:t>Je-li dána nákladová funkce  N = 18 000 + 1,5*q a podnik je schopen vyrobit maximálně 10 000 ks, jaká je dolní hranice ceny?</a:t>
            </a:r>
          </a:p>
        </p:txBody>
      </p:sp>
      <p:sp>
        <p:nvSpPr>
          <p:cNvPr id="152579" name="Rectangle 3"/>
          <p:cNvSpPr>
            <a:spLocks noGrp="1" noChangeArrowheads="1"/>
          </p:cNvSpPr>
          <p:nvPr>
            <p:ph type="body" idx="1"/>
          </p:nvPr>
        </p:nvSpPr>
        <p:spPr>
          <a:xfrm>
            <a:off x="576189" y="2120737"/>
            <a:ext cx="7694613" cy="1379537"/>
          </a:xfrm>
        </p:spPr>
        <p:txBody>
          <a:bodyPr/>
          <a:lstStyle/>
          <a:p>
            <a:pPr eaLnBrk="1" hangingPunct="1">
              <a:lnSpc>
                <a:spcPct val="80000"/>
              </a:lnSpc>
            </a:pPr>
            <a:r>
              <a:rPr lang="cs-CZ" altLang="cs-CZ" sz="2400" dirty="0"/>
              <a:t>Řešení</a:t>
            </a:r>
          </a:p>
          <a:p>
            <a:pPr eaLnBrk="1" hangingPunct="1">
              <a:lnSpc>
                <a:spcPct val="80000"/>
              </a:lnSpc>
              <a:buFont typeface="Wingdings" panose="05000000000000000000" pitchFamily="2" charset="2"/>
              <a:buNone/>
            </a:pPr>
            <a:r>
              <a:rPr lang="cs-CZ" altLang="cs-CZ" sz="2400" dirty="0"/>
              <a:t>p = F / q + b</a:t>
            </a:r>
          </a:p>
        </p:txBody>
      </p:sp>
      <p:sp>
        <p:nvSpPr>
          <p:cNvPr id="8" name="Nadpis 1"/>
          <p:cNvSpPr txBox="1">
            <a:spLocks/>
          </p:cNvSpPr>
          <p:nvPr/>
        </p:nvSpPr>
        <p:spPr>
          <a:xfrm>
            <a:off x="2003988" y="12119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dirty="0"/>
              <a:t>Příklad 11</a:t>
            </a:r>
          </a:p>
        </p:txBody>
      </p:sp>
    </p:spTree>
    <p:extLst>
      <p:ext uri="{BB962C8B-B14F-4D97-AF65-F5344CB8AC3E}">
        <p14:creationId xmlns:p14="http://schemas.microsoft.com/office/powerpoint/2010/main" val="184455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checkerboard(across)">
                                      <p:cBhvr>
                                        <p:cTn id="7" dur="5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checkerboard(across)">
                                      <p:cBhvr>
                                        <p:cTn id="12" dur="500"/>
                                        <p:tgtEl>
                                          <p:spTgt spid="152579">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52579">
                                            <p:txEl>
                                              <p:pRg st="1" end="1"/>
                                            </p:txEl>
                                          </p:spTgt>
                                        </p:tgtEl>
                                        <p:attrNameLst>
                                          <p:attrName>style.visibility</p:attrName>
                                        </p:attrNameLst>
                                      </p:cBhvr>
                                      <p:to>
                                        <p:strVal val="visible"/>
                                      </p:to>
                                    </p:set>
                                    <p:animEffect transition="in" filter="checkerboard(across)">
                                      <p:cBhvr>
                                        <p:cTn id="15" dur="500"/>
                                        <p:tgtEl>
                                          <p:spTgt spid="152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12</a:t>
            </a:r>
          </a:p>
        </p:txBody>
      </p:sp>
      <p:sp>
        <p:nvSpPr>
          <p:cNvPr id="3" name="Zástupný symbol pro obsah 2"/>
          <p:cNvSpPr>
            <a:spLocks noGrp="1"/>
          </p:cNvSpPr>
          <p:nvPr>
            <p:ph idx="1"/>
          </p:nvPr>
        </p:nvSpPr>
        <p:spPr/>
        <p:txBody>
          <a:bodyPr/>
          <a:lstStyle/>
          <a:p>
            <a:r>
              <a:rPr lang="cs-CZ" sz="2800" dirty="0">
                <a:solidFill>
                  <a:schemeClr val="tx1"/>
                </a:solidFill>
              </a:rPr>
              <a:t>Volná kapacita umožňuje vyrobit 3000 kusů výrobku X, jehož variabilní náklady jsou 11 Kč.</a:t>
            </a:r>
          </a:p>
          <a:p>
            <a:r>
              <a:rPr lang="cs-CZ" sz="2800" dirty="0">
                <a:solidFill>
                  <a:schemeClr val="tx1"/>
                </a:solidFill>
              </a:rPr>
              <a:t>Zavedením jeho výroby se zvýší roční fixní náklady o 17 000 Kč, jeho prodej by měl přinést minimální zisk 19 000 Kč. </a:t>
            </a:r>
          </a:p>
          <a:p>
            <a:r>
              <a:rPr lang="cs-CZ" sz="2800" dirty="0">
                <a:solidFill>
                  <a:schemeClr val="tx1"/>
                </a:solidFill>
              </a:rPr>
              <a:t>Stanovte minimální cenu výrobku X.</a:t>
            </a:r>
          </a:p>
          <a:p>
            <a:endParaRPr lang="cs-CZ" dirty="0"/>
          </a:p>
        </p:txBody>
      </p:sp>
      <p:sp>
        <p:nvSpPr>
          <p:cNvPr id="4" name="Rectangle 5"/>
          <p:cNvSpPr>
            <a:spLocks noRot="1" noChangeArrowheads="1"/>
          </p:cNvSpPr>
          <p:nvPr/>
        </p:nvSpPr>
        <p:spPr bwMode="auto">
          <a:xfrm>
            <a:off x="627463" y="4606199"/>
            <a:ext cx="755015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sz="2400" b="0" dirty="0"/>
              <a:t>Řešení</a:t>
            </a:r>
          </a:p>
        </p:txBody>
      </p:sp>
    </p:spTree>
    <p:extLst>
      <p:ext uri="{BB962C8B-B14F-4D97-AF65-F5344CB8AC3E}">
        <p14:creationId xmlns:p14="http://schemas.microsoft.com/office/powerpoint/2010/main" val="35350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r>
              <a:rPr lang="cs-CZ"/>
              <a:t>Kombinované úlohy</a:t>
            </a:r>
          </a:p>
        </p:txBody>
      </p:sp>
      <p:sp>
        <p:nvSpPr>
          <p:cNvPr id="25603" name="Rectangle 3"/>
          <p:cNvSpPr>
            <a:spLocks noGrp="1" noChangeArrowheads="1"/>
          </p:cNvSpPr>
          <p:nvPr>
            <p:ph type="subTitle" idx="1"/>
          </p:nvPr>
        </p:nvSpPr>
        <p:spPr/>
        <p:txBody>
          <a:bodyPr/>
          <a:lstStyle/>
          <a:p>
            <a:pPr eaLnBrk="1" hangingPunct="1"/>
            <a:endParaRPr lang="cs-CZ"/>
          </a:p>
        </p:txBody>
      </p:sp>
    </p:spTree>
    <p:extLst>
      <p:ext uri="{BB962C8B-B14F-4D97-AF65-F5344CB8AC3E}">
        <p14:creationId xmlns:p14="http://schemas.microsoft.com/office/powerpoint/2010/main" val="33698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2" descr="http://finport.fame.utb.cz/lib/exe/fetch.php?media=rizeni_vynosu_a_nakladu:vztah_nakladu_vynosu_a_zisku:vztah_mezi_vynosy_naklady_a_vysledkem_hospodareni:1.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0965" name="Picture 4" descr="rizeni_vynosu_a_nakladu:vztah_nakladu_vynosu_a_zisku:vztah_mezi_vynosy_naklady_a_vysledkem_hospodaren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 y="1611313"/>
            <a:ext cx="77946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468313" y="586154"/>
            <a:ext cx="8424862" cy="87923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20504551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Výběr optimální varianty</a:t>
            </a:r>
          </a:p>
        </p:txBody>
      </p:sp>
      <p:sp>
        <p:nvSpPr>
          <p:cNvPr id="3" name="Zástupný symbol pro obsah 2"/>
          <p:cNvSpPr>
            <a:spLocks noGrp="1"/>
          </p:cNvSpPr>
          <p:nvPr>
            <p:ph idx="1"/>
          </p:nvPr>
        </p:nvSpPr>
        <p:spPr/>
        <p:txBody>
          <a:bodyPr/>
          <a:lstStyle/>
          <a:p>
            <a:r>
              <a:rPr lang="cs-CZ" dirty="0">
                <a:solidFill>
                  <a:schemeClr val="tx1"/>
                </a:solidFill>
              </a:rPr>
              <a:t>Znalost fixních a variabilních nákladů je možné využít také k posouzení: </a:t>
            </a:r>
          </a:p>
          <a:p>
            <a:pPr lvl="1"/>
            <a:r>
              <a:rPr lang="cs-CZ" dirty="0">
                <a:solidFill>
                  <a:schemeClr val="tx1"/>
                </a:solidFill>
              </a:rPr>
              <a:t>efektivnosti racionalizačních opatření, </a:t>
            </a:r>
          </a:p>
          <a:p>
            <a:pPr lvl="1"/>
            <a:r>
              <a:rPr lang="cs-CZ" dirty="0">
                <a:solidFill>
                  <a:schemeClr val="tx1"/>
                </a:solidFill>
              </a:rPr>
              <a:t>ke srovnávání různých variant technologických postupů, konstrukčních řešení výrobků apod.  </a:t>
            </a:r>
          </a:p>
          <a:p>
            <a:endParaRPr lang="cs-CZ" dirty="0"/>
          </a:p>
        </p:txBody>
      </p:sp>
    </p:spTree>
    <p:extLst>
      <p:ext uri="{BB962C8B-B14F-4D97-AF65-F5344CB8AC3E}">
        <p14:creationId xmlns:p14="http://schemas.microsoft.com/office/powerpoint/2010/main" val="3393655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907991"/>
            <a:ext cx="8229600" cy="4525963"/>
          </a:xfrm>
        </p:spPr>
        <p:txBody>
          <a:bodyPr/>
          <a:lstStyle/>
          <a:p>
            <a:r>
              <a:rPr lang="cs-CZ" sz="2400" dirty="0">
                <a:solidFill>
                  <a:schemeClr val="tx1"/>
                </a:solidFill>
              </a:rPr>
              <a:t>Máme vybrat nejefektivnější technologický postup pro roční výrobu 55 tis. ks výrobků. Jednotlivé varianty jsou charakterizovány údaji v tabulce.</a:t>
            </a:r>
          </a:p>
        </p:txBody>
      </p:sp>
      <p:graphicFrame>
        <p:nvGraphicFramePr>
          <p:cNvPr id="4" name="Group 4"/>
          <p:cNvGraphicFramePr>
            <a:graphicFrameLocks/>
          </p:cNvGraphicFramePr>
          <p:nvPr/>
        </p:nvGraphicFramePr>
        <p:xfrm>
          <a:off x="261615" y="2330380"/>
          <a:ext cx="8353425" cy="2902904"/>
        </p:xfrm>
        <a:graphic>
          <a:graphicData uri="http://schemas.openxmlformats.org/drawingml/2006/table">
            <a:tbl>
              <a:tblPr>
                <a:tableStyleId>{775DCB02-9BB8-47FD-8907-85C794F793BA}</a:tableStyleId>
              </a:tblPr>
              <a:tblGrid>
                <a:gridCol w="3959225">
                  <a:extLst>
                    <a:ext uri="{9D8B030D-6E8A-4147-A177-3AD203B41FA5}">
                      <a16:colId xmlns:a16="http://schemas.microsoft.com/office/drawing/2014/main" val="20000"/>
                    </a:ext>
                  </a:extLst>
                </a:gridCol>
                <a:gridCol w="1465263">
                  <a:extLst>
                    <a:ext uri="{9D8B030D-6E8A-4147-A177-3AD203B41FA5}">
                      <a16:colId xmlns:a16="http://schemas.microsoft.com/office/drawing/2014/main" val="20001"/>
                    </a:ext>
                  </a:extLst>
                </a:gridCol>
                <a:gridCol w="1463675">
                  <a:extLst>
                    <a:ext uri="{9D8B030D-6E8A-4147-A177-3AD203B41FA5}">
                      <a16:colId xmlns:a16="http://schemas.microsoft.com/office/drawing/2014/main" val="20002"/>
                    </a:ext>
                  </a:extLst>
                </a:gridCol>
                <a:gridCol w="1465262">
                  <a:extLst>
                    <a:ext uri="{9D8B030D-6E8A-4147-A177-3AD203B41FA5}">
                      <a16:colId xmlns:a16="http://schemas.microsoft.com/office/drawing/2014/main" val="20003"/>
                    </a:ext>
                  </a:extLst>
                </a:gridCol>
              </a:tblGrid>
              <a:tr h="461963">
                <a:tc rowSpan="2">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Ukazatel</a:t>
                      </a:r>
                      <a:endParaRPr kumimoji="0" lang="cs-CZ" sz="2000" b="0" i="0" u="none" strike="noStrike" cap="none" normalizeH="0" baseline="0" dirty="0">
                        <a:ln>
                          <a:noFill/>
                        </a:ln>
                        <a:solidFill>
                          <a:schemeClr val="tx1"/>
                        </a:solidFill>
                        <a:effectLst/>
                        <a:latin typeface="Verdana" pitchFamily="34" charset="0"/>
                      </a:endParaRPr>
                    </a:p>
                  </a:txBody>
                  <a:tcPr horzOverflow="overflow"/>
                </a:tc>
                <a:tc gridSpan="3">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Varianta</a:t>
                      </a:r>
                      <a:endParaRPr kumimoji="0" lang="cs-CZ" sz="2000" b="0" i="0" u="none" strike="noStrike" cap="none" normalizeH="0" baseline="0">
                        <a:ln>
                          <a:noFill/>
                        </a:ln>
                        <a:solidFill>
                          <a:schemeClr val="tx1"/>
                        </a:solidFill>
                        <a:effectLst/>
                        <a:latin typeface="Verdana" pitchFamily="34" charset="0"/>
                      </a:endParaRPr>
                    </a:p>
                  </a:txBody>
                  <a:tcPr horzOverflow="overflow"/>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61963">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A</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B</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C</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46037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Roční fixní náklady v Kč</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10 000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40 000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100 000</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8175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Variabilní náklady na 1 výrobek </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v Kč</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4</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2</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1</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r h="461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Roční výrobní kapacita výrobků </a:t>
                      </a:r>
                      <a:br>
                        <a:rPr kumimoji="0" lang="cs-CZ" sz="2000" u="none" strike="noStrike" cap="none" normalizeH="0" baseline="0" dirty="0">
                          <a:ln>
                            <a:noFill/>
                          </a:ln>
                          <a:effectLst/>
                        </a:rPr>
                      </a:br>
                      <a:r>
                        <a:rPr kumimoji="0" lang="cs-CZ" sz="2000" u="none" strike="noStrike" cap="none" normalizeH="0" baseline="0" dirty="0">
                          <a:ln>
                            <a:noFill/>
                          </a:ln>
                          <a:effectLst/>
                        </a:rPr>
                        <a:t>v ks</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70 000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80 000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120 000</a:t>
                      </a:r>
                      <a:endParaRPr kumimoji="0" lang="cs-CZ" sz="20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54096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Řešení – grafické znázornění</a:t>
            </a:r>
          </a:p>
        </p:txBody>
      </p:sp>
      <p:graphicFrame>
        <p:nvGraphicFramePr>
          <p:cNvPr id="4098" name="Object 3"/>
          <p:cNvGraphicFramePr>
            <a:graphicFrameLocks noChangeAspect="1"/>
          </p:cNvGraphicFramePr>
          <p:nvPr/>
        </p:nvGraphicFramePr>
        <p:xfrm>
          <a:off x="395536" y="1473017"/>
          <a:ext cx="8342524" cy="5384983"/>
        </p:xfrm>
        <a:graphic>
          <a:graphicData uri="http://schemas.openxmlformats.org/presentationml/2006/ole">
            <mc:AlternateContent xmlns:mc="http://schemas.openxmlformats.org/markup-compatibility/2006">
              <mc:Choice xmlns:v="urn:schemas-microsoft-com:vml" Requires="v">
                <p:oleObj spid="_x0000_s19461" name="Graf" r:id="rId3" imgW="5886429" imgH="3333780" progId="Excel.Sheet.8">
                  <p:embed/>
                </p:oleObj>
              </mc:Choice>
              <mc:Fallback>
                <p:oleObj name="Graf" r:id="rId3" imgW="5886429" imgH="3333780" progId="Excel.Sheet.8">
                  <p:embed/>
                  <p:pic>
                    <p:nvPicPr>
                      <p:cNvPr id="40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73017"/>
                        <a:ext cx="8342524" cy="538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6597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AEA3CDEC-AC6D-47DD-8290-ECFA2D0AA764}" type="slidenum">
              <a:rPr lang="cs-CZ" altLang="cs-CZ"/>
              <a:pPr eaLnBrk="1" hangingPunct="1"/>
              <a:t>163</a:t>
            </a:fld>
            <a:endParaRPr lang="cs-CZ" altLang="cs-CZ"/>
          </a:p>
        </p:txBody>
      </p:sp>
      <p:sp>
        <p:nvSpPr>
          <p:cNvPr id="161794" name="Rectangle 2"/>
          <p:cNvSpPr>
            <a:spLocks noGrp="1" noChangeArrowheads="1"/>
          </p:cNvSpPr>
          <p:nvPr>
            <p:ph type="body" idx="1"/>
          </p:nvPr>
        </p:nvSpPr>
        <p:spPr>
          <a:xfrm>
            <a:off x="457200" y="981075"/>
            <a:ext cx="7909133" cy="5688013"/>
          </a:xfrm>
        </p:spPr>
        <p:txBody>
          <a:bodyPr/>
          <a:lstStyle/>
          <a:p>
            <a:pPr eaLnBrk="1" hangingPunct="1">
              <a:lnSpc>
                <a:spcPct val="80000"/>
              </a:lnSpc>
            </a:pPr>
            <a:r>
              <a:rPr lang="cs-CZ" altLang="cs-CZ" sz="2000" dirty="0"/>
              <a:t>Pro jednotlivé varianty odvodíme nákladové funkce: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216069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969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9FA4CAA-B2F1-4CE5-AC92-87B9D1F58FB7}" type="slidenum">
              <a:rPr lang="cs-CZ" altLang="cs-CZ"/>
              <a:pPr eaLnBrk="1" hangingPunct="1"/>
              <a:t>164</a:t>
            </a:fld>
            <a:endParaRPr lang="cs-CZ" altLang="cs-CZ"/>
          </a:p>
        </p:txBody>
      </p:sp>
      <p:sp>
        <p:nvSpPr>
          <p:cNvPr id="29700" name="Rectangle 2"/>
          <p:cNvSpPr>
            <a:spLocks noGrp="1" noChangeArrowheads="1"/>
          </p:cNvSpPr>
          <p:nvPr>
            <p:ph type="title"/>
          </p:nvPr>
        </p:nvSpPr>
        <p:spPr>
          <a:xfrm>
            <a:off x="380288" y="378076"/>
            <a:ext cx="8229600" cy="1143000"/>
          </a:xfrm>
        </p:spPr>
        <p:txBody>
          <a:bodyPr>
            <a:normAutofit/>
          </a:bodyPr>
          <a:lstStyle/>
          <a:p>
            <a:pPr eaLnBrk="1" hangingPunct="1"/>
            <a:r>
              <a:rPr lang="cs-CZ" altLang="cs-CZ" sz="3600" b="1" dirty="0"/>
              <a:t>Provozní páka</a:t>
            </a:r>
          </a:p>
        </p:txBody>
      </p:sp>
      <p:sp>
        <p:nvSpPr>
          <p:cNvPr id="29701" name="Rectangle 3"/>
          <p:cNvSpPr>
            <a:spLocks noGrp="1" noChangeArrowheads="1"/>
          </p:cNvSpPr>
          <p:nvPr>
            <p:ph type="body" idx="1"/>
          </p:nvPr>
        </p:nvSpPr>
        <p:spPr>
          <a:xfrm>
            <a:off x="457200" y="1622736"/>
            <a:ext cx="8507413" cy="3883025"/>
          </a:xfrm>
        </p:spPr>
        <p:txBody>
          <a:bodyPr>
            <a:normAutofit/>
          </a:bodyPr>
          <a:lstStyle/>
          <a:p>
            <a:pPr eaLnBrk="1" hangingPunct="1">
              <a:lnSpc>
                <a:spcPct val="80000"/>
              </a:lnSpc>
            </a:pPr>
            <a:r>
              <a:rPr lang="cs-CZ" altLang="cs-CZ" sz="2800" dirty="0"/>
              <a:t>Znázorňuje nám jak se celkové náklady a zisk mění se </a:t>
            </a:r>
            <a:r>
              <a:rPr lang="cs-CZ" altLang="cs-CZ" sz="2800" b="1" dirty="0"/>
              <a:t>změnami objemu výroby</a:t>
            </a:r>
            <a:r>
              <a:rPr lang="cs-CZ" altLang="cs-CZ" sz="2800" dirty="0"/>
              <a:t>, když podnik přechází na vyšší stupeň mechanizace, automatizace a robotizace. </a:t>
            </a:r>
          </a:p>
          <a:p>
            <a:pPr eaLnBrk="1" hangingPunct="1">
              <a:lnSpc>
                <a:spcPct val="80000"/>
              </a:lnSpc>
            </a:pPr>
            <a:endParaRPr lang="cs-CZ" altLang="cs-CZ" sz="2800" dirty="0"/>
          </a:p>
          <a:p>
            <a:pPr eaLnBrk="1" hangingPunct="1">
              <a:lnSpc>
                <a:spcPct val="80000"/>
              </a:lnSpc>
            </a:pPr>
            <a:r>
              <a:rPr lang="cs-CZ" altLang="cs-CZ" sz="2800" dirty="0"/>
              <a:t>Obecně platí, že mechanizace, automatizace a robotizace zvyšují podíl fixních nákladů v celkových nákladech.  </a:t>
            </a:r>
          </a:p>
          <a:p>
            <a:pPr eaLnBrk="1" hangingPunct="1">
              <a:lnSpc>
                <a:spcPct val="80000"/>
              </a:lnSpc>
              <a:buFont typeface="Wingdings" panose="05000000000000000000" pitchFamily="2" charset="2"/>
              <a:buNone/>
            </a:pPr>
            <a:endParaRPr lang="cs-CZ" altLang="cs-CZ" sz="2800" b="1" dirty="0"/>
          </a:p>
        </p:txBody>
      </p:sp>
    </p:spTree>
    <p:extLst>
      <p:ext uri="{BB962C8B-B14F-4D97-AF65-F5344CB8AC3E}">
        <p14:creationId xmlns:p14="http://schemas.microsoft.com/office/powerpoint/2010/main" val="147286034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Provozní páka</a:t>
            </a:r>
          </a:p>
        </p:txBody>
      </p:sp>
      <p:sp>
        <p:nvSpPr>
          <p:cNvPr id="3" name="Zástupný symbol pro obsah 2"/>
          <p:cNvSpPr>
            <a:spLocks noGrp="1"/>
          </p:cNvSpPr>
          <p:nvPr>
            <p:ph idx="1"/>
          </p:nvPr>
        </p:nvSpPr>
        <p:spPr/>
        <p:txBody>
          <a:bodyPr/>
          <a:lstStyle/>
          <a:p>
            <a:r>
              <a:rPr lang="cs-CZ" sz="2000" dirty="0">
                <a:solidFill>
                  <a:schemeClr val="tx1"/>
                </a:solidFill>
              </a:rPr>
              <a:t>charakterizuje podíl fixních nákladů v celkových nákladech podniku. </a:t>
            </a:r>
          </a:p>
          <a:p>
            <a:r>
              <a:rPr lang="cs-CZ" sz="2000" dirty="0">
                <a:solidFill>
                  <a:schemeClr val="tx1"/>
                </a:solidFill>
              </a:rPr>
              <a:t>Je-li vysoký podíl fixních nákladů na celkových nákladech podniku dochází k tomu, že relativně malá změna v tržbách způsobí velkou změnu v provozním zisku. To nazýváme </a:t>
            </a:r>
            <a:r>
              <a:rPr lang="cs-CZ" sz="2000" b="1" dirty="0">
                <a:solidFill>
                  <a:schemeClr val="tx1"/>
                </a:solidFill>
              </a:rPr>
              <a:t>stupeň provozní páky</a:t>
            </a:r>
            <a:r>
              <a:rPr lang="cs-CZ" sz="2000" dirty="0">
                <a:solidFill>
                  <a:schemeClr val="tx1"/>
                </a:solidFill>
              </a:rPr>
              <a:t> (</a:t>
            </a:r>
            <a:r>
              <a:rPr lang="cs-CZ" sz="2000" dirty="0" err="1">
                <a:solidFill>
                  <a:schemeClr val="tx1"/>
                </a:solidFill>
              </a:rPr>
              <a:t>degree</a:t>
            </a:r>
            <a:r>
              <a:rPr lang="cs-CZ" sz="2000" dirty="0">
                <a:solidFill>
                  <a:schemeClr val="tx1"/>
                </a:solidFill>
              </a:rPr>
              <a:t> </a:t>
            </a:r>
            <a:r>
              <a:rPr lang="cs-CZ" sz="2000" dirty="0" err="1">
                <a:solidFill>
                  <a:schemeClr val="tx1"/>
                </a:solidFill>
              </a:rPr>
              <a:t>of</a:t>
            </a:r>
            <a:r>
              <a:rPr lang="cs-CZ" sz="2000" dirty="0">
                <a:solidFill>
                  <a:schemeClr val="tx1"/>
                </a:solidFill>
              </a:rPr>
              <a:t> </a:t>
            </a:r>
            <a:r>
              <a:rPr lang="cs-CZ" sz="2000" dirty="0" err="1">
                <a:solidFill>
                  <a:schemeClr val="tx1"/>
                </a:solidFill>
              </a:rPr>
              <a:t>operating</a:t>
            </a:r>
            <a:r>
              <a:rPr lang="cs-CZ" sz="2000" dirty="0">
                <a:solidFill>
                  <a:schemeClr val="tx1"/>
                </a:solidFill>
              </a:rPr>
              <a:t> </a:t>
            </a:r>
            <a:r>
              <a:rPr lang="cs-CZ" sz="2000" dirty="0" err="1">
                <a:solidFill>
                  <a:schemeClr val="tx1"/>
                </a:solidFill>
              </a:rPr>
              <a:t>leverage</a:t>
            </a:r>
            <a:r>
              <a:rPr lang="cs-CZ" sz="2000" dirty="0">
                <a:solidFill>
                  <a:schemeClr val="tx1"/>
                </a:solidFill>
              </a:rPr>
              <a:t>) a vyjadřujeme jej v procentech. </a:t>
            </a:r>
          </a:p>
          <a:p>
            <a:r>
              <a:rPr lang="cs-CZ" sz="2000" b="1" dirty="0">
                <a:solidFill>
                  <a:schemeClr val="tx1"/>
                </a:solidFill>
              </a:rPr>
              <a:t>Stupeň provozní páky</a:t>
            </a:r>
            <a:r>
              <a:rPr lang="cs-CZ" sz="2000" dirty="0">
                <a:solidFill>
                  <a:schemeClr val="tx1"/>
                </a:solidFill>
              </a:rPr>
              <a:t> je definován jako procentní změna zisku vyvolaná jednoprocentní změnou prodaného množství. </a:t>
            </a:r>
          </a:p>
          <a:p>
            <a:endParaRPr lang="cs-CZ" dirty="0"/>
          </a:p>
        </p:txBody>
      </p:sp>
      <p:pic>
        <p:nvPicPr>
          <p:cNvPr id="4" name="Picture 4"/>
          <p:cNvPicPr>
            <a:picLocks noChangeAspect="1" noChangeArrowheads="1"/>
          </p:cNvPicPr>
          <p:nvPr/>
        </p:nvPicPr>
        <p:blipFill>
          <a:blip r:embed="rId3" cstate="print"/>
          <a:srcRect/>
          <a:stretch>
            <a:fillRect/>
          </a:stretch>
        </p:blipFill>
        <p:spPr bwMode="auto">
          <a:xfrm>
            <a:off x="1043608" y="4077072"/>
            <a:ext cx="6985000" cy="1547812"/>
          </a:xfrm>
          <a:prstGeom prst="rect">
            <a:avLst/>
          </a:prstGeom>
          <a:noFill/>
          <a:ln w="9525" algn="ctr">
            <a:noFill/>
            <a:miter lim="800000"/>
            <a:headEnd/>
            <a:tailEnd/>
          </a:ln>
        </p:spPr>
      </p:pic>
    </p:spTree>
    <p:extLst>
      <p:ext uri="{BB962C8B-B14F-4D97-AF65-F5344CB8AC3E}">
        <p14:creationId xmlns:p14="http://schemas.microsoft.com/office/powerpoint/2010/main" val="13373808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Provozní páka</a:t>
            </a:r>
          </a:p>
        </p:txBody>
      </p:sp>
      <p:sp>
        <p:nvSpPr>
          <p:cNvPr id="3" name="Zástupný symbol pro obsah 2"/>
          <p:cNvSpPr>
            <a:spLocks noGrp="1"/>
          </p:cNvSpPr>
          <p:nvPr>
            <p:ph idx="1"/>
          </p:nvPr>
        </p:nvSpPr>
        <p:spPr/>
        <p:txBody>
          <a:bodyPr>
            <a:normAutofit fontScale="92500" lnSpcReduction="10000"/>
          </a:bodyPr>
          <a:lstStyle/>
          <a:p>
            <a:r>
              <a:rPr lang="cs-CZ" altLang="cs-CZ" dirty="0"/>
              <a:t>Stupeň provozní páky má však i negativní vliv, a to na </a:t>
            </a:r>
            <a:r>
              <a:rPr lang="cs-CZ" altLang="cs-CZ" b="1" dirty="0"/>
              <a:t>riziko podnikání</a:t>
            </a:r>
            <a:r>
              <a:rPr lang="cs-CZ" altLang="cs-CZ" dirty="0"/>
              <a:t>.  </a:t>
            </a:r>
          </a:p>
          <a:p>
            <a:r>
              <a:rPr lang="cs-CZ" altLang="cs-CZ" b="1" dirty="0"/>
              <a:t>Čím je vyšší provozní páka podniku, tím je vyšší i jeho podnikatelské riziko.</a:t>
            </a:r>
            <a:r>
              <a:rPr lang="cs-CZ" altLang="cs-CZ" dirty="0"/>
              <a:t>  </a:t>
            </a:r>
          </a:p>
          <a:p>
            <a:r>
              <a:rPr lang="cs-CZ" altLang="cs-CZ" dirty="0"/>
              <a:t>Je z toho zřejmé, že v období konjunktury jsou na tom lépe podniky s vysokým stupněm provozní páky tj. s relativně vysokými fixními náklady a při poklesu výroby v období recese mají výhodu podniky s relativně vysokými  variabilními náklady a tudíž nízkým stupněm provozní páky. </a:t>
            </a:r>
          </a:p>
        </p:txBody>
      </p:sp>
    </p:spTree>
    <p:extLst>
      <p:ext uri="{BB962C8B-B14F-4D97-AF65-F5344CB8AC3E}">
        <p14:creationId xmlns:p14="http://schemas.microsoft.com/office/powerpoint/2010/main" val="1704902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10</a:t>
            </a:r>
          </a:p>
        </p:txBody>
      </p:sp>
      <p:sp>
        <p:nvSpPr>
          <p:cNvPr id="3" name="Zástupný symbol pro obsah 2"/>
          <p:cNvSpPr>
            <a:spLocks noGrp="1"/>
          </p:cNvSpPr>
          <p:nvPr>
            <p:ph idx="1"/>
          </p:nvPr>
        </p:nvSpPr>
        <p:spPr/>
        <p:txBody>
          <a:bodyPr/>
          <a:lstStyle/>
          <a:p>
            <a:r>
              <a:rPr lang="cs-CZ" sz="2800" dirty="0">
                <a:solidFill>
                  <a:schemeClr val="tx1"/>
                </a:solidFill>
              </a:rPr>
              <a:t>K dispozici jsou údaje o jednotlivých podnicích:</a:t>
            </a: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r>
              <a:rPr lang="cs-CZ" sz="2800" b="0" dirty="0">
                <a:solidFill>
                  <a:schemeClr val="tx1"/>
                </a:solidFill>
              </a:rPr>
              <a:t> Určete stupeň provozní páky u obou podniků. </a:t>
            </a:r>
            <a:endParaRPr lang="cs-CZ" sz="2800" dirty="0">
              <a:solidFill>
                <a:schemeClr val="tx1"/>
              </a:solidFill>
            </a:endParaRPr>
          </a:p>
        </p:txBody>
      </p:sp>
      <p:graphicFrame>
        <p:nvGraphicFramePr>
          <p:cNvPr id="4" name="Group 3"/>
          <p:cNvGraphicFramePr>
            <a:graphicFrameLocks/>
          </p:cNvGraphicFramePr>
          <p:nvPr/>
        </p:nvGraphicFramePr>
        <p:xfrm>
          <a:off x="467544" y="2276872"/>
          <a:ext cx="8350250" cy="2649855"/>
        </p:xfrm>
        <a:graphic>
          <a:graphicData uri="http://schemas.openxmlformats.org/drawingml/2006/table">
            <a:tbl>
              <a:tblPr>
                <a:tableStyleId>{775DCB02-9BB8-47FD-8907-85C794F793BA}</a:tableStyleId>
              </a:tblPr>
              <a:tblGrid>
                <a:gridCol w="4822825">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1558925">
                  <a:extLst>
                    <a:ext uri="{9D8B030D-6E8A-4147-A177-3AD203B41FA5}">
                      <a16:colId xmlns:a16="http://schemas.microsoft.com/office/drawing/2014/main" val="20002"/>
                    </a:ext>
                  </a:extLst>
                </a:gridCol>
              </a:tblGrid>
              <a:tr h="6191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Ukazatel</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Podnik A</a:t>
                      </a:r>
                      <a:endParaRPr kumimoji="0" lang="cs-CZ" sz="2000" b="1"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Podnik B</a:t>
                      </a:r>
                      <a:endParaRPr kumimoji="0" lang="cs-CZ" sz="2000" b="1"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0"/>
                  </a:ext>
                </a:extLst>
              </a:tr>
              <a:tr h="6191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Roční fixní náklady v Kč</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40 000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100 000</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3778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Variabilní náklady na kus v Kč</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2</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1</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3778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Cena za kus v Kč</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3</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3</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r h="6191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Roční výrobní kapacita v kusech</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80 000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120 000</a:t>
                      </a:r>
                      <a:endParaRPr kumimoji="0" lang="cs-CZ" sz="20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310609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60367" y="7771"/>
            <a:ext cx="7283450" cy="836712"/>
          </a:xfrm>
        </p:spPr>
        <p:txBody>
          <a:bodyPr/>
          <a:lstStyle/>
          <a:p>
            <a:r>
              <a:rPr lang="cs-CZ" dirty="0">
                <a:solidFill>
                  <a:schemeClr val="tx1"/>
                </a:solidFill>
              </a:rPr>
              <a:t>Příklad k procvičení 3</a:t>
            </a:r>
          </a:p>
        </p:txBody>
      </p:sp>
      <p:sp>
        <p:nvSpPr>
          <p:cNvPr id="3" name="Zástupný symbol pro obsah 2"/>
          <p:cNvSpPr>
            <a:spLocks noGrp="1"/>
          </p:cNvSpPr>
          <p:nvPr>
            <p:ph idx="1"/>
          </p:nvPr>
        </p:nvSpPr>
        <p:spPr>
          <a:xfrm>
            <a:off x="0" y="836712"/>
            <a:ext cx="9108773" cy="6031596"/>
          </a:xfrm>
        </p:spPr>
        <p:txBody>
          <a:bodyPr/>
          <a:lstStyle/>
          <a:p>
            <a:r>
              <a:rPr lang="cs-CZ" sz="1800" dirty="0">
                <a:solidFill>
                  <a:schemeClr val="tx1"/>
                </a:solidFill>
              </a:rPr>
              <a:t>Podnik pomocí metody dvou období stanovil nákladovou funkci jako </a:t>
            </a:r>
            <a:br>
              <a:rPr lang="cs-CZ" sz="1800" dirty="0">
                <a:solidFill>
                  <a:schemeClr val="tx1"/>
                </a:solidFill>
              </a:rPr>
            </a:br>
            <a:r>
              <a:rPr lang="cs-CZ" sz="1800" b="1" dirty="0">
                <a:solidFill>
                  <a:schemeClr val="tx1"/>
                </a:solidFill>
              </a:rPr>
              <a:t>N = 250 000 + 5q</a:t>
            </a:r>
            <a:r>
              <a:rPr lang="cs-CZ" sz="1800" dirty="0">
                <a:solidFill>
                  <a:schemeClr val="tx1"/>
                </a:solidFill>
              </a:rPr>
              <a:t>.</a:t>
            </a:r>
          </a:p>
          <a:p>
            <a:pPr marL="457200" indent="-457200">
              <a:buFont typeface="+mj-lt"/>
              <a:buAutoNum type="alphaLcParenR"/>
            </a:pPr>
            <a:r>
              <a:rPr lang="cs-CZ" sz="1800" dirty="0">
                <a:solidFill>
                  <a:schemeClr val="tx1"/>
                </a:solidFill>
              </a:rPr>
              <a:t>Určete bod zvratu, pokud podnik vyrábí jeden výrobek, jehož cena je 10 Kč.</a:t>
            </a:r>
          </a:p>
          <a:p>
            <a:pPr marL="457200" indent="-457200">
              <a:buFont typeface="+mj-lt"/>
              <a:buAutoNum type="alphaLcParenR"/>
            </a:pPr>
            <a:r>
              <a:rPr lang="cs-CZ" sz="1800" dirty="0">
                <a:solidFill>
                  <a:schemeClr val="tx1"/>
                </a:solidFill>
              </a:rPr>
              <a:t>Spočítejte, kolik výrobků musí podnik měsíčně vyrobit, aby byl dosažen zisk požadovaný majitelem, tj. 50 000 Kč.</a:t>
            </a:r>
          </a:p>
          <a:p>
            <a:pPr marL="457200" indent="-457200">
              <a:buFont typeface="+mj-lt"/>
              <a:buAutoNum type="alphaLcParenR"/>
            </a:pPr>
            <a:r>
              <a:rPr lang="cs-CZ" sz="1800" dirty="0">
                <a:solidFill>
                  <a:schemeClr val="tx1"/>
                </a:solidFill>
              </a:rPr>
              <a:t>Majitel podniku očekává růst cen energie. Nechce však zvýšit růst cen výrobků. Jaké hodnoty mohou dosáhnout FN, aniž by se při stávající ceně, úrovni VN a objemu produkce stal podnik ztrátový?</a:t>
            </a:r>
          </a:p>
          <a:p>
            <a:pPr marL="457200" indent="-457200">
              <a:buFont typeface="+mj-lt"/>
              <a:buAutoNum type="alphaLcParenR"/>
            </a:pPr>
            <a:r>
              <a:rPr lang="cs-CZ" sz="1800" dirty="0">
                <a:solidFill>
                  <a:schemeClr val="tx1"/>
                </a:solidFill>
              </a:rPr>
              <a:t>Konkurence snížila ceny svých výrobků . Jaká je nejnižší úroveň ceny výrobku, aniž by se podnik stal ztrátový? Při řešení vyjdeme z údajů o objemu produkce ve výši 60 000 ks.</a:t>
            </a:r>
          </a:p>
          <a:p>
            <a:pPr marL="457200" indent="-457200">
              <a:buFont typeface="+mj-lt"/>
              <a:buAutoNum type="alphaLcParenR" startAt="5"/>
            </a:pPr>
            <a:r>
              <a:rPr lang="cs-CZ" sz="1800" dirty="0">
                <a:solidFill>
                  <a:schemeClr val="tx1"/>
                </a:solidFill>
              </a:rPr>
              <a:t>Podnikatel má možnost přemístit výrobu do jiné lokality. Nájemné tam bude asi o 80 000 Kč měsíčně nižší, vzrostou však náklady na přepravu o asi 1,2 Kč na výrobek. Kolik výrobků bude muset podnikatel měsíčně vyrobit a prodat, aby se mu změna lokality vyplatila?</a:t>
            </a:r>
          </a:p>
          <a:p>
            <a:pPr marL="457200" indent="-457200">
              <a:buFont typeface="+mj-lt"/>
              <a:buAutoNum type="alphaLcParenR" startAt="5"/>
            </a:pPr>
            <a:r>
              <a:rPr lang="cs-CZ" sz="1800" dirty="0">
                <a:solidFill>
                  <a:schemeClr val="tx1"/>
                </a:solidFill>
              </a:rPr>
              <a:t>Podnikatel se doslechl, že rozhodující konkurent dosáhl stupně provozní páky 5 %. Má zájem o srovnání a stupeň provozní páky chce vypočítat. Jako základ použijeme objem produkce ve výši 60 000 Kč.</a:t>
            </a:r>
          </a:p>
          <a:p>
            <a:pPr marL="457200" indent="-457200">
              <a:buFont typeface="+mj-lt"/>
              <a:buAutoNum type="alphaLcParenR"/>
            </a:pPr>
            <a:endParaRPr lang="cs-CZ" sz="1800" dirty="0">
              <a:solidFill>
                <a:schemeClr val="tx1"/>
              </a:solidFill>
            </a:endParaRPr>
          </a:p>
        </p:txBody>
      </p:sp>
    </p:spTree>
    <p:extLst>
      <p:ext uri="{BB962C8B-B14F-4D97-AF65-F5344CB8AC3E}">
        <p14:creationId xmlns:p14="http://schemas.microsoft.com/office/powerpoint/2010/main" val="42107633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6212" y="1522413"/>
            <a:ext cx="8967787" cy="5616575"/>
          </a:xfrm>
        </p:spPr>
        <p:txBody>
          <a:bodyPr>
            <a:normAutofit/>
          </a:bodyPr>
          <a:lstStyle/>
          <a:p>
            <a:pPr eaLnBrk="1" hangingPunct="1">
              <a:lnSpc>
                <a:spcPct val="80000"/>
              </a:lnSpc>
              <a:buFontTx/>
              <a:buNone/>
            </a:pPr>
            <a:r>
              <a:rPr lang="cs-CZ" altLang="cs-CZ" sz="2400" b="1" dirty="0"/>
              <a:t>Základní třídění výnosů a nákladů nově od r. 2016</a:t>
            </a:r>
            <a:endParaRPr lang="cs-CZ" altLang="cs-CZ" sz="2400" dirty="0"/>
          </a:p>
          <a:p>
            <a:pPr eaLnBrk="1" hangingPunct="1">
              <a:lnSpc>
                <a:spcPct val="80000"/>
              </a:lnSpc>
              <a:buFontTx/>
              <a:buNone/>
            </a:pPr>
            <a:endParaRPr lang="cs-CZ" altLang="cs-CZ" sz="2400" dirty="0"/>
          </a:p>
          <a:p>
            <a:pPr eaLnBrk="1" hangingPunct="1">
              <a:lnSpc>
                <a:spcPct val="80000"/>
              </a:lnSpc>
              <a:buFontTx/>
              <a:buNone/>
            </a:pPr>
            <a:r>
              <a:rPr lang="cs-CZ" altLang="cs-CZ" sz="2400" dirty="0"/>
              <a:t>provozní výnosy 	–  provozní náklady		= provozní výsledek</a:t>
            </a:r>
          </a:p>
          <a:p>
            <a:pPr eaLnBrk="1" hangingPunct="1">
              <a:lnSpc>
                <a:spcPct val="80000"/>
              </a:lnSpc>
              <a:buFontTx/>
              <a:buNone/>
            </a:pPr>
            <a:r>
              <a:rPr lang="cs-CZ" altLang="cs-CZ" sz="2400" dirty="0"/>
              <a:t>           +                                      +                              +</a:t>
            </a:r>
          </a:p>
          <a:p>
            <a:pPr eaLnBrk="1" hangingPunct="1">
              <a:lnSpc>
                <a:spcPct val="80000"/>
              </a:lnSpc>
              <a:buFontTx/>
              <a:buNone/>
            </a:pPr>
            <a:r>
              <a:rPr lang="cs-CZ" altLang="cs-CZ" sz="2400" dirty="0"/>
              <a:t>finanční výnosy 	–  finanční náklady 		= finanční výsledek</a:t>
            </a:r>
          </a:p>
          <a:p>
            <a:pPr eaLnBrk="1" hangingPunct="1">
              <a:lnSpc>
                <a:spcPct val="80000"/>
              </a:lnSpc>
              <a:buFontTx/>
              <a:buNone/>
            </a:pPr>
            <a:r>
              <a:rPr lang="cs-CZ" altLang="cs-CZ" sz="2400" dirty="0">
                <a:sym typeface="Symbol" pitchFamily="18" charset="2"/>
              </a:rPr>
              <a:t></a:t>
            </a:r>
            <a:r>
              <a:rPr lang="cs-CZ" altLang="cs-CZ" sz="2400" dirty="0"/>
              <a:t>                               </a:t>
            </a:r>
          </a:p>
          <a:p>
            <a:pPr eaLnBrk="1" hangingPunct="1">
              <a:lnSpc>
                <a:spcPct val="80000"/>
              </a:lnSpc>
              <a:buFontTx/>
              <a:buNone/>
            </a:pPr>
            <a:r>
              <a:rPr lang="cs-CZ" altLang="cs-CZ" sz="2400" b="1" dirty="0"/>
              <a:t>výnosy 		–  náklady</a:t>
            </a:r>
            <a:r>
              <a:rPr lang="cs-CZ" altLang="cs-CZ" sz="2400" dirty="0"/>
              <a:t>      	= </a:t>
            </a:r>
            <a:r>
              <a:rPr lang="cs-CZ" altLang="cs-CZ" sz="2400" b="1" dirty="0"/>
              <a:t>výsledek hospodaření před zdaněním</a:t>
            </a:r>
            <a:r>
              <a:rPr lang="cs-CZ" altLang="cs-CZ" sz="2400" dirty="0"/>
              <a:t>         </a:t>
            </a:r>
          </a:p>
          <a:p>
            <a:pPr eaLnBrk="1" hangingPunct="1">
              <a:lnSpc>
                <a:spcPct val="80000"/>
              </a:lnSpc>
              <a:buFontTx/>
              <a:buNone/>
            </a:pPr>
            <a:r>
              <a:rPr lang="cs-CZ" altLang="cs-CZ" sz="2400" dirty="0"/>
              <a:t>								</a:t>
            </a:r>
          </a:p>
        </p:txBody>
      </p:sp>
      <p:sp>
        <p:nvSpPr>
          <p:cNvPr id="17411" name="Rectangle 5"/>
          <p:cNvSpPr>
            <a:spLocks noGrp="1" noChangeArrowheads="1"/>
          </p:cNvSpPr>
          <p:nvPr>
            <p:ph type="title"/>
          </p:nvPr>
        </p:nvSpPr>
        <p:spPr>
          <a:xfrm>
            <a:off x="468313" y="727075"/>
            <a:ext cx="8424862" cy="558800"/>
          </a:xfrm>
        </p:spPr>
        <p:txBody>
          <a:bodyPr>
            <a:normAutofit fontScale="90000"/>
          </a:bodyPr>
          <a:lstStyle/>
          <a:p>
            <a:pPr eaLnBrk="1" hangingPunct="1"/>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183806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843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1113D0-9A2F-4881-8D81-F29BC7506561}" type="slidenum">
              <a:rPr lang="cs-CZ" altLang="cs-CZ" smtClean="0"/>
              <a:pPr eaLnBrk="1" hangingPunct="1"/>
              <a:t>18</a:t>
            </a:fld>
            <a:endParaRPr lang="cs-CZ" altLang="cs-CZ"/>
          </a:p>
        </p:txBody>
      </p:sp>
      <p:sp>
        <p:nvSpPr>
          <p:cNvPr id="18436"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8437" name="Rectangle 3"/>
          <p:cNvSpPr>
            <a:spLocks noGrp="1" noChangeArrowheads="1"/>
          </p:cNvSpPr>
          <p:nvPr>
            <p:ph type="body" idx="1"/>
          </p:nvPr>
        </p:nvSpPr>
        <p:spPr>
          <a:xfrm>
            <a:off x="0" y="1155700"/>
            <a:ext cx="8893175" cy="5441950"/>
          </a:xfrm>
        </p:spPr>
        <p:txBody>
          <a:bodyPr/>
          <a:lstStyle/>
          <a:p>
            <a:pPr marL="533400" indent="-533400" algn="just" eaLnBrk="1" hangingPunct="1">
              <a:lnSpc>
                <a:spcPct val="80000"/>
              </a:lnSpc>
              <a:buFont typeface="Wingdings" pitchFamily="2" charset="2"/>
              <a:buNone/>
            </a:pPr>
            <a:r>
              <a:rPr lang="cs-CZ" altLang="cs-CZ" sz="2000" dirty="0"/>
              <a:t>	roztřídění nákladů do skupin spojených s činností jednotlivých výrobních faktorů (materiál, práce, investiční majetek)</a:t>
            </a:r>
            <a:endParaRPr lang="cs-CZ" altLang="cs-CZ" sz="2000" b="1" dirty="0"/>
          </a:p>
          <a:p>
            <a:pPr marL="533400" indent="-533400" algn="just" eaLnBrk="1" hangingPunct="1">
              <a:lnSpc>
                <a:spcPct val="80000"/>
              </a:lnSpc>
            </a:pPr>
            <a:endParaRPr lang="cs-CZ" altLang="cs-CZ" sz="1200" b="1" dirty="0"/>
          </a:p>
          <a:p>
            <a:pPr marL="533400" indent="-533400" algn="just" eaLnBrk="1" hangingPunct="1">
              <a:lnSpc>
                <a:spcPct val="80000"/>
              </a:lnSpc>
            </a:pPr>
            <a:r>
              <a:rPr lang="cs-CZ" altLang="cs-CZ" sz="2000" dirty="0"/>
              <a:t>náklady vynaložené na prodané zboží,</a:t>
            </a:r>
          </a:p>
          <a:p>
            <a:pPr marL="533400" indent="-533400" algn="just" eaLnBrk="1" hangingPunct="1">
              <a:lnSpc>
                <a:spcPct val="80000"/>
              </a:lnSpc>
            </a:pPr>
            <a:r>
              <a:rPr lang="cs-CZ" altLang="cs-CZ" sz="2000" b="1" dirty="0"/>
              <a:t>výkonová spotřeba (spotřeba materiálu, surovin a energie)</a:t>
            </a:r>
          </a:p>
          <a:p>
            <a:pPr marL="533400" indent="-533400" algn="just" eaLnBrk="1" hangingPunct="1">
              <a:lnSpc>
                <a:spcPct val="80000"/>
              </a:lnSpc>
            </a:pPr>
            <a:r>
              <a:rPr lang="cs-CZ" altLang="cs-CZ" sz="2000" b="1" dirty="0"/>
              <a:t>náklady na externí služby (opravy a udržování, servis, nájemné, dopravné, pojištění, telekomunikace atd.)</a:t>
            </a:r>
          </a:p>
          <a:p>
            <a:pPr marL="533400" indent="-533400" algn="just" eaLnBrk="1" hangingPunct="1">
              <a:lnSpc>
                <a:spcPct val="80000"/>
              </a:lnSpc>
            </a:pPr>
            <a:r>
              <a:rPr lang="cs-CZ" altLang="cs-CZ" sz="2000" b="1" dirty="0"/>
              <a:t>osobní náklady (mzdové náklady, náklady na SZP,…),</a:t>
            </a:r>
          </a:p>
          <a:p>
            <a:pPr marL="533400" indent="-533400" algn="just" eaLnBrk="1" hangingPunct="1">
              <a:lnSpc>
                <a:spcPct val="80000"/>
              </a:lnSpc>
            </a:pPr>
            <a:r>
              <a:rPr lang="cs-CZ" altLang="cs-CZ" sz="2000" dirty="0"/>
              <a:t>daně a poplatky mající povahu provozních nákladů (daň z nemovitostí, silniční daň apod., ne </a:t>
            </a:r>
            <a:r>
              <a:rPr lang="cs-CZ" altLang="cs-CZ" sz="2000" dirty="0" err="1"/>
              <a:t>DzPPO</a:t>
            </a:r>
            <a:r>
              <a:rPr lang="cs-CZ" altLang="cs-CZ" sz="2000" dirty="0"/>
              <a:t>),</a:t>
            </a:r>
          </a:p>
          <a:p>
            <a:pPr marL="533400" indent="-533400" algn="just" eaLnBrk="1" hangingPunct="1">
              <a:lnSpc>
                <a:spcPct val="80000"/>
              </a:lnSpc>
            </a:pPr>
            <a:r>
              <a:rPr lang="cs-CZ" altLang="cs-CZ" sz="2000" b="1" dirty="0"/>
              <a:t>odpisy DHM a DNM</a:t>
            </a:r>
            <a:r>
              <a:rPr lang="cs-CZ" altLang="cs-CZ" sz="2000" dirty="0"/>
              <a:t>,</a:t>
            </a:r>
          </a:p>
          <a:p>
            <a:pPr marL="533400" indent="-533400" algn="just" eaLnBrk="1" hangingPunct="1">
              <a:lnSpc>
                <a:spcPct val="80000"/>
              </a:lnSpc>
            </a:pPr>
            <a:r>
              <a:rPr lang="cs-CZ" altLang="cs-CZ" sz="2000" dirty="0"/>
              <a:t>zůstatková cena prodaného DHM a materiálu,</a:t>
            </a:r>
          </a:p>
          <a:p>
            <a:pPr marL="533400" indent="-533400" algn="just" eaLnBrk="1" hangingPunct="1">
              <a:lnSpc>
                <a:spcPct val="80000"/>
              </a:lnSpc>
            </a:pPr>
            <a:r>
              <a:rPr lang="cs-CZ" altLang="cs-CZ" sz="2000" dirty="0"/>
              <a:t>změna stavu rezerv a opravných položek v provozní oblasti a komplexních nákladů příštích období,</a:t>
            </a:r>
          </a:p>
          <a:p>
            <a:pPr marL="533400" indent="-533400" algn="just" eaLnBrk="1" hangingPunct="1">
              <a:lnSpc>
                <a:spcPct val="80000"/>
              </a:lnSpc>
            </a:pPr>
            <a:r>
              <a:rPr lang="cs-CZ" altLang="cs-CZ" sz="2000" dirty="0"/>
              <a:t>ostatní provozní náklady,</a:t>
            </a:r>
          </a:p>
          <a:p>
            <a:pPr marL="533400" indent="-533400" algn="just" eaLnBrk="1" hangingPunct="1">
              <a:lnSpc>
                <a:spcPct val="80000"/>
              </a:lnSpc>
            </a:pPr>
            <a:r>
              <a:rPr lang="cs-CZ" altLang="cs-CZ" sz="2000" b="1" dirty="0"/>
              <a:t>finanční náklady (úroky z úvěru, bankovní poplatky),</a:t>
            </a:r>
          </a:p>
          <a:p>
            <a:pPr marL="533400" indent="-533400" algn="just" eaLnBrk="1" hangingPunct="1">
              <a:lnSpc>
                <a:spcPct val="80000"/>
              </a:lnSpc>
            </a:pPr>
            <a:r>
              <a:rPr lang="cs-CZ" altLang="cs-CZ" sz="2000" dirty="0"/>
              <a:t>mimořádné náklady.</a:t>
            </a:r>
          </a:p>
          <a:p>
            <a:pPr marL="533400" indent="-533400" algn="just" eaLnBrk="1" hangingPunct="1">
              <a:lnSpc>
                <a:spcPct val="80000"/>
              </a:lnSpc>
            </a:pPr>
            <a:endParaRPr lang="cs-CZ" altLang="cs-CZ" sz="2000" dirty="0"/>
          </a:p>
        </p:txBody>
      </p:sp>
    </p:spTree>
    <p:extLst>
      <p:ext uri="{BB962C8B-B14F-4D97-AF65-F5344CB8AC3E}">
        <p14:creationId xmlns:p14="http://schemas.microsoft.com/office/powerpoint/2010/main" val="56457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945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AB41603-34FD-4EE6-AA8C-604C68F29E42}" type="slidenum">
              <a:rPr lang="cs-CZ" altLang="cs-CZ" smtClean="0"/>
              <a:pPr eaLnBrk="1" hangingPunct="1"/>
              <a:t>19</a:t>
            </a:fld>
            <a:endParaRPr lang="cs-CZ" altLang="cs-CZ"/>
          </a:p>
        </p:txBody>
      </p:sp>
      <p:sp>
        <p:nvSpPr>
          <p:cNvPr id="19460"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9461" name="Rectangle 3"/>
          <p:cNvSpPr>
            <a:spLocks noGrp="1" noChangeArrowheads="1"/>
          </p:cNvSpPr>
          <p:nvPr>
            <p:ph type="body" idx="1"/>
          </p:nvPr>
        </p:nvSpPr>
        <p:spPr>
          <a:xfrm>
            <a:off x="0" y="1028700"/>
            <a:ext cx="8893175" cy="5454650"/>
          </a:xfrm>
        </p:spPr>
        <p:txBody>
          <a:bodyPr>
            <a:normAutofit/>
          </a:bodyPr>
          <a:lstStyle/>
          <a:p>
            <a:pPr marL="533400" indent="-533400" algn="just" eaLnBrk="1" hangingPunct="1">
              <a:buFont typeface="Wingdings" pitchFamily="2" charset="2"/>
              <a:buNone/>
            </a:pPr>
            <a:r>
              <a:rPr lang="cs-CZ" altLang="cs-CZ" sz="2400" dirty="0"/>
              <a:t>	</a:t>
            </a:r>
            <a:r>
              <a:rPr lang="cs-CZ" altLang="cs-CZ" sz="2400" b="1" dirty="0"/>
              <a:t>Význam:</a:t>
            </a:r>
            <a:endParaRPr lang="cs-CZ" altLang="cs-CZ" sz="2400" dirty="0"/>
          </a:p>
          <a:p>
            <a:pPr marL="914400" lvl="1" indent="-457200" algn="just" eaLnBrk="1" hangingPunct="1">
              <a:buClr>
                <a:schemeClr val="tx1"/>
              </a:buClr>
              <a:buSzPct val="85000"/>
              <a:buFont typeface="Wingdings" pitchFamily="2" charset="2"/>
              <a:buChar char="Ø"/>
            </a:pPr>
            <a:r>
              <a:rPr lang="cs-CZ" altLang="cs-CZ" sz="2400" dirty="0"/>
              <a:t>je důležité pro finanční účetnictví a pro finanční a jiné analýzy (výpočet zisku, ukazatele hodnoty přidané zpracováním, analýzy dílčích nákladovostí, aj.).</a:t>
            </a:r>
          </a:p>
          <a:p>
            <a:pPr marL="914400" lvl="1" indent="-457200" algn="just" eaLnBrk="1" hangingPunct="1">
              <a:buClr>
                <a:schemeClr val="tx1"/>
              </a:buClr>
              <a:buSzPct val="85000"/>
              <a:buFont typeface="Wingdings" pitchFamily="2" charset="2"/>
              <a:buChar char="Ø"/>
            </a:pPr>
            <a:r>
              <a:rPr lang="cs-CZ" altLang="cs-CZ" sz="2400" dirty="0"/>
              <a:t>umožňuje zjistit, jakou část z nákladů tvoří materiálové náklady a odměny pracovníků, a to absolutně i relativně.</a:t>
            </a:r>
          </a:p>
          <a:p>
            <a:pPr marL="914400" lvl="1" indent="-457200" algn="just" eaLnBrk="1" hangingPunct="1">
              <a:buClr>
                <a:schemeClr val="tx1"/>
              </a:buClr>
              <a:buSzPct val="85000"/>
              <a:buFont typeface="Wingdings" pitchFamily="2" charset="2"/>
              <a:buChar char="Ø"/>
            </a:pPr>
            <a:r>
              <a:rPr lang="cs-CZ" altLang="cs-CZ" sz="2400" dirty="0"/>
              <a:t>změny ve vztahu nákladových druhů odrážejí změny v charakteru výroby a v podmínkách práce podniku.</a:t>
            </a:r>
          </a:p>
          <a:p>
            <a:pPr marL="914400" lvl="1" indent="-457200" algn="just">
              <a:buClr>
                <a:schemeClr val="tx1"/>
              </a:buClr>
              <a:buSzPct val="85000"/>
              <a:buFont typeface="+mj-lt"/>
              <a:buAutoNum type="alphaLcParenR"/>
            </a:pPr>
            <a:r>
              <a:rPr lang="cs-CZ" sz="2400" b="1" dirty="0"/>
              <a:t>Externí </a:t>
            </a:r>
            <a:r>
              <a:rPr lang="cs-CZ" sz="2400" dirty="0"/>
              <a:t>(prvotní), které vznikají stykem podniku s jeho okolím, nebo s jeho zaměstnanci. </a:t>
            </a:r>
          </a:p>
          <a:p>
            <a:pPr marL="914400" lvl="1" indent="-457200" algn="just">
              <a:buClr>
                <a:schemeClr val="tx1"/>
              </a:buClr>
              <a:buSzPct val="85000"/>
              <a:buFont typeface="+mj-lt"/>
              <a:buAutoNum type="alphaLcParenR"/>
            </a:pPr>
            <a:r>
              <a:rPr lang="cs-CZ" sz="2400" b="1" dirty="0"/>
              <a:t>Interní</a:t>
            </a:r>
            <a:r>
              <a:rPr lang="cs-CZ" sz="2400" dirty="0"/>
              <a:t> (druhotné) náklady vznikají spotřebou vnitropodnikových výkonů např. výrobou elektrické energie pro vlastní spotřebu. </a:t>
            </a:r>
          </a:p>
          <a:p>
            <a:pPr marL="914400" lvl="1" indent="-457200" algn="just" eaLnBrk="1" hangingPunct="1">
              <a:buClr>
                <a:schemeClr val="tx1"/>
              </a:buClr>
              <a:buSzPct val="85000"/>
              <a:buFont typeface="Wingdings" pitchFamily="2" charset="2"/>
              <a:buChar char="Ø"/>
            </a:pPr>
            <a:endParaRPr lang="cs-CZ" altLang="cs-CZ" sz="2400" dirty="0"/>
          </a:p>
        </p:txBody>
      </p:sp>
    </p:spTree>
    <p:extLst>
      <p:ext uri="{BB962C8B-B14F-4D97-AF65-F5344CB8AC3E}">
        <p14:creationId xmlns:p14="http://schemas.microsoft.com/office/powerpoint/2010/main" val="232614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Výnosy</a:t>
            </a:r>
          </a:p>
        </p:txBody>
      </p:sp>
      <p:sp>
        <p:nvSpPr>
          <p:cNvPr id="4101" name="Rectangle 3"/>
          <p:cNvSpPr>
            <a:spLocks noGrp="1" noChangeArrowheads="1"/>
          </p:cNvSpPr>
          <p:nvPr>
            <p:ph type="body" idx="1"/>
          </p:nvPr>
        </p:nvSpPr>
        <p:spPr>
          <a:xfrm>
            <a:off x="0" y="1417638"/>
            <a:ext cx="8893175" cy="5122608"/>
          </a:xfrm>
        </p:spPr>
        <p:txBody>
          <a:bodyPr>
            <a:normAutofit/>
          </a:bodyPr>
          <a:lstStyle/>
          <a:p>
            <a:pPr algn="just" eaLnBrk="1" hangingPunct="1">
              <a:lnSpc>
                <a:spcPct val="90000"/>
              </a:lnSpc>
              <a:buFont typeface="Wingdings" pitchFamily="2" charset="2"/>
              <a:buNone/>
            </a:pPr>
            <a:r>
              <a:rPr lang="cs-CZ" altLang="cs-CZ" b="1" dirty="0"/>
              <a:t>Definice výnosů</a:t>
            </a:r>
          </a:p>
          <a:p>
            <a:pPr algn="just" eaLnBrk="1" hangingPunct="1">
              <a:lnSpc>
                <a:spcPct val="90000"/>
              </a:lnSpc>
            </a:pPr>
            <a:r>
              <a:rPr lang="cs-CZ" altLang="cs-CZ" dirty="0"/>
              <a:t>Výnosy představují </a:t>
            </a:r>
            <a:r>
              <a:rPr lang="cs-CZ" altLang="cs-CZ" b="1" dirty="0"/>
              <a:t>výkony</a:t>
            </a:r>
            <a:r>
              <a:rPr lang="cs-CZ" altLang="cs-CZ" dirty="0"/>
              <a:t> podniku.</a:t>
            </a:r>
          </a:p>
          <a:p>
            <a:pPr algn="just" eaLnBrk="1" hangingPunct="1">
              <a:lnSpc>
                <a:spcPct val="90000"/>
              </a:lnSpc>
            </a:pPr>
            <a:r>
              <a:rPr lang="cs-CZ" altLang="cs-CZ" b="1" dirty="0"/>
              <a:t>Hodnoty (peněžně oceněné), </a:t>
            </a:r>
            <a:r>
              <a:rPr lang="cs-CZ" altLang="cs-CZ" dirty="0"/>
              <a:t>které podnik získal z veškerých svých činností za určité účetní období </a:t>
            </a:r>
            <a:r>
              <a:rPr lang="cs-CZ" altLang="cs-CZ" b="1" dirty="0"/>
              <a:t>bez ohledu na to, zda v tomto období došlo k jejich inkasu</a:t>
            </a:r>
          </a:p>
          <a:p>
            <a:pPr algn="just">
              <a:lnSpc>
                <a:spcPct val="90000"/>
              </a:lnSpc>
            </a:pPr>
            <a:r>
              <a:rPr lang="cs-CZ" b="1" dirty="0"/>
              <a:t>peněžní částky, které podnik získal z veškerých svých činností za určité účetní období bez ohledu na to</a:t>
            </a:r>
            <a:r>
              <a:rPr lang="cs-CZ" dirty="0"/>
              <a:t>, zda v tomto období došlo k jejich inkasu</a:t>
            </a:r>
            <a:endParaRPr lang="cs-CZ" altLang="cs-CZ" b="1" dirty="0"/>
          </a:p>
        </p:txBody>
      </p:sp>
    </p:spTree>
    <p:extLst>
      <p:ext uri="{BB962C8B-B14F-4D97-AF65-F5344CB8AC3E}">
        <p14:creationId xmlns:p14="http://schemas.microsoft.com/office/powerpoint/2010/main" val="124316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20</a:t>
            </a:fld>
            <a:endParaRPr lang="cs-CZ" altLang="cs-CZ"/>
          </a:p>
        </p:txBody>
      </p:sp>
      <p:graphicFrame>
        <p:nvGraphicFramePr>
          <p:cNvPr id="165890" name="Group 2"/>
          <p:cNvGraphicFramePr>
            <a:graphicFrameLocks noGrp="1"/>
          </p:cNvGraphicFramePr>
          <p:nvPr>
            <p:ph sz="half" idx="1"/>
            <p:extLst>
              <p:ext uri="{D42A27DB-BD31-4B8C-83A1-F6EECF244321}">
                <p14:modId xmlns:p14="http://schemas.microsoft.com/office/powerpoint/2010/main" val="1328286475"/>
              </p:ext>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ext uri="{D42A27DB-BD31-4B8C-83A1-F6EECF244321}">
                <p14:modId xmlns:p14="http://schemas.microsoft.com/office/powerpoint/2010/main" val="560679607"/>
              </p:ext>
            </p:extLst>
          </p:nvPr>
        </p:nvGraphicFramePr>
        <p:xfrm>
          <a:off x="4067175" y="612893"/>
          <a:ext cx="4968875" cy="585176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58-Mimořádné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581-Náklady na změnu metody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582-Škody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61426" cy="369332"/>
          </a:xfrm>
          <a:prstGeom prst="rect">
            <a:avLst/>
          </a:prstGeom>
          <a:noFill/>
        </p:spPr>
        <p:txBody>
          <a:bodyPr wrap="none" rtlCol="0">
            <a:spAutoFit/>
          </a:bodyPr>
          <a:lstStyle/>
          <a:p>
            <a:r>
              <a:rPr lang="cs-CZ" b="1" dirty="0"/>
              <a:t>Do roku 2016</a:t>
            </a:r>
          </a:p>
        </p:txBody>
      </p:sp>
    </p:spTree>
    <p:extLst>
      <p:ext uri="{BB962C8B-B14F-4D97-AF65-F5344CB8AC3E}">
        <p14:creationId xmlns:p14="http://schemas.microsoft.com/office/powerpoint/2010/main" val="17276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21</a:t>
            </a:fld>
            <a:endParaRPr lang="cs-CZ" altLang="cs-CZ"/>
          </a:p>
        </p:txBody>
      </p:sp>
      <p:graphicFrame>
        <p:nvGraphicFramePr>
          <p:cNvPr id="165890" name="Group 2"/>
          <p:cNvGraphicFramePr>
            <a:graphicFrameLocks noGrp="1"/>
          </p:cNvGraphicFramePr>
          <p:nvPr>
            <p:ph sz="half" idx="1"/>
            <p:extLst>
              <p:ext uri="{D42A27DB-BD31-4B8C-83A1-F6EECF244321}">
                <p14:modId xmlns:p14="http://schemas.microsoft.com/office/powerpoint/2010/main" val="1328286475"/>
              </p:ext>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ext uri="{D42A27DB-BD31-4B8C-83A1-F6EECF244321}">
                <p14:modId xmlns:p14="http://schemas.microsoft.com/office/powerpoint/2010/main" val="1585879440"/>
              </p:ext>
            </p:extLst>
          </p:nvPr>
        </p:nvGraphicFramePr>
        <p:xfrm>
          <a:off x="4067175" y="612893"/>
          <a:ext cx="4968875" cy="615654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kern="1200" cap="none" normalizeH="0" baseline="0" dirty="0">
                          <a:ln>
                            <a:noFill/>
                          </a:ln>
                          <a:solidFill>
                            <a:srgbClr val="00B050"/>
                          </a:solidFill>
                          <a:effectLst/>
                          <a:latin typeface="MS Sans Serif"/>
                          <a:ea typeface="+mn-ea"/>
                          <a:cs typeface="Times New Roman" pitchFamily="18" charset="0"/>
                        </a:rPr>
                        <a:t>549 - </a:t>
                      </a:r>
                      <a:r>
                        <a:rPr kumimoji="0" lang="pl-PL" sz="1200" b="0" i="0" u="none" strike="noStrike" kern="1200" cap="none" normalizeH="0" baseline="0" dirty="0">
                          <a:ln>
                            <a:noFill/>
                          </a:ln>
                          <a:solidFill>
                            <a:srgbClr val="00B050"/>
                          </a:solidFill>
                          <a:effectLst/>
                          <a:latin typeface="MS Sans Serif"/>
                          <a:ea typeface="+mn-ea"/>
                          <a:cs typeface="Times New Roman" pitchFamily="18" charset="0"/>
                        </a:rPr>
                        <a:t>Manka a škody z provozní činnosti</a:t>
                      </a:r>
                      <a:endParaRPr kumimoji="0" lang="cs-CZ" sz="1200" b="0" i="0" u="none" strike="noStrike" kern="1200" cap="none" normalizeH="0" baseline="0" dirty="0">
                        <a:ln>
                          <a:noFill/>
                        </a:ln>
                        <a:solidFill>
                          <a:srgbClr val="00B050"/>
                        </a:solidFill>
                        <a:effectLst/>
                        <a:latin typeface="MS Sans Serif"/>
                        <a:ea typeface="+mn-ea"/>
                        <a:cs typeface="Times New Roman" pitchFamily="18"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111932"/>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B050"/>
                          </a:solidFill>
                          <a:effectLst/>
                          <a:latin typeface="MS Sans Serif"/>
                          <a:cs typeface="Times New Roman" pitchFamily="18" charset="0"/>
                        </a:rPr>
                        <a:t>58- </a:t>
                      </a:r>
                      <a:r>
                        <a:rPr lang="it-IT" sz="1400" b="1" dirty="0">
                          <a:solidFill>
                            <a:srgbClr val="00B050"/>
                          </a:solidFill>
                        </a:rPr>
                        <a:t>Změna stavu zásob vlastní činnosti a aktivace</a:t>
                      </a:r>
                      <a:endParaRPr kumimoji="0" lang="cs-CZ" sz="1200" b="1"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581- </a:t>
                      </a:r>
                      <a:r>
                        <a:rPr lang="cs-CZ" sz="1200" dirty="0">
                          <a:solidFill>
                            <a:srgbClr val="00B050"/>
                          </a:solidFill>
                        </a:rPr>
                        <a:t>Změna stavu nedokončené výroby</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585-</a:t>
                      </a:r>
                      <a:r>
                        <a:rPr lang="cs-CZ" sz="1200" dirty="0">
                          <a:solidFill>
                            <a:srgbClr val="00B050"/>
                          </a:solidFill>
                        </a:rPr>
                        <a:t>Aktivace materiálu a zboží</a:t>
                      </a:r>
                      <a:r>
                        <a:rPr kumimoji="0" lang="cs-CZ" sz="1200" b="0" i="0" u="none" strike="noStrike" cap="none" normalizeH="0" baseline="0" dirty="0">
                          <a:ln>
                            <a:noFill/>
                          </a:ln>
                          <a:solidFill>
                            <a:srgbClr val="00B050"/>
                          </a:solidFill>
                          <a:effectLst/>
                          <a:latin typeface="MS Sans Serif"/>
                          <a:cs typeface="Times New Roman" pitchFamily="18" charset="0"/>
                        </a:rPr>
                        <a:t> </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93486" cy="369332"/>
          </a:xfrm>
          <a:prstGeom prst="rect">
            <a:avLst/>
          </a:prstGeom>
          <a:noFill/>
        </p:spPr>
        <p:txBody>
          <a:bodyPr wrap="none" rtlCol="0">
            <a:spAutoFit/>
          </a:bodyPr>
          <a:lstStyle/>
          <a:p>
            <a:r>
              <a:rPr lang="cs-CZ" b="1" dirty="0"/>
              <a:t>OD roku 2016</a:t>
            </a:r>
          </a:p>
        </p:txBody>
      </p:sp>
    </p:spTree>
    <p:extLst>
      <p:ext uri="{BB962C8B-B14F-4D97-AF65-F5344CB8AC3E}">
        <p14:creationId xmlns:p14="http://schemas.microsoft.com/office/powerpoint/2010/main" val="184266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idx="4294967295"/>
          </p:nvPr>
        </p:nvSpPr>
        <p:spPr>
          <a:xfrm>
            <a:off x="2768600" y="20638"/>
            <a:ext cx="7277100" cy="887412"/>
          </a:xfrm>
        </p:spPr>
        <p:txBody>
          <a:bodyPr>
            <a:normAutofit/>
          </a:bodyPr>
          <a:lstStyle/>
          <a:p>
            <a:pPr eaLnBrk="1" hangingPunct="1">
              <a:defRPr/>
            </a:pPr>
            <a:r>
              <a:rPr lang="cs-CZ" sz="3200" b="1" dirty="0">
                <a:solidFill>
                  <a:srgbClr val="FF0000"/>
                </a:solidFill>
                <a:effectLst>
                  <a:outerShdw blurRad="38100" dist="38100" dir="2700000" algn="tl">
                    <a:srgbClr val="C0C0C0"/>
                  </a:outerShdw>
                </a:effectLst>
              </a:rPr>
              <a:t>Nákladové a výnosové druhy</a:t>
            </a:r>
          </a:p>
        </p:txBody>
      </p:sp>
      <p:graphicFrame>
        <p:nvGraphicFramePr>
          <p:cNvPr id="13340" name="Group 28"/>
          <p:cNvGraphicFramePr>
            <a:graphicFrameLocks noGrp="1"/>
          </p:cNvGraphicFramePr>
          <p:nvPr>
            <p:ph idx="4294967295"/>
            <p:extLst>
              <p:ext uri="{D42A27DB-BD31-4B8C-83A1-F6EECF244321}">
                <p14:modId xmlns:p14="http://schemas.microsoft.com/office/powerpoint/2010/main" val="1919524772"/>
              </p:ext>
            </p:extLst>
          </p:nvPr>
        </p:nvGraphicFramePr>
        <p:xfrm>
          <a:off x="190500" y="908050"/>
          <a:ext cx="8826500" cy="5338937"/>
        </p:xfrm>
        <a:graphic>
          <a:graphicData uri="http://schemas.openxmlformats.org/drawingml/2006/table">
            <a:tbl>
              <a:tblPr/>
              <a:tblGrid>
                <a:gridCol w="1942716">
                  <a:extLst>
                    <a:ext uri="{9D8B030D-6E8A-4147-A177-3AD203B41FA5}">
                      <a16:colId xmlns:a16="http://schemas.microsoft.com/office/drawing/2014/main" val="20000"/>
                    </a:ext>
                  </a:extLst>
                </a:gridCol>
                <a:gridCol w="3396772">
                  <a:extLst>
                    <a:ext uri="{9D8B030D-6E8A-4147-A177-3AD203B41FA5}">
                      <a16:colId xmlns:a16="http://schemas.microsoft.com/office/drawing/2014/main" val="20001"/>
                    </a:ext>
                  </a:extLst>
                </a:gridCol>
                <a:gridCol w="3487012">
                  <a:extLst>
                    <a:ext uri="{9D8B030D-6E8A-4147-A177-3AD203B41FA5}">
                      <a16:colId xmlns:a16="http://schemas.microsoft.com/office/drawing/2014/main" val="20002"/>
                    </a:ext>
                  </a:extLst>
                </a:gridCol>
              </a:tblGrid>
              <a:tr h="40273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Činnost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Náklady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Výnosy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6593">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PROVOZNÍ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(50-55</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60-64)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50 </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Spotřebované nákupy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51 – Služby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52 – Osobní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53 – Daně a poplatky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54 – Jiné provozní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55 – Odpisy, rezervy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60 – Tržby za vlastní výkony a zboží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61 – Změny stavu zásob vlastní činnosti</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62 – Aktivace</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64 – Jiné provozní výnosy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FINANČNÍ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(56-57</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 – Finanční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57 – Rezervy a opravné položky ve fin. oblasti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66 – Finanční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MIMOŘÁDNÁ</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a:t>
                      </a: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 – Mimořádné náklady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68 – 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8" name="Skupina 7"/>
          <p:cNvGrpSpPr/>
          <p:nvPr/>
        </p:nvGrpSpPr>
        <p:grpSpPr>
          <a:xfrm>
            <a:off x="316523" y="5263662"/>
            <a:ext cx="7467600" cy="480646"/>
            <a:chOff x="316523" y="5263662"/>
            <a:chExt cx="7467600" cy="480646"/>
          </a:xfrm>
        </p:grpSpPr>
        <p:grpSp>
          <p:nvGrpSpPr>
            <p:cNvPr id="7" name="Skupina 6"/>
            <p:cNvGrpSpPr/>
            <p:nvPr/>
          </p:nvGrpSpPr>
          <p:grpSpPr>
            <a:xfrm>
              <a:off x="316523" y="5263662"/>
              <a:ext cx="1148862" cy="480646"/>
              <a:chOff x="316523" y="5263662"/>
              <a:chExt cx="1148862" cy="480646"/>
            </a:xfrm>
          </p:grpSpPr>
          <p:cxnSp>
            <p:nvCxnSpPr>
              <p:cNvPr id="3" name="Přímá spojnice 2"/>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Přímá spojnice 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Skupina 9"/>
            <p:cNvGrpSpPr/>
            <p:nvPr/>
          </p:nvGrpSpPr>
          <p:grpSpPr>
            <a:xfrm>
              <a:off x="3024554" y="5263662"/>
              <a:ext cx="1148862" cy="480646"/>
              <a:chOff x="316523" y="5263662"/>
              <a:chExt cx="1148862" cy="480646"/>
            </a:xfrm>
          </p:grpSpPr>
          <p:cxnSp>
            <p:nvCxnSpPr>
              <p:cNvPr id="11" name="Přímá spojnice 10"/>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Skupina 12"/>
            <p:cNvGrpSpPr/>
            <p:nvPr/>
          </p:nvGrpSpPr>
          <p:grpSpPr>
            <a:xfrm>
              <a:off x="6635261" y="5263662"/>
              <a:ext cx="1148862" cy="480646"/>
              <a:chOff x="316523" y="5263662"/>
              <a:chExt cx="1148862" cy="480646"/>
            </a:xfrm>
          </p:grpSpPr>
          <p:cxnSp>
            <p:nvCxnSpPr>
              <p:cNvPr id="14" name="Přímá spojnice 13"/>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Přímá spojnice 1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 name="TextovéPole 1"/>
          <p:cNvSpPr txBox="1"/>
          <p:nvPr/>
        </p:nvSpPr>
        <p:spPr>
          <a:xfrm>
            <a:off x="2177073" y="3392852"/>
            <a:ext cx="3203819" cy="646331"/>
          </a:xfrm>
          <a:prstGeom prst="rect">
            <a:avLst/>
          </a:prstGeom>
          <a:noFill/>
          <a:ln>
            <a:solidFill>
              <a:schemeClr val="accent1"/>
            </a:solidFill>
          </a:ln>
        </p:spPr>
        <p:txBody>
          <a:bodyPr wrap="square" rtlCol="0">
            <a:spAutoFit/>
          </a:bodyPr>
          <a:lstStyle/>
          <a:p>
            <a:pPr lvl="0" defTabSz="914400" fontAlgn="base">
              <a:spcBef>
                <a:spcPct val="10000"/>
              </a:spcBef>
              <a:spcAft>
                <a:spcPct val="0"/>
              </a:spcAft>
            </a:pPr>
            <a:r>
              <a:rPr lang="cs-CZ" dirty="0">
                <a:effectLst>
                  <a:outerShdw blurRad="38100" dist="38100" dir="2700000" algn="tl">
                    <a:srgbClr val="C0C0C0"/>
                  </a:outerShdw>
                </a:effectLst>
                <a:latin typeface="Arial" pitchFamily="34" charset="0"/>
                <a:cs typeface="Arial" pitchFamily="34" charset="0"/>
              </a:rPr>
              <a:t>58 – Změna stavu zásob (+/-) a Aktivace (-)</a:t>
            </a:r>
          </a:p>
        </p:txBody>
      </p:sp>
      <p:grpSp>
        <p:nvGrpSpPr>
          <p:cNvPr id="20" name="Skupina 19"/>
          <p:cNvGrpSpPr/>
          <p:nvPr/>
        </p:nvGrpSpPr>
        <p:grpSpPr>
          <a:xfrm>
            <a:off x="5662246" y="2129174"/>
            <a:ext cx="2661139" cy="817744"/>
            <a:chOff x="5662246" y="2129174"/>
            <a:chExt cx="2661139" cy="817744"/>
          </a:xfrm>
        </p:grpSpPr>
        <p:cxnSp>
          <p:nvCxnSpPr>
            <p:cNvPr id="6" name="Přímá spojnice 5"/>
            <p:cNvCxnSpPr/>
            <p:nvPr/>
          </p:nvCxnSpPr>
          <p:spPr>
            <a:xfrm flipV="1">
              <a:off x="5662246" y="2157046"/>
              <a:ext cx="2661139"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17"/>
            <p:cNvCxnSpPr/>
            <p:nvPr/>
          </p:nvCxnSpPr>
          <p:spPr>
            <a:xfrm>
              <a:off x="5662246" y="2129174"/>
              <a:ext cx="2599837" cy="817744"/>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721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idx="4294967295"/>
          </p:nvPr>
        </p:nvSpPr>
        <p:spPr>
          <a:xfrm>
            <a:off x="1455983" y="399562"/>
            <a:ext cx="8229600" cy="431800"/>
          </a:xfrm>
        </p:spPr>
        <p:txBody>
          <a:bodyPr>
            <a:normAutofit fontScale="90000"/>
          </a:bodyPr>
          <a:lstStyle/>
          <a:p>
            <a:pPr eaLnBrk="1" hangingPunct="1">
              <a:defRPr/>
            </a:pPr>
            <a:r>
              <a:rPr lang="cs-CZ" b="1" dirty="0">
                <a:solidFill>
                  <a:srgbClr val="FF0000"/>
                </a:solidFill>
                <a:effectLst>
                  <a:outerShdw blurRad="38100" dist="38100" dir="2700000" algn="tl">
                    <a:srgbClr val="C0C0C0"/>
                  </a:outerShdw>
                </a:effectLst>
              </a:rPr>
              <a:t>Výkaz zisku a ztráty do 2016 (1)</a:t>
            </a:r>
          </a:p>
        </p:txBody>
      </p:sp>
      <p:graphicFrame>
        <p:nvGraphicFramePr>
          <p:cNvPr id="17464" name="Group 56"/>
          <p:cNvGraphicFramePr>
            <a:graphicFrameLocks noGrp="1"/>
          </p:cNvGraphicFramePr>
          <p:nvPr>
            <p:ph idx="4294967295"/>
          </p:nvPr>
        </p:nvGraphicFramePr>
        <p:xfrm>
          <a:off x="539750" y="1123950"/>
          <a:ext cx="8424863" cy="5554668"/>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Tržby za prodej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na prodané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Obchodní marže</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(I – A)</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Výkony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B.</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Výkonová spotřeba (materiál, energie, služby)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Přidaná hodnota</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(OM + II – B)</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C.</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Osobní náklady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Daně a poplatky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E.</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Odpisy dlouhodobého ne(hmotného) majetku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dlouhodobého majetku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F.</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Zůstatková cena prodaného DM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a časového rozlišení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G.</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a časového rozlišení provozních nákladů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8925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idx="4294967295"/>
          </p:nvPr>
        </p:nvSpPr>
        <p:spPr>
          <a:xfrm>
            <a:off x="1531815" y="127977"/>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(2)</a:t>
            </a:r>
          </a:p>
        </p:txBody>
      </p:sp>
      <p:graphicFrame>
        <p:nvGraphicFramePr>
          <p:cNvPr id="23629" name="Group 77"/>
          <p:cNvGraphicFramePr>
            <a:graphicFrameLocks noGrp="1"/>
          </p:cNvGraphicFramePr>
          <p:nvPr>
            <p:ph idx="4294967295"/>
          </p:nvPr>
        </p:nvGraphicFramePr>
        <p:xfrm>
          <a:off x="539750" y="1052513"/>
          <a:ext cx="8353425" cy="5597520"/>
        </p:xfrm>
        <a:graphic>
          <a:graphicData uri="http://schemas.openxmlformats.org/drawingml/2006/table">
            <a:tbl>
              <a:tblPr/>
              <a:tblGrid>
                <a:gridCol w="1034510">
                  <a:extLst>
                    <a:ext uri="{9D8B030D-6E8A-4147-A177-3AD203B41FA5}">
                      <a16:colId xmlns:a16="http://schemas.microsoft.com/office/drawing/2014/main" val="20000"/>
                    </a:ext>
                  </a:extLst>
                </a:gridCol>
                <a:gridCol w="7318915">
                  <a:extLst>
                    <a:ext uri="{9D8B030D-6E8A-4147-A177-3AD203B41FA5}">
                      <a16:colId xmlns:a16="http://schemas.microsoft.com/office/drawing/2014/main" val="20001"/>
                    </a:ext>
                  </a:extLst>
                </a:gridCol>
              </a:tblGrid>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H.</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provozní výnosy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provozní náklady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provozních výnosů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J.</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PROVOZNÍ VÝSLEDEK HOSPODAŘENÍ </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cenných papírů a podílů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K.</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Prodané cenné papíry a podíly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dlouhodobého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krátkodobého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L.</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z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Výnosy z přecenění majetkových cenných papírů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5758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title" idx="4294967295"/>
          </p:nvPr>
        </p:nvSpPr>
        <p:spPr>
          <a:xfrm>
            <a:off x="1764323" y="0"/>
            <a:ext cx="8229600" cy="1143000"/>
          </a:xfrm>
        </p:spPr>
        <p:txBody>
          <a:bodyPr>
            <a:normAutofit/>
          </a:bodyPr>
          <a:lstStyle/>
          <a:p>
            <a:pPr>
              <a:defRPr/>
            </a:pPr>
            <a:r>
              <a:rPr lang="cs-CZ" sz="3600" b="1" dirty="0">
                <a:solidFill>
                  <a:srgbClr val="FF0000"/>
                </a:solidFill>
                <a:effectLst>
                  <a:outerShdw blurRad="38100" dist="38100" dir="2700000" algn="tl">
                    <a:srgbClr val="C0C0C0"/>
                  </a:outerShdw>
                </a:effectLst>
              </a:rPr>
              <a:t>Výkaz zisku a ztráty do 2016 (3)</a:t>
            </a:r>
            <a:endParaRPr lang="cs-CZ" sz="3600" dirty="0">
              <a:solidFill>
                <a:srgbClr val="FF0000"/>
              </a:solidFill>
              <a:effectLst>
                <a:outerShdw blurRad="38100" dist="38100" dir="2700000" algn="tl">
                  <a:srgbClr val="C0C0C0"/>
                </a:outerShdw>
              </a:effectLst>
            </a:endParaRPr>
          </a:p>
        </p:txBody>
      </p:sp>
      <p:graphicFrame>
        <p:nvGraphicFramePr>
          <p:cNvPr id="26630" name="Group 6"/>
          <p:cNvGraphicFramePr>
            <a:graphicFrameLocks noGrp="1"/>
          </p:cNvGraphicFramePr>
          <p:nvPr>
            <p:ph idx="4294967295"/>
          </p:nvPr>
        </p:nvGraphicFramePr>
        <p:xfrm>
          <a:off x="539750" y="1052513"/>
          <a:ext cx="8424863" cy="5246692"/>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Náklady z přecenění majetkových cenných papírů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na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finanční výnosy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Q.</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R.</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FINANČNÍ VÝSLEDEK HOSPODAŘENÍ</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4851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title" idx="4294967295"/>
          </p:nvPr>
        </p:nvSpPr>
        <p:spPr>
          <a:xfrm>
            <a:off x="1242646" y="461353"/>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(4)</a:t>
            </a:r>
          </a:p>
        </p:txBody>
      </p:sp>
      <p:graphicFrame>
        <p:nvGraphicFramePr>
          <p:cNvPr id="29744" name="Group 48"/>
          <p:cNvGraphicFramePr>
            <a:graphicFrameLocks noGrp="1"/>
          </p:cNvGraphicFramePr>
          <p:nvPr>
            <p:ph idx="4294967295"/>
          </p:nvPr>
        </p:nvGraphicFramePr>
        <p:xfrm>
          <a:off x="539750" y="1773238"/>
          <a:ext cx="8229600" cy="3017839"/>
        </p:xfrm>
        <a:graphic>
          <a:graphicData uri="http://schemas.openxmlformats.org/drawingml/2006/table">
            <a:tbl>
              <a:tblPr/>
              <a:tblGrid>
                <a:gridCol w="1019175">
                  <a:extLst>
                    <a:ext uri="{9D8B030D-6E8A-4147-A177-3AD203B41FA5}">
                      <a16:colId xmlns:a16="http://schemas.microsoft.com/office/drawing/2014/main" val="20000"/>
                    </a:ext>
                  </a:extLst>
                </a:gridCol>
                <a:gridCol w="7210425">
                  <a:extLst>
                    <a:ext uri="{9D8B030D-6E8A-4147-A177-3AD203B41FA5}">
                      <a16:colId xmlns:a16="http://schemas.microsoft.com/office/drawing/2014/main" val="20001"/>
                    </a:ext>
                  </a:extLst>
                </a:gridCol>
              </a:tblGrid>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Mimořádné náklady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 mimořádné činnosti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MIMOŘÁDNÝ VÝSLEDEK HOSPODAŘENÍ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podílu na výsledku hospodaření společníkům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ÚČETNÍ OBDOBÍ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925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srgbClr val="FF0000"/>
                </a:solidFill>
                <a:effectLst>
                  <a:outerShdw blurRad="38100" dist="38100" dir="2700000" algn="tl">
                    <a:srgbClr val="C0C0C0"/>
                  </a:outerShdw>
                </a:effectLst>
              </a:rPr>
              <a:t>Výkaz zisku a ztráty nově od 2016</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81193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117988" y="0"/>
            <a:ext cx="8828788" cy="6796998"/>
          </a:xfrm>
          <a:prstGeom prst="rect">
            <a:avLst/>
          </a:prstGeom>
        </p:spPr>
      </p:pic>
      <p:sp>
        <p:nvSpPr>
          <p:cNvPr id="2" name="Ovál 1"/>
          <p:cNvSpPr/>
          <p:nvPr/>
        </p:nvSpPr>
        <p:spPr>
          <a:xfrm>
            <a:off x="-199293" y="2309446"/>
            <a:ext cx="8557846" cy="691661"/>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781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0" y="581865"/>
            <a:ext cx="9163050" cy="6124575"/>
          </a:xfrm>
          <a:prstGeom prst="rect">
            <a:avLst/>
          </a:prstGeom>
        </p:spPr>
      </p:pic>
    </p:spTree>
    <p:extLst>
      <p:ext uri="{BB962C8B-B14F-4D97-AF65-F5344CB8AC3E}">
        <p14:creationId xmlns:p14="http://schemas.microsoft.com/office/powerpoint/2010/main" val="422409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cs-CZ" sz="3200" b="1"/>
              <a:t>Výnosy</a:t>
            </a:r>
          </a:p>
        </p:txBody>
      </p:sp>
      <p:sp>
        <p:nvSpPr>
          <p:cNvPr id="5125" name="Rectangle 3"/>
          <p:cNvSpPr>
            <a:spLocks noGrp="1" noChangeArrowheads="1"/>
          </p:cNvSpPr>
          <p:nvPr>
            <p:ph idx="1"/>
          </p:nvPr>
        </p:nvSpPr>
        <p:spPr>
          <a:xfrm>
            <a:off x="457200" y="981075"/>
            <a:ext cx="8435975" cy="5400675"/>
          </a:xfrm>
        </p:spPr>
        <p:txBody>
          <a:bodyPr/>
          <a:lstStyle/>
          <a:p>
            <a:pPr algn="just" eaLnBrk="1" hangingPunct="1">
              <a:lnSpc>
                <a:spcPct val="90000"/>
              </a:lnSpc>
              <a:buFont typeface="Wingdings" pitchFamily="2" charset="2"/>
              <a:buNone/>
            </a:pPr>
            <a:r>
              <a:rPr lang="cs-CZ" sz="2400" b="1" dirty="0"/>
              <a:t>Výnosy podniku tvoří:</a:t>
            </a:r>
          </a:p>
          <a:p>
            <a:pPr eaLnBrk="1" hangingPunct="1">
              <a:lnSpc>
                <a:spcPct val="90000"/>
              </a:lnSpc>
              <a:buClr>
                <a:schemeClr val="tx1"/>
              </a:buClr>
              <a:buSzPct val="85000"/>
              <a:buFontTx/>
              <a:buAutoNum type="alphaLcParenR"/>
            </a:pPr>
            <a:r>
              <a:rPr lang="cs-CZ" sz="2400" b="1" i="1" dirty="0"/>
              <a:t>provozní výnosy</a:t>
            </a:r>
            <a:r>
              <a:rPr lang="cs-CZ" sz="2400" dirty="0"/>
              <a:t> získané z provozně hospodářské činnosti podniku (tržby za prodej zboží, výkony – tržby za prodej vlastních výrobků a služeb, změna stavu vnitropodnikových zásob vlastní výroby, aktivace),</a:t>
            </a:r>
          </a:p>
          <a:p>
            <a:pPr eaLnBrk="1" hangingPunct="1">
              <a:lnSpc>
                <a:spcPct val="90000"/>
              </a:lnSpc>
              <a:buClr>
                <a:schemeClr val="tx1"/>
              </a:buClr>
              <a:buSzPct val="85000"/>
              <a:buFontTx/>
              <a:buAutoNum type="alphaLcParenR"/>
            </a:pPr>
            <a:endParaRPr lang="cs-CZ" sz="2400" b="1" i="1" dirty="0"/>
          </a:p>
          <a:p>
            <a:pPr eaLnBrk="1" hangingPunct="1">
              <a:lnSpc>
                <a:spcPct val="90000"/>
              </a:lnSpc>
              <a:buClr>
                <a:schemeClr val="tx1"/>
              </a:buClr>
              <a:buSzPct val="85000"/>
              <a:buFontTx/>
              <a:buAutoNum type="alphaLcParenR"/>
            </a:pPr>
            <a:r>
              <a:rPr lang="cs-CZ" sz="2400" b="1" i="1" dirty="0"/>
              <a:t>finanční výnosy</a:t>
            </a:r>
            <a:r>
              <a:rPr lang="cs-CZ" sz="2400" dirty="0"/>
              <a:t> - vznikají při pohybu peněz, získané z finančních investic, cenných papírů, vkladů a účastí,</a:t>
            </a:r>
          </a:p>
          <a:p>
            <a:pPr eaLnBrk="1" hangingPunct="1">
              <a:lnSpc>
                <a:spcPct val="90000"/>
              </a:lnSpc>
              <a:buClr>
                <a:schemeClr val="tx1"/>
              </a:buClr>
              <a:buSzPct val="85000"/>
              <a:buFontTx/>
              <a:buAutoNum type="alphaLcParenR"/>
            </a:pPr>
            <a:endParaRPr lang="cs-CZ" sz="2400" b="1" i="1" dirty="0"/>
          </a:p>
          <a:p>
            <a:pPr marL="400050" lvl="1" indent="0">
              <a:lnSpc>
                <a:spcPct val="90000"/>
              </a:lnSpc>
              <a:buClr>
                <a:schemeClr val="tx1"/>
              </a:buClr>
              <a:buSzPct val="85000"/>
              <a:buNone/>
            </a:pPr>
            <a:r>
              <a:rPr lang="cs-CZ" sz="2400" b="1" i="1" dirty="0"/>
              <a:t>mimořádné výnosy</a:t>
            </a:r>
            <a:r>
              <a:rPr lang="cs-CZ" sz="2400" dirty="0"/>
              <a:t> vznikají nenadále, např. přijaté náhrady od pojišťovny ze škod, přebytek peněz v pokladně atd.</a:t>
            </a:r>
          </a:p>
        </p:txBody>
      </p:sp>
      <p:cxnSp>
        <p:nvCxnSpPr>
          <p:cNvPr id="6" name="Přímá spojnice se šipkou 5">
            <a:extLst>
              <a:ext uri="{FF2B5EF4-FFF2-40B4-BE49-F238E27FC236}">
                <a16:creationId xmlns:a16="http://schemas.microsoft.com/office/drawing/2014/main" id="{DB860774-FD09-4FAB-A417-E474DC850577}"/>
              </a:ext>
            </a:extLst>
          </p:cNvPr>
          <p:cNvCxnSpPr>
            <a:cxnSpLocks/>
          </p:cNvCxnSpPr>
          <p:nvPr/>
        </p:nvCxnSpPr>
        <p:spPr>
          <a:xfrm flipV="1">
            <a:off x="3995936" y="2636912"/>
            <a:ext cx="3888432" cy="172819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38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602673"/>
            <a:ext cx="9143999" cy="5652654"/>
          </a:xfrm>
          <a:prstGeom prst="rect">
            <a:avLst/>
          </a:prstGeom>
        </p:spPr>
      </p:pic>
    </p:spTree>
    <p:extLst>
      <p:ext uri="{BB962C8B-B14F-4D97-AF65-F5344CB8AC3E}">
        <p14:creationId xmlns:p14="http://schemas.microsoft.com/office/powerpoint/2010/main" val="1701542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0823"/>
            <a:ext cx="8229600" cy="1143000"/>
          </a:xfrm>
        </p:spPr>
        <p:txBody>
          <a:bodyPr>
            <a:normAutofit/>
          </a:bodyPr>
          <a:lstStyle/>
          <a:p>
            <a:r>
              <a:rPr lang="cs-CZ" dirty="0">
                <a:solidFill>
                  <a:srgbClr val="FF0000"/>
                </a:solidFill>
              </a:rPr>
              <a:t>Všimněte si!</a:t>
            </a:r>
          </a:p>
        </p:txBody>
      </p:sp>
      <p:sp>
        <p:nvSpPr>
          <p:cNvPr id="4" name="Zástupný symbol pro obsah 3"/>
          <p:cNvSpPr>
            <a:spLocks noGrp="1"/>
          </p:cNvSpPr>
          <p:nvPr>
            <p:ph idx="1"/>
          </p:nvPr>
        </p:nvSpPr>
        <p:spPr>
          <a:xfrm>
            <a:off x="457200" y="1458669"/>
            <a:ext cx="8229600" cy="4525963"/>
          </a:xfrm>
        </p:spPr>
        <p:txBody>
          <a:bodyPr>
            <a:normAutofit fontScale="92500" lnSpcReduction="20000"/>
          </a:bodyPr>
          <a:lstStyle/>
          <a:p>
            <a:r>
              <a:rPr lang="cs-CZ" dirty="0"/>
              <a:t>Zmizela položka „Obchodní marže“ i „Přidaná hodnota“ – přitom se jedná o </a:t>
            </a:r>
            <a:r>
              <a:rPr lang="cs-CZ" b="1" dirty="0"/>
              <a:t>základní ukazatele tvorby hodnoty podniku a také národohospodářského ukazatele HDP!</a:t>
            </a:r>
          </a:p>
          <a:p>
            <a:r>
              <a:rPr lang="cs-CZ" dirty="0"/>
              <a:t>Došlo ke zrušení mimořádného výsledku hospodaření (přesun položek do provozní oblasti) – to lze vnímat jako zjednodušení oproti minulému stavu</a:t>
            </a:r>
          </a:p>
          <a:p>
            <a:r>
              <a:rPr lang="cs-CZ" dirty="0"/>
              <a:t>Změna zachycování položek Aktivace (materiálu, majetku atd.) a Změny stavu (např. zásob NV, či hotových výrobků)</a:t>
            </a:r>
          </a:p>
        </p:txBody>
      </p:sp>
    </p:spTree>
    <p:extLst>
      <p:ext uri="{BB962C8B-B14F-4D97-AF65-F5344CB8AC3E}">
        <p14:creationId xmlns:p14="http://schemas.microsoft.com/office/powerpoint/2010/main" val="376299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548680"/>
            <a:ext cx="8229600" cy="2044824"/>
          </a:xfrm>
        </p:spPr>
        <p:txBody>
          <a:bodyPr>
            <a:normAutofit lnSpcReduction="10000"/>
          </a:bodyPr>
          <a:lstStyle/>
          <a:p>
            <a:pPr marL="0" indent="0" algn="ctr">
              <a:buNone/>
            </a:pPr>
            <a:r>
              <a:rPr lang="cs-CZ" b="1" dirty="0">
                <a:solidFill>
                  <a:srgbClr val="FF0000"/>
                </a:solidFill>
              </a:rPr>
              <a:t>Příklad č. 2</a:t>
            </a:r>
          </a:p>
          <a:p>
            <a:r>
              <a:rPr lang="cs-CZ" dirty="0"/>
              <a:t>Určete u každého následujícího nákladu, zda se jedná o provozní či finanční (z pohledu zachycení v účetnictví a ve výsledovce). </a:t>
            </a:r>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566826705"/>
              </p:ext>
            </p:extLst>
          </p:nvPr>
        </p:nvGraphicFramePr>
        <p:xfrm>
          <a:off x="1459181" y="2593504"/>
          <a:ext cx="6618019" cy="4086225"/>
        </p:xfrm>
        <a:graphic>
          <a:graphicData uri="http://schemas.openxmlformats.org/drawingml/2006/table">
            <a:tbl>
              <a:tblPr>
                <a:tableStyleId>{3C2FFA5D-87B4-456A-9821-1D502468CF0F}</a:tableStyleId>
              </a:tblPr>
              <a:tblGrid>
                <a:gridCol w="4544062">
                  <a:extLst>
                    <a:ext uri="{9D8B030D-6E8A-4147-A177-3AD203B41FA5}">
                      <a16:colId xmlns:a16="http://schemas.microsoft.com/office/drawing/2014/main" val="20000"/>
                    </a:ext>
                  </a:extLst>
                </a:gridCol>
                <a:gridCol w="1048630">
                  <a:extLst>
                    <a:ext uri="{9D8B030D-6E8A-4147-A177-3AD203B41FA5}">
                      <a16:colId xmlns:a16="http://schemas.microsoft.com/office/drawing/2014/main" val="20001"/>
                    </a:ext>
                  </a:extLst>
                </a:gridCol>
                <a:gridCol w="1025327">
                  <a:extLst>
                    <a:ext uri="{9D8B030D-6E8A-4147-A177-3AD203B41FA5}">
                      <a16:colId xmlns:a16="http://schemas.microsoft.com/office/drawing/2014/main" val="20002"/>
                    </a:ext>
                  </a:extLst>
                </a:gridCol>
              </a:tblGrid>
              <a:tr h="311668">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Provozní</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Finanční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96827">
                <a:tc>
                  <a:txBody>
                    <a:bodyPr/>
                    <a:lstStyle/>
                    <a:p>
                      <a:pPr algn="l" fontAlgn="b"/>
                      <a:r>
                        <a:rPr lang="cs-CZ" sz="2000" u="none" strike="noStrike" dirty="0">
                          <a:effectLst/>
                        </a:rPr>
                        <a:t>odpisy dlouhodobého majetku</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96827">
                <a:tc>
                  <a:txBody>
                    <a:bodyPr/>
                    <a:lstStyle/>
                    <a:p>
                      <a:pPr algn="l" fontAlgn="b"/>
                      <a:r>
                        <a:rPr lang="cs-CZ" sz="2000" u="none" strike="noStrike">
                          <a:effectLst/>
                        </a:rPr>
                        <a:t>úroky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96827">
                <a:tc>
                  <a:txBody>
                    <a:bodyPr/>
                    <a:lstStyle/>
                    <a:p>
                      <a:pPr algn="l" fontAlgn="b"/>
                      <a:r>
                        <a:rPr lang="cs-CZ" sz="2000" u="none" strike="noStrike">
                          <a:effectLst/>
                        </a:rPr>
                        <a:t>daně a poplatky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96827">
                <a:tc>
                  <a:txBody>
                    <a:bodyPr/>
                    <a:lstStyle/>
                    <a:p>
                      <a:pPr algn="l" fontAlgn="b"/>
                      <a:r>
                        <a:rPr lang="cs-CZ" sz="2000" u="none" strike="noStrike">
                          <a:effectLst/>
                        </a:rPr>
                        <a:t>osobní náklady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96827">
                <a:tc>
                  <a:txBody>
                    <a:bodyPr/>
                    <a:lstStyle/>
                    <a:p>
                      <a:pPr algn="l" fontAlgn="b"/>
                      <a:r>
                        <a:rPr lang="cs-CZ" sz="2000" u="none" strike="noStrike">
                          <a:effectLst/>
                        </a:rPr>
                        <a:t>náklady na prodané zboží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96827">
                <a:tc>
                  <a:txBody>
                    <a:bodyPr/>
                    <a:lstStyle/>
                    <a:p>
                      <a:pPr algn="l" fontAlgn="b"/>
                      <a:r>
                        <a:rPr lang="cs-CZ" sz="2000" u="none" strike="noStrike">
                          <a:effectLst/>
                        </a:rPr>
                        <a:t>prodané cenné papíry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96827">
                <a:tc>
                  <a:txBody>
                    <a:bodyPr/>
                    <a:lstStyle/>
                    <a:p>
                      <a:pPr algn="l" fontAlgn="b"/>
                      <a:r>
                        <a:rPr lang="pl-PL" sz="2000" u="none" strike="noStrike">
                          <a:effectLst/>
                        </a:rPr>
                        <a:t>škody na majetku v důsledku povodní</a:t>
                      </a:r>
                      <a:endParaRPr lang="pl-PL"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96827">
                <a:tc>
                  <a:txBody>
                    <a:bodyPr/>
                    <a:lstStyle/>
                    <a:p>
                      <a:pPr algn="l" fontAlgn="b"/>
                      <a:r>
                        <a:rPr lang="cs-CZ" sz="2000" u="none" strike="noStrike">
                          <a:effectLst/>
                        </a:rPr>
                        <a:t>zůstatková cena prodaného majetku</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96827">
                <a:tc>
                  <a:txBody>
                    <a:bodyPr/>
                    <a:lstStyle/>
                    <a:p>
                      <a:pPr algn="l" fontAlgn="b"/>
                      <a:r>
                        <a:rPr lang="cs-CZ" sz="2000" u="none" strike="noStrike">
                          <a:effectLst/>
                        </a:rPr>
                        <a:t>oprava stroje</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96827">
                <a:tc>
                  <a:txBody>
                    <a:bodyPr/>
                    <a:lstStyle/>
                    <a:p>
                      <a:pPr algn="l" fontAlgn="b"/>
                      <a:r>
                        <a:rPr lang="cs-CZ" sz="2000" u="none" strike="noStrike">
                          <a:effectLst/>
                        </a:rPr>
                        <a:t>tvorba rezerv na kurzové ztráty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96827">
                <a:tc>
                  <a:txBody>
                    <a:bodyPr/>
                    <a:lstStyle/>
                    <a:p>
                      <a:pPr algn="l" fontAlgn="b"/>
                      <a:r>
                        <a:rPr lang="cs-CZ" sz="2000" u="none" strike="noStrike">
                          <a:effectLst/>
                        </a:rPr>
                        <a:t>právní služby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311668">
                <a:tc>
                  <a:txBody>
                    <a:bodyPr/>
                    <a:lstStyle/>
                    <a:p>
                      <a:pPr algn="l" fontAlgn="b"/>
                      <a:r>
                        <a:rPr lang="cs-CZ" sz="2000" u="none" strike="noStrike">
                          <a:effectLst/>
                        </a:rPr>
                        <a:t>náklady na materiál</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Zástupný symbol pro číslo snímku 5"/>
          <p:cNvSpPr>
            <a:spLocks noGrp="1"/>
          </p:cNvSpPr>
          <p:nvPr>
            <p:ph type="sldNum" sz="quarter" idx="12"/>
          </p:nvPr>
        </p:nvSpPr>
        <p:spPr>
          <a:xfrm>
            <a:off x="7010400" y="6381328"/>
            <a:ext cx="2133600" cy="365125"/>
          </a:xfrm>
        </p:spPr>
        <p:txBody>
          <a:bodyPr/>
          <a:lstStyle/>
          <a:p>
            <a:fld id="{20599342-ADC9-4FBD-BD5E-33D093E923A2}" type="slidenum">
              <a:rPr lang="cs-CZ"/>
              <a:pPr/>
              <a:t>32</a:t>
            </a:fld>
            <a:endParaRPr lang="cs-CZ" dirty="0"/>
          </a:p>
        </p:txBody>
      </p:sp>
    </p:spTree>
    <p:extLst>
      <p:ext uri="{BB962C8B-B14F-4D97-AF65-F5344CB8AC3E}">
        <p14:creationId xmlns:p14="http://schemas.microsoft.com/office/powerpoint/2010/main" val="252596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662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3E216C-830B-4416-A3F8-E427E0D42F4F}" type="slidenum">
              <a:rPr lang="cs-CZ" altLang="cs-CZ" smtClean="0"/>
              <a:pPr eaLnBrk="1" hangingPunct="1"/>
              <a:t>33</a:t>
            </a:fld>
            <a:endParaRPr lang="cs-CZ" altLang="cs-CZ"/>
          </a:p>
        </p:txBody>
      </p:sp>
      <p:sp>
        <p:nvSpPr>
          <p:cNvPr id="26628" name="Rectangle 2"/>
          <p:cNvSpPr>
            <a:spLocks noGrp="1" noChangeArrowheads="1"/>
          </p:cNvSpPr>
          <p:nvPr>
            <p:ph type="body" idx="1"/>
          </p:nvPr>
        </p:nvSpPr>
        <p:spPr>
          <a:xfrm>
            <a:off x="179388" y="1612900"/>
            <a:ext cx="8651875" cy="4364038"/>
          </a:xfrm>
        </p:spPr>
        <p:txBody>
          <a:bodyPr/>
          <a:lstStyle/>
          <a:p>
            <a:pPr marL="609600" indent="-609600" eaLnBrk="1" hangingPunct="1">
              <a:buClr>
                <a:schemeClr val="tx1"/>
              </a:buClr>
              <a:buFontTx/>
              <a:buNone/>
            </a:pPr>
            <a:r>
              <a:rPr lang="cs-CZ" altLang="cs-CZ" b="1" dirty="0"/>
              <a:t>A. podle místa vzniku a odpovědnosti</a:t>
            </a:r>
            <a:endParaRPr lang="cs-CZ" altLang="cs-CZ" b="1" i="1" dirty="0"/>
          </a:p>
          <a:p>
            <a:pPr marL="609600" indent="-609600" eaLnBrk="1" hangingPunct="1"/>
            <a:r>
              <a:rPr lang="cs-CZ" altLang="cs-CZ" b="1" i="1" dirty="0"/>
              <a:t>náklady výrobní a nevýrobní činnosti</a:t>
            </a:r>
            <a:endParaRPr lang="cs-CZ" altLang="cs-CZ" b="1" dirty="0"/>
          </a:p>
          <a:p>
            <a:pPr marL="990600" lvl="1" indent="-533400" eaLnBrk="1" hangingPunct="1"/>
            <a:r>
              <a:rPr lang="cs-CZ" altLang="cs-CZ" b="1" dirty="0"/>
              <a:t>Jednicové – </a:t>
            </a:r>
            <a:r>
              <a:rPr lang="cs-CZ" altLang="cs-CZ" dirty="0"/>
              <a:t>souvisí přímo s určitým výkonem, jdou určit na jednotku výkonu</a:t>
            </a:r>
            <a:endParaRPr lang="cs-CZ" altLang="cs-CZ" b="1" dirty="0"/>
          </a:p>
          <a:p>
            <a:pPr marL="990600" lvl="1" indent="-533400" eaLnBrk="1" hangingPunct="1"/>
            <a:r>
              <a:rPr lang="cs-CZ" altLang="cs-CZ" b="1" dirty="0"/>
              <a:t>Režijní – </a:t>
            </a:r>
            <a:r>
              <a:rPr lang="cs-CZ" altLang="cs-CZ" dirty="0"/>
              <a:t>souvisí s výrobou jako celkem, nelze je přímo určit na jednotku výkonu</a:t>
            </a:r>
            <a:endParaRPr lang="cs-CZ" altLang="cs-CZ" b="1" i="1" dirty="0"/>
          </a:p>
          <a:p>
            <a:pPr marL="609600" indent="-609600" eaLnBrk="1" hangingPunct="1"/>
            <a:r>
              <a:rPr lang="cs-CZ" altLang="cs-CZ" b="1" i="1" dirty="0"/>
              <a:t>Sledování nákladů podle nákladových středisek</a:t>
            </a:r>
          </a:p>
        </p:txBody>
      </p:sp>
      <p:sp>
        <p:nvSpPr>
          <p:cNvPr id="26629" name="Rectangle 4"/>
          <p:cNvSpPr>
            <a:spLocks noChangeArrowheads="1"/>
          </p:cNvSpPr>
          <p:nvPr/>
        </p:nvSpPr>
        <p:spPr bwMode="auto">
          <a:xfrm>
            <a:off x="406400" y="806452"/>
            <a:ext cx="84248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3. Účelové třídění nákladů</a:t>
            </a:r>
          </a:p>
        </p:txBody>
      </p:sp>
    </p:spTree>
    <p:extLst>
      <p:ext uri="{BB962C8B-B14F-4D97-AF65-F5344CB8AC3E}">
        <p14:creationId xmlns:p14="http://schemas.microsoft.com/office/powerpoint/2010/main" val="2058627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7651"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EF17463-1BC8-4E3E-9E74-8133FEB4A675}" type="slidenum">
              <a:rPr lang="cs-CZ" altLang="cs-CZ" smtClean="0"/>
              <a:pPr eaLnBrk="1" hangingPunct="1"/>
              <a:t>34</a:t>
            </a:fld>
            <a:endParaRPr lang="cs-CZ" altLang="cs-CZ"/>
          </a:p>
        </p:txBody>
      </p:sp>
      <p:sp>
        <p:nvSpPr>
          <p:cNvPr id="27652" name="Rectangle 2"/>
          <p:cNvSpPr>
            <a:spLocks noGrp="1" noChangeArrowheads="1"/>
          </p:cNvSpPr>
          <p:nvPr>
            <p:ph type="body" idx="1"/>
          </p:nvPr>
        </p:nvSpPr>
        <p:spPr>
          <a:xfrm>
            <a:off x="0" y="1397000"/>
            <a:ext cx="8991600" cy="2962333"/>
          </a:xfrm>
        </p:spPr>
        <p:txBody>
          <a:bodyPr>
            <a:normAutofit fontScale="92500" lnSpcReduction="10000"/>
          </a:bodyPr>
          <a:lstStyle/>
          <a:p>
            <a:pPr marL="609600" indent="-609600" eaLnBrk="1" hangingPunct="1">
              <a:buClr>
                <a:schemeClr val="tx1"/>
              </a:buClr>
              <a:buFontTx/>
              <a:buNone/>
            </a:pPr>
            <a:r>
              <a:rPr lang="cs-CZ" altLang="cs-CZ" b="1" i="1" dirty="0"/>
              <a:t>B. Kalkulační členění nákladů</a:t>
            </a:r>
          </a:p>
          <a:p>
            <a:pPr marL="609600" indent="-609600" eaLnBrk="1" hangingPunct="1"/>
            <a:r>
              <a:rPr lang="cs-CZ" altLang="cs-CZ" b="1" i="1" dirty="0"/>
              <a:t>říká nám, na co byly náklady vynaloženy</a:t>
            </a:r>
            <a:endParaRPr lang="cs-CZ" altLang="cs-CZ" b="1" i="1" dirty="0">
              <a:solidFill>
                <a:srgbClr val="FF0000"/>
              </a:solidFill>
            </a:endParaRPr>
          </a:p>
          <a:p>
            <a:pPr marL="990600" lvl="1" indent="-533400" eaLnBrk="1" hangingPunct="1"/>
            <a:r>
              <a:rPr lang="cs-CZ" altLang="cs-CZ" b="1" i="1" dirty="0"/>
              <a:t>přímé</a:t>
            </a:r>
            <a:r>
              <a:rPr lang="cs-CZ" altLang="cs-CZ" i="1" dirty="0"/>
              <a:t> – přímo souvisí s určitým druhem výkonu (jednicové)</a:t>
            </a:r>
          </a:p>
          <a:p>
            <a:pPr marL="990600" lvl="1" indent="-533400" eaLnBrk="1" hangingPunct="1"/>
            <a:r>
              <a:rPr lang="cs-CZ" altLang="cs-CZ" b="1" i="1" dirty="0"/>
              <a:t>nepřímé</a:t>
            </a:r>
            <a:r>
              <a:rPr lang="cs-CZ" altLang="cs-CZ" i="1" dirty="0"/>
              <a:t> – souvisí s více druhy výkonů a zabezpečují výrobu jako celek (režijní které s daným výrobkem přímo nesouvisí)</a:t>
            </a:r>
          </a:p>
        </p:txBody>
      </p:sp>
      <p:sp>
        <p:nvSpPr>
          <p:cNvPr id="27653" name="Rectangle 3"/>
          <p:cNvSpPr>
            <a:spLocks noGrp="1" noChangeArrowheads="1"/>
          </p:cNvSpPr>
          <p:nvPr>
            <p:ph type="title"/>
          </p:nvPr>
        </p:nvSpPr>
        <p:spPr>
          <a:xfrm>
            <a:off x="469900" y="431800"/>
            <a:ext cx="8229600" cy="1143000"/>
          </a:xfrm>
          <a:noFill/>
        </p:spPr>
        <p:txBody>
          <a:bodyPr>
            <a:normAutofit/>
          </a:bodyPr>
          <a:lstStyle/>
          <a:p>
            <a:pPr eaLnBrk="1" hangingPunct="1"/>
            <a:r>
              <a:rPr lang="cs-CZ" altLang="cs-CZ" sz="3600" b="1" dirty="0">
                <a:solidFill>
                  <a:srgbClr val="FF0000"/>
                </a:solidFill>
              </a:rPr>
              <a:t>3. Účelové třídění nákladů</a:t>
            </a:r>
          </a:p>
        </p:txBody>
      </p:sp>
      <p:pic>
        <p:nvPicPr>
          <p:cNvPr id="27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24" y="4359333"/>
            <a:ext cx="8132476" cy="20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91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880" y="808968"/>
            <a:ext cx="8280920" cy="648072"/>
          </a:xfrm>
        </p:spPr>
        <p:txBody>
          <a:bodyPr>
            <a:noAutofit/>
          </a:bodyPr>
          <a:lstStyle/>
          <a:p>
            <a:r>
              <a:rPr lang="cs-CZ" sz="3200" b="1" dirty="0">
                <a:solidFill>
                  <a:srgbClr val="FF0000"/>
                </a:solidFill>
              </a:rPr>
              <a:t>Příklad č. 3 </a:t>
            </a:r>
            <a:br>
              <a:rPr lang="cs-CZ" sz="3200" b="1" dirty="0">
                <a:solidFill>
                  <a:srgbClr val="FF0000"/>
                </a:solidFill>
              </a:rPr>
            </a:br>
            <a:r>
              <a:rPr lang="cs-CZ" sz="3200" b="1" dirty="0">
                <a:solidFill>
                  <a:srgbClr val="FF0000"/>
                </a:solidFill>
              </a:rPr>
              <a:t>(přímé a nepřímé náklady)</a:t>
            </a:r>
          </a:p>
        </p:txBody>
      </p:sp>
      <p:sp>
        <p:nvSpPr>
          <p:cNvPr id="3" name="Zástupný symbol pro obsah 2"/>
          <p:cNvSpPr>
            <a:spLocks noGrp="1"/>
          </p:cNvSpPr>
          <p:nvPr>
            <p:ph idx="1"/>
          </p:nvPr>
        </p:nvSpPr>
        <p:spPr>
          <a:xfrm>
            <a:off x="152400" y="1816100"/>
            <a:ext cx="8534400" cy="4310063"/>
          </a:xfrm>
        </p:spPr>
        <p:txBody>
          <a:bodyPr>
            <a:normAutofit fontScale="70000" lnSpcReduction="20000"/>
          </a:bodyPr>
          <a:lstStyle/>
          <a:p>
            <a:pPr marL="0" indent="0">
              <a:buNone/>
            </a:pPr>
            <a:r>
              <a:rPr lang="cs-CZ" dirty="0"/>
              <a:t>Určete, zda se jedná o přímý náklad nebo o náklad nepřímý (tiskárna):</a:t>
            </a:r>
          </a:p>
          <a:p>
            <a:pPr lvl="0"/>
            <a:r>
              <a:rPr lang="cs-CZ" dirty="0"/>
              <a:t>odpisy lisovny,</a:t>
            </a:r>
          </a:p>
          <a:p>
            <a:pPr lvl="0"/>
            <a:r>
              <a:rPr lang="cs-CZ" dirty="0"/>
              <a:t>spotřeba papíru při výrobě knih,</a:t>
            </a:r>
          </a:p>
          <a:p>
            <a:pPr lvl="0"/>
            <a:r>
              <a:rPr lang="cs-CZ" dirty="0"/>
              <a:t>mzdy dělníků (tiskařů)</a:t>
            </a:r>
          </a:p>
          <a:p>
            <a:pPr lvl="0"/>
            <a:r>
              <a:rPr lang="cs-CZ" dirty="0"/>
              <a:t>mzdy vedení společnosti,</a:t>
            </a:r>
          </a:p>
          <a:p>
            <a:pPr lvl="0"/>
            <a:r>
              <a:rPr lang="cs-CZ" dirty="0"/>
              <a:t>spotřeba kancelářského papíru,</a:t>
            </a:r>
          </a:p>
          <a:p>
            <a:pPr lvl="0"/>
            <a:r>
              <a:rPr lang="cs-CZ" dirty="0"/>
              <a:t>propagace značky</a:t>
            </a:r>
          </a:p>
          <a:p>
            <a:pPr lvl="0"/>
            <a:r>
              <a:rPr lang="cs-CZ" dirty="0"/>
              <a:t>spotřeba energie k pohonu výrobních strojů, </a:t>
            </a:r>
          </a:p>
          <a:p>
            <a:pPr lvl="0"/>
            <a:r>
              <a:rPr lang="cs-CZ" dirty="0"/>
              <a:t>náklady na úklid skladu materiálu, </a:t>
            </a:r>
          </a:p>
          <a:p>
            <a:pPr lvl="0"/>
            <a:r>
              <a:rPr lang="cs-CZ" dirty="0"/>
              <a:t>kursovní ztráty,</a:t>
            </a:r>
          </a:p>
          <a:p>
            <a:pPr lvl="0"/>
            <a:r>
              <a:rPr lang="cs-CZ" dirty="0"/>
              <a:t>sociální pojištění</a:t>
            </a:r>
          </a:p>
          <a:p>
            <a:pPr lvl="0"/>
            <a:r>
              <a:rPr lang="cs-CZ" dirty="0"/>
              <a:t>telefonní poplatky.</a:t>
            </a:r>
          </a:p>
          <a:p>
            <a:endParaRPr lang="cs-CZ" dirty="0"/>
          </a:p>
        </p:txBody>
      </p:sp>
      <p:sp>
        <p:nvSpPr>
          <p:cNvPr id="4" name="Zástupný symbol pro číslo snímku 5"/>
          <p:cNvSpPr>
            <a:spLocks noGrp="1"/>
          </p:cNvSpPr>
          <p:nvPr>
            <p:ph type="sldNum" sz="quarter" idx="12"/>
          </p:nvPr>
        </p:nvSpPr>
        <p:spPr>
          <a:xfrm>
            <a:off x="6553200" y="6356350"/>
            <a:ext cx="2133600" cy="365125"/>
          </a:xfrm>
        </p:spPr>
        <p:txBody>
          <a:bodyPr/>
          <a:lstStyle/>
          <a:p>
            <a:fld id="{20599342-ADC9-4FBD-BD5E-33D093E923A2}" type="slidenum">
              <a:rPr lang="cs-CZ"/>
              <a:pPr/>
              <a:t>35</a:t>
            </a:fld>
            <a:endParaRPr lang="cs-CZ" dirty="0"/>
          </a:p>
        </p:txBody>
      </p:sp>
    </p:spTree>
    <p:extLst>
      <p:ext uri="{BB962C8B-B14F-4D97-AF65-F5344CB8AC3E}">
        <p14:creationId xmlns:p14="http://schemas.microsoft.com/office/powerpoint/2010/main" val="2137459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867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88F61E9-F0AA-42FF-9286-D7F3D8C4E2F8}" type="slidenum">
              <a:rPr lang="cs-CZ" altLang="cs-CZ" smtClean="0"/>
              <a:pPr eaLnBrk="1" hangingPunct="1"/>
              <a:t>36</a:t>
            </a:fld>
            <a:endParaRPr lang="cs-CZ" altLang="cs-CZ"/>
          </a:p>
        </p:txBody>
      </p:sp>
      <p:sp>
        <p:nvSpPr>
          <p:cNvPr id="28676" name="Rectangle 2"/>
          <p:cNvSpPr>
            <a:spLocks noGrp="1" noChangeArrowheads="1"/>
          </p:cNvSpPr>
          <p:nvPr>
            <p:ph type="body" idx="1"/>
          </p:nvPr>
        </p:nvSpPr>
        <p:spPr>
          <a:xfrm>
            <a:off x="1" y="1574800"/>
            <a:ext cx="9144000" cy="5283200"/>
          </a:xfrm>
        </p:spPr>
        <p:txBody>
          <a:bodyPr/>
          <a:lstStyle/>
          <a:p>
            <a:pPr marL="709613" indent="-533400" algn="ctr" eaLnBrk="1" hangingPunct="1">
              <a:buClr>
                <a:schemeClr val="tx1"/>
              </a:buClr>
              <a:buFontTx/>
              <a:buNone/>
            </a:pPr>
            <a:r>
              <a:rPr lang="cs-CZ" altLang="cs-CZ" sz="2400" b="1" i="1" dirty="0">
                <a:solidFill>
                  <a:srgbClr val="FF0000"/>
                </a:solidFill>
              </a:rPr>
              <a:t>(členění z pohledu manažerského účetnictví)</a:t>
            </a:r>
          </a:p>
          <a:p>
            <a:pPr marL="709613" indent="-533400" eaLnBrk="1" hangingPunct="1"/>
            <a:r>
              <a:rPr lang="cs-CZ" altLang="cs-CZ" sz="2400" b="1" dirty="0"/>
              <a:t>variabilní</a:t>
            </a:r>
            <a:r>
              <a:rPr lang="cs-CZ" altLang="cs-CZ" sz="2400" dirty="0"/>
              <a:t> – se změnou objemu výroby se mění i </a:t>
            </a:r>
            <a:r>
              <a:rPr lang="cs-CZ" altLang="cs-CZ" sz="2400" u="sng" dirty="0"/>
              <a:t>celkové</a:t>
            </a:r>
            <a:r>
              <a:rPr lang="cs-CZ" altLang="cs-CZ" sz="2400" dirty="0"/>
              <a:t> variabilní náklady. (variabilní náklady na </a:t>
            </a:r>
            <a:r>
              <a:rPr lang="cs-CZ" altLang="cs-CZ" sz="2400" u="sng" dirty="0"/>
              <a:t>1</a:t>
            </a:r>
            <a:r>
              <a:rPr lang="cs-CZ" altLang="cs-CZ" sz="2400" dirty="0"/>
              <a:t> výrobek zůstávají neměnné) - patří sem jednicové a část přímo přiřaditelných režijních nákladů (materiál, přímé mzdy, elektrická energie spotřebovaná jedním konkrétním strojem např. za hodinu atd.)</a:t>
            </a:r>
          </a:p>
          <a:p>
            <a:pPr marL="709613" indent="-533400" eaLnBrk="1" hangingPunct="1"/>
            <a:r>
              <a:rPr lang="cs-CZ" altLang="cs-CZ" sz="2400" b="1" dirty="0"/>
              <a:t>fixní</a:t>
            </a:r>
            <a:r>
              <a:rPr lang="cs-CZ" altLang="cs-CZ" sz="2400" dirty="0"/>
              <a:t> – se změnou objemu výroby se celkové fixní náklady nemění, zůstávají stále stejné. V případě, že je rozpočítáme na jednotlivé výrobky, pak fixní náklady s růstem objemu výroby klesají, hovoříme o tzv. degresi fixních nákladů. Patří sem velká část režijních nákladů, odpisy, </a:t>
            </a:r>
            <a:r>
              <a:rPr lang="cs-CZ" altLang="cs-CZ" sz="2400" dirty="0" err="1"/>
              <a:t>administr</a:t>
            </a:r>
            <a:r>
              <a:rPr lang="cs-CZ" altLang="cs-CZ" sz="2400" dirty="0"/>
              <a:t>. náklady, nájemné, pojištění, úroky z půjček atd.</a:t>
            </a:r>
          </a:p>
        </p:txBody>
      </p:sp>
      <p:sp>
        <p:nvSpPr>
          <p:cNvPr id="28677" name="Rectangle 3"/>
          <p:cNvSpPr>
            <a:spLocks noGrp="1" noChangeArrowheads="1"/>
          </p:cNvSpPr>
          <p:nvPr>
            <p:ph type="title"/>
          </p:nvPr>
        </p:nvSpPr>
        <p:spPr>
          <a:xfrm>
            <a:off x="468313" y="5715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spTree>
    <p:extLst>
      <p:ext uri="{BB962C8B-B14F-4D97-AF65-F5344CB8AC3E}">
        <p14:creationId xmlns:p14="http://schemas.microsoft.com/office/powerpoint/2010/main" val="2512716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072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FB95F84-1EB6-40E7-83BF-78BC8FB24C1F}" type="slidenum">
              <a:rPr lang="cs-CZ" altLang="cs-CZ" smtClean="0"/>
              <a:pPr eaLnBrk="1" hangingPunct="1"/>
              <a:t>37</a:t>
            </a:fld>
            <a:endParaRPr lang="cs-CZ" altLang="cs-CZ"/>
          </a:p>
        </p:txBody>
      </p:sp>
      <p:sp>
        <p:nvSpPr>
          <p:cNvPr id="30724" name="Rectangle 2"/>
          <p:cNvSpPr>
            <a:spLocks noGrp="1" noChangeArrowheads="1"/>
          </p:cNvSpPr>
          <p:nvPr>
            <p:ph type="body" idx="1"/>
          </p:nvPr>
        </p:nvSpPr>
        <p:spPr>
          <a:xfrm>
            <a:off x="1106488" y="1543050"/>
            <a:ext cx="7058025" cy="1203325"/>
          </a:xfrm>
        </p:spPr>
        <p:txBody>
          <a:bodyPr>
            <a:normAutofit fontScale="92500" lnSpcReduction="10000"/>
          </a:bodyPr>
          <a:lstStyle/>
          <a:p>
            <a:pPr marL="709613" indent="-533400" algn="ctr" eaLnBrk="1" hangingPunct="1">
              <a:buClr>
                <a:schemeClr val="tx1"/>
              </a:buClr>
              <a:buFontTx/>
              <a:buNone/>
            </a:pPr>
            <a:r>
              <a:rPr lang="cs-CZ" altLang="cs-CZ" sz="2400" b="1" i="1" dirty="0">
                <a:solidFill>
                  <a:srgbClr val="FF0000"/>
                </a:solidFill>
              </a:rPr>
              <a:t>Fixní náklady</a:t>
            </a:r>
          </a:p>
          <a:p>
            <a:pPr marL="709613" indent="-533400" algn="ctr" eaLnBrk="1" hangingPunct="1">
              <a:buClr>
                <a:schemeClr val="tx1"/>
              </a:buClr>
              <a:buFontTx/>
              <a:buNone/>
            </a:pPr>
            <a:r>
              <a:rPr lang="cs-CZ" altLang="cs-CZ" sz="2400" b="1" dirty="0"/>
              <a:t>Vznikají i když se nic nevyrábí!</a:t>
            </a:r>
          </a:p>
          <a:p>
            <a:pPr marL="709613" indent="-533400" algn="ctr" eaLnBrk="1" hangingPunct="1">
              <a:buClr>
                <a:schemeClr val="tx1"/>
              </a:buClr>
              <a:buFontTx/>
              <a:buNone/>
            </a:pPr>
            <a:r>
              <a:rPr lang="cs-CZ" altLang="cs-CZ" sz="2400" b="1" dirty="0"/>
              <a:t>Jejich změna je vždy skoková!</a:t>
            </a:r>
          </a:p>
        </p:txBody>
      </p:sp>
      <p:sp>
        <p:nvSpPr>
          <p:cNvPr id="30725" name="Rectangle 3"/>
          <p:cNvSpPr>
            <a:spLocks noGrp="1" noChangeArrowheads="1"/>
          </p:cNvSpPr>
          <p:nvPr>
            <p:ph type="title"/>
          </p:nvPr>
        </p:nvSpPr>
        <p:spPr>
          <a:xfrm>
            <a:off x="641351" y="6350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0726" name="Picture 2" descr="http://www.synext.cz/images/image/f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2746375"/>
            <a:ext cx="4171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http://www.synext.cz/images/image/f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779713"/>
            <a:ext cx="4176712"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48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174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FBC4407-347C-4419-8AC0-D502A5C4F3DE}" type="slidenum">
              <a:rPr lang="cs-CZ" altLang="cs-CZ" smtClean="0"/>
              <a:pPr eaLnBrk="1" hangingPunct="1"/>
              <a:t>38</a:t>
            </a:fld>
            <a:endParaRPr lang="cs-CZ" altLang="cs-CZ"/>
          </a:p>
        </p:txBody>
      </p:sp>
      <p:sp>
        <p:nvSpPr>
          <p:cNvPr id="168962" name="Rectangle 2"/>
          <p:cNvSpPr>
            <a:spLocks noGrp="1" noChangeArrowheads="1"/>
          </p:cNvSpPr>
          <p:nvPr>
            <p:ph type="body" idx="1"/>
          </p:nvPr>
        </p:nvSpPr>
        <p:spPr>
          <a:xfrm>
            <a:off x="-12700" y="1827213"/>
            <a:ext cx="5597525" cy="4954587"/>
          </a:xfrm>
        </p:spPr>
        <p:txBody>
          <a:bodyPr>
            <a:normAutofit/>
          </a:bodyPr>
          <a:lstStyle/>
          <a:p>
            <a:pPr marL="709613" indent="-533400" algn="ctr" eaLnBrk="1" hangingPunct="1">
              <a:buClr>
                <a:schemeClr val="tx1"/>
              </a:buClr>
              <a:buFontTx/>
              <a:buNone/>
              <a:defRPr/>
            </a:pPr>
            <a:r>
              <a:rPr lang="cs-CZ" sz="2400" b="1" i="1" dirty="0">
                <a:solidFill>
                  <a:srgbClr val="FF0000"/>
                </a:solidFill>
              </a:rPr>
              <a:t>Variabilní náklady</a:t>
            </a:r>
          </a:p>
          <a:p>
            <a:pPr marL="709613" indent="-533400" algn="ctr" eaLnBrk="1" hangingPunct="1">
              <a:buClr>
                <a:schemeClr val="tx1"/>
              </a:buClr>
              <a:buFont typeface="Wingdings" pitchFamily="2" charset="2"/>
              <a:buNone/>
              <a:defRPr/>
            </a:pPr>
            <a:r>
              <a:rPr lang="cs-CZ" sz="2400" b="1" dirty="0"/>
              <a:t>Přímo souvisí s množstvím výroby!</a:t>
            </a:r>
          </a:p>
          <a:p>
            <a:pPr marL="0" indent="0" eaLnBrk="1" hangingPunct="1">
              <a:buFont typeface="Wingdings" pitchFamily="2" charset="2"/>
              <a:buNone/>
              <a:defRPr/>
            </a:pPr>
            <a:r>
              <a:rPr lang="cs-CZ" sz="2000" dirty="0"/>
              <a:t>Variabilní náklady nám „padají přímo do ceny výrobků“. Patří sem zejména:</a:t>
            </a:r>
          </a:p>
          <a:p>
            <a:pPr eaLnBrk="1" hangingPunct="1">
              <a:defRPr/>
            </a:pPr>
            <a:r>
              <a:rPr lang="cs-CZ" sz="1800" dirty="0"/>
              <a:t>polotovary, přímý materiál a suroviny pro výrobu</a:t>
            </a:r>
          </a:p>
          <a:p>
            <a:pPr eaLnBrk="1" hangingPunct="1">
              <a:defRPr/>
            </a:pPr>
            <a:r>
              <a:rPr lang="cs-CZ" sz="1800" dirty="0"/>
              <a:t>mzdy výrobních (realizačních) pracovníků</a:t>
            </a:r>
          </a:p>
          <a:p>
            <a:pPr eaLnBrk="1" hangingPunct="1">
              <a:defRPr/>
            </a:pPr>
            <a:r>
              <a:rPr lang="cs-CZ" sz="1800" dirty="0"/>
              <a:t>přímé výrobní kooperace</a:t>
            </a:r>
          </a:p>
          <a:p>
            <a:pPr eaLnBrk="1" hangingPunct="1">
              <a:defRPr/>
            </a:pPr>
            <a:r>
              <a:rPr lang="cs-CZ" sz="1800" dirty="0"/>
              <a:t>logistické náklady (především doprava materiálu a hotových výrobků)</a:t>
            </a:r>
          </a:p>
          <a:p>
            <a:pPr eaLnBrk="1" hangingPunct="1">
              <a:defRPr/>
            </a:pPr>
            <a:r>
              <a:rPr lang="cs-CZ" sz="1800" dirty="0"/>
              <a:t>přímo spotřebované nástroje</a:t>
            </a:r>
          </a:p>
          <a:p>
            <a:pPr eaLnBrk="1" hangingPunct="1">
              <a:defRPr/>
            </a:pPr>
            <a:r>
              <a:rPr lang="cs-CZ" sz="1800" dirty="0"/>
              <a:t>přímé energie na provoz strojů</a:t>
            </a:r>
          </a:p>
        </p:txBody>
      </p:sp>
      <p:sp>
        <p:nvSpPr>
          <p:cNvPr id="31749" name="Rectangle 3"/>
          <p:cNvSpPr>
            <a:spLocks noGrp="1" noChangeArrowheads="1"/>
          </p:cNvSpPr>
          <p:nvPr>
            <p:ph type="title"/>
          </p:nvPr>
        </p:nvSpPr>
        <p:spPr>
          <a:xfrm>
            <a:off x="468313" y="454025"/>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1750" name="Picture 6" descr="http://www.synext.cz/images/image/v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1" y="2357936"/>
            <a:ext cx="3716338" cy="30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5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026"/>
          <p:cNvSpPr>
            <a:spLocks noGrp="1" noChangeArrowheads="1"/>
          </p:cNvSpPr>
          <p:nvPr>
            <p:ph type="title"/>
          </p:nvPr>
        </p:nvSpPr>
        <p:spPr>
          <a:xfrm>
            <a:off x="57150" y="-30162"/>
            <a:ext cx="9144000" cy="1143000"/>
          </a:xfrm>
          <a:solidFill>
            <a:schemeClr val="bg1"/>
          </a:solidFill>
        </p:spPr>
        <p:txBody>
          <a:bodyPr/>
          <a:lstStyle/>
          <a:p>
            <a:pPr eaLnBrk="1" hangingPunct="1"/>
            <a:r>
              <a:rPr lang="cs-CZ" altLang="cs-CZ" sz="2800" b="1" dirty="0">
                <a:solidFill>
                  <a:srgbClr val="FF0000"/>
                </a:solidFill>
              </a:rPr>
              <a:t>Průběh (vývoj) fixních, variabilních a celkových nákladů při růstu produkce</a:t>
            </a:r>
          </a:p>
        </p:txBody>
      </p:sp>
      <p:grpSp>
        <p:nvGrpSpPr>
          <p:cNvPr id="642075" name="Group 1051"/>
          <p:cNvGrpSpPr>
            <a:grpSpLocks/>
          </p:cNvGrpSpPr>
          <p:nvPr/>
        </p:nvGrpSpPr>
        <p:grpSpPr bwMode="auto">
          <a:xfrm>
            <a:off x="360363" y="1811338"/>
            <a:ext cx="8135937" cy="4408487"/>
            <a:chOff x="635" y="1141"/>
            <a:chExt cx="5125" cy="2777"/>
          </a:xfrm>
        </p:grpSpPr>
        <p:sp>
          <p:nvSpPr>
            <p:cNvPr id="32791" name="Line 1030"/>
            <p:cNvSpPr>
              <a:spLocks noChangeShapeType="1"/>
            </p:cNvSpPr>
            <p:nvPr/>
          </p:nvSpPr>
          <p:spPr bwMode="auto">
            <a:xfrm>
              <a:off x="1113" y="1213"/>
              <a:ext cx="0" cy="27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92" name="Line 1031"/>
            <p:cNvSpPr>
              <a:spLocks noChangeShapeType="1"/>
            </p:cNvSpPr>
            <p:nvPr/>
          </p:nvSpPr>
          <p:spPr bwMode="auto">
            <a:xfrm>
              <a:off x="974" y="3411"/>
              <a:ext cx="44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93" name="Text Box 1039"/>
            <p:cNvSpPr txBox="1">
              <a:spLocks noChangeArrowheads="1"/>
            </p:cNvSpPr>
            <p:nvPr/>
          </p:nvSpPr>
          <p:spPr bwMode="auto">
            <a:xfrm>
              <a:off x="679" y="3229"/>
              <a:ext cx="30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0</a:t>
              </a:r>
            </a:p>
          </p:txBody>
        </p:sp>
        <p:sp>
          <p:nvSpPr>
            <p:cNvPr id="32794" name="Text Box 1040"/>
            <p:cNvSpPr txBox="1">
              <a:spLocks noChangeArrowheads="1"/>
            </p:cNvSpPr>
            <p:nvPr/>
          </p:nvSpPr>
          <p:spPr bwMode="auto">
            <a:xfrm>
              <a:off x="4436" y="3427"/>
              <a:ext cx="132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latin typeface="Arial" pitchFamily="34" charset="0"/>
                </a:rPr>
                <a:t>Objem produkce</a:t>
              </a:r>
            </a:p>
          </p:txBody>
        </p:sp>
        <p:sp>
          <p:nvSpPr>
            <p:cNvPr id="32795" name="Text Box 1041"/>
            <p:cNvSpPr txBox="1">
              <a:spLocks noChangeArrowheads="1"/>
            </p:cNvSpPr>
            <p:nvPr/>
          </p:nvSpPr>
          <p:spPr bwMode="auto">
            <a:xfrm>
              <a:off x="635" y="1141"/>
              <a:ext cx="52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Kč</a:t>
              </a:r>
            </a:p>
          </p:txBody>
        </p:sp>
      </p:grpSp>
      <p:sp>
        <p:nvSpPr>
          <p:cNvPr id="32790" name="Zástupný symbol pro číslo snímku 5"/>
          <p:cNvSpPr>
            <a:spLocks noGrp="1"/>
          </p:cNvSpPr>
          <p:nvPr>
            <p:ph type="sldNum" sz="quarter" idx="4294967295"/>
          </p:nvPr>
        </p:nvSpPr>
        <p:spPr>
          <a:xfrm>
            <a:off x="7021513" y="632460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F5B17F5-FBB4-437B-8BE2-B916406383CE}" type="slidenum">
              <a:rPr lang="cs-CZ" altLang="cs-CZ" smtClean="0"/>
              <a:pPr eaLnBrk="1" hangingPunct="1"/>
              <a:t>39</a:t>
            </a:fld>
            <a:endParaRPr lang="cs-CZ" altLang="cs-CZ"/>
          </a:p>
        </p:txBody>
      </p:sp>
    </p:spTree>
    <p:extLst>
      <p:ext uri="{BB962C8B-B14F-4D97-AF65-F5344CB8AC3E}">
        <p14:creationId xmlns:p14="http://schemas.microsoft.com/office/powerpoint/2010/main" val="31994090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42075"/>
                                        </p:tgtEl>
                                        <p:attrNameLst>
                                          <p:attrName>style.visibility</p:attrName>
                                        </p:attrNameLst>
                                      </p:cBhvr>
                                      <p:to>
                                        <p:strVal val="visible"/>
                                      </p:to>
                                    </p:set>
                                    <p:anim calcmode="lin" valueType="num">
                                      <p:cBhvr>
                                        <p:cTn id="7" dur="500" fill="hold"/>
                                        <p:tgtEl>
                                          <p:spTgt spid="642075"/>
                                        </p:tgtEl>
                                        <p:attrNameLst>
                                          <p:attrName>ppt_w</p:attrName>
                                        </p:attrNameLst>
                                      </p:cBhvr>
                                      <p:tavLst>
                                        <p:tav tm="0">
                                          <p:val>
                                            <p:fltVal val="0"/>
                                          </p:val>
                                        </p:tav>
                                        <p:tav tm="100000">
                                          <p:val>
                                            <p:strVal val="#ppt_w"/>
                                          </p:val>
                                        </p:tav>
                                      </p:tavLst>
                                    </p:anim>
                                    <p:anim calcmode="lin" valueType="num">
                                      <p:cBhvr>
                                        <p:cTn id="8" dur="500" fill="hold"/>
                                        <p:tgtEl>
                                          <p:spTgt spid="642075"/>
                                        </p:tgtEl>
                                        <p:attrNameLst>
                                          <p:attrName>ppt_h</p:attrName>
                                        </p:attrNameLst>
                                      </p:cBhvr>
                                      <p:tavLst>
                                        <p:tav tm="0">
                                          <p:val>
                                            <p:fltVal val="0"/>
                                          </p:val>
                                        </p:tav>
                                        <p:tav tm="100000">
                                          <p:val>
                                            <p:strVal val="#ppt_h"/>
                                          </p:val>
                                        </p:tav>
                                      </p:tavLst>
                                    </p:anim>
                                    <p:animEffect transition="in" filter="fade">
                                      <p:cBhvr>
                                        <p:cTn id="9" dur="500"/>
                                        <p:tgtEl>
                                          <p:spTgt spid="64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189294"/>
            <a:ext cx="8229600" cy="1143000"/>
          </a:xfrm>
        </p:spPr>
        <p:txBody>
          <a:bodyPr>
            <a:normAutofit/>
          </a:bodyPr>
          <a:lstStyle/>
          <a:p>
            <a:pPr eaLnBrk="1" hangingPunct="1"/>
            <a:r>
              <a:rPr lang="cs-CZ" altLang="cs-CZ" sz="3600" b="1" dirty="0">
                <a:solidFill>
                  <a:srgbClr val="FF0000"/>
                </a:solidFill>
              </a:rPr>
              <a:t>Výnosy</a:t>
            </a:r>
          </a:p>
        </p:txBody>
      </p:sp>
      <p:sp>
        <p:nvSpPr>
          <p:cNvPr id="6149" name="Rectangle 3"/>
          <p:cNvSpPr>
            <a:spLocks noGrp="1" noChangeArrowheads="1"/>
          </p:cNvSpPr>
          <p:nvPr>
            <p:ph type="body" idx="1"/>
          </p:nvPr>
        </p:nvSpPr>
        <p:spPr>
          <a:xfrm>
            <a:off x="457200" y="981075"/>
            <a:ext cx="8435975" cy="5400675"/>
          </a:xfrm>
        </p:spPr>
        <p:txBody>
          <a:bodyPr/>
          <a:lstStyle/>
          <a:p>
            <a:pPr marL="533400" indent="-533400" algn="just" eaLnBrk="1" hangingPunct="1">
              <a:buFont typeface="Wingdings" pitchFamily="2" charset="2"/>
              <a:buNone/>
            </a:pPr>
            <a:r>
              <a:rPr lang="cs-CZ" altLang="cs-CZ"/>
              <a:t>	Hlavním představitelem výnosů jsou </a:t>
            </a:r>
            <a:r>
              <a:rPr lang="cs-CZ" altLang="cs-CZ" b="1"/>
              <a:t>Tržby</a:t>
            </a:r>
          </a:p>
          <a:p>
            <a:pPr marL="533400" indent="-533400" algn="just" eaLnBrk="1" hangingPunct="1">
              <a:buClr>
                <a:schemeClr val="tx1"/>
              </a:buClr>
              <a:buSzPct val="85000"/>
              <a:buFontTx/>
              <a:buAutoNum type="alphaLcParenR"/>
            </a:pPr>
            <a:r>
              <a:rPr lang="cs-CZ" altLang="cs-CZ"/>
              <a:t>tržby z prodeje vyrobených výrobků a poskytnutých služeb, </a:t>
            </a:r>
          </a:p>
          <a:p>
            <a:pPr marL="533400" indent="-533400" algn="just" eaLnBrk="1" hangingPunct="1">
              <a:buClr>
                <a:schemeClr val="tx1"/>
              </a:buClr>
              <a:buSzPct val="85000"/>
              <a:buFontTx/>
              <a:buAutoNum type="alphaLcParenR"/>
            </a:pPr>
            <a:r>
              <a:rPr lang="cs-CZ" altLang="cs-CZ"/>
              <a:t>tržby z prodeje nakupovaného zboží,</a:t>
            </a:r>
          </a:p>
          <a:p>
            <a:pPr marL="533400" indent="-533400" algn="just" eaLnBrk="1" hangingPunct="1">
              <a:buClr>
                <a:schemeClr val="tx1"/>
              </a:buClr>
              <a:buSzPct val="85000"/>
              <a:buFontTx/>
              <a:buAutoNum type="alphaLcParenR"/>
            </a:pPr>
            <a:r>
              <a:rPr lang="cs-CZ" altLang="cs-CZ"/>
              <a:t>tržby za prodané zásoby materiálu, nepotřebné stroje a jiné zařízení,</a:t>
            </a:r>
          </a:p>
          <a:p>
            <a:pPr marL="533400" indent="-533400" algn="just" eaLnBrk="1" hangingPunct="1">
              <a:buClr>
                <a:schemeClr val="tx1"/>
              </a:buClr>
              <a:buSzPct val="85000"/>
              <a:buFontTx/>
              <a:buAutoNum type="alphaLcParenR"/>
            </a:pPr>
            <a:r>
              <a:rPr lang="cs-CZ" altLang="cs-CZ"/>
              <a:t>tržby za prodané patenty, licence apod.</a:t>
            </a:r>
          </a:p>
          <a:p>
            <a:pPr marL="533400" indent="-533400" algn="just" eaLnBrk="1" hangingPunct="1">
              <a:buClr>
                <a:schemeClr val="tx1"/>
              </a:buClr>
              <a:buSzPct val="85000"/>
              <a:buFontTx/>
              <a:buAutoNum type="alphaLcParenR"/>
            </a:pPr>
            <a:r>
              <a:rPr lang="cs-CZ" altLang="cs-CZ"/>
              <a:t>Tržby z prodeje CP atd.</a:t>
            </a:r>
          </a:p>
          <a:p>
            <a:pPr marL="533400" indent="-533400" algn="just" eaLnBrk="1" hangingPunct="1">
              <a:buFont typeface="Wingdings" pitchFamily="2" charset="2"/>
              <a:buNone/>
            </a:pPr>
            <a:endParaRPr lang="cs-CZ" altLang="cs-CZ"/>
          </a:p>
        </p:txBody>
      </p:sp>
    </p:spTree>
    <p:extLst>
      <p:ext uri="{BB962C8B-B14F-4D97-AF65-F5344CB8AC3E}">
        <p14:creationId xmlns:p14="http://schemas.microsoft.com/office/powerpoint/2010/main" val="1370324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37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8046589-DE62-42CB-A211-B9B2097D8C55}" type="slidenum">
              <a:rPr lang="cs-CZ" altLang="cs-CZ" smtClean="0"/>
              <a:pPr eaLnBrk="1" hangingPunct="1"/>
              <a:t>40</a:t>
            </a:fld>
            <a:endParaRPr lang="cs-CZ" altLang="cs-CZ"/>
          </a:p>
        </p:txBody>
      </p:sp>
      <p:sp>
        <p:nvSpPr>
          <p:cNvPr id="33796" name="Rectangle 2"/>
          <p:cNvSpPr>
            <a:spLocks noGrp="1" noChangeArrowheads="1"/>
          </p:cNvSpPr>
          <p:nvPr>
            <p:ph type="body" idx="1"/>
          </p:nvPr>
        </p:nvSpPr>
        <p:spPr>
          <a:xfrm>
            <a:off x="323850" y="1333500"/>
            <a:ext cx="8712200" cy="609600"/>
          </a:xfrm>
        </p:spPr>
        <p:txBody>
          <a:bodyPr/>
          <a:lstStyle/>
          <a:p>
            <a:pPr marL="709613" indent="-533400" algn="ctr" eaLnBrk="1" hangingPunct="1">
              <a:buClr>
                <a:schemeClr val="tx1"/>
              </a:buClr>
              <a:buFontTx/>
              <a:buNone/>
            </a:pPr>
            <a:r>
              <a:rPr lang="cs-CZ" altLang="cs-CZ" sz="2400" b="1" i="1" dirty="0">
                <a:solidFill>
                  <a:srgbClr val="FF0000"/>
                </a:solidFill>
              </a:rPr>
              <a:t>Variabilní náklady</a:t>
            </a:r>
          </a:p>
        </p:txBody>
      </p:sp>
      <p:sp>
        <p:nvSpPr>
          <p:cNvPr id="33797" name="Rectangle 3"/>
          <p:cNvSpPr>
            <a:spLocks noGrp="1" noChangeArrowheads="1"/>
          </p:cNvSpPr>
          <p:nvPr>
            <p:ph type="title"/>
          </p:nvPr>
        </p:nvSpPr>
        <p:spPr>
          <a:xfrm>
            <a:off x="323850" y="165100"/>
            <a:ext cx="8424862" cy="908050"/>
          </a:xfrm>
          <a:solidFill>
            <a:schemeClr val="bg1"/>
          </a:solidFill>
        </p:spPr>
        <p:txBody>
          <a:bodyPr>
            <a:normAutofit fontScale="90000"/>
          </a:bodyPr>
          <a:lstStyle/>
          <a:p>
            <a:pPr eaLnBrk="1" hangingPunct="1"/>
            <a:r>
              <a:rPr lang="cs-CZ" altLang="cs-CZ" sz="2800" b="1" dirty="0">
                <a:solidFill>
                  <a:srgbClr val="FF0000"/>
                </a:solidFill>
              </a:rPr>
              <a:t>4. Členění nákladů v závislosti na změnách objemu výroby </a:t>
            </a: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7" y="2370138"/>
            <a:ext cx="4551362" cy="346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6249"/>
            <a:ext cx="4530726" cy="38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88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48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9B54374-8D87-4FFC-B8F8-96C82E7962E7}" type="slidenum">
              <a:rPr lang="cs-CZ" altLang="cs-CZ" smtClean="0"/>
              <a:pPr eaLnBrk="1" hangingPunct="1"/>
              <a:t>41</a:t>
            </a:fld>
            <a:endParaRPr lang="cs-CZ" altLang="cs-CZ"/>
          </a:p>
        </p:txBody>
      </p:sp>
      <p:sp>
        <p:nvSpPr>
          <p:cNvPr id="34820" name="Rectangle 2"/>
          <p:cNvSpPr>
            <a:spLocks noGrp="1" noChangeArrowheads="1"/>
          </p:cNvSpPr>
          <p:nvPr>
            <p:ph type="body" idx="1"/>
          </p:nvPr>
        </p:nvSpPr>
        <p:spPr>
          <a:xfrm>
            <a:off x="323850" y="1155700"/>
            <a:ext cx="8712200" cy="3352800"/>
          </a:xfrm>
        </p:spPr>
        <p:txBody>
          <a:bodyPr/>
          <a:lstStyle/>
          <a:p>
            <a:pPr marL="709613" indent="-533400" algn="ctr" eaLnBrk="1" hangingPunct="1">
              <a:buClr>
                <a:schemeClr val="tx1"/>
              </a:buClr>
              <a:buFontTx/>
              <a:buNone/>
            </a:pPr>
            <a:r>
              <a:rPr lang="cs-CZ" altLang="cs-CZ" sz="2400" b="1" i="1" dirty="0">
                <a:solidFill>
                  <a:srgbClr val="FF0000"/>
                </a:solidFill>
              </a:rPr>
              <a:t>Průběh jednotkových nákladů</a:t>
            </a:r>
          </a:p>
        </p:txBody>
      </p:sp>
      <p:sp>
        <p:nvSpPr>
          <p:cNvPr id="34821" name="Rectangle 3"/>
          <p:cNvSpPr>
            <a:spLocks noGrp="1" noChangeArrowheads="1"/>
          </p:cNvSpPr>
          <p:nvPr>
            <p:ph type="title"/>
          </p:nvPr>
        </p:nvSpPr>
        <p:spPr>
          <a:xfrm>
            <a:off x="236538" y="552450"/>
            <a:ext cx="8964612" cy="7429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4822" name="Picture 2" descr="http://www.scrigroup.com/files/limba/ceha-slovaca/economie/19_poze/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42417"/>
            <a:ext cx="8656637" cy="459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51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67184" y="177800"/>
            <a:ext cx="8460432" cy="1164196"/>
          </a:xfrm>
          <a:solidFill>
            <a:schemeClr val="bg1"/>
          </a:solidFill>
        </p:spPr>
        <p:txBody>
          <a:bodyPr>
            <a:normAutofit fontScale="90000"/>
          </a:bodyPr>
          <a:lstStyle/>
          <a:p>
            <a:r>
              <a:rPr lang="cs-CZ" sz="3200" b="1" dirty="0">
                <a:solidFill>
                  <a:srgbClr val="FF0000"/>
                </a:solidFill>
              </a:rPr>
              <a:t>Příklad 4</a:t>
            </a:r>
            <a:br>
              <a:rPr lang="cs-CZ" sz="3200" b="1" dirty="0">
                <a:solidFill>
                  <a:srgbClr val="FF0000"/>
                </a:solidFill>
              </a:rPr>
            </a:br>
            <a:r>
              <a:rPr lang="cs-CZ" sz="3200" b="1" dirty="0">
                <a:solidFill>
                  <a:srgbClr val="FF0000"/>
                </a:solidFill>
              </a:rPr>
              <a:t>V podniku na výrobu kontejnerů byly zaúčtovány v průběhu měsíce tyto položky:</a:t>
            </a:r>
          </a:p>
        </p:txBody>
      </p:sp>
      <p:sp>
        <p:nvSpPr>
          <p:cNvPr id="6" name="Zástupný symbol pro obsah 5"/>
          <p:cNvSpPr>
            <a:spLocks noGrp="1"/>
          </p:cNvSpPr>
          <p:nvPr>
            <p:ph sz="half" idx="1"/>
          </p:nvPr>
        </p:nvSpPr>
        <p:spPr>
          <a:xfrm>
            <a:off x="0" y="1965449"/>
            <a:ext cx="4686300" cy="4857403"/>
          </a:xfrm>
        </p:spPr>
        <p:txBody>
          <a:bodyPr>
            <a:noAutofit/>
          </a:bodyPr>
          <a:lstStyle/>
          <a:p>
            <a:pPr>
              <a:lnSpc>
                <a:spcPct val="120000"/>
              </a:lnSpc>
              <a:buFont typeface="Wingdings" pitchFamily="2" charset="2"/>
              <a:buAutoNum type="arabicPeriod"/>
            </a:pPr>
            <a:r>
              <a:rPr lang="cs-CZ" sz="1600" dirty="0">
                <a:solidFill>
                  <a:schemeClr val="tx1"/>
                </a:solidFill>
              </a:rPr>
              <a:t>Spotřeba plechu          			100 000,- Kč</a:t>
            </a:r>
          </a:p>
          <a:p>
            <a:pPr>
              <a:lnSpc>
                <a:spcPct val="120000"/>
              </a:lnSpc>
              <a:buFont typeface="Wingdings" pitchFamily="2" charset="2"/>
              <a:buAutoNum type="arabicPeriod"/>
            </a:pPr>
            <a:r>
              <a:rPr lang="cs-CZ" sz="1600" dirty="0">
                <a:solidFill>
                  <a:schemeClr val="tx1"/>
                </a:solidFill>
              </a:rPr>
              <a:t>Mzdy výrobních pracovníků             	70 000,- Kč</a:t>
            </a:r>
          </a:p>
          <a:p>
            <a:pPr>
              <a:lnSpc>
                <a:spcPct val="120000"/>
              </a:lnSpc>
              <a:buFont typeface="Wingdings" pitchFamily="2" charset="2"/>
              <a:buAutoNum type="arabicPeriod"/>
            </a:pPr>
            <a:r>
              <a:rPr lang="cs-CZ" sz="1600" dirty="0">
                <a:solidFill>
                  <a:schemeClr val="tx1"/>
                </a:solidFill>
              </a:rPr>
              <a:t>Spotřeba teplé vody       		  5 000,- Kč</a:t>
            </a:r>
          </a:p>
          <a:p>
            <a:pPr>
              <a:lnSpc>
                <a:spcPct val="120000"/>
              </a:lnSpc>
              <a:buFont typeface="Wingdings" pitchFamily="2" charset="2"/>
              <a:buAutoNum type="arabicPeriod"/>
            </a:pPr>
            <a:r>
              <a:rPr lang="cs-CZ" sz="1600" dirty="0">
                <a:solidFill>
                  <a:schemeClr val="tx1"/>
                </a:solidFill>
              </a:rPr>
              <a:t>Spotřeba el. energie v dílně      	30 000,- Kč</a:t>
            </a:r>
          </a:p>
          <a:p>
            <a:pPr>
              <a:lnSpc>
                <a:spcPct val="120000"/>
              </a:lnSpc>
              <a:buFont typeface="Wingdings" pitchFamily="2" charset="2"/>
              <a:buAutoNum type="arabicPeriod"/>
            </a:pPr>
            <a:r>
              <a:rPr lang="cs-CZ" sz="1600" dirty="0">
                <a:solidFill>
                  <a:schemeClr val="tx1"/>
                </a:solidFill>
              </a:rPr>
              <a:t>Odpisy výrobního zařízení          	25 000,- Kč</a:t>
            </a:r>
          </a:p>
          <a:p>
            <a:pPr>
              <a:lnSpc>
                <a:spcPct val="120000"/>
              </a:lnSpc>
              <a:buFont typeface="Wingdings" pitchFamily="2" charset="2"/>
              <a:buAutoNum type="arabicPeriod"/>
            </a:pPr>
            <a:r>
              <a:rPr lang="cs-CZ" sz="1600" dirty="0">
                <a:solidFill>
                  <a:schemeClr val="tx1"/>
                </a:solidFill>
              </a:rPr>
              <a:t>Odměny administrativním pracovníkům  	 		20 000,- Kč</a:t>
            </a:r>
          </a:p>
        </p:txBody>
      </p:sp>
      <p:sp>
        <p:nvSpPr>
          <p:cNvPr id="7" name="Zástupný symbol pro obsah 6"/>
          <p:cNvSpPr>
            <a:spLocks noGrp="1"/>
          </p:cNvSpPr>
          <p:nvPr>
            <p:ph sz="half" idx="2"/>
          </p:nvPr>
        </p:nvSpPr>
        <p:spPr>
          <a:xfrm>
            <a:off x="4686300" y="1538332"/>
            <a:ext cx="4392488" cy="4929411"/>
          </a:xfrm>
        </p:spPr>
        <p:txBody>
          <a:bodyPr>
            <a:noAutofit/>
          </a:bodyPr>
          <a:lstStyle/>
          <a:p>
            <a:pPr>
              <a:lnSpc>
                <a:spcPct val="120000"/>
              </a:lnSpc>
              <a:buFont typeface="Wingdings" pitchFamily="2" charset="2"/>
              <a:buAutoNum type="arabicPeriod" startAt="7"/>
            </a:pPr>
            <a:r>
              <a:rPr lang="cs-CZ" sz="1600" dirty="0">
                <a:solidFill>
                  <a:schemeClr val="tx1"/>
                </a:solidFill>
              </a:rPr>
              <a:t>Výplata podílů na zisku společníků s.r.o.                   			40 000,- Kč</a:t>
            </a:r>
          </a:p>
          <a:p>
            <a:pPr>
              <a:lnSpc>
                <a:spcPct val="120000"/>
              </a:lnSpc>
              <a:buFont typeface="Wingdings" pitchFamily="2" charset="2"/>
              <a:buAutoNum type="arabicPeriod" startAt="7"/>
            </a:pPr>
            <a:r>
              <a:rPr lang="cs-CZ" sz="1600" dirty="0">
                <a:solidFill>
                  <a:schemeClr val="tx1"/>
                </a:solidFill>
              </a:rPr>
              <a:t>Spotřeba benzínu pro auto ředitele                  			3 000,- Kč</a:t>
            </a:r>
          </a:p>
          <a:p>
            <a:pPr>
              <a:lnSpc>
                <a:spcPct val="120000"/>
              </a:lnSpc>
              <a:buFont typeface="Wingdings" pitchFamily="2" charset="2"/>
              <a:buAutoNum type="arabicPeriod" startAt="7"/>
            </a:pPr>
            <a:r>
              <a:rPr lang="cs-CZ" sz="1600" dirty="0">
                <a:solidFill>
                  <a:schemeClr val="tx1"/>
                </a:solidFill>
              </a:rPr>
              <a:t>Faktura za služby strážní organizace           			25 000,- Kč</a:t>
            </a:r>
          </a:p>
          <a:p>
            <a:pPr>
              <a:lnSpc>
                <a:spcPct val="120000"/>
              </a:lnSpc>
              <a:buFont typeface="Wingdings" pitchFamily="2" charset="2"/>
              <a:buAutoNum type="arabicPeriod" startAt="7"/>
            </a:pPr>
            <a:r>
              <a:rPr lang="cs-CZ" sz="1600" dirty="0">
                <a:solidFill>
                  <a:schemeClr val="tx1"/>
                </a:solidFill>
              </a:rPr>
              <a:t>Tržby za prodej hotových výrobků             			395 000,- Kč  </a:t>
            </a:r>
          </a:p>
          <a:p>
            <a:pPr>
              <a:lnSpc>
                <a:spcPct val="120000"/>
              </a:lnSpc>
              <a:buFont typeface="Wingdings" pitchFamily="2" charset="2"/>
              <a:buAutoNum type="arabicPeriod" startAt="7"/>
            </a:pPr>
            <a:r>
              <a:rPr lang="cs-CZ" sz="1600" dirty="0">
                <a:solidFill>
                  <a:schemeClr val="tx1"/>
                </a:solidFill>
              </a:rPr>
              <a:t>Nákup plechu                 	100 000,- Kč</a:t>
            </a:r>
          </a:p>
          <a:p>
            <a:pPr>
              <a:lnSpc>
                <a:spcPct val="120000"/>
              </a:lnSpc>
              <a:buFont typeface="Wingdings" pitchFamily="2" charset="2"/>
              <a:buAutoNum type="arabicPeriod" startAt="7"/>
            </a:pPr>
            <a:r>
              <a:rPr lang="cs-CZ" sz="1600" dirty="0">
                <a:solidFill>
                  <a:schemeClr val="tx1"/>
                </a:solidFill>
              </a:rPr>
              <a:t>Spotřeba elektrod        	10 000,- Kč  </a:t>
            </a:r>
            <a:endParaRPr lang="cs-CZ" sz="1600" b="1" dirty="0">
              <a:solidFill>
                <a:schemeClr val="tx1"/>
              </a:solidFill>
            </a:endParaRPr>
          </a:p>
          <a:p>
            <a:endParaRPr lang="cs-CZ" sz="1900" dirty="0">
              <a:solidFill>
                <a:schemeClr val="tx1"/>
              </a:solidFill>
            </a:endParaRPr>
          </a:p>
        </p:txBody>
      </p:sp>
      <p:sp>
        <p:nvSpPr>
          <p:cNvPr id="8" name="TextovéPole 7"/>
          <p:cNvSpPr txBox="1"/>
          <p:nvPr/>
        </p:nvSpPr>
        <p:spPr>
          <a:xfrm>
            <a:off x="114300" y="4988952"/>
            <a:ext cx="9144000" cy="1323439"/>
          </a:xfrm>
          <a:prstGeom prst="rect">
            <a:avLst/>
          </a:prstGeom>
          <a:noFill/>
        </p:spPr>
        <p:txBody>
          <a:bodyPr wrap="square" rtlCol="0">
            <a:spAutoFit/>
          </a:bodyPr>
          <a:lstStyle/>
          <a:p>
            <a:r>
              <a:rPr lang="cs-CZ" sz="2000" b="1" i="1" dirty="0"/>
              <a:t>Na základě vyčíslených položek vypočítejte celkové, fixní a variabilní náklady, příp. vylučte položky, které nejsou náklady. Své řešení podle jednotlivých položek zdůvodněte. </a:t>
            </a:r>
          </a:p>
          <a:p>
            <a:endParaRPr lang="cs-CZ" sz="2000" b="1" dirty="0"/>
          </a:p>
        </p:txBody>
      </p:sp>
    </p:spTree>
    <p:extLst>
      <p:ext uri="{BB962C8B-B14F-4D97-AF65-F5344CB8AC3E}">
        <p14:creationId xmlns:p14="http://schemas.microsoft.com/office/powerpoint/2010/main" val="31939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468313" y="723900"/>
            <a:ext cx="8424862" cy="787400"/>
          </a:xfrm>
        </p:spPr>
        <p:txBody>
          <a:bodyPr>
            <a:noAutofit/>
          </a:bodyPr>
          <a:lstStyle/>
          <a:p>
            <a:pPr eaLnBrk="1" hangingPunct="1"/>
            <a:r>
              <a:rPr lang="cs-CZ" altLang="cs-CZ" sz="3600" b="1" dirty="0">
                <a:solidFill>
                  <a:srgbClr val="FF0000"/>
                </a:solidFill>
              </a:rPr>
              <a:t>5. Náklady v manažerském (ekonomickém) pojetí</a:t>
            </a:r>
            <a:endParaRPr lang="cs-CZ" altLang="cs-CZ" sz="3600" dirty="0">
              <a:solidFill>
                <a:srgbClr val="FF0000"/>
              </a:solidFill>
            </a:endParaRPr>
          </a:p>
        </p:txBody>
      </p:sp>
      <p:sp>
        <p:nvSpPr>
          <p:cNvPr id="3" name="Zástupný symbol pro obsah 2"/>
          <p:cNvSpPr>
            <a:spLocks noGrp="1"/>
          </p:cNvSpPr>
          <p:nvPr>
            <p:ph idx="1"/>
          </p:nvPr>
        </p:nvSpPr>
        <p:spPr>
          <a:xfrm>
            <a:off x="179388" y="1816100"/>
            <a:ext cx="8856662" cy="4445000"/>
          </a:xfrm>
        </p:spPr>
        <p:txBody>
          <a:bodyPr>
            <a:normAutofit/>
          </a:bodyPr>
          <a:lstStyle/>
          <a:p>
            <a:pPr marL="609600" indent="-609600" eaLnBrk="1" hangingPunct="1">
              <a:defRPr/>
            </a:pPr>
            <a:r>
              <a:rPr lang="cs-CZ" sz="2400" dirty="0"/>
              <a:t>Pracuje se s ekonomickými náklady (skutečné, relevantní), které ve srovnání s účetními náklady zahrnují také tzv. </a:t>
            </a:r>
            <a:r>
              <a:rPr lang="cs-CZ" sz="2400" b="1" dirty="0"/>
              <a:t>oportunitní (alternativní) náklady</a:t>
            </a:r>
            <a:r>
              <a:rPr lang="cs-CZ" sz="2400" dirty="0"/>
              <a:t>.</a:t>
            </a:r>
          </a:p>
          <a:p>
            <a:pPr marL="609600" indent="-609600" eaLnBrk="1" hangingPunct="1">
              <a:defRPr/>
            </a:pPr>
            <a:r>
              <a:rPr lang="cs-CZ" sz="2400" b="1" dirty="0"/>
              <a:t>Explicitní náklady – </a:t>
            </a:r>
            <a:r>
              <a:rPr lang="cs-CZ" sz="2400" dirty="0"/>
              <a:t>podnik je platí za nakoupené (a spotřebované) výrobní zdroje, nájemné, použití cizího kapitálu apod.</a:t>
            </a:r>
          </a:p>
          <a:p>
            <a:pPr marL="609600" indent="-609600" eaLnBrk="1" hangingPunct="1">
              <a:defRPr/>
            </a:pPr>
            <a:r>
              <a:rPr lang="cs-CZ" sz="2400" b="1" dirty="0"/>
              <a:t>Implicitní náklad – </a:t>
            </a:r>
            <a:r>
              <a:rPr lang="cs-CZ" sz="2400" dirty="0"/>
              <a:t>	nemají formu peněžních výdajů, obtížně vyčíslitelné, k měření se používá </a:t>
            </a:r>
            <a:r>
              <a:rPr lang="cs-CZ" sz="2400" b="1" dirty="0"/>
              <a:t>oportunitních nákladů</a:t>
            </a:r>
            <a:r>
              <a:rPr lang="cs-CZ" sz="2400" dirty="0"/>
              <a:t>, např. ušlá mzda podnikatele, úroky z vkladu apod.</a:t>
            </a:r>
          </a:p>
          <a:p>
            <a:pPr eaLnBrk="1" hangingPunct="1">
              <a:defRPr/>
            </a:pPr>
            <a:endParaRPr lang="cs-CZ" sz="2400" dirty="0"/>
          </a:p>
        </p:txBody>
      </p:sp>
      <p:sp>
        <p:nvSpPr>
          <p:cNvPr id="3584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dirty="0"/>
              <a:t>©</a:t>
            </a:r>
            <a:r>
              <a:rPr lang="cs-CZ" altLang="cs-CZ" b="0" dirty="0"/>
              <a:t> Petr NOVÁK</a:t>
            </a:r>
          </a:p>
        </p:txBody>
      </p:sp>
      <p:sp>
        <p:nvSpPr>
          <p:cNvPr id="35845"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EF952C-62D7-44DA-B6AA-7AA0B7FDEF90}" type="slidenum">
              <a:rPr lang="cs-CZ" altLang="cs-CZ" smtClean="0"/>
              <a:pPr eaLnBrk="1" hangingPunct="1"/>
              <a:t>43</a:t>
            </a:fld>
            <a:endParaRPr lang="cs-CZ" altLang="cs-CZ"/>
          </a:p>
        </p:txBody>
      </p:sp>
    </p:spTree>
    <p:extLst>
      <p:ext uri="{BB962C8B-B14F-4D97-AF65-F5344CB8AC3E}">
        <p14:creationId xmlns:p14="http://schemas.microsoft.com/office/powerpoint/2010/main" val="4219278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85800"/>
            <a:ext cx="8229600" cy="731838"/>
          </a:xfrm>
        </p:spPr>
        <p:txBody>
          <a:bodyPr>
            <a:normAutofit fontScale="90000"/>
          </a:bodyPr>
          <a:lstStyle/>
          <a:p>
            <a:r>
              <a:rPr lang="cs-CZ" dirty="0"/>
              <a:t>Ukázka: členění nákladů</a:t>
            </a:r>
          </a:p>
        </p:txBody>
      </p:sp>
      <p:sp>
        <p:nvSpPr>
          <p:cNvPr id="3" name="Zástupný symbol pro obsah 2"/>
          <p:cNvSpPr>
            <a:spLocks noGrp="1"/>
          </p:cNvSpPr>
          <p:nvPr>
            <p:ph idx="1"/>
          </p:nvPr>
        </p:nvSpPr>
        <p:spPr/>
        <p:txBody>
          <a:bodyPr>
            <a:noAutofit/>
          </a:bodyPr>
          <a:lstStyle/>
          <a:p>
            <a:r>
              <a:rPr lang="cs-CZ" sz="2200" dirty="0"/>
              <a:t>Ve firmě KOPÍRKA, která vyrábí kancelářskou techniku, rozčleňte náklady podle následujících hledisek:</a:t>
            </a:r>
          </a:p>
          <a:p>
            <a:pPr marL="0" indent="0">
              <a:buNone/>
            </a:pPr>
            <a:r>
              <a:rPr lang="cs-CZ" sz="2200" dirty="0"/>
              <a:t>1) náklady na výrobu (V), prodej (P), správu (S)</a:t>
            </a:r>
          </a:p>
          <a:p>
            <a:pPr marL="0" indent="0">
              <a:buNone/>
            </a:pPr>
            <a:r>
              <a:rPr lang="cs-CZ" sz="2200" dirty="0"/>
              <a:t>2) náklady fixní (F) nebo variabilní (V)</a:t>
            </a:r>
          </a:p>
          <a:p>
            <a:pPr marL="0" indent="0">
              <a:buNone/>
            </a:pPr>
            <a:r>
              <a:rPr lang="cs-CZ" sz="2200" dirty="0"/>
              <a:t>3) náklady přímé (P) a nepřímé (N)</a:t>
            </a:r>
          </a:p>
          <a:p>
            <a:pPr marL="0" indent="0">
              <a:buNone/>
            </a:pPr>
            <a:r>
              <a:rPr lang="cs-CZ" sz="2200" dirty="0"/>
              <a:t>4) náklady jednicové (J) a režijní ( R )</a:t>
            </a:r>
          </a:p>
        </p:txBody>
      </p:sp>
    </p:spTree>
    <p:extLst>
      <p:ext uri="{BB962C8B-B14F-4D97-AF65-F5344CB8AC3E}">
        <p14:creationId xmlns:p14="http://schemas.microsoft.com/office/powerpoint/2010/main" val="3241574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332244382"/>
              </p:ext>
            </p:extLst>
          </p:nvPr>
        </p:nvGraphicFramePr>
        <p:xfrm>
          <a:off x="1" y="157920"/>
          <a:ext cx="9144001" cy="6661204"/>
        </p:xfrm>
        <a:graphic>
          <a:graphicData uri="http://schemas.openxmlformats.org/drawingml/2006/table">
            <a:tbl>
              <a:tblPr firstRow="1" firstCol="1" bandRow="1">
                <a:tableStyleId>{5C22544A-7EE6-4342-B048-85BDC9FD1C3A}</a:tableStyleId>
              </a:tblPr>
              <a:tblGrid>
                <a:gridCol w="5469421">
                  <a:extLst>
                    <a:ext uri="{9D8B030D-6E8A-4147-A177-3AD203B41FA5}">
                      <a16:colId xmlns:a16="http://schemas.microsoft.com/office/drawing/2014/main" val="20000"/>
                    </a:ext>
                  </a:extLst>
                </a:gridCol>
                <a:gridCol w="945931">
                  <a:extLst>
                    <a:ext uri="{9D8B030D-6E8A-4147-A177-3AD203B41FA5}">
                      <a16:colId xmlns:a16="http://schemas.microsoft.com/office/drawing/2014/main" val="20001"/>
                    </a:ext>
                  </a:extLst>
                </a:gridCol>
                <a:gridCol w="833581">
                  <a:extLst>
                    <a:ext uri="{9D8B030D-6E8A-4147-A177-3AD203B41FA5}">
                      <a16:colId xmlns:a16="http://schemas.microsoft.com/office/drawing/2014/main" val="20002"/>
                    </a:ext>
                  </a:extLst>
                </a:gridCol>
                <a:gridCol w="930585">
                  <a:extLst>
                    <a:ext uri="{9D8B030D-6E8A-4147-A177-3AD203B41FA5}">
                      <a16:colId xmlns:a16="http://schemas.microsoft.com/office/drawing/2014/main" val="20003"/>
                    </a:ext>
                  </a:extLst>
                </a:gridCol>
                <a:gridCol w="964483">
                  <a:extLst>
                    <a:ext uri="{9D8B030D-6E8A-4147-A177-3AD203B41FA5}">
                      <a16:colId xmlns:a16="http://schemas.microsoft.com/office/drawing/2014/main" val="20004"/>
                    </a:ext>
                  </a:extLst>
                </a:gridCol>
              </a:tblGrid>
              <a:tr h="210239">
                <a:tc>
                  <a:txBody>
                    <a:bodyPr/>
                    <a:lstStyle/>
                    <a:p>
                      <a:pPr algn="l">
                        <a:lnSpc>
                          <a:spcPct val="115000"/>
                        </a:lnSpc>
                        <a:spcAft>
                          <a:spcPts val="0"/>
                        </a:spcAft>
                      </a:pPr>
                      <a:r>
                        <a:rPr lang="cs-CZ" sz="1500" dirty="0">
                          <a:solidFill>
                            <a:schemeClr val="tx1"/>
                          </a:solidFill>
                          <a:effectLst/>
                        </a:rPr>
                        <a:t>Položka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V,P,S</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F, 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P, 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J, 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3634">
                <a:tc>
                  <a:txBody>
                    <a:bodyPr/>
                    <a:lstStyle/>
                    <a:p>
                      <a:pPr algn="l">
                        <a:lnSpc>
                          <a:spcPct val="115000"/>
                        </a:lnSpc>
                        <a:spcAft>
                          <a:spcPts val="0"/>
                        </a:spcAft>
                      </a:pPr>
                      <a:r>
                        <a:rPr lang="cs-CZ" sz="1500" dirty="0">
                          <a:solidFill>
                            <a:schemeClr val="tx1"/>
                          </a:solidFill>
                          <a:effectLst/>
                        </a:rPr>
                        <a:t>Spotřeba energie k pohonu výrobního zařízení používaného při montáži skenerů</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3599">
                <a:tc>
                  <a:txBody>
                    <a:bodyPr/>
                    <a:lstStyle/>
                    <a:p>
                      <a:pPr algn="l">
                        <a:lnSpc>
                          <a:spcPct val="115000"/>
                        </a:lnSpc>
                        <a:spcAft>
                          <a:spcPts val="0"/>
                        </a:spcAft>
                      </a:pPr>
                      <a:r>
                        <a:rPr lang="cs-CZ" sz="1500">
                          <a:solidFill>
                            <a:schemeClr val="tx1"/>
                          </a:solidFill>
                          <a:effectLst/>
                        </a:rPr>
                        <a:t>Životní pojištění vrcholového managementu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634">
                <a:tc>
                  <a:txBody>
                    <a:bodyPr/>
                    <a:lstStyle/>
                    <a:p>
                      <a:pPr algn="l">
                        <a:lnSpc>
                          <a:spcPct val="115000"/>
                        </a:lnSpc>
                        <a:spcAft>
                          <a:spcPts val="0"/>
                        </a:spcAft>
                      </a:pPr>
                      <a:r>
                        <a:rPr lang="cs-CZ" sz="1500" dirty="0">
                          <a:solidFill>
                            <a:schemeClr val="tx1"/>
                          </a:solidFill>
                          <a:effectLst/>
                        </a:rPr>
                        <a:t>Provize Placené zaměstnancům střediska Prodej na základě realizovaného objemu prodeje</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8507">
                <a:tc>
                  <a:txBody>
                    <a:bodyPr/>
                    <a:lstStyle/>
                    <a:p>
                      <a:pPr algn="l">
                        <a:lnSpc>
                          <a:spcPct val="115000"/>
                        </a:lnSpc>
                        <a:spcAft>
                          <a:spcPts val="0"/>
                        </a:spcAft>
                      </a:pPr>
                      <a:r>
                        <a:rPr lang="cs-CZ" sz="1500">
                          <a:solidFill>
                            <a:schemeClr val="tx1"/>
                          </a:solidFill>
                          <a:effectLst/>
                        </a:rPr>
                        <a:t>Náklady na zpracování návodů k používání jednotlivých výrobků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599">
                <a:tc>
                  <a:txBody>
                    <a:bodyPr/>
                    <a:lstStyle/>
                    <a:p>
                      <a:pPr algn="l">
                        <a:lnSpc>
                          <a:spcPct val="115000"/>
                        </a:lnSpc>
                        <a:spcAft>
                          <a:spcPts val="0"/>
                        </a:spcAft>
                      </a:pPr>
                      <a:r>
                        <a:rPr lang="cs-CZ" sz="1500">
                          <a:solidFill>
                            <a:schemeClr val="tx1"/>
                          </a:solidFill>
                          <a:effectLst/>
                        </a:rPr>
                        <a:t>Vytištění návodů k používání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3599">
                <a:tc>
                  <a:txBody>
                    <a:bodyPr/>
                    <a:lstStyle/>
                    <a:p>
                      <a:pPr algn="l">
                        <a:lnSpc>
                          <a:spcPct val="115000"/>
                        </a:lnSpc>
                        <a:spcAft>
                          <a:spcPts val="0"/>
                        </a:spcAft>
                      </a:pPr>
                      <a:r>
                        <a:rPr lang="cs-CZ" sz="1500">
                          <a:solidFill>
                            <a:schemeClr val="tx1"/>
                          </a:solidFill>
                          <a:effectLst/>
                        </a:rPr>
                        <a:t>Mikroprocesory montované do kalkulaček</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599">
                <a:tc>
                  <a:txBody>
                    <a:bodyPr/>
                    <a:lstStyle/>
                    <a:p>
                      <a:pPr algn="l">
                        <a:lnSpc>
                          <a:spcPct val="115000"/>
                        </a:lnSpc>
                        <a:spcAft>
                          <a:spcPts val="0"/>
                        </a:spcAft>
                      </a:pPr>
                      <a:r>
                        <a:rPr lang="cs-CZ" sz="1500">
                          <a:solidFill>
                            <a:schemeClr val="tx1"/>
                          </a:solidFill>
                          <a:effectLst/>
                        </a:rPr>
                        <a:t>Inzerce na barevnou kopírku v časopise</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599">
                <a:tc>
                  <a:txBody>
                    <a:bodyPr/>
                    <a:lstStyle/>
                    <a:p>
                      <a:pPr algn="l">
                        <a:lnSpc>
                          <a:spcPct val="115000"/>
                        </a:lnSpc>
                        <a:spcAft>
                          <a:spcPts val="0"/>
                        </a:spcAft>
                      </a:pPr>
                      <a:r>
                        <a:rPr lang="cs-CZ" sz="1500">
                          <a:solidFill>
                            <a:schemeClr val="tx1"/>
                          </a:solidFill>
                          <a:effectLst/>
                        </a:rPr>
                        <a:t>Karton používaný ke zhotovení krabic na výrobky</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3599">
                <a:tc>
                  <a:txBody>
                    <a:bodyPr/>
                    <a:lstStyle/>
                    <a:p>
                      <a:pPr algn="l">
                        <a:lnSpc>
                          <a:spcPct val="115000"/>
                        </a:lnSpc>
                        <a:spcAft>
                          <a:spcPts val="0"/>
                        </a:spcAft>
                      </a:pPr>
                      <a:r>
                        <a:rPr lang="cs-CZ" sz="1500">
                          <a:solidFill>
                            <a:schemeClr val="tx1"/>
                          </a:solidFill>
                          <a:effectLst/>
                        </a:rPr>
                        <a:t>Náklady na pohoštění zákazníků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3599">
                <a:tc>
                  <a:txBody>
                    <a:bodyPr/>
                    <a:lstStyle/>
                    <a:p>
                      <a:pPr algn="l">
                        <a:lnSpc>
                          <a:spcPct val="115000"/>
                        </a:lnSpc>
                        <a:spcAft>
                          <a:spcPts val="0"/>
                        </a:spcAft>
                      </a:pPr>
                      <a:r>
                        <a:rPr lang="cs-CZ" sz="1500">
                          <a:solidFill>
                            <a:schemeClr val="tx1"/>
                          </a:solidFill>
                          <a:effectLst/>
                        </a:rPr>
                        <a:t>Náklady na teplo v budovách společnosti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3599">
                <a:tc>
                  <a:txBody>
                    <a:bodyPr/>
                    <a:lstStyle/>
                    <a:p>
                      <a:pPr algn="l">
                        <a:lnSpc>
                          <a:spcPct val="115000"/>
                        </a:lnSpc>
                        <a:spcAft>
                          <a:spcPts val="0"/>
                        </a:spcAft>
                      </a:pPr>
                      <a:r>
                        <a:rPr lang="cs-CZ" sz="1500" dirty="0">
                          <a:solidFill>
                            <a:schemeClr val="tx1"/>
                          </a:solidFill>
                          <a:effectLst/>
                        </a:rPr>
                        <a:t>Mzdy zaměstnanců montáže (ve výrobě)</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3599">
                <a:tc>
                  <a:txBody>
                    <a:bodyPr/>
                    <a:lstStyle/>
                    <a:p>
                      <a:pPr algn="l">
                        <a:lnSpc>
                          <a:spcPct val="115000"/>
                        </a:lnSpc>
                        <a:spcAft>
                          <a:spcPts val="0"/>
                        </a:spcAft>
                      </a:pPr>
                      <a:r>
                        <a:rPr lang="cs-CZ" sz="1500">
                          <a:solidFill>
                            <a:schemeClr val="tx1"/>
                          </a:solidFill>
                          <a:effectLst/>
                        </a:rPr>
                        <a:t>Oleje a obdobné přípravky používané k údržbě výrobního zařízení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3599">
                <a:tc>
                  <a:txBody>
                    <a:bodyPr/>
                    <a:lstStyle/>
                    <a:p>
                      <a:pPr algn="l">
                        <a:lnSpc>
                          <a:spcPct val="115000"/>
                        </a:lnSpc>
                        <a:spcAft>
                          <a:spcPts val="0"/>
                        </a:spcAft>
                      </a:pPr>
                      <a:r>
                        <a:rPr lang="cs-CZ" sz="1500">
                          <a:solidFill>
                            <a:schemeClr val="tx1"/>
                          </a:solidFill>
                          <a:effectLst/>
                        </a:rPr>
                        <a:t>Správa firemní sítě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3599">
                <a:tc>
                  <a:txBody>
                    <a:bodyPr/>
                    <a:lstStyle/>
                    <a:p>
                      <a:pPr algn="l">
                        <a:lnSpc>
                          <a:spcPct val="115000"/>
                        </a:lnSpc>
                        <a:spcAft>
                          <a:spcPts val="0"/>
                        </a:spcAft>
                      </a:pPr>
                      <a:r>
                        <a:rPr lang="cs-CZ" sz="1500">
                          <a:solidFill>
                            <a:schemeClr val="tx1"/>
                          </a:solidFill>
                          <a:effectLst/>
                        </a:rPr>
                        <a:t>Nálady na tel. Linku v zákaznickém centru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3599">
                <a:tc>
                  <a:txBody>
                    <a:bodyPr/>
                    <a:lstStyle/>
                    <a:p>
                      <a:pPr algn="l">
                        <a:lnSpc>
                          <a:spcPct val="115000"/>
                        </a:lnSpc>
                        <a:spcAft>
                          <a:spcPts val="0"/>
                        </a:spcAft>
                      </a:pPr>
                      <a:r>
                        <a:rPr lang="cs-CZ" sz="1500">
                          <a:solidFill>
                            <a:schemeClr val="tx1"/>
                          </a:solidFill>
                          <a:effectLst/>
                        </a:rPr>
                        <a:t>Ochranné pracovní pomůcky ve výrobě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21269">
                <a:tc>
                  <a:txBody>
                    <a:bodyPr/>
                    <a:lstStyle/>
                    <a:p>
                      <a:pPr algn="l">
                        <a:lnSpc>
                          <a:spcPct val="115000"/>
                        </a:lnSpc>
                        <a:spcAft>
                          <a:spcPts val="0"/>
                        </a:spcAft>
                      </a:pPr>
                      <a:r>
                        <a:rPr lang="cs-CZ" sz="1500">
                          <a:solidFill>
                            <a:schemeClr val="tx1"/>
                          </a:solidFill>
                          <a:effectLst/>
                        </a:rPr>
                        <a:t>Roční odměna vyplácená zam. výroby při splnění konkrétních kritérií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543634">
                <a:tc>
                  <a:txBody>
                    <a:bodyPr/>
                    <a:lstStyle/>
                    <a:p>
                      <a:pPr algn="l">
                        <a:lnSpc>
                          <a:spcPct val="115000"/>
                        </a:lnSpc>
                        <a:spcAft>
                          <a:spcPts val="0"/>
                        </a:spcAft>
                      </a:pPr>
                      <a:r>
                        <a:rPr lang="cs-CZ" sz="1500" dirty="0">
                          <a:solidFill>
                            <a:schemeClr val="tx1"/>
                          </a:solidFill>
                          <a:effectLst/>
                        </a:rPr>
                        <a:t>Mzdové náklady zaměstnanců, kteří provádějí instalaci přístrojů u zákazníka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63599">
                <a:tc>
                  <a:txBody>
                    <a:bodyPr/>
                    <a:lstStyle/>
                    <a:p>
                      <a:pPr algn="l">
                        <a:lnSpc>
                          <a:spcPct val="115000"/>
                        </a:lnSpc>
                        <a:spcAft>
                          <a:spcPts val="0"/>
                        </a:spcAft>
                      </a:pPr>
                      <a:r>
                        <a:rPr lang="cs-CZ" sz="1500">
                          <a:solidFill>
                            <a:schemeClr val="tx1"/>
                          </a:solidFill>
                          <a:effectLst/>
                        </a:rPr>
                        <a:t>Výkonové odpisy speciálních nástrojů používaných při instalaci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63599">
                <a:tc>
                  <a:txBody>
                    <a:bodyPr/>
                    <a:lstStyle/>
                    <a:p>
                      <a:pPr algn="l">
                        <a:lnSpc>
                          <a:spcPct val="115000"/>
                        </a:lnSpc>
                        <a:spcAft>
                          <a:spcPts val="0"/>
                        </a:spcAft>
                      </a:pPr>
                      <a:r>
                        <a:rPr lang="cs-CZ" sz="1500">
                          <a:solidFill>
                            <a:schemeClr val="tx1"/>
                          </a:solidFill>
                          <a:effectLst/>
                        </a:rPr>
                        <a:t>Doprava materiálu a součástek pro výrobu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63599">
                <a:tc>
                  <a:txBody>
                    <a:bodyPr/>
                    <a:lstStyle/>
                    <a:p>
                      <a:pPr algn="l">
                        <a:lnSpc>
                          <a:spcPct val="115000"/>
                        </a:lnSpc>
                        <a:spcAft>
                          <a:spcPts val="0"/>
                        </a:spcAft>
                      </a:pPr>
                      <a:r>
                        <a:rPr lang="cs-CZ" sz="1500" dirty="0">
                          <a:solidFill>
                            <a:schemeClr val="tx1"/>
                          </a:solidFill>
                          <a:effectLst/>
                        </a:rPr>
                        <a:t>Pronájem výstavní plochy</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60230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10BDD40-5725-4594-AD64-01B94715DA94}" type="slidenum">
              <a:rPr lang="cs-CZ" altLang="cs-CZ" smtClean="0"/>
              <a:pPr eaLnBrk="1" hangingPunct="1"/>
              <a:t>46</a:t>
            </a:fld>
            <a:endParaRPr lang="cs-CZ" altLang="cs-CZ"/>
          </a:p>
        </p:txBody>
      </p:sp>
      <p:sp>
        <p:nvSpPr>
          <p:cNvPr id="36868" name="Rectangle 2"/>
          <p:cNvSpPr>
            <a:spLocks noGrp="1" noChangeArrowheads="1"/>
          </p:cNvSpPr>
          <p:nvPr>
            <p:ph type="title"/>
          </p:nvPr>
        </p:nvSpPr>
        <p:spPr>
          <a:xfrm>
            <a:off x="631825" y="546099"/>
            <a:ext cx="8229600" cy="620713"/>
          </a:xfrm>
        </p:spPr>
        <p:txBody>
          <a:bodyPr/>
          <a:lstStyle/>
          <a:p>
            <a:pPr eaLnBrk="1" hangingPunct="1"/>
            <a:r>
              <a:rPr lang="cs-CZ" altLang="cs-CZ" sz="3200" b="1" dirty="0">
                <a:solidFill>
                  <a:srgbClr val="FF0000"/>
                </a:solidFill>
              </a:rPr>
              <a:t>Různé kategorie nákladů</a:t>
            </a:r>
          </a:p>
        </p:txBody>
      </p:sp>
      <p:sp>
        <p:nvSpPr>
          <p:cNvPr id="36869" name="Rectangle 3"/>
          <p:cNvSpPr>
            <a:spLocks noGrp="1" noChangeArrowheads="1"/>
          </p:cNvSpPr>
          <p:nvPr>
            <p:ph type="body" idx="1"/>
          </p:nvPr>
        </p:nvSpPr>
        <p:spPr>
          <a:xfrm>
            <a:off x="0" y="1142999"/>
            <a:ext cx="8975725" cy="5599113"/>
          </a:xfrm>
        </p:spPr>
        <p:txBody>
          <a:bodyPr/>
          <a:lstStyle/>
          <a:p>
            <a:pPr eaLnBrk="1" hangingPunct="1"/>
            <a:r>
              <a:rPr lang="cs-CZ" altLang="cs-CZ" sz="2200" b="1" dirty="0"/>
              <a:t>Celkové náklady (N) – </a:t>
            </a:r>
            <a:r>
              <a:rPr lang="cs-CZ" altLang="cs-CZ" sz="2200" dirty="0"/>
              <a:t>veškeré náklady vynaložené na celkový objem produkce.</a:t>
            </a:r>
            <a:endParaRPr lang="cs-CZ" altLang="cs-CZ" sz="2200" b="1" dirty="0"/>
          </a:p>
          <a:p>
            <a:pPr eaLnBrk="1" hangingPunct="1"/>
            <a:r>
              <a:rPr lang="cs-CZ" altLang="cs-CZ" sz="2200" b="1" dirty="0"/>
              <a:t>Průměrné (jednotkové) náklady (</a:t>
            </a:r>
            <a:r>
              <a:rPr lang="cs-CZ" altLang="cs-CZ" sz="2200" dirty="0" err="1"/>
              <a:t>Nj</a:t>
            </a:r>
            <a:r>
              <a:rPr lang="cs-CZ" altLang="cs-CZ" sz="2200" dirty="0"/>
              <a:t>, n) – náklady na </a:t>
            </a:r>
            <a:r>
              <a:rPr lang="cs-CZ" altLang="cs-CZ" sz="2200" i="1" dirty="0"/>
              <a:t>jednotku</a:t>
            </a:r>
            <a:r>
              <a:rPr lang="cs-CZ" altLang="cs-CZ" sz="2200" dirty="0"/>
              <a:t> produkce</a:t>
            </a:r>
            <a:endParaRPr lang="cs-CZ" altLang="cs-CZ" sz="2200" b="1" dirty="0"/>
          </a:p>
          <a:p>
            <a:pPr eaLnBrk="1" hangingPunct="1"/>
            <a:endParaRPr lang="cs-CZ" altLang="cs-CZ" sz="2200" b="1" dirty="0"/>
          </a:p>
          <a:p>
            <a:pPr eaLnBrk="1" hangingPunct="1"/>
            <a:endParaRPr lang="cs-CZ" altLang="cs-CZ" sz="2200" b="1" dirty="0"/>
          </a:p>
          <a:p>
            <a:pPr eaLnBrk="1" hangingPunct="1"/>
            <a:r>
              <a:rPr lang="cs-CZ" altLang="cs-CZ" sz="2200" b="1" dirty="0"/>
              <a:t>Haléřový ukazatel nákladovosti (h) – </a:t>
            </a:r>
            <a:r>
              <a:rPr lang="cs-CZ" altLang="cs-CZ" sz="2200" dirty="0"/>
              <a:t>počítáme, je-li objem produkce vyjádřen </a:t>
            </a:r>
            <a:r>
              <a:rPr lang="cs-CZ" altLang="cs-CZ" sz="2200" i="1" dirty="0"/>
              <a:t>v Kč</a:t>
            </a:r>
            <a:r>
              <a:rPr lang="cs-CZ" altLang="cs-CZ" sz="2200" dirty="0"/>
              <a:t> (Q), (při nestejnorodé produkci)</a:t>
            </a:r>
          </a:p>
          <a:p>
            <a:pPr eaLnBrk="1" hangingPunct="1"/>
            <a:endParaRPr lang="cs-CZ" altLang="cs-CZ" sz="2200" dirty="0"/>
          </a:p>
          <a:p>
            <a:pPr eaLnBrk="1" hangingPunct="1"/>
            <a:endParaRPr lang="cs-CZ" altLang="cs-CZ" sz="2200" dirty="0"/>
          </a:p>
          <a:p>
            <a:pPr eaLnBrk="1" hangingPunct="1"/>
            <a:r>
              <a:rPr lang="cs-CZ" altLang="cs-CZ" sz="2200" b="1" dirty="0"/>
              <a:t>Haléřový ukazatel variabilních nákladů (</a:t>
            </a:r>
            <a:r>
              <a:rPr lang="cs-CZ" altLang="cs-CZ" sz="2200" b="1" dirty="0" err="1"/>
              <a:t>hv</a:t>
            </a:r>
            <a:r>
              <a:rPr lang="cs-CZ" altLang="cs-CZ" sz="2200" b="1" dirty="0"/>
              <a:t>) – </a:t>
            </a:r>
            <a:r>
              <a:rPr lang="cs-CZ" altLang="cs-CZ" sz="2200" dirty="0"/>
              <a:t>kolik haléřů variabilních nákladů musíme vynaložit na 1 Kč výkonů (výnosů)</a:t>
            </a:r>
          </a:p>
          <a:p>
            <a:pPr eaLnBrk="1" hangingPunct="1"/>
            <a:endParaRPr lang="cs-CZ" altLang="cs-CZ" sz="2200" dirty="0"/>
          </a:p>
        </p:txBody>
      </p:sp>
      <p:sp>
        <p:nvSpPr>
          <p:cNvPr id="368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1" name="Object 5"/>
          <p:cNvGraphicFramePr>
            <a:graphicFrameLocks noChangeAspect="1"/>
          </p:cNvGraphicFramePr>
          <p:nvPr/>
        </p:nvGraphicFramePr>
        <p:xfrm>
          <a:off x="6227763" y="2133600"/>
          <a:ext cx="1368425" cy="1152525"/>
        </p:xfrm>
        <a:graphic>
          <a:graphicData uri="http://schemas.openxmlformats.org/presentationml/2006/ole">
            <mc:AlternateContent xmlns:mc="http://schemas.openxmlformats.org/markup-compatibility/2006">
              <mc:Choice xmlns:v="urn:schemas-microsoft-com:vml" Requires="v">
                <p:oleObj spid="_x0000_s2137" name="Rovnice" r:id="rId3" imgW="431613" imgH="431613" progId="Equation.3">
                  <p:embed/>
                </p:oleObj>
              </mc:Choice>
              <mc:Fallback>
                <p:oleObj name="Rovnice" r:id="rId3" imgW="431613"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13360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2" name="Rectangle 6"/>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3" name="Object 7"/>
          <p:cNvGraphicFramePr>
            <a:graphicFrameLocks noChangeAspect="1"/>
          </p:cNvGraphicFramePr>
          <p:nvPr>
            <p:extLst>
              <p:ext uri="{D42A27DB-BD31-4B8C-83A1-F6EECF244321}">
                <p14:modId xmlns:p14="http://schemas.microsoft.com/office/powerpoint/2010/main" val="117729699"/>
              </p:ext>
            </p:extLst>
          </p:nvPr>
        </p:nvGraphicFramePr>
        <p:xfrm>
          <a:off x="6911975" y="3556000"/>
          <a:ext cx="1368425" cy="1223963"/>
        </p:xfrm>
        <a:graphic>
          <a:graphicData uri="http://schemas.openxmlformats.org/presentationml/2006/ole">
            <mc:AlternateContent xmlns:mc="http://schemas.openxmlformats.org/markup-compatibility/2006">
              <mc:Choice xmlns:v="urn:schemas-microsoft-com:vml" Requires="v">
                <p:oleObj spid="_x0000_s2138" name="Rovnice" r:id="rId5" imgW="431613" imgH="431613" progId="Equation.3">
                  <p:embed/>
                </p:oleObj>
              </mc:Choice>
              <mc:Fallback>
                <p:oleObj name="Rovnice" r:id="rId5" imgW="431613"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3556000"/>
                        <a:ext cx="13684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7"/>
          <p:cNvGraphicFramePr>
            <a:graphicFrameLocks noChangeAspect="1"/>
          </p:cNvGraphicFramePr>
          <p:nvPr>
            <p:extLst>
              <p:ext uri="{D42A27DB-BD31-4B8C-83A1-F6EECF244321}">
                <p14:modId xmlns:p14="http://schemas.microsoft.com/office/powerpoint/2010/main" val="3340658176"/>
              </p:ext>
            </p:extLst>
          </p:nvPr>
        </p:nvGraphicFramePr>
        <p:xfrm>
          <a:off x="6815931" y="5132388"/>
          <a:ext cx="1560513" cy="1073150"/>
        </p:xfrm>
        <a:graphic>
          <a:graphicData uri="http://schemas.openxmlformats.org/presentationml/2006/ole">
            <mc:AlternateContent xmlns:mc="http://schemas.openxmlformats.org/markup-compatibility/2006">
              <mc:Choice xmlns:v="urn:schemas-microsoft-com:vml" Requires="v">
                <p:oleObj spid="_x0000_s2139" name="Rovnice" r:id="rId7" imgW="545863" imgH="418918" progId="Equation.3">
                  <p:embed/>
                </p:oleObj>
              </mc:Choice>
              <mc:Fallback>
                <p:oleObj name="Rovnice" r:id="rId7" imgW="545863" imgH="41891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5931" y="5132388"/>
                        <a:ext cx="15605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9077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7891"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E867FAB-B69B-4806-A481-8B3C6F4094B9}" type="slidenum">
              <a:rPr lang="cs-CZ" altLang="cs-CZ" smtClean="0"/>
              <a:pPr eaLnBrk="1" hangingPunct="1"/>
              <a:t>47</a:t>
            </a:fld>
            <a:endParaRPr lang="cs-CZ" altLang="cs-CZ"/>
          </a:p>
        </p:txBody>
      </p:sp>
      <p:sp>
        <p:nvSpPr>
          <p:cNvPr id="37892" name="Rectangle 3"/>
          <p:cNvSpPr>
            <a:spLocks noGrp="1" noChangeArrowheads="1"/>
          </p:cNvSpPr>
          <p:nvPr>
            <p:ph type="body" idx="1"/>
          </p:nvPr>
        </p:nvSpPr>
        <p:spPr>
          <a:xfrm>
            <a:off x="457200" y="1409699"/>
            <a:ext cx="8507413" cy="5332413"/>
          </a:xfrm>
        </p:spPr>
        <p:txBody>
          <a:bodyPr/>
          <a:lstStyle/>
          <a:p>
            <a:pPr eaLnBrk="1" hangingPunct="1"/>
            <a:r>
              <a:rPr lang="cs-CZ" altLang="cs-CZ" b="1" u="sng" dirty="0"/>
              <a:t>Přírůstkové náklady </a:t>
            </a:r>
            <a:r>
              <a:rPr lang="cs-CZ" altLang="cs-CZ" dirty="0"/>
              <a:t>- tvoří přírůstek nákladů vyvolaný přírůstkem objemu produkce:</a:t>
            </a:r>
          </a:p>
          <a:p>
            <a:pPr eaLnBrk="1" hangingPunct="1"/>
            <a:endParaRPr lang="cs-CZ" altLang="cs-CZ" dirty="0"/>
          </a:p>
          <a:p>
            <a:pPr eaLnBrk="1" hangingPunct="1"/>
            <a:endParaRPr lang="cs-CZ" altLang="cs-CZ" dirty="0"/>
          </a:p>
          <a:p>
            <a:pPr eaLnBrk="1" hangingPunct="1"/>
            <a:r>
              <a:rPr lang="cs-CZ" altLang="cs-CZ" b="1" u="sng" dirty="0"/>
              <a:t>Marginální (mezní, hraniční) náklady</a:t>
            </a:r>
            <a:r>
              <a:rPr lang="cs-CZ" altLang="cs-CZ" dirty="0"/>
              <a:t> – jsou náklady vyvolané přírůstkem produkce </a:t>
            </a:r>
            <a:r>
              <a:rPr lang="cs-CZ" altLang="cs-CZ" i="1" dirty="0"/>
              <a:t>o jednu jednotku</a:t>
            </a:r>
          </a:p>
        </p:txBody>
      </p:sp>
      <p:sp>
        <p:nvSpPr>
          <p:cNvPr id="378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4" name="Rectangle 5"/>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5" name="Rectangle 6"/>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6" name="Object 7"/>
          <p:cNvGraphicFramePr>
            <a:graphicFrameLocks noChangeAspect="1"/>
          </p:cNvGraphicFramePr>
          <p:nvPr>
            <p:extLst>
              <p:ext uri="{D42A27DB-BD31-4B8C-83A1-F6EECF244321}">
                <p14:modId xmlns:p14="http://schemas.microsoft.com/office/powerpoint/2010/main" val="901458704"/>
              </p:ext>
            </p:extLst>
          </p:nvPr>
        </p:nvGraphicFramePr>
        <p:xfrm>
          <a:off x="3851275" y="2570163"/>
          <a:ext cx="2520950" cy="665162"/>
        </p:xfrm>
        <a:graphic>
          <a:graphicData uri="http://schemas.openxmlformats.org/presentationml/2006/ole">
            <mc:AlternateContent xmlns:mc="http://schemas.openxmlformats.org/markup-compatibility/2006">
              <mc:Choice xmlns:v="urn:schemas-microsoft-com:vml" Requires="v">
                <p:oleObj spid="_x0000_s3132" name="Rovnice" r:id="rId3" imgW="876300" imgH="228600" progId="Equation.3">
                  <p:embed/>
                </p:oleObj>
              </mc:Choice>
              <mc:Fallback>
                <p:oleObj name="Rovnice" r:id="rId3" imgW="876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570163"/>
                        <a:ext cx="25209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8"/>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8" name="Object 9"/>
          <p:cNvGraphicFramePr>
            <a:graphicFrameLocks noChangeAspect="1"/>
          </p:cNvGraphicFramePr>
          <p:nvPr>
            <p:extLst>
              <p:ext uri="{D42A27DB-BD31-4B8C-83A1-F6EECF244321}">
                <p14:modId xmlns:p14="http://schemas.microsoft.com/office/powerpoint/2010/main" val="100569329"/>
              </p:ext>
            </p:extLst>
          </p:nvPr>
        </p:nvGraphicFramePr>
        <p:xfrm>
          <a:off x="3635375" y="4876006"/>
          <a:ext cx="4032250" cy="1087438"/>
        </p:xfrm>
        <a:graphic>
          <a:graphicData uri="http://schemas.openxmlformats.org/presentationml/2006/ole">
            <mc:AlternateContent xmlns:mc="http://schemas.openxmlformats.org/markup-compatibility/2006">
              <mc:Choice xmlns:v="urn:schemas-microsoft-com:vml" Requires="v">
                <p:oleObj spid="_x0000_s3133" name="Rovnice" r:id="rId5" imgW="1524000" imgH="431800" progId="Equation.3">
                  <p:embed/>
                </p:oleObj>
              </mc:Choice>
              <mc:Fallback>
                <p:oleObj name="Rovnice" r:id="rId5" imgW="1524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876006"/>
                        <a:ext cx="40322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9" name="Rectangle 2"/>
          <p:cNvSpPr txBox="1">
            <a:spLocks noChangeArrowheads="1"/>
          </p:cNvSpPr>
          <p:nvPr/>
        </p:nvSpPr>
        <p:spPr bwMode="auto">
          <a:xfrm>
            <a:off x="468313" y="415926"/>
            <a:ext cx="8229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Různé kategorie nákladů</a:t>
            </a:r>
          </a:p>
        </p:txBody>
      </p:sp>
    </p:spTree>
    <p:extLst>
      <p:ext uri="{BB962C8B-B14F-4D97-AF65-F5344CB8AC3E}">
        <p14:creationId xmlns:p14="http://schemas.microsoft.com/office/powerpoint/2010/main" val="2915065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015716" y="218852"/>
            <a:ext cx="8229600" cy="765175"/>
          </a:xfrm>
        </p:spPr>
        <p:txBody>
          <a:bodyPr>
            <a:normAutofit/>
          </a:bodyPr>
          <a:lstStyle/>
          <a:p>
            <a:r>
              <a:rPr lang="cs-CZ" sz="4000" b="1" dirty="0">
                <a:solidFill>
                  <a:srgbClr val="FF0000"/>
                </a:solidFill>
              </a:rPr>
              <a:t>Kategorie nákladů</a:t>
            </a:r>
          </a:p>
        </p:txBody>
      </p:sp>
      <p:graphicFrame>
        <p:nvGraphicFramePr>
          <p:cNvPr id="74826" name="Group 74"/>
          <p:cNvGraphicFramePr>
            <a:graphicFrameLocks noGrp="1"/>
          </p:cNvGraphicFramePr>
          <p:nvPr>
            <p:ph sz="half" idx="2"/>
            <p:extLst>
              <p:ext uri="{D42A27DB-BD31-4B8C-83A1-F6EECF244321}">
                <p14:modId xmlns:p14="http://schemas.microsoft.com/office/powerpoint/2010/main" val="98548192"/>
              </p:ext>
            </p:extLst>
          </p:nvPr>
        </p:nvGraphicFramePr>
        <p:xfrm>
          <a:off x="197643" y="1772816"/>
          <a:ext cx="8748713" cy="4567557"/>
        </p:xfrm>
        <a:graphic>
          <a:graphicData uri="http://schemas.openxmlformats.org/drawingml/2006/table">
            <a:tbl>
              <a:tblPr/>
              <a:tblGrid>
                <a:gridCol w="1625600">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1446212">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19238">
                  <a:extLst>
                    <a:ext uri="{9D8B030D-6E8A-4147-A177-3AD203B41FA5}">
                      <a16:colId xmlns:a16="http://schemas.microsoft.com/office/drawing/2014/main" val="20005"/>
                    </a:ext>
                  </a:extLst>
                </a:gridCol>
              </a:tblGrid>
              <a:tr h="608013">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Objem výroby</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ks</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err="1">
                          <a:ln>
                            <a:noFill/>
                          </a:ln>
                          <a:solidFill>
                            <a:schemeClr val="tx1"/>
                          </a:solidFill>
                          <a:effectLst/>
                          <a:latin typeface="+mn-lt"/>
                          <a:cs typeface="Times New Roman" pitchFamily="18" charset="0"/>
                        </a:rPr>
                        <a:t>Celk</a:t>
                      </a:r>
                      <a:r>
                        <a:rPr kumimoji="0" lang="cs-CZ" sz="1800" b="0" i="0" u="none" strike="noStrike" cap="none" normalizeH="0" baseline="0" dirty="0">
                          <a:ln>
                            <a:noFill/>
                          </a:ln>
                          <a:solidFill>
                            <a:schemeClr val="tx1"/>
                          </a:solidFill>
                          <a:effectLst/>
                          <a:latin typeface="+mn-lt"/>
                          <a:cs typeface="Times New Roman" pitchFamily="18" charset="0"/>
                        </a:rPr>
                        <a:t>.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Kč</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Fixní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Variabilní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Prům. N </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na 1 ks   </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Marginální N 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1</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271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288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303</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4</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312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5</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328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346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4" name="Zástupný symbol pro číslo snímku 6"/>
          <p:cNvSpPr>
            <a:spLocks noGrp="1"/>
          </p:cNvSpPr>
          <p:nvPr>
            <p:ph type="sldNum" sz="quarter" idx="12"/>
          </p:nvPr>
        </p:nvSpPr>
        <p:spPr/>
        <p:txBody>
          <a:bodyPr/>
          <a:lstStyle/>
          <a:p>
            <a:fld id="{3461D38C-649A-4099-AF93-02342C0C508F}" type="slidenum">
              <a:rPr lang="cs-CZ"/>
              <a:pPr/>
              <a:t>48</a:t>
            </a:fld>
            <a:endParaRPr lang="cs-CZ"/>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
        <p:nvSpPr>
          <p:cNvPr id="74757" name="Rectangle 5"/>
          <p:cNvSpPr>
            <a:spLocks noChangeArrowheads="1"/>
          </p:cNvSpPr>
          <p:nvPr/>
        </p:nvSpPr>
        <p:spPr bwMode="auto">
          <a:xfrm>
            <a:off x="0" y="3076575"/>
            <a:ext cx="9144000" cy="0"/>
          </a:xfrm>
          <a:prstGeom prst="rect">
            <a:avLst/>
          </a:prstGeom>
          <a:noFill/>
          <a:ln w="9525">
            <a:noFill/>
            <a:miter lim="800000"/>
            <a:headEnd/>
            <a:tailEnd/>
          </a:ln>
          <a:effectLst/>
        </p:spPr>
        <p:txBody>
          <a:bodyPr wrap="none" anchor="ctr">
            <a:spAutoFit/>
          </a:bodyPr>
          <a:lstStyle/>
          <a:p>
            <a:endParaRPr lang="cs-CZ"/>
          </a:p>
        </p:txBody>
      </p:sp>
      <p:sp>
        <p:nvSpPr>
          <p:cNvPr id="74758" name="Rectangle 6"/>
          <p:cNvSpPr>
            <a:spLocks noChangeArrowheads="1"/>
          </p:cNvSpPr>
          <p:nvPr/>
        </p:nvSpPr>
        <p:spPr bwMode="auto">
          <a:xfrm>
            <a:off x="0" y="3248025"/>
            <a:ext cx="9144000" cy="0"/>
          </a:xfrm>
          <a:prstGeom prst="rect">
            <a:avLst/>
          </a:prstGeom>
          <a:noFill/>
          <a:ln w="9525">
            <a:noFill/>
            <a:miter lim="800000"/>
            <a:headEnd/>
            <a:tailEnd/>
          </a:ln>
          <a:effectLst/>
        </p:spPr>
        <p:txBody>
          <a:bodyPr wrap="none" anchor="ctr">
            <a:spAutoFit/>
          </a:bodyPr>
          <a:lstStyle/>
          <a:p>
            <a:endParaRPr lang="cs-CZ"/>
          </a:p>
        </p:txBody>
      </p:sp>
      <p:sp>
        <p:nvSpPr>
          <p:cNvPr id="74759" name="Rectangle 7"/>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cs-CZ"/>
          </a:p>
        </p:txBody>
      </p:sp>
      <p:sp>
        <p:nvSpPr>
          <p:cNvPr id="2" name="TextovéPole 1"/>
          <p:cNvSpPr txBox="1"/>
          <p:nvPr/>
        </p:nvSpPr>
        <p:spPr>
          <a:xfrm>
            <a:off x="2015716" y="1187004"/>
            <a:ext cx="5112568" cy="523220"/>
          </a:xfrm>
          <a:prstGeom prst="rect">
            <a:avLst/>
          </a:prstGeom>
          <a:noFill/>
        </p:spPr>
        <p:txBody>
          <a:bodyPr wrap="square" rtlCol="0">
            <a:spAutoFit/>
          </a:bodyPr>
          <a:lstStyle/>
          <a:p>
            <a:pPr algn="ctr"/>
            <a:r>
              <a:rPr lang="cs-CZ" sz="2800" b="1" dirty="0">
                <a:solidFill>
                  <a:srgbClr val="FF0000"/>
                </a:solidFill>
              </a:rPr>
              <a:t>Příklad 5: Doplňte tabulku</a:t>
            </a:r>
          </a:p>
        </p:txBody>
      </p:sp>
    </p:spTree>
    <p:extLst>
      <p:ext uri="{BB962C8B-B14F-4D97-AF65-F5344CB8AC3E}">
        <p14:creationId xmlns:p14="http://schemas.microsoft.com/office/powerpoint/2010/main" val="1765351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251520" y="641772"/>
            <a:ext cx="8424862" cy="558800"/>
          </a:xfrm>
        </p:spPr>
        <p:txBody>
          <a:bodyPr>
            <a:normAutofit fontScale="90000"/>
          </a:bodyPr>
          <a:lstStyle/>
          <a:p>
            <a:pPr eaLnBrk="1" hangingPunct="1"/>
            <a:r>
              <a:rPr lang="cs-CZ" b="1" dirty="0">
                <a:solidFill>
                  <a:srgbClr val="FF0000"/>
                </a:solidFill>
              </a:rPr>
              <a:t>Příklad 6 Doplňte tabulku</a:t>
            </a:r>
          </a:p>
        </p:txBody>
      </p:sp>
      <p:sp>
        <p:nvSpPr>
          <p:cNvPr id="10244" name="Zástupný symbol pro číslo snímku 4"/>
          <p:cNvSpPr>
            <a:spLocks noGrp="1"/>
          </p:cNvSpPr>
          <p:nvPr>
            <p:ph type="sldNum" sz="quarter" idx="12"/>
          </p:nvPr>
        </p:nvSpPr>
        <p:spPr>
          <a:noFill/>
        </p:spPr>
        <p:txBody>
          <a:bodyPr/>
          <a:lstStyle/>
          <a:p>
            <a:fld id="{28C57113-B405-482F-BDB3-79B29FBD13B7}" type="slidenum">
              <a:rPr lang="cs-CZ" smtClean="0"/>
              <a:pPr/>
              <a:t>49</a:t>
            </a:fld>
            <a:endParaRPr lang="cs-CZ"/>
          </a:p>
        </p:txBody>
      </p:sp>
      <p:graphicFrame>
        <p:nvGraphicFramePr>
          <p:cNvPr id="6" name="Tabulka 5"/>
          <p:cNvGraphicFramePr>
            <a:graphicFrameLocks noGrp="1"/>
          </p:cNvGraphicFramePr>
          <p:nvPr/>
        </p:nvGraphicFramePr>
        <p:xfrm>
          <a:off x="251521" y="1412773"/>
          <a:ext cx="8568630" cy="3522829"/>
        </p:xfrm>
        <a:graphic>
          <a:graphicData uri="http://schemas.openxmlformats.org/drawingml/2006/table">
            <a:tbl>
              <a:tblPr/>
              <a:tblGrid>
                <a:gridCol w="1451233">
                  <a:extLst>
                    <a:ext uri="{9D8B030D-6E8A-4147-A177-3AD203B41FA5}">
                      <a16:colId xmlns:a16="http://schemas.microsoft.com/office/drawing/2014/main" val="20000"/>
                    </a:ext>
                  </a:extLst>
                </a:gridCol>
                <a:gridCol w="1424483">
                  <a:extLst>
                    <a:ext uri="{9D8B030D-6E8A-4147-A177-3AD203B41FA5}">
                      <a16:colId xmlns:a16="http://schemas.microsoft.com/office/drawing/2014/main" val="20001"/>
                    </a:ext>
                  </a:extLst>
                </a:gridCol>
                <a:gridCol w="1177037">
                  <a:extLst>
                    <a:ext uri="{9D8B030D-6E8A-4147-A177-3AD203B41FA5}">
                      <a16:colId xmlns:a16="http://schemas.microsoft.com/office/drawing/2014/main" val="20002"/>
                    </a:ext>
                  </a:extLst>
                </a:gridCol>
                <a:gridCol w="1934420">
                  <a:extLst>
                    <a:ext uri="{9D8B030D-6E8A-4147-A177-3AD203B41FA5}">
                      <a16:colId xmlns:a16="http://schemas.microsoft.com/office/drawing/2014/main" val="20003"/>
                    </a:ext>
                  </a:extLst>
                </a:gridCol>
                <a:gridCol w="1292401">
                  <a:extLst>
                    <a:ext uri="{9D8B030D-6E8A-4147-A177-3AD203B41FA5}">
                      <a16:colId xmlns:a16="http://schemas.microsoft.com/office/drawing/2014/main" val="20004"/>
                    </a:ext>
                  </a:extLst>
                </a:gridCol>
                <a:gridCol w="1289056">
                  <a:extLst>
                    <a:ext uri="{9D8B030D-6E8A-4147-A177-3AD203B41FA5}">
                      <a16:colId xmlns:a16="http://schemas.microsoft.com/office/drawing/2014/main" val="20005"/>
                    </a:ext>
                  </a:extLst>
                </a:gridCol>
              </a:tblGrid>
              <a:tr h="1062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Objem výroby v ks</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Fixní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variabilní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Průměrné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Marginální náklady</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3</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4</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6</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1000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Calibri" pitchFamily="34" charset="0"/>
                          <a:cs typeface="Times New Roman" pitchFamily="18" charset="0"/>
                        </a:rPr>
                        <a:t> </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310" name="Obdélník 6"/>
          <p:cNvSpPr>
            <a:spLocks noChangeArrowheads="1"/>
          </p:cNvSpPr>
          <p:nvPr/>
        </p:nvSpPr>
        <p:spPr bwMode="auto">
          <a:xfrm>
            <a:off x="251520" y="5085185"/>
            <a:ext cx="8641655" cy="1015663"/>
          </a:xfrm>
          <a:prstGeom prst="rect">
            <a:avLst/>
          </a:prstGeom>
          <a:noFill/>
          <a:ln w="9525">
            <a:noFill/>
            <a:miter lim="800000"/>
            <a:headEnd/>
            <a:tailEnd/>
          </a:ln>
        </p:spPr>
        <p:txBody>
          <a:bodyPr wrap="square">
            <a:spAutoFit/>
          </a:bodyPr>
          <a:lstStyle/>
          <a:p>
            <a:r>
              <a:rPr lang="cs-CZ" sz="2000" b="1" dirty="0"/>
              <a:t>Srovnejte vývoj marginálních nákladů v obou případech (s předcházejícím příkladem). Zamyslete se, proč může docházet k tak odlišnému vývoji marginálních nákladů.</a:t>
            </a:r>
          </a:p>
        </p:txBody>
      </p:sp>
    </p:spTree>
    <p:extLst>
      <p:ext uri="{BB962C8B-B14F-4D97-AF65-F5344CB8AC3E}">
        <p14:creationId xmlns:p14="http://schemas.microsoft.com/office/powerpoint/2010/main" val="207708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cs-CZ" altLang="cs-CZ" sz="3200" b="1" dirty="0">
                <a:solidFill>
                  <a:srgbClr val="FF0000"/>
                </a:solidFill>
              </a:rPr>
              <a:t>TRŽBY</a:t>
            </a:r>
          </a:p>
        </p:txBody>
      </p:sp>
      <p:sp>
        <p:nvSpPr>
          <p:cNvPr id="160771" name="Rectangle 3"/>
          <p:cNvSpPr>
            <a:spLocks noGrp="1" noChangeArrowheads="1"/>
          </p:cNvSpPr>
          <p:nvPr>
            <p:ph type="body" idx="1"/>
          </p:nvPr>
        </p:nvSpPr>
        <p:spPr>
          <a:xfrm>
            <a:off x="85344" y="1085088"/>
            <a:ext cx="8807831" cy="5584000"/>
          </a:xfrm>
        </p:spPr>
        <p:txBody>
          <a:bodyPr/>
          <a:lstStyle/>
          <a:p>
            <a:pPr marL="533400" indent="-533400" algn="just" eaLnBrk="1" hangingPunct="1">
              <a:defRPr/>
            </a:pPr>
            <a:r>
              <a:rPr lang="cs-CZ" sz="2400" dirty="0"/>
              <a:t>Jsou </a:t>
            </a:r>
            <a:r>
              <a:rPr lang="cs-CZ" sz="2400" b="1" dirty="0"/>
              <a:t>rozhodující složkou výnosů </a:t>
            </a:r>
            <a:r>
              <a:rPr lang="cs-CZ" sz="2400" dirty="0"/>
              <a:t>a </a:t>
            </a:r>
            <a:r>
              <a:rPr lang="cs-CZ" sz="2400" b="1" dirty="0"/>
              <a:t>hlavním</a:t>
            </a:r>
            <a:r>
              <a:rPr lang="cs-CZ" sz="2400" dirty="0"/>
              <a:t> finančním </a:t>
            </a:r>
            <a:r>
              <a:rPr lang="cs-CZ" sz="2400" b="1" dirty="0"/>
              <a:t>zdrojem</a:t>
            </a:r>
            <a:r>
              <a:rPr lang="cs-CZ" sz="2400" dirty="0"/>
              <a:t> podniku (po jejich inkasu), který slouží k úhradě jeho nákladů, daní, výplatě dividend, rozšířené reprodukci apod.</a:t>
            </a:r>
          </a:p>
          <a:p>
            <a:pPr marL="533400" indent="-533400" algn="just" eaLnBrk="1" hangingPunct="1">
              <a:defRPr/>
            </a:pPr>
            <a:r>
              <a:rPr lang="cs-CZ" sz="2400" dirty="0"/>
              <a:t>Výpočet tržeb: Cena × fyzické množství</a:t>
            </a:r>
          </a:p>
          <a:p>
            <a:pPr marL="533400" indent="-533400" algn="ctr" eaLnBrk="1" hangingPunct="1">
              <a:buFont typeface="Wingdings" pitchFamily="2" charset="2"/>
              <a:buNone/>
              <a:defRPr/>
            </a:pPr>
            <a:r>
              <a:rPr lang="cs-CZ" b="1" dirty="0">
                <a:solidFill>
                  <a:srgbClr val="FF0000"/>
                </a:solidFill>
              </a:rPr>
              <a:t>T = p*q</a:t>
            </a:r>
            <a:endParaRPr lang="cs-CZ" dirty="0"/>
          </a:p>
          <a:p>
            <a:pPr algn="just" eaLnBrk="1" hangingPunct="1">
              <a:defRPr/>
            </a:pPr>
            <a:r>
              <a:rPr lang="cs-CZ" sz="2400" dirty="0"/>
              <a:t>další faktory ovlivňující tržby a výši jejich inkasa – např. měnový kurz, způsob a doba úhrady faktur atd.</a:t>
            </a:r>
            <a:r>
              <a:rPr lang="cs-CZ" sz="2400" b="1" dirty="0"/>
              <a:t> </a:t>
            </a:r>
          </a:p>
          <a:p>
            <a:pPr algn="just" eaLnBrk="1" hangingPunct="1">
              <a:defRPr/>
            </a:pPr>
            <a:r>
              <a:rPr lang="cs-CZ" sz="2400" b="1" dirty="0"/>
              <a:t>Vznik tržeb:</a:t>
            </a:r>
          </a:p>
          <a:p>
            <a:pPr lvl="1" algn="just" eaLnBrk="1" hangingPunct="1">
              <a:defRPr/>
            </a:pPr>
            <a:r>
              <a:rPr lang="cs-CZ" sz="2000" dirty="0"/>
              <a:t>Tržba vzniká okamžikem dokončení (realizace) činnosti firmy-v</a:t>
            </a:r>
            <a:r>
              <a:rPr lang="cs-CZ" sz="2000" i="1" dirty="0"/>
              <a:t>ýnosy se uznávají v okamžiku vyskladnění výrobků či zboží nebo poskytnutí služby.</a:t>
            </a:r>
          </a:p>
          <a:p>
            <a:pPr lvl="1" eaLnBrk="1" hangingPunct="1">
              <a:lnSpc>
                <a:spcPct val="80000"/>
              </a:lnSpc>
              <a:defRPr/>
            </a:pPr>
            <a:r>
              <a:rPr lang="cs-CZ" sz="2000" i="1" dirty="0"/>
              <a:t>Výnosy   zahrnují též změnu zásob vlastní výroby a tzv. aktivaci, jež rovněž nejsou peněžní příjmy.</a:t>
            </a:r>
          </a:p>
          <a:p>
            <a:pPr lvl="1" algn="just" eaLnBrk="1" hangingPunct="1">
              <a:defRPr/>
            </a:pPr>
            <a:endParaRPr lang="cs-CZ" sz="2000" dirty="0"/>
          </a:p>
          <a:p>
            <a:pPr algn="just" eaLnBrk="1" hangingPunct="1">
              <a:defRPr/>
            </a:pPr>
            <a:endParaRPr lang="cs-CZ" sz="2400" dirty="0"/>
          </a:p>
        </p:txBody>
      </p:sp>
    </p:spTree>
    <p:extLst>
      <p:ext uri="{BB962C8B-B14F-4D97-AF65-F5344CB8AC3E}">
        <p14:creationId xmlns:p14="http://schemas.microsoft.com/office/powerpoint/2010/main" val="3666999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8915"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116B8BB-C34A-4714-B3DE-39C70BB51C31}" type="slidenum">
              <a:rPr lang="cs-CZ" altLang="cs-CZ" smtClean="0"/>
              <a:pPr eaLnBrk="1" hangingPunct="1"/>
              <a:t>50</a:t>
            </a:fld>
            <a:endParaRPr lang="cs-CZ" altLang="cs-CZ"/>
          </a:p>
        </p:txBody>
      </p:sp>
      <p:sp>
        <p:nvSpPr>
          <p:cNvPr id="116738" name="Rectangle 2"/>
          <p:cNvSpPr>
            <a:spLocks noGrp="1" noChangeArrowheads="1"/>
          </p:cNvSpPr>
          <p:nvPr>
            <p:ph type="title"/>
          </p:nvPr>
        </p:nvSpPr>
        <p:spPr>
          <a:xfrm>
            <a:off x="144463" y="706437"/>
            <a:ext cx="8820150" cy="649287"/>
          </a:xfrm>
        </p:spPr>
        <p:txBody>
          <a:bodyPr/>
          <a:lstStyle/>
          <a:p>
            <a:pPr eaLnBrk="1" hangingPunct="1">
              <a:defRPr/>
            </a:pPr>
            <a:r>
              <a:rPr lang="cs-CZ" sz="3200" b="1" dirty="0">
                <a:effectLst>
                  <a:outerShdw blurRad="38100" dist="38100" dir="2700000" algn="tl">
                    <a:srgbClr val="C0C0C0"/>
                  </a:outerShdw>
                </a:effectLst>
              </a:rPr>
              <a:t>Obchodní marže, přidaná hodnota, hrubé rozpětí</a:t>
            </a:r>
          </a:p>
        </p:txBody>
      </p:sp>
      <p:sp>
        <p:nvSpPr>
          <p:cNvPr id="38917" name="Rectangle 3"/>
          <p:cNvSpPr>
            <a:spLocks noGrp="1" noChangeArrowheads="1"/>
          </p:cNvSpPr>
          <p:nvPr>
            <p:ph type="body" idx="1"/>
          </p:nvPr>
        </p:nvSpPr>
        <p:spPr>
          <a:xfrm>
            <a:off x="0" y="1562101"/>
            <a:ext cx="8964613" cy="5180012"/>
          </a:xfrm>
        </p:spPr>
        <p:txBody>
          <a:bodyPr/>
          <a:lstStyle/>
          <a:p>
            <a:pPr algn="just" eaLnBrk="1" hangingPunct="1"/>
            <a:r>
              <a:rPr lang="cs-CZ" altLang="cs-CZ" sz="2400" b="1" dirty="0"/>
              <a:t>Obchodní marže (hrubá marže)</a:t>
            </a:r>
            <a:r>
              <a:rPr lang="cs-CZ" altLang="cs-CZ" sz="2400" dirty="0"/>
              <a:t> – vzniká při prodeji zboží, rozdíl mezi T a N prodaného zboží </a:t>
            </a:r>
            <a:r>
              <a:rPr lang="cs-CZ" altLang="cs-CZ" sz="2400" dirty="0">
                <a:sym typeface="Symbol" pitchFamily="18" charset="2"/>
              </a:rPr>
              <a:t> je určena ke krytí dalších provozních nákladů</a:t>
            </a:r>
          </a:p>
          <a:p>
            <a:pPr algn="just" eaLnBrk="1" hangingPunct="1"/>
            <a:r>
              <a:rPr lang="cs-CZ" altLang="cs-CZ" sz="2400" b="1" dirty="0">
                <a:sym typeface="Symbol" pitchFamily="18" charset="2"/>
              </a:rPr>
              <a:t>Přidaná hodnota</a:t>
            </a:r>
            <a:r>
              <a:rPr lang="cs-CZ" altLang="cs-CZ" sz="2400" dirty="0">
                <a:sym typeface="Symbol" pitchFamily="18" charset="2"/>
              </a:rPr>
              <a:t> - </a:t>
            </a:r>
            <a:r>
              <a:rPr lang="cs-CZ" altLang="cs-CZ" sz="2400" dirty="0"/>
              <a:t>je hodnota přidaná zpracováním, tedy hodnota, kterou podnikatel přidá svým úsilím k hodnotě nakupovaných meziproduktů (zejména zásob, služeb). Pojem přidaná hodnota je uveden ve výkazu zisku a ztráty (výsledovce). </a:t>
            </a:r>
            <a:endParaRPr lang="cs-CZ" altLang="cs-CZ" sz="2400" b="1" dirty="0"/>
          </a:p>
          <a:p>
            <a:pPr lvl="1" algn="just" eaLnBrk="1" hangingPunct="1"/>
            <a:r>
              <a:rPr lang="cs-CZ" altLang="cs-CZ" sz="2000" b="1" dirty="0"/>
              <a:t>Přidaná hodnota = obchodní marže + výkony – výkonová spotřeba</a:t>
            </a:r>
          </a:p>
          <a:p>
            <a:pPr algn="just" eaLnBrk="1" hangingPunct="1"/>
            <a:r>
              <a:rPr lang="cs-CZ" altLang="cs-CZ" sz="2400" b="1" dirty="0"/>
              <a:t>Hrubé rozpětí </a:t>
            </a:r>
            <a:r>
              <a:rPr lang="cs-CZ" altLang="cs-CZ" sz="2400" dirty="0"/>
              <a:t>- rozdíl mezi cenou výrobku a přímými náklady</a:t>
            </a:r>
          </a:p>
          <a:p>
            <a:pPr algn="just" eaLnBrk="1" hangingPunct="1"/>
            <a:r>
              <a:rPr lang="cs-CZ" altLang="cs-CZ" sz="2400" b="1" dirty="0">
                <a:sym typeface="Symbol" pitchFamily="18" charset="2"/>
              </a:rPr>
              <a:t>Příspěvek na krytí fixních nákladů a tvorbu zisku – </a:t>
            </a:r>
            <a:r>
              <a:rPr lang="cs-CZ" altLang="cs-CZ" sz="2400" dirty="0">
                <a:sym typeface="Symbol" pitchFamily="18" charset="2"/>
              </a:rPr>
              <a:t>rozdíl mezi cenou a variabilními náklady</a:t>
            </a:r>
            <a:endParaRPr lang="cs-CZ" altLang="cs-CZ" sz="2400" b="1" dirty="0">
              <a:sym typeface="Symbol" pitchFamily="18" charset="2"/>
            </a:endParaRPr>
          </a:p>
        </p:txBody>
      </p:sp>
    </p:spTree>
    <p:extLst>
      <p:ext uri="{BB962C8B-B14F-4D97-AF65-F5344CB8AC3E}">
        <p14:creationId xmlns:p14="http://schemas.microsoft.com/office/powerpoint/2010/main" val="2427885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99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42F4D388-1E05-4D46-8538-123601DD767B}" type="slidenum">
              <a:rPr lang="cs-CZ" altLang="cs-CZ" smtClean="0"/>
              <a:pPr eaLnBrk="1" hangingPunct="1"/>
              <a:t>51</a:t>
            </a:fld>
            <a:endParaRPr lang="cs-CZ" altLang="cs-CZ"/>
          </a:p>
        </p:txBody>
      </p:sp>
      <p:sp>
        <p:nvSpPr>
          <p:cNvPr id="39940" name="Rectangle 2"/>
          <p:cNvSpPr>
            <a:spLocks noGrp="1" noChangeArrowheads="1"/>
          </p:cNvSpPr>
          <p:nvPr>
            <p:ph type="title"/>
          </p:nvPr>
        </p:nvSpPr>
        <p:spPr/>
        <p:txBody>
          <a:bodyPr>
            <a:normAutofit/>
          </a:bodyPr>
          <a:lstStyle/>
          <a:p>
            <a:pPr eaLnBrk="1" hangingPunct="1"/>
            <a:r>
              <a:rPr lang="cs-CZ" altLang="cs-CZ" sz="3200" b="1" dirty="0">
                <a:solidFill>
                  <a:srgbClr val="FF0000"/>
                </a:solidFill>
              </a:rPr>
              <a:t>Skladba ceny výrobku</a:t>
            </a:r>
          </a:p>
        </p:txBody>
      </p:sp>
      <p:graphicFrame>
        <p:nvGraphicFramePr>
          <p:cNvPr id="39941" name="Objekt 1"/>
          <p:cNvGraphicFramePr>
            <a:graphicFrameLocks noChangeAspect="1"/>
          </p:cNvGraphicFramePr>
          <p:nvPr/>
        </p:nvGraphicFramePr>
        <p:xfrm>
          <a:off x="323850" y="1628775"/>
          <a:ext cx="8686800" cy="3549650"/>
        </p:xfrm>
        <a:graphic>
          <a:graphicData uri="http://schemas.openxmlformats.org/presentationml/2006/ole">
            <mc:AlternateContent xmlns:mc="http://schemas.openxmlformats.org/markup-compatibility/2006">
              <mc:Choice xmlns:v="urn:schemas-microsoft-com:vml" Requires="v">
                <p:oleObj spid="_x0000_s4127" r:id="rId3" imgW="6117093" imgH="2499571" progId="">
                  <p:embed/>
                </p:oleObj>
              </mc:Choice>
              <mc:Fallback>
                <p:oleObj r:id="rId3" imgW="6117093" imgH="249957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86868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7121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452438"/>
            <a:ext cx="8229600" cy="1143000"/>
          </a:xfrm>
        </p:spPr>
        <p:txBody>
          <a:bodyPr/>
          <a:lstStyle/>
          <a:p>
            <a:pPr eaLnBrk="1" hangingPunct="1"/>
            <a:r>
              <a:rPr lang="cs-CZ" altLang="cs-CZ" b="1" dirty="0">
                <a:solidFill>
                  <a:srgbClr val="FF0000"/>
                </a:solidFill>
              </a:rPr>
              <a:t>Výsledek hospodaření</a:t>
            </a:r>
          </a:p>
        </p:txBody>
      </p:sp>
      <p:sp>
        <p:nvSpPr>
          <p:cNvPr id="41987" name="Zástupný symbol pro obsah 2"/>
          <p:cNvSpPr>
            <a:spLocks noGrp="1"/>
          </p:cNvSpPr>
          <p:nvPr>
            <p:ph idx="1"/>
          </p:nvPr>
        </p:nvSpPr>
        <p:spPr/>
        <p:txBody>
          <a:bodyPr/>
          <a:lstStyle/>
          <a:p>
            <a:pPr eaLnBrk="1" hangingPunct="1"/>
            <a:r>
              <a:rPr lang="cs-CZ" altLang="cs-CZ" sz="2000" b="1"/>
              <a:t>Výsledek hospodaření</a:t>
            </a:r>
            <a:r>
              <a:rPr lang="cs-CZ" altLang="cs-CZ" sz="2000"/>
              <a:t> podává přehled o ziskovosti podniku za zvolený časový interval. </a:t>
            </a:r>
          </a:p>
          <a:p>
            <a:pPr eaLnBrk="1" hangingPunct="1"/>
            <a:r>
              <a:rPr lang="cs-CZ" altLang="cs-CZ" sz="2000"/>
              <a:t>Varianty výsledku hospodaření jsou následující: </a:t>
            </a:r>
          </a:p>
          <a:p>
            <a:pPr lvl="1" eaLnBrk="1" hangingPunct="1"/>
            <a:r>
              <a:rPr lang="cs-CZ" altLang="cs-CZ" sz="1600" b="1"/>
              <a:t>Výnosy &gt; Náklady = ZISK</a:t>
            </a:r>
            <a:r>
              <a:rPr lang="cs-CZ" altLang="cs-CZ" sz="1600"/>
              <a:t> </a:t>
            </a:r>
          </a:p>
          <a:p>
            <a:pPr lvl="1" eaLnBrk="1" hangingPunct="1"/>
            <a:r>
              <a:rPr lang="cs-CZ" altLang="cs-CZ" sz="1600" b="1"/>
              <a:t>Výnosy &lt; Náklady = ZTRÁTA</a:t>
            </a:r>
            <a:r>
              <a:rPr lang="cs-CZ" altLang="cs-CZ" sz="1600"/>
              <a:t> </a:t>
            </a:r>
          </a:p>
          <a:p>
            <a:pPr lvl="1" eaLnBrk="1" hangingPunct="1"/>
            <a:r>
              <a:rPr lang="cs-CZ" altLang="cs-CZ" sz="1600" b="1"/>
              <a:t>Výnosy = Náklady = nulový výsledek hospodaření</a:t>
            </a:r>
            <a:r>
              <a:rPr lang="cs-CZ" altLang="cs-CZ" sz="1600"/>
              <a:t> </a:t>
            </a:r>
          </a:p>
          <a:p>
            <a:pPr eaLnBrk="1" hangingPunct="1"/>
            <a:endParaRPr lang="cs-CZ" altLang="cs-CZ" sz="2000"/>
          </a:p>
          <a:p>
            <a:pPr eaLnBrk="1" hangingPunct="1"/>
            <a:r>
              <a:rPr lang="cs-CZ" altLang="cs-CZ" sz="2000"/>
              <a:t>Základní cílem podniku je dosahování maximálního zisku. Tento cíl je společný pro vlastníky, manažery i pro finančního manažera. </a:t>
            </a:r>
          </a:p>
          <a:p>
            <a:pPr eaLnBrk="1" hangingPunct="1"/>
            <a:r>
              <a:rPr lang="cs-CZ" altLang="cs-CZ" sz="2000"/>
              <a:t>Zisk se stává důležitým zdrojem samofinancování, rozdělování, investování, apod. </a:t>
            </a:r>
          </a:p>
        </p:txBody>
      </p:sp>
      <p:sp>
        <p:nvSpPr>
          <p:cNvPr id="4198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1989"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604FD10-F769-4465-8D36-0588707F22A2}" type="slidenum">
              <a:rPr lang="cs-CZ" altLang="cs-CZ" smtClean="0"/>
              <a:pPr eaLnBrk="1" hangingPunct="1"/>
              <a:t>52</a:t>
            </a:fld>
            <a:endParaRPr lang="cs-CZ" altLang="cs-CZ"/>
          </a:p>
        </p:txBody>
      </p:sp>
    </p:spTree>
    <p:extLst>
      <p:ext uri="{BB962C8B-B14F-4D97-AF65-F5344CB8AC3E}">
        <p14:creationId xmlns:p14="http://schemas.microsoft.com/office/powerpoint/2010/main" val="116405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ltLang="cs-CZ" b="1" dirty="0"/>
              <a:t>Výsledek hospodaření</a:t>
            </a:r>
          </a:p>
        </p:txBody>
      </p:sp>
      <p:sp>
        <p:nvSpPr>
          <p:cNvPr id="43011" name="Zástupný symbol pro obsah 2"/>
          <p:cNvSpPr>
            <a:spLocks noGrp="1"/>
          </p:cNvSpPr>
          <p:nvPr>
            <p:ph idx="1"/>
          </p:nvPr>
        </p:nvSpPr>
        <p:spPr>
          <a:xfrm>
            <a:off x="307975" y="1412876"/>
            <a:ext cx="8435975" cy="576263"/>
          </a:xfrm>
        </p:spPr>
        <p:txBody>
          <a:bodyPr/>
          <a:lstStyle/>
          <a:p>
            <a:pPr eaLnBrk="1" hangingPunct="1"/>
            <a:r>
              <a:rPr lang="cs-CZ" altLang="cs-CZ" sz="2000" dirty="0"/>
              <a:t>Kategorie zisku</a:t>
            </a:r>
          </a:p>
        </p:txBody>
      </p:sp>
      <p:sp>
        <p:nvSpPr>
          <p:cNvPr id="4301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3013"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2B92E67-F505-4166-8C58-349C74A1884F}" type="slidenum">
              <a:rPr lang="cs-CZ" altLang="cs-CZ" smtClean="0"/>
              <a:pPr eaLnBrk="1" hangingPunct="1"/>
              <a:t>53</a:t>
            </a:fld>
            <a:endParaRPr lang="cs-CZ" altLang="cs-CZ"/>
          </a:p>
        </p:txBody>
      </p:sp>
      <p:sp>
        <p:nvSpPr>
          <p:cNvPr id="43014"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3015"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30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85" y="1109445"/>
            <a:ext cx="6092703" cy="60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90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12775" y="312738"/>
            <a:ext cx="8229600" cy="1143000"/>
          </a:xfrm>
        </p:spPr>
        <p:txBody>
          <a:bodyPr>
            <a:normAutofit/>
          </a:bodyPr>
          <a:lstStyle/>
          <a:p>
            <a:pPr eaLnBrk="1" hangingPunct="1"/>
            <a:r>
              <a:rPr lang="cs-CZ" altLang="cs-CZ" sz="4000" b="1" dirty="0">
                <a:solidFill>
                  <a:srgbClr val="FF0000"/>
                </a:solidFill>
              </a:rPr>
              <a:t>Výsledek hospodaření</a:t>
            </a:r>
          </a:p>
        </p:txBody>
      </p:sp>
      <p:sp>
        <p:nvSpPr>
          <p:cNvPr id="44035" name="Zástupný symbol pro obsah 2"/>
          <p:cNvSpPr>
            <a:spLocks noGrp="1"/>
          </p:cNvSpPr>
          <p:nvPr>
            <p:ph idx="1"/>
          </p:nvPr>
        </p:nvSpPr>
        <p:spPr>
          <a:xfrm>
            <a:off x="155576" y="1417638"/>
            <a:ext cx="8720138" cy="5035550"/>
          </a:xfrm>
        </p:spPr>
        <p:txBody>
          <a:bodyPr/>
          <a:lstStyle/>
          <a:p>
            <a:pPr eaLnBrk="1" hangingPunct="1"/>
            <a:r>
              <a:rPr lang="cs-CZ" altLang="cs-CZ" sz="2000" dirty="0"/>
              <a:t>Na výsledek hospodaření podniku má vliv několik faktorů, některé z nich jsou </a:t>
            </a:r>
            <a:r>
              <a:rPr lang="cs-CZ" altLang="cs-CZ" sz="2000" b="1" dirty="0"/>
              <a:t>ovlivnitelné podnikem samotným, některé ovlivnit nelze. </a:t>
            </a:r>
          </a:p>
          <a:p>
            <a:pPr eaLnBrk="1" hangingPunct="1"/>
            <a:r>
              <a:rPr lang="cs-CZ" altLang="cs-CZ" sz="2000" b="1" dirty="0"/>
              <a:t>neovlivnitelné </a:t>
            </a:r>
          </a:p>
          <a:p>
            <a:pPr lvl="1" eaLnBrk="1" hangingPunct="1"/>
            <a:r>
              <a:rPr lang="cs-CZ" altLang="cs-CZ" sz="1800" dirty="0"/>
              <a:t>např. makroekonomická situace, </a:t>
            </a:r>
          </a:p>
          <a:p>
            <a:pPr lvl="1" eaLnBrk="1" hangingPunct="1"/>
            <a:r>
              <a:rPr lang="cs-CZ" altLang="cs-CZ" sz="1800" dirty="0"/>
              <a:t>prostředí, ve kterém podnik působí - legislativa, daňové zatížení, ochota a přístup úřadů, kulturu, sociální vazby, apod. </a:t>
            </a:r>
          </a:p>
          <a:p>
            <a:pPr eaLnBrk="1" hangingPunct="1"/>
            <a:r>
              <a:rPr lang="cs-CZ" altLang="cs-CZ" sz="2000" b="1" dirty="0"/>
              <a:t>ovlivnitelné</a:t>
            </a:r>
            <a:r>
              <a:rPr lang="cs-CZ" altLang="cs-CZ" sz="2000" dirty="0"/>
              <a:t> </a:t>
            </a:r>
          </a:p>
          <a:p>
            <a:pPr lvl="1" eaLnBrk="1" hangingPunct="1"/>
            <a:r>
              <a:rPr lang="cs-CZ" altLang="cs-CZ" sz="2000" b="1" dirty="0"/>
              <a:t>faktory </a:t>
            </a:r>
            <a:r>
              <a:rPr lang="cs-CZ" altLang="cs-CZ" sz="2000" b="1" dirty="0" err="1"/>
              <a:t>technicko</a:t>
            </a:r>
            <a:r>
              <a:rPr lang="cs-CZ" altLang="cs-CZ" sz="2000" b="1" dirty="0"/>
              <a:t> ekonomické efektivnosti</a:t>
            </a:r>
            <a:r>
              <a:rPr lang="cs-CZ" altLang="cs-CZ" sz="2000" dirty="0"/>
              <a:t> </a:t>
            </a:r>
          </a:p>
          <a:p>
            <a:pPr lvl="2" eaLnBrk="1" hangingPunct="1"/>
            <a:r>
              <a:rPr lang="cs-CZ" altLang="cs-CZ" sz="1800" dirty="0"/>
              <a:t>úroveň objemu, kvality a struktury výkonů, </a:t>
            </a:r>
          </a:p>
          <a:p>
            <a:pPr lvl="2" eaLnBrk="1" hangingPunct="1"/>
            <a:r>
              <a:rPr lang="cs-CZ" altLang="cs-CZ" sz="1800" dirty="0"/>
              <a:t>úroveň produktivity práce, věcného kapitálu a přírodních zdrojů, </a:t>
            </a:r>
          </a:p>
          <a:p>
            <a:pPr lvl="1" eaLnBrk="1" hangingPunct="1"/>
            <a:r>
              <a:rPr lang="cs-CZ" altLang="cs-CZ" sz="2000" b="1" dirty="0"/>
              <a:t>faktory cenové a finanční povahy, související s procesy rozdělování a směny</a:t>
            </a:r>
            <a:r>
              <a:rPr lang="cs-CZ" altLang="cs-CZ" sz="2000" dirty="0"/>
              <a:t> </a:t>
            </a:r>
          </a:p>
          <a:p>
            <a:pPr lvl="2" eaLnBrk="1" hangingPunct="1"/>
            <a:r>
              <a:rPr lang="cs-CZ" altLang="cs-CZ" sz="1800" dirty="0"/>
              <a:t>ceny zboží, výrobků a služeb, ceny jednotlivých vstupů, </a:t>
            </a:r>
          </a:p>
          <a:p>
            <a:pPr lvl="2" eaLnBrk="1" hangingPunct="1"/>
            <a:r>
              <a:rPr lang="cs-CZ" altLang="cs-CZ" sz="1800" dirty="0"/>
              <a:t>úrokové sazby, sazby daní, pojištění a jiné finanční nástroje. </a:t>
            </a:r>
          </a:p>
        </p:txBody>
      </p:sp>
      <p:sp>
        <p:nvSpPr>
          <p:cNvPr id="4403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4037"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EA864C7-DA92-47C6-8CF4-FEE17E7C458F}" type="slidenum">
              <a:rPr lang="cs-CZ" altLang="cs-CZ" smtClean="0"/>
              <a:pPr eaLnBrk="1" hangingPunct="1"/>
              <a:t>54</a:t>
            </a:fld>
            <a:endParaRPr lang="cs-CZ" altLang="cs-CZ"/>
          </a:p>
        </p:txBody>
      </p:sp>
      <p:sp>
        <p:nvSpPr>
          <p:cNvPr id="44038"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4039"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476985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460375" y="312738"/>
            <a:ext cx="8229600" cy="1143000"/>
          </a:xfrm>
        </p:spPr>
        <p:txBody>
          <a:bodyPr/>
          <a:lstStyle/>
          <a:p>
            <a:pPr eaLnBrk="1" hangingPunct="1"/>
            <a:r>
              <a:rPr lang="cs-CZ" altLang="cs-CZ" b="1" dirty="0">
                <a:solidFill>
                  <a:srgbClr val="FF0000"/>
                </a:solidFill>
              </a:rPr>
              <a:t>Výsledek hospodaření</a:t>
            </a:r>
          </a:p>
        </p:txBody>
      </p:sp>
      <p:sp>
        <p:nvSpPr>
          <p:cNvPr id="45059" name="Zástupný symbol pro obsah 2"/>
          <p:cNvSpPr>
            <a:spLocks noGrp="1"/>
          </p:cNvSpPr>
          <p:nvPr>
            <p:ph idx="1"/>
          </p:nvPr>
        </p:nvSpPr>
        <p:spPr>
          <a:xfrm>
            <a:off x="179388" y="1417638"/>
            <a:ext cx="8696325" cy="5035550"/>
          </a:xfrm>
        </p:spPr>
        <p:txBody>
          <a:bodyPr/>
          <a:lstStyle/>
          <a:p>
            <a:pPr eaLnBrk="1" hangingPunct="1"/>
            <a:r>
              <a:rPr lang="cs-CZ" altLang="cs-CZ" sz="2400" dirty="0"/>
              <a:t>Možnosti ovlivnění VH</a:t>
            </a:r>
          </a:p>
          <a:p>
            <a:pPr lvl="1" eaLnBrk="1" hangingPunct="1"/>
            <a:r>
              <a:rPr lang="cs-CZ" altLang="cs-CZ" dirty="0"/>
              <a:t>Zvýšení výnosů - …………</a:t>
            </a:r>
          </a:p>
          <a:p>
            <a:pPr lvl="1" eaLnBrk="1" hangingPunct="1"/>
            <a:endParaRPr lang="cs-CZ" altLang="cs-CZ" dirty="0"/>
          </a:p>
          <a:p>
            <a:pPr lvl="1" eaLnBrk="1" hangingPunct="1"/>
            <a:endParaRPr lang="cs-CZ" altLang="cs-CZ" dirty="0"/>
          </a:p>
          <a:p>
            <a:pPr lvl="1" eaLnBrk="1" hangingPunct="1"/>
            <a:endParaRPr lang="cs-CZ" altLang="cs-CZ" dirty="0"/>
          </a:p>
          <a:p>
            <a:pPr lvl="1" eaLnBrk="1" hangingPunct="1"/>
            <a:r>
              <a:rPr lang="cs-CZ" altLang="cs-CZ" dirty="0"/>
              <a:t>Snížení nákladů - ………….</a:t>
            </a:r>
          </a:p>
        </p:txBody>
      </p:sp>
      <p:sp>
        <p:nvSpPr>
          <p:cNvPr id="4506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5061"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3B1D7E-6C16-452D-B8FF-76483C9B1E3A}" type="slidenum">
              <a:rPr lang="cs-CZ" altLang="cs-CZ" smtClean="0"/>
              <a:pPr eaLnBrk="1" hangingPunct="1"/>
              <a:t>55</a:t>
            </a:fld>
            <a:endParaRPr lang="cs-CZ" altLang="cs-CZ"/>
          </a:p>
        </p:txBody>
      </p:sp>
      <p:sp>
        <p:nvSpPr>
          <p:cNvPr id="45062"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5063"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2931806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snižování nákladů</a:t>
            </a:r>
            <a:endParaRPr lang="cs-CZ" sz="2100" b="1" dirty="0"/>
          </a:p>
          <a:p>
            <a:pPr eaLnBrk="1" hangingPunct="1">
              <a:lnSpc>
                <a:spcPct val="80000"/>
              </a:lnSpc>
              <a:defRPr/>
            </a:pPr>
            <a:r>
              <a:rPr lang="cs-CZ" sz="2100" dirty="0"/>
              <a:t>V oblasti materiálu –  využít levnějšího materiálu (záporem může být menší kvalita), zmenšit odpad, využití odpadu... </a:t>
            </a:r>
          </a:p>
          <a:p>
            <a:pPr eaLnBrk="1" hangingPunct="1">
              <a:lnSpc>
                <a:spcPct val="80000"/>
              </a:lnSpc>
              <a:defRPr/>
            </a:pPr>
            <a:r>
              <a:rPr lang="cs-CZ" sz="2100" dirty="0"/>
              <a:t>V oblasti mezd – více práce pro 1 pracovní sílu (ušetření </a:t>
            </a:r>
            <a:r>
              <a:rPr lang="cs-CZ" sz="2100" dirty="0" err="1"/>
              <a:t>prac</a:t>
            </a:r>
            <a:r>
              <a:rPr lang="cs-CZ" sz="2100" dirty="0"/>
              <a:t>. síly); zvýšit produktivitu práce, neekonomická motivace</a:t>
            </a:r>
          </a:p>
          <a:p>
            <a:pPr eaLnBrk="1" hangingPunct="1">
              <a:lnSpc>
                <a:spcPct val="80000"/>
              </a:lnSpc>
              <a:defRPr/>
            </a:pPr>
            <a:r>
              <a:rPr lang="cs-CZ" sz="2100" dirty="0"/>
              <a:t>Dlouhodobý majetek – snaha o růst produkce se stávajícím majetkem, vyšší procento využití kapacity strojů, druhé a třetí směny..</a:t>
            </a:r>
          </a:p>
          <a:p>
            <a:pPr eaLnBrk="1" hangingPunct="1">
              <a:lnSpc>
                <a:spcPct val="80000"/>
              </a:lnSpc>
              <a:defRPr/>
            </a:pPr>
            <a:r>
              <a:rPr lang="cs-CZ" sz="2100" dirty="0"/>
              <a:t>Spotřeba energií – nesvítit zbytečně, stroje včas vypínat, efektivita topení + alternativní zdroje energie (slunce..), zateplení budov...</a:t>
            </a:r>
          </a:p>
          <a:p>
            <a:pPr eaLnBrk="1" hangingPunct="1">
              <a:lnSpc>
                <a:spcPct val="80000"/>
              </a:lnSpc>
              <a:defRPr/>
            </a:pPr>
            <a:r>
              <a:rPr lang="cs-CZ" sz="2100" dirty="0"/>
              <a:t>Využít technický rozvoj </a:t>
            </a:r>
          </a:p>
          <a:p>
            <a:pPr eaLnBrk="1" hangingPunct="1">
              <a:lnSpc>
                <a:spcPct val="80000"/>
              </a:lnSpc>
              <a:defRPr/>
            </a:pPr>
            <a:r>
              <a:rPr lang="cs-CZ" sz="2100" dirty="0"/>
              <a:t>Zdokonalení organizace a řízení -  (nebudou prostoje) kontrola zmetkovitosti výroby, průběžná kontrola ve výrobním procesu, lepší plánování...</a:t>
            </a:r>
          </a:p>
          <a:p>
            <a:pPr eaLnBrk="1" hangingPunct="1">
              <a:lnSpc>
                <a:spcPct val="80000"/>
              </a:lnSpc>
              <a:defRPr/>
            </a:pPr>
            <a:r>
              <a:rPr lang="cs-CZ" sz="2100" dirty="0"/>
              <a:t>aj. </a:t>
            </a:r>
          </a:p>
        </p:txBody>
      </p:sp>
      <p:sp>
        <p:nvSpPr>
          <p:cNvPr id="46083" name="Nadpis 1"/>
          <p:cNvSpPr txBox="1">
            <a:spLocks/>
          </p:cNvSpPr>
          <p:nvPr/>
        </p:nvSpPr>
        <p:spPr bwMode="auto">
          <a:xfrm>
            <a:off x="457200" y="8159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24535349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zvyšování výnosů</a:t>
            </a:r>
            <a:endParaRPr lang="cs-CZ" sz="2100" b="1" dirty="0"/>
          </a:p>
          <a:p>
            <a:pPr eaLnBrk="1" hangingPunct="1">
              <a:defRPr/>
            </a:pPr>
            <a:r>
              <a:rPr lang="cs-CZ" sz="2400" dirty="0"/>
              <a:t>Zvyšování cen (rizikem je snížení konkurenceschopnosti a ztráta zákazníka)</a:t>
            </a:r>
          </a:p>
          <a:p>
            <a:pPr eaLnBrk="1" hangingPunct="1">
              <a:defRPr/>
            </a:pPr>
            <a:r>
              <a:rPr lang="cs-CZ" sz="2400" dirty="0"/>
              <a:t>Zvýšení objemu prodeje</a:t>
            </a:r>
          </a:p>
          <a:p>
            <a:pPr eaLnBrk="1" hangingPunct="1">
              <a:defRPr/>
            </a:pPr>
            <a:r>
              <a:rPr lang="cs-CZ" sz="2400" dirty="0"/>
              <a:t>Lepší marketingová činnost – propagace, reklama, dárky, množstevní slevy, soutěže, věrnostní programy....</a:t>
            </a:r>
          </a:p>
          <a:p>
            <a:pPr eaLnBrk="1" hangingPunct="1">
              <a:buFont typeface="Wingdings" pitchFamily="2" charset="2"/>
              <a:buNone/>
              <a:defRPr/>
            </a:pPr>
            <a:endParaRPr lang="cs-CZ" sz="2400" dirty="0"/>
          </a:p>
          <a:p>
            <a:pPr eaLnBrk="1" hangingPunct="1">
              <a:buFont typeface="Wingdings" pitchFamily="2" charset="2"/>
              <a:buNone/>
              <a:defRPr/>
            </a:pPr>
            <a:endParaRPr lang="cs-CZ" sz="2400" dirty="0"/>
          </a:p>
          <a:p>
            <a:pPr eaLnBrk="1" hangingPunct="1">
              <a:buFont typeface="Wingdings" pitchFamily="2" charset="2"/>
              <a:buNone/>
              <a:defRPr/>
            </a:pPr>
            <a:r>
              <a:rPr lang="cs-CZ" sz="2400" i="1" dirty="0"/>
              <a:t>Téma k diskusi:	Jakými dalšími zde neuvedenými způsoby může firma zvyšovat své výnosy</a:t>
            </a:r>
          </a:p>
        </p:txBody>
      </p:sp>
      <p:sp>
        <p:nvSpPr>
          <p:cNvPr id="47107" name="Nadpis 1"/>
          <p:cNvSpPr txBox="1">
            <a:spLocks/>
          </p:cNvSpPr>
          <p:nvPr/>
        </p:nvSpPr>
        <p:spPr bwMode="auto">
          <a:xfrm>
            <a:off x="620713" y="8032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416126688"/>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Výsledek hospodaření</a:t>
            </a:r>
          </a:p>
        </p:txBody>
      </p:sp>
      <p:sp>
        <p:nvSpPr>
          <p:cNvPr id="48131" name="Rectangle 3"/>
          <p:cNvSpPr>
            <a:spLocks noGrp="1" noChangeArrowheads="1"/>
          </p:cNvSpPr>
          <p:nvPr>
            <p:ph type="body" idx="1"/>
          </p:nvPr>
        </p:nvSpPr>
        <p:spPr>
          <a:xfrm>
            <a:off x="88900" y="1193800"/>
            <a:ext cx="8737600" cy="5664200"/>
          </a:xfrm>
        </p:spPr>
        <p:txBody>
          <a:bodyPr/>
          <a:lstStyle/>
          <a:p>
            <a:pPr algn="just" eaLnBrk="1" hangingPunct="1">
              <a:lnSpc>
                <a:spcPct val="80000"/>
              </a:lnSpc>
            </a:pPr>
            <a:r>
              <a:rPr lang="cs-CZ" altLang="cs-CZ" sz="2100" dirty="0"/>
              <a:t>V pravidelných intervalech firma zjišťuje porovnáním výnosů a nákladů svůj výsledek hospodaření.</a:t>
            </a:r>
          </a:p>
          <a:p>
            <a:pPr algn="just" eaLnBrk="1" hangingPunct="1">
              <a:lnSpc>
                <a:spcPct val="80000"/>
              </a:lnSpc>
            </a:pPr>
            <a:endParaRPr lang="cs-CZ" altLang="cs-CZ" sz="2100" dirty="0"/>
          </a:p>
          <a:p>
            <a:pPr algn="just" eaLnBrk="1" hangingPunct="1">
              <a:lnSpc>
                <a:spcPct val="80000"/>
              </a:lnSpc>
            </a:pPr>
            <a:r>
              <a:rPr lang="cs-CZ" altLang="cs-CZ" sz="2100" dirty="0"/>
              <a:t>Pro své potřeby si firma toto porovnání může dělat kdykoli během účetního období, pro potřeby daňové se výsledek hospodaření zjišťuje po ukončení účetního období (tedy po 12</a:t>
            </a:r>
            <a:r>
              <a:rPr lang="cs-CZ" altLang="cs-CZ" sz="2100" i="1" dirty="0"/>
              <a:t>ti</a:t>
            </a:r>
            <a:r>
              <a:rPr lang="cs-CZ" altLang="cs-CZ" sz="2100" dirty="0"/>
              <a:t> po sobě jdoucích měsících). </a:t>
            </a:r>
          </a:p>
          <a:p>
            <a:pPr algn="just" eaLnBrk="1" hangingPunct="1">
              <a:lnSpc>
                <a:spcPct val="80000"/>
              </a:lnSpc>
            </a:pPr>
            <a:endParaRPr lang="cs-CZ" altLang="cs-CZ" sz="2100" dirty="0"/>
          </a:p>
          <a:p>
            <a:pPr algn="just" eaLnBrk="1" hangingPunct="1">
              <a:lnSpc>
                <a:spcPct val="80000"/>
              </a:lnSpc>
            </a:pPr>
            <a:r>
              <a:rPr lang="cs-CZ" altLang="cs-CZ" sz="2100" dirty="0"/>
              <a:t>Po ukončení tohoto účetního období jsou tři měsíce plné </a:t>
            </a:r>
            <a:r>
              <a:rPr lang="cs-CZ" altLang="cs-CZ" sz="2100" dirty="0">
                <a:solidFill>
                  <a:schemeClr val="accent2"/>
                </a:solidFill>
              </a:rPr>
              <a:t>závěrkových a uzávěrkových činností</a:t>
            </a:r>
            <a:r>
              <a:rPr lang="cs-CZ" altLang="cs-CZ" sz="2100" dirty="0"/>
              <a:t> a nejčastěji do 31.3. (pokud je účetní období rovno kalendářnímu roku) musí být odevzdáno daňové přiznání k dani z příjmu na příslušný Finanční úřad a samozřejmě do stejného data musí být uhrazena i dlužná daň.</a:t>
            </a:r>
          </a:p>
          <a:p>
            <a:pPr algn="just" eaLnBrk="1" hangingPunct="1">
              <a:lnSpc>
                <a:spcPct val="80000"/>
              </a:lnSpc>
            </a:pPr>
            <a:endParaRPr lang="cs-CZ" altLang="cs-CZ" sz="2100" i="1" dirty="0"/>
          </a:p>
          <a:p>
            <a:pPr algn="just" eaLnBrk="1" hangingPunct="1">
              <a:lnSpc>
                <a:spcPct val="80000"/>
              </a:lnSpc>
            </a:pPr>
            <a:r>
              <a:rPr lang="cs-CZ" altLang="cs-CZ" sz="2100" i="1" dirty="0"/>
              <a:t>Poznámka: v případě, že firma požádá o služby daňového poradce, ten celé účetnictví nejen „zkontroluje“, ale především posune datum odevzdání DP na 30.6.</a:t>
            </a:r>
          </a:p>
        </p:txBody>
      </p:sp>
    </p:spTree>
    <p:extLst>
      <p:ext uri="{BB962C8B-B14F-4D97-AF65-F5344CB8AC3E}">
        <p14:creationId xmlns:p14="http://schemas.microsoft.com/office/powerpoint/2010/main" val="81215027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165100" y="1028699"/>
            <a:ext cx="8728075" cy="5102225"/>
          </a:xfrm>
        </p:spPr>
        <p:txBody>
          <a:bodyPr/>
          <a:lstStyle/>
          <a:p>
            <a:pPr marL="0" indent="0" eaLnBrk="1" hangingPunct="1">
              <a:lnSpc>
                <a:spcPct val="90000"/>
              </a:lnSpc>
              <a:buFont typeface="Wingdings" pitchFamily="2" charset="2"/>
              <a:buNone/>
              <a:defRPr/>
            </a:pPr>
            <a:r>
              <a:rPr lang="cs-CZ" b="1" dirty="0">
                <a:latin typeface="Times New Roman" pitchFamily="18" charset="0"/>
              </a:rPr>
              <a:t>Funkce zisku</a:t>
            </a:r>
          </a:p>
          <a:p>
            <a:pPr eaLnBrk="1" hangingPunct="1">
              <a:lnSpc>
                <a:spcPct val="90000"/>
              </a:lnSpc>
              <a:defRPr/>
            </a:pPr>
            <a:r>
              <a:rPr lang="cs-CZ" dirty="0">
                <a:latin typeface="Times New Roman" pitchFamily="18" charset="0"/>
              </a:rPr>
              <a:t>Kriteriální – je kritériem pro rozhodování o všech otázkách v podniku</a:t>
            </a:r>
          </a:p>
          <a:p>
            <a:pPr eaLnBrk="1" hangingPunct="1">
              <a:lnSpc>
                <a:spcPct val="90000"/>
              </a:lnSpc>
              <a:defRPr/>
            </a:pPr>
            <a:r>
              <a:rPr lang="cs-CZ" dirty="0">
                <a:latin typeface="Times New Roman" pitchFamily="18" charset="0"/>
              </a:rPr>
              <a:t>Rozvojová – hlavní zdroj akumulace-tvorby </a:t>
            </a:r>
            <a:r>
              <a:rPr lang="cs-CZ" dirty="0" err="1">
                <a:latin typeface="Times New Roman" pitchFamily="18" charset="0"/>
              </a:rPr>
              <a:t>fin</a:t>
            </a:r>
            <a:r>
              <a:rPr lang="cs-CZ" dirty="0">
                <a:latin typeface="Times New Roman" pitchFamily="18" charset="0"/>
              </a:rPr>
              <a:t>. prostředků pro další rozvoj</a:t>
            </a:r>
          </a:p>
          <a:p>
            <a:pPr eaLnBrk="1" hangingPunct="1">
              <a:lnSpc>
                <a:spcPct val="90000"/>
              </a:lnSpc>
              <a:defRPr/>
            </a:pPr>
            <a:r>
              <a:rPr lang="cs-CZ" dirty="0">
                <a:latin typeface="Times New Roman" pitchFamily="18" charset="0"/>
              </a:rPr>
              <a:t>Rozdělovací – rozdělování důchodů mezi vlastníky (podíly na zisku, dividendy)</a:t>
            </a:r>
          </a:p>
          <a:p>
            <a:pPr eaLnBrk="1" hangingPunct="1">
              <a:lnSpc>
                <a:spcPct val="90000"/>
              </a:lnSpc>
              <a:defRPr/>
            </a:pPr>
            <a:r>
              <a:rPr lang="cs-CZ" dirty="0">
                <a:latin typeface="Times New Roman" pitchFamily="18" charset="0"/>
              </a:rPr>
              <a:t>Motivační – je základním motivem veškerého podnikání</a:t>
            </a:r>
          </a:p>
        </p:txBody>
      </p:sp>
      <p:sp>
        <p:nvSpPr>
          <p:cNvPr id="49156"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24343281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81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862C7B5-B704-446D-B060-25E449BA78C8}" type="slidenum">
              <a:rPr lang="cs-CZ" altLang="cs-CZ" smtClean="0"/>
              <a:pPr eaLnBrk="1" hangingPunct="1"/>
              <a:t>6</a:t>
            </a:fld>
            <a:endParaRPr lang="cs-CZ" altLang="cs-CZ"/>
          </a:p>
        </p:txBody>
      </p:sp>
      <p:sp>
        <p:nvSpPr>
          <p:cNvPr id="8196"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TRŽBY</a:t>
            </a:r>
          </a:p>
        </p:txBody>
      </p:sp>
      <p:sp>
        <p:nvSpPr>
          <p:cNvPr id="8197" name="Rectangle 3"/>
          <p:cNvSpPr>
            <a:spLocks noGrp="1" noChangeArrowheads="1"/>
          </p:cNvSpPr>
          <p:nvPr>
            <p:ph type="body" idx="1"/>
          </p:nvPr>
        </p:nvSpPr>
        <p:spPr>
          <a:xfrm>
            <a:off x="250825" y="981075"/>
            <a:ext cx="8435975" cy="5832475"/>
          </a:xfrm>
        </p:spPr>
        <p:txBody>
          <a:bodyPr/>
          <a:lstStyle/>
          <a:p>
            <a:pPr eaLnBrk="1" hangingPunct="1">
              <a:buFontTx/>
              <a:buNone/>
              <a:defRPr/>
            </a:pPr>
            <a:r>
              <a:rPr lang="cs-CZ" sz="2400" dirty="0"/>
              <a:t>Ukázka výpočtu:	</a:t>
            </a:r>
          </a:p>
          <a:p>
            <a:pPr>
              <a:defRPr/>
            </a:pPr>
            <a:r>
              <a:rPr lang="cs-CZ" sz="2400" dirty="0"/>
              <a:t>Vypočtěte celkové tržby firmy, jestliže objem vyrobené produkce činil 11 400 ks a cena za jednotku produkce byla </a:t>
            </a:r>
            <a:br>
              <a:rPr lang="cs-CZ" sz="2400" dirty="0"/>
            </a:br>
            <a:r>
              <a:rPr lang="cs-CZ" sz="2400" dirty="0"/>
              <a:t>40 Kč.</a:t>
            </a:r>
          </a:p>
          <a:p>
            <a:pPr eaLnBrk="1" hangingPunct="1">
              <a:buFontTx/>
              <a:buNone/>
              <a:defRPr/>
            </a:pPr>
            <a:r>
              <a:rPr lang="cs-CZ" sz="2400" dirty="0"/>
              <a:t>	Řešení: 11 400 x 40 = </a:t>
            </a:r>
            <a:r>
              <a:rPr lang="cs-CZ" sz="2400" b="1" dirty="0"/>
              <a:t>456 00 Kč</a:t>
            </a:r>
          </a:p>
          <a:p>
            <a:pPr eaLnBrk="1" hangingPunct="1">
              <a:buFontTx/>
              <a:buNone/>
              <a:defRPr/>
            </a:pPr>
            <a:endParaRPr lang="cs-CZ" sz="2400" b="1" dirty="0"/>
          </a:p>
          <a:p>
            <a:pPr>
              <a:defRPr/>
            </a:pPr>
            <a:r>
              <a:rPr lang="cs-CZ" sz="2400" dirty="0"/>
              <a:t>Vypočtěte celkové tržby firmy, jestliže objem vyrobené produkce činil u výrobku A 150000 ks za cenu 48 Kč/ks, u výrobku B 1500 ks za cenu 3200 Kč/ks a u výrobku C 6890 ks za cenu 500 Kč/ks. 	</a:t>
            </a:r>
          </a:p>
          <a:p>
            <a:pPr>
              <a:defRPr/>
            </a:pPr>
            <a:r>
              <a:rPr lang="cs-CZ" sz="2400" dirty="0"/>
              <a:t>Řešení:150000x48+1500x3200+6890x500= </a:t>
            </a:r>
            <a:r>
              <a:rPr lang="cs-CZ" sz="2400" b="1" u="sng" dirty="0"/>
              <a:t>15 295 000 Kč</a:t>
            </a:r>
          </a:p>
          <a:p>
            <a:pPr algn="just" eaLnBrk="1" hangingPunct="1">
              <a:defRPr/>
            </a:pPr>
            <a:endParaRPr lang="cs-CZ" sz="2400" dirty="0"/>
          </a:p>
        </p:txBody>
      </p:sp>
    </p:spTree>
    <p:extLst>
      <p:ext uri="{BB962C8B-B14F-4D97-AF65-F5344CB8AC3E}">
        <p14:creationId xmlns:p14="http://schemas.microsoft.com/office/powerpoint/2010/main" val="1981427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cs-CZ" altLang="cs-CZ" sz="4000"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203200" y="1206500"/>
            <a:ext cx="8689975" cy="5462588"/>
          </a:xfrm>
        </p:spPr>
        <p:txBody>
          <a:bodyPr>
            <a:normAutofit/>
          </a:bodyPr>
          <a:lstStyle/>
          <a:p>
            <a:pPr marL="571500" indent="-571500" eaLnBrk="1" hangingPunct="1">
              <a:lnSpc>
                <a:spcPct val="90000"/>
              </a:lnSpc>
              <a:defRPr/>
            </a:pPr>
            <a:r>
              <a:rPr lang="cs-CZ" sz="2400" dirty="0">
                <a:latin typeface="Times New Roman" pitchFamily="18" charset="0"/>
              </a:rPr>
              <a:t>Cíl každého podnikání</a:t>
            </a:r>
          </a:p>
          <a:p>
            <a:pPr marL="571500" indent="-571500" eaLnBrk="1" hangingPunct="1">
              <a:lnSpc>
                <a:spcPct val="90000"/>
              </a:lnSpc>
              <a:defRPr/>
            </a:pPr>
            <a:r>
              <a:rPr lang="cs-CZ" sz="2400" dirty="0">
                <a:latin typeface="Times New Roman" pitchFamily="18" charset="0"/>
              </a:rPr>
              <a:t>Vlastní zdroj financování, který slouží především k rozšiřování firmy</a:t>
            </a:r>
          </a:p>
          <a:p>
            <a:pPr marL="571500" indent="-571500" eaLnBrk="1" hangingPunct="1">
              <a:lnSpc>
                <a:spcPct val="90000"/>
              </a:lnSpc>
              <a:defRPr/>
            </a:pPr>
            <a:r>
              <a:rPr lang="cs-CZ" sz="2400" dirty="0">
                <a:latin typeface="Times New Roman" pitchFamily="18" charset="0"/>
              </a:rPr>
              <a:t>Různé typy společností mají také různé způsoby dělení zisku</a:t>
            </a:r>
          </a:p>
          <a:p>
            <a:pPr marL="571500" indent="-571500" eaLnBrk="1" hangingPunct="1">
              <a:lnSpc>
                <a:spcPct val="90000"/>
              </a:lnSpc>
              <a:defRPr/>
            </a:pPr>
            <a:endParaRPr lang="cs-CZ" sz="2000" dirty="0">
              <a:latin typeface="Times New Roman" pitchFamily="18" charset="0"/>
            </a:endParaRPr>
          </a:p>
          <a:p>
            <a:pPr marL="571500" indent="-571500" eaLnBrk="1" hangingPunct="1">
              <a:lnSpc>
                <a:spcPct val="90000"/>
              </a:lnSpc>
              <a:buFont typeface="Wingdings" pitchFamily="2" charset="2"/>
              <a:buNone/>
              <a:defRPr/>
            </a:pPr>
            <a:r>
              <a:rPr lang="cs-CZ" sz="2000" b="1" dirty="0">
                <a:latin typeface="Times New Roman" pitchFamily="18" charset="0"/>
              </a:rPr>
              <a:t>Příklady:</a:t>
            </a:r>
          </a:p>
          <a:p>
            <a:pPr marL="571500" indent="-571500" eaLnBrk="1" hangingPunct="1">
              <a:lnSpc>
                <a:spcPct val="90000"/>
              </a:lnSpc>
              <a:buFont typeface="Wingdings" pitchFamily="2" charset="2"/>
              <a:buNone/>
              <a:defRPr/>
            </a:pPr>
            <a:r>
              <a:rPr lang="cs-CZ" sz="2000" dirty="0">
                <a:latin typeface="Times New Roman" pitchFamily="18" charset="0"/>
              </a:rPr>
              <a:t>Společnost s ručením omezeným</a:t>
            </a:r>
          </a:p>
          <a:p>
            <a:pPr marL="571500" indent="-571500" eaLnBrk="1" hangingPunct="1">
              <a:lnSpc>
                <a:spcPct val="90000"/>
              </a:lnSpc>
              <a:defRPr/>
            </a:pPr>
            <a:r>
              <a:rPr lang="cs-CZ" sz="2000" dirty="0">
                <a:latin typeface="Times New Roman" pitchFamily="18" charset="0"/>
              </a:rPr>
              <a:t>Zdanění daní z příjmu právnických osob</a:t>
            </a:r>
          </a:p>
          <a:p>
            <a:pPr marL="571500" indent="-571500" eaLnBrk="1" hangingPunct="1">
              <a:lnSpc>
                <a:spcPct val="90000"/>
              </a:lnSpc>
              <a:defRPr/>
            </a:pPr>
            <a:r>
              <a:rPr lang="cs-CZ" sz="2000" dirty="0">
                <a:latin typeface="Times New Roman" pitchFamily="18" charset="0"/>
              </a:rPr>
              <a:t>Rezervní fond</a:t>
            </a:r>
          </a:p>
          <a:p>
            <a:pPr marL="571500" indent="-571500" eaLnBrk="1" hangingPunct="1">
              <a:lnSpc>
                <a:spcPct val="90000"/>
              </a:lnSpc>
              <a:defRPr/>
            </a:pPr>
            <a:r>
              <a:rPr lang="cs-CZ" sz="2000" dirty="0">
                <a:latin typeface="Times New Roman" pitchFamily="18" charset="0"/>
              </a:rPr>
              <a:t>Zbytek si společníci rozdělí a zdaní </a:t>
            </a:r>
          </a:p>
          <a:p>
            <a:pPr marL="571500" indent="-571500" eaLnBrk="1" hangingPunct="1">
              <a:lnSpc>
                <a:spcPct val="90000"/>
              </a:lnSpc>
              <a:buFont typeface="Wingdings" pitchFamily="2" charset="2"/>
              <a:buNone/>
              <a:defRPr/>
            </a:pPr>
            <a:r>
              <a:rPr lang="cs-CZ" sz="2000" dirty="0">
                <a:latin typeface="Times New Roman" pitchFamily="18" charset="0"/>
              </a:rPr>
              <a:t>           jako fyzické osoby</a:t>
            </a:r>
          </a:p>
          <a:p>
            <a:pPr marL="571500" indent="-571500" eaLnBrk="1" hangingPunct="1">
              <a:lnSpc>
                <a:spcPct val="90000"/>
              </a:lnSpc>
              <a:buFont typeface="Wingdings" pitchFamily="2" charset="2"/>
              <a:buNone/>
              <a:defRPr/>
            </a:pPr>
            <a:r>
              <a:rPr lang="cs-CZ" sz="2000" dirty="0">
                <a:latin typeface="Times New Roman" pitchFamily="18" charset="0"/>
              </a:rPr>
              <a:t>Živnostník</a:t>
            </a:r>
          </a:p>
          <a:p>
            <a:pPr eaLnBrk="1" hangingPunct="1">
              <a:lnSpc>
                <a:spcPct val="90000"/>
              </a:lnSpc>
              <a:defRPr/>
            </a:pPr>
            <a:r>
              <a:rPr lang="cs-CZ" sz="2000" dirty="0">
                <a:latin typeface="Times New Roman" pitchFamily="18" charset="0"/>
              </a:rPr>
              <a:t>Zdanění daní z příjmu </a:t>
            </a:r>
            <a:r>
              <a:rPr lang="cs-CZ" sz="2000" dirty="0" err="1">
                <a:latin typeface="Times New Roman" pitchFamily="18" charset="0"/>
              </a:rPr>
              <a:t>fyz.osob</a:t>
            </a:r>
            <a:endParaRPr lang="cs-CZ" sz="2000" dirty="0">
              <a:latin typeface="Times New Roman" pitchFamily="18" charset="0"/>
            </a:endParaRPr>
          </a:p>
          <a:p>
            <a:pPr eaLnBrk="1" hangingPunct="1">
              <a:lnSpc>
                <a:spcPct val="90000"/>
              </a:lnSpc>
              <a:defRPr/>
            </a:pPr>
            <a:r>
              <a:rPr lang="cs-CZ" sz="2000" dirty="0">
                <a:latin typeface="Times New Roman" pitchFamily="18" charset="0"/>
              </a:rPr>
              <a:t>Zbytek pro vlastní potřebu</a:t>
            </a:r>
          </a:p>
          <a:p>
            <a:pPr marL="571500" indent="-571500" eaLnBrk="1" hangingPunct="1">
              <a:lnSpc>
                <a:spcPct val="90000"/>
              </a:lnSpc>
              <a:buFont typeface="Wingdings" pitchFamily="2" charset="2"/>
              <a:buNone/>
              <a:defRPr/>
            </a:pPr>
            <a:endParaRPr lang="cs-CZ" sz="2000" dirty="0">
              <a:latin typeface="Times New Roman" pitchFamily="18" charset="0"/>
            </a:endParaRPr>
          </a:p>
        </p:txBody>
      </p:sp>
      <p:sp>
        <p:nvSpPr>
          <p:cNvPr id="50180"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74438725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cs-CZ" altLang="cs-CZ"/>
          </a:p>
        </p:txBody>
      </p:sp>
      <p:sp>
        <p:nvSpPr>
          <p:cNvPr id="51203" name="Rectangle 3"/>
          <p:cNvSpPr>
            <a:spLocks noGrp="1" noChangeArrowheads="1"/>
          </p:cNvSpPr>
          <p:nvPr>
            <p:ph type="body" idx="1"/>
          </p:nvPr>
        </p:nvSpPr>
        <p:spPr/>
        <p:txBody>
          <a:bodyPr/>
          <a:lstStyle/>
          <a:p>
            <a:pPr eaLnBrk="1" hangingPunct="1">
              <a:buFontTx/>
              <a:buNone/>
            </a:pPr>
            <a:r>
              <a:rPr lang="cs-CZ" altLang="cs-CZ" u="sng"/>
              <a:t>Účetní zisk</a:t>
            </a:r>
          </a:p>
          <a:p>
            <a:pPr eaLnBrk="1" hangingPunct="1">
              <a:buFontTx/>
              <a:buNone/>
            </a:pPr>
            <a:r>
              <a:rPr lang="cs-CZ" altLang="cs-CZ"/>
              <a:t>je rozdíl mezi celkovými výnosy a explicitními náklady</a:t>
            </a:r>
          </a:p>
          <a:p>
            <a:pPr eaLnBrk="1" hangingPunct="1">
              <a:buFontTx/>
              <a:buNone/>
            </a:pPr>
            <a:r>
              <a:rPr lang="cs-CZ" altLang="cs-CZ" u="sng"/>
              <a:t>Ekonomický zisk</a:t>
            </a:r>
          </a:p>
          <a:p>
            <a:pPr eaLnBrk="1" hangingPunct="1">
              <a:buFontTx/>
              <a:buNone/>
            </a:pPr>
            <a:r>
              <a:rPr lang="cs-CZ" altLang="cs-CZ"/>
              <a:t>je rozdíl mezi účetním ziskem a implicitními náklady (jde o tzv. alternativní náklady za užití výrobních faktorů, které vlastní podnikatel)</a:t>
            </a:r>
          </a:p>
        </p:txBody>
      </p:sp>
    </p:spTree>
    <p:extLst>
      <p:ext uri="{BB962C8B-B14F-4D97-AF65-F5344CB8AC3E}">
        <p14:creationId xmlns:p14="http://schemas.microsoft.com/office/powerpoint/2010/main" val="4114068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279400" y="225426"/>
            <a:ext cx="8613775" cy="703262"/>
          </a:xfrm>
          <a:solidFill>
            <a:schemeClr val="bg1"/>
          </a:solidFill>
        </p:spPr>
        <p:txBody>
          <a:bodyPr>
            <a:noAutofit/>
          </a:bodyPr>
          <a:lstStyle/>
          <a:p>
            <a:pPr eaLnBrk="1" hangingPunct="1"/>
            <a:r>
              <a:rPr lang="cs-CZ" altLang="cs-CZ" sz="2800" b="1" dirty="0">
                <a:solidFill>
                  <a:srgbClr val="FF0000"/>
                </a:solidFill>
              </a:rPr>
              <a:t>Výnosy a náklady podnikatele za měsíc - </a:t>
            </a:r>
            <a:br>
              <a:rPr lang="cs-CZ" altLang="cs-CZ" sz="2800" b="1" dirty="0">
                <a:solidFill>
                  <a:srgbClr val="FF0000"/>
                </a:solidFill>
              </a:rPr>
            </a:br>
            <a:r>
              <a:rPr lang="cs-CZ" altLang="cs-CZ" sz="2800" b="1" dirty="0">
                <a:solidFill>
                  <a:srgbClr val="FF0000"/>
                </a:solidFill>
              </a:rPr>
              <a:t>úspory a prostory do podnikání vs. pronájem</a:t>
            </a:r>
          </a:p>
        </p:txBody>
      </p:sp>
      <p:graphicFrame>
        <p:nvGraphicFramePr>
          <p:cNvPr id="13353" name="Group 41"/>
          <p:cNvGraphicFramePr>
            <a:graphicFrameLocks noGrp="1"/>
          </p:cNvGraphicFramePr>
          <p:nvPr>
            <p:ph idx="1"/>
          </p:nvPr>
        </p:nvGraphicFramePr>
        <p:xfrm>
          <a:off x="539750" y="1125538"/>
          <a:ext cx="8229600" cy="5181600"/>
        </p:xfrm>
        <a:graphic>
          <a:graphicData uri="http://schemas.openxmlformats.org/drawingml/2006/table">
            <a:tbl>
              <a:tblPr/>
              <a:tblGrid>
                <a:gridCol w="5338763">
                  <a:extLst>
                    <a:ext uri="{9D8B030D-6E8A-4147-A177-3AD203B41FA5}">
                      <a16:colId xmlns:a16="http://schemas.microsoft.com/office/drawing/2014/main" val="20000"/>
                    </a:ext>
                  </a:extLst>
                </a:gridCol>
                <a:gridCol w="2890837">
                  <a:extLst>
                    <a:ext uri="{9D8B030D-6E8A-4147-A177-3AD203B41FA5}">
                      <a16:colId xmlns:a16="http://schemas.microsoft.com/office/drawing/2014/main" val="20001"/>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pitchFamily="34" charset="0"/>
                        </a:rPr>
                        <a:t>Celkové výnosy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500 000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Explicitní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Mzdy pracovníků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250 000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Materiál a odpisy zařízení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Účetní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100 000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Implicitní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Ušlá mzda podnikatele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35 000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úroky z úspor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nájemné za prostory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Ekonomický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chemeClr val="tx1"/>
                          </a:solidFill>
                          <a:effectLst/>
                          <a:latin typeface="Arial" pitchFamily="34" charset="0"/>
                        </a:rPr>
                        <a:t>40 000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1220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ZTRÁTA</a:t>
            </a:r>
          </a:p>
        </p:txBody>
      </p:sp>
      <p:sp>
        <p:nvSpPr>
          <p:cNvPr id="53251" name="Rectangle 3"/>
          <p:cNvSpPr>
            <a:spLocks noGrp="1" noChangeArrowheads="1"/>
          </p:cNvSpPr>
          <p:nvPr>
            <p:ph type="body" idx="1"/>
          </p:nvPr>
        </p:nvSpPr>
        <p:spPr>
          <a:xfrm>
            <a:off x="139700" y="1092199"/>
            <a:ext cx="8896350" cy="5649913"/>
          </a:xfrm>
        </p:spPr>
        <p:txBody>
          <a:bodyPr/>
          <a:lstStyle/>
          <a:p>
            <a:pPr eaLnBrk="1" hangingPunct="1"/>
            <a:r>
              <a:rPr lang="cs-CZ" altLang="cs-CZ" sz="2400" dirty="0"/>
              <a:t>Není to důvod k ukončení podnikání, pokud tento stav není dlouhodobý, v tomto případě ale může vést  i k zániku firmy.</a:t>
            </a:r>
          </a:p>
          <a:p>
            <a:pPr eaLnBrk="1" hangingPunct="1"/>
            <a:r>
              <a:rPr lang="cs-CZ" altLang="cs-CZ" sz="2400" dirty="0"/>
              <a:t>Řešení:</a:t>
            </a:r>
          </a:p>
          <a:p>
            <a:pPr lvl="1" eaLnBrk="1" hangingPunct="1"/>
            <a:r>
              <a:rPr lang="cs-CZ" altLang="cs-CZ" dirty="0"/>
              <a:t>bankovní úvěr</a:t>
            </a:r>
          </a:p>
          <a:p>
            <a:pPr lvl="1" eaLnBrk="1" hangingPunct="1"/>
            <a:r>
              <a:rPr lang="cs-CZ" altLang="cs-CZ" dirty="0"/>
              <a:t>omezení počtu zaměstnanců</a:t>
            </a:r>
          </a:p>
          <a:p>
            <a:pPr lvl="1" eaLnBrk="1" hangingPunct="1"/>
            <a:r>
              <a:rPr lang="cs-CZ" altLang="cs-CZ" dirty="0"/>
              <a:t>snížení především režijních nákladů</a:t>
            </a:r>
          </a:p>
          <a:p>
            <a:pPr lvl="1" eaLnBrk="1" hangingPunct="1"/>
            <a:r>
              <a:rPr lang="cs-CZ" altLang="cs-CZ" dirty="0"/>
              <a:t>prodej skladových zásob nebo majetku</a:t>
            </a:r>
          </a:p>
          <a:p>
            <a:pPr lvl="1" eaLnBrk="1" hangingPunct="1"/>
            <a:r>
              <a:rPr lang="cs-CZ" altLang="cs-CZ" dirty="0"/>
              <a:t>obchodní společnosti použijí rezervní fond....</a:t>
            </a:r>
          </a:p>
          <a:p>
            <a:pPr lvl="1" eaLnBrk="1" hangingPunct="1">
              <a:buFont typeface="Wingdings" pitchFamily="2" charset="2"/>
              <a:buNone/>
            </a:pPr>
            <a:endParaRPr lang="cs-CZ" altLang="cs-CZ" dirty="0">
              <a:latin typeface="Times New Roman" pitchFamily="18" charset="0"/>
            </a:endParaRPr>
          </a:p>
          <a:p>
            <a:pPr eaLnBrk="1" hangingPunct="1"/>
            <a:r>
              <a:rPr lang="cs-CZ" altLang="cs-CZ" sz="2400" dirty="0"/>
              <a:t>Téma k diskusi: Jakými dalšími zde neuvedenými způsoby může firma řešit ztrátu</a:t>
            </a:r>
          </a:p>
          <a:p>
            <a:pPr eaLnBrk="1" hangingPunct="1"/>
            <a:endParaRPr lang="cs-CZ" altLang="cs-CZ" sz="2400" dirty="0"/>
          </a:p>
        </p:txBody>
      </p:sp>
      <p:sp>
        <p:nvSpPr>
          <p:cNvPr id="53252" name="Text Box 4"/>
          <p:cNvSpPr txBox="1">
            <a:spLocks noChangeArrowheads="1"/>
          </p:cNvSpPr>
          <p:nvPr/>
        </p:nvSpPr>
        <p:spPr bwMode="auto">
          <a:xfrm>
            <a:off x="0" y="6216650"/>
            <a:ext cx="97996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spcBef>
                <a:spcPct val="20000"/>
              </a:spcBef>
              <a:buClr>
                <a:schemeClr val="tx2"/>
              </a:buClr>
              <a:buSzPct val="70000"/>
              <a:buFont typeface="Wingdings" pitchFamily="2" charset="2"/>
              <a:buNone/>
            </a:pPr>
            <a:r>
              <a:rPr lang="cs-CZ" altLang="cs-CZ" i="1"/>
              <a:t>        </a:t>
            </a:r>
          </a:p>
          <a:p>
            <a:pPr eaLnBrk="1" hangingPunct="1"/>
            <a:endParaRPr lang="cs-CZ" altLang="cs-CZ"/>
          </a:p>
        </p:txBody>
      </p:sp>
    </p:spTree>
    <p:extLst>
      <p:ext uri="{BB962C8B-B14F-4D97-AF65-F5344CB8AC3E}">
        <p14:creationId xmlns:p14="http://schemas.microsoft.com/office/powerpoint/2010/main" val="142309201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ástupný symbol pro číslo snímku 5"/>
          <p:cNvSpPr>
            <a:spLocks noGrp="1"/>
          </p:cNvSpPr>
          <p:nvPr>
            <p:ph type="sldNum" sz="quarter" idx="12"/>
          </p:nvPr>
        </p:nvSpPr>
        <p:spPr>
          <a:noFill/>
        </p:spPr>
        <p:txBody>
          <a:bodyPr/>
          <a:lstStyle/>
          <a:p>
            <a:fld id="{A8E1058B-FD20-43B7-940A-99A7813ED9BE}" type="slidenum">
              <a:rPr lang="cs-CZ" smtClean="0"/>
              <a:pPr/>
              <a:t>64</a:t>
            </a:fld>
            <a:endParaRPr lang="cs-CZ"/>
          </a:p>
        </p:txBody>
      </p:sp>
      <p:sp>
        <p:nvSpPr>
          <p:cNvPr id="15364" name="Rectangle 2"/>
          <p:cNvSpPr>
            <a:spLocks noGrp="1" noChangeArrowheads="1"/>
          </p:cNvSpPr>
          <p:nvPr>
            <p:ph type="title"/>
          </p:nvPr>
        </p:nvSpPr>
        <p:spPr>
          <a:xfrm>
            <a:off x="1" y="381000"/>
            <a:ext cx="9004300" cy="1463824"/>
          </a:xfrm>
          <a:solidFill>
            <a:schemeClr val="bg1"/>
          </a:solidFill>
        </p:spPr>
        <p:txBody>
          <a:bodyPr/>
          <a:lstStyle/>
          <a:p>
            <a:pPr algn="l" eaLnBrk="1" hangingPunct="1"/>
            <a:r>
              <a:rPr lang="cs-CZ" sz="2200" b="1" dirty="0">
                <a:solidFill>
                  <a:srgbClr val="FF0000"/>
                </a:solidFill>
                <a:latin typeface="Times New Roman" pitchFamily="18" charset="0"/>
              </a:rPr>
              <a:t>Příklad 7 </a:t>
            </a:r>
            <a:r>
              <a:rPr lang="cs-CZ" sz="2200" b="1" dirty="0">
                <a:latin typeface="Times New Roman" pitchFamily="18" charset="0"/>
              </a:rPr>
              <a:t>Přímka na obrázku je znázorněním závislosti nákladů na objemu výroby. Jaká je hodnota fixních nákladů? Znázorněte FN do grafu. Jaké jsou variabilní náklady na jednotku výroby? Jaké jsou celkové náklady pro 100 vyrobených jednotek?</a:t>
            </a:r>
          </a:p>
        </p:txBody>
      </p:sp>
      <p:pic>
        <p:nvPicPr>
          <p:cNvPr id="15365" name="Picture 3"/>
          <p:cNvPicPr>
            <a:picLocks noChangeAspect="1" noChangeArrowheads="1"/>
          </p:cNvPicPr>
          <p:nvPr/>
        </p:nvPicPr>
        <p:blipFill>
          <a:blip r:embed="rId2" cstate="print"/>
          <a:srcRect/>
          <a:stretch>
            <a:fillRect/>
          </a:stretch>
        </p:blipFill>
        <p:spPr bwMode="auto">
          <a:xfrm>
            <a:off x="1928541" y="1926100"/>
            <a:ext cx="6148660" cy="4322449"/>
          </a:xfrm>
          <a:prstGeom prst="rect">
            <a:avLst/>
          </a:prstGeom>
          <a:noFill/>
          <a:ln w="9525">
            <a:noFill/>
            <a:miter lim="800000"/>
            <a:headEnd/>
            <a:tailEnd/>
          </a:ln>
        </p:spPr>
      </p:pic>
    </p:spTree>
    <p:extLst>
      <p:ext uri="{BB962C8B-B14F-4D97-AF65-F5344CB8AC3E}">
        <p14:creationId xmlns:p14="http://schemas.microsoft.com/office/powerpoint/2010/main" val="3097789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číslo snímku 6"/>
          <p:cNvSpPr>
            <a:spLocks noGrp="1"/>
          </p:cNvSpPr>
          <p:nvPr>
            <p:ph type="sldNum" sz="quarter" idx="12"/>
          </p:nvPr>
        </p:nvSpPr>
        <p:spPr>
          <a:noFill/>
        </p:spPr>
        <p:txBody>
          <a:bodyPr/>
          <a:lstStyle/>
          <a:p>
            <a:fld id="{7483ED04-5F2B-4469-AC3D-01D121599DC2}" type="slidenum">
              <a:rPr lang="cs-CZ" smtClean="0"/>
              <a:pPr/>
              <a:t>65</a:t>
            </a:fld>
            <a:endParaRPr lang="cs-CZ"/>
          </a:p>
        </p:txBody>
      </p:sp>
      <p:sp>
        <p:nvSpPr>
          <p:cNvPr id="16389" name="Rectangle 3"/>
          <p:cNvSpPr>
            <a:spLocks noGrp="1" noChangeArrowheads="1"/>
          </p:cNvSpPr>
          <p:nvPr>
            <p:ph type="body" sz="half" idx="1"/>
          </p:nvPr>
        </p:nvSpPr>
        <p:spPr>
          <a:xfrm>
            <a:off x="369120" y="968152"/>
            <a:ext cx="8712968" cy="2035589"/>
          </a:xfrm>
        </p:spPr>
        <p:txBody>
          <a:bodyPr/>
          <a:lstStyle/>
          <a:p>
            <a:pPr eaLnBrk="1" hangingPunct="1">
              <a:lnSpc>
                <a:spcPct val="90000"/>
              </a:lnSpc>
              <a:buNone/>
            </a:pPr>
            <a:r>
              <a:rPr lang="cs-CZ" sz="2400" b="1" dirty="0">
                <a:solidFill>
                  <a:schemeClr val="tx1"/>
                </a:solidFill>
              </a:rPr>
              <a:t>	</a:t>
            </a:r>
            <a:r>
              <a:rPr lang="cs-CZ" sz="2400" b="1" dirty="0">
                <a:solidFill>
                  <a:srgbClr val="FF0000"/>
                </a:solidFill>
              </a:rPr>
              <a:t>Příklad 8 </a:t>
            </a:r>
            <a:r>
              <a:rPr lang="cs-CZ" sz="2400" b="1" dirty="0">
                <a:solidFill>
                  <a:schemeClr val="tx1"/>
                </a:solidFill>
              </a:rPr>
              <a:t>Ze zadaných hodnot vytvořte graf průběhu celkových nákladů (znázorněte náklady fixní, variabilní i celkové) a graf průběhu jednotkových nákladů.</a:t>
            </a:r>
          </a:p>
        </p:txBody>
      </p:sp>
      <p:graphicFrame>
        <p:nvGraphicFramePr>
          <p:cNvPr id="140292" name="Group 4"/>
          <p:cNvGraphicFramePr>
            <a:graphicFrameLocks noGrp="1"/>
          </p:cNvGraphicFramePr>
          <p:nvPr>
            <p:ph sz="half" idx="2"/>
            <p:extLst>
              <p:ext uri="{D42A27DB-BD31-4B8C-83A1-F6EECF244321}">
                <p14:modId xmlns:p14="http://schemas.microsoft.com/office/powerpoint/2010/main" val="1151887725"/>
              </p:ext>
            </p:extLst>
          </p:nvPr>
        </p:nvGraphicFramePr>
        <p:xfrm>
          <a:off x="1187624" y="2336428"/>
          <a:ext cx="6985000" cy="3278188"/>
        </p:xfrm>
        <a:graphic>
          <a:graphicData uri="http://schemas.openxmlformats.org/drawingml/2006/table">
            <a:tbl>
              <a:tblPr/>
              <a:tblGrid>
                <a:gridCol w="3492500">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tblGrid>
              <a:tr h="55403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Objem produkce</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Celkové N</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75</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98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Zástupný symbol pro datum 4"/>
          <p:cNvSpPr>
            <a:spLocks noGrp="1"/>
          </p:cNvSpPr>
          <p:nvPr>
            <p:ph type="dt" sz="quarter" idx="10"/>
          </p:nvPr>
        </p:nvSpPr>
        <p:spPr>
          <a:noFill/>
        </p:spPr>
        <p:txBody>
          <a:bodyPr/>
          <a:lstStyle/>
          <a:p>
            <a:r>
              <a:rPr lang="en-US"/>
              <a:t>©</a:t>
            </a:r>
            <a:r>
              <a:rPr lang="cs-CZ"/>
              <a:t> Petr NOVÁK</a:t>
            </a:r>
          </a:p>
        </p:txBody>
      </p:sp>
      <p:sp>
        <p:nvSpPr>
          <p:cNvPr id="1029" name="Zástupný symbol pro číslo snímku 6"/>
          <p:cNvSpPr>
            <a:spLocks noGrp="1"/>
          </p:cNvSpPr>
          <p:nvPr>
            <p:ph type="sldNum" sz="quarter" idx="12"/>
          </p:nvPr>
        </p:nvSpPr>
        <p:spPr>
          <a:noFill/>
        </p:spPr>
        <p:txBody>
          <a:bodyPr/>
          <a:lstStyle/>
          <a:p>
            <a:fld id="{6BF711B5-D2F1-4FDC-846D-37F6DAFBAE2C}" type="slidenum">
              <a:rPr lang="cs-CZ" smtClean="0"/>
              <a:pPr/>
              <a:t>66</a:t>
            </a:fld>
            <a:endParaRPr lang="cs-CZ"/>
          </a:p>
        </p:txBody>
      </p:sp>
      <p:graphicFrame>
        <p:nvGraphicFramePr>
          <p:cNvPr id="142338" name="Object 2"/>
          <p:cNvGraphicFramePr>
            <a:graphicFrameLocks noGrp="1" noChangeAspect="1"/>
          </p:cNvGraphicFramePr>
          <p:nvPr>
            <p:ph sz="half" idx="1"/>
            <p:extLst>
              <p:ext uri="{D42A27DB-BD31-4B8C-83A1-F6EECF244321}">
                <p14:modId xmlns:p14="http://schemas.microsoft.com/office/powerpoint/2010/main" val="1930639825"/>
              </p:ext>
            </p:extLst>
          </p:nvPr>
        </p:nvGraphicFramePr>
        <p:xfrm>
          <a:off x="106363" y="188913"/>
          <a:ext cx="4321175" cy="3835400"/>
        </p:xfrm>
        <a:graphic>
          <a:graphicData uri="http://schemas.openxmlformats.org/presentationml/2006/ole">
            <mc:AlternateContent xmlns:mc="http://schemas.openxmlformats.org/markup-compatibility/2006">
              <mc:Choice xmlns:v="urn:schemas-microsoft-com:vml" Requires="v">
                <p:oleObj spid="_x0000_s5180" name="Graf" r:id="rId3" imgW="4905468" imgH="4353032" progId="Excel.Chart.8">
                  <p:embed/>
                </p:oleObj>
              </mc:Choice>
              <mc:Fallback>
                <p:oleObj name="Graf" r:id="rId3" imgW="4905468" imgH="435303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3" y="188913"/>
                        <a:ext cx="4321175"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39" name="Object 3"/>
          <p:cNvGraphicFramePr>
            <a:graphicFrameLocks noGrp="1" noChangeAspect="1"/>
          </p:cNvGraphicFramePr>
          <p:nvPr>
            <p:ph sz="half" idx="2"/>
          </p:nvPr>
        </p:nvGraphicFramePr>
        <p:xfrm>
          <a:off x="4427538" y="3284538"/>
          <a:ext cx="4716462" cy="3660775"/>
        </p:xfrm>
        <a:graphic>
          <a:graphicData uri="http://schemas.openxmlformats.org/presentationml/2006/ole">
            <mc:AlternateContent xmlns:mc="http://schemas.openxmlformats.org/markup-compatibility/2006">
              <mc:Choice xmlns:v="urn:schemas-microsoft-com:vml" Requires="v">
                <p:oleObj spid="_x0000_s5181" name="Graf" r:id="rId5" imgW="4724565" imgH="3667028" progId="Excel.Chart.8">
                  <p:embed/>
                </p:oleObj>
              </mc:Choice>
              <mc:Fallback>
                <p:oleObj name="Graf" r:id="rId5" imgW="4724565" imgH="3667028"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284538"/>
                        <a:ext cx="4716462" cy="366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87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500" fill="hold"/>
                                        <p:tgtEl>
                                          <p:spTgt spid="142338"/>
                                        </p:tgtEl>
                                        <p:attrNameLst>
                                          <p:attrName>ppt_x</p:attrName>
                                        </p:attrNameLst>
                                      </p:cBhvr>
                                      <p:tavLst>
                                        <p:tav tm="0">
                                          <p:val>
                                            <p:strVal val="#ppt_x"/>
                                          </p:val>
                                        </p:tav>
                                        <p:tav tm="100000">
                                          <p:val>
                                            <p:strVal val="#ppt_x"/>
                                          </p:val>
                                        </p:tav>
                                      </p:tavLst>
                                    </p:anim>
                                    <p:anim calcmode="lin" valueType="num">
                                      <p:cBhvr additive="base">
                                        <p:cTn id="8" dur="500" fill="hold"/>
                                        <p:tgtEl>
                                          <p:spTgt spid="142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2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2338" grpId="0"/>
      <p:bldOleChart spid="14233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7700"/>
            <a:ext cx="8229600" cy="935038"/>
          </a:xfrm>
        </p:spPr>
        <p:txBody>
          <a:bodyPr>
            <a:normAutofit fontScale="90000"/>
          </a:bodyPr>
          <a:lstStyle/>
          <a:p>
            <a:r>
              <a:rPr lang="cs-CZ" sz="3200" b="1" dirty="0">
                <a:solidFill>
                  <a:srgbClr val="FF0000"/>
                </a:solidFill>
              </a:rPr>
              <a:t>Příklad 9  </a:t>
            </a:r>
            <a:r>
              <a:rPr lang="cs-CZ" sz="3200" b="1" dirty="0"/>
              <a:t>Máte k dispozici následující údaje v tis Kč za rok 2011. Určete:</a:t>
            </a:r>
          </a:p>
        </p:txBody>
      </p:sp>
      <p:sp>
        <p:nvSpPr>
          <p:cNvPr id="3" name="Zástupný symbol pro obsah 2"/>
          <p:cNvSpPr>
            <a:spLocks noGrp="1"/>
          </p:cNvSpPr>
          <p:nvPr>
            <p:ph idx="1"/>
          </p:nvPr>
        </p:nvSpPr>
        <p:spPr>
          <a:xfrm>
            <a:off x="539552" y="1582738"/>
            <a:ext cx="8229600" cy="4525963"/>
          </a:xfrm>
        </p:spPr>
        <p:txBody>
          <a:bodyPr/>
          <a:lstStyle/>
          <a:p>
            <a:r>
              <a:rPr lang="cs-CZ" sz="2000" dirty="0">
                <a:solidFill>
                  <a:schemeClr val="tx1"/>
                </a:solidFill>
              </a:rPr>
              <a:t>obchodní marži, přidanou hodnotu, vypočítejte provozní, finanční, mimořádný hospodářský výsledek, výsledek hospodaření před zdaněním a celkové výnosy a náklady. </a:t>
            </a:r>
          </a:p>
        </p:txBody>
      </p:sp>
      <p:graphicFrame>
        <p:nvGraphicFramePr>
          <p:cNvPr id="4" name="Group 4"/>
          <p:cNvGraphicFramePr>
            <a:graphicFrameLocks/>
          </p:cNvGraphicFramePr>
          <p:nvPr>
            <p:extLst>
              <p:ext uri="{D42A27DB-BD31-4B8C-83A1-F6EECF244321}">
                <p14:modId xmlns:p14="http://schemas.microsoft.com/office/powerpoint/2010/main" val="2927649194"/>
              </p:ext>
            </p:extLst>
          </p:nvPr>
        </p:nvGraphicFramePr>
        <p:xfrm>
          <a:off x="539552" y="2276872"/>
          <a:ext cx="8353425" cy="4176714"/>
        </p:xfrm>
        <a:graphic>
          <a:graphicData uri="http://schemas.openxmlformats.org/drawingml/2006/table">
            <a:tbl>
              <a:tblPr/>
              <a:tblGrid>
                <a:gridCol w="3362325">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gridCol w="3636963">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tblGrid>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70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850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1700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40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 prodeje odepsaného majetku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22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výrobky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60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813">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3100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1300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6250">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3731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0236" y="251884"/>
            <a:ext cx="8280920" cy="720080"/>
          </a:xfrm>
        </p:spPr>
        <p:txBody>
          <a:bodyPr>
            <a:normAutofit fontScale="90000"/>
          </a:bodyPr>
          <a:lstStyle/>
          <a:p>
            <a:r>
              <a:rPr lang="cs-CZ" dirty="0">
                <a:solidFill>
                  <a:schemeClr val="tx1"/>
                </a:solidFill>
              </a:rPr>
              <a:t>Řešení</a:t>
            </a:r>
          </a:p>
        </p:txBody>
      </p:sp>
      <p:graphicFrame>
        <p:nvGraphicFramePr>
          <p:cNvPr id="4" name="Group 231"/>
          <p:cNvGraphicFramePr>
            <a:graphicFrameLocks noGrp="1"/>
          </p:cNvGraphicFramePr>
          <p:nvPr>
            <p:ph idx="1"/>
            <p:extLst>
              <p:ext uri="{D42A27DB-BD31-4B8C-83A1-F6EECF244321}">
                <p14:modId xmlns:p14="http://schemas.microsoft.com/office/powerpoint/2010/main" val="4259595750"/>
              </p:ext>
            </p:extLst>
          </p:nvPr>
        </p:nvGraphicFramePr>
        <p:xfrm>
          <a:off x="114300" y="977892"/>
          <a:ext cx="8633073" cy="5312828"/>
        </p:xfrm>
        <a:graphic>
          <a:graphicData uri="http://schemas.openxmlformats.org/drawingml/2006/table">
            <a:tbl>
              <a:tblPr/>
              <a:tblGrid>
                <a:gridCol w="6718077">
                  <a:extLst>
                    <a:ext uri="{9D8B030D-6E8A-4147-A177-3AD203B41FA5}">
                      <a16:colId xmlns:a16="http://schemas.microsoft.com/office/drawing/2014/main" val="20000"/>
                    </a:ext>
                  </a:extLst>
                </a:gridCol>
                <a:gridCol w="1914996">
                  <a:extLst>
                    <a:ext uri="{9D8B030D-6E8A-4147-A177-3AD203B41FA5}">
                      <a16:colId xmlns:a16="http://schemas.microsoft.com/office/drawing/2014/main" val="20001"/>
                    </a:ext>
                  </a:extLst>
                </a:gridCol>
              </a:tblGrid>
              <a:tr h="351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za prodej zboží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832">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-1700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Obchodní marže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300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 prodeje výrobků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-3100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0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Přidaná hodnota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2200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-1300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- 850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Prodej odepsaného majetku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Provozní VH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+60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- 70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Finanční VH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180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VH před zdaněním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130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78425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891588" cy="1143000"/>
          </a:xfrm>
          <a:solidFill>
            <a:schemeClr val="bg1"/>
          </a:solidFill>
        </p:spPr>
        <p:txBody>
          <a:bodyPr>
            <a:noAutofit/>
          </a:bodyPr>
          <a:lstStyle/>
          <a:p>
            <a:r>
              <a:rPr lang="cs-CZ" sz="1800" b="1" dirty="0">
                <a:solidFill>
                  <a:srgbClr val="FF0000"/>
                </a:solidFill>
              </a:rPr>
              <a:t>Příklad 10  </a:t>
            </a:r>
            <a:r>
              <a:rPr lang="cs-CZ" sz="1800" b="1" dirty="0">
                <a:solidFill>
                  <a:schemeClr val="tx1"/>
                </a:solidFill>
              </a:rPr>
              <a:t>Určete, které položky obsaženy v rozvaze, a které ve výsledovce. Z těchto položek sestavte rozvahu a výsledovku podniku Kometa s. r. o. za rok 2013 - údaje v tis. Kč.</a:t>
            </a:r>
          </a:p>
        </p:txBody>
      </p:sp>
      <p:graphicFrame>
        <p:nvGraphicFramePr>
          <p:cNvPr id="4" name="Group 95"/>
          <p:cNvGraphicFramePr>
            <a:graphicFrameLocks noGrp="1"/>
          </p:cNvGraphicFramePr>
          <p:nvPr>
            <p:ph idx="1"/>
            <p:extLst>
              <p:ext uri="{D42A27DB-BD31-4B8C-83A1-F6EECF244321}">
                <p14:modId xmlns:p14="http://schemas.microsoft.com/office/powerpoint/2010/main" val="311572151"/>
              </p:ext>
            </p:extLst>
          </p:nvPr>
        </p:nvGraphicFramePr>
        <p:xfrm>
          <a:off x="611188" y="981075"/>
          <a:ext cx="8280400" cy="5694371"/>
        </p:xfrm>
        <a:graphic>
          <a:graphicData uri="http://schemas.openxmlformats.org/drawingml/2006/table">
            <a:tbl>
              <a:tblPr/>
              <a:tblGrid>
                <a:gridCol w="3095625">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3240088">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tblGrid>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Software</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Mimořádné výnosy </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410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err="1">
                          <a:ln>
                            <a:noFill/>
                          </a:ln>
                          <a:solidFill>
                            <a:schemeClr val="tx1"/>
                          </a:solidFill>
                          <a:effectLst/>
                          <a:latin typeface="Times New Roman" pitchFamily="18" charset="0"/>
                          <a:cs typeface="Times New Roman" pitchFamily="18" charset="0"/>
                        </a:rPr>
                        <a:t>Samost</a:t>
                      </a: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Movité věci</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399 600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na prodané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Krátkodobý bank.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93 850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ze soc. a zdrav. pojištení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 pohledávky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Materiál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65 000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Rezervní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Účty v bankách</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Pozemky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26 400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 obchodních vztahů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Nedokonč. výroba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závazky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50 600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Dlouhodobý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Mimořádné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Výrobky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k zam.</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Kapitálové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cenné papíry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Nerozdělený zisk z min. let</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Krátkodobé pohl.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118 000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9781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92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09484B4A-BCE0-4240-8D47-6CF4FCEB1085}" type="slidenum">
              <a:rPr lang="cs-CZ" altLang="cs-CZ" smtClean="0"/>
              <a:pPr eaLnBrk="1" hangingPunct="1"/>
              <a:t>7</a:t>
            </a:fld>
            <a:endParaRPr lang="cs-CZ" altLang="cs-CZ"/>
          </a:p>
        </p:txBody>
      </p:sp>
      <p:sp>
        <p:nvSpPr>
          <p:cNvPr id="9220" name="Rectangle 2"/>
          <p:cNvSpPr>
            <a:spLocks noGrp="1" noChangeArrowheads="1"/>
          </p:cNvSpPr>
          <p:nvPr>
            <p:ph type="title"/>
          </p:nvPr>
        </p:nvSpPr>
        <p:spPr>
          <a:xfrm>
            <a:off x="663575" y="55182"/>
            <a:ext cx="8229600" cy="1143000"/>
          </a:xfrm>
        </p:spPr>
        <p:txBody>
          <a:bodyPr>
            <a:normAutofit/>
          </a:bodyPr>
          <a:lstStyle/>
          <a:p>
            <a:pPr eaLnBrk="1" hangingPunct="1"/>
            <a:r>
              <a:rPr lang="cs-CZ" altLang="cs-CZ" sz="3600" b="1" dirty="0">
                <a:solidFill>
                  <a:srgbClr val="FF0000"/>
                </a:solidFill>
              </a:rPr>
              <a:t>TRŽBY</a:t>
            </a:r>
          </a:p>
        </p:txBody>
      </p:sp>
      <p:sp>
        <p:nvSpPr>
          <p:cNvPr id="160771" name="Rectangle 3"/>
          <p:cNvSpPr>
            <a:spLocks noGrp="1" noChangeArrowheads="1"/>
          </p:cNvSpPr>
          <p:nvPr>
            <p:ph type="body" idx="1"/>
          </p:nvPr>
        </p:nvSpPr>
        <p:spPr>
          <a:xfrm>
            <a:off x="457200" y="836613"/>
            <a:ext cx="8435975" cy="5545137"/>
          </a:xfrm>
        </p:spPr>
        <p:txBody>
          <a:bodyPr/>
          <a:lstStyle/>
          <a:p>
            <a:pPr algn="just" eaLnBrk="1" hangingPunct="1">
              <a:defRPr/>
            </a:pPr>
            <a:r>
              <a:rPr lang="cs-CZ" sz="2400" b="1" dirty="0"/>
              <a:t>Plánování tržeb</a:t>
            </a:r>
            <a:r>
              <a:rPr lang="cs-CZ" sz="2400" i="1" dirty="0"/>
              <a:t> - </a:t>
            </a:r>
            <a:r>
              <a:rPr lang="cs-CZ" sz="2400" dirty="0"/>
              <a:t>stanovení předpokládaného prodeje a příjmů za rok</a:t>
            </a:r>
          </a:p>
          <a:p>
            <a:pPr marL="533400" indent="-533400" algn="just" eaLnBrk="1" hangingPunct="1">
              <a:buClr>
                <a:schemeClr val="tx1"/>
              </a:buClr>
              <a:buSzPct val="85000"/>
              <a:buFont typeface="Wingdings" pitchFamily="2" charset="2"/>
              <a:buChar char="Ø"/>
              <a:defRPr/>
            </a:pPr>
            <a:r>
              <a:rPr lang="cs-CZ" sz="2400" dirty="0"/>
              <a:t>Komoditní plán - podle druhu výrobků</a:t>
            </a:r>
          </a:p>
          <a:p>
            <a:pPr marL="533400" indent="-533400" algn="just" eaLnBrk="1" hangingPunct="1">
              <a:buClr>
                <a:schemeClr val="tx1"/>
              </a:buClr>
              <a:buSzPct val="85000"/>
              <a:buFont typeface="Wingdings" pitchFamily="2" charset="2"/>
              <a:buChar char="Ø"/>
              <a:defRPr/>
            </a:pPr>
            <a:r>
              <a:rPr lang="cs-CZ" sz="2400" dirty="0"/>
              <a:t>Teritoriální plán - podle oblastí</a:t>
            </a:r>
          </a:p>
          <a:p>
            <a:pPr marL="533400" indent="-533400" algn="just" eaLnBrk="1" hangingPunct="1">
              <a:buClr>
                <a:schemeClr val="tx1"/>
              </a:buClr>
              <a:buSzPct val="85000"/>
              <a:buFont typeface="Wingdings" pitchFamily="2" charset="2"/>
              <a:buChar char="Ø"/>
              <a:defRPr/>
            </a:pPr>
            <a:r>
              <a:rPr lang="cs-CZ" sz="2400" dirty="0"/>
              <a:t>Podle zákazníků, atd.</a:t>
            </a:r>
          </a:p>
          <a:p>
            <a:pPr marL="533400" indent="-533400" algn="just" eaLnBrk="1" hangingPunct="1">
              <a:defRPr/>
            </a:pPr>
            <a:r>
              <a:rPr lang="cs-CZ" sz="2400" dirty="0"/>
              <a:t>Základní možnosti zvýšení tržeb</a:t>
            </a:r>
          </a:p>
          <a:p>
            <a:pPr marL="933450" lvl="1" indent="-533400" algn="just" eaLnBrk="1" hangingPunct="1">
              <a:defRPr/>
            </a:pPr>
            <a:r>
              <a:rPr lang="cs-CZ" sz="2000" dirty="0"/>
              <a:t>Zvýšení ceny</a:t>
            </a:r>
          </a:p>
          <a:p>
            <a:pPr marL="933450" lvl="1" indent="-533400" algn="just" eaLnBrk="1" hangingPunct="1">
              <a:defRPr/>
            </a:pPr>
            <a:r>
              <a:rPr lang="cs-CZ" sz="2000" dirty="0"/>
              <a:t>Zvýšení objemu prodávaného množství</a:t>
            </a:r>
          </a:p>
          <a:p>
            <a:pPr marL="533400" indent="-533400" algn="just" eaLnBrk="1" hangingPunct="1">
              <a:defRPr/>
            </a:pPr>
            <a:r>
              <a:rPr lang="cs-CZ" sz="2400" dirty="0"/>
              <a:t>Další faktory ovlivňující výši tržeb</a:t>
            </a:r>
          </a:p>
          <a:p>
            <a:pPr marL="933450" lvl="1" indent="-533400" algn="just" eaLnBrk="1" hangingPunct="1">
              <a:defRPr/>
            </a:pPr>
            <a:r>
              <a:rPr lang="cs-CZ" sz="2000" dirty="0"/>
              <a:t>Zvyšování kvality výrobků a jejich </a:t>
            </a:r>
            <a:r>
              <a:rPr lang="cs-CZ" sz="2000" dirty="0" err="1"/>
              <a:t>tech</a:t>
            </a:r>
            <a:r>
              <a:rPr lang="cs-CZ" sz="2000" dirty="0"/>
              <a:t>. úrovně</a:t>
            </a:r>
          </a:p>
          <a:p>
            <a:pPr marL="933450" lvl="1" indent="-533400" algn="just" eaLnBrk="1" hangingPunct="1">
              <a:defRPr/>
            </a:pPr>
            <a:r>
              <a:rPr lang="cs-CZ" sz="2000" dirty="0"/>
              <a:t>Zavádění nových výrobků</a:t>
            </a:r>
          </a:p>
          <a:p>
            <a:pPr marL="933450" lvl="1" indent="-533400" algn="just" eaLnBrk="1" hangingPunct="1">
              <a:defRPr/>
            </a:pPr>
            <a:r>
              <a:rPr lang="cs-CZ" sz="2000" dirty="0"/>
              <a:t>Zlepšování servisu</a:t>
            </a:r>
          </a:p>
          <a:p>
            <a:pPr marL="933450" lvl="1" indent="-533400" algn="just" eaLnBrk="1" hangingPunct="1">
              <a:defRPr/>
            </a:pPr>
            <a:r>
              <a:rPr lang="cs-CZ" sz="2000" dirty="0"/>
              <a:t>Reklama apod.</a:t>
            </a:r>
          </a:p>
          <a:p>
            <a:pPr marL="933450" lvl="1" indent="-533400" algn="just" eaLnBrk="1" hangingPunct="1">
              <a:defRPr/>
            </a:pPr>
            <a:endParaRPr lang="cs-CZ" sz="2000" dirty="0"/>
          </a:p>
        </p:txBody>
      </p:sp>
    </p:spTree>
    <p:extLst>
      <p:ext uri="{BB962C8B-B14F-4D97-AF65-F5344CB8AC3E}">
        <p14:creationId xmlns:p14="http://schemas.microsoft.com/office/powerpoint/2010/main" val="3195800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2"/>
          <p:cNvGraphicFramePr>
            <a:graphicFrameLocks/>
          </p:cNvGraphicFramePr>
          <p:nvPr>
            <p:extLst>
              <p:ext uri="{D42A27DB-BD31-4B8C-83A1-F6EECF244321}">
                <p14:modId xmlns:p14="http://schemas.microsoft.com/office/powerpoint/2010/main" val="3493409869"/>
              </p:ext>
            </p:extLst>
          </p:nvPr>
        </p:nvGraphicFramePr>
        <p:xfrm>
          <a:off x="3978256" y="245979"/>
          <a:ext cx="4967287" cy="5903915"/>
        </p:xfrm>
        <a:graphic>
          <a:graphicData uri="http://schemas.openxmlformats.org/drawingml/2006/table">
            <a:tbl>
              <a:tblPr/>
              <a:tblGrid>
                <a:gridCol w="3325812">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tblGrid>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0471109"/>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0098891"/>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VH celkem</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2 400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61381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6"/>
          <p:cNvGraphicFramePr>
            <a:graphicFrameLocks/>
          </p:cNvGraphicFramePr>
          <p:nvPr>
            <p:extLst>
              <p:ext uri="{D42A27DB-BD31-4B8C-83A1-F6EECF244321}">
                <p14:modId xmlns:p14="http://schemas.microsoft.com/office/powerpoint/2010/main" val="3554417457"/>
              </p:ext>
            </p:extLst>
          </p:nvPr>
        </p:nvGraphicFramePr>
        <p:xfrm>
          <a:off x="214282" y="642918"/>
          <a:ext cx="8640763" cy="5636316"/>
        </p:xfrm>
        <a:graphic>
          <a:graphicData uri="http://schemas.openxmlformats.org/drawingml/2006/table">
            <a:tbl>
              <a:tblPr/>
              <a:tblGrid>
                <a:gridCol w="3214688">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2506662">
                  <a:extLst>
                    <a:ext uri="{9D8B030D-6E8A-4147-A177-3AD203B41FA5}">
                      <a16:colId xmlns:a16="http://schemas.microsoft.com/office/drawing/2014/main" val="20002"/>
                    </a:ext>
                  </a:extLst>
                </a:gridCol>
                <a:gridCol w="1335088">
                  <a:extLst>
                    <a:ext uri="{9D8B030D-6E8A-4147-A177-3AD203B41FA5}">
                      <a16:colId xmlns:a16="http://schemas.microsoft.com/office/drawing/2014/main" val="20003"/>
                    </a:ext>
                  </a:extLst>
                </a:gridCol>
              </a:tblGrid>
              <a:tr h="206375">
                <a:tc grid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Aktiva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Pasiva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67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191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908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Aktiva celkem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687 850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Pasíva celkem</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687 850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8117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a:extLst>
              <a:ext uri="{FF2B5EF4-FFF2-40B4-BE49-F238E27FC236}">
                <a16:creationId xmlns:a16="http://schemas.microsoft.com/office/drawing/2014/main" id="{830FD70C-EF43-4D52-8335-935BB5FE3D6E}"/>
              </a:ext>
            </a:extLst>
          </p:cNvPr>
          <p:cNvSpPr>
            <a:spLocks noGrp="1" noChangeArrowheads="1"/>
          </p:cNvSpPr>
          <p:nvPr>
            <p:ph type="title"/>
          </p:nvPr>
        </p:nvSpPr>
        <p:spPr/>
        <p:txBody>
          <a:bodyPr/>
          <a:lstStyle/>
          <a:p>
            <a:pPr eaLnBrk="1" hangingPunct="1"/>
            <a:r>
              <a:rPr lang="cs-CZ" altLang="cs-CZ" dirty="0"/>
              <a:t>Příklad 10.</a:t>
            </a:r>
          </a:p>
        </p:txBody>
      </p:sp>
      <p:sp>
        <p:nvSpPr>
          <p:cNvPr id="22531" name="Zástupný symbol pro číslo snímku 5">
            <a:extLst>
              <a:ext uri="{FF2B5EF4-FFF2-40B4-BE49-F238E27FC236}">
                <a16:creationId xmlns:a16="http://schemas.microsoft.com/office/drawing/2014/main" id="{405AFB6A-4EF6-40B8-BF7B-083FB83640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3E62D982-CC18-429C-A234-0029EEC58C46}" type="slidenum">
              <a:rPr lang="cs-CZ" altLang="cs-CZ"/>
              <a:pPr eaLnBrk="1" hangingPunct="1"/>
              <a:t>72</a:t>
            </a:fld>
            <a:endParaRPr lang="cs-CZ" altLang="cs-CZ"/>
          </a:p>
        </p:txBody>
      </p:sp>
      <p:sp>
        <p:nvSpPr>
          <p:cNvPr id="22530" name="Zástupný symbol pro datum 3">
            <a:extLst>
              <a:ext uri="{FF2B5EF4-FFF2-40B4-BE49-F238E27FC236}">
                <a16:creationId xmlns:a16="http://schemas.microsoft.com/office/drawing/2014/main" id="{D3789BD1-FF58-4C95-878A-529FFEB87AA6}"/>
              </a:ext>
            </a:extLst>
          </p:cNvPr>
          <p:cNvSpPr>
            <a:spLocks noGrp="1"/>
          </p:cNvSpPr>
          <p:nvPr>
            <p:ph type="dt"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2532" name="Rectangle 342">
            <a:extLst>
              <a:ext uri="{FF2B5EF4-FFF2-40B4-BE49-F238E27FC236}">
                <a16:creationId xmlns:a16="http://schemas.microsoft.com/office/drawing/2014/main" id="{13867E3C-6A44-4EED-B391-D067430E2798}"/>
              </a:ext>
            </a:extLst>
          </p:cNvPr>
          <p:cNvSpPr>
            <a:spLocks noChangeArrowheads="1"/>
          </p:cNvSpPr>
          <p:nvPr/>
        </p:nvSpPr>
        <p:spPr bwMode="auto">
          <a:xfrm>
            <a:off x="0" y="0"/>
            <a:ext cx="9144000" cy="6858000"/>
          </a:xfrm>
          <a:prstGeom prst="rect">
            <a:avLst/>
          </a:prstGeom>
          <a:solidFill>
            <a:schemeClr val="bg1"/>
          </a:solidFill>
          <a:ln w="9525" algn="ctr">
            <a:solidFill>
              <a:schemeClr val="bg1"/>
            </a:solidFill>
            <a:miter lim="800000"/>
            <a:headEnd/>
            <a:tailEnd/>
          </a:ln>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22534" name="Rectangle 5">
            <a:extLst>
              <a:ext uri="{FF2B5EF4-FFF2-40B4-BE49-F238E27FC236}">
                <a16:creationId xmlns:a16="http://schemas.microsoft.com/office/drawing/2014/main" id="{9E303EC9-ED07-473E-A2E8-C8771E9229EA}"/>
              </a:ext>
            </a:extLst>
          </p:cNvPr>
          <p:cNvSpPr>
            <a:spLocks noChangeArrowheads="1"/>
          </p:cNvSpPr>
          <p:nvPr/>
        </p:nvSpPr>
        <p:spPr bwMode="auto">
          <a:xfrm>
            <a:off x="0" y="764173"/>
            <a:ext cx="6083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Podnik má ve své evidenci v roce 2016 zapsané tyto položky (v tis. Kč):</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42781" name="Group 445">
            <a:extLst>
              <a:ext uri="{FF2B5EF4-FFF2-40B4-BE49-F238E27FC236}">
                <a16:creationId xmlns:a16="http://schemas.microsoft.com/office/drawing/2014/main" id="{2CFEA5AC-DE0A-43ED-AFDD-694DD85AA834}"/>
              </a:ext>
            </a:extLst>
          </p:cNvPr>
          <p:cNvGraphicFramePr>
            <a:graphicFrameLocks noGrp="1"/>
          </p:cNvGraphicFramePr>
          <p:nvPr/>
        </p:nvGraphicFramePr>
        <p:xfrm>
          <a:off x="0" y="1200150"/>
          <a:ext cx="9145588" cy="4533904"/>
        </p:xfrm>
        <a:graphic>
          <a:graphicData uri="http://schemas.openxmlformats.org/drawingml/2006/table">
            <a:tbl>
              <a:tblPr/>
              <a:tblGrid>
                <a:gridCol w="3878263">
                  <a:extLst>
                    <a:ext uri="{9D8B030D-6E8A-4147-A177-3AD203B41FA5}">
                      <a16:colId xmlns:a16="http://schemas.microsoft.com/office/drawing/2014/main" val="20000"/>
                    </a:ext>
                  </a:extLst>
                </a:gridCol>
                <a:gridCol w="708025">
                  <a:extLst>
                    <a:ext uri="{9D8B030D-6E8A-4147-A177-3AD203B41FA5}">
                      <a16:colId xmlns:a16="http://schemas.microsoft.com/office/drawing/2014/main" val="20001"/>
                    </a:ext>
                  </a:extLst>
                </a:gridCol>
                <a:gridCol w="3851275">
                  <a:extLst>
                    <a:ext uri="{9D8B030D-6E8A-4147-A177-3AD203B41FA5}">
                      <a16:colId xmlns:a16="http://schemas.microsoft.com/office/drawing/2014/main" val="20002"/>
                    </a:ext>
                  </a:extLst>
                </a:gridCol>
                <a:gridCol w="708025">
                  <a:extLst>
                    <a:ext uri="{9D8B030D-6E8A-4147-A177-3AD203B41FA5}">
                      <a16:colId xmlns:a16="http://schemas.microsoft.com/office/drawing/2014/main" val="20003"/>
                    </a:ext>
                  </a:extLst>
                </a:gridCol>
              </a:tblGrid>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Silniční daň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Zákonné sociální pojištění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304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Škody na majetku v důsledku živelné pohromy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el. energie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Výplata mezd ve výplatním termínu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Ostatní provozní výnosy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370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Daň z nemovitostí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Smluvní penále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kursové ztráty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1 200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Nákup materiálu na fakturu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140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Členský příspěvek stavovské komoře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použití dálnic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opravy strojů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Pojistné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315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Vrácení DPH od finančního úřadu</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Mzdy zaměstnanců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Splátka úvěru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za prodej vlastních výrobků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4250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Odpisy dlouhodobého majetku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Zaplaceny faktury od odběratelů</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640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Náklady na auditorskou činnost</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Úroky z úvěrů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strážní službu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 prodeje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Výnosové úroky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2607" name="Rectangle 341">
            <a:extLst>
              <a:ext uri="{FF2B5EF4-FFF2-40B4-BE49-F238E27FC236}">
                <a16:creationId xmlns:a16="http://schemas.microsoft.com/office/drawing/2014/main" id="{4D2ABE05-789C-4BFD-B2E9-41B427AA7079}"/>
              </a:ext>
            </a:extLst>
          </p:cNvPr>
          <p:cNvSpPr>
            <a:spLocks noChangeArrowheads="1"/>
          </p:cNvSpPr>
          <p:nvPr/>
        </p:nvSpPr>
        <p:spPr bwMode="auto">
          <a:xfrm>
            <a:off x="0" y="5734050"/>
            <a:ext cx="845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just"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	</a:t>
            </a:r>
            <a:endParaRPr lang="cs-CZ" altLang="cs-CZ" sz="1600" b="0" dirty="0">
              <a:ea typeface="Calibri" panose="020F0502020204030204" pitchFamily="34" charset="0"/>
              <a:cs typeface="Times New Roman" panose="02020603050405020304" pitchFamily="18" charset="0"/>
            </a:endParaRPr>
          </a:p>
          <a:p>
            <a:pPr algn="just"/>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Určete náklady a výnosy (výdaje a příjmy), seřaďte je podle druhového členění a vypočítejte hospodářský výsledek před zdaněním.</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p:txBody>
          <a:bodyPr/>
          <a:lstStyle/>
          <a:p>
            <a:r>
              <a:rPr lang="cs-CZ" dirty="0"/>
              <a:t>VZZ platný od r. 2016</a:t>
            </a:r>
          </a:p>
        </p:txBody>
      </p:sp>
      <p:graphicFrame>
        <p:nvGraphicFramePr>
          <p:cNvPr id="7" name="Objekt 6">
            <a:extLst>
              <a:ext uri="{FF2B5EF4-FFF2-40B4-BE49-F238E27FC236}">
                <a16:creationId xmlns:a16="http://schemas.microsoft.com/office/drawing/2014/main" id="{40A04336-8977-453D-ACA8-1E5946EC6B2C}"/>
              </a:ext>
            </a:extLst>
          </p:cNvPr>
          <p:cNvGraphicFramePr>
            <a:graphicFrameLocks noChangeAspect="1"/>
          </p:cNvGraphicFramePr>
          <p:nvPr/>
        </p:nvGraphicFramePr>
        <p:xfrm>
          <a:off x="1691680" y="900112"/>
          <a:ext cx="5040560" cy="5882500"/>
        </p:xfrm>
        <a:graphic>
          <a:graphicData uri="http://schemas.openxmlformats.org/presentationml/2006/ole">
            <mc:AlternateContent xmlns:mc="http://schemas.openxmlformats.org/markup-compatibility/2006">
              <mc:Choice xmlns:v="urn:schemas-microsoft-com:vml" Requires="v">
                <p:oleObj spid="_x0000_s8202" name="Worksheet" r:id="rId3" imgW="4334015" imgH="5057832" progId="Excel.Sheet.12">
                  <p:embed/>
                </p:oleObj>
              </mc:Choice>
              <mc:Fallback>
                <p:oleObj name="Worksheet" r:id="rId3" imgW="4334015" imgH="5057832" progId="Excel.Sheet.12">
                  <p:embed/>
                  <p:pic>
                    <p:nvPicPr>
                      <p:cNvPr id="7" name="Objekt 6">
                        <a:extLst>
                          <a:ext uri="{FF2B5EF4-FFF2-40B4-BE49-F238E27FC236}">
                            <a16:creationId xmlns:a16="http://schemas.microsoft.com/office/drawing/2014/main" id="{40A04336-8977-453D-ACA8-1E5946EC6B2C}"/>
                          </a:ext>
                        </a:extLst>
                      </p:cNvPr>
                      <p:cNvPicPr/>
                      <p:nvPr/>
                    </p:nvPicPr>
                    <p:blipFill>
                      <a:blip r:embed="rId4"/>
                      <a:stretch>
                        <a:fillRect/>
                      </a:stretch>
                    </p:blipFill>
                    <p:spPr>
                      <a:xfrm>
                        <a:off x="1691680" y="900112"/>
                        <a:ext cx="5040560" cy="5882500"/>
                      </a:xfrm>
                      <a:prstGeom prst="rect">
                        <a:avLst/>
                      </a:prstGeom>
                    </p:spPr>
                  </p:pic>
                </p:oleObj>
              </mc:Fallback>
            </mc:AlternateContent>
          </a:graphicData>
        </a:graphic>
      </p:graphicFrame>
    </p:spTree>
    <p:extLst>
      <p:ext uri="{BB962C8B-B14F-4D97-AF65-F5344CB8AC3E}">
        <p14:creationId xmlns:p14="http://schemas.microsoft.com/office/powerpoint/2010/main" val="29318904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p:txBody>
          <a:bodyPr/>
          <a:lstStyle/>
          <a:p>
            <a:r>
              <a:rPr lang="cs-CZ" dirty="0"/>
              <a:t>Srovnání od 2016 vs. před 2016</a:t>
            </a:r>
          </a:p>
        </p:txBody>
      </p:sp>
      <p:graphicFrame>
        <p:nvGraphicFramePr>
          <p:cNvPr id="5" name="Objekt 4">
            <a:extLst>
              <a:ext uri="{FF2B5EF4-FFF2-40B4-BE49-F238E27FC236}">
                <a16:creationId xmlns:a16="http://schemas.microsoft.com/office/drawing/2014/main" id="{EDB8CE0D-0646-4A12-8E93-93330A9D9653}"/>
              </a:ext>
            </a:extLst>
          </p:cNvPr>
          <p:cNvGraphicFramePr>
            <a:graphicFrameLocks noChangeAspect="1"/>
          </p:cNvGraphicFramePr>
          <p:nvPr/>
        </p:nvGraphicFramePr>
        <p:xfrm>
          <a:off x="327025" y="-17463"/>
          <a:ext cx="8320088" cy="6888163"/>
        </p:xfrm>
        <a:graphic>
          <a:graphicData uri="http://schemas.openxmlformats.org/presentationml/2006/ole">
            <mc:AlternateContent xmlns:mc="http://schemas.openxmlformats.org/markup-compatibility/2006">
              <mc:Choice xmlns:v="urn:schemas-microsoft-com:vml" Requires="v">
                <p:oleObj spid="_x0000_s9226" name="Worksheet" r:id="rId3" imgW="6476914" imgH="5362658" progId="Excel.Sheet.12">
                  <p:embed/>
                </p:oleObj>
              </mc:Choice>
              <mc:Fallback>
                <p:oleObj name="Worksheet" r:id="rId3" imgW="6476914" imgH="5362658" progId="Excel.Sheet.12">
                  <p:embed/>
                  <p:pic>
                    <p:nvPicPr>
                      <p:cNvPr id="5" name="Objekt 4">
                        <a:extLst>
                          <a:ext uri="{FF2B5EF4-FFF2-40B4-BE49-F238E27FC236}">
                            <a16:creationId xmlns:a16="http://schemas.microsoft.com/office/drawing/2014/main" id="{EDB8CE0D-0646-4A12-8E93-93330A9D9653}"/>
                          </a:ext>
                        </a:extLst>
                      </p:cNvPr>
                      <p:cNvPicPr/>
                      <p:nvPr/>
                    </p:nvPicPr>
                    <p:blipFill>
                      <a:blip r:embed="rId4"/>
                      <a:stretch>
                        <a:fillRect/>
                      </a:stretch>
                    </p:blipFill>
                    <p:spPr>
                      <a:xfrm>
                        <a:off x="327025" y="-17463"/>
                        <a:ext cx="8320088" cy="68881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030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Zástupný symbol pro číslo snímku 6"/>
          <p:cNvSpPr>
            <a:spLocks noGrp="1"/>
          </p:cNvSpPr>
          <p:nvPr>
            <p:ph type="sldNum" sz="quarter" idx="12"/>
          </p:nvPr>
        </p:nvSpPr>
        <p:spPr/>
        <p:txBody>
          <a:bodyPr/>
          <a:lstStyle/>
          <a:p>
            <a:fld id="{33860074-9940-474B-840E-0947362B7403}" type="slidenum">
              <a:rPr lang="cs-CZ"/>
              <a:pPr/>
              <a:t>75</a:t>
            </a:fld>
            <a:endParaRPr lang="cs-CZ"/>
          </a:p>
        </p:txBody>
      </p:sp>
      <p:sp>
        <p:nvSpPr>
          <p:cNvPr id="118786" name="Rectangle 2"/>
          <p:cNvSpPr>
            <a:spLocks noGrp="1" noChangeArrowheads="1"/>
          </p:cNvSpPr>
          <p:nvPr>
            <p:ph type="title"/>
          </p:nvPr>
        </p:nvSpPr>
        <p:spPr>
          <a:xfrm>
            <a:off x="457200" y="-44464"/>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sp>
        <p:nvSpPr>
          <p:cNvPr id="5" name="Obdélník 4"/>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8972" name="Group 188"/>
          <p:cNvGraphicFramePr>
            <a:graphicFrameLocks noGrp="1"/>
          </p:cNvGraphicFramePr>
          <p:nvPr>
            <p:ph sz="half" idx="1"/>
            <p:extLst>
              <p:ext uri="{D42A27DB-BD31-4B8C-83A1-F6EECF244321}">
                <p14:modId xmlns:p14="http://schemas.microsoft.com/office/powerpoint/2010/main" val="3910193589"/>
              </p:ext>
            </p:extLst>
          </p:nvPr>
        </p:nvGraphicFramePr>
        <p:xfrm>
          <a:off x="27044" y="419120"/>
          <a:ext cx="9144000" cy="6507480"/>
        </p:xfrm>
        <a:graphic>
          <a:graphicData uri="http://schemas.openxmlformats.org/drawingml/2006/table">
            <a:tbl>
              <a:tblPr/>
              <a:tblGrid>
                <a:gridCol w="4068763">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750887">
                  <a:extLst>
                    <a:ext uri="{9D8B030D-6E8A-4147-A177-3AD203B41FA5}">
                      <a16:colId xmlns:a16="http://schemas.microsoft.com/office/drawing/2014/main" val="20003"/>
                    </a:ext>
                  </a:extLst>
                </a:gridCol>
                <a:gridCol w="754063">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754062">
                  <a:extLst>
                    <a:ext uri="{9D8B030D-6E8A-4147-A177-3AD203B41FA5}">
                      <a16:colId xmlns:a16="http://schemas.microsoft.com/office/drawing/2014/main" val="20006"/>
                    </a:ext>
                  </a:extLst>
                </a:gridCol>
              </a:tblGrid>
              <a:tr h="266512">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skutečnost</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plán</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MODEL</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a:solidFill>
                            <a:srgbClr val="FF0000"/>
                          </a:solidFill>
                          <a:effectLst/>
                          <a:latin typeface="Arial CE"/>
                        </a:rPr>
                        <a:t>2014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prodej v hmotných jednotkách - t</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1 630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1 712</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1 797</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1 887</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1 981</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2 080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tržby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81318">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prodejní cena 1 kg v CZK</a:t>
                      </a:r>
                      <a:endParaRPr kumimoji="0" lang="cs-CZ" sz="1300" b="0" i="0" u="none" strike="noStrike" cap="none" normalizeH="0" baseline="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Fixní náklady v tis. Kč</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7379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hal.ukazatel -variabilní náklady / tržby               (VN/Q) nebo (VN/T)</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variabilní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Celkové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Zisk (ztráta)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Náklady na výrobu 1 kg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fixní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variabilní</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celkové</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Zisk na 1 kg tržeb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Haléřový ukazatel nákladovosti</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Nevyužité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  Instalovaná výrobní kapacita v tunách</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Využití instalované VK v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Arial CE"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9"/>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meziroční nárůst  objemu výroby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5,0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2,0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tempo růstu  průměrné prodejní kg ceny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22194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786" name="Rectangle 2"/>
          <p:cNvSpPr>
            <a:spLocks noGrp="1" noChangeArrowheads="1"/>
          </p:cNvSpPr>
          <p:nvPr>
            <p:ph type="title"/>
          </p:nvPr>
        </p:nvSpPr>
        <p:spPr>
          <a:xfrm>
            <a:off x="468313" y="0"/>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15207224"/>
              </p:ext>
            </p:extLst>
          </p:nvPr>
        </p:nvGraphicFramePr>
        <p:xfrm>
          <a:off x="3325" y="504056"/>
          <a:ext cx="9249195" cy="6309320"/>
        </p:xfrm>
        <a:graphic>
          <a:graphicData uri="http://schemas.openxmlformats.org/presentationml/2006/ole">
            <mc:AlternateContent xmlns:mc="http://schemas.openxmlformats.org/markup-compatibility/2006">
              <mc:Choice xmlns:v="urn:schemas-microsoft-com:vml" Requires="v">
                <p:oleObj spid="_x0000_s6174" name="List" r:id="rId3" imgW="8619966" imgH="4552791" progId="Excel.Sheet.12">
                  <p:embed/>
                </p:oleObj>
              </mc:Choice>
              <mc:Fallback>
                <p:oleObj name="List" r:id="rId3" imgW="8619966" imgH="4552791" progId="Excel.Sheet.12">
                  <p:embed/>
                  <p:pic>
                    <p:nvPicPr>
                      <p:cNvPr id="0" name=""/>
                      <p:cNvPicPr/>
                      <p:nvPr/>
                    </p:nvPicPr>
                    <p:blipFill>
                      <a:blip r:embed="rId4"/>
                      <a:stretch>
                        <a:fillRect/>
                      </a:stretch>
                    </p:blipFill>
                    <p:spPr>
                      <a:xfrm>
                        <a:off x="3325" y="504056"/>
                        <a:ext cx="9249195" cy="6309320"/>
                      </a:xfrm>
                      <a:prstGeom prst="rect">
                        <a:avLst/>
                      </a:prstGeom>
                    </p:spPr>
                  </p:pic>
                </p:oleObj>
              </mc:Fallback>
            </mc:AlternateContent>
          </a:graphicData>
        </a:graphic>
      </p:graphicFrame>
    </p:spTree>
    <p:extLst>
      <p:ext uri="{BB962C8B-B14F-4D97-AF65-F5344CB8AC3E}">
        <p14:creationId xmlns:p14="http://schemas.microsoft.com/office/powerpoint/2010/main" val="38226476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133"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786" name="Rectangle 2"/>
          <p:cNvSpPr>
            <a:spLocks noGrp="1" noChangeArrowheads="1"/>
          </p:cNvSpPr>
          <p:nvPr>
            <p:ph type="title"/>
          </p:nvPr>
        </p:nvSpPr>
        <p:spPr>
          <a:xfrm>
            <a:off x="468313" y="0"/>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1452229608"/>
              </p:ext>
            </p:extLst>
          </p:nvPr>
        </p:nvGraphicFramePr>
        <p:xfrm>
          <a:off x="-8133" y="548680"/>
          <a:ext cx="9249195" cy="6309320"/>
        </p:xfrm>
        <a:graphic>
          <a:graphicData uri="http://schemas.openxmlformats.org/presentationml/2006/ole">
            <mc:AlternateContent xmlns:mc="http://schemas.openxmlformats.org/markup-compatibility/2006">
              <mc:Choice xmlns:v="urn:schemas-microsoft-com:vml" Requires="v">
                <p:oleObj spid="_x0000_s7198" name="List" r:id="rId3" imgW="8619966" imgH="4552791" progId="Excel.Sheet.12">
                  <p:embed/>
                </p:oleObj>
              </mc:Choice>
              <mc:Fallback>
                <p:oleObj name="List" r:id="rId3" imgW="8619966" imgH="4552791" progId="Excel.Sheet.12">
                  <p:embed/>
                  <p:pic>
                    <p:nvPicPr>
                      <p:cNvPr id="0" name=""/>
                      <p:cNvPicPr/>
                      <p:nvPr/>
                    </p:nvPicPr>
                    <p:blipFill>
                      <a:blip r:embed="rId4"/>
                      <a:stretch>
                        <a:fillRect/>
                      </a:stretch>
                    </p:blipFill>
                    <p:spPr>
                      <a:xfrm>
                        <a:off x="-8133" y="548680"/>
                        <a:ext cx="9249195" cy="6309320"/>
                      </a:xfrm>
                      <a:prstGeom prst="rect">
                        <a:avLst/>
                      </a:prstGeom>
                    </p:spPr>
                  </p:pic>
                </p:oleObj>
              </mc:Fallback>
            </mc:AlternateContent>
          </a:graphicData>
        </a:graphic>
      </p:graphicFrame>
    </p:spTree>
    <p:extLst>
      <p:ext uri="{BB962C8B-B14F-4D97-AF65-F5344CB8AC3E}">
        <p14:creationId xmlns:p14="http://schemas.microsoft.com/office/powerpoint/2010/main" val="4238820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6" y="3089118"/>
            <a:ext cx="7858124" cy="1917726"/>
          </a:xfrm>
        </p:spPr>
        <p:txBody>
          <a:bodyPr lIns="0" tIns="0" rIns="0" bIns="0" anchor="t" anchorCtr="0">
            <a:normAutofit/>
          </a:bodyPr>
          <a:lstStyle/>
          <a:p>
            <a:br>
              <a:rPr lang="cs-CZ" sz="3200" b="1" dirty="0">
                <a:solidFill>
                  <a:srgbClr val="FF0000"/>
                </a:solidFill>
              </a:rPr>
            </a:br>
            <a:r>
              <a:rPr lang="cs-CZ" sz="3200" b="1" dirty="0">
                <a:solidFill>
                  <a:srgbClr val="FF0000"/>
                </a:solidFill>
              </a:rPr>
              <a:t>Náklady – nákladové funkce</a:t>
            </a:r>
            <a:endParaRPr lang="cs-CZ" sz="3200" dirty="0">
              <a:solidFill>
                <a:srgbClr val="FF0000"/>
              </a:solidFill>
            </a:endParaRP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29220968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457200" y="467436"/>
            <a:ext cx="8686800" cy="1143000"/>
          </a:xfrm>
        </p:spPr>
        <p:txBody>
          <a:bodyPr>
            <a:noAutofit/>
          </a:bodyPr>
          <a:lstStyle/>
          <a:p>
            <a:pPr>
              <a:defRPr/>
            </a:pPr>
            <a:r>
              <a:rPr lang="cs-CZ" sz="3600" b="1" dirty="0">
                <a:solidFill>
                  <a:srgbClr val="FF0000"/>
                </a:solidFill>
                <a:cs typeface="Arial" pitchFamily="34" charset="0"/>
              </a:rPr>
              <a:t>Příklad č. 1 </a:t>
            </a:r>
            <a:r>
              <a:rPr lang="cs-CZ" sz="3600" b="1" dirty="0">
                <a:cs typeface="Arial" pitchFamily="34" charset="0"/>
              </a:rPr>
              <a:t>Časový rozdíl mezi výnosy-příjmy a náklady-výdaji</a:t>
            </a:r>
            <a:endParaRPr lang="cs-CZ" sz="3600" b="1" dirty="0"/>
          </a:p>
        </p:txBody>
      </p:sp>
      <p:sp>
        <p:nvSpPr>
          <p:cNvPr id="676867" name="Rectangle 3"/>
          <p:cNvSpPr>
            <a:spLocks noGrp="1" noChangeArrowheads="1"/>
          </p:cNvSpPr>
          <p:nvPr>
            <p:ph type="body" idx="1"/>
          </p:nvPr>
        </p:nvSpPr>
        <p:spPr>
          <a:xfrm>
            <a:off x="0" y="1610436"/>
            <a:ext cx="9144000" cy="4713287"/>
          </a:xfrm>
        </p:spPr>
        <p:txBody>
          <a:bodyPr>
            <a:normAutofit/>
          </a:bodyPr>
          <a:lstStyle/>
          <a:p>
            <a:pPr algn="just" eaLnBrk="1" hangingPunct="1">
              <a:lnSpc>
                <a:spcPct val="90000"/>
              </a:lnSpc>
              <a:defRPr/>
            </a:pPr>
            <a:r>
              <a:rPr lang="cs-CZ" sz="2400" dirty="0">
                <a:latin typeface="Arial" pitchFamily="34" charset="0"/>
                <a:cs typeface="Arial" pitchFamily="34" charset="0"/>
              </a:rPr>
              <a:t>Podnik nakoupil v prvním období výrobní materiál za 700 Kč, okamžitě však zaplatil jen 200 Kč. </a:t>
            </a:r>
          </a:p>
          <a:p>
            <a:pPr algn="just" eaLnBrk="1" hangingPunct="1">
              <a:lnSpc>
                <a:spcPct val="90000"/>
              </a:lnSpc>
              <a:defRPr/>
            </a:pPr>
            <a:endParaRPr lang="cs-CZ" sz="2400" dirty="0">
              <a:latin typeface="Arial" pitchFamily="34" charset="0"/>
              <a:cs typeface="Arial" pitchFamily="34" charset="0"/>
            </a:endParaRPr>
          </a:p>
          <a:p>
            <a:pPr algn="just" eaLnBrk="1" hangingPunct="1">
              <a:lnSpc>
                <a:spcPct val="90000"/>
              </a:lnSpc>
              <a:defRPr/>
            </a:pPr>
            <a:r>
              <a:rPr lang="cs-CZ" sz="2400" dirty="0">
                <a:latin typeface="Arial" pitchFamily="34" charset="0"/>
                <a:cs typeface="Arial" pitchFamily="34" charset="0"/>
              </a:rPr>
              <a:t>V druhém období materiál spotřeboval a vyrobil výrobky, které prodal za 1 400 Kč avšak zatím obdržel pouze 800 Kč. Zaměstnancům zaplatil 300 Kč za práci. </a:t>
            </a:r>
          </a:p>
          <a:p>
            <a:pPr algn="just" eaLnBrk="1" hangingPunct="1">
              <a:lnSpc>
                <a:spcPct val="90000"/>
              </a:lnSpc>
              <a:defRPr/>
            </a:pPr>
            <a:endParaRPr lang="cs-CZ" sz="2400" dirty="0">
              <a:latin typeface="Arial" pitchFamily="34" charset="0"/>
              <a:cs typeface="Arial" pitchFamily="34" charset="0"/>
            </a:endParaRPr>
          </a:p>
          <a:p>
            <a:pPr algn="just" eaLnBrk="1" hangingPunct="1">
              <a:lnSpc>
                <a:spcPct val="90000"/>
              </a:lnSpc>
              <a:defRPr/>
            </a:pPr>
            <a:r>
              <a:rPr lang="cs-CZ" sz="2400" dirty="0">
                <a:latin typeface="Arial" pitchFamily="34" charset="0"/>
                <a:cs typeface="Arial" pitchFamily="34" charset="0"/>
              </a:rPr>
              <a:t>Ve třetím období došlo k vyrovnání všech dlužných částek s odběrateli a dodavateli. </a:t>
            </a:r>
          </a:p>
          <a:p>
            <a:pPr algn="just" eaLnBrk="1" hangingPunct="1">
              <a:lnSpc>
                <a:spcPct val="90000"/>
              </a:lnSpc>
              <a:defRPr/>
            </a:pPr>
            <a:endParaRPr lang="cs-CZ" sz="2400" dirty="0">
              <a:latin typeface="Arial" pitchFamily="34" charset="0"/>
              <a:cs typeface="Arial" pitchFamily="34" charset="0"/>
            </a:endParaRPr>
          </a:p>
          <a:p>
            <a:pPr algn="just" eaLnBrk="1" hangingPunct="1">
              <a:lnSpc>
                <a:spcPct val="90000"/>
              </a:lnSpc>
              <a:defRPr/>
            </a:pPr>
            <a:r>
              <a:rPr lang="cs-CZ" sz="2400" dirty="0">
                <a:latin typeface="Arial" pitchFamily="34" charset="0"/>
                <a:cs typeface="Arial" pitchFamily="34" charset="0"/>
              </a:rPr>
              <a:t>Jaká bude výše výnosů, nákladů, HV, příjmů, výdajů a CF v jednotlivých obdobích a celkem?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p:cTn id="7" dur="1000" fill="hold"/>
                                        <p:tgtEl>
                                          <p:spTgt spid="6768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68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68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76867">
                                            <p:txEl>
                                              <p:pRg st="2" end="2"/>
                                            </p:txEl>
                                          </p:spTgt>
                                        </p:tgtEl>
                                        <p:attrNameLst>
                                          <p:attrName>style.visibility</p:attrName>
                                        </p:attrNameLst>
                                      </p:cBhvr>
                                      <p:to>
                                        <p:strVal val="visible"/>
                                      </p:to>
                                    </p:set>
                                    <p:anim calcmode="lin" valueType="num">
                                      <p:cBhvr>
                                        <p:cTn id="14" dur="1000" fill="hold"/>
                                        <p:tgtEl>
                                          <p:spTgt spid="67686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7686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7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76867">
                                            <p:txEl>
                                              <p:pRg st="4" end="4"/>
                                            </p:txEl>
                                          </p:spTgt>
                                        </p:tgtEl>
                                        <p:attrNameLst>
                                          <p:attrName>style.visibility</p:attrName>
                                        </p:attrNameLst>
                                      </p:cBhvr>
                                      <p:to>
                                        <p:strVal val="visible"/>
                                      </p:to>
                                    </p:set>
                                    <p:anim calcmode="lin" valueType="num">
                                      <p:cBhvr>
                                        <p:cTn id="21" dur="1000" fill="hold"/>
                                        <p:tgtEl>
                                          <p:spTgt spid="676867">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67686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67686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76867">
                                            <p:txEl>
                                              <p:pRg st="6" end="6"/>
                                            </p:txEl>
                                          </p:spTgt>
                                        </p:tgtEl>
                                        <p:attrNameLst>
                                          <p:attrName>style.visibility</p:attrName>
                                        </p:attrNameLst>
                                      </p:cBhvr>
                                      <p:to>
                                        <p:strVal val="visible"/>
                                      </p:to>
                                    </p:set>
                                    <p:anim calcmode="lin" valueType="num">
                                      <p:cBhvr>
                                        <p:cTn id="28" dur="1000" fill="hold"/>
                                        <p:tgtEl>
                                          <p:spTgt spid="676867">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676867">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67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024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5403C14-68BD-4FAF-9F34-CDDFD4A01AFD}" type="slidenum">
              <a:rPr lang="cs-CZ" altLang="cs-CZ" smtClean="0"/>
              <a:pPr eaLnBrk="1" hangingPunct="1"/>
              <a:t>8</a:t>
            </a:fld>
            <a:endParaRPr lang="cs-CZ" altLang="cs-CZ"/>
          </a:p>
        </p:txBody>
      </p:sp>
      <p:sp>
        <p:nvSpPr>
          <p:cNvPr id="1024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Příjmy</a:t>
            </a:r>
          </a:p>
        </p:txBody>
      </p:sp>
      <p:sp>
        <p:nvSpPr>
          <p:cNvPr id="10245" name="Rectangle 3"/>
          <p:cNvSpPr>
            <a:spLocks noGrp="1" noChangeArrowheads="1"/>
          </p:cNvSpPr>
          <p:nvPr>
            <p:ph type="body" idx="1"/>
          </p:nvPr>
        </p:nvSpPr>
        <p:spPr>
          <a:xfrm>
            <a:off x="457200" y="981075"/>
            <a:ext cx="8435975" cy="5400675"/>
          </a:xfrm>
        </p:spPr>
        <p:txBody>
          <a:bodyPr/>
          <a:lstStyle/>
          <a:p>
            <a:pPr marL="533400" indent="-533400" algn="just" eaLnBrk="1" hangingPunct="1"/>
            <a:endParaRPr lang="cs-CZ" altLang="cs-CZ"/>
          </a:p>
          <a:p>
            <a:pPr marL="533400" indent="-533400" algn="ctr" eaLnBrk="1" hangingPunct="1">
              <a:buFont typeface="Wingdings" pitchFamily="2" charset="2"/>
              <a:buNone/>
            </a:pPr>
            <a:r>
              <a:rPr lang="cs-CZ" altLang="cs-CZ"/>
              <a:t>Ale pozor… je nutné rozlišovat </a:t>
            </a:r>
          </a:p>
          <a:p>
            <a:pPr marL="533400" indent="-533400" algn="ctr" eaLnBrk="1" hangingPunct="1">
              <a:buFont typeface="Wingdings" pitchFamily="2" charset="2"/>
              <a:buNone/>
            </a:pPr>
            <a:endParaRPr lang="cs-CZ" altLang="cs-CZ"/>
          </a:p>
          <a:p>
            <a:pPr marL="533400" indent="-533400" algn="ctr" eaLnBrk="1" hangingPunct="1">
              <a:buFont typeface="Wingdings" pitchFamily="2" charset="2"/>
              <a:buNone/>
            </a:pPr>
            <a:r>
              <a:rPr lang="cs-CZ" altLang="cs-CZ" b="1"/>
              <a:t>Výnosy vs. příjmy</a:t>
            </a:r>
            <a:r>
              <a:rPr lang="cs-CZ" altLang="cs-CZ"/>
              <a:t> !!</a:t>
            </a:r>
          </a:p>
          <a:p>
            <a:pPr marL="533400" indent="-533400" algn="just" eaLnBrk="1" hangingPunct="1"/>
            <a:endParaRPr lang="cs-CZ" altLang="cs-CZ"/>
          </a:p>
          <a:p>
            <a:pPr marL="533400" indent="-533400" algn="just" eaLnBrk="1" hangingPunct="1"/>
            <a:r>
              <a:rPr lang="cs-CZ" altLang="cs-CZ" b="1"/>
              <a:t>Příjem: představuje přírůstek peněžních prostředků</a:t>
            </a:r>
          </a:p>
          <a:p>
            <a:pPr marL="533400" indent="-533400" algn="just" eaLnBrk="1" hangingPunct="1"/>
            <a:r>
              <a:rPr lang="cs-CZ" altLang="cs-CZ" b="1"/>
              <a:t>Příklad:</a:t>
            </a:r>
          </a:p>
          <a:p>
            <a:pPr marL="533400" indent="-533400" algn="just" eaLnBrk="1" hangingPunct="1">
              <a:buFont typeface="Wingdings" pitchFamily="2" charset="2"/>
              <a:buNone/>
            </a:pPr>
            <a:r>
              <a:rPr lang="cs-CZ" altLang="cs-CZ" b="1"/>
              <a:t>	Tržby</a:t>
            </a:r>
            <a:r>
              <a:rPr lang="cs-CZ" altLang="cs-CZ"/>
              <a:t>   x     </a:t>
            </a:r>
            <a:r>
              <a:rPr lang="cs-CZ" altLang="cs-CZ" b="1"/>
              <a:t>příjem peněz</a:t>
            </a:r>
            <a:r>
              <a:rPr lang="cs-CZ" altLang="cs-CZ"/>
              <a:t> na běžný účet z úvěru</a:t>
            </a:r>
          </a:p>
        </p:txBody>
      </p:sp>
    </p:spTree>
    <p:extLst>
      <p:ext uri="{BB962C8B-B14F-4D97-AF65-F5344CB8AC3E}">
        <p14:creationId xmlns:p14="http://schemas.microsoft.com/office/powerpoint/2010/main" val="2837862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457200" y="754039"/>
            <a:ext cx="8229600" cy="1143000"/>
          </a:xfrm>
        </p:spPr>
        <p:txBody>
          <a:bodyPr/>
          <a:lstStyle/>
          <a:p>
            <a:pPr eaLnBrk="1" hangingPunct="1">
              <a:defRPr/>
            </a:pPr>
            <a:r>
              <a:rPr lang="cs-CZ" b="1" dirty="0">
                <a:solidFill>
                  <a:srgbClr val="FF0000"/>
                </a:solidFill>
              </a:rPr>
              <a:t>Příklad č. 1</a:t>
            </a:r>
          </a:p>
        </p:txBody>
      </p:sp>
      <p:graphicFrame>
        <p:nvGraphicFramePr>
          <p:cNvPr id="28" name="Tabulka 27"/>
          <p:cNvGraphicFramePr>
            <a:graphicFrameLocks noGrp="1"/>
          </p:cNvGraphicFramePr>
          <p:nvPr/>
        </p:nvGraphicFramePr>
        <p:xfrm>
          <a:off x="1187355" y="1897034"/>
          <a:ext cx="6605515" cy="2838738"/>
        </p:xfrm>
        <a:graphic>
          <a:graphicData uri="http://schemas.openxmlformats.org/drawingml/2006/table">
            <a:tbl>
              <a:tblPr/>
              <a:tblGrid>
                <a:gridCol w="1321103">
                  <a:extLst>
                    <a:ext uri="{9D8B030D-6E8A-4147-A177-3AD203B41FA5}">
                      <a16:colId xmlns:a16="http://schemas.microsoft.com/office/drawing/2014/main" val="20000"/>
                    </a:ext>
                  </a:extLst>
                </a:gridCol>
                <a:gridCol w="1321103">
                  <a:extLst>
                    <a:ext uri="{9D8B030D-6E8A-4147-A177-3AD203B41FA5}">
                      <a16:colId xmlns:a16="http://schemas.microsoft.com/office/drawing/2014/main" val="20001"/>
                    </a:ext>
                  </a:extLst>
                </a:gridCol>
                <a:gridCol w="1321103">
                  <a:extLst>
                    <a:ext uri="{9D8B030D-6E8A-4147-A177-3AD203B41FA5}">
                      <a16:colId xmlns:a16="http://schemas.microsoft.com/office/drawing/2014/main" val="20002"/>
                    </a:ext>
                  </a:extLst>
                </a:gridCol>
                <a:gridCol w="1321103">
                  <a:extLst>
                    <a:ext uri="{9D8B030D-6E8A-4147-A177-3AD203B41FA5}">
                      <a16:colId xmlns:a16="http://schemas.microsoft.com/office/drawing/2014/main" val="20003"/>
                    </a:ext>
                  </a:extLst>
                </a:gridCol>
                <a:gridCol w="1321103">
                  <a:extLst>
                    <a:ext uri="{9D8B030D-6E8A-4147-A177-3AD203B41FA5}">
                      <a16:colId xmlns:a16="http://schemas.microsoft.com/office/drawing/2014/main" val="20004"/>
                    </a:ext>
                  </a:extLst>
                </a:gridCol>
              </a:tblGrid>
              <a:tr h="405534">
                <a:tc>
                  <a:txBody>
                    <a:bodyPr/>
                    <a:lstStyle/>
                    <a:p>
                      <a:pPr algn="ctr" fontAlgn="b"/>
                      <a:r>
                        <a:rPr lang="cs-CZ" sz="1400" b="1"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Období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Období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Období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Celkem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534">
                <a:tc>
                  <a:txBody>
                    <a:bodyPr/>
                    <a:lstStyle/>
                    <a:p>
                      <a:pPr algn="ctr" fontAlgn="b"/>
                      <a:r>
                        <a:rPr lang="cs-CZ" sz="1400" b="1" i="0" u="none" strike="noStrike" dirty="0">
                          <a:solidFill>
                            <a:srgbClr val="000000"/>
                          </a:solidFill>
                          <a:latin typeface="Arial"/>
                        </a:rPr>
                        <a:t>Výnosy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5534">
                <a:tc>
                  <a:txBody>
                    <a:bodyPr/>
                    <a:lstStyle/>
                    <a:p>
                      <a:pPr algn="ctr" fontAlgn="b"/>
                      <a:r>
                        <a:rPr lang="cs-CZ" sz="1400" b="1" i="0" u="none" strike="noStrike" dirty="0">
                          <a:solidFill>
                            <a:srgbClr val="000000"/>
                          </a:solidFill>
                          <a:latin typeface="Arial"/>
                        </a:rPr>
                        <a:t>Náklady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534">
                <a:tc>
                  <a:txBody>
                    <a:bodyPr/>
                    <a:lstStyle/>
                    <a:p>
                      <a:pPr algn="ctr" fontAlgn="b"/>
                      <a:r>
                        <a:rPr lang="cs-CZ" sz="1400" b="1" i="0" u="none" strike="noStrike" dirty="0">
                          <a:solidFill>
                            <a:srgbClr val="000000"/>
                          </a:solidFill>
                          <a:latin typeface="Arial"/>
                        </a:rPr>
                        <a:t>HV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534">
                <a:tc>
                  <a:txBody>
                    <a:bodyPr/>
                    <a:lstStyle/>
                    <a:p>
                      <a:pPr algn="ctr" fontAlgn="b"/>
                      <a:r>
                        <a:rPr lang="cs-CZ" sz="1400" b="1" i="0" u="none" strike="noStrike" dirty="0">
                          <a:solidFill>
                            <a:srgbClr val="000000"/>
                          </a:solidFill>
                          <a:latin typeface="Arial"/>
                        </a:rPr>
                        <a:t>Příjmy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5534">
                <a:tc>
                  <a:txBody>
                    <a:bodyPr/>
                    <a:lstStyle/>
                    <a:p>
                      <a:pPr algn="ctr" fontAlgn="b"/>
                      <a:r>
                        <a:rPr lang="cs-CZ" sz="1400" b="1" i="0" u="none" strike="noStrike" dirty="0">
                          <a:solidFill>
                            <a:srgbClr val="000000"/>
                          </a:solidFill>
                          <a:latin typeface="Arial"/>
                        </a:rPr>
                        <a:t>Výdaje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5534">
                <a:tc>
                  <a:txBody>
                    <a:bodyPr/>
                    <a:lstStyle/>
                    <a:p>
                      <a:pPr algn="ctr" fontAlgn="b"/>
                      <a:r>
                        <a:rPr lang="cs-CZ" sz="1400" b="1" i="0" u="none" strike="noStrike" dirty="0">
                          <a:solidFill>
                            <a:srgbClr val="000000"/>
                          </a:solidFill>
                          <a:latin typeface="Arial"/>
                        </a:rPr>
                        <a:t>NCF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solidFill>
                  <a:srgbClr val="FF0000"/>
                </a:solidFill>
              </a:rPr>
              <a:t>NÁKLADOVÁ FUNKCE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13792"/>
            <a:ext cx="8229600" cy="1143000"/>
          </a:xfrm>
        </p:spPr>
        <p:txBody>
          <a:bodyPr>
            <a:normAutofit/>
          </a:bodyPr>
          <a:lstStyle/>
          <a:p>
            <a:r>
              <a:rPr lang="cs-CZ" sz="3200" b="1" dirty="0">
                <a:solidFill>
                  <a:srgbClr val="FF0000"/>
                </a:solidFill>
                <a:latin typeface="Arial" pitchFamily="34" charset="0"/>
                <a:cs typeface="Arial" pitchFamily="34" charset="0"/>
              </a:rPr>
              <a:t>Nákladová funkce</a:t>
            </a:r>
            <a:endParaRPr lang="cs-CZ" sz="3200" dirty="0">
              <a:solidFill>
                <a:srgbClr val="FF0000"/>
              </a:solidFill>
              <a:latin typeface="Arial" pitchFamily="34" charset="0"/>
              <a:cs typeface="Arial" pitchFamily="34" charset="0"/>
            </a:endParaRPr>
          </a:p>
        </p:txBody>
      </p:sp>
      <p:sp>
        <p:nvSpPr>
          <p:cNvPr id="3" name="Zástupný symbol pro obsah 2"/>
          <p:cNvSpPr>
            <a:spLocks noGrp="1"/>
          </p:cNvSpPr>
          <p:nvPr>
            <p:ph idx="1"/>
          </p:nvPr>
        </p:nvSpPr>
        <p:spPr>
          <a:xfrm>
            <a:off x="467544" y="1556792"/>
            <a:ext cx="8229600" cy="4104456"/>
          </a:xfrm>
        </p:spPr>
        <p:txBody>
          <a:bodyPr>
            <a:noAutofit/>
          </a:bodyPr>
          <a:lstStyle/>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matematickým vyjádřením mezi podnikovými náklady a celkovým objemem produkce,</a:t>
            </a:r>
          </a:p>
          <a:p>
            <a:pPr marL="536575" indent="-536575" algn="just">
              <a:buNone/>
            </a:pPr>
            <a:endParaRPr lang="cs-CZ" sz="2400" dirty="0">
              <a:latin typeface="Arial" pitchFamily="34" charset="0"/>
              <a:cs typeface="Arial" pitchFamily="34" charset="0"/>
            </a:endParaRPr>
          </a:p>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obecný tvar: N = f (Q), tvar vývoje nákladů</a:t>
            </a:r>
          </a:p>
          <a:p>
            <a:pPr>
              <a:buNone/>
            </a:pPr>
            <a:r>
              <a:rPr lang="cs-CZ" sz="2400" i="1" dirty="0">
                <a:latin typeface="Arial" pitchFamily="34" charset="0"/>
                <a:cs typeface="Arial" pitchFamily="34" charset="0"/>
              </a:rPr>
              <a:t>→  </a:t>
            </a:r>
            <a:r>
              <a:rPr lang="cs-CZ" sz="2400" dirty="0">
                <a:latin typeface="Arial" pitchFamily="34" charset="0"/>
                <a:cs typeface="Arial" pitchFamily="34" charset="0"/>
              </a:rPr>
              <a:t>průběh celkových nákladů : </a:t>
            </a:r>
            <a:r>
              <a:rPr lang="cs-CZ" sz="2400" b="1" dirty="0">
                <a:latin typeface="Arial" pitchFamily="34" charset="0"/>
                <a:cs typeface="Arial" pitchFamily="34" charset="0"/>
              </a:rPr>
              <a:t>N = F + b*q</a:t>
            </a:r>
            <a:r>
              <a:rPr lang="cs-CZ" sz="2400" dirty="0">
                <a:latin typeface="Arial" pitchFamily="34" charset="0"/>
                <a:cs typeface="Arial" pitchFamily="34" charset="0"/>
              </a:rPr>
              <a:t>  </a:t>
            </a:r>
          </a:p>
          <a:p>
            <a:pPr>
              <a:buNone/>
            </a:pPr>
            <a:r>
              <a:rPr lang="cs-CZ" sz="2400" i="1" dirty="0">
                <a:latin typeface="Arial" pitchFamily="34" charset="0"/>
                <a:cs typeface="Arial" pitchFamily="34" charset="0"/>
              </a:rPr>
              <a:t>→ </a:t>
            </a:r>
            <a:r>
              <a:rPr lang="cs-CZ" sz="2400" dirty="0">
                <a:latin typeface="Arial" pitchFamily="34" charset="0"/>
                <a:cs typeface="Arial" pitchFamily="34" charset="0"/>
              </a:rPr>
              <a:t> globální nákladová funkce: </a:t>
            </a:r>
            <a:r>
              <a:rPr lang="cs-CZ" sz="2400" b="1" dirty="0">
                <a:latin typeface="Arial" pitchFamily="34" charset="0"/>
                <a:cs typeface="Arial" pitchFamily="34" charset="0"/>
              </a:rPr>
              <a:t>N= F + </a:t>
            </a:r>
            <a:r>
              <a:rPr lang="cs-CZ" sz="2400" b="1" dirty="0" err="1">
                <a:latin typeface="Arial" pitchFamily="34" charset="0"/>
                <a:cs typeface="Arial" pitchFamily="34" charset="0"/>
              </a:rPr>
              <a:t>hv.Q</a:t>
            </a:r>
            <a:endParaRPr lang="cs-CZ" sz="2400" b="1" dirty="0">
              <a:latin typeface="Arial" pitchFamily="34" charset="0"/>
              <a:cs typeface="Arial" pitchFamily="34" charset="0"/>
            </a:endParaRPr>
          </a:p>
          <a:p>
            <a:pPr lvl="1" algn="just">
              <a:defRPr/>
            </a:pPr>
            <a:r>
              <a:rPr lang="cs-CZ" sz="2100" dirty="0"/>
              <a:t>FN … celkový objem fixních nákladů</a:t>
            </a:r>
          </a:p>
          <a:p>
            <a:pPr lvl="1" algn="just">
              <a:defRPr/>
            </a:pPr>
            <a:r>
              <a:rPr lang="cs-CZ" sz="2100" dirty="0"/>
              <a:t>b … variabilní náklady na jednotku</a:t>
            </a:r>
          </a:p>
          <a:p>
            <a:pPr lvl="1" algn="just">
              <a:defRPr/>
            </a:pPr>
            <a:r>
              <a:rPr lang="cs-CZ" sz="2100" dirty="0"/>
              <a:t>q … objem produkce v měrných jednotkách</a:t>
            </a:r>
          </a:p>
          <a:p>
            <a:pPr lvl="1" algn="just">
              <a:defRPr/>
            </a:pPr>
            <a:r>
              <a:rPr lang="cs-CZ" sz="2100" dirty="0" err="1"/>
              <a:t>hv</a:t>
            </a:r>
            <a:r>
              <a:rPr lang="cs-CZ" sz="2100" dirty="0"/>
              <a:t>… variabilní náklady vyjádřené na jednu peněžní jednotku</a:t>
            </a:r>
            <a:r>
              <a:rPr lang="cs-CZ" sz="2100" b="1" dirty="0">
                <a:latin typeface="Arial" pitchFamily="34" charset="0"/>
                <a:cs typeface="Arial" pitchFamily="34" charset="0"/>
              </a:rPr>
              <a:t>- </a:t>
            </a:r>
            <a:endParaRPr lang="cs-CZ" sz="2400" b="1" dirty="0">
              <a:latin typeface="Arial" pitchFamily="34" charset="0"/>
              <a:cs typeface="Arial" pitchFamily="34" charset="0"/>
            </a:endParaRPr>
          </a:p>
          <a:p>
            <a:pPr marL="536575" indent="-536575" algn="just">
              <a:buNone/>
            </a:pPr>
            <a:endParaRPr lang="cs-CZ" sz="2400" dirty="0">
              <a:latin typeface="Arial" pitchFamily="34" charset="0"/>
              <a:cs typeface="Arial" pitchFamily="34" charset="0"/>
            </a:endParaRPr>
          </a:p>
          <a:p>
            <a:pPr marL="536575" indent="-536575" algn="just">
              <a:buNone/>
            </a:pPr>
            <a:endParaRPr lang="cs-CZ" sz="2400" dirty="0">
              <a:latin typeface="Arial" pitchFamily="34" charset="0"/>
              <a:cs typeface="Arial" pitchFamily="34" charset="0"/>
            </a:endParaRPr>
          </a:p>
        </p:txBody>
      </p:sp>
    </p:spTree>
    <p:extLst>
      <p:ext uri="{BB962C8B-B14F-4D97-AF65-F5344CB8AC3E}">
        <p14:creationId xmlns:p14="http://schemas.microsoft.com/office/powerpoint/2010/main" val="7575079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2497" y="324740"/>
            <a:ext cx="8229600" cy="1007440"/>
          </a:xfrm>
        </p:spPr>
        <p:txBody>
          <a:bodyPr/>
          <a:lstStyle/>
          <a:p>
            <a:r>
              <a:rPr lang="cs-CZ" altLang="cs-CZ" dirty="0">
                <a:solidFill>
                  <a:srgbClr val="FF0000"/>
                </a:solidFill>
              </a:rPr>
              <a:t>Nákladové funkce</a:t>
            </a:r>
          </a:p>
        </p:txBody>
      </p:sp>
      <p:sp>
        <p:nvSpPr>
          <p:cNvPr id="12291" name="Rectangle 3"/>
          <p:cNvSpPr>
            <a:spLocks noGrp="1" noChangeArrowheads="1"/>
          </p:cNvSpPr>
          <p:nvPr>
            <p:ph type="body" idx="1"/>
          </p:nvPr>
        </p:nvSpPr>
        <p:spPr>
          <a:xfrm>
            <a:off x="250825" y="1196975"/>
            <a:ext cx="8893175" cy="5661025"/>
          </a:xfrm>
        </p:spPr>
        <p:txBody>
          <a:bodyPr/>
          <a:lstStyle/>
          <a:p>
            <a:pPr>
              <a:lnSpc>
                <a:spcPct val="80000"/>
              </a:lnSpc>
              <a:buFont typeface="Wingdings" panose="05000000000000000000" pitchFamily="2" charset="2"/>
              <a:buNone/>
            </a:pPr>
            <a:r>
              <a:rPr lang="cs-CZ" altLang="cs-CZ" sz="2400" b="1" dirty="0"/>
              <a:t>Obecná nákladová funkce</a:t>
            </a:r>
          </a:p>
          <a:p>
            <a:pPr>
              <a:lnSpc>
                <a:spcPct val="80000"/>
              </a:lnSpc>
            </a:pPr>
            <a:r>
              <a:rPr lang="cs-CZ" altLang="cs-CZ" sz="2400" dirty="0"/>
              <a:t>Nákladové funkce při homogenní výrobě a lineárním průběhu nákladů</a:t>
            </a:r>
          </a:p>
          <a:p>
            <a:pPr algn="ctr">
              <a:lnSpc>
                <a:spcPct val="80000"/>
              </a:lnSpc>
              <a:buFont typeface="Wingdings" panose="05000000000000000000" pitchFamily="2" charset="2"/>
              <a:buNone/>
            </a:pPr>
            <a:r>
              <a:rPr lang="cs-CZ" altLang="cs-CZ" sz="2400" b="1" dirty="0">
                <a:solidFill>
                  <a:srgbClr val="FF0000"/>
                </a:solidFill>
              </a:rPr>
              <a:t>N = FN + b * q</a:t>
            </a:r>
          </a:p>
          <a:p>
            <a:pPr>
              <a:lnSpc>
                <a:spcPct val="80000"/>
              </a:lnSpc>
              <a:buFont typeface="Wingdings" panose="05000000000000000000" pitchFamily="2" charset="2"/>
              <a:buNone/>
            </a:pPr>
            <a:r>
              <a:rPr lang="cs-CZ" altLang="cs-CZ" sz="2400" b="1" dirty="0"/>
              <a:t>Globální nákladová funkce</a:t>
            </a:r>
          </a:p>
          <a:p>
            <a:pPr>
              <a:lnSpc>
                <a:spcPct val="80000"/>
              </a:lnSpc>
            </a:pPr>
            <a:r>
              <a:rPr lang="cs-CZ" altLang="cs-CZ" sz="2400" dirty="0"/>
              <a:t>Nákladové funkce při heterogenní produkci a lineárním vývoji nákladů</a:t>
            </a:r>
          </a:p>
          <a:p>
            <a:pPr>
              <a:lnSpc>
                <a:spcPct val="80000"/>
              </a:lnSpc>
            </a:pPr>
            <a:r>
              <a:rPr lang="cs-CZ" altLang="cs-CZ" sz="2400" dirty="0"/>
              <a:t>Pokud podnik vyrábí více výrobků, je nákladová funkce dána fixními náklady, variabilními náklady na jeden kus produkce jednotlivých výrobků (</a:t>
            </a:r>
            <a:r>
              <a:rPr lang="cs-CZ" altLang="cs-CZ" sz="2400" dirty="0" err="1"/>
              <a:t>b</a:t>
            </a:r>
            <a:r>
              <a:rPr lang="cs-CZ" altLang="cs-CZ" sz="2400" baseline="-25000" dirty="0" err="1"/>
              <a:t>A</a:t>
            </a:r>
            <a:r>
              <a:rPr lang="cs-CZ" altLang="cs-CZ" sz="2400" dirty="0"/>
              <a:t>, </a:t>
            </a:r>
            <a:r>
              <a:rPr lang="cs-CZ" altLang="cs-CZ" sz="2400" dirty="0" err="1"/>
              <a:t>b</a:t>
            </a:r>
            <a:r>
              <a:rPr lang="cs-CZ" altLang="cs-CZ" sz="2400" baseline="-25000" dirty="0" err="1"/>
              <a:t>B</a:t>
            </a:r>
            <a:r>
              <a:rPr lang="cs-CZ" altLang="cs-CZ" sz="2400" dirty="0"/>
              <a:t>,…) a objemy výroby pro jednotlivé výrobky (</a:t>
            </a:r>
            <a:r>
              <a:rPr lang="cs-CZ" altLang="cs-CZ" sz="2400" dirty="0" err="1"/>
              <a:t>q</a:t>
            </a:r>
            <a:r>
              <a:rPr lang="cs-CZ" altLang="cs-CZ" sz="2400" baseline="-25000" dirty="0" err="1"/>
              <a:t>A</a:t>
            </a:r>
            <a:r>
              <a:rPr lang="cs-CZ" altLang="cs-CZ" sz="2400" dirty="0"/>
              <a:t>, </a:t>
            </a:r>
            <a:r>
              <a:rPr lang="cs-CZ" altLang="cs-CZ" sz="2400" dirty="0" err="1"/>
              <a:t>q</a:t>
            </a:r>
            <a:r>
              <a:rPr lang="cs-CZ" altLang="cs-CZ" sz="2400" baseline="-25000" dirty="0" err="1"/>
              <a:t>B</a:t>
            </a:r>
            <a:r>
              <a:rPr lang="cs-CZ" altLang="cs-CZ" sz="2400" dirty="0"/>
              <a:t>,…) </a:t>
            </a:r>
          </a:p>
          <a:p>
            <a:pPr>
              <a:lnSpc>
                <a:spcPct val="80000"/>
              </a:lnSpc>
            </a:pPr>
            <a:r>
              <a:rPr lang="cs-CZ" altLang="cs-CZ" sz="2400" dirty="0"/>
              <a:t>N = FN + </a:t>
            </a:r>
            <a:r>
              <a:rPr lang="cs-CZ" altLang="cs-CZ" sz="2400" dirty="0" err="1"/>
              <a:t>b</a:t>
            </a:r>
            <a:r>
              <a:rPr lang="cs-CZ" altLang="cs-CZ" sz="2400" baseline="-25000" dirty="0" err="1"/>
              <a:t>A</a:t>
            </a:r>
            <a:r>
              <a:rPr lang="cs-CZ" altLang="cs-CZ" sz="2400" baseline="-25000" dirty="0"/>
              <a:t> </a:t>
            </a:r>
            <a:r>
              <a:rPr lang="cs-CZ" altLang="cs-CZ" sz="2400" dirty="0"/>
              <a:t>*</a:t>
            </a:r>
            <a:r>
              <a:rPr lang="cs-CZ" altLang="cs-CZ" sz="2400" baseline="-25000" dirty="0"/>
              <a:t> </a:t>
            </a:r>
            <a:r>
              <a:rPr lang="cs-CZ" altLang="cs-CZ" sz="2400" dirty="0" err="1"/>
              <a:t>q</a:t>
            </a:r>
            <a:r>
              <a:rPr lang="cs-CZ" altLang="cs-CZ" sz="2400" baseline="-25000" dirty="0" err="1"/>
              <a:t>A</a:t>
            </a:r>
            <a:r>
              <a:rPr lang="cs-CZ" altLang="cs-CZ" sz="2400" baseline="-25000" dirty="0"/>
              <a:t> </a:t>
            </a:r>
            <a:r>
              <a:rPr lang="cs-CZ" altLang="cs-CZ" sz="2400" dirty="0"/>
              <a:t>+ </a:t>
            </a:r>
            <a:r>
              <a:rPr lang="cs-CZ" altLang="cs-CZ" sz="2400" dirty="0" err="1"/>
              <a:t>b</a:t>
            </a:r>
            <a:r>
              <a:rPr lang="cs-CZ" altLang="cs-CZ" sz="2400" baseline="-25000" dirty="0" err="1"/>
              <a:t>B</a:t>
            </a:r>
            <a:r>
              <a:rPr lang="cs-CZ" altLang="cs-CZ" sz="2400" baseline="-25000" dirty="0"/>
              <a:t> </a:t>
            </a:r>
            <a:r>
              <a:rPr lang="cs-CZ" altLang="cs-CZ" sz="2400" dirty="0"/>
              <a:t>* </a:t>
            </a:r>
            <a:r>
              <a:rPr lang="cs-CZ" altLang="cs-CZ" sz="2400" dirty="0" err="1"/>
              <a:t>q</a:t>
            </a:r>
            <a:r>
              <a:rPr lang="cs-CZ" altLang="cs-CZ" sz="2400" baseline="-25000" dirty="0" err="1"/>
              <a:t>B</a:t>
            </a:r>
            <a:r>
              <a:rPr lang="cs-CZ" altLang="cs-CZ" sz="2400" baseline="-25000" dirty="0"/>
              <a:t> </a:t>
            </a:r>
            <a:r>
              <a:rPr lang="cs-CZ" altLang="cs-CZ" sz="2400" dirty="0"/>
              <a:t>+ ….   </a:t>
            </a:r>
            <a:r>
              <a:rPr lang="cs-CZ" altLang="cs-CZ" sz="2400" dirty="0">
                <a:sym typeface="Symbol" panose="05050102010706020507" pitchFamily="18" charset="2"/>
              </a:rPr>
              <a:t></a:t>
            </a:r>
          </a:p>
          <a:p>
            <a:pPr algn="ctr">
              <a:lnSpc>
                <a:spcPct val="80000"/>
              </a:lnSpc>
              <a:buFont typeface="Wingdings" panose="05000000000000000000" pitchFamily="2" charset="2"/>
              <a:buNone/>
            </a:pPr>
            <a:r>
              <a:rPr lang="cs-CZ" altLang="cs-CZ" sz="2400" b="1" dirty="0">
                <a:solidFill>
                  <a:srgbClr val="FF0000"/>
                </a:solidFill>
                <a:sym typeface="Symbol" panose="05050102010706020507" pitchFamily="18" charset="2"/>
              </a:rPr>
              <a:t>N = FN + </a:t>
            </a:r>
            <a:r>
              <a:rPr lang="cs-CZ" altLang="cs-CZ" sz="2400" b="1" dirty="0" err="1">
                <a:solidFill>
                  <a:srgbClr val="FF0000"/>
                </a:solidFill>
                <a:sym typeface="Symbol" panose="05050102010706020507" pitchFamily="18" charset="2"/>
              </a:rPr>
              <a:t>h</a:t>
            </a:r>
            <a:r>
              <a:rPr lang="cs-CZ" altLang="cs-CZ" sz="2400" b="1" baseline="-25000" dirty="0" err="1">
                <a:solidFill>
                  <a:srgbClr val="FF0000"/>
                </a:solidFill>
                <a:sym typeface="Symbol" panose="05050102010706020507" pitchFamily="18" charset="2"/>
              </a:rPr>
              <a:t>v</a:t>
            </a:r>
            <a:r>
              <a:rPr lang="cs-CZ" altLang="cs-CZ" sz="2400" b="1" dirty="0">
                <a:solidFill>
                  <a:srgbClr val="FF0000"/>
                </a:solidFill>
                <a:sym typeface="Symbol" panose="05050102010706020507" pitchFamily="18" charset="2"/>
              </a:rPr>
              <a:t> * Q</a:t>
            </a:r>
          </a:p>
          <a:p>
            <a:pPr lvl="1">
              <a:lnSpc>
                <a:spcPct val="80000"/>
              </a:lnSpc>
            </a:pPr>
            <a:r>
              <a:rPr lang="cs-CZ" altLang="cs-CZ" sz="2000" dirty="0" err="1">
                <a:sym typeface="Symbol" panose="05050102010706020507" pitchFamily="18" charset="2"/>
              </a:rPr>
              <a:t>h</a:t>
            </a:r>
            <a:r>
              <a:rPr lang="cs-CZ" altLang="cs-CZ" sz="2000" baseline="-25000" dirty="0" err="1">
                <a:sym typeface="Symbol" panose="05050102010706020507" pitchFamily="18" charset="2"/>
              </a:rPr>
              <a:t>v</a:t>
            </a:r>
            <a:r>
              <a:rPr lang="cs-CZ" altLang="cs-CZ" sz="2000" b="1" baseline="-25000" dirty="0">
                <a:sym typeface="Symbol" panose="05050102010706020507" pitchFamily="18" charset="2"/>
              </a:rPr>
              <a:t> </a:t>
            </a:r>
            <a:r>
              <a:rPr lang="cs-CZ" altLang="cs-CZ" sz="2000" dirty="0">
                <a:sym typeface="Symbol" panose="05050102010706020507" pitchFamily="18" charset="2"/>
              </a:rPr>
              <a:t>… haléřový ukazatel variabilních nákladů (VN/Q)</a:t>
            </a:r>
          </a:p>
          <a:p>
            <a:pPr lvl="1">
              <a:lnSpc>
                <a:spcPct val="80000"/>
              </a:lnSpc>
            </a:pPr>
            <a:r>
              <a:rPr lang="cs-CZ" altLang="cs-CZ" sz="2000" dirty="0">
                <a:sym typeface="Symbol" panose="05050102010706020507" pitchFamily="18" charset="2"/>
              </a:rPr>
              <a:t>Q … celkový objem produkce v peněžních jednotkách (p*q)</a:t>
            </a:r>
          </a:p>
          <a:p>
            <a:pPr>
              <a:lnSpc>
                <a:spcPct val="80000"/>
              </a:lnSpc>
              <a:buFont typeface="Wingdings" panose="05000000000000000000" pitchFamily="2" charset="2"/>
              <a:buNone/>
            </a:pPr>
            <a:endParaRPr lang="cs-CZ" altLang="cs-CZ" sz="2400" dirty="0"/>
          </a:p>
        </p:txBody>
      </p:sp>
    </p:spTree>
    <p:extLst>
      <p:ext uri="{BB962C8B-B14F-4D97-AF65-F5344CB8AC3E}">
        <p14:creationId xmlns:p14="http://schemas.microsoft.com/office/powerpoint/2010/main" val="27498597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676"/>
            <a:ext cx="8280920" cy="792088"/>
          </a:xfrm>
        </p:spPr>
        <p:txBody>
          <a:bodyPr>
            <a:normAutofit/>
          </a:bodyPr>
          <a:lstStyle/>
          <a:p>
            <a:r>
              <a:rPr lang="cs-CZ" sz="4000" b="1" dirty="0">
                <a:solidFill>
                  <a:srgbClr val="FF0000"/>
                </a:solidFill>
              </a:rPr>
              <a:t>Nákladová funkce</a:t>
            </a:r>
          </a:p>
        </p:txBody>
      </p:sp>
      <p:sp>
        <p:nvSpPr>
          <p:cNvPr id="3" name="Zástupný symbol pro obsah 2"/>
          <p:cNvSpPr>
            <a:spLocks noGrp="1"/>
          </p:cNvSpPr>
          <p:nvPr>
            <p:ph idx="1"/>
          </p:nvPr>
        </p:nvSpPr>
        <p:spPr>
          <a:xfrm>
            <a:off x="457199" y="1600200"/>
            <a:ext cx="8498793" cy="4525963"/>
          </a:xfrm>
        </p:spPr>
        <p:txBody>
          <a:bodyPr>
            <a:normAutofit/>
          </a:bodyPr>
          <a:lstStyle/>
          <a:p>
            <a:r>
              <a:rPr lang="cs-CZ" sz="2400" dirty="0">
                <a:solidFill>
                  <a:schemeClr val="tx1"/>
                </a:solidFill>
                <a:latin typeface="Arial" pitchFamily="34" charset="0"/>
                <a:cs typeface="Arial" pitchFamily="34" charset="0"/>
              </a:rPr>
              <a:t>Náklady se mohou vzhledem k objemu výroby vyvíjet:</a:t>
            </a:r>
          </a:p>
          <a:p>
            <a:endParaRPr lang="cs-CZ" sz="2400" dirty="0">
              <a:solidFill>
                <a:schemeClr val="tx1"/>
              </a:solidFill>
              <a:latin typeface="Arial" pitchFamily="34" charset="0"/>
              <a:cs typeface="Arial" pitchFamily="34" charset="0"/>
            </a:endParaRPr>
          </a:p>
          <a:p>
            <a:pPr>
              <a:buFont typeface="Calibri" pitchFamily="34" charset="0"/>
              <a:buChar char="—"/>
            </a:pPr>
            <a:r>
              <a:rPr lang="cs-CZ" sz="2400" dirty="0">
                <a:solidFill>
                  <a:schemeClr val="tx1"/>
                </a:solidFill>
                <a:latin typeface="Arial" pitchFamily="34" charset="0"/>
                <a:cs typeface="Arial" pitchFamily="34" charset="0"/>
              </a:rPr>
              <a:t>proporcionálně – lineární funkce: y = a + </a:t>
            </a:r>
            <a:r>
              <a:rPr lang="cs-CZ" sz="2400" dirty="0" err="1">
                <a:solidFill>
                  <a:schemeClr val="tx1"/>
                </a:solidFill>
                <a:latin typeface="Arial" pitchFamily="34" charset="0"/>
                <a:cs typeface="Arial" pitchFamily="34" charset="0"/>
              </a:rPr>
              <a:t>bx</a:t>
            </a:r>
            <a:r>
              <a:rPr lang="cs-CZ" sz="2400" dirty="0">
                <a:solidFill>
                  <a:schemeClr val="tx1"/>
                </a:solidFill>
                <a:latin typeface="Arial" pitchFamily="34" charset="0"/>
                <a:cs typeface="Arial" pitchFamily="34" charset="0"/>
              </a:rPr>
              <a:t>,</a:t>
            </a:r>
          </a:p>
          <a:p>
            <a:pPr>
              <a:buFont typeface="Calibri" pitchFamily="34" charset="0"/>
              <a:buChar char="—"/>
            </a:pPr>
            <a:endParaRPr lang="cs-CZ" sz="2400" dirty="0">
              <a:solidFill>
                <a:schemeClr val="tx1"/>
              </a:solidFill>
              <a:latin typeface="Arial" pitchFamily="34" charset="0"/>
              <a:cs typeface="Arial" pitchFamily="34" charset="0"/>
            </a:endParaRPr>
          </a:p>
          <a:p>
            <a:pPr>
              <a:buFont typeface="Calibri" pitchFamily="34" charset="0"/>
              <a:buChar char="—"/>
            </a:pPr>
            <a:r>
              <a:rPr lang="cs-CZ" sz="2400" dirty="0" err="1">
                <a:solidFill>
                  <a:schemeClr val="tx1"/>
                </a:solidFill>
                <a:latin typeface="Arial" pitchFamily="34" charset="0"/>
                <a:cs typeface="Arial" pitchFamily="34" charset="0"/>
              </a:rPr>
              <a:t>nadproporcionálně</a:t>
            </a:r>
            <a:r>
              <a:rPr lang="cs-CZ" sz="2400" dirty="0">
                <a:solidFill>
                  <a:schemeClr val="tx1"/>
                </a:solidFill>
                <a:latin typeface="Arial" pitchFamily="34" charset="0"/>
                <a:cs typeface="Arial" pitchFamily="34" charset="0"/>
              </a:rPr>
              <a:t> – kvadratická funkce:  y = a + </a:t>
            </a:r>
            <a:r>
              <a:rPr lang="cs-CZ" sz="2400" dirty="0" err="1">
                <a:solidFill>
                  <a:schemeClr val="tx1"/>
                </a:solidFill>
                <a:latin typeface="Arial" pitchFamily="34" charset="0"/>
                <a:cs typeface="Arial" pitchFamily="34" charset="0"/>
              </a:rPr>
              <a:t>bx</a:t>
            </a:r>
            <a:r>
              <a:rPr lang="cs-CZ" sz="2400" dirty="0">
                <a:solidFill>
                  <a:schemeClr val="tx1"/>
                </a:solidFill>
                <a:latin typeface="Arial" pitchFamily="34" charset="0"/>
                <a:cs typeface="Arial" pitchFamily="34" charset="0"/>
              </a:rPr>
              <a:t> + cx</a:t>
            </a:r>
            <a:r>
              <a:rPr lang="cs-CZ" sz="2400" baseline="30000" dirty="0">
                <a:solidFill>
                  <a:schemeClr val="tx1"/>
                </a:solidFill>
                <a:latin typeface="Arial" pitchFamily="34" charset="0"/>
                <a:cs typeface="Arial" pitchFamily="34" charset="0"/>
              </a:rPr>
              <a:t>2</a:t>
            </a:r>
          </a:p>
          <a:p>
            <a:pPr>
              <a:buFont typeface="Calibri" pitchFamily="34" charset="0"/>
              <a:buChar char="—"/>
            </a:pPr>
            <a:endParaRPr lang="cs-CZ" sz="2400" baseline="30000" dirty="0">
              <a:solidFill>
                <a:schemeClr val="tx1"/>
              </a:solidFill>
              <a:latin typeface="Arial" pitchFamily="34" charset="0"/>
              <a:cs typeface="Arial" pitchFamily="34" charset="0"/>
            </a:endParaRPr>
          </a:p>
          <a:p>
            <a:pPr>
              <a:buFont typeface="Calibri" pitchFamily="34" charset="0"/>
              <a:buChar char="—"/>
            </a:pPr>
            <a:r>
              <a:rPr lang="cs-CZ" sz="2400" dirty="0" err="1">
                <a:solidFill>
                  <a:schemeClr val="tx1"/>
                </a:solidFill>
                <a:latin typeface="Arial" pitchFamily="34" charset="0"/>
                <a:cs typeface="Arial" pitchFamily="34" charset="0"/>
              </a:rPr>
              <a:t>podproporcionálně</a:t>
            </a:r>
            <a:r>
              <a:rPr lang="cs-CZ" sz="2400" dirty="0">
                <a:solidFill>
                  <a:schemeClr val="tx1"/>
                </a:solidFill>
                <a:latin typeface="Arial" pitchFamily="34" charset="0"/>
                <a:cs typeface="Arial" pitchFamily="34" charset="0"/>
              </a:rPr>
              <a:t> – kvadratická funkce:  y = a + </a:t>
            </a:r>
            <a:r>
              <a:rPr lang="cs-CZ" sz="2400" dirty="0" err="1">
                <a:solidFill>
                  <a:schemeClr val="tx1"/>
                </a:solidFill>
                <a:latin typeface="Arial" pitchFamily="34" charset="0"/>
                <a:cs typeface="Arial" pitchFamily="34" charset="0"/>
              </a:rPr>
              <a:t>bx</a:t>
            </a:r>
            <a:r>
              <a:rPr lang="cs-CZ" sz="2400" dirty="0">
                <a:solidFill>
                  <a:schemeClr val="tx1"/>
                </a:solidFill>
                <a:latin typeface="Arial" pitchFamily="34" charset="0"/>
                <a:cs typeface="Arial" pitchFamily="34" charset="0"/>
              </a:rPr>
              <a:t> - cx</a:t>
            </a:r>
            <a:r>
              <a:rPr lang="cs-CZ" sz="2400" baseline="30000" dirty="0">
                <a:solidFill>
                  <a:schemeClr val="tx1"/>
                </a:solidFill>
                <a:latin typeface="Arial" pitchFamily="34" charset="0"/>
                <a:cs typeface="Arial" pitchFamily="34" charset="0"/>
              </a:rPr>
              <a:t>2</a:t>
            </a:r>
          </a:p>
          <a:p>
            <a:endParaRPr lang="cs-CZ" dirty="0"/>
          </a:p>
          <a:p>
            <a:endParaRPr lang="cs-CZ"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txBox="1">
            <a:spLocks noChangeAspect="1"/>
          </p:cNvSpPr>
          <p:nvPr/>
        </p:nvSpPr>
        <p:spPr>
          <a:xfrm>
            <a:off x="301131" y="-28771"/>
            <a:ext cx="8694445" cy="1407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cs-CZ" sz="3600" b="1" dirty="0">
                <a:latin typeface="Open Sans" panose="020B0606030504020204" pitchFamily="34" charset="0"/>
                <a:ea typeface="Open Sans" panose="020B0606030504020204" pitchFamily="34" charset="0"/>
                <a:cs typeface="Open Sans" panose="020B0606030504020204" pitchFamily="34" charset="0"/>
              </a:rPr>
              <a:t>Vývoj nákladů v závislosti na objemu produkce - Nelineární model</a:t>
            </a:r>
          </a:p>
        </p:txBody>
      </p:sp>
      <p:sp>
        <p:nvSpPr>
          <p:cNvPr id="44" name="Line 1032"/>
          <p:cNvSpPr>
            <a:spLocks noChangeShapeType="1"/>
          </p:cNvSpPr>
          <p:nvPr/>
        </p:nvSpPr>
        <p:spPr bwMode="auto">
          <a:xfrm flipV="1">
            <a:off x="1603832" y="3319214"/>
            <a:ext cx="4457428" cy="1891761"/>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47" name="Text Box 1035"/>
          <p:cNvSpPr txBox="1">
            <a:spLocks noChangeArrowheads="1"/>
          </p:cNvSpPr>
          <p:nvPr/>
        </p:nvSpPr>
        <p:spPr bwMode="auto">
          <a:xfrm>
            <a:off x="6059501" y="3209712"/>
            <a:ext cx="2271998" cy="51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100" dirty="0">
                <a:solidFill>
                  <a:schemeClr val="accent1">
                    <a:lumMod val="50000"/>
                  </a:schemeClr>
                </a:solidFill>
                <a:latin typeface="Arial" pitchFamily="34" charset="0"/>
              </a:rPr>
              <a:t>Proporcionální (lineární) VN</a:t>
            </a:r>
          </a:p>
          <a:p>
            <a:r>
              <a:rPr lang="cs-CZ" altLang="cs-CZ" sz="1100" dirty="0">
                <a:solidFill>
                  <a:schemeClr val="accent1">
                    <a:lumMod val="50000"/>
                  </a:schemeClr>
                </a:solidFill>
                <a:latin typeface="Arial" pitchFamily="34" charset="0"/>
              </a:rPr>
              <a:t>=</a:t>
            </a:r>
            <a:r>
              <a:rPr lang="cs-CZ" altLang="cs-CZ" sz="1100" dirty="0" err="1">
                <a:solidFill>
                  <a:schemeClr val="accent1">
                    <a:lumMod val="50000"/>
                  </a:schemeClr>
                </a:solidFill>
                <a:latin typeface="Arial" pitchFamily="34" charset="0"/>
              </a:rPr>
              <a:t>vn</a:t>
            </a:r>
            <a:r>
              <a:rPr lang="cs-CZ" altLang="cs-CZ" sz="1100" baseline="-25000" dirty="0" err="1">
                <a:solidFill>
                  <a:schemeClr val="accent1">
                    <a:lumMod val="50000"/>
                  </a:schemeClr>
                </a:solidFill>
                <a:latin typeface="Arial" pitchFamily="34" charset="0"/>
              </a:rPr>
              <a:t>j</a:t>
            </a:r>
            <a:r>
              <a:rPr lang="cs-CZ" altLang="cs-CZ" sz="1100" dirty="0">
                <a:solidFill>
                  <a:schemeClr val="accent1">
                    <a:lumMod val="50000"/>
                  </a:schemeClr>
                </a:solidFill>
                <a:latin typeface="Arial" pitchFamily="34" charset="0"/>
              </a:rPr>
              <a:t> . q</a:t>
            </a:r>
          </a:p>
        </p:txBody>
      </p:sp>
      <p:sp>
        <p:nvSpPr>
          <p:cNvPr id="48" name="Text Box 1038"/>
          <p:cNvSpPr txBox="1">
            <a:spLocks noChangeArrowheads="1"/>
          </p:cNvSpPr>
          <p:nvPr/>
        </p:nvSpPr>
        <p:spPr bwMode="auto">
          <a:xfrm>
            <a:off x="6687513" y="3909000"/>
            <a:ext cx="1479116" cy="32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Fixní náklady</a:t>
            </a:r>
          </a:p>
        </p:txBody>
      </p:sp>
      <p:sp>
        <p:nvSpPr>
          <p:cNvPr id="49" name="Line 1030"/>
          <p:cNvSpPr>
            <a:spLocks noChangeShapeType="1"/>
          </p:cNvSpPr>
          <p:nvPr/>
        </p:nvSpPr>
        <p:spPr bwMode="auto">
          <a:xfrm>
            <a:off x="1601415" y="2108705"/>
            <a:ext cx="9561" cy="45013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0" name="Line 1031"/>
          <p:cNvSpPr>
            <a:spLocks noChangeShapeType="1"/>
          </p:cNvSpPr>
          <p:nvPr/>
        </p:nvSpPr>
        <p:spPr bwMode="auto">
          <a:xfrm>
            <a:off x="1413930" y="5210976"/>
            <a:ext cx="60467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1" name="Text Box 1039"/>
          <p:cNvSpPr txBox="1">
            <a:spLocks noChangeArrowheads="1"/>
          </p:cNvSpPr>
          <p:nvPr/>
        </p:nvSpPr>
        <p:spPr bwMode="auto">
          <a:xfrm>
            <a:off x="1010902" y="4957104"/>
            <a:ext cx="422155" cy="52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a:latin typeface="Arial" pitchFamily="34" charset="0"/>
              </a:rPr>
              <a:t>0</a:t>
            </a:r>
          </a:p>
        </p:txBody>
      </p:sp>
      <p:sp>
        <p:nvSpPr>
          <p:cNvPr id="52" name="Text Box 1040"/>
          <p:cNvSpPr txBox="1">
            <a:spLocks noChangeArrowheads="1"/>
          </p:cNvSpPr>
          <p:nvPr/>
        </p:nvSpPr>
        <p:spPr bwMode="auto">
          <a:xfrm>
            <a:off x="6159820" y="4928689"/>
            <a:ext cx="1808845"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dirty="0">
                <a:latin typeface="Arial" pitchFamily="34" charset="0"/>
              </a:rPr>
              <a:t>Objem produkce</a:t>
            </a:r>
          </a:p>
        </p:txBody>
      </p:sp>
      <p:sp>
        <p:nvSpPr>
          <p:cNvPr id="53" name="Text Box 1041"/>
          <p:cNvSpPr txBox="1">
            <a:spLocks noChangeArrowheads="1"/>
          </p:cNvSpPr>
          <p:nvPr/>
        </p:nvSpPr>
        <p:spPr bwMode="auto">
          <a:xfrm>
            <a:off x="950790" y="2044541"/>
            <a:ext cx="722718"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dirty="0">
                <a:latin typeface="Arial" pitchFamily="34" charset="0"/>
              </a:rPr>
              <a:t>Kč</a:t>
            </a:r>
          </a:p>
        </p:txBody>
      </p:sp>
      <p:sp>
        <p:nvSpPr>
          <p:cNvPr id="77" name="Line 1047"/>
          <p:cNvSpPr>
            <a:spLocks noChangeShapeType="1"/>
          </p:cNvSpPr>
          <p:nvPr/>
        </p:nvSpPr>
        <p:spPr bwMode="auto">
          <a:xfrm flipV="1">
            <a:off x="1601415" y="1858361"/>
            <a:ext cx="5407255" cy="2311672"/>
          </a:xfrm>
          <a:prstGeom prst="line">
            <a:avLst/>
          </a:prstGeom>
          <a:noFill/>
          <a:ln w="31750">
            <a:solidFill>
              <a:srgbClr val="C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78" name="Obdélník 77"/>
          <p:cNvSpPr/>
          <p:nvPr/>
        </p:nvSpPr>
        <p:spPr>
          <a:xfrm>
            <a:off x="6499315" y="1981639"/>
            <a:ext cx="1676731" cy="34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C00000"/>
                </a:solidFill>
              </a:rPr>
              <a:t>CN = </a:t>
            </a:r>
            <a:r>
              <a:rPr lang="cs-CZ" sz="1350" b="1" dirty="0" err="1">
                <a:solidFill>
                  <a:srgbClr val="C00000"/>
                </a:solidFill>
              </a:rPr>
              <a:t>FN+</a:t>
            </a:r>
            <a:r>
              <a:rPr lang="cs-CZ" altLang="cs-CZ" sz="1350" b="1" dirty="0" err="1">
                <a:solidFill>
                  <a:srgbClr val="C00000"/>
                </a:solidFill>
                <a:latin typeface="Arial" pitchFamily="34" charset="0"/>
              </a:rPr>
              <a:t>vn</a:t>
            </a:r>
            <a:r>
              <a:rPr lang="cs-CZ" altLang="cs-CZ" sz="1350" b="1" baseline="-25000" dirty="0" err="1">
                <a:solidFill>
                  <a:srgbClr val="C00000"/>
                </a:solidFill>
                <a:latin typeface="Arial" pitchFamily="34" charset="0"/>
              </a:rPr>
              <a:t>j</a:t>
            </a:r>
            <a:r>
              <a:rPr lang="cs-CZ" altLang="cs-CZ" sz="1350" b="1" dirty="0">
                <a:solidFill>
                  <a:srgbClr val="C00000"/>
                </a:solidFill>
                <a:latin typeface="Arial" pitchFamily="34" charset="0"/>
              </a:rPr>
              <a:t> . q</a:t>
            </a:r>
          </a:p>
        </p:txBody>
      </p:sp>
      <p:cxnSp>
        <p:nvCxnSpPr>
          <p:cNvPr id="8" name="Spojnice: pravoúhlá 7">
            <a:extLst>
              <a:ext uri="{FF2B5EF4-FFF2-40B4-BE49-F238E27FC236}">
                <a16:creationId xmlns:a16="http://schemas.microsoft.com/office/drawing/2014/main" id="{341E1650-F050-4217-84BF-14988F1B2876}"/>
              </a:ext>
            </a:extLst>
          </p:cNvPr>
          <p:cNvCxnSpPr>
            <a:cxnSpLocks/>
          </p:cNvCxnSpPr>
          <p:nvPr/>
        </p:nvCxnSpPr>
        <p:spPr>
          <a:xfrm flipV="1">
            <a:off x="1601415" y="3789040"/>
            <a:ext cx="7394161" cy="380993"/>
          </a:xfrm>
          <a:prstGeom prst="bentConnector3">
            <a:avLst>
              <a:gd name="adj1" fmla="val 67648"/>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Pravá složená závorka 21">
            <a:extLst>
              <a:ext uri="{FF2B5EF4-FFF2-40B4-BE49-F238E27FC236}">
                <a16:creationId xmlns:a16="http://schemas.microsoft.com/office/drawing/2014/main" id="{F43DF5C1-8BCB-4652-88C0-1BA873472650}"/>
              </a:ext>
            </a:extLst>
          </p:cNvPr>
          <p:cNvSpPr/>
          <p:nvPr/>
        </p:nvSpPr>
        <p:spPr>
          <a:xfrm rot="5400000">
            <a:off x="3888374" y="2981003"/>
            <a:ext cx="588596" cy="5081245"/>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Pravá složená závorka 22">
            <a:extLst>
              <a:ext uri="{FF2B5EF4-FFF2-40B4-BE49-F238E27FC236}">
                <a16:creationId xmlns:a16="http://schemas.microsoft.com/office/drawing/2014/main" id="{D8B63863-3346-45DF-80B1-454C543B4C53}"/>
              </a:ext>
            </a:extLst>
          </p:cNvPr>
          <p:cNvSpPr/>
          <p:nvPr/>
        </p:nvSpPr>
        <p:spPr>
          <a:xfrm rot="5400000">
            <a:off x="7532931" y="4470502"/>
            <a:ext cx="566970" cy="2167119"/>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 Box 1038">
            <a:extLst>
              <a:ext uri="{FF2B5EF4-FFF2-40B4-BE49-F238E27FC236}">
                <a16:creationId xmlns:a16="http://schemas.microsoft.com/office/drawing/2014/main" id="{F8ADC47F-FB9B-4B82-8524-1F94BD6FFCCC}"/>
              </a:ext>
            </a:extLst>
          </p:cNvPr>
          <p:cNvSpPr txBox="1">
            <a:spLocks noChangeArrowheads="1"/>
          </p:cNvSpPr>
          <p:nvPr/>
        </p:nvSpPr>
        <p:spPr bwMode="auto">
          <a:xfrm>
            <a:off x="1601415" y="5962562"/>
            <a:ext cx="4030349" cy="5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Úroveň Fixních nákladů v daném kapacitním rozmezí</a:t>
            </a:r>
          </a:p>
        </p:txBody>
      </p:sp>
      <p:sp>
        <p:nvSpPr>
          <p:cNvPr id="25" name="Text Box 1038">
            <a:extLst>
              <a:ext uri="{FF2B5EF4-FFF2-40B4-BE49-F238E27FC236}">
                <a16:creationId xmlns:a16="http://schemas.microsoft.com/office/drawing/2014/main" id="{464CBB1A-E71D-474C-9575-8BE8A789D3A7}"/>
              </a:ext>
            </a:extLst>
          </p:cNvPr>
          <p:cNvSpPr txBox="1">
            <a:spLocks noChangeArrowheads="1"/>
          </p:cNvSpPr>
          <p:nvPr/>
        </p:nvSpPr>
        <p:spPr bwMode="auto">
          <a:xfrm>
            <a:off x="6193692" y="5948428"/>
            <a:ext cx="2847166" cy="85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Zvýšená úroveň Fixních nákladů z důvodu navýšení výrobní kapacity </a:t>
            </a:r>
          </a:p>
        </p:txBody>
      </p:sp>
      <p:sp>
        <p:nvSpPr>
          <p:cNvPr id="4" name="Oblouk 3">
            <a:extLst>
              <a:ext uri="{FF2B5EF4-FFF2-40B4-BE49-F238E27FC236}">
                <a16:creationId xmlns:a16="http://schemas.microsoft.com/office/drawing/2014/main" id="{066E598E-B9AC-426C-88E7-4B1E3FC18364}"/>
              </a:ext>
            </a:extLst>
          </p:cNvPr>
          <p:cNvSpPr/>
          <p:nvPr/>
        </p:nvSpPr>
        <p:spPr>
          <a:xfrm rot="20248374">
            <a:off x="-3855395" y="4139899"/>
            <a:ext cx="11392932" cy="1225692"/>
          </a:xfrm>
          <a:prstGeom prst="arc">
            <a:avLst>
              <a:gd name="adj1" fmla="val 16200000"/>
              <a:gd name="adj2" fmla="val 21502741"/>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Oblouk 4">
            <a:extLst>
              <a:ext uri="{FF2B5EF4-FFF2-40B4-BE49-F238E27FC236}">
                <a16:creationId xmlns:a16="http://schemas.microsoft.com/office/drawing/2014/main" id="{973A7D61-9748-4722-AFFE-E5C0EDCB12B7}"/>
              </a:ext>
            </a:extLst>
          </p:cNvPr>
          <p:cNvSpPr/>
          <p:nvPr/>
        </p:nvSpPr>
        <p:spPr>
          <a:xfrm rot="8855948">
            <a:off x="-698109" y="1746466"/>
            <a:ext cx="7347276" cy="1575322"/>
          </a:xfrm>
          <a:prstGeom prst="arc">
            <a:avLst>
              <a:gd name="adj1" fmla="val 11610464"/>
              <a:gd name="adj2" fmla="val 20495583"/>
            </a:avLst>
          </a:prstGeom>
          <a:ln w="222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035">
            <a:extLst>
              <a:ext uri="{FF2B5EF4-FFF2-40B4-BE49-F238E27FC236}">
                <a16:creationId xmlns:a16="http://schemas.microsoft.com/office/drawing/2014/main" id="{9F897480-82A7-4E94-8CAD-F82333E52DE6}"/>
              </a:ext>
            </a:extLst>
          </p:cNvPr>
          <p:cNvSpPr txBox="1">
            <a:spLocks noChangeArrowheads="1"/>
          </p:cNvSpPr>
          <p:nvPr/>
        </p:nvSpPr>
        <p:spPr bwMode="auto">
          <a:xfrm>
            <a:off x="5390785" y="1124744"/>
            <a:ext cx="3285671" cy="5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dirty="0" err="1">
                <a:solidFill>
                  <a:srgbClr val="00B0F0"/>
                </a:solidFill>
                <a:latin typeface="Arial" pitchFamily="34" charset="0"/>
              </a:rPr>
              <a:t>Nadproporcionální</a:t>
            </a:r>
            <a:r>
              <a:rPr lang="cs-CZ" altLang="cs-CZ" sz="1200" dirty="0">
                <a:solidFill>
                  <a:srgbClr val="00B0F0"/>
                </a:solidFill>
                <a:latin typeface="Arial" pitchFamily="34" charset="0"/>
              </a:rPr>
              <a:t> Náklady</a:t>
            </a:r>
          </a:p>
          <a:p>
            <a:r>
              <a:rPr lang="cs-CZ" altLang="cs-CZ" sz="1200" dirty="0">
                <a:solidFill>
                  <a:srgbClr val="00B0F0"/>
                </a:solidFill>
                <a:latin typeface="Arial" pitchFamily="34" charset="0"/>
              </a:rPr>
              <a:t>CN = a + </a:t>
            </a:r>
            <a:r>
              <a:rPr lang="cs-CZ" altLang="cs-CZ" sz="1200" dirty="0" err="1">
                <a:solidFill>
                  <a:srgbClr val="00B0F0"/>
                </a:solidFill>
                <a:latin typeface="Arial" pitchFamily="34" charset="0"/>
              </a:rPr>
              <a:t>bx</a:t>
            </a:r>
            <a:r>
              <a:rPr lang="cs-CZ" altLang="cs-CZ" sz="1200" dirty="0">
                <a:solidFill>
                  <a:srgbClr val="00B0F0"/>
                </a:solidFill>
                <a:latin typeface="Arial" pitchFamily="34" charset="0"/>
              </a:rPr>
              <a:t> + cx</a:t>
            </a:r>
            <a:r>
              <a:rPr lang="cs-CZ" altLang="cs-CZ" sz="1200" baseline="30000" dirty="0">
                <a:solidFill>
                  <a:srgbClr val="00B0F0"/>
                </a:solidFill>
                <a:latin typeface="Arial" pitchFamily="34" charset="0"/>
              </a:rPr>
              <a:t>2 </a:t>
            </a:r>
            <a:r>
              <a:rPr lang="cs-CZ" altLang="cs-CZ" sz="1200" dirty="0">
                <a:solidFill>
                  <a:srgbClr val="00B0F0"/>
                </a:solidFill>
                <a:latin typeface="Arial" pitchFamily="34" charset="0"/>
              </a:rPr>
              <a:t> kde a=FN, x=q, b=</a:t>
            </a:r>
            <a:r>
              <a:rPr lang="cs-CZ" altLang="cs-CZ" sz="1200" dirty="0" err="1">
                <a:solidFill>
                  <a:srgbClr val="00B0F0"/>
                </a:solidFill>
                <a:latin typeface="Arial" pitchFamily="34" charset="0"/>
              </a:rPr>
              <a:t>vnj</a:t>
            </a:r>
            <a:r>
              <a:rPr lang="cs-CZ" altLang="cs-CZ" sz="1200" dirty="0">
                <a:solidFill>
                  <a:srgbClr val="00B0F0"/>
                </a:solidFill>
                <a:latin typeface="Arial" pitchFamily="34" charset="0"/>
              </a:rPr>
              <a:t>, c=kvadratický člen zvýšených </a:t>
            </a:r>
            <a:r>
              <a:rPr lang="cs-CZ" altLang="cs-CZ" sz="1200" dirty="0" err="1">
                <a:solidFill>
                  <a:srgbClr val="00B0F0"/>
                </a:solidFill>
                <a:latin typeface="Arial" pitchFamily="34" charset="0"/>
              </a:rPr>
              <a:t>vnj</a:t>
            </a:r>
            <a:endParaRPr lang="cs-CZ" altLang="cs-CZ" sz="1200" dirty="0">
              <a:solidFill>
                <a:srgbClr val="00B0F0"/>
              </a:solidFill>
              <a:latin typeface="Arial" pitchFamily="34" charset="0"/>
            </a:endParaRPr>
          </a:p>
        </p:txBody>
      </p:sp>
      <p:sp>
        <p:nvSpPr>
          <p:cNvPr id="27" name="Text Box 1035">
            <a:extLst>
              <a:ext uri="{FF2B5EF4-FFF2-40B4-BE49-F238E27FC236}">
                <a16:creationId xmlns:a16="http://schemas.microsoft.com/office/drawing/2014/main" id="{92FB6477-D2CB-4497-83B7-9A84450E0408}"/>
              </a:ext>
            </a:extLst>
          </p:cNvPr>
          <p:cNvSpPr txBox="1">
            <a:spLocks noChangeArrowheads="1"/>
          </p:cNvSpPr>
          <p:nvPr/>
        </p:nvSpPr>
        <p:spPr bwMode="auto">
          <a:xfrm>
            <a:off x="5974440" y="2584645"/>
            <a:ext cx="3285671" cy="5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dirty="0" err="1">
                <a:solidFill>
                  <a:srgbClr val="00B050"/>
                </a:solidFill>
                <a:latin typeface="Arial" pitchFamily="34" charset="0"/>
              </a:rPr>
              <a:t>Podproporcionální</a:t>
            </a:r>
            <a:r>
              <a:rPr lang="cs-CZ" altLang="cs-CZ" sz="1200" dirty="0">
                <a:solidFill>
                  <a:srgbClr val="00B050"/>
                </a:solidFill>
                <a:latin typeface="Arial" pitchFamily="34" charset="0"/>
              </a:rPr>
              <a:t> Náklady</a:t>
            </a:r>
          </a:p>
          <a:p>
            <a:r>
              <a:rPr lang="cs-CZ" altLang="cs-CZ" sz="1200" dirty="0">
                <a:solidFill>
                  <a:srgbClr val="00B050"/>
                </a:solidFill>
                <a:latin typeface="Arial" pitchFamily="34" charset="0"/>
              </a:rPr>
              <a:t>CN = a + </a:t>
            </a:r>
            <a:r>
              <a:rPr lang="cs-CZ" altLang="cs-CZ" sz="1200" dirty="0" err="1">
                <a:solidFill>
                  <a:srgbClr val="00B050"/>
                </a:solidFill>
                <a:latin typeface="Arial" pitchFamily="34" charset="0"/>
              </a:rPr>
              <a:t>bx</a:t>
            </a:r>
            <a:r>
              <a:rPr lang="cs-CZ" altLang="cs-CZ" sz="1200" dirty="0">
                <a:solidFill>
                  <a:srgbClr val="00B050"/>
                </a:solidFill>
                <a:latin typeface="Arial" pitchFamily="34" charset="0"/>
              </a:rPr>
              <a:t> - cx</a:t>
            </a:r>
            <a:r>
              <a:rPr lang="cs-CZ" altLang="cs-CZ" sz="1200" baseline="30000" dirty="0">
                <a:solidFill>
                  <a:srgbClr val="00B050"/>
                </a:solidFill>
                <a:latin typeface="Arial" pitchFamily="34" charset="0"/>
              </a:rPr>
              <a:t>2 </a:t>
            </a:r>
            <a:r>
              <a:rPr lang="cs-CZ" altLang="cs-CZ" sz="1200" dirty="0">
                <a:solidFill>
                  <a:srgbClr val="00B050"/>
                </a:solidFill>
                <a:latin typeface="Arial" pitchFamily="34" charset="0"/>
              </a:rPr>
              <a:t> kde a=FN, x=q, b=</a:t>
            </a:r>
            <a:r>
              <a:rPr lang="cs-CZ" altLang="cs-CZ" sz="1200" dirty="0" err="1">
                <a:solidFill>
                  <a:srgbClr val="00B050"/>
                </a:solidFill>
                <a:latin typeface="Arial" pitchFamily="34" charset="0"/>
              </a:rPr>
              <a:t>vnj</a:t>
            </a:r>
            <a:r>
              <a:rPr lang="cs-CZ" altLang="cs-CZ" sz="1200" dirty="0">
                <a:solidFill>
                  <a:srgbClr val="00B050"/>
                </a:solidFill>
                <a:latin typeface="Arial" pitchFamily="34" charset="0"/>
              </a:rPr>
              <a:t>, c=kvadratický člen snížení </a:t>
            </a:r>
            <a:r>
              <a:rPr lang="cs-CZ" altLang="cs-CZ" sz="1200" dirty="0" err="1">
                <a:solidFill>
                  <a:srgbClr val="00B050"/>
                </a:solidFill>
                <a:latin typeface="Arial" pitchFamily="34" charset="0"/>
              </a:rPr>
              <a:t>vnj</a:t>
            </a:r>
            <a:endParaRPr lang="cs-CZ" altLang="cs-CZ" sz="1200" dirty="0">
              <a:solidFill>
                <a:srgbClr val="00B050"/>
              </a:solidFill>
              <a:latin typeface="Arial" pitchFamily="34" charset="0"/>
            </a:endParaRPr>
          </a:p>
        </p:txBody>
      </p:sp>
    </p:spTree>
    <p:extLst>
      <p:ext uri="{BB962C8B-B14F-4D97-AF65-F5344CB8AC3E}">
        <p14:creationId xmlns:p14="http://schemas.microsoft.com/office/powerpoint/2010/main" val="964362946"/>
      </p:ext>
    </p:extLst>
  </p:cSld>
  <p:clrMapOvr>
    <a:masterClrMapping/>
  </p:clrMapOvr>
  <mc:AlternateContent xmlns:mc="http://schemas.openxmlformats.org/markup-compatibility/2006" xmlns:p14="http://schemas.microsoft.com/office/powerpoint/2010/main">
    <mc:Choice Requires="p14">
      <p:transition spd="slow" p14:dur="2000" advTm="170018"/>
    </mc:Choice>
    <mc:Fallback xmlns="">
      <p:transition spd="slow" advTm="170018"/>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txBox="1">
            <a:spLocks noChangeAspect="1"/>
          </p:cNvSpPr>
          <p:nvPr/>
        </p:nvSpPr>
        <p:spPr>
          <a:xfrm>
            <a:off x="301131" y="-28771"/>
            <a:ext cx="8694445" cy="1407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cs-CZ" sz="3200" b="1" dirty="0">
                <a:latin typeface="Open Sans" panose="020B0606030504020204" pitchFamily="34" charset="0"/>
                <a:ea typeface="Open Sans" panose="020B0606030504020204" pitchFamily="34" charset="0"/>
                <a:cs typeface="Open Sans" panose="020B0606030504020204" pitchFamily="34" charset="0"/>
              </a:rPr>
              <a:t>Vývoj nákladů v závislosti na objemu produkce - Nelineární model</a:t>
            </a:r>
          </a:p>
        </p:txBody>
      </p:sp>
      <p:sp>
        <p:nvSpPr>
          <p:cNvPr id="48" name="Text Box 1038"/>
          <p:cNvSpPr txBox="1">
            <a:spLocks noChangeArrowheads="1"/>
          </p:cNvSpPr>
          <p:nvPr/>
        </p:nvSpPr>
        <p:spPr bwMode="auto">
          <a:xfrm>
            <a:off x="6269112" y="3968519"/>
            <a:ext cx="1479116" cy="32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Fixní náklady</a:t>
            </a:r>
          </a:p>
        </p:txBody>
      </p:sp>
      <p:sp>
        <p:nvSpPr>
          <p:cNvPr id="49" name="Line 1030"/>
          <p:cNvSpPr>
            <a:spLocks noChangeShapeType="1"/>
          </p:cNvSpPr>
          <p:nvPr/>
        </p:nvSpPr>
        <p:spPr bwMode="auto">
          <a:xfrm>
            <a:off x="1601415" y="2108705"/>
            <a:ext cx="9561" cy="45013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0" name="Line 1031"/>
          <p:cNvSpPr>
            <a:spLocks noChangeShapeType="1"/>
          </p:cNvSpPr>
          <p:nvPr/>
        </p:nvSpPr>
        <p:spPr bwMode="auto">
          <a:xfrm>
            <a:off x="1413930" y="5210976"/>
            <a:ext cx="60467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1" name="Text Box 1039"/>
          <p:cNvSpPr txBox="1">
            <a:spLocks noChangeArrowheads="1"/>
          </p:cNvSpPr>
          <p:nvPr/>
        </p:nvSpPr>
        <p:spPr bwMode="auto">
          <a:xfrm>
            <a:off x="1010902" y="4957104"/>
            <a:ext cx="422155" cy="52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a:latin typeface="Arial" pitchFamily="34" charset="0"/>
              </a:rPr>
              <a:t>0</a:t>
            </a:r>
          </a:p>
        </p:txBody>
      </p:sp>
      <p:sp>
        <p:nvSpPr>
          <p:cNvPr id="52" name="Text Box 1040"/>
          <p:cNvSpPr txBox="1">
            <a:spLocks noChangeArrowheads="1"/>
          </p:cNvSpPr>
          <p:nvPr/>
        </p:nvSpPr>
        <p:spPr bwMode="auto">
          <a:xfrm>
            <a:off x="6143704" y="5233294"/>
            <a:ext cx="1808845"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a:latin typeface="Arial" pitchFamily="34" charset="0"/>
              </a:rPr>
              <a:t>Objem produkce</a:t>
            </a:r>
          </a:p>
        </p:txBody>
      </p:sp>
      <p:sp>
        <p:nvSpPr>
          <p:cNvPr id="53" name="Text Box 1041"/>
          <p:cNvSpPr txBox="1">
            <a:spLocks noChangeArrowheads="1"/>
          </p:cNvSpPr>
          <p:nvPr/>
        </p:nvSpPr>
        <p:spPr bwMode="auto">
          <a:xfrm>
            <a:off x="950790" y="2044541"/>
            <a:ext cx="722718"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dirty="0">
                <a:latin typeface="Arial" pitchFamily="34" charset="0"/>
              </a:rPr>
              <a:t>Kč</a:t>
            </a:r>
          </a:p>
        </p:txBody>
      </p:sp>
      <p:sp>
        <p:nvSpPr>
          <p:cNvPr id="77" name="Line 1047"/>
          <p:cNvSpPr>
            <a:spLocks noChangeShapeType="1"/>
          </p:cNvSpPr>
          <p:nvPr/>
        </p:nvSpPr>
        <p:spPr bwMode="auto">
          <a:xfrm flipV="1">
            <a:off x="1601415" y="1858361"/>
            <a:ext cx="5407255" cy="2311672"/>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78" name="Obdélník 77"/>
          <p:cNvSpPr/>
          <p:nvPr/>
        </p:nvSpPr>
        <p:spPr>
          <a:xfrm>
            <a:off x="6596863" y="2258406"/>
            <a:ext cx="2124863" cy="523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C00000"/>
                </a:solidFill>
              </a:rPr>
              <a:t>Lineární chování nákladů</a:t>
            </a:r>
            <a:endParaRPr lang="cs-CZ" altLang="cs-CZ" sz="1350" b="1" dirty="0">
              <a:solidFill>
                <a:srgbClr val="C00000"/>
              </a:solidFill>
              <a:latin typeface="Arial" pitchFamily="34" charset="0"/>
            </a:endParaRPr>
          </a:p>
        </p:txBody>
      </p:sp>
      <p:cxnSp>
        <p:nvCxnSpPr>
          <p:cNvPr id="8" name="Spojnice: pravoúhlá 7">
            <a:extLst>
              <a:ext uri="{FF2B5EF4-FFF2-40B4-BE49-F238E27FC236}">
                <a16:creationId xmlns:a16="http://schemas.microsoft.com/office/drawing/2014/main" id="{341E1650-F050-4217-84BF-14988F1B2876}"/>
              </a:ext>
            </a:extLst>
          </p:cNvPr>
          <p:cNvCxnSpPr>
            <a:cxnSpLocks/>
          </p:cNvCxnSpPr>
          <p:nvPr/>
        </p:nvCxnSpPr>
        <p:spPr>
          <a:xfrm flipV="1">
            <a:off x="1601415" y="3599721"/>
            <a:ext cx="7298561" cy="570312"/>
          </a:xfrm>
          <a:prstGeom prst="bentConnector3">
            <a:avLst>
              <a:gd name="adj1" fmla="val 65313"/>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Pravá složená závorka 21">
            <a:extLst>
              <a:ext uri="{FF2B5EF4-FFF2-40B4-BE49-F238E27FC236}">
                <a16:creationId xmlns:a16="http://schemas.microsoft.com/office/drawing/2014/main" id="{F43DF5C1-8BCB-4652-88C0-1BA873472650}"/>
              </a:ext>
            </a:extLst>
          </p:cNvPr>
          <p:cNvSpPr/>
          <p:nvPr/>
        </p:nvSpPr>
        <p:spPr>
          <a:xfrm rot="5400000">
            <a:off x="3698486" y="3170891"/>
            <a:ext cx="588596" cy="4701469"/>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Pravá složená závorka 22">
            <a:extLst>
              <a:ext uri="{FF2B5EF4-FFF2-40B4-BE49-F238E27FC236}">
                <a16:creationId xmlns:a16="http://schemas.microsoft.com/office/drawing/2014/main" id="{D8B63863-3346-45DF-80B1-454C543B4C53}"/>
              </a:ext>
            </a:extLst>
          </p:cNvPr>
          <p:cNvSpPr/>
          <p:nvPr/>
        </p:nvSpPr>
        <p:spPr>
          <a:xfrm rot="5400000">
            <a:off x="7327449" y="4265021"/>
            <a:ext cx="588596" cy="2556456"/>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 Box 1038">
            <a:extLst>
              <a:ext uri="{FF2B5EF4-FFF2-40B4-BE49-F238E27FC236}">
                <a16:creationId xmlns:a16="http://schemas.microsoft.com/office/drawing/2014/main" id="{F8ADC47F-FB9B-4B82-8524-1F94BD6FFCCC}"/>
              </a:ext>
            </a:extLst>
          </p:cNvPr>
          <p:cNvSpPr txBox="1">
            <a:spLocks noChangeArrowheads="1"/>
          </p:cNvSpPr>
          <p:nvPr/>
        </p:nvSpPr>
        <p:spPr bwMode="auto">
          <a:xfrm>
            <a:off x="1601415" y="5962562"/>
            <a:ext cx="4030349" cy="5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Úroveň Fixních nákladů v daném kapacitním rozmezí</a:t>
            </a:r>
          </a:p>
        </p:txBody>
      </p:sp>
      <p:sp>
        <p:nvSpPr>
          <p:cNvPr id="25" name="Text Box 1038">
            <a:extLst>
              <a:ext uri="{FF2B5EF4-FFF2-40B4-BE49-F238E27FC236}">
                <a16:creationId xmlns:a16="http://schemas.microsoft.com/office/drawing/2014/main" id="{464CBB1A-E71D-474C-9575-8BE8A789D3A7}"/>
              </a:ext>
            </a:extLst>
          </p:cNvPr>
          <p:cNvSpPr txBox="1">
            <a:spLocks noChangeArrowheads="1"/>
          </p:cNvSpPr>
          <p:nvPr/>
        </p:nvSpPr>
        <p:spPr bwMode="auto">
          <a:xfrm>
            <a:off x="5541874" y="5962562"/>
            <a:ext cx="2847166" cy="85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Zvýšená úroveň Fixních nákladů z důvodu navýšení výrobní kapacity </a:t>
            </a:r>
          </a:p>
        </p:txBody>
      </p:sp>
      <p:sp>
        <p:nvSpPr>
          <p:cNvPr id="4" name="Oblouk 3">
            <a:extLst>
              <a:ext uri="{FF2B5EF4-FFF2-40B4-BE49-F238E27FC236}">
                <a16:creationId xmlns:a16="http://schemas.microsoft.com/office/drawing/2014/main" id="{066E598E-B9AC-426C-88E7-4B1E3FC18364}"/>
              </a:ext>
            </a:extLst>
          </p:cNvPr>
          <p:cNvSpPr/>
          <p:nvPr/>
        </p:nvSpPr>
        <p:spPr>
          <a:xfrm rot="19384049">
            <a:off x="-3818029" y="4966365"/>
            <a:ext cx="9136272" cy="1992392"/>
          </a:xfrm>
          <a:prstGeom prst="arc">
            <a:avLst>
              <a:gd name="adj1" fmla="val 19967509"/>
              <a:gd name="adj2" fmla="val 21337783"/>
            </a:avLst>
          </a:prstGeom>
          <a:ln w="603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Oblouk 4">
            <a:extLst>
              <a:ext uri="{FF2B5EF4-FFF2-40B4-BE49-F238E27FC236}">
                <a16:creationId xmlns:a16="http://schemas.microsoft.com/office/drawing/2014/main" id="{973A7D61-9748-4722-AFFE-E5C0EDCB12B7}"/>
              </a:ext>
            </a:extLst>
          </p:cNvPr>
          <p:cNvSpPr/>
          <p:nvPr/>
        </p:nvSpPr>
        <p:spPr>
          <a:xfrm rot="9100277">
            <a:off x="3691447" y="2075929"/>
            <a:ext cx="2914792" cy="588825"/>
          </a:xfrm>
          <a:prstGeom prst="arc">
            <a:avLst>
              <a:gd name="adj1" fmla="val 11354976"/>
              <a:gd name="adj2" fmla="val 21343957"/>
            </a:avLst>
          </a:prstGeom>
          <a:ln w="603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 name="Obdélník 27">
            <a:extLst>
              <a:ext uri="{FF2B5EF4-FFF2-40B4-BE49-F238E27FC236}">
                <a16:creationId xmlns:a16="http://schemas.microsoft.com/office/drawing/2014/main" id="{737D25CA-028D-435F-9002-CF35F1AEAFB6}"/>
              </a:ext>
            </a:extLst>
          </p:cNvPr>
          <p:cNvSpPr/>
          <p:nvPr/>
        </p:nvSpPr>
        <p:spPr>
          <a:xfrm>
            <a:off x="4055265" y="1153969"/>
            <a:ext cx="4787604" cy="890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cs-CZ" sz="1400" b="1" dirty="0">
                <a:solidFill>
                  <a:srgbClr val="00B050"/>
                </a:solidFill>
                <a:latin typeface="Arial" pitchFamily="34" charset="0"/>
              </a:rPr>
              <a:t>Křivka nákladů tzv. obráceného S</a:t>
            </a:r>
          </a:p>
          <a:p>
            <a:pPr algn="ctr"/>
            <a:r>
              <a:rPr lang="cs-CZ" altLang="cs-CZ" sz="1400" b="1" dirty="0" err="1">
                <a:solidFill>
                  <a:srgbClr val="00B0F0"/>
                </a:solidFill>
                <a:latin typeface="Arial" pitchFamily="34" charset="0"/>
              </a:rPr>
              <a:t>Podproporcionálně-nadproporcionální</a:t>
            </a:r>
            <a:r>
              <a:rPr lang="cs-CZ" altLang="cs-CZ" sz="1400" b="1" dirty="0">
                <a:solidFill>
                  <a:srgbClr val="00B0F0"/>
                </a:solidFill>
                <a:latin typeface="Arial" pitchFamily="34" charset="0"/>
              </a:rPr>
              <a:t> chování nákladů</a:t>
            </a:r>
          </a:p>
        </p:txBody>
      </p:sp>
    </p:spTree>
    <p:extLst>
      <p:ext uri="{BB962C8B-B14F-4D97-AF65-F5344CB8AC3E}">
        <p14:creationId xmlns:p14="http://schemas.microsoft.com/office/powerpoint/2010/main" val="4261050684"/>
      </p:ext>
    </p:extLst>
  </p:cSld>
  <p:clrMapOvr>
    <a:masterClrMapping/>
  </p:clrMapOvr>
  <mc:AlternateContent xmlns:mc="http://schemas.openxmlformats.org/markup-compatibility/2006" xmlns:p14="http://schemas.microsoft.com/office/powerpoint/2010/main">
    <mc:Choice Requires="p14">
      <p:transition spd="slow" p14:dur="2000" advTm="68343"/>
    </mc:Choice>
    <mc:Fallback xmlns="">
      <p:transition spd="slow" advTm="68343"/>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b="1" dirty="0">
                <a:solidFill>
                  <a:srgbClr val="FF0000"/>
                </a:solidFill>
              </a:rPr>
              <a:t>Nákladové funkce</a:t>
            </a:r>
          </a:p>
        </p:txBody>
      </p:sp>
      <p:sp>
        <p:nvSpPr>
          <p:cNvPr id="168963" name="Rectangle 3"/>
          <p:cNvSpPr>
            <a:spLocks noGrp="1" noChangeArrowheads="1"/>
          </p:cNvSpPr>
          <p:nvPr>
            <p:ph type="body" idx="1"/>
          </p:nvPr>
        </p:nvSpPr>
        <p:spPr>
          <a:xfrm>
            <a:off x="468313" y="1052513"/>
            <a:ext cx="8496300" cy="5545137"/>
          </a:xfrm>
        </p:spPr>
        <p:txBody>
          <a:bodyPr/>
          <a:lstStyle/>
          <a:p>
            <a:pPr>
              <a:buFont typeface="Wingdings" panose="05000000000000000000" pitchFamily="2" charset="2"/>
              <a:buNone/>
              <a:defRPr/>
            </a:pPr>
            <a:r>
              <a:rPr lang="cs-CZ" b="1" dirty="0"/>
              <a:t>Využití:</a:t>
            </a:r>
          </a:p>
          <a:p>
            <a:pPr>
              <a:defRPr/>
            </a:pPr>
            <a:r>
              <a:rPr lang="cs-CZ" sz="2400" dirty="0"/>
              <a:t>Slouží k prognózování, plánování vývoje nákladů, modelování nákladů.</a:t>
            </a:r>
          </a:p>
          <a:p>
            <a:pPr>
              <a:defRPr/>
            </a:pPr>
            <a:r>
              <a:rPr lang="cs-CZ" sz="2400" dirty="0"/>
              <a:t>Odhady nákladů v závislosti na měnícím se objemu produkce.</a:t>
            </a:r>
          </a:p>
          <a:p>
            <a:pPr>
              <a:defRPr/>
            </a:pPr>
            <a:r>
              <a:rPr lang="cs-CZ" sz="2400" dirty="0"/>
              <a:t>Umožňuje hlouběji pronikat do analýzy nákladů.</a:t>
            </a:r>
          </a:p>
          <a:p>
            <a:pPr>
              <a:defRPr/>
            </a:pPr>
            <a:r>
              <a:rPr lang="cs-CZ" sz="2400" dirty="0"/>
              <a:t>Využití pro krátkodobé rozhodovací techniky </a:t>
            </a:r>
          </a:p>
          <a:p>
            <a:pPr>
              <a:defRPr/>
            </a:pPr>
            <a:r>
              <a:rPr lang="cs-CZ" sz="2400" dirty="0"/>
              <a:t>Využití v dalších propočtech, např. bodu zvratu, limitních funkcích atd.</a:t>
            </a:r>
          </a:p>
          <a:p>
            <a:pPr>
              <a:defRPr/>
            </a:pPr>
            <a:r>
              <a:rPr lang="cs-CZ" sz="2400" dirty="0"/>
              <a:t>Využití při hodnocení investičních variant.</a:t>
            </a:r>
          </a:p>
          <a:p>
            <a:pPr>
              <a:defRPr/>
            </a:pPr>
            <a:endParaRPr lang="cs-CZ" sz="2400" dirty="0"/>
          </a:p>
          <a:p>
            <a:pPr marL="0" indent="0" algn="ctr">
              <a:buFont typeface="Wingdings" panose="05000000000000000000" pitchFamily="2" charset="2"/>
              <a:buNone/>
              <a:defRPr/>
            </a:pPr>
            <a:r>
              <a:rPr lang="sk-SK" sz="2400" b="1" i="1" u="sng" dirty="0" err="1">
                <a:solidFill>
                  <a:srgbClr val="FF0000"/>
                </a:solidFill>
              </a:rPr>
              <a:t>Znalost</a:t>
            </a:r>
            <a:r>
              <a:rPr lang="sk-SK" sz="2400" b="1" i="1" u="sng" dirty="0">
                <a:solidFill>
                  <a:srgbClr val="FF0000"/>
                </a:solidFill>
              </a:rPr>
              <a:t> </a:t>
            </a:r>
            <a:r>
              <a:rPr lang="sk-SK" sz="2400" b="1" i="1" u="sng" dirty="0" err="1">
                <a:solidFill>
                  <a:srgbClr val="FF0000"/>
                </a:solidFill>
              </a:rPr>
              <a:t>tohoto</a:t>
            </a:r>
            <a:r>
              <a:rPr lang="sk-SK" sz="2400" b="1" i="1" u="sng" dirty="0">
                <a:solidFill>
                  <a:srgbClr val="FF0000"/>
                </a:solidFill>
              </a:rPr>
              <a:t> </a:t>
            </a:r>
            <a:r>
              <a:rPr lang="sk-SK" sz="2400" b="1" i="1" u="sng" dirty="0" err="1">
                <a:solidFill>
                  <a:srgbClr val="FF0000"/>
                </a:solidFill>
              </a:rPr>
              <a:t>vztahu</a:t>
            </a:r>
            <a:r>
              <a:rPr lang="sk-SK" sz="2400" b="1" i="1" u="sng" dirty="0">
                <a:solidFill>
                  <a:srgbClr val="FF0000"/>
                </a:solidFill>
              </a:rPr>
              <a:t> je </a:t>
            </a:r>
            <a:r>
              <a:rPr lang="sk-SK" sz="2400" b="1" i="1" u="sng" dirty="0" err="1">
                <a:solidFill>
                  <a:srgbClr val="FF0000"/>
                </a:solidFill>
              </a:rPr>
              <a:t>jedním</a:t>
            </a:r>
            <a:r>
              <a:rPr lang="sk-SK" sz="2400" b="1" i="1" u="sng" dirty="0">
                <a:solidFill>
                  <a:srgbClr val="FF0000"/>
                </a:solidFill>
              </a:rPr>
              <a:t> z </a:t>
            </a:r>
            <a:r>
              <a:rPr lang="sk-SK" sz="2400" b="1" i="1" u="sng" dirty="0" err="1">
                <a:solidFill>
                  <a:srgbClr val="FF0000"/>
                </a:solidFill>
              </a:rPr>
              <a:t>nejdůležitějších</a:t>
            </a:r>
            <a:r>
              <a:rPr lang="sk-SK" sz="2400" b="1" i="1" u="sng" dirty="0">
                <a:solidFill>
                  <a:srgbClr val="FF0000"/>
                </a:solidFill>
              </a:rPr>
              <a:t> </a:t>
            </a:r>
            <a:r>
              <a:rPr lang="sk-SK" sz="2400" b="1" i="1" u="sng" dirty="0" err="1">
                <a:solidFill>
                  <a:srgbClr val="FF0000"/>
                </a:solidFill>
              </a:rPr>
              <a:t>funkčních</a:t>
            </a:r>
            <a:r>
              <a:rPr lang="sk-SK" sz="2400" b="1" i="1" u="sng" dirty="0">
                <a:solidFill>
                  <a:srgbClr val="FF0000"/>
                </a:solidFill>
              </a:rPr>
              <a:t> </a:t>
            </a:r>
            <a:r>
              <a:rPr lang="sk-SK" sz="2400" b="1" i="1" u="sng" dirty="0" err="1">
                <a:solidFill>
                  <a:srgbClr val="FF0000"/>
                </a:solidFill>
              </a:rPr>
              <a:t>vztahů</a:t>
            </a:r>
            <a:r>
              <a:rPr lang="sk-SK" sz="2400" b="1" i="1" u="sng" dirty="0">
                <a:solidFill>
                  <a:srgbClr val="FF0000"/>
                </a:solidFill>
              </a:rPr>
              <a:t> v celé podnikové </a:t>
            </a:r>
            <a:r>
              <a:rPr lang="sk-SK" sz="2400" b="1" i="1" u="sng" dirty="0" err="1">
                <a:solidFill>
                  <a:srgbClr val="FF0000"/>
                </a:solidFill>
              </a:rPr>
              <a:t>ekonomice</a:t>
            </a:r>
            <a:endParaRPr lang="cs-CZ" sz="2400" b="1" i="1" u="sng" dirty="0">
              <a:solidFill>
                <a:srgbClr val="FF0000"/>
              </a:solidFill>
            </a:endParaRPr>
          </a:p>
        </p:txBody>
      </p:sp>
    </p:spTree>
    <p:extLst>
      <p:ext uri="{BB962C8B-B14F-4D97-AF65-F5344CB8AC3E}">
        <p14:creationId xmlns:p14="http://schemas.microsoft.com/office/powerpoint/2010/main" val="7423109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solidFill>
                  <a:srgbClr val="FF0000"/>
                </a:solidFill>
                <a:latin typeface="Arial" pitchFamily="34" charset="0"/>
                <a:cs typeface="Arial" pitchFamily="34" charset="0"/>
              </a:rPr>
              <a:t>Průběh jednotkových nákladů</a:t>
            </a:r>
            <a:endParaRPr lang="cs-CZ" sz="3200" dirty="0">
              <a:solidFill>
                <a:srgbClr val="FF0000"/>
              </a:solidFill>
              <a:latin typeface="Arial" pitchFamily="34" charset="0"/>
              <a:cs typeface="Arial" pitchFamily="34" charset="0"/>
            </a:endParaRPr>
          </a:p>
        </p:txBody>
      </p:sp>
      <p:pic>
        <p:nvPicPr>
          <p:cNvPr id="1026" name="Picture 2" descr="C:\Users\L9087\Desktop\MVSO_přednášky\Přednášky, PE1\Cvičení, ZS 2014\Cvičení, STAG\33.png"/>
          <p:cNvPicPr>
            <a:picLocks noGrp="1" noChangeAspect="1" noChangeArrowheads="1"/>
          </p:cNvPicPr>
          <p:nvPr>
            <p:ph idx="1"/>
          </p:nvPr>
        </p:nvPicPr>
        <p:blipFill>
          <a:blip r:embed="rId2" cstate="print"/>
          <a:srcRect/>
          <a:stretch>
            <a:fillRect/>
          </a:stretch>
        </p:blipFill>
        <p:spPr bwMode="auto">
          <a:xfrm>
            <a:off x="1475656" y="1844824"/>
            <a:ext cx="5994776" cy="3172560"/>
          </a:xfrm>
          <a:prstGeom prst="rect">
            <a:avLst/>
          </a:prstGeom>
          <a:noFill/>
        </p:spPr>
      </p:pic>
    </p:spTree>
    <p:extLst>
      <p:ext uri="{BB962C8B-B14F-4D97-AF65-F5344CB8AC3E}">
        <p14:creationId xmlns:p14="http://schemas.microsoft.com/office/powerpoint/2010/main" val="2669148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body" sz="half" idx="1"/>
          </p:nvPr>
        </p:nvSpPr>
        <p:spPr>
          <a:xfrm>
            <a:off x="220915" y="1340769"/>
            <a:ext cx="5364254" cy="4536504"/>
          </a:xfrm>
        </p:spPr>
        <p:txBody>
          <a:bodyPr/>
          <a:lstStyle/>
          <a:p>
            <a:pPr marL="0" indent="0" eaLnBrk="1" hangingPunct="1">
              <a:spcBef>
                <a:spcPts val="1000"/>
              </a:spcBef>
              <a:spcAft>
                <a:spcPts val="400"/>
              </a:spcAft>
              <a:buNone/>
              <a:defRPr/>
            </a:pPr>
            <a:r>
              <a:rPr lang="cs-CZ" sz="2000" b="1" dirty="0"/>
              <a:t>Náklady</a:t>
            </a:r>
            <a:r>
              <a:rPr lang="cs-CZ" sz="2000" dirty="0"/>
              <a:t>:</a:t>
            </a:r>
          </a:p>
          <a:p>
            <a:pPr>
              <a:spcBef>
                <a:spcPts val="1000"/>
              </a:spcBef>
              <a:spcAft>
                <a:spcPts val="400"/>
              </a:spcAft>
              <a:defRPr/>
            </a:pPr>
            <a:r>
              <a:rPr lang="cs-CZ" sz="2000" dirty="0"/>
              <a:t>Pronájem zmrzlinového stroje 5000 …</a:t>
            </a:r>
          </a:p>
          <a:p>
            <a:pPr>
              <a:spcBef>
                <a:spcPts val="1000"/>
              </a:spcBef>
              <a:spcAft>
                <a:spcPts val="400"/>
              </a:spcAft>
              <a:defRPr/>
            </a:pPr>
            <a:r>
              <a:rPr lang="cs-CZ" sz="2000" dirty="0"/>
              <a:t>Pronájem prodejní plochy……3000 …</a:t>
            </a:r>
          </a:p>
          <a:p>
            <a:pPr>
              <a:spcBef>
                <a:spcPts val="1000"/>
              </a:spcBef>
              <a:spcAft>
                <a:spcPts val="400"/>
              </a:spcAft>
              <a:defRPr/>
            </a:pPr>
            <a:r>
              <a:rPr lang="cs-CZ" sz="2000" dirty="0"/>
              <a:t>Elektrická energie…………… 1000 …</a:t>
            </a:r>
          </a:p>
          <a:p>
            <a:pPr>
              <a:spcBef>
                <a:spcPts val="1000"/>
              </a:spcBef>
              <a:spcAft>
                <a:spcPts val="400"/>
              </a:spcAft>
              <a:defRPr/>
            </a:pPr>
            <a:r>
              <a:rPr lang="cs-CZ" sz="2000" dirty="0"/>
              <a:t>Plat zaměstnance…………….5000 …</a:t>
            </a:r>
          </a:p>
          <a:p>
            <a:pPr>
              <a:spcBef>
                <a:spcPts val="1000"/>
              </a:spcBef>
              <a:spcAft>
                <a:spcPts val="400"/>
              </a:spcAft>
              <a:defRPr/>
            </a:pPr>
            <a:r>
              <a:rPr lang="cs-CZ" sz="2000" dirty="0"/>
              <a:t>Voda a ostatní……………….. 1000 …</a:t>
            </a:r>
          </a:p>
          <a:p>
            <a:pPr>
              <a:spcBef>
                <a:spcPts val="1000"/>
              </a:spcBef>
              <a:spcAft>
                <a:spcPts val="400"/>
              </a:spcAft>
              <a:defRPr/>
            </a:pPr>
            <a:r>
              <a:rPr lang="cs-CZ" sz="2000" dirty="0"/>
              <a:t>Surovina na zmrzlinu………… 5 ….</a:t>
            </a:r>
          </a:p>
          <a:p>
            <a:pPr>
              <a:spcBef>
                <a:spcPts val="1000"/>
              </a:spcBef>
              <a:spcAft>
                <a:spcPts val="400"/>
              </a:spcAft>
              <a:defRPr/>
            </a:pPr>
            <a:r>
              <a:rPr lang="cs-CZ" sz="2000" dirty="0"/>
              <a:t>Kornoutky……………………….1 …</a:t>
            </a:r>
          </a:p>
          <a:p>
            <a:pPr>
              <a:spcBef>
                <a:spcPts val="1000"/>
              </a:spcBef>
              <a:spcAft>
                <a:spcPts val="400"/>
              </a:spcAft>
              <a:defRPr/>
            </a:pPr>
            <a:r>
              <a:rPr lang="cs-CZ" sz="2000" dirty="0"/>
              <a:t>Poleva a jiné přísady ………….2 …</a:t>
            </a:r>
          </a:p>
        </p:txBody>
      </p:sp>
      <p:graphicFrame>
        <p:nvGraphicFramePr>
          <p:cNvPr id="17" name="Group 62"/>
          <p:cNvGraphicFramePr>
            <a:graphicFrameLocks noGrp="1"/>
          </p:cNvGraphicFramePr>
          <p:nvPr>
            <p:ph sz="half" idx="2"/>
          </p:nvPr>
        </p:nvGraphicFramePr>
        <p:xfrm>
          <a:off x="5662613" y="1412776"/>
          <a:ext cx="3044825" cy="4297626"/>
        </p:xfrm>
        <a:graphic>
          <a:graphicData uri="http://schemas.openxmlformats.org/drawingml/2006/table">
            <a:tbl>
              <a:tblPr/>
              <a:tblGrid>
                <a:gridCol w="1522412">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tblGrid>
              <a:tr h="396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Tahoma" charset="0"/>
                        </a:rPr>
                        <a:t>Na měsíc</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Tahoma" charset="0"/>
                        </a:rPr>
                        <a:t>Na kus</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3000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dirty="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3" name="Zástupný symbol pro číslo snímku 5"/>
          <p:cNvSpPr>
            <a:spLocks noGrp="1"/>
          </p:cNvSpPr>
          <p:nvPr>
            <p:ph type="sldNum" sz="quarter" idx="12"/>
          </p:nvPr>
        </p:nvSpPr>
        <p:spPr>
          <a:xfrm>
            <a:off x="6870700" y="6381328"/>
            <a:ext cx="2133600" cy="365125"/>
          </a:xfrm>
        </p:spPr>
        <p:txBody>
          <a:bodyPr/>
          <a:lstStyle/>
          <a:p>
            <a:fld id="{20599342-ADC9-4FBD-BD5E-33D093E923A2}" type="slidenum">
              <a:rPr lang="cs-CZ"/>
              <a:pPr/>
              <a:t>89</a:t>
            </a:fld>
            <a:endParaRPr lang="cs-CZ" dirty="0"/>
          </a:p>
        </p:txBody>
      </p:sp>
      <p:pic>
        <p:nvPicPr>
          <p:cNvPr id="34859"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5738"/>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65"/>
          <p:cNvSpPr>
            <a:spLocks noChangeArrowheads="1"/>
          </p:cNvSpPr>
          <p:nvPr/>
        </p:nvSpPr>
        <p:spPr bwMode="auto">
          <a:xfrm>
            <a:off x="5732463" y="1841401"/>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19" name="Rectangle 66"/>
          <p:cNvSpPr>
            <a:spLocks noChangeArrowheads="1"/>
          </p:cNvSpPr>
          <p:nvPr/>
        </p:nvSpPr>
        <p:spPr bwMode="auto">
          <a:xfrm>
            <a:off x="5715000" y="2333526"/>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0" name="Rectangle 67"/>
          <p:cNvSpPr>
            <a:spLocks noChangeArrowheads="1"/>
          </p:cNvSpPr>
          <p:nvPr/>
        </p:nvSpPr>
        <p:spPr bwMode="auto">
          <a:xfrm>
            <a:off x="5729288" y="2824063"/>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1" name="Rectangle 68"/>
          <p:cNvSpPr>
            <a:spLocks noChangeArrowheads="1"/>
          </p:cNvSpPr>
          <p:nvPr/>
        </p:nvSpPr>
        <p:spPr bwMode="auto">
          <a:xfrm>
            <a:off x="5727700" y="3316188"/>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2" name="Rectangle 69"/>
          <p:cNvSpPr>
            <a:spLocks noChangeArrowheads="1"/>
          </p:cNvSpPr>
          <p:nvPr/>
        </p:nvSpPr>
        <p:spPr bwMode="auto">
          <a:xfrm>
            <a:off x="5716588" y="3813076"/>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3" name="Rectangle 70"/>
          <p:cNvSpPr>
            <a:spLocks noChangeArrowheads="1"/>
          </p:cNvSpPr>
          <p:nvPr/>
        </p:nvSpPr>
        <p:spPr bwMode="auto">
          <a:xfrm>
            <a:off x="5716588" y="4292501"/>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4" name="Rectangle 71"/>
          <p:cNvSpPr>
            <a:spLocks noChangeArrowheads="1"/>
          </p:cNvSpPr>
          <p:nvPr/>
        </p:nvSpPr>
        <p:spPr bwMode="auto">
          <a:xfrm>
            <a:off x="5715000" y="4770338"/>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5" name="Rectangle 72"/>
          <p:cNvSpPr>
            <a:spLocks noChangeArrowheads="1"/>
          </p:cNvSpPr>
          <p:nvPr/>
        </p:nvSpPr>
        <p:spPr bwMode="auto">
          <a:xfrm>
            <a:off x="5741988" y="5262463"/>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6" name="Rectangle 73"/>
          <p:cNvSpPr>
            <a:spLocks noChangeArrowheads="1"/>
          </p:cNvSpPr>
          <p:nvPr/>
        </p:nvSpPr>
        <p:spPr bwMode="auto">
          <a:xfrm>
            <a:off x="5791200" y="1477863"/>
            <a:ext cx="1247775" cy="276225"/>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r>
              <a:rPr lang="cs-CZ" sz="1800" b="1"/>
              <a:t>Fixní</a:t>
            </a:r>
          </a:p>
        </p:txBody>
      </p:sp>
      <p:sp>
        <p:nvSpPr>
          <p:cNvPr id="27" name="Rectangle 74"/>
          <p:cNvSpPr>
            <a:spLocks noChangeArrowheads="1"/>
          </p:cNvSpPr>
          <p:nvPr/>
        </p:nvSpPr>
        <p:spPr bwMode="auto">
          <a:xfrm>
            <a:off x="7313613" y="1461988"/>
            <a:ext cx="1247775" cy="276225"/>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r>
              <a:rPr lang="cs-CZ" sz="1800" b="1"/>
              <a:t>Variabilní</a:t>
            </a:r>
          </a:p>
        </p:txBody>
      </p:sp>
      <p:sp>
        <p:nvSpPr>
          <p:cNvPr id="29" name="Rectangle 2">
            <a:extLst>
              <a:ext uri="{FF2B5EF4-FFF2-40B4-BE49-F238E27FC236}">
                <a16:creationId xmlns:a16="http://schemas.microsoft.com/office/drawing/2014/main" id="{0CD8180A-CC79-434E-B8FF-B076778BD414}"/>
              </a:ext>
            </a:extLst>
          </p:cNvPr>
          <p:cNvSpPr>
            <a:spLocks noGrp="1" noChangeArrowheads="1"/>
          </p:cNvSpPr>
          <p:nvPr>
            <p:ph type="title"/>
          </p:nvPr>
        </p:nvSpPr>
        <p:spPr>
          <a:xfrm>
            <a:off x="579437" y="627757"/>
            <a:ext cx="8424863" cy="558800"/>
          </a:xfrm>
        </p:spPr>
        <p:txBody>
          <a:bodyPr>
            <a:normAutofit fontScale="90000"/>
          </a:bodyPr>
          <a:lstStyle/>
          <a:p>
            <a:pPr eaLnBrk="1" hangingPunct="1">
              <a:defRPr/>
            </a:pPr>
            <a:r>
              <a:rPr lang="cs-CZ" sz="3600" b="1" dirty="0">
                <a:effectLst>
                  <a:outerShdw blurRad="38100" dist="38100" dir="2700000" algn="tl">
                    <a:srgbClr val="000000">
                      <a:alpha val="43137"/>
                    </a:srgbClr>
                  </a:outerShdw>
                </a:effectLst>
              </a:rPr>
              <a:t>Příklad – prodej zmrzliny</a:t>
            </a:r>
            <a:endParaRPr lang="cs-CZ"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22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dissolve">
                                      <p:cBhvr>
                                        <p:cTn id="68" dur="500"/>
                                        <p:tgtEl>
                                          <p:spTgt spid="26"/>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0688" y="1523999"/>
            <a:ext cx="8722487" cy="5218113"/>
          </a:xfrm>
        </p:spPr>
        <p:txBody>
          <a:bodyPr/>
          <a:lstStyle/>
          <a:p>
            <a:pPr marL="0" indent="0" eaLnBrk="1" hangingPunct="1">
              <a:lnSpc>
                <a:spcPct val="90000"/>
              </a:lnSpc>
              <a:buFont typeface="Wingdings" pitchFamily="2" charset="2"/>
              <a:buNone/>
              <a:defRPr/>
            </a:pPr>
            <a:r>
              <a:rPr lang="cs-CZ" b="1" i="1" dirty="0"/>
              <a:t>Pozor na záměnu pojmů výnos, tržba, příjem!</a:t>
            </a:r>
          </a:p>
          <a:p>
            <a:pPr eaLnBrk="1" hangingPunct="1">
              <a:lnSpc>
                <a:spcPct val="90000"/>
              </a:lnSpc>
              <a:defRPr/>
            </a:pPr>
            <a:r>
              <a:rPr lang="cs-CZ" i="1" dirty="0"/>
              <a:t>Může nastat situace, kdy všechny tří pojmy splývají ve stejném okamžiku např. tržba inkasovaná v hotovosti. </a:t>
            </a:r>
          </a:p>
          <a:p>
            <a:pPr eaLnBrk="1" hangingPunct="1">
              <a:lnSpc>
                <a:spcPct val="90000"/>
              </a:lnSpc>
              <a:defRPr/>
            </a:pPr>
            <a:r>
              <a:rPr lang="cs-CZ" i="1" dirty="0"/>
              <a:t>Může ale nastat situace, kdy každý z těchto pojmů nastává v jiném časovém okamžiku např.:</a:t>
            </a:r>
          </a:p>
          <a:p>
            <a:pPr lvl="1" eaLnBrk="1" hangingPunct="1">
              <a:lnSpc>
                <a:spcPct val="90000"/>
              </a:lnSpc>
              <a:defRPr/>
            </a:pPr>
            <a:r>
              <a:rPr lang="cs-CZ" i="1" dirty="0"/>
              <a:t>vyrobením výrobku vzniká firmě výnos, </a:t>
            </a:r>
          </a:p>
          <a:p>
            <a:pPr lvl="1" eaLnBrk="1" hangingPunct="1">
              <a:lnSpc>
                <a:spcPct val="90000"/>
              </a:lnSpc>
              <a:defRPr/>
            </a:pPr>
            <a:r>
              <a:rPr lang="cs-CZ" i="1" dirty="0"/>
              <a:t>tržba vzniká až v okamžiku prodeje,</a:t>
            </a:r>
          </a:p>
          <a:p>
            <a:pPr lvl="1" eaLnBrk="1" hangingPunct="1">
              <a:lnSpc>
                <a:spcPct val="90000"/>
              </a:lnSpc>
              <a:defRPr/>
            </a:pPr>
            <a:r>
              <a:rPr lang="cs-CZ" i="1" dirty="0"/>
              <a:t>příjem vzniká v okamžiku platby.</a:t>
            </a:r>
          </a:p>
        </p:txBody>
      </p:sp>
      <p:sp>
        <p:nvSpPr>
          <p:cNvPr id="11267" name="Rectangle 2"/>
          <p:cNvSpPr txBox="1">
            <a:spLocks noChangeArrowheads="1"/>
          </p:cNvSpPr>
          <p:nvPr/>
        </p:nvSpPr>
        <p:spPr bwMode="auto">
          <a:xfrm>
            <a:off x="1744609" y="800974"/>
            <a:ext cx="52624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Výnosy vs. příjmy</a:t>
            </a:r>
          </a:p>
        </p:txBody>
      </p:sp>
    </p:spTree>
    <p:extLst>
      <p:ext uri="{BB962C8B-B14F-4D97-AF65-F5344CB8AC3E}">
        <p14:creationId xmlns:p14="http://schemas.microsoft.com/office/powerpoint/2010/main" val="2795560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946156" y="347176"/>
            <a:ext cx="7571184" cy="1234525"/>
          </a:xfrm>
        </p:spPr>
        <p:txBody>
          <a:bodyPr>
            <a:normAutofit/>
          </a:bodyPr>
          <a:lstStyle/>
          <a:p>
            <a:pPr eaLnBrk="1" hangingPunct="1">
              <a:defRPr/>
            </a:pPr>
            <a:r>
              <a:rPr lang="cs-CZ" sz="3600" b="1" dirty="0">
                <a:effectLst>
                  <a:outerShdw blurRad="38100" dist="38100" dir="2700000" algn="tl">
                    <a:srgbClr val="000000">
                      <a:alpha val="43137"/>
                    </a:srgbClr>
                  </a:outerShdw>
                </a:effectLst>
              </a:rPr>
              <a:t>Příklad – prodej zmrzliny</a:t>
            </a:r>
            <a:br>
              <a:rPr lang="cs-CZ" sz="3200" b="1" dirty="0">
                <a:effectLst>
                  <a:outerShdw blurRad="38100" dist="38100" dir="2700000" algn="tl">
                    <a:srgbClr val="000000">
                      <a:alpha val="43137"/>
                    </a:srgbClr>
                  </a:outerShdw>
                </a:effectLst>
              </a:rPr>
            </a:br>
            <a:r>
              <a:rPr lang="cs-CZ" sz="3200" b="1" dirty="0">
                <a:effectLst>
                  <a:outerShdw blurRad="38100" dist="38100" dir="2700000" algn="tl">
                    <a:srgbClr val="000000">
                      <a:alpha val="43137"/>
                    </a:srgbClr>
                  </a:outerShdw>
                </a:effectLst>
              </a:rPr>
              <a:t>předpokládejme prodej 1500 ks za měsíc</a:t>
            </a:r>
          </a:p>
        </p:txBody>
      </p:sp>
      <p:sp>
        <p:nvSpPr>
          <p:cNvPr id="18" name="Rectangle 3"/>
          <p:cNvSpPr>
            <a:spLocks noGrp="1" noChangeArrowheads="1"/>
          </p:cNvSpPr>
          <p:nvPr>
            <p:ph type="body" sz="half" idx="1"/>
          </p:nvPr>
        </p:nvSpPr>
        <p:spPr>
          <a:xfrm>
            <a:off x="1365334" y="1700808"/>
            <a:ext cx="7159398" cy="4021757"/>
          </a:xfrm>
        </p:spPr>
        <p:txBody>
          <a:bodyPr>
            <a:normAutofit fontScale="92500" lnSpcReduction="20000"/>
          </a:bodyPr>
          <a:lstStyle/>
          <a:p>
            <a:pPr marL="0" indent="0" eaLnBrk="1" hangingPunct="1">
              <a:spcBef>
                <a:spcPts val="1000"/>
              </a:spcBef>
              <a:buNone/>
              <a:defRPr/>
            </a:pPr>
            <a:r>
              <a:rPr lang="cs-CZ" sz="2300" b="1" dirty="0"/>
              <a:t>Náklady</a:t>
            </a:r>
            <a:r>
              <a:rPr lang="cs-CZ" sz="2300" dirty="0"/>
              <a:t>:</a:t>
            </a:r>
          </a:p>
          <a:p>
            <a:r>
              <a:rPr lang="cs-CZ" b="1" dirty="0"/>
              <a:t>Variabilní náklady… 	</a:t>
            </a:r>
          </a:p>
          <a:p>
            <a:r>
              <a:rPr lang="cs-CZ" dirty="0"/>
              <a:t>Fixní náklady za měsíc</a:t>
            </a:r>
          </a:p>
          <a:p>
            <a:r>
              <a:rPr lang="cs-CZ" b="1" dirty="0"/>
              <a:t>Fixní náklady na ks v případě předpokládaného </a:t>
            </a:r>
            <a:br>
              <a:rPr lang="cs-CZ" b="1" dirty="0"/>
            </a:br>
            <a:r>
              <a:rPr lang="cs-CZ" b="1" dirty="0"/>
              <a:t>prodeje 1500 ks .. 		</a:t>
            </a:r>
          </a:p>
          <a:p>
            <a:r>
              <a:rPr lang="cs-CZ" dirty="0"/>
              <a:t>Celkové náklady na ks … 	</a:t>
            </a:r>
          </a:p>
          <a:p>
            <a:r>
              <a:rPr lang="cs-CZ" dirty="0"/>
              <a:t>Zisk ??? např. 4 Kč/ks …  	</a:t>
            </a:r>
          </a:p>
          <a:p>
            <a:r>
              <a:rPr lang="cs-CZ" b="1" dirty="0"/>
              <a:t>Prodejní cena ………   	</a:t>
            </a:r>
          </a:p>
        </p:txBody>
      </p:sp>
      <p:pic>
        <p:nvPicPr>
          <p:cNvPr id="29739"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0259"/>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4099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57200" y="139133"/>
            <a:ext cx="8229600" cy="1143000"/>
          </a:xfrm>
        </p:spPr>
        <p:txBody>
          <a:bodyPr/>
          <a:lstStyle/>
          <a:p>
            <a:pPr eaLnBrk="1" hangingPunct="1"/>
            <a:r>
              <a:rPr lang="cs-CZ" sz="2800" b="1" dirty="0"/>
              <a:t>Skladba ceny výrobku</a:t>
            </a:r>
          </a:p>
        </p:txBody>
      </p:sp>
      <p:graphicFrame>
        <p:nvGraphicFramePr>
          <p:cNvPr id="36869" name="Objekt 1"/>
          <p:cNvGraphicFramePr>
            <a:graphicFrameLocks noChangeAspect="1"/>
          </p:cNvGraphicFramePr>
          <p:nvPr/>
        </p:nvGraphicFramePr>
        <p:xfrm>
          <a:off x="228600" y="985568"/>
          <a:ext cx="8686800" cy="3549650"/>
        </p:xfrm>
        <a:graphic>
          <a:graphicData uri="http://schemas.openxmlformats.org/presentationml/2006/ole">
            <mc:AlternateContent xmlns:mc="http://schemas.openxmlformats.org/markup-compatibility/2006">
              <mc:Choice xmlns:v="urn:schemas-microsoft-com:vml" Requires="v">
                <p:oleObj spid="_x0000_s11269" r:id="rId3" imgW="6117093" imgH="2499571" progId="">
                  <p:embed/>
                </p:oleObj>
              </mc:Choice>
              <mc:Fallback>
                <p:oleObj r:id="rId3" imgW="6117093" imgH="2499571" progId="">
                  <p:embed/>
                  <p:pic>
                    <p:nvPicPr>
                      <p:cNvPr id="36869"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85568"/>
                        <a:ext cx="86868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txBox="1">
            <a:spLocks noChangeArrowheads="1"/>
          </p:cNvSpPr>
          <p:nvPr/>
        </p:nvSpPr>
        <p:spPr>
          <a:xfrm>
            <a:off x="238944" y="4723581"/>
            <a:ext cx="8905056" cy="2017461"/>
          </a:xfrm>
          <a:prstGeom prst="rect">
            <a:avLst/>
          </a:prstGeom>
          <a:solidFill>
            <a:schemeClr val="bg1"/>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000"/>
              </a:spcBef>
              <a:buFont typeface="Symbol" pitchFamily="18" charset="2"/>
              <a:buNone/>
              <a:defRPr/>
            </a:pPr>
            <a:r>
              <a:rPr lang="cs-CZ" sz="2300" b="1" dirty="0">
                <a:solidFill>
                  <a:schemeClr val="tx1"/>
                </a:solidFill>
              </a:rPr>
              <a:t>Příspěvek na úhradu fixních nákladů a zisku – naprosto elementární ukazatel pro řízení efektivnosti podniku!!!</a:t>
            </a:r>
          </a:p>
          <a:p>
            <a:pPr lvl="1" algn="just">
              <a:lnSpc>
                <a:spcPct val="80000"/>
              </a:lnSpc>
            </a:pPr>
            <a:r>
              <a:rPr lang="cs-CZ" dirty="0">
                <a:solidFill>
                  <a:schemeClr val="tx1"/>
                </a:solidFill>
              </a:rPr>
              <a:t>rozdíl mezi </a:t>
            </a:r>
            <a:r>
              <a:rPr lang="cs-CZ" b="1" dirty="0">
                <a:solidFill>
                  <a:schemeClr val="tx1"/>
                </a:solidFill>
              </a:rPr>
              <a:t>cenou a variabilním náklady </a:t>
            </a:r>
            <a:r>
              <a:rPr lang="cs-CZ" dirty="0">
                <a:solidFill>
                  <a:schemeClr val="tx1"/>
                </a:solidFill>
              </a:rPr>
              <a:t>musí vytvořit takovou hodnotu, aby pokryla jak fixní náklady, tak i požadovanou míru zisku</a:t>
            </a:r>
          </a:p>
          <a:p>
            <a:pPr lvl="1" algn="just">
              <a:lnSpc>
                <a:spcPct val="80000"/>
              </a:lnSpc>
            </a:pPr>
            <a:r>
              <a:rPr lang="cs-CZ" dirty="0">
                <a:solidFill>
                  <a:schemeClr val="tx1"/>
                </a:solidFill>
              </a:rPr>
              <a:t>používá se v případě, že nejsem schopni relevantně přiřadit režijní (fixní) náklady odpovídajícím výrobkům.</a:t>
            </a:r>
          </a:p>
          <a:p>
            <a:pPr marL="0" indent="0">
              <a:spcBef>
                <a:spcPts val="1000"/>
              </a:spcBef>
              <a:buFont typeface="Symbol" pitchFamily="18" charset="2"/>
              <a:buNone/>
              <a:defRPr/>
            </a:pPr>
            <a:endParaRPr lang="cs-CZ" b="1" dirty="0">
              <a:solidFill>
                <a:schemeClr val="tx1"/>
              </a:solidFill>
            </a:endParaRPr>
          </a:p>
        </p:txBody>
      </p:sp>
    </p:spTree>
    <p:extLst>
      <p:ext uri="{BB962C8B-B14F-4D97-AF65-F5344CB8AC3E}">
        <p14:creationId xmlns:p14="http://schemas.microsoft.com/office/powerpoint/2010/main" val="2513042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85244" y="9718"/>
            <a:ext cx="8229600" cy="1143000"/>
          </a:xfrm>
        </p:spPr>
        <p:txBody>
          <a:bodyPr/>
          <a:lstStyle/>
          <a:p>
            <a:pPr eaLnBrk="1" hangingPunct="1"/>
            <a:r>
              <a:rPr lang="cs-CZ" altLang="cs-CZ" b="1" dirty="0">
                <a:solidFill>
                  <a:srgbClr val="FF0000"/>
                </a:solidFill>
              </a:rPr>
              <a:t>Ukázka 1</a:t>
            </a:r>
          </a:p>
        </p:txBody>
      </p:sp>
      <p:sp>
        <p:nvSpPr>
          <p:cNvPr id="13315" name="Rectangle 3"/>
          <p:cNvSpPr>
            <a:spLocks noGrp="1" noChangeArrowheads="1"/>
          </p:cNvSpPr>
          <p:nvPr>
            <p:ph type="body" idx="1"/>
          </p:nvPr>
        </p:nvSpPr>
        <p:spPr>
          <a:xfrm>
            <a:off x="250825" y="836613"/>
            <a:ext cx="8713788" cy="2447925"/>
          </a:xfrm>
        </p:spPr>
        <p:txBody>
          <a:bodyPr/>
          <a:lstStyle/>
          <a:p>
            <a:pPr algn="just" eaLnBrk="1" hangingPunct="1"/>
            <a:r>
              <a:rPr lang="cs-CZ" altLang="cs-CZ" sz="2400" dirty="0"/>
              <a:t>Podnik vyrábí pouze jeden druh výrobku. Variabilní náklady na výrobek jsou 54 Kč, fixní náklady společnosti za rok 2011 jsou 1 455 200 Kč. Určete nákladovou funkci. Dále určete, jaké budou plánované náklady pro rok 2012, jestliže budete uvažovat objem produkce ve výši 80 tis. ks výrobků.</a:t>
            </a:r>
          </a:p>
        </p:txBody>
      </p:sp>
      <p:sp>
        <p:nvSpPr>
          <p:cNvPr id="5" name="Rectangle 4"/>
          <p:cNvSpPr>
            <a:spLocks noChangeArrowheads="1"/>
          </p:cNvSpPr>
          <p:nvPr/>
        </p:nvSpPr>
        <p:spPr bwMode="auto">
          <a:xfrm>
            <a:off x="-60710" y="4032521"/>
            <a:ext cx="902532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spcBef>
                <a:spcPct val="20000"/>
              </a:spcBef>
              <a:buClr>
                <a:schemeClr val="bg2"/>
              </a:buClr>
              <a:buSzPct val="75000"/>
              <a:buFont typeface="Wingdings" panose="05000000000000000000" pitchFamily="2" charset="2"/>
              <a:buChar char="p"/>
            </a:pPr>
            <a:r>
              <a:rPr lang="cs-CZ" altLang="cs-CZ" sz="2400" b="0" dirty="0"/>
              <a:t>Otázka: Co kdybych vyráběl jenom polovinu výrobků? (40000 ks) … byly by také náklady poloviční?</a:t>
            </a:r>
          </a:p>
        </p:txBody>
      </p:sp>
    </p:spTree>
    <p:extLst>
      <p:ext uri="{BB962C8B-B14F-4D97-AF65-F5344CB8AC3E}">
        <p14:creationId xmlns:p14="http://schemas.microsoft.com/office/powerpoint/2010/main" val="2043838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3333" y="192800"/>
            <a:ext cx="8424862" cy="558800"/>
          </a:xfrm>
        </p:spPr>
        <p:txBody>
          <a:bodyPr>
            <a:normAutofit fontScale="90000"/>
          </a:bodyPr>
          <a:lstStyle/>
          <a:p>
            <a:pPr eaLnBrk="1" hangingPunct="1"/>
            <a:r>
              <a:rPr lang="cs-CZ" altLang="cs-CZ" b="1" dirty="0">
                <a:solidFill>
                  <a:srgbClr val="FF0000"/>
                </a:solidFill>
              </a:rPr>
              <a:t>Ukázka 2</a:t>
            </a:r>
          </a:p>
        </p:txBody>
      </p:sp>
      <p:sp>
        <p:nvSpPr>
          <p:cNvPr id="14339" name="Rectangle 3"/>
          <p:cNvSpPr>
            <a:spLocks noGrp="1" noChangeArrowheads="1"/>
          </p:cNvSpPr>
          <p:nvPr>
            <p:ph type="body" idx="1"/>
          </p:nvPr>
        </p:nvSpPr>
        <p:spPr>
          <a:xfrm>
            <a:off x="468313" y="906463"/>
            <a:ext cx="8435975" cy="2447925"/>
          </a:xfrm>
        </p:spPr>
        <p:txBody>
          <a:bodyPr/>
          <a:lstStyle/>
          <a:p>
            <a:pPr algn="just" eaLnBrk="1" hangingPunct="1">
              <a:lnSpc>
                <a:spcPct val="90000"/>
              </a:lnSpc>
            </a:pPr>
            <a:r>
              <a:rPr lang="cs-CZ" altLang="cs-CZ" sz="2600" dirty="0"/>
              <a:t>Roční fixní náklady podniku jsou odhadovány ve výši </a:t>
            </a:r>
            <a:br>
              <a:rPr lang="cs-CZ" altLang="cs-CZ" sz="2600" dirty="0"/>
            </a:br>
            <a:r>
              <a:rPr lang="cs-CZ" altLang="cs-CZ" sz="2600" dirty="0"/>
              <a:t>61 000 tis. Kč, celkové roční variabilní náklady 32 468 tis. Kč. Objem výroby 108 191 tis. Kč. </a:t>
            </a:r>
            <a:r>
              <a:rPr lang="cs-CZ" altLang="cs-CZ" sz="2600" b="1" dirty="0"/>
              <a:t>Vytvořte globální nákladovou funkci a vyjádřete ji také v měsíčním časovém období!</a:t>
            </a:r>
          </a:p>
        </p:txBody>
      </p:sp>
      <p:sp>
        <p:nvSpPr>
          <p:cNvPr id="111620" name="Rectangle 4"/>
          <p:cNvSpPr>
            <a:spLocks noChangeArrowheads="1"/>
          </p:cNvSpPr>
          <p:nvPr/>
        </p:nvSpPr>
        <p:spPr bwMode="auto">
          <a:xfrm>
            <a:off x="468313" y="2835394"/>
            <a:ext cx="79930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bg2"/>
              </a:buClr>
              <a:buSzPct val="75000"/>
              <a:buFont typeface="Wingdings" pitchFamily="2" charset="2"/>
              <a:buNone/>
              <a:defRPr/>
            </a:pPr>
            <a:r>
              <a:rPr lang="cs-CZ" sz="2400" dirty="0"/>
              <a:t>Řešení</a:t>
            </a:r>
          </a:p>
          <a:p>
            <a:pPr marL="342900" indent="-342900">
              <a:lnSpc>
                <a:spcPct val="80000"/>
              </a:lnSpc>
              <a:spcBef>
                <a:spcPct val="20000"/>
              </a:spcBef>
              <a:buClr>
                <a:schemeClr val="bg2"/>
              </a:buClr>
              <a:buSzPct val="75000"/>
              <a:buFont typeface="Wingdings" pitchFamily="2" charset="2"/>
              <a:buChar char="p"/>
              <a:defRPr/>
            </a:pPr>
            <a:endParaRPr lang="cs-CZ" sz="2400" dirty="0"/>
          </a:p>
          <a:p>
            <a:pPr marL="342900" indent="-342900">
              <a:lnSpc>
                <a:spcPct val="80000"/>
              </a:lnSpc>
              <a:spcBef>
                <a:spcPct val="20000"/>
              </a:spcBef>
              <a:buClr>
                <a:schemeClr val="bg2"/>
              </a:buClr>
              <a:buSzPct val="75000"/>
              <a:buFont typeface="Wingdings" pitchFamily="2" charset="2"/>
              <a:buChar char="p"/>
              <a:defRPr/>
            </a:pPr>
            <a:endParaRPr lang="cs-CZ" sz="2400" dirty="0"/>
          </a:p>
          <a:p>
            <a:pPr>
              <a:lnSpc>
                <a:spcPct val="80000"/>
              </a:lnSpc>
              <a:spcBef>
                <a:spcPct val="20000"/>
              </a:spcBef>
              <a:buClr>
                <a:schemeClr val="bg2"/>
              </a:buClr>
              <a:buSzPct val="75000"/>
              <a:defRPr/>
            </a:pPr>
            <a:r>
              <a:rPr lang="cs-CZ" sz="2400" b="0" dirty="0"/>
              <a:t>Kolik by byly náklady, kdyby příští rok firma produkovala pouze objem výroby 90 mil. Kč?</a:t>
            </a:r>
          </a:p>
          <a:p>
            <a:pPr marL="342900" indent="-342900">
              <a:lnSpc>
                <a:spcPct val="80000"/>
              </a:lnSpc>
              <a:spcBef>
                <a:spcPct val="20000"/>
              </a:spcBef>
              <a:buClr>
                <a:schemeClr val="bg2"/>
              </a:buClr>
              <a:buSzPct val="75000"/>
              <a:buFont typeface="Wingdings" pitchFamily="2" charset="2"/>
              <a:buChar char="p"/>
              <a:defRPr/>
            </a:pPr>
            <a:endParaRPr lang="cs-CZ" sz="2400" dirty="0"/>
          </a:p>
          <a:p>
            <a:pPr marL="342900" indent="-342900">
              <a:lnSpc>
                <a:spcPct val="80000"/>
              </a:lnSpc>
              <a:spcBef>
                <a:spcPct val="20000"/>
              </a:spcBef>
              <a:buClr>
                <a:schemeClr val="bg2"/>
              </a:buClr>
              <a:buSzPct val="75000"/>
              <a:buFont typeface="Wingdings" pitchFamily="2" charset="2"/>
              <a:buChar char="p"/>
              <a:defRPr/>
            </a:pPr>
            <a:endParaRPr lang="cs-CZ" sz="2400" dirty="0"/>
          </a:p>
          <a:p>
            <a:pPr>
              <a:lnSpc>
                <a:spcPct val="80000"/>
              </a:lnSpc>
              <a:spcBef>
                <a:spcPct val="20000"/>
              </a:spcBef>
              <a:buClr>
                <a:schemeClr val="bg2"/>
              </a:buClr>
              <a:buSzPct val="75000"/>
              <a:defRPr/>
            </a:pPr>
            <a:r>
              <a:rPr lang="cs-CZ" sz="2400" dirty="0"/>
              <a:t>Měsíční nákladová funkce ….</a:t>
            </a:r>
            <a:r>
              <a:rPr lang="cs-CZ" sz="2400" dirty="0">
                <a:sym typeface="SymbolPS"/>
              </a:rPr>
              <a:t>FN/12</a:t>
            </a:r>
            <a:endParaRPr lang="cs-CZ" sz="2400" dirty="0"/>
          </a:p>
          <a:p>
            <a:pPr marL="342900" indent="-342900">
              <a:lnSpc>
                <a:spcPct val="80000"/>
              </a:lnSpc>
              <a:spcBef>
                <a:spcPct val="20000"/>
              </a:spcBef>
              <a:buClr>
                <a:schemeClr val="bg2"/>
              </a:buClr>
              <a:buSzPct val="75000"/>
              <a:buFont typeface="Wingdings" pitchFamily="2" charset="2"/>
              <a:buChar char="p"/>
              <a:defRPr/>
            </a:pPr>
            <a:endParaRPr lang="cs-CZ" sz="3600" dirty="0"/>
          </a:p>
        </p:txBody>
      </p:sp>
    </p:spTree>
    <p:extLst>
      <p:ext uri="{BB962C8B-B14F-4D97-AF65-F5344CB8AC3E}">
        <p14:creationId xmlns:p14="http://schemas.microsoft.com/office/powerpoint/2010/main" val="2346841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11620">
                                            <p:txEl>
                                              <p:pRg st="3" end="3"/>
                                            </p:txEl>
                                          </p:spTgt>
                                        </p:tgtEl>
                                        <p:attrNameLst>
                                          <p:attrName>style.visibility</p:attrName>
                                        </p:attrNameLst>
                                      </p:cBhvr>
                                      <p:to>
                                        <p:strVal val="visible"/>
                                      </p:to>
                                    </p:set>
                                    <p:animEffect transition="in" filter="fade">
                                      <p:cBhvr>
                                        <p:cTn id="11" dur="500"/>
                                        <p:tgtEl>
                                          <p:spTgt spid="111620">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16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2955" y="290271"/>
            <a:ext cx="9144000" cy="1143000"/>
          </a:xfrm>
        </p:spPr>
        <p:txBody>
          <a:bodyPr>
            <a:normAutofit/>
          </a:bodyPr>
          <a:lstStyle/>
          <a:p>
            <a:r>
              <a:rPr lang="cs-CZ" sz="4000" b="1" dirty="0">
                <a:solidFill>
                  <a:srgbClr val="FF0000"/>
                </a:solidFill>
              </a:rPr>
              <a:t>Příklad č. 2  </a:t>
            </a:r>
            <a:r>
              <a:rPr lang="cs-CZ" sz="4000" b="1" dirty="0">
                <a:solidFill>
                  <a:schemeClr val="tx1"/>
                </a:solidFill>
              </a:rPr>
              <a:t>Nákladová funkce</a:t>
            </a:r>
          </a:p>
        </p:txBody>
      </p:sp>
      <p:sp>
        <p:nvSpPr>
          <p:cNvPr id="3" name="Zástupný symbol pro obsah 2"/>
          <p:cNvSpPr>
            <a:spLocks noGrp="1"/>
          </p:cNvSpPr>
          <p:nvPr>
            <p:ph idx="1"/>
          </p:nvPr>
        </p:nvSpPr>
        <p:spPr>
          <a:xfrm>
            <a:off x="457200" y="1296538"/>
            <a:ext cx="8229600" cy="4829626"/>
          </a:xfrm>
        </p:spPr>
        <p:txBody>
          <a:bodyPr>
            <a:normAutofit/>
          </a:bodyPr>
          <a:lstStyle/>
          <a:p>
            <a:pPr algn="just"/>
            <a:r>
              <a:rPr lang="cs-CZ" sz="2400" dirty="0">
                <a:solidFill>
                  <a:schemeClr val="tx1"/>
                </a:solidFill>
                <a:latin typeface="Arial" pitchFamily="34" charset="0"/>
                <a:cs typeface="Arial" pitchFamily="34" charset="0"/>
              </a:rPr>
              <a:t>Fixní náklady za sledované období činily 2 525 tis. Kč. </a:t>
            </a:r>
          </a:p>
          <a:p>
            <a:pPr algn="just"/>
            <a:endParaRPr lang="cs-CZ" sz="2400" dirty="0">
              <a:solidFill>
                <a:schemeClr val="tx1"/>
              </a:solidFill>
              <a:latin typeface="Arial" pitchFamily="34" charset="0"/>
              <a:cs typeface="Arial" pitchFamily="34" charset="0"/>
            </a:endParaRPr>
          </a:p>
          <a:p>
            <a:pPr algn="just"/>
            <a:r>
              <a:rPr lang="cs-CZ" sz="2400" dirty="0">
                <a:latin typeface="Arial" pitchFamily="34" charset="0"/>
                <a:cs typeface="Arial" pitchFamily="34" charset="0"/>
              </a:rPr>
              <a:t>Při objemu produkce 1 000ks  jsou variabilní </a:t>
            </a:r>
            <a:r>
              <a:rPr lang="cs-CZ" sz="2400" dirty="0">
                <a:solidFill>
                  <a:schemeClr val="tx1"/>
                </a:solidFill>
                <a:latin typeface="Arial" pitchFamily="34" charset="0"/>
                <a:cs typeface="Arial" pitchFamily="34" charset="0"/>
              </a:rPr>
              <a:t>náklady 3 850 tis. Kč.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Sestavte nákladovou funkci a určete celkové náklady pro předpokládaný objem výroby v dalším období 1 200 ks.</a:t>
            </a:r>
          </a:p>
          <a:p>
            <a:endParaRPr lang="cs-CZ" dirty="0">
              <a:solidFill>
                <a:schemeClr val="tx1"/>
              </a:solidFill>
            </a:endParaRPr>
          </a:p>
          <a:p>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Příklad č. 3 </a:t>
            </a:r>
            <a:r>
              <a:rPr lang="cs-CZ" sz="4000" b="1" dirty="0">
                <a:solidFill>
                  <a:schemeClr val="tx1"/>
                </a:solidFill>
              </a:rPr>
              <a:t>Nákladová funkce</a:t>
            </a:r>
          </a:p>
        </p:txBody>
      </p:sp>
      <p:sp>
        <p:nvSpPr>
          <p:cNvPr id="3" name="Zástupný symbol pro obsah 2"/>
          <p:cNvSpPr>
            <a:spLocks noGrp="1"/>
          </p:cNvSpPr>
          <p:nvPr>
            <p:ph idx="1"/>
          </p:nvPr>
        </p:nvSpPr>
        <p:spPr>
          <a:xfrm>
            <a:off x="323528" y="1787857"/>
            <a:ext cx="8640960" cy="4953511"/>
          </a:xfrm>
        </p:spPr>
        <p:txBody>
          <a:bodyPr/>
          <a:lstStyle/>
          <a:p>
            <a:pPr algn="just"/>
            <a:r>
              <a:rPr lang="cs-CZ" sz="2400" dirty="0">
                <a:solidFill>
                  <a:schemeClr val="tx1"/>
                </a:solidFill>
                <a:latin typeface="Arial" pitchFamily="34" charset="0"/>
                <a:cs typeface="Arial" pitchFamily="34" charset="0"/>
              </a:rPr>
              <a:t>Podnik vyrobil v roce 2004: 74 270 ks výrobku A v ceně 24 Kč/ks a 26 200 ks výrobku B v ceně 42 Kč/ks.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Celkové náklady podniku byly 2 430 000 Kč z toho fixní náklady 980 000 Kč.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Určete nákladovou funkci.</a:t>
            </a:r>
          </a:p>
          <a:p>
            <a:pPr>
              <a:buNone/>
            </a:pPr>
            <a:endParaRPr lang="cs-CZ" sz="26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Řešení č. 3 </a:t>
            </a:r>
            <a:r>
              <a:rPr lang="cs-CZ" sz="4000" b="1" dirty="0">
                <a:solidFill>
                  <a:schemeClr val="tx1"/>
                </a:solidFill>
              </a:rPr>
              <a:t>Nákladová funkce</a:t>
            </a:r>
          </a:p>
        </p:txBody>
      </p:sp>
      <p:sp>
        <p:nvSpPr>
          <p:cNvPr id="3" name="Zástupný symbol pro obsah 2"/>
          <p:cNvSpPr>
            <a:spLocks noGrp="1"/>
          </p:cNvSpPr>
          <p:nvPr>
            <p:ph idx="1"/>
          </p:nvPr>
        </p:nvSpPr>
        <p:spPr>
          <a:xfrm>
            <a:off x="323528" y="1297463"/>
            <a:ext cx="8640960" cy="5239815"/>
          </a:xfrm>
        </p:spPr>
        <p:txBody>
          <a:bodyPr/>
          <a:lstStyle/>
          <a:p>
            <a:r>
              <a:rPr lang="cs-CZ" sz="2400" dirty="0">
                <a:solidFill>
                  <a:schemeClr val="tx1"/>
                </a:solidFill>
                <a:latin typeface="Arial" pitchFamily="34" charset="0"/>
                <a:cs typeface="Arial" pitchFamily="34" charset="0"/>
              </a:rPr>
              <a:t>Podnik vyrobil v roce 2004: 74 270 ks výrobku A v ceně 24 Kč/ks a 26 200 ks výrobku B v ceně 42 Kč/ks. </a:t>
            </a:r>
          </a:p>
          <a:p>
            <a:r>
              <a:rPr lang="cs-CZ" sz="2400" dirty="0">
                <a:solidFill>
                  <a:schemeClr val="tx1"/>
                </a:solidFill>
                <a:latin typeface="Arial" pitchFamily="34" charset="0"/>
                <a:cs typeface="Arial" pitchFamily="34" charset="0"/>
              </a:rPr>
              <a:t>Celkové náklady podniku byly 2 430 000 Kč z toho fixní náklady 980 000 Kč. </a:t>
            </a:r>
          </a:p>
          <a:p>
            <a:r>
              <a:rPr lang="cs-CZ" sz="2400" dirty="0">
                <a:solidFill>
                  <a:schemeClr val="tx1"/>
                </a:solidFill>
                <a:latin typeface="Arial" pitchFamily="34" charset="0"/>
                <a:cs typeface="Arial" pitchFamily="34" charset="0"/>
              </a:rPr>
              <a:t>Určete nákladovou funkci.</a:t>
            </a:r>
          </a:p>
          <a:p>
            <a:pPr>
              <a:buClr>
                <a:schemeClr val="bg2"/>
              </a:buClr>
              <a:buSzPct val="75000"/>
              <a:buNone/>
            </a:pPr>
            <a:endParaRPr lang="cs-CZ" sz="2400" dirty="0">
              <a:latin typeface="Arial" pitchFamily="34" charset="0"/>
              <a:cs typeface="Arial" pitchFamily="34" charset="0"/>
            </a:endParaRPr>
          </a:p>
          <a:p>
            <a:pPr>
              <a:buClr>
                <a:schemeClr val="bg2"/>
              </a:buClr>
              <a:buSzPct val="75000"/>
              <a:buNone/>
            </a:pPr>
            <a:endParaRPr lang="cs-CZ" sz="2400" b="1" u="sng" dirty="0">
              <a:latin typeface="Arial" pitchFamily="34" charset="0"/>
              <a:cs typeface="Arial" pitchFamily="34" charset="0"/>
            </a:endParaRPr>
          </a:p>
          <a:p>
            <a:pPr>
              <a:buClr>
                <a:schemeClr val="bg2"/>
              </a:buClr>
              <a:buSzPct val="75000"/>
              <a:buNone/>
            </a:pPr>
            <a:endParaRPr lang="cs-CZ" sz="2400" b="1" u="sng" dirty="0">
              <a:latin typeface="Arial" pitchFamily="34" charset="0"/>
              <a:cs typeface="Arial" pitchFamily="34" charset="0"/>
            </a:endParaRPr>
          </a:p>
          <a:p>
            <a:pPr>
              <a:buClr>
                <a:schemeClr val="bg2"/>
              </a:buClr>
              <a:buSzPct val="75000"/>
              <a:buNone/>
            </a:pPr>
            <a:endParaRPr lang="cs-CZ" sz="2400" b="1" u="sng" dirty="0">
              <a:latin typeface="Arial" pitchFamily="34" charset="0"/>
              <a:cs typeface="Arial" pitchFamily="34" charset="0"/>
            </a:endParaRPr>
          </a:p>
          <a:p>
            <a:pPr>
              <a:buClr>
                <a:schemeClr val="bg2"/>
              </a:buClr>
              <a:buSzPct val="75000"/>
              <a:buNone/>
            </a:pPr>
            <a:r>
              <a:rPr lang="cs-CZ" sz="2400" b="1" dirty="0">
                <a:latin typeface="Arial" pitchFamily="34" charset="0"/>
                <a:cs typeface="Arial" pitchFamily="34" charset="0"/>
              </a:rPr>
              <a:t>(globální nákladová funkce – používáme haléřový ukazatel variabilních nákladů)</a:t>
            </a:r>
          </a:p>
          <a:p>
            <a:pPr>
              <a:buNone/>
            </a:pPr>
            <a:endParaRPr lang="cs-CZ"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39145"/>
            <a:ext cx="8229600" cy="1143000"/>
          </a:xfrm>
        </p:spPr>
        <p:txBody>
          <a:bodyPr/>
          <a:lstStyle/>
          <a:p>
            <a:r>
              <a:rPr lang="cs-CZ" altLang="cs-CZ" sz="3200" b="1" dirty="0">
                <a:solidFill>
                  <a:srgbClr val="FF0000"/>
                </a:solidFill>
              </a:rPr>
              <a:t>Zjišťování parametrů nákladových funkcí</a:t>
            </a:r>
            <a:br>
              <a:rPr lang="cs-CZ" altLang="cs-CZ" sz="3200" b="1" dirty="0">
                <a:solidFill>
                  <a:srgbClr val="FF0000"/>
                </a:solidFill>
              </a:rPr>
            </a:br>
            <a:r>
              <a:rPr lang="cs-CZ" altLang="cs-CZ" sz="3200" b="1" dirty="0">
                <a:solidFill>
                  <a:srgbClr val="FF0000"/>
                </a:solidFill>
              </a:rPr>
              <a:t>Metody</a:t>
            </a:r>
          </a:p>
        </p:txBody>
      </p:sp>
      <p:sp>
        <p:nvSpPr>
          <p:cNvPr id="15363" name="Rectangle 3"/>
          <p:cNvSpPr>
            <a:spLocks noGrp="1" noChangeArrowheads="1"/>
          </p:cNvSpPr>
          <p:nvPr>
            <p:ph type="body" idx="1"/>
          </p:nvPr>
        </p:nvSpPr>
        <p:spPr/>
        <p:txBody>
          <a:bodyPr>
            <a:normAutofit lnSpcReduction="10000"/>
          </a:bodyPr>
          <a:lstStyle/>
          <a:p>
            <a:pPr algn="ctr">
              <a:buFont typeface="Wingdings" panose="05000000000000000000" pitchFamily="2" charset="2"/>
              <a:buNone/>
            </a:pPr>
            <a:r>
              <a:rPr lang="cs-CZ" altLang="cs-CZ" b="1"/>
              <a:t>N = FN + b * q</a:t>
            </a:r>
            <a:endParaRPr lang="cs-CZ" altLang="cs-CZ"/>
          </a:p>
          <a:p>
            <a:pPr algn="ctr">
              <a:buFont typeface="Wingdings" panose="05000000000000000000" pitchFamily="2" charset="2"/>
              <a:buNone/>
            </a:pPr>
            <a:r>
              <a:rPr lang="cs-CZ" altLang="cs-CZ" sz="2400"/>
              <a:t>y = a + bx</a:t>
            </a:r>
            <a:endParaRPr lang="cs-CZ" altLang="cs-CZ"/>
          </a:p>
          <a:p>
            <a:r>
              <a:rPr lang="cs-CZ" altLang="cs-CZ"/>
              <a:t>Empirická metoda</a:t>
            </a:r>
          </a:p>
          <a:p>
            <a:pPr lvl="1"/>
            <a:r>
              <a:rPr lang="cs-CZ" altLang="cs-CZ" b="1"/>
              <a:t>Klasifikační analýza</a:t>
            </a:r>
          </a:p>
          <a:p>
            <a:r>
              <a:rPr lang="cs-CZ" altLang="cs-CZ"/>
              <a:t>Grafická metoda</a:t>
            </a:r>
          </a:p>
          <a:p>
            <a:pPr lvl="1"/>
            <a:r>
              <a:rPr lang="cs-CZ" altLang="cs-CZ" b="1"/>
              <a:t>Bodový diagram</a:t>
            </a:r>
          </a:p>
          <a:p>
            <a:r>
              <a:rPr lang="cs-CZ" altLang="cs-CZ"/>
              <a:t>Matematicko statistické metody</a:t>
            </a:r>
          </a:p>
          <a:p>
            <a:pPr lvl="1"/>
            <a:r>
              <a:rPr lang="cs-CZ" altLang="cs-CZ" b="1"/>
              <a:t>Metoda dvou období</a:t>
            </a:r>
          </a:p>
          <a:p>
            <a:pPr lvl="1"/>
            <a:r>
              <a:rPr lang="cs-CZ" altLang="cs-CZ" b="1"/>
              <a:t>Metoda regresní a korelační analýzy</a:t>
            </a:r>
            <a:r>
              <a:rPr lang="cs-CZ" altLang="cs-CZ"/>
              <a:t> </a:t>
            </a:r>
          </a:p>
        </p:txBody>
      </p:sp>
    </p:spTree>
    <p:extLst>
      <p:ext uri="{BB962C8B-B14F-4D97-AF65-F5344CB8AC3E}">
        <p14:creationId xmlns:p14="http://schemas.microsoft.com/office/powerpoint/2010/main" val="27930360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57213" y="303435"/>
            <a:ext cx="8229600" cy="1143000"/>
          </a:xfrm>
        </p:spPr>
        <p:txBody>
          <a:bodyPr/>
          <a:lstStyle/>
          <a:p>
            <a:r>
              <a:rPr lang="cs-CZ" altLang="cs-CZ" sz="3200" b="1" dirty="0">
                <a:solidFill>
                  <a:srgbClr val="FF0000"/>
                </a:solidFill>
              </a:rPr>
              <a:t>Zjišťování parametrů nákladových funkcí</a:t>
            </a:r>
          </a:p>
        </p:txBody>
      </p:sp>
      <p:sp>
        <p:nvSpPr>
          <p:cNvPr id="16387" name="Rectangle 3"/>
          <p:cNvSpPr>
            <a:spLocks noGrp="1" noChangeArrowheads="1"/>
          </p:cNvSpPr>
          <p:nvPr>
            <p:ph type="body" idx="1"/>
          </p:nvPr>
        </p:nvSpPr>
        <p:spPr>
          <a:xfrm>
            <a:off x="0" y="1446435"/>
            <a:ext cx="8786813" cy="5761038"/>
          </a:xfrm>
        </p:spPr>
        <p:txBody>
          <a:bodyPr/>
          <a:lstStyle/>
          <a:p>
            <a:pPr algn="ctr">
              <a:lnSpc>
                <a:spcPct val="90000"/>
              </a:lnSpc>
              <a:buFont typeface="Wingdings" panose="05000000000000000000" pitchFamily="2" charset="2"/>
              <a:buNone/>
            </a:pPr>
            <a:r>
              <a:rPr lang="cs-CZ" altLang="cs-CZ" sz="2200" b="1" dirty="0"/>
              <a:t>Klasifikační analýza</a:t>
            </a:r>
          </a:p>
          <a:p>
            <a:pPr>
              <a:lnSpc>
                <a:spcPct val="90000"/>
              </a:lnSpc>
            </a:pPr>
            <a:r>
              <a:rPr lang="cs-CZ" altLang="cs-CZ" sz="2200" dirty="0"/>
              <a:t>Principem je roztřídění jednotlivých nákladových položek na fixní a variabilní část (spojitost s objemem produkce)</a:t>
            </a:r>
          </a:p>
          <a:p>
            <a:pPr algn="just">
              <a:lnSpc>
                <a:spcPct val="90000"/>
              </a:lnSpc>
            </a:pPr>
            <a:r>
              <a:rPr lang="cs-CZ" altLang="cs-CZ" sz="2200" dirty="0"/>
              <a:t>Jednicové náklady se zařazují mezi variabilní (spotřeba materiálu, surovin apod.)</a:t>
            </a:r>
          </a:p>
          <a:p>
            <a:pPr algn="just">
              <a:lnSpc>
                <a:spcPct val="90000"/>
              </a:lnSpc>
            </a:pPr>
            <a:r>
              <a:rPr lang="cs-CZ" altLang="cs-CZ" sz="2200" dirty="0"/>
              <a:t>Režijní náklady je nezbytné rozdělit na variabilní a fixní část</a:t>
            </a:r>
          </a:p>
          <a:p>
            <a:pPr lvl="1" algn="just">
              <a:lnSpc>
                <a:spcPct val="90000"/>
              </a:lnSpc>
            </a:pPr>
            <a:r>
              <a:rPr lang="cs-CZ" altLang="cs-CZ" sz="2200" b="1" dirty="0"/>
              <a:t>Fixní náklady</a:t>
            </a:r>
            <a:r>
              <a:rPr lang="cs-CZ" altLang="cs-CZ" sz="2200" dirty="0"/>
              <a:t> – odpisy, nájemné, pojistné, cestovné, PHM, část energetických nákladů, náklady na administrativu, mzdové náklady, opravy budov a nevýrobního majetku atd.</a:t>
            </a:r>
          </a:p>
          <a:p>
            <a:pPr lvl="1" algn="just">
              <a:lnSpc>
                <a:spcPct val="90000"/>
              </a:lnSpc>
            </a:pPr>
            <a:r>
              <a:rPr lang="cs-CZ" altLang="cs-CZ" sz="2200" b="1" dirty="0"/>
              <a:t>Variabilní část režijních nákladů</a:t>
            </a:r>
            <a:r>
              <a:rPr lang="cs-CZ" altLang="cs-CZ" sz="2200" dirty="0"/>
              <a:t> – technologická energie, část nákladů na ochranné pomůcky, náklady na údržbu strojů a zařízení ve výrobě apod.</a:t>
            </a:r>
          </a:p>
          <a:p>
            <a:pPr lvl="1" algn="just">
              <a:lnSpc>
                <a:spcPct val="90000"/>
              </a:lnSpc>
            </a:pPr>
            <a:r>
              <a:rPr lang="cs-CZ" altLang="cs-CZ" sz="2200" b="1" dirty="0"/>
              <a:t>Smíšené náklady</a:t>
            </a:r>
            <a:r>
              <a:rPr lang="cs-CZ" altLang="cs-CZ" sz="2200" dirty="0"/>
              <a:t> – část režijních nákladů může být fixní a část režijní – zde je nezbytné odhadnout, v jakém poměru rozdělit na FN a VN</a:t>
            </a:r>
          </a:p>
          <a:p>
            <a:pPr>
              <a:lnSpc>
                <a:spcPct val="90000"/>
              </a:lnSpc>
            </a:pPr>
            <a:endParaRPr lang="cs-CZ" altLang="cs-CZ" sz="2200" dirty="0"/>
          </a:p>
        </p:txBody>
      </p:sp>
    </p:spTree>
    <p:extLst>
      <p:ext uri="{BB962C8B-B14F-4D97-AF65-F5344CB8AC3E}">
        <p14:creationId xmlns:p14="http://schemas.microsoft.com/office/powerpoint/2010/main" val="13425991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427" y="466301"/>
            <a:ext cx="7633146" cy="867991"/>
          </a:xfrm>
        </p:spPr>
        <p:txBody>
          <a:bodyPr/>
          <a:lstStyle/>
          <a:p>
            <a:r>
              <a:rPr lang="cs-CZ" sz="3600" b="1" dirty="0">
                <a:solidFill>
                  <a:srgbClr val="FF0000"/>
                </a:solidFill>
              </a:rPr>
              <a:t>Příklad č. 4 </a:t>
            </a:r>
            <a:r>
              <a:rPr lang="cs-CZ" sz="3600" b="1" dirty="0">
                <a:solidFill>
                  <a:schemeClr val="tx1"/>
                </a:solidFill>
              </a:rPr>
              <a:t>Klasifikační analýza</a:t>
            </a:r>
          </a:p>
        </p:txBody>
      </p:sp>
      <p:sp>
        <p:nvSpPr>
          <p:cNvPr id="3" name="Zástupný symbol pro obsah 2"/>
          <p:cNvSpPr>
            <a:spLocks noGrp="1"/>
          </p:cNvSpPr>
          <p:nvPr>
            <p:ph idx="1"/>
          </p:nvPr>
        </p:nvSpPr>
        <p:spPr>
          <a:xfrm>
            <a:off x="222191" y="1214651"/>
            <a:ext cx="8464609" cy="4922643"/>
          </a:xfrm>
        </p:spPr>
        <p:txBody>
          <a:bodyPr>
            <a:noAutofit/>
          </a:bodyPr>
          <a:lstStyle/>
          <a:p>
            <a:pPr algn="just">
              <a:lnSpc>
                <a:spcPct val="90000"/>
              </a:lnSpc>
              <a:buNone/>
            </a:pPr>
            <a:r>
              <a:rPr lang="cs-CZ" sz="2000" dirty="0">
                <a:solidFill>
                  <a:schemeClr val="tx1"/>
                </a:solidFill>
                <a:latin typeface="Arial" pitchFamily="34" charset="0"/>
                <a:cs typeface="Arial" pitchFamily="34" charset="0"/>
              </a:rPr>
              <a:t>Předpokládejme, že podnik měl v minulém období tuto skladbu nákladů v Kč:</a:t>
            </a:r>
          </a:p>
          <a:p>
            <a:pPr algn="just">
              <a:lnSpc>
                <a:spcPct val="90000"/>
              </a:lnSpc>
              <a:buNone/>
            </a:pPr>
            <a:endParaRPr lang="cs-CZ" sz="2000" dirty="0">
              <a:solidFill>
                <a:schemeClr val="tx1"/>
              </a:solidFill>
              <a:latin typeface="Arial" pitchFamily="34" charset="0"/>
              <a:cs typeface="Arial" pitchFamily="34" charset="0"/>
            </a:endParaRPr>
          </a:p>
          <a:p>
            <a:pPr algn="just">
              <a:lnSpc>
                <a:spcPct val="90000"/>
              </a:lnSpc>
            </a:pPr>
            <a:r>
              <a:rPr lang="cs-CZ" sz="2000" dirty="0">
                <a:solidFill>
                  <a:schemeClr val="tx1"/>
                </a:solidFill>
                <a:latin typeface="Arial" pitchFamily="34" charset="0"/>
                <a:cs typeface="Arial" pitchFamily="34" charset="0"/>
              </a:rPr>
              <a:t>Spotřeba materiálu 				1 000 000</a:t>
            </a:r>
          </a:p>
          <a:p>
            <a:pPr algn="just">
              <a:lnSpc>
                <a:spcPct val="90000"/>
              </a:lnSpc>
            </a:pPr>
            <a:r>
              <a:rPr lang="cs-CZ" sz="2000" dirty="0">
                <a:solidFill>
                  <a:schemeClr val="tx1"/>
                </a:solidFill>
                <a:latin typeface="Arial" pitchFamily="34" charset="0"/>
                <a:cs typeface="Arial" pitchFamily="34" charset="0"/>
              </a:rPr>
              <a:t>Mzdy dělníků 		  	   		 200 000</a:t>
            </a:r>
          </a:p>
          <a:p>
            <a:pPr algn="just">
              <a:lnSpc>
                <a:spcPct val="90000"/>
              </a:lnSpc>
            </a:pPr>
            <a:r>
              <a:rPr lang="cs-CZ" sz="2000" dirty="0">
                <a:solidFill>
                  <a:schemeClr val="tx1"/>
                </a:solidFill>
                <a:latin typeface="Arial" pitchFamily="34" charset="0"/>
                <a:cs typeface="Arial" pitchFamily="34" charset="0"/>
              </a:rPr>
              <a:t>Mzdy </a:t>
            </a:r>
            <a:r>
              <a:rPr lang="cs-CZ" sz="2000" dirty="0" err="1">
                <a:solidFill>
                  <a:schemeClr val="tx1"/>
                </a:solidFill>
                <a:latin typeface="Arial" pitchFamily="34" charset="0"/>
                <a:cs typeface="Arial" pitchFamily="34" charset="0"/>
              </a:rPr>
              <a:t>administr.prac</a:t>
            </a:r>
            <a:r>
              <a:rPr lang="cs-CZ" sz="2000" dirty="0">
                <a:solidFill>
                  <a:schemeClr val="tx1"/>
                </a:solidFill>
                <a:latin typeface="Arial" pitchFamily="34" charset="0"/>
                <a:cs typeface="Arial" pitchFamily="34" charset="0"/>
              </a:rPr>
              <a:t>.	     			 50 000</a:t>
            </a:r>
          </a:p>
          <a:p>
            <a:pPr algn="just">
              <a:lnSpc>
                <a:spcPct val="90000"/>
              </a:lnSpc>
            </a:pPr>
            <a:r>
              <a:rPr lang="cs-CZ" sz="2000" dirty="0">
                <a:solidFill>
                  <a:schemeClr val="tx1"/>
                </a:solidFill>
                <a:latin typeface="Arial" pitchFamily="34" charset="0"/>
                <a:cs typeface="Arial" pitchFamily="34" charset="0"/>
              </a:rPr>
              <a:t>Nájemné			   	   	  		 400 000</a:t>
            </a:r>
          </a:p>
          <a:p>
            <a:pPr algn="just">
              <a:lnSpc>
                <a:spcPct val="90000"/>
              </a:lnSpc>
            </a:pPr>
            <a:r>
              <a:rPr lang="cs-CZ" sz="2000" dirty="0">
                <a:solidFill>
                  <a:schemeClr val="tx1"/>
                </a:solidFill>
                <a:latin typeface="Arial" pitchFamily="34" charset="0"/>
                <a:cs typeface="Arial" pitchFamily="34" charset="0"/>
              </a:rPr>
              <a:t>Energie na provoz strojů   		100 000</a:t>
            </a:r>
          </a:p>
          <a:p>
            <a:pPr algn="just">
              <a:lnSpc>
                <a:spcPct val="90000"/>
              </a:lnSpc>
            </a:pPr>
            <a:r>
              <a:rPr lang="cs-CZ" sz="2000" dirty="0">
                <a:solidFill>
                  <a:schemeClr val="tx1"/>
                </a:solidFill>
                <a:latin typeface="Arial" pitchFamily="34" charset="0"/>
                <a:cs typeface="Arial" pitchFamily="34" charset="0"/>
              </a:rPr>
              <a:t>Osvětlení,vytápění,voda    		 50 000</a:t>
            </a:r>
          </a:p>
          <a:p>
            <a:pPr algn="just">
              <a:lnSpc>
                <a:spcPct val="90000"/>
              </a:lnSpc>
            </a:pPr>
            <a:r>
              <a:rPr lang="cs-CZ" sz="2000" dirty="0">
                <a:solidFill>
                  <a:schemeClr val="tx1"/>
                </a:solidFill>
                <a:latin typeface="Arial" pitchFamily="34" charset="0"/>
                <a:cs typeface="Arial" pitchFamily="34" charset="0"/>
              </a:rPr>
              <a:t>Reklama			     	     	   		  60 000</a:t>
            </a:r>
          </a:p>
          <a:p>
            <a:pPr algn="just">
              <a:lnSpc>
                <a:spcPct val="90000"/>
              </a:lnSpc>
            </a:pPr>
            <a:r>
              <a:rPr lang="cs-CZ" sz="2000" dirty="0">
                <a:solidFill>
                  <a:schemeClr val="tx1"/>
                </a:solidFill>
                <a:latin typeface="Arial" pitchFamily="34" charset="0"/>
                <a:cs typeface="Arial" pitchFamily="34" charset="0"/>
              </a:rPr>
              <a:t>Doprava materiálu			  	 80 000</a:t>
            </a:r>
          </a:p>
          <a:p>
            <a:pPr algn="just">
              <a:lnSpc>
                <a:spcPct val="90000"/>
              </a:lnSpc>
            </a:pPr>
            <a:r>
              <a:rPr lang="cs-CZ" sz="2000" dirty="0">
                <a:solidFill>
                  <a:schemeClr val="tx1"/>
                </a:solidFill>
                <a:latin typeface="Arial" pitchFamily="34" charset="0"/>
                <a:cs typeface="Arial" pitchFamily="34" charset="0"/>
              </a:rPr>
              <a:t>Odpisy DHM				  		 140 000</a:t>
            </a:r>
          </a:p>
          <a:p>
            <a:pPr algn="just">
              <a:lnSpc>
                <a:spcPct val="90000"/>
              </a:lnSpc>
            </a:pPr>
            <a:r>
              <a:rPr lang="cs-CZ" sz="2000" dirty="0">
                <a:solidFill>
                  <a:schemeClr val="tx1"/>
                </a:solidFill>
                <a:latin typeface="Arial" pitchFamily="34" charset="0"/>
                <a:cs typeface="Arial" pitchFamily="34" charset="0"/>
              </a:rPr>
              <a:t>Vyrobeno bylo celkem 1500 ks výrobků</a:t>
            </a:r>
          </a:p>
          <a:p>
            <a:pPr algn="just">
              <a:lnSpc>
                <a:spcPct val="90000"/>
              </a:lnSpc>
            </a:pPr>
            <a:r>
              <a:rPr lang="cs-CZ" sz="2000" dirty="0">
                <a:solidFill>
                  <a:schemeClr val="tx1"/>
                </a:solidFill>
                <a:latin typeface="Arial" pitchFamily="34" charset="0"/>
                <a:cs typeface="Arial" pitchFamily="34" charset="0"/>
              </a:rPr>
              <a:t>Odhadněte nákladovou funkci. </a:t>
            </a:r>
            <a:r>
              <a:rPr lang="cs-CZ" sz="2000" b="1" dirty="0">
                <a:solidFill>
                  <a:schemeClr val="tx1"/>
                </a:solidFill>
                <a:latin typeface="Arial" pitchFamily="34" charset="0"/>
                <a:cs typeface="Arial" pitchFamily="34" charset="0"/>
              </a:rPr>
              <a:t>Použijte klasifikační analýzu</a:t>
            </a:r>
            <a:endParaRPr lang="cs-CZ" sz="2000" dirty="0">
              <a:solidFill>
                <a:schemeClr val="tx1"/>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inky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inky">
    <a:majorFont>
      <a:latin typeface="Garamond"/>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1813</TotalTime>
  <Words>7281</Words>
  <Application>Microsoft Office PowerPoint</Application>
  <PresentationFormat>Předvádění na obrazovce (4:3)</PresentationFormat>
  <Paragraphs>2125</Paragraphs>
  <Slides>169</Slides>
  <Notes>42</Notes>
  <HiddenSlides>0</HiddenSlides>
  <MMClips>0</MMClips>
  <ScaleCrop>false</ScaleCrop>
  <HeadingPairs>
    <vt:vector size="8" baseType="variant">
      <vt:variant>
        <vt:lpstr>Použitá písma</vt:lpstr>
      </vt:variant>
      <vt:variant>
        <vt:i4>12</vt:i4>
      </vt:variant>
      <vt:variant>
        <vt:lpstr>Motiv</vt:lpstr>
      </vt:variant>
      <vt:variant>
        <vt:i4>1</vt:i4>
      </vt:variant>
      <vt:variant>
        <vt:lpstr>Vložené servery OLE</vt:lpstr>
      </vt:variant>
      <vt:variant>
        <vt:i4>5</vt:i4>
      </vt:variant>
      <vt:variant>
        <vt:lpstr>Nadpisy snímků</vt:lpstr>
      </vt:variant>
      <vt:variant>
        <vt:i4>169</vt:i4>
      </vt:variant>
    </vt:vector>
  </HeadingPairs>
  <TitlesOfParts>
    <vt:vector size="187" baseType="lpstr">
      <vt:lpstr>Arial</vt:lpstr>
      <vt:lpstr>Arial CE</vt:lpstr>
      <vt:lpstr>Calibri</vt:lpstr>
      <vt:lpstr>Cambria Math</vt:lpstr>
      <vt:lpstr>Garamond</vt:lpstr>
      <vt:lpstr>MS Sans Serif</vt:lpstr>
      <vt:lpstr>Open Sans</vt:lpstr>
      <vt:lpstr>Symbol</vt:lpstr>
      <vt:lpstr>Tahoma</vt:lpstr>
      <vt:lpstr>Times New Roman</vt:lpstr>
      <vt:lpstr>Verdana</vt:lpstr>
      <vt:lpstr>Wingdings</vt:lpstr>
      <vt:lpstr>Office Theme</vt:lpstr>
      <vt:lpstr>Dokument</vt:lpstr>
      <vt:lpstr>Rovnice</vt:lpstr>
      <vt:lpstr>Graf</vt:lpstr>
      <vt:lpstr>Worksheet</vt:lpstr>
      <vt:lpstr>List</vt:lpstr>
      <vt:lpstr>2. Soustředění Výnosy, Náklady a jejich řízení</vt:lpstr>
      <vt:lpstr>Výnosy</vt:lpstr>
      <vt:lpstr>Výnosy</vt:lpstr>
      <vt:lpstr>Výnosy</vt:lpstr>
      <vt:lpstr>TRŽBY</vt:lpstr>
      <vt:lpstr>TRŽBY</vt:lpstr>
      <vt:lpstr>TRŽBY</vt:lpstr>
      <vt:lpstr>Příjmy</vt:lpstr>
      <vt:lpstr>Prezentace aplikace PowerPoint</vt:lpstr>
      <vt:lpstr>Výkon, výnos, příjem</vt:lpstr>
      <vt:lpstr>Náklady</vt:lpstr>
      <vt:lpstr>Náklady</vt:lpstr>
      <vt:lpstr>Náklady</vt:lpstr>
      <vt:lpstr>Příklad č. 1</vt:lpstr>
      <vt:lpstr>Náklady</vt:lpstr>
      <vt:lpstr>Prezentace aplikace PowerPoint</vt:lpstr>
      <vt:lpstr>1. Členění dle výkazu zisku a ztrát  VÝSLEDEK HOSPODAŘENÍ (VH) V - N</vt:lpstr>
      <vt:lpstr>2. Druhové třídění nákladů </vt:lpstr>
      <vt:lpstr>2. Druhové třídění nákladů </vt:lpstr>
      <vt:lpstr>Prezentace aplikace PowerPoint</vt:lpstr>
      <vt:lpstr>Prezentace aplikace PowerPoint</vt:lpstr>
      <vt:lpstr>Nákladové a výnosové druhy</vt:lpstr>
      <vt:lpstr>Výkaz zisku a ztráty do 2016 (1)</vt:lpstr>
      <vt:lpstr>Výkaz zisku a ztráty do 2016 (2)</vt:lpstr>
      <vt:lpstr>Výkaz zisku a ztráty do 2016 (3)</vt:lpstr>
      <vt:lpstr>Výkaz zisku a ztráty do 2016 (4)</vt:lpstr>
      <vt:lpstr>Výkaz zisku a ztráty nově od 2016</vt:lpstr>
      <vt:lpstr>Prezentace aplikace PowerPoint</vt:lpstr>
      <vt:lpstr>Prezentace aplikace PowerPoint</vt:lpstr>
      <vt:lpstr>Prezentace aplikace PowerPoint</vt:lpstr>
      <vt:lpstr>Všimněte si!</vt:lpstr>
      <vt:lpstr>Prezentace aplikace PowerPoint</vt:lpstr>
      <vt:lpstr>Prezentace aplikace PowerPoint</vt:lpstr>
      <vt:lpstr>3. Účelové třídění nákladů</vt:lpstr>
      <vt:lpstr>Příklad č. 3  (přímé a nepřímé náklady)</vt:lpstr>
      <vt:lpstr>4. Členění nákladů v závislosti na změnách objemu výroby </vt:lpstr>
      <vt:lpstr>4. Členění nákladů v závislosti na změnách objemu výroby </vt:lpstr>
      <vt:lpstr>4. Členění nákladů v závislosti na změnách objemu výroby </vt:lpstr>
      <vt:lpstr>Průběh (vývoj) fixních, variabilních a celkových nákladů při růstu produkce</vt:lpstr>
      <vt:lpstr>4. Členění nákladů v závislosti na změnách objemu výroby </vt:lpstr>
      <vt:lpstr>4. Členění nákladů v závislosti na změnách objemu výroby </vt:lpstr>
      <vt:lpstr>Příklad 4 V podniku na výrobu kontejnerů byly zaúčtovány v průběhu měsíce tyto položky:</vt:lpstr>
      <vt:lpstr>5. Náklady v manažerském (ekonomickém) pojetí</vt:lpstr>
      <vt:lpstr>Ukázka: členění nákladů</vt:lpstr>
      <vt:lpstr>Prezentace aplikace PowerPoint</vt:lpstr>
      <vt:lpstr>Různé kategorie nákladů</vt:lpstr>
      <vt:lpstr>Prezentace aplikace PowerPoint</vt:lpstr>
      <vt:lpstr>Kategorie nákladů</vt:lpstr>
      <vt:lpstr>Příklad 6 Doplňte tabulku</vt:lpstr>
      <vt:lpstr>Obchodní marže, přidaná hodnota, hrubé rozpětí</vt:lpstr>
      <vt:lpstr>Skladba ceny výrobku</vt:lpstr>
      <vt:lpstr>Výsledek hospodaření</vt:lpstr>
      <vt:lpstr>Výsledek hospodaření</vt:lpstr>
      <vt:lpstr>Výsledek hospodaření</vt:lpstr>
      <vt:lpstr>Výsledek hospodaření</vt:lpstr>
      <vt:lpstr>Prezentace aplikace PowerPoint</vt:lpstr>
      <vt:lpstr>Prezentace aplikace PowerPoint</vt:lpstr>
      <vt:lpstr>Výsledek hospodaření</vt:lpstr>
      <vt:lpstr>ZISK</vt:lpstr>
      <vt:lpstr>ZISK</vt:lpstr>
      <vt:lpstr>Prezentace aplikace PowerPoint</vt:lpstr>
      <vt:lpstr>Výnosy a náklady podnikatele za měsíc -  úspory a prostory do podnikání vs. pronájem</vt:lpstr>
      <vt:lpstr>ZTRÁTA</vt:lpstr>
      <vt:lpstr>Příklad 7 Přímka na obrázku je znázorněním závislosti nákladů na objemu výroby. Jaká je hodnota fixních nákladů? Znázorněte FN do grafu. Jaké jsou variabilní náklady na jednotku výroby? Jaké jsou celkové náklady pro 100 vyrobených jednotek?</vt:lpstr>
      <vt:lpstr>Prezentace aplikace PowerPoint</vt:lpstr>
      <vt:lpstr>Prezentace aplikace PowerPoint</vt:lpstr>
      <vt:lpstr>Příklad 9  Máte k dispozici následující údaje v tis Kč za rok 2011. Určete:</vt:lpstr>
      <vt:lpstr>Řešení</vt:lpstr>
      <vt:lpstr>Příklad 10  Určete, které položky obsaženy v rozvaze, a které ve výsledovce. Z těchto položek sestavte rozvahu a výsledovku podniku Kometa s. r. o. za rok 2013 - údaje v tis. Kč.</vt:lpstr>
      <vt:lpstr>Prezentace aplikace PowerPoint</vt:lpstr>
      <vt:lpstr>Prezentace aplikace PowerPoint</vt:lpstr>
      <vt:lpstr>Příklad 10.</vt:lpstr>
      <vt:lpstr>VZZ platný od r. 2016</vt:lpstr>
      <vt:lpstr>Srovnání od 2016 vs. před 2016</vt:lpstr>
      <vt:lpstr>Model degrese fixních nákladů</vt:lpstr>
      <vt:lpstr>Model degrese fixních nákladů</vt:lpstr>
      <vt:lpstr>Model degrese fixních nákladů</vt:lpstr>
      <vt:lpstr> Náklady – nákladové funkce</vt:lpstr>
      <vt:lpstr>Příklad č. 1 Časový rozdíl mezi výnosy-příjmy a náklady-výdaji</vt:lpstr>
      <vt:lpstr>Příklad č. 1</vt:lpstr>
      <vt:lpstr>NÁKLADOVÁ FUNKCE</vt:lpstr>
      <vt:lpstr>Nákladová funkce</vt:lpstr>
      <vt:lpstr>Nákladové funkce</vt:lpstr>
      <vt:lpstr>Nákladová funkce</vt:lpstr>
      <vt:lpstr>Prezentace aplikace PowerPoint</vt:lpstr>
      <vt:lpstr>Prezentace aplikace PowerPoint</vt:lpstr>
      <vt:lpstr>Nákladové funkce</vt:lpstr>
      <vt:lpstr>Průběh jednotkových nákladů</vt:lpstr>
      <vt:lpstr>Příklad – prodej zmrzliny</vt:lpstr>
      <vt:lpstr>Příklad – prodej zmrzliny předpokládejme prodej 1500 ks za měsíc</vt:lpstr>
      <vt:lpstr>Skladba ceny výrobku</vt:lpstr>
      <vt:lpstr>Ukázka 1</vt:lpstr>
      <vt:lpstr>Ukázka 2</vt:lpstr>
      <vt:lpstr>Příklad č. 2  Nákladová funkce</vt:lpstr>
      <vt:lpstr>Příklad č. 3 Nákladová funkce</vt:lpstr>
      <vt:lpstr>Řešení č. 3 Nákladová funkce</vt:lpstr>
      <vt:lpstr>Zjišťování parametrů nákladových funkcí Metody</vt:lpstr>
      <vt:lpstr>Zjišťování parametrů nákladových funkcí</vt:lpstr>
      <vt:lpstr>Příklad č. 4 Klasifikační analýza</vt:lpstr>
      <vt:lpstr>Řešení č. 4  Klasifikační analýza</vt:lpstr>
      <vt:lpstr>Grafická metoda stanovení nákladové funkce</vt:lpstr>
      <vt:lpstr>Ukázka 3: Podnik vykázal v průběhu roku v rámci jednotlivých měsíců tyto hodnoty objemu produkce a nákladů</vt:lpstr>
      <vt:lpstr>Prezentace aplikace PowerPoint</vt:lpstr>
      <vt:lpstr>Zjišťování parametrů nákladových funkcí</vt:lpstr>
      <vt:lpstr>Řešení č. 5 Metoda dvou období</vt:lpstr>
      <vt:lpstr>Příklad  č. 6 Metoda dvou období</vt:lpstr>
      <vt:lpstr>Řešení př. č. 6</vt:lpstr>
      <vt:lpstr>Zjišťování parametrů nákladových funkcí</vt:lpstr>
      <vt:lpstr>Příklad  č. 7  Malý podnik v průběhu 6 měsíců vykazoval tyto položky objemu produkce a nákladů:</vt:lpstr>
      <vt:lpstr>Prezentace aplikace PowerPoint</vt:lpstr>
      <vt:lpstr>Řešení – grafická metoda</vt:lpstr>
      <vt:lpstr>Příklad č. 8 Podnik vykázal v průběhu roku v rámci jednotlivých měsíců tyto hodnoty objemu produkce a nákladů</vt:lpstr>
      <vt:lpstr>Dále jsou známy následující údaje o struktuře nákladů: </vt:lpstr>
      <vt:lpstr>Řešení č. 8</vt:lpstr>
      <vt:lpstr>Řešení Klasifikační analýza</vt:lpstr>
      <vt:lpstr>Řešení regrese a korelace</vt:lpstr>
      <vt:lpstr>Řešení regrese a korelace</vt:lpstr>
      <vt:lpstr>Kvíz</vt:lpstr>
      <vt:lpstr>Vztahy mezi ziskem, objemem výroby, cenou a náklady. Bod zvratu</vt:lpstr>
      <vt:lpstr>BOD ZVRATU (BZ)</vt:lpstr>
      <vt:lpstr>Grafická analýza bodu zvratu</vt:lpstr>
      <vt:lpstr>Grafické znázornění bodu zvratu</vt:lpstr>
      <vt:lpstr>Prezentace aplikace PowerPoint</vt:lpstr>
      <vt:lpstr>Prezentace aplikace PowerPoint</vt:lpstr>
      <vt:lpstr>BOD ZVRATU</vt:lpstr>
      <vt:lpstr>Bod zvratu</vt:lpstr>
      <vt:lpstr>BOD ZVRATU</vt:lpstr>
      <vt:lpstr>Příklad – zmrzlina - bod zvratu musím prodávat za cenu 16 Kč, kolik je BZ?</vt:lpstr>
      <vt:lpstr>Příklad – příspěvek na úhradu</vt:lpstr>
      <vt:lpstr>Kolik prodaných zmrzlin vytvoří zisk 15 000 Kč při ceně 18 Kč/ks nebo při ceně 16 Kč/ ks?</vt:lpstr>
      <vt:lpstr>Skladba ceny výrobku</vt:lpstr>
      <vt:lpstr>Náklady vs. příspěvek na úhradu</vt:lpstr>
      <vt:lpstr>BOD ZVRATU</vt:lpstr>
      <vt:lpstr>BOD ZVRATU</vt:lpstr>
      <vt:lpstr>BOD ZVRATU</vt:lpstr>
      <vt:lpstr>Ukázka 2</vt:lpstr>
      <vt:lpstr>Příklad 1</vt:lpstr>
      <vt:lpstr>Příklad 2</vt:lpstr>
      <vt:lpstr>Příklad 3</vt:lpstr>
      <vt:lpstr>Příklad 4</vt:lpstr>
      <vt:lpstr>Řešení 4</vt:lpstr>
      <vt:lpstr>Příklad 5</vt:lpstr>
      <vt:lpstr>Příklad 6</vt:lpstr>
      <vt:lpstr> Podnik vyrábí 2 výrobky. Bližší charakteristika je uvedena v tabulce</vt:lpstr>
      <vt:lpstr>Řešení:</vt:lpstr>
      <vt:lpstr>Příklad č. 8</vt:lpstr>
      <vt:lpstr>Příklad č. 6 - řešení</vt:lpstr>
      <vt:lpstr>Příklad k procvičování 1</vt:lpstr>
      <vt:lpstr>Řešení</vt:lpstr>
      <vt:lpstr>Příklad k procvičování 2</vt:lpstr>
      <vt:lpstr>Řešení</vt:lpstr>
      <vt:lpstr>Limit variabilních nákladů</vt:lpstr>
      <vt:lpstr>Limit fixních nákladů</vt:lpstr>
      <vt:lpstr>Příklad 9</vt:lpstr>
      <vt:lpstr>Příklad 10</vt:lpstr>
      <vt:lpstr>Limit ceny</vt:lpstr>
      <vt:lpstr>Je-li dána nákladová funkce  N = 18 000 + 1,5*q a podnik je schopen vyrobit maximálně 10 000 ks, jaká je dolní hranice ceny?</vt:lpstr>
      <vt:lpstr>Příklad 12</vt:lpstr>
      <vt:lpstr>Kombinované úlohy</vt:lpstr>
      <vt:lpstr>Výběr optimální varianty</vt:lpstr>
      <vt:lpstr>Prezentace aplikace PowerPoint</vt:lpstr>
      <vt:lpstr>Řešení – grafické znázornění</vt:lpstr>
      <vt:lpstr>Prezentace aplikace PowerPoint</vt:lpstr>
      <vt:lpstr>Provozní páka</vt:lpstr>
      <vt:lpstr>Provozní páka</vt:lpstr>
      <vt:lpstr>Provozní páka</vt:lpstr>
      <vt:lpstr>Příklad 10</vt:lpstr>
      <vt:lpstr>Příklad k procvičení 3</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293</cp:revision>
  <dcterms:created xsi:type="dcterms:W3CDTF">2012-07-19T22:32:54Z</dcterms:created>
  <dcterms:modified xsi:type="dcterms:W3CDTF">2021-10-28T15:49:38Z</dcterms:modified>
</cp:coreProperties>
</file>