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9"/>
  </p:notesMasterIdLst>
  <p:sldIdLst>
    <p:sldId id="256" r:id="rId2"/>
    <p:sldId id="257" r:id="rId3"/>
    <p:sldId id="262" r:id="rId4"/>
    <p:sldId id="258" r:id="rId5"/>
    <p:sldId id="259" r:id="rId6"/>
    <p:sldId id="263" r:id="rId7"/>
    <p:sldId id="261" r:id="rId8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7" d="100"/>
          <a:sy n="57" d="100"/>
        </p:scale>
        <p:origin x="1468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60812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187218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ransition spd="slow">
    <p:fade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289833" y="2041742"/>
            <a:ext cx="8704877" cy="35631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D10202"/>
              </a:buClr>
              <a:buSzPts val="4400"/>
              <a:buFont typeface="Calibri"/>
              <a:buNone/>
            </a:pPr>
            <a:r>
              <a:rPr lang="cs-CZ" b="1" dirty="0">
                <a:solidFill>
                  <a:srgbClr val="D10202"/>
                </a:solidFill>
              </a:rPr>
              <a:t>Náklady, kalkulace a ceny</a:t>
            </a:r>
            <a:br>
              <a:rPr lang="cs-CZ" b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Y</a:t>
            </a:r>
            <a:r>
              <a:rPr lang="cs-CZ" b="1" dirty="0" smtClean="0">
                <a:solidFill>
                  <a:srgbClr val="D10202"/>
                </a:solidFill>
              </a:rPr>
              <a:t>NKC</a:t>
            </a:r>
            <a:endParaRPr b="1" dirty="0"/>
          </a:p>
        </p:txBody>
      </p:sp>
      <p:sp>
        <p:nvSpPr>
          <p:cNvPr id="90" name="Google Shape;90;p13"/>
          <p:cNvSpPr txBox="1"/>
          <p:nvPr/>
        </p:nvSpPr>
        <p:spPr>
          <a:xfrm>
            <a:off x="464234" y="5884219"/>
            <a:ext cx="4894206" cy="53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Autor: Ing. Jaroslav Škrabal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 descr="Výsledek obrázku pro ikea logo"/>
          <p:cNvSpPr/>
          <p:nvPr/>
        </p:nvSpPr>
        <p:spPr>
          <a:xfrm>
            <a:off x="4419599" y="1703717"/>
            <a:ext cx="1877683" cy="187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800942" y="5604868"/>
            <a:ext cx="3878824" cy="725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31</a:t>
            </a:r>
            <a:r>
              <a:rPr lang="cs-CZ" sz="1800" b="1" u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cs-CZ" sz="18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03</a:t>
            </a:r>
            <a:r>
              <a:rPr lang="cs-CZ" sz="1800" b="1" u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2023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Olomouc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/>
              <a:t>Kontakt</a:t>
            </a:r>
            <a:endParaRPr b="1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 b="1" dirty="0"/>
              <a:t>Ústav: UIZ </a:t>
            </a:r>
            <a:r>
              <a:rPr lang="cs-CZ" dirty="0"/>
              <a:t>(Ústav inovací ve zdravotnictví)</a:t>
            </a:r>
            <a:endParaRPr dirty="0"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 dirty="0"/>
              <a:t>Kontakt:</a:t>
            </a:r>
            <a:endParaRPr dirty="0"/>
          </a:p>
          <a:p>
            <a:pPr marL="742950" lvl="1" indent="-2857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</a:pPr>
            <a:r>
              <a:rPr lang="cs-CZ" dirty="0"/>
              <a:t>e-mail: jaroslav.skrabal@mvso.cz</a:t>
            </a:r>
            <a:endParaRPr dirty="0"/>
          </a:p>
          <a:p>
            <a:pPr marL="742950" lvl="1" indent="-2857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</a:pPr>
            <a:r>
              <a:rPr lang="cs-CZ" dirty="0"/>
              <a:t>přes poštu v rámci: </a:t>
            </a:r>
            <a:r>
              <a:rPr lang="cs-CZ" b="1" dirty="0"/>
              <a:t>IS MVSO</a:t>
            </a:r>
            <a:r>
              <a:rPr lang="cs-CZ" dirty="0"/>
              <a:t>.</a:t>
            </a:r>
            <a:endParaRPr dirty="0"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 dirty="0"/>
              <a:t>Konzultační hodiny </a:t>
            </a:r>
            <a:r>
              <a:rPr lang="cs-CZ" b="1" dirty="0"/>
              <a:t>dle domluvy</a:t>
            </a:r>
            <a:r>
              <a:rPr lang="cs-CZ" dirty="0"/>
              <a:t>.</a:t>
            </a:r>
            <a:endParaRPr dirty="0"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 dirty="0"/>
              <a:t>Veškeré informace budou poslány přes </a:t>
            </a:r>
            <a:r>
              <a:rPr lang="cs-CZ" b="1" dirty="0"/>
              <a:t>hromadnou korespondenci IS MVSO</a:t>
            </a:r>
            <a:r>
              <a:rPr lang="cs-CZ" dirty="0"/>
              <a:t>.</a:t>
            </a:r>
            <a:endParaRPr dirty="0"/>
          </a:p>
          <a:p>
            <a:pPr marL="457200" lvl="1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1"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2/12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Informace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 b="1" dirty="0"/>
              <a:t>Přednášející:</a:t>
            </a:r>
          </a:p>
          <a:p>
            <a:pPr marL="800100" lvl="1">
              <a:spcBef>
                <a:spcPts val="0"/>
              </a:spcBef>
              <a:buSzPts val="3200"/>
              <a:buFont typeface="Arial"/>
              <a:buChar char="•"/>
            </a:pPr>
            <a:r>
              <a:rPr lang="cs-CZ" dirty="0"/>
              <a:t>Ing. Jaroslav Škrabal</a:t>
            </a:r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 b="1" dirty="0" smtClean="0"/>
              <a:t>1. tutoriál</a:t>
            </a:r>
          </a:p>
          <a:p>
            <a:pPr marL="800100" lvl="1">
              <a:spcBef>
                <a:spcPts val="0"/>
              </a:spcBef>
              <a:buSzPts val="3200"/>
              <a:buChar char="•"/>
            </a:pPr>
            <a:r>
              <a:rPr lang="cs-CZ" dirty="0" smtClean="0"/>
              <a:t>31. 3. 2023 (15:30 – 18:30)</a:t>
            </a:r>
            <a:endParaRPr lang="cs-CZ" dirty="0" smtClean="0"/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 b="1" dirty="0" smtClean="0"/>
              <a:t>2. tutoriál</a:t>
            </a:r>
          </a:p>
          <a:p>
            <a:pPr marL="800100" lvl="1">
              <a:spcBef>
                <a:spcPts val="0"/>
              </a:spcBef>
              <a:buSzPts val="3200"/>
              <a:buChar char="•"/>
            </a:pPr>
            <a:r>
              <a:rPr lang="cs-CZ" dirty="0" smtClean="0"/>
              <a:t>28. 4. 2023 (15:30 – 18:30)</a:t>
            </a: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3/12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6936921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/>
              <a:t>Podmínky</a:t>
            </a:r>
            <a:endParaRPr b="1"/>
          </a:p>
        </p:txBody>
      </p:sp>
      <p:sp>
        <p:nvSpPr>
          <p:cNvPr id="105" name="Google Shape;105;p15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 b="1" dirty="0"/>
              <a:t>Metody hodnocení:</a:t>
            </a:r>
            <a:endParaRPr dirty="0"/>
          </a:p>
          <a:p>
            <a:pPr marL="742950" lvl="1" indent="-285750">
              <a:spcBef>
                <a:spcPts val="560"/>
              </a:spcBef>
              <a:buSzPts val="2800"/>
            </a:pPr>
            <a:r>
              <a:rPr lang="cs-CZ" b="1" dirty="0"/>
              <a:t>Zápočet:</a:t>
            </a:r>
          </a:p>
          <a:p>
            <a:pPr marL="1200150" lvl="2" indent="-285750">
              <a:spcBef>
                <a:spcPts val="560"/>
              </a:spcBef>
              <a:buSzPts val="2800"/>
            </a:pPr>
            <a:r>
              <a:rPr lang="cs-CZ" dirty="0"/>
              <a:t>Seminární práce;</a:t>
            </a:r>
          </a:p>
          <a:p>
            <a:pPr marL="1657350" lvl="3" indent="-285750">
              <a:spcBef>
                <a:spcPts val="560"/>
              </a:spcBef>
              <a:buSzPts val="2800"/>
            </a:pPr>
            <a:r>
              <a:rPr lang="cs-CZ" dirty="0" smtClean="0"/>
              <a:t>Na základě prováděných různých výpočtů si studentka/student vybere jeden příklad (libovolný) z probírané tématiky a vypracuje svůj obdobný příklad, který bude následně vložen do šablony seminární práce a odeslán vyučujícímu ke kontrole.</a:t>
            </a:r>
            <a:endParaRPr lang="cs-CZ" dirty="0"/>
          </a:p>
          <a:p>
            <a:pPr marL="1200150" lvl="2" indent="-285750">
              <a:spcBef>
                <a:spcPts val="560"/>
              </a:spcBef>
              <a:buSzPts val="2800"/>
            </a:pPr>
            <a:r>
              <a:rPr lang="cs-CZ" dirty="0">
                <a:solidFill>
                  <a:schemeClr val="tx1"/>
                </a:solidFill>
              </a:rPr>
              <a:t>Zápočtový test;</a:t>
            </a:r>
          </a:p>
          <a:p>
            <a:pPr marL="1657350" lvl="3" indent="-285750">
              <a:spcBef>
                <a:spcPts val="560"/>
              </a:spcBef>
              <a:buSzPts val="2800"/>
            </a:pPr>
            <a:r>
              <a:rPr lang="cs-CZ" dirty="0">
                <a:solidFill>
                  <a:schemeClr val="tx1"/>
                </a:solidFill>
              </a:rPr>
              <a:t>Celkem 10 otázek typu: </a:t>
            </a:r>
            <a:r>
              <a:rPr lang="cs-CZ" dirty="0" err="1">
                <a:solidFill>
                  <a:schemeClr val="tx1"/>
                </a:solidFill>
              </a:rPr>
              <a:t>a,b,c</a:t>
            </a:r>
            <a:r>
              <a:rPr lang="cs-CZ" dirty="0">
                <a:solidFill>
                  <a:schemeClr val="tx1"/>
                </a:solidFill>
              </a:rPr>
              <a:t> a jedna odpověď bude správně;</a:t>
            </a:r>
          </a:p>
          <a:p>
            <a:pPr marL="1657350" lvl="3" indent="-285750">
              <a:spcBef>
                <a:spcPts val="560"/>
              </a:spcBef>
              <a:buSzPts val="2800"/>
            </a:pPr>
            <a:r>
              <a:rPr lang="cs-CZ" dirty="0">
                <a:solidFill>
                  <a:schemeClr val="tx1"/>
                </a:solidFill>
              </a:rPr>
              <a:t>Test od týdně 15. května v systému IS MVŠO</a:t>
            </a:r>
            <a:r>
              <a:rPr lang="cs-CZ" dirty="0" smtClean="0">
                <a:solidFill>
                  <a:schemeClr val="tx1"/>
                </a:solidFill>
              </a:rPr>
              <a:t>.</a:t>
            </a:r>
          </a:p>
          <a:p>
            <a:pPr marL="1657350" lvl="3" indent="-285750">
              <a:spcBef>
                <a:spcPts val="560"/>
              </a:spcBef>
              <a:buSzPts val="2800"/>
            </a:pPr>
            <a:r>
              <a:rPr lang="cs-CZ" dirty="0" smtClean="0">
                <a:solidFill>
                  <a:schemeClr val="tx1"/>
                </a:solidFill>
              </a:rPr>
              <a:t>Lze domluvit i dřívější termín na základě domluvy.</a:t>
            </a:r>
            <a:endParaRPr lang="cs-CZ" dirty="0">
              <a:solidFill>
                <a:schemeClr val="tx1"/>
              </a:solidFill>
            </a:endParaRPr>
          </a:p>
          <a:p>
            <a:pPr marL="1200150" lvl="2" indent="-285750">
              <a:spcBef>
                <a:spcPts val="560"/>
              </a:spcBef>
              <a:buSzPts val="2800"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06" name="Google Shape;106;p15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4/12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Témata přednášek</a:t>
            </a:r>
            <a:endParaRPr dirty="0"/>
          </a:p>
        </p:txBody>
      </p:sp>
      <p:sp>
        <p:nvSpPr>
          <p:cNvPr id="112" name="Google Shape;112;p16"/>
          <p:cNvSpPr txBox="1">
            <a:spLocks noGrp="1"/>
          </p:cNvSpPr>
          <p:nvPr>
            <p:ph type="body" idx="1"/>
          </p:nvPr>
        </p:nvSpPr>
        <p:spPr>
          <a:xfrm>
            <a:off x="189571" y="1299576"/>
            <a:ext cx="8697951" cy="48817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12419">
              <a:spcBef>
                <a:spcPts val="0"/>
              </a:spcBef>
              <a:buSzPct val="100000"/>
            </a:pPr>
            <a:r>
              <a:rPr lang="cs-CZ" sz="2400" dirty="0">
                <a:solidFill>
                  <a:schemeClr val="tx1"/>
                </a:solidFill>
              </a:rPr>
              <a:t>1. Vymezení a pojetí nákladů finanční, manažerské a hodnotové.</a:t>
            </a:r>
          </a:p>
          <a:p>
            <a:pPr marL="342900" lvl="0" indent="-312419">
              <a:spcBef>
                <a:spcPts val="0"/>
              </a:spcBef>
              <a:buSzPct val="100000"/>
            </a:pPr>
            <a:r>
              <a:rPr lang="cs-CZ" sz="2400" dirty="0">
                <a:solidFill>
                  <a:schemeClr val="tx1"/>
                </a:solidFill>
              </a:rPr>
              <a:t>2. Klasifikace nákladů podle druhu, účelu a vztahu ke změně objemu výkonů</a:t>
            </a:r>
          </a:p>
          <a:p>
            <a:pPr marL="342900" lvl="0" indent="-312419">
              <a:spcBef>
                <a:spcPts val="0"/>
              </a:spcBef>
              <a:buSzPct val="100000"/>
            </a:pPr>
            <a:r>
              <a:rPr lang="cs-CZ" sz="2400" dirty="0">
                <a:solidFill>
                  <a:schemeClr val="tx1"/>
                </a:solidFill>
              </a:rPr>
              <a:t>3. Vybrané metody stanovení nákladových funkcí</a:t>
            </a:r>
          </a:p>
          <a:p>
            <a:pPr marL="342900" lvl="0" indent="-312419">
              <a:spcBef>
                <a:spcPts val="0"/>
              </a:spcBef>
              <a:buSzPct val="100000"/>
            </a:pPr>
            <a:r>
              <a:rPr lang="cs-CZ" sz="2400" dirty="0">
                <a:solidFill>
                  <a:schemeClr val="tx1"/>
                </a:solidFill>
              </a:rPr>
              <a:t>4. Využití analýzy bodu zvratu při řízení nákladů</a:t>
            </a:r>
          </a:p>
          <a:p>
            <a:pPr marL="342900" lvl="0" indent="-312419">
              <a:spcBef>
                <a:spcPts val="0"/>
              </a:spcBef>
              <a:buSzPct val="100000"/>
            </a:pPr>
            <a:r>
              <a:rPr lang="cs-CZ" sz="2400" dirty="0">
                <a:solidFill>
                  <a:schemeClr val="tx1"/>
                </a:solidFill>
              </a:rPr>
              <a:t>5. Význam a využití kalkulací v podniku</a:t>
            </a:r>
          </a:p>
          <a:p>
            <a:pPr marL="342900" lvl="0" indent="-312419">
              <a:spcBef>
                <a:spcPts val="0"/>
              </a:spcBef>
              <a:buSzPct val="100000"/>
            </a:pPr>
            <a:r>
              <a:rPr lang="cs-CZ" sz="2400" dirty="0">
                <a:solidFill>
                  <a:schemeClr val="tx1"/>
                </a:solidFill>
              </a:rPr>
              <a:t>6. Druhy kalkulací a jejich funkce</a:t>
            </a:r>
          </a:p>
          <a:p>
            <a:pPr marL="342900" lvl="0" indent="-312419">
              <a:spcBef>
                <a:spcPts val="0"/>
              </a:spcBef>
              <a:buSzPct val="100000"/>
            </a:pPr>
            <a:r>
              <a:rPr lang="cs-CZ" sz="2400" dirty="0">
                <a:solidFill>
                  <a:schemeClr val="tx1"/>
                </a:solidFill>
              </a:rPr>
              <a:t>7. Vymezení a využití kalkulačního vzorce a kalkulačních technik</a:t>
            </a:r>
          </a:p>
          <a:p>
            <a:pPr marL="342900" lvl="0" indent="-312419">
              <a:spcBef>
                <a:spcPts val="0"/>
              </a:spcBef>
              <a:buSzPct val="100000"/>
            </a:pPr>
            <a:r>
              <a:rPr lang="cs-CZ" sz="2400" dirty="0">
                <a:solidFill>
                  <a:schemeClr val="tx1"/>
                </a:solidFill>
              </a:rPr>
              <a:t>8. Tvorba kalkulací ve výrobním podniku a podniku služeb</a:t>
            </a:r>
          </a:p>
          <a:p>
            <a:pPr marL="342900" lvl="0" indent="-312419">
              <a:spcBef>
                <a:spcPts val="0"/>
              </a:spcBef>
              <a:buSzPct val="100000"/>
            </a:pPr>
            <a:r>
              <a:rPr lang="cs-CZ" sz="2400" dirty="0">
                <a:solidFill>
                  <a:schemeClr val="tx1"/>
                </a:solidFill>
              </a:rPr>
              <a:t>9. Ceny a jejich legislativní úprava</a:t>
            </a:r>
          </a:p>
          <a:p>
            <a:pPr marL="342900" lvl="0" indent="-312419">
              <a:spcBef>
                <a:spcPts val="0"/>
              </a:spcBef>
              <a:buSzPct val="100000"/>
            </a:pPr>
            <a:r>
              <a:rPr lang="cs-CZ" sz="2400" dirty="0">
                <a:solidFill>
                  <a:schemeClr val="tx1"/>
                </a:solidFill>
              </a:rPr>
              <a:t>10. Cenová strategie a cenová politika podniku</a:t>
            </a:r>
          </a:p>
          <a:p>
            <a:pPr marL="342900" lvl="0" indent="-312419">
              <a:spcBef>
                <a:spcPts val="0"/>
              </a:spcBef>
              <a:buSzPct val="100000"/>
            </a:pPr>
            <a:r>
              <a:rPr lang="cs-CZ" sz="2400" dirty="0">
                <a:solidFill>
                  <a:schemeClr val="tx1"/>
                </a:solidFill>
              </a:rPr>
              <a:t>11. Metody stanovení cen</a:t>
            </a:r>
          </a:p>
          <a:p>
            <a:pPr marL="342900" lvl="0" indent="-312419">
              <a:spcBef>
                <a:spcPts val="0"/>
              </a:spcBef>
              <a:buSzPct val="100000"/>
            </a:pPr>
            <a:r>
              <a:rPr lang="cs-CZ" sz="2400" dirty="0">
                <a:solidFill>
                  <a:schemeClr val="tx1"/>
                </a:solidFill>
              </a:rPr>
              <a:t>12. Přístupy k tvorbě ceny u nového výrobku</a:t>
            </a:r>
          </a:p>
        </p:txBody>
      </p:sp>
      <p:sp>
        <p:nvSpPr>
          <p:cNvPr id="113" name="Google Shape;113;p16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5/12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Seminární práce</a:t>
            </a:r>
            <a:endParaRPr dirty="0"/>
          </a:p>
        </p:txBody>
      </p:sp>
      <p:sp>
        <p:nvSpPr>
          <p:cNvPr id="112" name="Google Shape;112;p16"/>
          <p:cNvSpPr txBox="1">
            <a:spLocks noGrp="1"/>
          </p:cNvSpPr>
          <p:nvPr>
            <p:ph type="body" idx="1"/>
          </p:nvPr>
        </p:nvSpPr>
        <p:spPr>
          <a:xfrm>
            <a:off x="189571" y="1299576"/>
            <a:ext cx="8697951" cy="48817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12419">
              <a:spcBef>
                <a:spcPts val="0"/>
              </a:spcBef>
              <a:buSzPct val="100000"/>
            </a:pPr>
            <a:r>
              <a:rPr lang="cs-CZ" dirty="0">
                <a:solidFill>
                  <a:schemeClr val="tx1"/>
                </a:solidFill>
              </a:rPr>
              <a:t>Vypracovat seminární práce v rámci šablony MVŠO akceptující směrnici MVŠO:</a:t>
            </a:r>
          </a:p>
          <a:p>
            <a:pPr marL="342900" lvl="0" indent="-312419">
              <a:spcBef>
                <a:spcPts val="0"/>
              </a:spcBef>
              <a:buSzPct val="100000"/>
            </a:pPr>
            <a:r>
              <a:rPr lang="cs-CZ" dirty="0">
                <a:solidFill>
                  <a:schemeClr val="tx1"/>
                </a:solidFill>
              </a:rPr>
              <a:t>Struktura:</a:t>
            </a:r>
          </a:p>
          <a:p>
            <a:pPr marL="800100" lvl="1" indent="-312419">
              <a:spcBef>
                <a:spcPts val="0"/>
              </a:spcBef>
              <a:buSzPct val="100000"/>
            </a:pPr>
            <a:r>
              <a:rPr lang="cs-CZ" dirty="0">
                <a:solidFill>
                  <a:schemeClr val="tx1"/>
                </a:solidFill>
              </a:rPr>
              <a:t>Titulní strana;</a:t>
            </a:r>
          </a:p>
          <a:p>
            <a:pPr marL="800100" lvl="1" indent="-312419">
              <a:spcBef>
                <a:spcPts val="0"/>
              </a:spcBef>
              <a:buSzPct val="100000"/>
            </a:pPr>
            <a:r>
              <a:rPr lang="cs-CZ" dirty="0">
                <a:solidFill>
                  <a:schemeClr val="tx1"/>
                </a:solidFill>
              </a:rPr>
              <a:t>Obsah;</a:t>
            </a:r>
          </a:p>
          <a:p>
            <a:pPr marL="800100" lvl="1" indent="-312419">
              <a:spcBef>
                <a:spcPts val="0"/>
              </a:spcBef>
              <a:buSzPct val="100000"/>
            </a:pPr>
            <a:r>
              <a:rPr lang="cs-CZ" dirty="0">
                <a:solidFill>
                  <a:schemeClr val="tx1"/>
                </a:solidFill>
              </a:rPr>
              <a:t>Úvod;</a:t>
            </a:r>
          </a:p>
          <a:p>
            <a:pPr marL="800100" lvl="1" indent="-312419">
              <a:spcBef>
                <a:spcPts val="0"/>
              </a:spcBef>
              <a:buSzPct val="100000"/>
            </a:pPr>
            <a:r>
              <a:rPr lang="cs-CZ" dirty="0" smtClean="0">
                <a:solidFill>
                  <a:schemeClr val="tx1"/>
                </a:solidFill>
              </a:rPr>
              <a:t>Výpočet libovolného příkladu podle zadání, které si studentka/student sám vymyslí a realizuje dané výpočty z probírané látky (přednášek). </a:t>
            </a:r>
            <a:endParaRPr lang="cs-CZ" sz="2000" dirty="0">
              <a:solidFill>
                <a:schemeClr val="tx1"/>
              </a:solidFill>
            </a:endParaRPr>
          </a:p>
          <a:p>
            <a:pPr marL="800100" lvl="1" indent="-312419">
              <a:spcBef>
                <a:spcPts val="0"/>
              </a:spcBef>
              <a:buSzPct val="100000"/>
            </a:pPr>
            <a:r>
              <a:rPr lang="cs-CZ" dirty="0">
                <a:solidFill>
                  <a:schemeClr val="tx1"/>
                </a:solidFill>
              </a:rPr>
              <a:t>Závěr.</a:t>
            </a:r>
          </a:p>
          <a:p>
            <a:pPr marL="800100" lvl="1" indent="-312419">
              <a:spcBef>
                <a:spcPts val="0"/>
              </a:spcBef>
              <a:buSzPct val="100000"/>
            </a:pPr>
            <a:endParaRPr lang="cs-CZ" sz="2000" dirty="0">
              <a:solidFill>
                <a:schemeClr val="tx1"/>
              </a:solidFill>
            </a:endParaRPr>
          </a:p>
        </p:txBody>
      </p:sp>
      <p:sp>
        <p:nvSpPr>
          <p:cNvPr id="113" name="Google Shape;113;p16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6/12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7393195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8"/>
          <p:cNvSpPr txBox="1"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cs-CZ" sz="4400">
                <a:solidFill>
                  <a:srgbClr val="FF0000"/>
                </a:solidFill>
              </a:rPr>
              <a:t>DĚKUJI ZA POZORNOST</a:t>
            </a:r>
            <a:endParaRPr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330</Words>
  <Application>Microsoft Office PowerPoint</Application>
  <PresentationFormat>Předvádění na obrazovce (4:3)</PresentationFormat>
  <Paragraphs>55</Paragraphs>
  <Slides>7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Náklady, kalkulace a ceny YNKC</vt:lpstr>
      <vt:lpstr>Kontakt</vt:lpstr>
      <vt:lpstr>Informace</vt:lpstr>
      <vt:lpstr>Podmínky</vt:lpstr>
      <vt:lpstr>Témata přednášek</vt:lpstr>
      <vt:lpstr>Seminární práce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Strategický management XSM</dc:title>
  <cp:lastModifiedBy>skr0004</cp:lastModifiedBy>
  <cp:revision>11</cp:revision>
  <dcterms:modified xsi:type="dcterms:W3CDTF">2023-03-26T13:14:56Z</dcterms:modified>
</cp:coreProperties>
</file>