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2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88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5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39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6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114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75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60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748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975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70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0662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356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58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1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356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1720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7361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73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8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92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35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86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Význam a využití kalkulací v podniku</a:t>
            </a:r>
            <a:br>
              <a:rPr lang="cs-CZ" b="1" dirty="0">
                <a:solidFill>
                  <a:srgbClr val="D10202"/>
                </a:solidFill>
              </a:rPr>
            </a:br>
            <a:r>
              <a:rPr lang="cs-CZ" b="1" dirty="0">
                <a:solidFill>
                  <a:srgbClr val="D10202"/>
                </a:solidFill>
              </a:rPr>
              <a:t>YNKC_05_06</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a:solidFill>
                  <a:schemeClr val="dk1"/>
                </a:solidFill>
                <a:latin typeface="Calibri"/>
                <a:ea typeface="Calibri"/>
                <a:cs typeface="Calibri"/>
                <a:sym typeface="Calibri"/>
              </a:rPr>
              <a:t>Autor: Ing. Jaroslav Škrabal</a:t>
            </a:r>
            <a:endParaRPr/>
          </a:p>
          <a:p>
            <a:pPr marL="0" marR="0" lvl="0" indent="0" algn="l" rtl="0">
              <a:spcBef>
                <a:spcPts val="0"/>
              </a:spcBef>
              <a:spcAft>
                <a:spcPts val="0"/>
              </a:spcAft>
              <a:buClr>
                <a:schemeClr val="dk1"/>
              </a:buClr>
              <a:buSzPts val="1600"/>
              <a:buFont typeface="Calibri"/>
              <a:buNone/>
            </a:pPr>
            <a:endParaRPr sz="1600" b="0" i="0" u="none" strike="noStrike" cap="none">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a:solidFill>
                  <a:schemeClr val="dk1"/>
                </a:solidFill>
                <a:latin typeface="Calibri"/>
                <a:ea typeface="Calibri"/>
                <a:cs typeface="Calibri"/>
                <a:sym typeface="Calibri"/>
              </a:rPr>
              <a:t>31.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2023</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Cenová kalkulace </a:t>
            </a:r>
            <a:r>
              <a:rPr lang="cs-CZ" dirty="0"/>
              <a:t>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945819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192502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899611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0348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436473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398735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800677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114017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319270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48704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nejobecnějším slova smyslu se kalkulací rozumí zjištění nebo stanoven nákladů, marže, zisku, ceny nebo jiné hodnotové veličiny na výrobek, práci nebo službu, na činnost nebo operaci, kterou je třeba v souvislosti s jejich uskutečněním provést, na podnikovou investiční akci nebo na jinak </a:t>
            </a:r>
            <a:r>
              <a:rPr lang="cs-CZ" b="1" dirty="0"/>
              <a:t>naturálně vyjádřenou jednotku výkonu</a:t>
            </a:r>
            <a:r>
              <a:rPr lang="cs-CZ"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2/27</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7309472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832700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460072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0092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61375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0457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43327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a:solidFill>
                  <a:srgbClr val="FF0000"/>
                </a:solidFill>
              </a:rPr>
              <a:t>DĚKUJI ZA POZORNOST</a:t>
            </a:r>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K řízení nákladů je nezbytné jejich sledování i z hlediska věcného, tj. podle výkonů (výrobků a služeb). </a:t>
            </a:r>
          </a:p>
          <a:p>
            <a:pPr marL="363538" lvl="1" indent="-344488">
              <a:spcBef>
                <a:spcPts val="0"/>
              </a:spcBef>
              <a:buSzPts val="3200"/>
              <a:buChar char="•"/>
            </a:pPr>
            <a:r>
              <a:rPr lang="cs-CZ" dirty="0"/>
              <a:t>To je úkolem kalkulací </a:t>
            </a:r>
            <a:r>
              <a:rPr lang="cs-CZ" b="1" dirty="0"/>
              <a:t>vlastních nákladů</a:t>
            </a:r>
            <a:r>
              <a:rPr lang="cs-CZ" dirty="0"/>
              <a:t>. </a:t>
            </a:r>
          </a:p>
          <a:p>
            <a:pPr marL="363538" lvl="1" indent="-344488">
              <a:spcBef>
                <a:spcPts val="0"/>
              </a:spcBef>
              <a:buSzPts val="3200"/>
              <a:buChar char="•"/>
            </a:pPr>
            <a:r>
              <a:rPr lang="cs-CZ" dirty="0"/>
              <a:t>Jejich význam je mnohostranný: v podniku slouží ke stanovení vnitropodnikových cen výkonů, k sestavování rozpočtů, ke kontrole a rozboru hospodárnosti výroby a rentability výkonů, k limitování nákladů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35935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Vlastní náklady (náklady kalkulace) </a:t>
            </a:r>
            <a:r>
              <a:rPr lang="cs-CZ" dirty="0"/>
              <a:t>jsou ve většině položek shodné s náklady finančního účetnictví, v některých se však liší; např. podnikatelská mzda, kalkulační úroky za použití vlastního kapitálu, kalkulační nájemné za použití vlastních prostor se ve finančních nákladech neúčtují, ale do kalkulací se dodateční zahrnují. </a:t>
            </a:r>
          </a:p>
          <a:p>
            <a:pPr marL="363538" lvl="1" indent="-344488">
              <a:spcBef>
                <a:spcPts val="0"/>
              </a:spcBef>
              <a:buSzPts val="3200"/>
              <a:buChar char="•"/>
            </a:pPr>
            <a:r>
              <a:rPr lang="cs-CZ" dirty="0"/>
              <a:t>Podobné je to s odpisy: ve finančním účetnictví se evidují podle předpisů a po uplynutí stanovené doby se dále neúčtují.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8122239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Kalkulační odpisy </a:t>
            </a:r>
            <a:r>
              <a:rPr lang="cs-CZ" dirty="0"/>
              <a:t>se účtují v takové výši, aby zajistily substanční zachování kapitálu (tj. aby při náhradě daného prostředku byly k dispozici peníze potřebné k jeho náhradě) a účtují se tak dlouho, dokud je daný prostředek využíván. </a:t>
            </a:r>
          </a:p>
          <a:p>
            <a:pPr marL="363538" lvl="1" indent="-344488">
              <a:spcBef>
                <a:spcPts val="0"/>
              </a:spcBef>
              <a:buSzPts val="3200"/>
              <a:buChar char="•"/>
            </a:pPr>
            <a:r>
              <a:rPr lang="cs-CZ" dirty="0"/>
              <a:t>Kalkulační položka podnikatelská mzda, kalkulační úroky, kalkulační odpisy, kalkulační nájemné, kalkulační rizikové přirážky se označují jako </a:t>
            </a:r>
            <a:r>
              <a:rPr lang="cs-CZ" b="1" dirty="0"/>
              <a:t>kalkulační druhy nákladů </a:t>
            </a:r>
            <a:r>
              <a:rPr lang="cs-CZ" dirty="0"/>
              <a:t>(též kalkulované náklady).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01639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Kalkulace</a:t>
            </a:r>
            <a:r>
              <a:rPr lang="cs-CZ" dirty="0"/>
              <a:t> nákladů je písemný přehled jednotlivých složek nákladů a jejich úhrn na kalkulační jednici. </a:t>
            </a:r>
          </a:p>
          <a:p>
            <a:pPr marL="363538" lvl="1" indent="-344488">
              <a:spcBef>
                <a:spcPts val="0"/>
              </a:spcBef>
              <a:buSzPts val="3200"/>
              <a:buChar char="•"/>
            </a:pPr>
            <a:r>
              <a:rPr lang="cs-CZ" b="1" dirty="0"/>
              <a:t>Kalkulační jednice </a:t>
            </a:r>
            <a:r>
              <a:rPr lang="cs-CZ" dirty="0"/>
              <a:t>je určitý výkon (výrobek, polotovar, práce nebo služba) vymezený měřící jednotkou, např. jednotkou množství (kusy), hmotnosti (kg), délky (m), plochy (m2 ), času (h) apod. </a:t>
            </a:r>
          </a:p>
          <a:p>
            <a:pPr marL="363538" lvl="1" indent="-344488">
              <a:spcBef>
                <a:spcPts val="0"/>
              </a:spcBef>
              <a:buSzPts val="3200"/>
              <a:buChar char="•"/>
            </a:pPr>
            <a:r>
              <a:rPr lang="cs-CZ" dirty="0"/>
              <a:t>Mohou to být výkony odbytové, prodávané mimo podnik, nebo vnitropodnikové, předávané uvnitř podniku.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34011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není závazný 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799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Má tyto položky:</a:t>
            </a:r>
          </a:p>
          <a:p>
            <a:pPr marL="363538" lvl="1" indent="-344488">
              <a:spcBef>
                <a:spcPts val="0"/>
              </a:spcBef>
              <a:buSzPts val="3200"/>
              <a:buChar char="•"/>
            </a:pPr>
            <a:r>
              <a:rPr lang="cs-CZ" dirty="0"/>
              <a:t>Všeobecný kalkulační vzorec:</a:t>
            </a:r>
          </a:p>
          <a:p>
            <a:pPr marL="820738" lvl="2" indent="-344488">
              <a:spcBef>
                <a:spcPts val="0"/>
              </a:spcBef>
              <a:buSzPts val="3200"/>
            </a:pPr>
            <a:r>
              <a:rPr lang="cs-CZ" b="1" dirty="0"/>
              <a:t>1. přímý materiál </a:t>
            </a:r>
          </a:p>
          <a:p>
            <a:pPr marL="820738" lvl="2" indent="-344488">
              <a:spcBef>
                <a:spcPts val="0"/>
              </a:spcBef>
              <a:buSzPts val="3200"/>
            </a:pPr>
            <a:r>
              <a:rPr lang="cs-CZ" b="1" dirty="0"/>
              <a:t>2. přímé mzdy </a:t>
            </a:r>
          </a:p>
          <a:p>
            <a:pPr marL="820738" lvl="2" indent="-344488">
              <a:spcBef>
                <a:spcPts val="0"/>
              </a:spcBef>
              <a:buSzPts val="3200"/>
            </a:pPr>
            <a:r>
              <a:rPr lang="cs-CZ" b="1" dirty="0"/>
              <a:t>3. ostatní přímé náklady </a:t>
            </a:r>
          </a:p>
          <a:p>
            <a:pPr marL="820738" lvl="2" indent="-344488">
              <a:spcBef>
                <a:spcPts val="0"/>
              </a:spcBef>
              <a:buSzPts val="3200"/>
            </a:pPr>
            <a:r>
              <a:rPr lang="cs-CZ" b="1" dirty="0"/>
              <a:t>4. výrobní (provozní) režie vlastní náklady výroby </a:t>
            </a:r>
            <a:r>
              <a:rPr lang="cs-CZ" dirty="0"/>
              <a:t>– položky 1 až 4 </a:t>
            </a:r>
          </a:p>
          <a:p>
            <a:pPr marL="820738" lvl="2" indent="-344488">
              <a:spcBef>
                <a:spcPts val="0"/>
              </a:spcBef>
              <a:buSzPts val="3200"/>
            </a:pPr>
            <a:r>
              <a:rPr lang="cs-CZ" b="1" dirty="0"/>
              <a:t>5. správní režie vlastní náklady výkonu </a:t>
            </a:r>
            <a:r>
              <a:rPr lang="cs-CZ" dirty="0"/>
              <a:t>– položky 1 až 5 </a:t>
            </a:r>
          </a:p>
          <a:p>
            <a:pPr marL="820738" lvl="2" indent="-344488">
              <a:spcBef>
                <a:spcPts val="0"/>
              </a:spcBef>
              <a:buSzPts val="3200"/>
            </a:pPr>
            <a:r>
              <a:rPr lang="cs-CZ" b="1" dirty="0"/>
              <a:t>6. odbytové náklady úplné vlastní náklady výkonu </a:t>
            </a:r>
            <a:r>
              <a:rPr lang="cs-CZ" dirty="0"/>
              <a:t>– položky 1 až 6 </a:t>
            </a:r>
          </a:p>
          <a:p>
            <a:pPr marL="820738" lvl="2" indent="-344488">
              <a:spcBef>
                <a:spcPts val="0"/>
              </a:spcBef>
              <a:buSzPts val="3200"/>
            </a:pPr>
            <a:r>
              <a:rPr lang="cs-CZ" b="1" dirty="0"/>
              <a:t>7. zisk (ztráta) 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496332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a:bodyPr>
          <a:lstStyle/>
          <a:p>
            <a:pPr marL="363538" lvl="1" indent="-344488">
              <a:spcBef>
                <a:spcPts val="0"/>
              </a:spcBef>
              <a:buSzPts val="3200"/>
              <a:buChar char="•"/>
            </a:pPr>
            <a:r>
              <a:rPr lang="cs-CZ" dirty="0"/>
              <a:t>Uvedený vzorec je vlastní vzorcem kalkulací ceny, kdy </a:t>
            </a:r>
            <a:r>
              <a:rPr lang="cs-CZ" b="1" dirty="0"/>
              <a:t>cena vzniká podle principu „náklady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 </a:t>
            </a:r>
          </a:p>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 cílové náklady</a:t>
            </a:r>
            <a:r>
              <a:rPr lang="cs-CZ" dirty="0"/>
              <a:t>, o kterých pojednáme dále).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521951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1705</Words>
  <Application>Microsoft Office PowerPoint</Application>
  <PresentationFormat>Předvádění na obrazovce (4:3)</PresentationFormat>
  <Paragraphs>126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Office Theme</vt:lpstr>
      <vt:lpstr>  Význam a využití kalkulací v podniku YNKC_05_06</vt:lpstr>
      <vt:lpstr>Kalkulace</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53</cp:revision>
  <dcterms:modified xsi:type="dcterms:W3CDTF">2023-03-20T05:49:32Z</dcterms:modified>
</cp:coreProperties>
</file>