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61" r:id="rId3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129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1354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2731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7974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3261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9475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4171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0751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50735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25809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562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4357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20996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13115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74358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4594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78096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03435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65748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52492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6939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23407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26784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33456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10416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9036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889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8876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0315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0717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7516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19561" y="1820778"/>
            <a:ext cx="8704877" cy="2166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Využití analýzy bodu zvratu 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při řízení nákladů</a:t>
            </a:r>
            <a:br>
              <a:rPr lang="cs-CZ" b="1" dirty="0">
                <a:solidFill>
                  <a:srgbClr val="D10202"/>
                </a:solidFill>
              </a:rPr>
            </a:b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YNKC_04_06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31. </a:t>
            </a: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2023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2500" lnSpcReduction="10000"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3200" dirty="0"/>
                  <a:t>Rozdíl mezi cenou výrobku p a jeho variabilními náklady b jsme nazvali </a:t>
                </a:r>
                <a:r>
                  <a:rPr lang="cs-CZ" sz="3200" b="1" dirty="0"/>
                  <a:t>příspěvek na úhradu </a:t>
                </a:r>
                <a:r>
                  <a:rPr lang="cs-CZ" sz="3200" dirty="0"/>
                  <a:t>fixních nákladů a zisku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3200" i="1" dirty="0"/>
                  <a:t>ú = p – b;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3200" i="1" dirty="0"/>
                  <a:t>Z rovnice p*q = F + b*q můžeme odvodit, že: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ú= 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cs-CZ" b="0" i="1" dirty="0"/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což znamená, že bodu zvratu je dosaženo, když se </a:t>
                </a:r>
                <a:r>
                  <a:rPr lang="cs-CZ" b="1" dirty="0"/>
                  <a:t>příspěvek na úhradu fixních nákladů a zisku rovná fixním nákladům připadajícím na jednotku produkce</a:t>
                </a:r>
                <a:r>
                  <a:rPr lang="cs-CZ" dirty="0"/>
                  <a:t>. 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Jinými slovy – </a:t>
                </a:r>
                <a:r>
                  <a:rPr lang="cs-CZ" b="1" dirty="0"/>
                  <a:t>zisku</a:t>
                </a:r>
                <a:r>
                  <a:rPr lang="cs-CZ" dirty="0"/>
                  <a:t> může být dosaženo teprve tehdy, jestliže </a:t>
                </a:r>
                <a:r>
                  <a:rPr lang="cs-CZ" b="1" dirty="0"/>
                  <a:t>celkový příspěvek na úhradu pokryje celé fixní náklady</a:t>
                </a:r>
                <a:r>
                  <a:rPr lang="cs-CZ" dirty="0"/>
                  <a:t>.</a:t>
                </a:r>
                <a:endParaRPr lang="cs-CZ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blipFill>
                <a:blip r:embed="rId3"/>
                <a:stretch>
                  <a:fillRect l="-1481" t="-2709" b="-9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758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94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Př.: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Čtvrtletní výrobní kapacita slévárenského závodu je 1 320 t odlitků.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Průměrná cena 1 t odlitků je 6250 Kč, fixní náklady jsou1 180 000 Kč, variabilní náklady na 1 t činí 4 710 Kč.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41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3200" dirty="0"/>
                  <a:t>Př.: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Bod zvratu slévárenského závodu zjistíme dosazením do uvedeného vzorce: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cs-CZ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1 180 000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6 250 −4 710</m:t>
                        </m:r>
                      </m:den>
                    </m:f>
                  </m:oMath>
                </a14:m>
                <a:endParaRPr lang="cs-CZ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1 180 000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1 540</m:t>
                        </m:r>
                      </m:den>
                    </m:f>
                  </m:oMath>
                </a14:m>
                <a:endParaRPr lang="cs-CZ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𝑩𝒁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𝟕𝟔𝟔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𝒕𝒖𝒏</m:t>
                    </m:r>
                  </m:oMath>
                </a14:m>
                <a:endParaRPr lang="cs-CZ" b="1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blipFill>
                <a:blip r:embed="rId3"/>
                <a:stretch>
                  <a:fillRect l="-1481" t="-1601" r="-18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303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94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Vypočtený bod zvratu udává, že výroba závodu je ztrátová až do objemu výroby 766 tun za čtvrtletí (v korunách 766 × 6 250 = </a:t>
            </a:r>
            <a:r>
              <a:rPr lang="cs-CZ" sz="3200" b="1" dirty="0"/>
              <a:t>4785,5 tis. Kč</a:t>
            </a:r>
            <a:r>
              <a:rPr lang="cs-CZ" sz="3200" dirty="0"/>
              <a:t>).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Tento objem výroby představuje využití výrobní kapacity závodu na </a:t>
            </a:r>
            <a:r>
              <a:rPr lang="cs-CZ" sz="3200" b="1" dirty="0"/>
              <a:t>58 %</a:t>
            </a:r>
            <a:r>
              <a:rPr lang="cs-CZ" sz="3200" dirty="0"/>
              <a:t>.</a:t>
            </a:r>
            <a:endParaRPr lang="cs-CZ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673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3200" dirty="0"/>
                  <a:t>Toto tzv. </a:t>
                </a:r>
                <a:r>
                  <a:rPr lang="cs-CZ" sz="3200" b="1" dirty="0"/>
                  <a:t>kritické využití výrobní kapacity </a:t>
                </a:r>
                <a:r>
                  <a:rPr lang="cs-CZ" sz="32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b="0" i="1" dirty="0" smtClean="0"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cs-CZ" sz="3200" b="0" i="1" dirty="0" smtClean="0">
                            <a:latin typeface="Cambria Math" panose="02040503050406030204" pitchFamily="18" charset="0"/>
                          </a:rPr>
                          <m:t>𝑘𝑟𝑖𝑡</m:t>
                        </m:r>
                      </m:sub>
                    </m:sSub>
                  </m:oMath>
                </a14:m>
                <a:r>
                  <a:rPr lang="cs-CZ" sz="3200" dirty="0"/>
                  <a:t>zjistíme jako poměr objemu výroby ve výši bodu zvratu a výrobní kapacity (VK):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𝑘𝑟𝑖𝑡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𝐵𝑍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∗100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𝑉𝐾</m:t>
                        </m:r>
                      </m:den>
                    </m:f>
                  </m:oMath>
                </a14:m>
                <a:endParaRPr lang="cs-CZ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:r>
                  <a:rPr lang="cs-CZ" i="1" dirty="0"/>
                  <a:t>v uvedeném příkladu: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𝑘𝑟𝑖𝑡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766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∗100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1 320</m:t>
                        </m:r>
                      </m:den>
                    </m:f>
                  </m:oMath>
                </a14:m>
                <a:endParaRPr lang="cs-CZ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𝑽𝑲</m:t>
                        </m:r>
                      </m:e>
                      <m:sub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𝒌𝒓𝒊𝒕</m:t>
                        </m:r>
                      </m:sub>
                    </m:sSub>
                    <m:r>
                      <a:rPr lang="cs-CZ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𝟓𝟖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endParaRPr lang="cs-CZ" b="1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blipFill>
                <a:blip r:embed="rId3"/>
                <a:stretch>
                  <a:fillRect l="-1481" t="-1601" r="-9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7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94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Znalost kritického využití výrobní kapacity je důležitá již při samotném projektování výrobních kapacit; je nezbytně nutné, aby budoucí</a:t>
            </a:r>
            <a:r>
              <a:rPr lang="cs-CZ" b="1" dirty="0"/>
              <a:t> potřeba určitého výrobku v průměru trvale převyšovala alespoň bod kritického využití výrobní kapacity</a:t>
            </a:r>
            <a:r>
              <a:rPr lang="cs-CZ" dirty="0"/>
              <a:t>; v </a:t>
            </a:r>
            <a:r>
              <a:rPr lang="cs-CZ" b="1" dirty="0"/>
              <a:t>opačném</a:t>
            </a:r>
            <a:r>
              <a:rPr lang="cs-CZ" dirty="0"/>
              <a:t> </a:t>
            </a:r>
            <a:r>
              <a:rPr lang="cs-CZ" b="1" dirty="0"/>
              <a:t>případě</a:t>
            </a:r>
            <a:r>
              <a:rPr lang="cs-CZ" dirty="0"/>
              <a:t> bude výroba </a:t>
            </a:r>
            <a:r>
              <a:rPr lang="cs-CZ" b="1" dirty="0"/>
              <a:t>ztrátová</a:t>
            </a:r>
            <a:r>
              <a:rPr lang="cs-CZ" dirty="0"/>
              <a:t>.</a:t>
            </a:r>
            <a:endParaRPr lang="cs-CZ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806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Cílem podniků je produkovat </a:t>
                </a:r>
                <a:r>
                  <a:rPr lang="cs-CZ" b="1" dirty="0"/>
                  <a:t>zisk</a:t>
                </a:r>
                <a:r>
                  <a:rPr lang="cs-CZ" dirty="0"/>
                  <a:t>; nestačí proto, aby operovaly </a:t>
                </a:r>
                <a:r>
                  <a:rPr lang="cs-CZ" b="1" dirty="0"/>
                  <a:t>„na“ bodu zvratu</a:t>
                </a:r>
                <a:r>
                  <a:rPr lang="cs-CZ" dirty="0"/>
                  <a:t>, ale musí vyrábět a realizovat alespoň takový </a:t>
                </a:r>
                <a:r>
                  <a:rPr lang="cs-CZ" b="1" dirty="0"/>
                  <a:t>objem</a:t>
                </a:r>
                <a:r>
                  <a:rPr lang="cs-CZ" dirty="0"/>
                  <a:t> </a:t>
                </a:r>
                <a:r>
                  <a:rPr lang="cs-CZ" b="1" dirty="0"/>
                  <a:t>produkce</a:t>
                </a:r>
                <a:r>
                  <a:rPr lang="cs-CZ" dirty="0"/>
                  <a:t>, který přinese i </a:t>
                </a:r>
                <a:r>
                  <a:rPr lang="cs-CZ" b="1" dirty="0"/>
                  <a:t>určitý</a:t>
                </a:r>
                <a:r>
                  <a:rPr lang="cs-CZ" dirty="0"/>
                  <a:t> </a:t>
                </a:r>
                <a:r>
                  <a:rPr lang="cs-CZ" b="1" dirty="0"/>
                  <a:t>zisk</a:t>
                </a:r>
                <a:r>
                  <a:rPr lang="cs-CZ" dirty="0"/>
                  <a:t>. 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Předpokládejme, že tento zisk je dán požadavky akcionářů na dividendy, podnebnými splátkami cizího kapitálu, popř. dalšími potřebami podniku (z výše potřebného čistého zisku vypočteme zisk před zdaněním, se kterým zde počítáme). 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Tento </a:t>
                </a:r>
                <a:r>
                  <a:rPr lang="cs-CZ" b="1" dirty="0"/>
                  <a:t>minimální zisk označíme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dirty="0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cs-CZ" b="1" i="1" dirty="0" smtClean="0"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</m:oMath>
                </a14:m>
                <a:r>
                  <a:rPr lang="cs-CZ" dirty="0"/>
                  <a:t>.</a:t>
                </a:r>
                <a:endParaRPr lang="cs-CZ" b="1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blipFill>
                <a:blip r:embed="rId3"/>
                <a:stretch>
                  <a:fillRect l="-1481" t="-2217" r="-10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895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Pak nový bod zvratu, zahrnující i tvorbu tohoto zisku, zjistíme takto: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cs-CZ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:r>
                  <a:rPr lang="cs-CZ" i="1" dirty="0"/>
                  <a:t>Vycházíme ze vztahu:</a:t>
                </a:r>
              </a:p>
              <a:p>
                <a:pPr marL="820738" lvl="2" indent="-344488">
                  <a:lnSpc>
                    <a:spcPct val="150000"/>
                  </a:lnSpc>
                  <a:spcBef>
                    <a:spcPts val="0"/>
                  </a:spcBef>
                  <a:buSzPts val="3200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cs-CZ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blipFill>
                <a:blip r:embed="rId3"/>
                <a:stretch>
                  <a:fillRect l="-1481" r="-19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300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04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2500" lnSpcReduction="10000"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Př.: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Slévárenský závod (viz předchozí příklad) chce dosáhnout v každém čtvrtletí zisku ve výši 620 000 Kč. Bod zvratu zabezpečující tvorbu tohoto zisku vypočteme dosazením do vzorce: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cs-CZ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1 180 000 + 620 000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6 205 −4 710</m:t>
                        </m:r>
                      </m:den>
                    </m:f>
                  </m:oMath>
                </a14:m>
                <a:endParaRPr lang="cs-CZ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1 800 000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1 540</m:t>
                        </m:r>
                      </m:den>
                    </m:f>
                  </m:oMath>
                </a14:m>
                <a:endParaRPr lang="cs-CZ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𝑩𝒁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𝟏𝟕𝟎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cs-CZ" b="1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041900"/>
              </a:xfrm>
              <a:prstGeom prst="rect">
                <a:avLst/>
              </a:prstGeom>
              <a:blipFill>
                <a:blip r:embed="rId3"/>
                <a:stretch>
                  <a:fillRect l="-1481" t="-3507" r="-20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91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04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Př.: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Závod musí vyrobit čtvrtletně 1 170 t odlitků.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Kritické využití výrobní kapacity se změní takto: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𝑘𝑟𝑖𝑡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1 170 ∗100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1 320</m:t>
                        </m:r>
                      </m:den>
                    </m:f>
                  </m:oMath>
                </a14:m>
                <a:r>
                  <a:rPr lang="cs-CZ" dirty="0"/>
                  <a:t> 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Font typeface="Arial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𝑘𝑟𝑖𝑡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𝟖𝟖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cs-CZ" b="1" dirty="0"/>
                  <a:t> 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Font typeface="Arial"/>
                  <a:buChar char="•"/>
                </a:pPr>
                <a:r>
                  <a:rPr lang="cs-CZ" i="1" dirty="0"/>
                  <a:t>Úloha je následně zobrazena v konečné verzi grafu.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endParaRPr lang="cs-CZ" b="1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041900"/>
              </a:xfrm>
              <a:prstGeom prst="rect">
                <a:avLst/>
              </a:prstGeom>
              <a:blipFill>
                <a:blip r:embed="rId3"/>
                <a:stretch>
                  <a:fillRect l="-1481" t="-21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539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Mezi základní ekonomické veličiny průmyslového podniku patří </a:t>
            </a:r>
            <a:r>
              <a:rPr lang="cs-CZ" b="1" dirty="0"/>
              <a:t>zisk, náklady, objem výroby, ceny produkce a tržby</a:t>
            </a:r>
            <a:r>
              <a:rPr lang="cs-CZ" dirty="0"/>
              <a:t>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Vztahy mezi nimi budeme nejprve zkoumat při výrobě výrobků stejného druhu.</a:t>
            </a:r>
            <a:endParaRPr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06500"/>
            <a:ext cx="8229600" cy="5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Př.:</a:t>
            </a:r>
          </a:p>
          <a:p>
            <a:pPr marL="363538" lvl="1" indent="-344488">
              <a:lnSpc>
                <a:spcPct val="150000"/>
              </a:lnSpc>
              <a:spcBef>
                <a:spcPts val="0"/>
              </a:spcBef>
              <a:buSzPts val="3200"/>
              <a:buChar char="•"/>
            </a:pPr>
            <a:r>
              <a:rPr lang="cs-CZ" dirty="0"/>
              <a:t>Kontrola (zaokrouhleno na tis. Kč):</a:t>
            </a:r>
          </a:p>
          <a:p>
            <a:pPr marL="363538" lvl="1" indent="-344488">
              <a:lnSpc>
                <a:spcPct val="150000"/>
              </a:lnSpc>
              <a:spcBef>
                <a:spcPts val="0"/>
              </a:spcBef>
              <a:buSzPts val="3200"/>
              <a:buChar char="•"/>
            </a:pPr>
            <a:r>
              <a:rPr lang="cs-CZ" i="1" dirty="0"/>
              <a:t>Tržby (1 170t * 6 250)				7 312</a:t>
            </a:r>
          </a:p>
          <a:p>
            <a:pPr marL="363538" lvl="1" indent="-344488">
              <a:lnSpc>
                <a:spcPct val="150000"/>
              </a:lnSpc>
              <a:spcBef>
                <a:spcPts val="0"/>
              </a:spcBef>
              <a:buSzPts val="3200"/>
              <a:buChar char="•"/>
            </a:pPr>
            <a:r>
              <a:rPr lang="cs-CZ" i="1" dirty="0"/>
              <a:t>Variabilní náklady (1 170t * 4 710)		5 512</a:t>
            </a:r>
          </a:p>
          <a:p>
            <a:pPr marL="363538" lvl="1" indent="-344488">
              <a:lnSpc>
                <a:spcPct val="150000"/>
              </a:lnSpc>
              <a:spcBef>
                <a:spcPts val="0"/>
              </a:spcBef>
              <a:buSzPts val="3200"/>
              <a:buChar char="•"/>
            </a:pPr>
            <a:r>
              <a:rPr lang="cs-CZ" i="1" dirty="0"/>
              <a:t>Fixní náklady					1 180</a:t>
            </a:r>
          </a:p>
          <a:p>
            <a:pPr marL="363538" lvl="1" indent="-344488">
              <a:lnSpc>
                <a:spcPct val="150000"/>
              </a:lnSpc>
              <a:spcBef>
                <a:spcPts val="0"/>
              </a:spcBef>
              <a:buSzPts val="3200"/>
              <a:buChar char="•"/>
            </a:pPr>
            <a:r>
              <a:rPr lang="cs-CZ" i="1" dirty="0"/>
              <a:t>Zisk							   620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lang="cs-CZ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290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410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/>
                  <a:t>Předpokládejme, že slévárenský podnik dosáhl ve čtvrtletí </a:t>
                </a:r>
                <a:r>
                  <a:rPr lang="cs-CZ" sz="2400" b="1" dirty="0"/>
                  <a:t>tržeb ve výši 5 562 tis. Kč</a:t>
                </a:r>
                <a:r>
                  <a:rPr lang="cs-CZ" sz="2400" dirty="0"/>
                  <a:t>.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/>
                  <a:t>Je to </a:t>
                </a:r>
                <a:r>
                  <a:rPr lang="cs-CZ" sz="2400" b="1" dirty="0"/>
                  <a:t>méně</a:t>
                </a:r>
                <a:r>
                  <a:rPr lang="cs-CZ" sz="2400" dirty="0"/>
                  <a:t>, než je třeba k dosažení požadovaného </a:t>
                </a:r>
                <a:r>
                  <a:rPr lang="cs-CZ" sz="2400" b="1" dirty="0"/>
                  <a:t>zisku (620 tis. Kč)</a:t>
                </a:r>
                <a:r>
                  <a:rPr lang="cs-CZ" sz="2400" dirty="0"/>
                  <a:t>, ale více </a:t>
                </a:r>
                <a:r>
                  <a:rPr lang="cs-CZ" sz="2400" b="1" dirty="0"/>
                  <a:t>než je bod zvratu </a:t>
                </a:r>
                <a:r>
                  <a:rPr lang="cs-CZ" sz="2400" dirty="0"/>
                  <a:t>(</a:t>
                </a:r>
                <a:r>
                  <a:rPr lang="cs-CZ" sz="2400" b="1" dirty="0"/>
                  <a:t>4 785 tis. Kč</a:t>
                </a:r>
                <a:r>
                  <a:rPr lang="cs-CZ" sz="2400" dirty="0"/>
                  <a:t>).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/>
                  <a:t>Můžeme zjistit, jak je slévárna „daleko“ od bodu zvratu. 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/>
                  <a:t>To vyjadřuje koeficient bezpečnosti </a:t>
                </a:r>
                <a14:m>
                  <m:oMath xmlns:m="http://schemas.openxmlformats.org/officeDocument/2006/math">
                    <m:r>
                      <a:rPr lang="cs-CZ" sz="2400" i="1" dirty="0" smtClean="0">
                        <a:latin typeface="Cambria Math" panose="02040503050406030204" pitchFamily="18" charset="0"/>
                      </a:rPr>
                      <m:t>𝑘𝐵</m:t>
                    </m:r>
                  </m:oMath>
                </a14:m>
                <a:r>
                  <a:rPr lang="cs-CZ" sz="2400" dirty="0"/>
                  <a:t>: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𝑘𝑏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𝐵𝑍</m:t>
                        </m:r>
                      </m:num>
                      <m:den>
                        <m:sSub>
                          <m:sSubPr>
                            <m:ctrlPr>
                              <a:rPr lang="cs-CZ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endParaRPr lang="cs-CZ" sz="2400" i="1" dirty="0"/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i="1" dirty="0"/>
                  <a:t>kde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sz="2400" i="1" dirty="0"/>
                  <a:t> </a:t>
                </a:r>
                <a:r>
                  <a:rPr lang="cs-CZ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𝑗𝑒 𝑠𝑘𝑢𝑡𝑒č𝑛ě 𝑜𝑠𝑎ž𝑒𝑛ý 𝑜𝑏𝑗𝑒𝑚 𝑣ý𝑟𝑜𝑏𝑦 (𝑣 𝐾č 𝑛𝑒𝑏𝑜 𝑣 𝑛𝑎𝑡𝑢𝑟á𝑙𝑛í𝑐ℎ𝑗𝑒𝑑𝑛𝑜𝑡𝑘á𝑐ℎ)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𝑘𝑏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1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5 562−4 785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5 562</m:t>
                        </m:r>
                      </m:den>
                    </m:f>
                  </m:oMath>
                </a14:m>
                <a:endParaRPr lang="cs-CZ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400" b="1" i="1">
                        <a:latin typeface="Cambria Math" panose="02040503050406030204" pitchFamily="18" charset="0"/>
                      </a:rPr>
                      <m:t>𝒌𝒃</m:t>
                    </m:r>
                    <m:r>
                      <a:rPr lang="cs-CZ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𝟗𝟕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endParaRPr lang="cs-CZ" sz="2400" b="1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410914"/>
              </a:xfrm>
              <a:prstGeom prst="rect">
                <a:avLst/>
              </a:prstGeom>
              <a:blipFill>
                <a:blip r:embed="rId3"/>
                <a:stretch>
                  <a:fillRect l="-1481" t="-2928" r="-3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843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06500"/>
            <a:ext cx="8229600" cy="541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Bod zvratu a kritického využití výrobní kapacity slévárenského závodu: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lang="cs-CZ" sz="2400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32632" t="27739" r="31842" b="20331"/>
          <a:stretch/>
        </p:blipFill>
        <p:spPr>
          <a:xfrm>
            <a:off x="2106737" y="1702057"/>
            <a:ext cx="5293895" cy="435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410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/>
                  <a:t>Blíží-li se koeficient nule (skutečný objem výroby nebo prodeje se blíží bodu zvratu), hrozí podniku, že se dostane do ztráty. 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/>
                  <a:t>Nemůže-li zvýšit tržby (objem prodejů a ceny), musí snížit variabilní náklady nebo odbourat část fixních nákladů.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/>
                  <a:t>Při </a:t>
                </a:r>
                <a:r>
                  <a:rPr lang="cs-CZ" sz="2400" b="1" dirty="0"/>
                  <a:t>různorodé produkci </a:t>
                </a:r>
                <a:r>
                  <a:rPr lang="cs-CZ" sz="2400" dirty="0"/>
                  <a:t>musíme pro vyjádření závislosti nákladů a objemu výroby použít globální nákladovou funkci, tj. funkci vyjadřující vztah mezi celkovou produkcí a celkovými náklady. Předpokládáme opět lineární vývoj celkových nákladů.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/>
                  <a:t>Pak ve funkci: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410914"/>
              </a:xfrm>
              <a:prstGeom prst="rect">
                <a:avLst/>
              </a:prstGeom>
              <a:blipFill>
                <a:blip r:embed="rId3"/>
                <a:stretch>
                  <a:fillRect l="-1481" t="-2928" r="-14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150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410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Představuje parametr </a:t>
                </a:r>
                <a:r>
                  <a:rPr lang="cs-CZ" b="1" dirty="0"/>
                  <a:t>h</a:t>
                </a:r>
                <a:r>
                  <a:rPr lang="cs-CZ" dirty="0"/>
                  <a:t> podíl celkových variabilních nákladů na 1 Kč produkce (tržeb), proměnná </a:t>
                </a:r>
                <a:r>
                  <a:rPr lang="cs-CZ" b="1" dirty="0"/>
                  <a:t>Q</a:t>
                </a:r>
                <a:r>
                  <a:rPr lang="cs-CZ" dirty="0"/>
                  <a:t> celkovou produkci (tržby) vyjádřenou peněžně. 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Parametr h je obdobou známého haléřového ukazatele nákladovosti, který však představuje podíl veškerých nákladů na 1 Kč produkce.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Propočet </a:t>
                </a:r>
                <a:r>
                  <a:rPr lang="cs-CZ" b="1" dirty="0"/>
                  <a:t>bodu zvratu </a:t>
                </a:r>
                <a:r>
                  <a:rPr lang="cs-CZ" dirty="0"/>
                  <a:t>a </a:t>
                </a:r>
                <a:r>
                  <a:rPr lang="cs-CZ" b="1" dirty="0"/>
                  <a:t>bodu kritického využití výrobní kapacity </a:t>
                </a:r>
                <a:r>
                  <a:rPr lang="cs-CZ" dirty="0"/>
                  <a:t>je </a:t>
                </a:r>
                <a:r>
                  <a:rPr lang="cs-CZ" b="1" dirty="0"/>
                  <a:t>shodný</a:t>
                </a:r>
                <a:r>
                  <a:rPr lang="cs-CZ" dirty="0"/>
                  <a:t> s propočtem </a:t>
                </a:r>
                <a:r>
                  <a:rPr lang="cs-CZ" b="1" dirty="0"/>
                  <a:t>při</a:t>
                </a:r>
                <a:r>
                  <a:rPr lang="cs-CZ" dirty="0"/>
                  <a:t> </a:t>
                </a:r>
                <a:r>
                  <a:rPr lang="cs-CZ" b="1" dirty="0"/>
                  <a:t>stejnorodé produkci</a:t>
                </a:r>
                <a:r>
                  <a:rPr lang="cs-CZ" dirty="0"/>
                  <a:t>.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cs-CZ" sz="3200" dirty="0"/>
                  <a:t> popř. </a:t>
                </a:r>
                <a14:m>
                  <m:oMath xmlns:m="http://schemas.openxmlformats.org/officeDocument/2006/math"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cs-CZ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32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cs-CZ" sz="3200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num>
                      <m:den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cs-CZ" sz="2400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410914"/>
              </a:xfrm>
              <a:prstGeom prst="rect">
                <a:avLst/>
              </a:prstGeom>
              <a:blipFill>
                <a:blip r:embed="rId3"/>
                <a:stretch>
                  <a:fillRect l="-1481" t="-2027" r="-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720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06500"/>
            <a:ext cx="8229600" cy="541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Jmenovatel zlomku 1 – h představuje </a:t>
            </a:r>
            <a:r>
              <a:rPr lang="cs-CZ" b="1" dirty="0"/>
              <a:t>výši příspěvku na úhradu fixních nákladů a zisku připadající na 1 Kč objemu výroby</a:t>
            </a:r>
            <a:r>
              <a:rPr lang="cs-CZ" dirty="0"/>
              <a:t>; je to obdoba příspěvku na úhradu fixních nákladů a zisku v absolutní výši.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Pokud neznáme nákladovou funkci, zjistíme jej jako podíl celkových variabilních nákladů a celkového objemu tržeb (podklady poskytne manažerské, resp. nákladové účetnictví).</a:t>
            </a:r>
            <a:endParaRPr 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349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06500"/>
            <a:ext cx="8229600" cy="541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Př.: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Byla zjištěna tato globální nákladová funkce určitý výrobní jednotky: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i="1" dirty="0"/>
              <a:t>N = 1 488 000 + 0,76Q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Minimální zisk byl stanoven ve výši 960 000 Kč.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Při dané sortimentní skladbě činí výrobní kapacita vyjádřená peněžní 10 mil. Kč.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Všechny údaje se týkají měsíčního období.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116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410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Př.: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/>
                  <a:t>Bod zvratu vypočteme dosazením daných údajů do vzorce: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cs-CZ" sz="2400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1 488 000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1−0,76</m:t>
                        </m:r>
                      </m:den>
                    </m:f>
                  </m:oMath>
                </a14:m>
                <a:endParaRPr lang="cs-CZ" sz="2400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1 488 000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0,24</m:t>
                        </m:r>
                      </m:den>
                    </m:f>
                  </m:oMath>
                </a14:m>
                <a:endParaRPr lang="cs-CZ" sz="2400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400" b="1" i="1">
                        <a:latin typeface="Cambria Math" panose="02040503050406030204" pitchFamily="18" charset="0"/>
                      </a:rPr>
                      <m:t>𝑩𝒁</m:t>
                    </m:r>
                    <m:r>
                      <a:rPr lang="cs-CZ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𝟐𝟎𝟎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𝒕𝒊𝒔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𝑲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č</m:t>
                    </m:r>
                  </m:oMath>
                </a14:m>
                <a:endParaRPr lang="cs-CZ" sz="2400" b="1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410914"/>
              </a:xfrm>
              <a:prstGeom prst="rect">
                <a:avLst/>
              </a:prstGeom>
              <a:blipFill>
                <a:blip r:embed="rId3"/>
                <a:stretch>
                  <a:fillRect l="-1481" t="-20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450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06500"/>
            <a:ext cx="8229600" cy="541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Př.: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Kontrola (v tis. Kč):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Tržby 				      6 200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Fixní náklady			    - 1 488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Var. Náklady (6 200 * 0,76)	    - 4 712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Zisk 						0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Aby výrobní jednotka </a:t>
            </a:r>
            <a:r>
              <a:rPr lang="cs-CZ" sz="2400" b="1" dirty="0"/>
              <a:t>nebyla ztrátová</a:t>
            </a:r>
            <a:r>
              <a:rPr lang="cs-CZ" sz="2400" dirty="0"/>
              <a:t>, musí </a:t>
            </a:r>
            <a:r>
              <a:rPr lang="cs-CZ" sz="2400" b="1" dirty="0"/>
              <a:t>vyrobit za 6 200 000 Kč produkce</a:t>
            </a:r>
            <a:r>
              <a:rPr lang="cs-CZ" sz="2400" dirty="0"/>
              <a:t>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Tento objem produkce představuje využití výrobní kapacity na </a:t>
            </a:r>
            <a:r>
              <a:rPr lang="cs-CZ" sz="2400" b="1" dirty="0"/>
              <a:t>62 % (v tis. Kč: 6 200 / 10 000)</a:t>
            </a:r>
            <a:r>
              <a:rPr lang="cs-CZ" sz="2400" dirty="0"/>
              <a:t>.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lang="cs-CZ" sz="2400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117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06500"/>
            <a:ext cx="8229600" cy="541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Upozorníme ještě na jednu důležitou věc.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Jedním z úkolů manažerů v podnicích s různorodou produkcí (s výrobkovým mixem) je rozhodovat (v rámci tržních podmínek) o vyráběném množství jednotlivých výrobků.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K řešení mohou použít buď </a:t>
            </a:r>
            <a:r>
              <a:rPr lang="cs-CZ" b="1" dirty="0"/>
              <a:t>lineární programování</a:t>
            </a:r>
            <a:r>
              <a:rPr lang="cs-CZ" dirty="0"/>
              <a:t>, nebo </a:t>
            </a:r>
            <a:r>
              <a:rPr lang="cs-CZ" b="1" dirty="0"/>
              <a:t>stanovit pořadí výhodnosti jednotlivých druhů výrobků</a:t>
            </a:r>
            <a:r>
              <a:rPr lang="cs-CZ" dirty="0"/>
              <a:t> (většinou podle příspěvku na úhradu – podklady poskytne nákladové účetnictví) a podle tohoto pořadí je zařazovat do výrobního plánu.</a:t>
            </a:r>
            <a:endParaRPr lang="cs-CZ" sz="2400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55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Známe tuto symboliku: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b="1" dirty="0"/>
              <a:t>q</a:t>
            </a:r>
            <a:r>
              <a:rPr lang="cs-CZ" sz="2800" dirty="0"/>
              <a:t> – počet (množství) vyrobených a prodaných výrobků,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b="1" dirty="0"/>
              <a:t>p</a:t>
            </a:r>
            <a:r>
              <a:rPr lang="cs-CZ" sz="2800" dirty="0"/>
              <a:t> – cena za jednotku (cena výrobku),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b="1" dirty="0"/>
              <a:t>T</a:t>
            </a:r>
            <a:r>
              <a:rPr lang="cs-CZ" sz="2800" dirty="0"/>
              <a:t> – celkové tržby (předpokládáme, že vše, co se vyrobí, se také prodá),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b="1" dirty="0"/>
              <a:t>F</a:t>
            </a:r>
            <a:r>
              <a:rPr lang="cs-CZ" sz="2800" dirty="0"/>
              <a:t> – fixní náklady,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b="1" dirty="0"/>
              <a:t>b</a:t>
            </a:r>
            <a:r>
              <a:rPr lang="cs-CZ" sz="2800" dirty="0"/>
              <a:t> – variabilní náklady na jednotku (na jeden výrobek),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b="1" dirty="0"/>
              <a:t>N</a:t>
            </a:r>
            <a:r>
              <a:rPr lang="cs-CZ" sz="2800" dirty="0"/>
              <a:t> – celkové náklady.</a:t>
            </a:r>
            <a:endParaRPr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597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06500"/>
            <a:ext cx="8229600" cy="541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Pro manažery z dosud uvedených příkladů vyplývá, že po </a:t>
            </a:r>
            <a:r>
              <a:rPr lang="cs-CZ" b="1" dirty="0"/>
              <a:t>dosažení bodu zvratu vzniká zisk</a:t>
            </a:r>
            <a:r>
              <a:rPr lang="cs-CZ" dirty="0"/>
              <a:t>, který při </a:t>
            </a:r>
            <a:r>
              <a:rPr lang="cs-CZ" b="1" dirty="0"/>
              <a:t>neměnné ceně a proporcionální se vyvíjejících variabilních nákladech </a:t>
            </a:r>
            <a:r>
              <a:rPr lang="cs-CZ" dirty="0"/>
              <a:t>je tím </a:t>
            </a:r>
            <a:r>
              <a:rPr lang="cs-CZ" b="1" dirty="0"/>
              <a:t>vyšší</a:t>
            </a:r>
            <a:r>
              <a:rPr lang="cs-CZ" dirty="0"/>
              <a:t>, čím </a:t>
            </a:r>
            <a:r>
              <a:rPr lang="cs-CZ" b="1" dirty="0"/>
              <a:t>více výrobků se vyrábí </a:t>
            </a:r>
            <a:r>
              <a:rPr lang="cs-CZ" dirty="0"/>
              <a:t>(že se musí prodat, je samozřejmý předpoklad).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b="1" dirty="0"/>
              <a:t>Snaží se proto co nejvíce výrobků vyrobit a prodat.</a:t>
            </a:r>
            <a:endParaRPr lang="cs-CZ" sz="2400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435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51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200" b="1" dirty="0"/>
              <a:t>Bod zvratu pomocí peněžních toků</a:t>
            </a:r>
            <a:br>
              <a:rPr lang="cs-CZ" sz="3200" b="1" dirty="0"/>
            </a:br>
            <a:r>
              <a:rPr lang="cs-CZ" sz="3200" b="1" dirty="0"/>
              <a:t>(Cash </a:t>
            </a:r>
            <a:r>
              <a:rPr lang="cs-CZ" sz="3200" b="1" dirty="0" err="1"/>
              <a:t>Break</a:t>
            </a:r>
            <a:r>
              <a:rPr lang="cs-CZ" sz="3200" b="1" dirty="0"/>
              <a:t> </a:t>
            </a:r>
            <a:r>
              <a:rPr lang="cs-CZ" sz="3200" b="1" dirty="0" err="1"/>
              <a:t>Even</a:t>
            </a:r>
            <a:r>
              <a:rPr lang="cs-CZ" sz="3200" b="1" dirty="0"/>
              <a:t> </a:t>
            </a:r>
            <a:r>
              <a:rPr lang="cs-CZ" sz="3200" b="1" dirty="0" err="1"/>
              <a:t>Analysis</a:t>
            </a:r>
            <a:r>
              <a:rPr lang="cs-CZ" sz="3200" b="1" dirty="0"/>
              <a:t>)</a:t>
            </a:r>
            <a:endParaRPr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62100"/>
            <a:ext cx="8229600" cy="5055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Analýzu bodu zvratu lze též provést na základě toků peněz (cash </a:t>
            </a:r>
            <a:r>
              <a:rPr lang="cs-CZ" dirty="0" err="1"/>
              <a:t>flow</a:t>
            </a:r>
            <a:r>
              <a:rPr lang="cs-CZ" dirty="0"/>
              <a:t>).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V určitém období v řadě podniků jen část fixních nákladů je výdaji peněz.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Bod zvratu se pak posunuje směrem k počátku (bod 0).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Předpokládáme, že jen 40 % fixních nákladů je peněžními výdaji a zbývajících 60 % jsou nepeněžité náklady (</a:t>
            </a:r>
            <a:r>
              <a:rPr lang="cs-CZ" dirty="0" err="1"/>
              <a:t>napč</a:t>
            </a:r>
            <a:r>
              <a:rPr lang="cs-CZ" dirty="0"/>
              <a:t>. odpisy).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Ostatní veličiny se nemění.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Obrázek na dalším slajdu ukazuje, že podnik může přežívat v období ztráty, pokud operuje nad peněžním bodem zvratu, aniž by byl ohrožen platební neschopností, tj. neschopností uspokojovat své peněžní závazky.</a:t>
            </a:r>
            <a:endParaRPr lang="cs-CZ" sz="2400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20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51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200" b="1" dirty="0"/>
              <a:t>Bod zvratu pomocí peněžních toků</a:t>
            </a:r>
            <a:br>
              <a:rPr lang="cs-CZ" sz="3200" b="1" dirty="0"/>
            </a:br>
            <a:r>
              <a:rPr lang="cs-CZ" sz="3200" b="1" dirty="0"/>
              <a:t>(Cash </a:t>
            </a:r>
            <a:r>
              <a:rPr lang="cs-CZ" sz="3200" b="1" dirty="0" err="1"/>
              <a:t>Break</a:t>
            </a:r>
            <a:r>
              <a:rPr lang="cs-CZ" sz="3200" b="1" dirty="0"/>
              <a:t> </a:t>
            </a:r>
            <a:r>
              <a:rPr lang="cs-CZ" sz="3200" b="1" dirty="0" err="1"/>
              <a:t>Even</a:t>
            </a:r>
            <a:r>
              <a:rPr lang="cs-CZ" sz="3200" b="1" dirty="0"/>
              <a:t> </a:t>
            </a:r>
            <a:r>
              <a:rPr lang="cs-CZ" sz="3200" b="1" dirty="0" err="1"/>
              <a:t>Analysis</a:t>
            </a:r>
            <a:r>
              <a:rPr lang="cs-CZ" sz="3200" b="1" dirty="0"/>
              <a:t>)</a:t>
            </a:r>
            <a:endParaRPr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62100"/>
            <a:ext cx="8229600" cy="5055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Peněžní bod zvratu</a:t>
            </a:r>
            <a:endParaRPr lang="cs-CZ" sz="2400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28859" t="33197" r="31843" b="22515"/>
          <a:stretch/>
        </p:blipFill>
        <p:spPr>
          <a:xfrm>
            <a:off x="1523999" y="2229995"/>
            <a:ext cx="6047873" cy="383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2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>
                <a:solidFill>
                  <a:srgbClr val="FF0000"/>
                </a:solidFill>
              </a:rPr>
              <a:t>DĚKUJI ZA POZORNOST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Při neměnné ceně se tržby vyvíjejí podle vztahu: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i="1" dirty="0"/>
              <a:t>T = p*q</a:t>
            </a:r>
            <a:endParaRPr lang="cs-CZ" sz="2800" dirty="0"/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Celkové náklady mají tento průběh: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i="1" dirty="0"/>
              <a:t>N = F + b*q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672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Průběh obou funkcí (funkce tržeb i funkce nákladů) můžeme znázornit graficky: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000" b="1" i="1" dirty="0"/>
              <a:t>Grafická analýza bodu zvratu</a:t>
            </a:r>
            <a:endParaRPr lang="cs-CZ" sz="2800" b="1" i="1" dirty="0"/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87CE2B1-9A6A-4447-B5AC-4ECFCBE3B1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68" t="31123" r="66053" b="38140"/>
          <a:stretch/>
        </p:blipFill>
        <p:spPr>
          <a:xfrm>
            <a:off x="2424226" y="2634021"/>
            <a:ext cx="3874169" cy="344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9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Z grafu je zřejmé, že při </a:t>
            </a:r>
            <a:r>
              <a:rPr lang="cs-CZ" sz="3200" b="1" dirty="0"/>
              <a:t>nulovém</a:t>
            </a:r>
            <a:r>
              <a:rPr lang="cs-CZ" sz="3200" dirty="0"/>
              <a:t> objemu výroby vzniká </a:t>
            </a:r>
            <a:r>
              <a:rPr lang="cs-CZ" sz="3200" b="1" dirty="0"/>
              <a:t>ztráta</a:t>
            </a:r>
            <a:r>
              <a:rPr lang="cs-CZ" sz="3200" dirty="0"/>
              <a:t> ve výši fixních nákladů, která se zmenšuje se zvyšujícím se objemem výroby, až při určitém objemu výroby (kdy se obě přímky protínají) zaniká.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Při dalším </a:t>
            </a:r>
            <a:r>
              <a:rPr lang="cs-CZ" sz="3200" b="1" dirty="0"/>
              <a:t>rozšiřování</a:t>
            </a:r>
            <a:r>
              <a:rPr lang="cs-CZ" sz="3200" dirty="0"/>
              <a:t> </a:t>
            </a:r>
            <a:r>
              <a:rPr lang="cs-CZ" sz="3200" b="1" dirty="0"/>
              <a:t>výroby</a:t>
            </a:r>
            <a:r>
              <a:rPr lang="cs-CZ" sz="3200" dirty="0"/>
              <a:t> začne vznikat </a:t>
            </a:r>
            <a:r>
              <a:rPr lang="cs-CZ" sz="3200" b="1" dirty="0"/>
              <a:t>zisk</a:t>
            </a:r>
            <a:r>
              <a:rPr lang="cs-CZ" sz="3200" dirty="0"/>
              <a:t>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861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Objem výroby q, při kterém se tržby rovnají celkovým nákladům (T=N), nazýváme </a:t>
            </a:r>
            <a:r>
              <a:rPr lang="cs-CZ" sz="3200" b="1" dirty="0"/>
              <a:t>bod zvratu</a:t>
            </a:r>
            <a:r>
              <a:rPr lang="cs-CZ" sz="3200" dirty="0"/>
              <a:t> (též kritický bod rentability, bod krytí nákladů, bod zisku, mrtvý bod, nulový bod, anglicky </a:t>
            </a:r>
            <a:r>
              <a:rPr lang="cs-CZ" sz="3200" dirty="0" err="1"/>
              <a:t>Break</a:t>
            </a:r>
            <a:r>
              <a:rPr lang="cs-CZ" sz="3200" dirty="0"/>
              <a:t> </a:t>
            </a:r>
            <a:r>
              <a:rPr lang="cs-CZ" sz="3200" dirty="0" err="1"/>
              <a:t>Even</a:t>
            </a:r>
            <a:r>
              <a:rPr lang="cs-CZ" sz="3200" dirty="0"/>
              <a:t> Point); označíme jej </a:t>
            </a:r>
            <a:r>
              <a:rPr lang="cs-CZ" sz="3200" b="1" dirty="0"/>
              <a:t>BZ</a:t>
            </a:r>
            <a:r>
              <a:rPr lang="cs-CZ" sz="3200" dirty="0"/>
              <a:t>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Postup označujeme jako </a:t>
            </a:r>
            <a:r>
              <a:rPr lang="cs-CZ" sz="3200" b="1" dirty="0"/>
              <a:t>analýzu bodu zvratu </a:t>
            </a:r>
            <a:r>
              <a:rPr lang="cs-CZ" sz="3200" dirty="0"/>
              <a:t>(</a:t>
            </a:r>
            <a:r>
              <a:rPr lang="cs-CZ" sz="3200" dirty="0" err="1"/>
              <a:t>Break</a:t>
            </a:r>
            <a:r>
              <a:rPr lang="cs-CZ" sz="3200" dirty="0"/>
              <a:t> </a:t>
            </a:r>
            <a:r>
              <a:rPr lang="cs-CZ" sz="3200" dirty="0" err="1"/>
              <a:t>Even</a:t>
            </a:r>
            <a:r>
              <a:rPr lang="cs-CZ" sz="3200" dirty="0"/>
              <a:t> Point </a:t>
            </a:r>
            <a:r>
              <a:rPr lang="cs-CZ" sz="3200" dirty="0" err="1"/>
              <a:t>Analysis</a:t>
            </a:r>
            <a:r>
              <a:rPr lang="cs-CZ" sz="3200" dirty="0"/>
              <a:t> nebo </a:t>
            </a:r>
            <a:r>
              <a:rPr lang="cs-CZ" sz="3200" dirty="0" err="1"/>
              <a:t>Cost</a:t>
            </a:r>
            <a:r>
              <a:rPr lang="cs-CZ" sz="3200" dirty="0"/>
              <a:t>-</a:t>
            </a:r>
            <a:r>
              <a:rPr lang="cs-CZ" sz="3200" dirty="0" err="1"/>
              <a:t>Volume</a:t>
            </a:r>
            <a:r>
              <a:rPr lang="cs-CZ" sz="3200" dirty="0"/>
              <a:t>-Profit </a:t>
            </a:r>
            <a:r>
              <a:rPr lang="cs-CZ" sz="3200" dirty="0" err="1"/>
              <a:t>Analysis</a:t>
            </a:r>
            <a:r>
              <a:rPr lang="cs-CZ" sz="3200" dirty="0"/>
              <a:t>).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604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5259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3200" dirty="0"/>
                  <a:t>Jak zjistíme bod zvratu Bod zvratu odvodíme ze vztahu </a:t>
                </a:r>
                <a:r>
                  <a:rPr lang="cs-CZ" sz="3200" b="1" dirty="0"/>
                  <a:t>T=N</a:t>
                </a:r>
                <a:r>
                  <a:rPr lang="cs-CZ" sz="3200" dirty="0"/>
                  <a:t> takto:</a:t>
                </a:r>
              </a:p>
              <a:p>
                <a:pPr marL="820738" lvl="2" indent="-344488">
                  <a:spcBef>
                    <a:spcPts val="0"/>
                  </a:spcBef>
                  <a:buSzPts val="3200"/>
                </a:pPr>
                <a:r>
                  <a:rPr lang="cs-CZ" sz="3200" i="1" dirty="0"/>
                  <a:t>T = N;</a:t>
                </a:r>
              </a:p>
              <a:p>
                <a:pPr marL="820738" lvl="2" indent="-344488">
                  <a:spcBef>
                    <a:spcPts val="0"/>
                  </a:spcBef>
                  <a:buSzPts val="3200"/>
                </a:pPr>
                <a:r>
                  <a:rPr lang="cs-CZ" sz="3200" i="1" dirty="0"/>
                  <a:t>p*q = F + b*q;</a:t>
                </a:r>
              </a:p>
              <a:p>
                <a:pPr marL="820738" lvl="2" indent="-344488">
                  <a:spcBef>
                    <a:spcPts val="0"/>
                  </a:spcBef>
                  <a:buSzPts val="3200"/>
                </a:pPr>
                <a14:m>
                  <m:oMath xmlns:m="http://schemas.openxmlformats.org/officeDocument/2006/math"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cs-CZ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𝐵𝑍</m:t>
                        </m:r>
                      </m:e>
                    </m:d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cs-CZ" sz="2800" b="0" i="1" dirty="0"/>
              </a:p>
              <a:p>
                <a:pPr marL="476250" lvl="2" indent="0">
                  <a:spcBef>
                    <a:spcPts val="0"/>
                  </a:spcBef>
                  <a:buSzPts val="3200"/>
                  <a:buNone/>
                </a:pPr>
                <a:endParaRPr lang="cs-CZ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525963"/>
              </a:xfrm>
              <a:prstGeom prst="rect">
                <a:avLst/>
              </a:prstGeom>
              <a:blipFill>
                <a:blip r:embed="rId3"/>
                <a:stretch>
                  <a:fillRect l="-1481" t="-17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188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5259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3200" dirty="0"/>
                  <a:t>Bod zvratu můžeme odvodit i z jednotkových (průměrných) veličin. 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3200" dirty="0"/>
                  <a:t>Z rovnice p*q = F + b*q snadno odvodíme, že: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cs-CZ" sz="2800" b="0" i="1" dirty="0"/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což znamená, že bodu zvratu je dosaženo, když se </a:t>
                </a:r>
                <a:r>
                  <a:rPr lang="cs-CZ" b="1" dirty="0"/>
                  <a:t>cena rovná průměrným nákladům </a:t>
                </a:r>
                <a:r>
                  <a:rPr lang="cs-CZ" dirty="0"/>
                  <a:t>(součtů fixních nákladů připadajících na jednotku produkce a variabilních nákladů na jednotku produkce).</a:t>
                </a:r>
                <a:endParaRPr lang="cs-CZ" sz="2800" b="0" dirty="0"/>
              </a:p>
              <a:p>
                <a:pPr marL="476250" lvl="2" indent="0">
                  <a:spcBef>
                    <a:spcPts val="0"/>
                  </a:spcBef>
                  <a:buSzPts val="3200"/>
                  <a:buNone/>
                </a:pPr>
                <a:endParaRPr lang="cs-CZ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525963"/>
              </a:xfrm>
              <a:prstGeom prst="rect">
                <a:avLst/>
              </a:prstGeom>
              <a:blipFill>
                <a:blip r:embed="rId3"/>
                <a:stretch>
                  <a:fillRect l="-1481" t="-1750" r="-1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275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1744</Words>
  <Application>Microsoft Office PowerPoint</Application>
  <PresentationFormat>Předvádění na obrazovce (4:3)</PresentationFormat>
  <Paragraphs>195</Paragraphs>
  <Slides>33</Slides>
  <Notes>33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7" baseType="lpstr">
      <vt:lpstr>Arial</vt:lpstr>
      <vt:lpstr>Calibri</vt:lpstr>
      <vt:lpstr>Cambria Math</vt:lpstr>
      <vt:lpstr>Office Theme</vt:lpstr>
      <vt:lpstr> Využití analýzy bodu zvratu  při řízení nákladů  YNKC_04_06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 pomocí peněžních toků (Cash Break Even Analysis)</vt:lpstr>
      <vt:lpstr>Bod zvratu pomocí peněžních toků (Cash Break Even Analysis)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XSM</dc:title>
  <dc:creator>Škrabal Jaroslav</dc:creator>
  <cp:lastModifiedBy>Škrabal Jaroslav</cp:lastModifiedBy>
  <cp:revision>47</cp:revision>
  <dcterms:modified xsi:type="dcterms:W3CDTF">2023-03-20T05:49:09Z</dcterms:modified>
</cp:coreProperties>
</file>