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0"/>
  </p:notesMasterIdLst>
  <p:sldIdLst>
    <p:sldId id="256" r:id="rId2"/>
    <p:sldId id="257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70" r:id="rId34"/>
    <p:sldId id="371" r:id="rId35"/>
    <p:sldId id="372" r:id="rId36"/>
    <p:sldId id="373" r:id="rId37"/>
    <p:sldId id="374" r:id="rId38"/>
    <p:sldId id="261" r:id="rId3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129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2878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4587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8881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0378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930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4403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0860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86999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54633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0092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5342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24141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5870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36780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1845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07044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20466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66123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83554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7610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16534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8581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49526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54844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65495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73882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43852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04345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00875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1189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5617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7031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4930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6752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4256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19561" y="1298330"/>
            <a:ext cx="8704877" cy="2688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Vybrané metody stanovení nákladových funkcí</a:t>
            </a:r>
            <a:br>
              <a:rPr lang="cs-CZ" b="1" dirty="0">
                <a:solidFill>
                  <a:srgbClr val="D10202"/>
                </a:solidFill>
              </a:rPr>
            </a:b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YNKC_03_06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31. </a:t>
            </a: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2023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Dlouhodobé 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Dlouhodobá nákladová funkce sestává z částí krátkodobých nákladových funkcí, vyjadřujících průběh nákladů vždy pro určitý rozsah objemu výroby (pro určitou výrobní kapacitu, resp. pro určitou velikost podniku);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V důsledku </a:t>
            </a:r>
            <a:r>
              <a:rPr lang="cs-CZ" sz="3200" b="1" dirty="0"/>
              <a:t>ekonomie plynoucí ze zvětšování objemu výroby </a:t>
            </a:r>
            <a:r>
              <a:rPr lang="cs-CZ" sz="3200" dirty="0"/>
              <a:t>(v důsledku specializace práce i zařízení, nákupu ve velkém apod.) dlouhodobá nákladová funkce z počátku klesá; v jejím nejnižším bodě je dosaženo minimálních průměrných nákladů a nejvyšší efektivnosti výroby.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977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Dlouhodobé 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Od tohoto bodu však začne růst v důsledku obtížné koordinace řízení, nadmírného počtu řídicích pracovníků apod.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b="1" i="1" dirty="0"/>
              <a:t>S růstem průměrných nákladů roste i neefektivnost výroby!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636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Dlouhodobé 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I když U-tvar křivky dlouhodobé nákladové funkce je pro většinu odvětví považován za typický, v některých odvětvích může mít křivka i tvar písmene L (průměrné náklady zpočátku klesají a od určitého bodu se nemění) nebo tvar hyperboly (průměrné náklady stále klesají);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Grafická ilustrace je na dalším slajdu.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858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Dlouhodobé nákladové funkce – jiné tvary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endParaRPr lang="cs-CZ" sz="32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4F477A0-C32B-4813-BF2D-E2808CC199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281" t="18211" r="43859" b="48386"/>
          <a:stretch/>
        </p:blipFill>
        <p:spPr>
          <a:xfrm>
            <a:off x="3105148" y="1547929"/>
            <a:ext cx="2814389" cy="423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4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Dlouhodobé 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Lze odvodit, že tvar dlouhodobé nákladové funkce má vliv nejen na optimální velikost objemu výroby, ale i na </a:t>
            </a:r>
            <a:r>
              <a:rPr lang="cs-CZ" sz="3200" b="1" dirty="0"/>
              <a:t>počet podniků (firem) operujících na určitém trhu. 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dirty="0"/>
              <a:t>Např. je-li poptávka po určitém výrobku 1 mil. kusů ročně a minimální efektivní objem výroby pro typickou firmu je 100 tisíc kusů, pak bude trh „podporovat“ 10 firem.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095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Dlouhodobé 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600" dirty="0"/>
              <a:t>Je-li minimální efektivní objem výroby 500 tisíc kusů, pak to budou 2 firmy, je-li 1 mil., pak to bude pouze jedna firma. 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600" dirty="0"/>
              <a:t>Dlouhodobých nákladových funkcí využívají manažeři i při rozhodování o velikosti podniku, druhu výrobního zařízení, jeho počtu a výkonu, použití druhu technologie apod. 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600" dirty="0"/>
              <a:t>Nesmí se však zapomínat na to, že výrobní náklady, které nákladové funkce zachycují, jsou jen jednou složkou nákladů vstupujících do konečné ceny; druhou složkou jsou </a:t>
            </a:r>
            <a:r>
              <a:rPr lang="cs-CZ" sz="2600" b="1" dirty="0"/>
              <a:t>náklady dopravní</a:t>
            </a:r>
            <a:r>
              <a:rPr lang="cs-CZ" sz="2600" dirty="0"/>
              <a:t>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467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2800" b="1" dirty="0"/>
              <a:t>Metody odhadu fixních nákladů </a:t>
            </a:r>
            <a:br>
              <a:rPr lang="cs-CZ" sz="2800" b="1" dirty="0"/>
            </a:br>
            <a:r>
              <a:rPr lang="cs-CZ" sz="2800" b="1" dirty="0"/>
              <a:t>(stanovení nákladových funkcí)</a:t>
            </a:r>
            <a:endParaRPr sz="28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Známe-li fixní a variabilní náklady podniku, můžeme sestavit nákladovou funkci zachycující matematickou formou vztah objemu výroby (outputu) a nákladů (inputu). Vychází se z produkčních funkcí: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i="1" dirty="0"/>
              <a:t>Vyjadřuje vztah mezi objemem výroby a souborem výrobních činitelů, pomocí nichž je objemu výroby dosaženo;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i="1" dirty="0"/>
              <a:t>Nezávisle proměnnou jsou výrobní činitele, závisle proměnou je objem výroby.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491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2800" b="1" dirty="0"/>
              <a:t>Metody odhadu fixních nákladů </a:t>
            </a:r>
            <a:br>
              <a:rPr lang="cs-CZ" sz="2800" b="1" dirty="0"/>
            </a:br>
            <a:r>
              <a:rPr lang="cs-CZ" sz="2800" b="1" dirty="0"/>
              <a:t>(stanovení nákladových funkcí)</a:t>
            </a:r>
            <a:endParaRPr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5259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lnSpcReduction="10000"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/>
                  <a:t>Ke stanovení nákladových funkcí v praxi používáme tyto matematické funkce:</a:t>
                </a:r>
              </a:p>
              <a:p>
                <a:pPr marL="820738" lvl="2" indent="-344488">
                  <a:spcBef>
                    <a:spcPts val="0"/>
                  </a:spcBef>
                  <a:buSzPts val="3200"/>
                </a:pPr>
                <a:r>
                  <a:rPr lang="cs-CZ" i="1" dirty="0"/>
                  <a:t>Pro náklady proporcionální lineární funkci:</a:t>
                </a:r>
              </a:p>
              <a:p>
                <a:pPr marL="933450" lvl="3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𝑏𝑥</m:t>
                      </m:r>
                    </m:oMath>
                  </m:oMathPara>
                </a14:m>
                <a:endParaRPr lang="cs-CZ" i="1" dirty="0"/>
              </a:p>
              <a:p>
                <a:pPr marL="820738" lvl="2" indent="-344488">
                  <a:spcBef>
                    <a:spcPts val="0"/>
                  </a:spcBef>
                  <a:buSzPts val="3200"/>
                </a:pPr>
                <a:r>
                  <a:rPr lang="cs-CZ" i="1" dirty="0"/>
                  <a:t>Pro náklady </a:t>
                </a:r>
                <a:r>
                  <a:rPr lang="cs-CZ" i="1" dirty="0" err="1"/>
                  <a:t>nadproporcionální</a:t>
                </a:r>
                <a:r>
                  <a:rPr lang="cs-CZ" i="1" dirty="0"/>
                  <a:t> kvadratickou funkci:</a:t>
                </a:r>
              </a:p>
              <a:p>
                <a:pPr marL="476250" lvl="2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𝑐𝑥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i="1" dirty="0"/>
              </a:p>
              <a:p>
                <a:pPr marL="820738" lvl="2" indent="-344488">
                  <a:spcBef>
                    <a:spcPts val="0"/>
                  </a:spcBef>
                  <a:buSzPts val="3200"/>
                </a:pPr>
                <a:r>
                  <a:rPr lang="cs-CZ" i="1" dirty="0"/>
                  <a:t>Pro náklady </a:t>
                </a:r>
                <a:r>
                  <a:rPr lang="cs-CZ" i="1" dirty="0" err="1"/>
                  <a:t>podproporcionální</a:t>
                </a:r>
                <a:r>
                  <a:rPr lang="cs-CZ" i="1" dirty="0"/>
                  <a:t> kvadratickou funkci:</a:t>
                </a:r>
              </a:p>
              <a:p>
                <a:pPr marL="476250" lvl="2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− 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𝑐𝑥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i="1" dirty="0"/>
              </a:p>
              <a:p>
                <a:pPr marL="819150" lvl="2">
                  <a:spcBef>
                    <a:spcPts val="0"/>
                  </a:spcBef>
                  <a:buSzPts val="3200"/>
                </a:pPr>
                <a:r>
                  <a:rPr lang="cs-CZ" i="1" dirty="0"/>
                  <a:t>Kde:</a:t>
                </a:r>
              </a:p>
              <a:p>
                <a:pPr marL="933450" lvl="3" indent="0">
                  <a:spcBef>
                    <a:spcPts val="0"/>
                  </a:spcBef>
                  <a:buSzPts val="3200"/>
                  <a:buNone/>
                </a:pPr>
                <a:r>
                  <a:rPr lang="cs-CZ" i="1" dirty="0"/>
                  <a:t>y – celková náklady (N);</a:t>
                </a:r>
              </a:p>
              <a:p>
                <a:pPr marL="933450" lvl="3" indent="0">
                  <a:spcBef>
                    <a:spcPts val="0"/>
                  </a:spcBef>
                  <a:buSzPts val="3200"/>
                  <a:buNone/>
                </a:pPr>
                <a:r>
                  <a:rPr lang="cs-CZ" i="1" dirty="0"/>
                  <a:t>x – objem produkce (Q);</a:t>
                </a:r>
              </a:p>
              <a:p>
                <a:pPr marL="933450" lvl="3" indent="0">
                  <a:spcBef>
                    <a:spcPts val="0"/>
                  </a:spcBef>
                  <a:buSzPts val="3200"/>
                  <a:buNone/>
                </a:pPr>
                <a:r>
                  <a:rPr lang="cs-CZ" i="1" dirty="0"/>
                  <a:t>a – odhad fixních nákladů;</a:t>
                </a:r>
              </a:p>
              <a:p>
                <a:pPr marL="933450" lvl="3" indent="0">
                  <a:spcBef>
                    <a:spcPts val="0"/>
                  </a:spcBef>
                  <a:buSzPts val="3200"/>
                  <a:buNone/>
                </a:pPr>
                <a:r>
                  <a:rPr lang="cs-CZ" i="1" dirty="0" err="1"/>
                  <a:t>b,c</a:t>
                </a:r>
                <a:r>
                  <a:rPr lang="cs-CZ" i="1" dirty="0"/>
                  <a:t> – variabilní náklady připadající na jednotku produkce, tj. marginální náklady.</a:t>
                </a:r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525963"/>
              </a:xfrm>
              <a:prstGeom prst="rect">
                <a:avLst/>
              </a:prstGeom>
              <a:blipFill>
                <a:blip r:embed="rId3"/>
                <a:stretch>
                  <a:fillRect l="-1481" t="-4307" b="-12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884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2800" b="1" dirty="0"/>
              <a:t>Metody odhadu fixních nákladů </a:t>
            </a:r>
            <a:br>
              <a:rPr lang="cs-CZ" sz="2800" b="1" dirty="0"/>
            </a:br>
            <a:r>
              <a:rPr lang="cs-CZ" sz="2800" b="1" dirty="0"/>
              <a:t>(stanovení nákladových funkcí)</a:t>
            </a:r>
            <a:endParaRPr sz="28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Parametry nákladových funkcí můžeme vypočítat (správněji odhadnout) některou z těchto metody: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i="1" dirty="0"/>
              <a:t>Klasifikační analýzou;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i="1" dirty="0"/>
              <a:t>Metodou dvou období;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i="1" dirty="0"/>
              <a:t>Bodových diagramem;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i="1" dirty="0"/>
              <a:t>Regresní a korelační analýzou.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95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2800" b="1" dirty="0"/>
              <a:t>Metody odhadu fixních nákladů </a:t>
            </a:r>
            <a:br>
              <a:rPr lang="cs-CZ" sz="2800" b="1" dirty="0"/>
            </a:br>
            <a:r>
              <a:rPr lang="cs-CZ" sz="2800" b="1" dirty="0"/>
              <a:t>(stanovení nákladových funkcí)</a:t>
            </a:r>
            <a:endParaRPr sz="28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000" i="1" dirty="0"/>
              <a:t>Př. Postup výpočtu bude ukázán na příkladu výroby cihel. Ve sledovaném roce se nemění sortiment výrobků ani výrobní kapacity podniku (firmy). Údaje o objemech výroby a celkových nákladech v jednotlivých měsících sledovaného roku obsahuje níže uvedená tabulka.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9078971-0F26-4427-8B23-9EF2D1CBB0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02" t="47965" r="39210" b="26351"/>
          <a:stretch/>
        </p:blipFill>
        <p:spPr>
          <a:xfrm>
            <a:off x="2093495" y="2662988"/>
            <a:ext cx="5302573" cy="339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3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Vyjadřují matematickou formou vztah mezi náklady a objemem výroby (výstupem) podniku;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Náklady, které se vyvíjejí vzhledem k objemu výroby lineárně, nazýváme </a:t>
            </a:r>
            <a:r>
              <a:rPr lang="cs-CZ" sz="3200" b="1" dirty="0"/>
              <a:t>proporcionální</a:t>
            </a:r>
            <a:r>
              <a:rPr lang="cs-CZ" sz="3200" dirty="0"/>
              <a:t> </a:t>
            </a:r>
            <a:r>
              <a:rPr lang="cs-CZ" sz="3200" b="1" dirty="0"/>
              <a:t>náklady</a:t>
            </a:r>
            <a:r>
              <a:rPr lang="cs-CZ" sz="3200" dirty="0"/>
              <a:t>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Pokud náklady rostou rychleji než objem produkce, nazýváme je </a:t>
            </a:r>
            <a:r>
              <a:rPr lang="cs-CZ" sz="3200" b="1" dirty="0" err="1"/>
              <a:t>nadproporcionální</a:t>
            </a:r>
            <a:r>
              <a:rPr lang="cs-CZ" sz="3200" b="1" dirty="0"/>
              <a:t> </a:t>
            </a:r>
            <a:r>
              <a:rPr lang="cs-CZ" sz="3200" dirty="0"/>
              <a:t>(někdy též progresivní);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endParaRPr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Klasifikační analýza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Principem této metody je roztřídění jednotlivých nákladových položek na fixní a variabilní část podle toho, zda se mění nebo nemíní se změnami objemu produkce.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Do fixních nákladů zařadíme náklady, o nichž lze prohlásit, že zůstávají ve stejné výši bez ohledu na vyráběné objemy a druh produkce.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591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Klasifikační analýza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Mezi ně patří např. odpisy, nájemné, pojistné, část nákladů na spotřebovaný materiál, energii, palivo a část mzdových nákladů.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Do variabilních nákladů zařadíme náklady, které jsou závislé na objemu výroby, jako jsou jednicové mzdy, jednicový materiál a ostatní jednicové náklady.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Výhodné je přímé rozlišování fixních a variabilních nákladů v nákladovém účetnictví.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342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Klasifikační analýza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Při třídění se využívá toho, že jednicové náklady se zpravidla v plném rozsahu zařadí do nákladů variabilních, správní režie do nákladů fixních, ostatní režijní náklady však musíme rozdělit na část fixní a část variabilní.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Např. odpisy většinou zařadíme do nákladů fixních (pokud je nevztahujeme např. k ujetým kilometrům.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392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Klasifikační analýza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85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V příkladě výroby cihel jsou do variabilních nákladů zařazeny: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spotřeba jílu (základní materiál),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náklady na ochranné pomůcky (náklady na rukavice rovnačů cihel a ostatních výrobků, které se opotřebovávají úměrně množství narovnaných cihel),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náklady na elektrický proud (závisí na chodu výrobních zařízení),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část nákladů na výrobu páry (ta část, která je určena k propařování cihlářské hmoty a jejíž spotřeba je závislá na množství zpracované hmoty),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náklady na spotřebovanou vodu (platí totéž, co o páře),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náklady na opravy a udržování (jsou závislé na objemu výroby),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přepravné (je závislé na množství přepravených surovin a hotových výrobků),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náklady na výkony mechanismů (závisí na množství vytížené suroviny),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odbytové náklady závodů (náklady dopravních středisek jsou závislé na množství přepravovaných hotových výrobků).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795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Klasifikační analýza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85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Fixní náklady zahrnují: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spotřebu topného oleje (pece musí být v provozu po celý rok bez ohledu na kolísání výroby),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spotřebu páry na sušení (o sušárnách platí totéž, co o pecích),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odpisy hmotného investičního majetku, cestovné a nájemné,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veškeré mzdy (používá se časové mzdy s prémií nezávislou na objemu výroby),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příspěvky na sociální zabezpečení,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správní režie závodů a podniku.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598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Klasifikační analýza</a:t>
            </a:r>
            <a:endParaRPr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Př. Celkové roční </a:t>
                </a:r>
                <a:r>
                  <a:rPr lang="cs-CZ" sz="2400" b="1" dirty="0"/>
                  <a:t>fixní náklady </a:t>
                </a:r>
                <a:r>
                  <a:rPr lang="cs-CZ" sz="2400" dirty="0"/>
                  <a:t>podniku jsou odhadovány ve výši </a:t>
                </a:r>
                <a:r>
                  <a:rPr lang="cs-CZ" sz="2400" b="1" dirty="0"/>
                  <a:t>61 000 tis. Kč</a:t>
                </a:r>
                <a:r>
                  <a:rPr lang="cs-CZ" sz="2400" dirty="0"/>
                  <a:t>, celkové roční </a:t>
                </a:r>
                <a:r>
                  <a:rPr lang="cs-CZ" sz="2400" b="1" dirty="0"/>
                  <a:t>variabilní náklady 32 468 tis. Kč</a:t>
                </a:r>
                <a:r>
                  <a:rPr lang="cs-CZ" sz="2400" dirty="0"/>
                  <a:t>. </a:t>
                </a:r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b="1" dirty="0"/>
                  <a:t>Haléřový ukazatel </a:t>
                </a:r>
                <a:r>
                  <a:rPr lang="cs-CZ" sz="2400" dirty="0"/>
                  <a:t>nákladovosti, vypočtený z variabilních nákladů, zjistíme jako p</a:t>
                </a:r>
                <a:r>
                  <a:rPr lang="cs-CZ" sz="2400" b="1" dirty="0"/>
                  <a:t>odíl celkových variabilních nákladů a objemu výroby</a:t>
                </a:r>
                <a:r>
                  <a:rPr lang="cs-CZ" sz="2400" dirty="0"/>
                  <a:t>: 32 468/108 191 = 0,300. </a:t>
                </a:r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b="1" dirty="0"/>
                  <a:t>Průměrné měsíční fixní náklady jsou </a:t>
                </a:r>
                <a:r>
                  <a:rPr lang="cs-CZ" sz="2400" dirty="0"/>
                  <a:t>61 000/12 = 5 083 tis. Kč, tj. 65,3 % z celkových měsíčních nákladů (5 083/7 789), nákladová funkce pro měsíční období je tedy: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=5 083 000+0,300 ∗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cs-CZ" sz="2400" b="0" i="1" dirty="0"/>
              </a:p>
              <a:p>
                <a:pPr marL="819150" lvl="2">
                  <a:spcBef>
                    <a:spcPts val="0"/>
                  </a:spcBef>
                  <a:buSzPts val="3200"/>
                </a:pPr>
                <a:r>
                  <a:rPr lang="cs-CZ" sz="2000" i="1" dirty="0"/>
                  <a:t>kde:</a:t>
                </a:r>
              </a:p>
              <a:p>
                <a:pPr marL="933450" lvl="3" indent="0">
                  <a:spcBef>
                    <a:spcPts val="0"/>
                  </a:spcBef>
                  <a:buSzPts val="3200"/>
                  <a:buNone/>
                </a:pPr>
                <a:r>
                  <a:rPr lang="cs-CZ" sz="1600" i="1" dirty="0"/>
                  <a:t>N – celkové náklady v Kč za měsíc;</a:t>
                </a:r>
              </a:p>
              <a:p>
                <a:pPr marL="933450" lvl="3" indent="0">
                  <a:spcBef>
                    <a:spcPts val="0"/>
                  </a:spcBef>
                  <a:buSzPts val="3200"/>
                  <a:buNone/>
                </a:pPr>
                <a:r>
                  <a:rPr lang="cs-CZ" sz="1600" i="1" dirty="0"/>
                  <a:t>Q – objem výroby v Kč za měsíc.</a:t>
                </a:r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blipFill>
                <a:blip r:embed="rId3"/>
                <a:stretch>
                  <a:fillRect l="-1481" t="-3266" r="-12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315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dvou období</a:t>
            </a:r>
            <a:endParaRPr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Pro odhad nákladové funkce se doporučuje </a:t>
                </a:r>
                <a:r>
                  <a:rPr lang="cs-CZ" sz="2400" b="1" dirty="0"/>
                  <a:t>vybrat</a:t>
                </a:r>
                <a:r>
                  <a:rPr lang="cs-CZ" sz="2400" dirty="0"/>
                  <a:t> </a:t>
                </a:r>
                <a:r>
                  <a:rPr lang="cs-CZ" sz="2400" b="1" dirty="0"/>
                  <a:t>období</a:t>
                </a:r>
                <a:r>
                  <a:rPr lang="cs-CZ" sz="2400" dirty="0"/>
                  <a:t> (měsíc) s </a:t>
                </a:r>
                <a:r>
                  <a:rPr lang="cs-CZ" sz="2400" b="1" dirty="0"/>
                  <a:t>nejmenším</a:t>
                </a:r>
                <a:r>
                  <a:rPr lang="cs-CZ" sz="2400" dirty="0"/>
                  <a:t> a s </a:t>
                </a:r>
                <a:r>
                  <a:rPr lang="cs-CZ" sz="2400" b="1" dirty="0"/>
                  <a:t>největším</a:t>
                </a:r>
                <a:r>
                  <a:rPr lang="cs-CZ" sz="2400" dirty="0"/>
                  <a:t> </a:t>
                </a:r>
                <a:r>
                  <a:rPr lang="cs-CZ" sz="2400" b="1" dirty="0"/>
                  <a:t>objemem</a:t>
                </a:r>
                <a:r>
                  <a:rPr lang="cs-CZ" sz="2400" dirty="0"/>
                  <a:t> </a:t>
                </a:r>
                <a:r>
                  <a:rPr lang="cs-CZ" sz="2400" b="1" dirty="0"/>
                  <a:t>výroby</a:t>
                </a:r>
                <a:r>
                  <a:rPr lang="cs-CZ" sz="2400" dirty="0"/>
                  <a:t>. </a:t>
                </a:r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Nemělo by však jít o mimořádná období vybočující z normálního vývoje (např. měsíc, v nímž došlo k havárii zařízení). </a:t>
                </a:r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Propočet je jednoduchý; údaje se </a:t>
                </a:r>
                <a:r>
                  <a:rPr lang="cs-CZ" sz="2400" b="1" dirty="0"/>
                  <a:t>dosadí</a:t>
                </a:r>
                <a:r>
                  <a:rPr lang="cs-CZ" sz="2400" dirty="0"/>
                  <a:t> </a:t>
                </a:r>
                <a:r>
                  <a:rPr lang="cs-CZ" sz="2400" b="1" dirty="0"/>
                  <a:t>do</a:t>
                </a:r>
                <a:r>
                  <a:rPr lang="cs-CZ" sz="2400" dirty="0"/>
                  <a:t> </a:t>
                </a:r>
                <a:r>
                  <a:rPr lang="cs-CZ" sz="2400" b="1" dirty="0"/>
                  <a:t>dvou</a:t>
                </a:r>
                <a:r>
                  <a:rPr lang="cs-CZ" sz="2400" dirty="0"/>
                  <a:t> </a:t>
                </a:r>
                <a:r>
                  <a:rPr lang="cs-CZ" sz="2400" b="1" dirty="0"/>
                  <a:t>rovnic</a:t>
                </a:r>
                <a:r>
                  <a:rPr lang="cs-CZ" sz="2400" dirty="0"/>
                  <a:t>, jejichž řešením se zjistí potřebné parametry.</a:t>
                </a:r>
                <a:endParaRPr lang="cs-CZ" sz="1600" i="1" dirty="0"/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Označíme-li indexem 1 období s největším objemem výroby a indexem 2 období s nejmenším objemem výroby, dostaneme:</a:t>
                </a:r>
                <a:endParaRPr lang="cs-CZ" sz="20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blipFill>
                <a:blip r:embed="rId3"/>
                <a:stretch>
                  <a:fillRect l="-1481" t="-32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28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dvou období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85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Odečteme druhou rovnici od první a vypočteme (b).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Dosazením (b) do některé z rovnice zjistíme (a).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Nevýhodou této metody je závislost výsledků pouze na dvou obdobích; stačí, aby jedno z těchto období vybočovalo z normálního vývoje, a dostaneme zkreslené výsledky, především zkreslený odhad fixních nákladů.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Proto se doporučuje kombinovat tuto metodu s metodou grafickou.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Na bodovém diagramu posoudíme, zda krajní hodnoty odpovídají normálnímu vývoji; vybočuje-li některá z hodnot, použijeme vhodnějšího období.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763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dvou období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85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Metodu dvou účetních období používáme většinou k prvnímu orientačnímu zjištění vývoje nákladů.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Postup ukáže propočet, ve kterém použijeme dřívější údaje.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Obdobím s největším objemem výroby je měsíc duben, obdobím s nejmenším objemem výroby je měsíc červen, ve kterém však došlo k výpadku výroby, takže toto období nelze pokládat za normální.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731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dvou období</a:t>
            </a:r>
            <a:endParaRPr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Propočteme-li parametry funkce podle údajů těchto dvou měsíců dosadíme: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8 687=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∗12 623</m:t>
                      </m:r>
                    </m:oMath>
                  </m:oMathPara>
                </a14:m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7 261=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∗4872</m:t>
                      </m:r>
                    </m:oMath>
                  </m:oMathPara>
                </a14:m>
                <a:endParaRPr lang="cs-CZ" sz="2400" b="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sz="2400" b="0" i="1" dirty="0">
                  <a:latin typeface="Cambria Math" panose="02040503050406030204" pitchFamily="18" charset="0"/>
                </a:endParaRP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1 426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7 751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=0,183976=0,1840</m:t>
                      </m:r>
                    </m:oMath>
                  </m:oMathPara>
                </a14:m>
                <a:endParaRPr lang="cs-CZ" sz="2400" b="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sz="2400" b="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=8 687 −0,1840 ∗12 623=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𝟔𝟑𝟒𝟑</m:t>
                      </m:r>
                    </m:oMath>
                  </m:oMathPara>
                </a14:m>
                <a:endParaRPr lang="cs-CZ" sz="2400" b="1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sz="2400" b="1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𝑛𝑒𝑏𝑜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=7 261 −0,1840 ∗4 872=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𝟔𝟑𝟒𝟑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blipFill>
                <a:blip r:embed="rId3"/>
                <a:stretch>
                  <a:fillRect l="-1481" t="-32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579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Jestliže naopak náklady s rostoucím objemem výroby rosou pomaleji (např. při hromadění výrobků), nazýváme je </a:t>
            </a:r>
            <a:r>
              <a:rPr lang="cs-CZ" sz="3200" b="1" dirty="0" err="1"/>
              <a:t>podproporcionální</a:t>
            </a:r>
            <a:r>
              <a:rPr lang="cs-CZ" sz="3200" dirty="0"/>
              <a:t> (degresivní);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Kombinaci uvedených možností vzniká nákladová funkce z počátku klesající, později rostoucí, má tvar obraceného písmeně S a její křivka marginálních nákladů tvar písmene U.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endParaRPr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247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dvou období</a:t>
            </a:r>
            <a:endParaRPr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2500" lnSpcReduction="20000"/>
              </a:bodyPr>
              <a:lstStyle/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Nákladová funkce má tvar: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=6 364 000+0,1840 ∗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sz="2400" dirty="0"/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Vyloučíme-li vliv extrémního měsíce června a dosadíme-li rovnou hodnoty měsíce ledna, dostaneme: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8 687=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∗12 623</m:t>
                      </m:r>
                    </m:oMath>
                  </m:oMathPara>
                </a14:m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6 967=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∗6 224</m:t>
                      </m:r>
                    </m:oMath>
                  </m:oMathPara>
                </a14:m>
                <a:endParaRPr lang="cs-CZ" sz="2400" b="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1 720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6 399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=0,268792=0,2688</m:t>
                      </m:r>
                    </m:oMath>
                  </m:oMathPara>
                </a14:m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=8 687 −0,2688 ∗12 623=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400" b="1" i="1" smtClean="0">
                          <a:latin typeface="Cambria Math" panose="02040503050406030204" pitchFamily="18" charset="0"/>
                        </a:rPr>
                        <m:t>𝟐𝟗𝟒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𝑡𝑖𝑠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č</m:t>
                          </m:r>
                        </m:e>
                      </m:d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sz="2400" dirty="0"/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Fixní náklady tvoří cca 68 % celkových nákladů.</a:t>
                </a:r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Propočet s vyloučením extrémní hodnoty se více blíží výsledkům klasifikační analýzy.</a:t>
                </a:r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blipFill>
                <a:blip r:embed="rId3"/>
                <a:stretch>
                  <a:fillRect l="-1481" t="-5025" b="-5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222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Grafická metoda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85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Nákladovou funkci lze odvodit z tzv. </a:t>
            </a:r>
            <a:r>
              <a:rPr lang="cs-CZ" sz="2400" b="1" dirty="0"/>
              <a:t>bodového diagramu</a:t>
            </a:r>
            <a:r>
              <a:rPr lang="cs-CZ" sz="2400" dirty="0"/>
              <a:t>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b="1" dirty="0"/>
              <a:t>Na osu x se nanášejí objemy výroby, na osu y náklady.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Každá dvojice hodnot je znázorněna bodem.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Jsou-li body roztroušeny těsně kolem přímky nebo křivky, kterou přibližní zakreslíme tak, aby byly od ní všechny body co nejméně vzdáleny, pak existuje závislost nákladů na objemu výroby.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Odhad fixních nákladů provedeme podle průsečíku zakreslené čáry s osou y.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Parametr </a:t>
            </a:r>
            <a:r>
              <a:rPr lang="cs-CZ" sz="2400" b="1" dirty="0"/>
              <a:t>b</a:t>
            </a:r>
            <a:r>
              <a:rPr lang="cs-CZ" sz="2400" dirty="0"/>
              <a:t> vypočteme z hodnot kteréhokoli bodu ležícího na čáře.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146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Grafická metoda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85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Grafická metoda nám pomůže odhalit extrémní hodnoty, popř. skok ve fixních nákladech, ke kterému může dojít např. rozšířením výrobní kapacity.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Bodový diagram:</a:t>
            </a:r>
          </a:p>
          <a:p>
            <a:pPr marL="19050" lvl="1" indent="0">
              <a:spcBef>
                <a:spcPts val="0"/>
              </a:spcBef>
              <a:buSzPts val="3200"/>
              <a:buNone/>
            </a:pPr>
            <a:endParaRPr 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0CAE56D-9CFE-4575-AD1C-9811235C60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11" t="25930" r="41228" b="47543"/>
          <a:stretch/>
        </p:blipFill>
        <p:spPr>
          <a:xfrm>
            <a:off x="2723147" y="2920320"/>
            <a:ext cx="3697705" cy="313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0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regresní a korelační analýzy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85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Tato metoda je pro stanovení nákladových funkcí nejspolehlivější.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b="1" dirty="0"/>
              <a:t>Umožňuje stanovit i nelineární nákladové funkce</a:t>
            </a:r>
            <a:r>
              <a:rPr lang="cs-CZ" sz="2400" dirty="0"/>
              <a:t>, které jsou vhodné pro případný </a:t>
            </a:r>
            <a:r>
              <a:rPr lang="cs-CZ" sz="2400" dirty="0" err="1"/>
              <a:t>nadproporcionální</a:t>
            </a:r>
            <a:r>
              <a:rPr lang="cs-CZ" sz="2400" dirty="0"/>
              <a:t> nebo </a:t>
            </a:r>
            <a:r>
              <a:rPr lang="cs-CZ" sz="2400" dirty="0" err="1"/>
              <a:t>podproporcionální</a:t>
            </a:r>
            <a:r>
              <a:rPr lang="cs-CZ" sz="2400" dirty="0"/>
              <a:t> vývoj nákladů, a to v těch případech, kde průběh nákladů již nelze spolehliví vyjádřit lineární funkcí (nelze jej aproximovat přímkou). 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sz="2400" dirty="0"/>
              <a:t>Metoda umožňuje </a:t>
            </a:r>
            <a:r>
              <a:rPr lang="cs-CZ" sz="2400" b="1" dirty="0"/>
              <a:t>stanovit i spolehlivost zjištěných funkcí </a:t>
            </a:r>
            <a:r>
              <a:rPr lang="cs-CZ" sz="2400" dirty="0"/>
              <a:t>pomocí měr korelace a provádět předběžné odhady chyb zjišťovaných hodnot pomocí tzv. </a:t>
            </a:r>
            <a:r>
              <a:rPr lang="cs-CZ" sz="2400" b="1" dirty="0"/>
              <a:t>mezí spolehlivosti</a:t>
            </a:r>
            <a:r>
              <a:rPr lang="cs-CZ" sz="2400" dirty="0"/>
              <a:t>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863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regresní a korelační analýzy</a:t>
            </a:r>
            <a:endParaRPr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sz="2400" dirty="0"/>
                  <a:t>Počítáme-li ručně, použijeme k výpočtu parametrů lineární funkce těchto vzorců: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𝑋𝑌</m:t>
                              </m:r>
                            </m:e>
                          </m:nary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nary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nary>
                        </m:num>
                        <m:den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cs-CZ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sz="24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cs-CZ" sz="24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cs-CZ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cs-CZ" sz="2400" b="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cs-CZ" sz="24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cs-CZ" sz="2400" i="1">
                          <a:latin typeface="Cambria Math" panose="02040503050406030204" pitchFamily="18" charset="0"/>
                        </a:rPr>
                        <m:t>𝑏</m:t>
                      </m:r>
                      <m:acc>
                        <m:accPr>
                          <m:chr m:val="̅"/>
                          <m:ctrlPr>
                            <a:rPr lang="cs-CZ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cs-CZ" sz="2400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r>
                  <a:rPr lang="cs-CZ" sz="2400" dirty="0"/>
                  <a:t>kde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r>
                  <a:rPr lang="cs-CZ" sz="2400" dirty="0"/>
                  <a:t>	X – objem výroby;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r>
                  <a:rPr lang="cs-CZ" sz="2400" dirty="0"/>
                  <a:t>	Y – náklady;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r>
                  <a:rPr lang="cs-CZ" sz="2400" dirty="0"/>
                  <a:t>	n – počet sledovaných období.</a:t>
                </a:r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blipFill>
                <a:blip r:embed="rId3"/>
                <a:stretch>
                  <a:fillRect l="-1481" t="-32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832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regresní a korelační analýzy</a:t>
            </a:r>
            <a:endParaRPr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dirty="0"/>
                  <a:t>Korelační koeficient vypočteme podle vzorce: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:endParaRPr lang="cs-CZ" dirty="0"/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𝑋𝑌</m:t>
                              </m:r>
                            </m:e>
                          </m:nary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nary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cs-CZ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cs-CZ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nary>
                                            <m:naryPr>
                                              <m:chr m:val="∑"/>
                                              <m:subHide m:val="on"/>
                                              <m:supHide m:val="on"/>
                                              <m:ctrlPr>
                                                <a:rPr lang="cs-CZ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/>
                                            <m:sup/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cs-CZ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cs-CZ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cs-CZ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cs-CZ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−(</m:t>
                                              </m:r>
                                              <m:nary>
                                                <m:naryPr>
                                                  <m:chr m:val="∑"/>
                                                  <m:subHide m:val="on"/>
                                                  <m:supHide m:val="on"/>
                                                  <m:ctrlPr>
                                                    <a:rPr lang="cs-CZ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naryPr>
                                                <m:sub/>
                                                <m:sup/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cs-CZ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cs-CZ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𝑋</m:t>
                                                      </m:r>
                                                      <m:r>
                                                        <a:rPr lang="cs-CZ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)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cs-CZ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</m:e>
                                              </m:nary>
                                            </m:e>
                                          </m:nary>
                                        </m:e>
                                      </m:d>
                                      <m:r>
                                        <a:rPr lang="cs-CZ" b="0" i="1" smtClean="0">
                                          <a:latin typeface="Cambria Math" panose="02040503050406030204" pitchFamily="18" charset="0"/>
                                        </a:rPr>
                                        <m:t>∗ </m:t>
                                      </m:r>
                                      <m:d>
                                        <m:dPr>
                                          <m:begChr m:val="["/>
                                          <m:endChr m:val=""/>
                                          <m:ctrlPr>
                                            <a:rPr lang="cs-CZ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cs-CZ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nary>
                                            <m:naryPr>
                                              <m:chr m:val="∑"/>
                                              <m:subHide m:val="on"/>
                                              <m:supHide m:val="on"/>
                                              <m:ctrlPr>
                                                <a:rPr lang="cs-CZ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/>
                                            <m:sup/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cs-CZ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cs-CZ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𝑌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cs-CZ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cs-CZ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 −</m:t>
                                              </m:r>
                                            </m:e>
                                          </m:nary>
                                        </m:e>
                                      </m:d>
                                      <m:d>
                                        <m:dPr>
                                          <m:begChr m:val=""/>
                                          <m:endChr m:val="]"/>
                                          <m:ctrlPr>
                                            <a:rPr lang="cs-CZ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nary>
                                            <m:naryPr>
                                              <m:chr m:val="∑"/>
                                              <m:subHide m:val="on"/>
                                              <m:supHide m:val="on"/>
                                              <m:ctrlP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/>
                                            <m:sup/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cs-CZ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cs-CZ" i="1">
                                                      <a:latin typeface="Cambria Math" panose="02040503050406030204" pitchFamily="18" charset="0"/>
                                                    </a:rPr>
                                                    <m:t>𝑌</m:t>
                                                  </m:r>
                                                  <m:r>
                                                    <a:rPr lang="cs-CZ" i="1">
                                                      <a:latin typeface="Cambria Math" panose="02040503050406030204" pitchFamily="18" charset="0"/>
                                                    </a:rPr>
                                                    <m:t>)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cs-CZ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e>
                                          </m:nary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cs-CZ" dirty="0"/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dirty="0"/>
                  <a:t>Čím více se hodnota </a:t>
                </a:r>
                <a:r>
                  <a:rPr lang="cs-CZ" i="1" dirty="0"/>
                  <a:t>r</a:t>
                </a:r>
                <a:r>
                  <a:rPr lang="cs-CZ" dirty="0"/>
                  <a:t> blíží jedné, tím lépe vystihuje stanovená přímka vývoj nákladů;</a:t>
                </a:r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endParaRPr lang="cs-CZ" dirty="0"/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blipFill>
                <a:blip r:embed="rId3"/>
                <a:stretch>
                  <a:fillRect l="-1481" t="-2261" r="-2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226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regresní a korelační analýzy</a:t>
            </a:r>
            <a:endParaRPr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85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V praxi </a:t>
            </a:r>
            <a:r>
              <a:rPr lang="cs-CZ" dirty="0" err="1"/>
              <a:t>provádáme</a:t>
            </a:r>
            <a:r>
              <a:rPr lang="cs-CZ" dirty="0"/>
              <a:t> veškeré výpočty na </a:t>
            </a:r>
            <a:r>
              <a:rPr lang="cs-CZ" dirty="0" err="1"/>
              <a:t>počitači</a:t>
            </a:r>
            <a:r>
              <a:rPr lang="cs-CZ" dirty="0"/>
              <a:t>;</a:t>
            </a:r>
          </a:p>
          <a:p>
            <a:pPr marL="476250" lvl="1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dirty="0"/>
              <a:t>V našem příkladě jsme dostali tyto výsledky (výpočet bez extrémní hodnoty):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b="1" dirty="0"/>
              <a:t>a = 5 122 </a:t>
            </a:r>
            <a:r>
              <a:rPr lang="cs-CZ" dirty="0"/>
              <a:t>(odhad fixních nákladů), tj. 65,8 % z celkových nákladů,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b="1" dirty="0"/>
              <a:t>b = 0,289 </a:t>
            </a:r>
            <a:r>
              <a:rPr lang="cs-CZ" dirty="0"/>
              <a:t>(odhad variabilních – marginálních nákladů), </a:t>
            </a:r>
          </a:p>
          <a:p>
            <a:pPr marL="933450" lvl="2" indent="-457200">
              <a:spcBef>
                <a:spcPts val="0"/>
              </a:spcBef>
              <a:buSzPts val="3200"/>
              <a:buFont typeface="Arial" panose="020B0604020202020204" pitchFamily="34" charset="0"/>
              <a:buChar char="•"/>
            </a:pPr>
            <a:r>
              <a:rPr lang="cs-CZ" b="1" dirty="0"/>
              <a:t>r = 0,983 </a:t>
            </a:r>
            <a:r>
              <a:rPr lang="cs-CZ" dirty="0"/>
              <a:t>(korelační koeficient).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796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38410"/>
            <a:ext cx="8229600" cy="979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Metoda regresní a korelační analýzy</a:t>
            </a:r>
            <a:endParaRPr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dirty="0"/>
                  <a:t>Nákladová funkce má tedy tvar:</a:t>
                </a:r>
              </a:p>
              <a:p>
                <a:pPr marL="19050" lvl="1" indent="0">
                  <a:spcBef>
                    <a:spcPts val="0"/>
                  </a:spcBef>
                  <a:buSzPts val="32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=5 122 000+0,289 ∗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cs-CZ" dirty="0"/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dirty="0"/>
                  <a:t>Vysoká hodnota koeficientu korelace svědčí o vysoké spolehlivosti nákladové funkce. </a:t>
                </a:r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endParaRPr lang="cs-CZ" dirty="0"/>
              </a:p>
              <a:p>
                <a:pPr marL="476250" lvl="1" indent="-457200">
                  <a:spcBef>
                    <a:spcPts val="0"/>
                  </a:spcBef>
                  <a:buSzPts val="3200"/>
                  <a:buFont typeface="Arial" panose="020B0604020202020204" pitchFamily="34" charset="0"/>
                  <a:buChar char="•"/>
                </a:pPr>
                <a:r>
                  <a:rPr lang="cs-CZ" dirty="0"/>
                  <a:t>Kromě nákladových funkcí, o kterých jsme pojednávali výše a které charakterizují vývoj (průběh) nákladů v kratším období, v němž nelze měnit všechny vstupy, se v manažerské praxi používají dlouhodobé nákladové funkce</a:t>
                </a:r>
              </a:p>
            </p:txBody>
          </p:sp>
        </mc:Choice>
        <mc:Fallback xmlns=""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850703"/>
              </a:xfrm>
              <a:prstGeom prst="rect">
                <a:avLst/>
              </a:prstGeom>
              <a:blipFill>
                <a:blip r:embed="rId3"/>
                <a:stretch>
                  <a:fillRect l="-1481" t="-2261" b="-22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37/38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919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>
                <a:solidFill>
                  <a:srgbClr val="FF0000"/>
                </a:solidFill>
              </a:rPr>
              <a:t>DĚKUJI ZA POZORNOST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Průběh celkových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000" b="1" dirty="0"/>
              <a:t>Proporcionální</a:t>
            </a:r>
            <a:r>
              <a:rPr lang="cs-CZ" sz="2000" dirty="0"/>
              <a:t> náklady =&gt; přímka;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000" b="1" dirty="0" err="1"/>
              <a:t>Nadproporcionální</a:t>
            </a:r>
            <a:r>
              <a:rPr lang="cs-CZ" sz="2000" dirty="0"/>
              <a:t> (progresivní) =&gt; křivka rostoucí zleva doprava;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000" b="1" dirty="0" err="1"/>
              <a:t>Podproporcionální</a:t>
            </a:r>
            <a:r>
              <a:rPr lang="cs-CZ" sz="2000" dirty="0"/>
              <a:t> (degresivní) =&gt; náklady s rostoucím objemem výroby rostou pomaleji (např. hromadění výrobků).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endParaRPr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369A210-0C18-4104-8E4E-E0F4A74475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16" t="27053" r="38070" b="41087"/>
          <a:stretch/>
        </p:blipFill>
        <p:spPr>
          <a:xfrm>
            <a:off x="2286000" y="2605477"/>
            <a:ext cx="4572000" cy="355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4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Krátkodobé 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Charakterizují průběh nákladů v krátkém období, tj. v období, ve kterém </a:t>
            </a:r>
            <a:r>
              <a:rPr lang="cs-CZ" sz="3200" b="1" dirty="0">
                <a:solidFill>
                  <a:srgbClr val="FF0000"/>
                </a:solidFill>
              </a:rPr>
              <a:t>lze měnit </a:t>
            </a:r>
            <a:r>
              <a:rPr lang="cs-CZ" sz="3200" dirty="0"/>
              <a:t>pouze některé výrobní činitele (</a:t>
            </a:r>
            <a:r>
              <a:rPr lang="cs-CZ" sz="3200" b="1" dirty="0"/>
              <a:t>většinou množství vynakládané práce a spotřebovaných surovin</a:t>
            </a:r>
            <a:r>
              <a:rPr lang="cs-CZ" sz="3200" dirty="0"/>
              <a:t>);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Zatímco ostatní </a:t>
            </a:r>
            <a:r>
              <a:rPr lang="cs-CZ" sz="3200" b="1" dirty="0">
                <a:solidFill>
                  <a:srgbClr val="FF0000"/>
                </a:solidFill>
              </a:rPr>
              <a:t>měnit nelze </a:t>
            </a:r>
            <a:r>
              <a:rPr lang="cs-CZ" sz="3200" dirty="0"/>
              <a:t>(</a:t>
            </a:r>
            <a:r>
              <a:rPr lang="cs-CZ" sz="3200" b="1" dirty="0"/>
              <a:t>výrobní zařízení, stroje, budovy</a:t>
            </a:r>
            <a:r>
              <a:rPr lang="cs-CZ" sz="3200" dirty="0"/>
              <a:t>);</a:t>
            </a:r>
            <a:endParaRPr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196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Krátkodobé 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Objem výroby je proto limitován vybudováním výrobní kapacitou, která je určována právě neměnnými (fixními) výrobními činiteli;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Fixní výrobní činitelé vyvolávají fixní náklady, proměnné výrobní činitele vyvolávají variabilní náklady: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i="1" dirty="0"/>
              <a:t>V praxi často nelze náklady takto striktně rozdělit, např. mzdy mistrů jsou v podstatě fixní, ale při zavadění další směny musí být zaměstnání další mistři a celkové mzdy vzrostou;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i="1" dirty="0" err="1"/>
              <a:t>Fixnost</a:t>
            </a:r>
            <a:r>
              <a:rPr lang="cs-CZ" i="1" dirty="0"/>
              <a:t> se projevuje v určitých mezích objemu výroby a její překročení se náklady mění;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i="1" dirty="0"/>
              <a:t>Tyto náklady se nazývají </a:t>
            </a:r>
            <a:r>
              <a:rPr lang="cs-CZ" b="1" i="1" dirty="0" err="1"/>
              <a:t>semivariabilní</a:t>
            </a:r>
            <a:r>
              <a:rPr lang="cs-CZ" i="1" dirty="0"/>
              <a:t>.</a:t>
            </a:r>
            <a:endParaRPr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029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Krátkodobé 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Toto rozdělení nákladů krátkodobé nákladové funkce přesně dodržují.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Používá se jich v běžném, </a:t>
            </a:r>
            <a:r>
              <a:rPr lang="cs-CZ" sz="3200" b="1" dirty="0"/>
              <a:t>operativním řízení</a:t>
            </a:r>
            <a:r>
              <a:rPr lang="cs-CZ" sz="3200" dirty="0"/>
              <a:t>, např.: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i="1" dirty="0"/>
              <a:t>v analýze bodu zvratu;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i="1" dirty="0"/>
              <a:t>při hodnocení racionalizačních opatření;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i="1" dirty="0"/>
              <a:t>při optimalizaci objemu výroby.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518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Dlouhodobé nákladové funkce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Charakterizují průběh nákladů </a:t>
            </a:r>
            <a:r>
              <a:rPr lang="cs-CZ" sz="3200" b="1" dirty="0"/>
              <a:t>v delším období</a:t>
            </a:r>
            <a:r>
              <a:rPr lang="cs-CZ" sz="3200" dirty="0"/>
              <a:t>, tj. v období, ve kterém lze změnit všechny výrobní činitele (</a:t>
            </a:r>
            <a:r>
              <a:rPr lang="cs-CZ" sz="3200" i="1" dirty="0"/>
              <a:t>vybudovat nové výrobní kapacity, změnit technologii apod.</a:t>
            </a:r>
            <a:r>
              <a:rPr lang="cs-CZ" sz="3200" dirty="0"/>
              <a:t>);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Protože v </a:t>
            </a:r>
            <a:r>
              <a:rPr lang="cs-CZ" sz="3200" b="1" dirty="0"/>
              <a:t>dlouhodobé</a:t>
            </a:r>
            <a:r>
              <a:rPr lang="cs-CZ" sz="3200" dirty="0"/>
              <a:t> nákladové funkci </a:t>
            </a:r>
            <a:r>
              <a:rPr lang="cs-CZ" sz="3200" b="1" dirty="0"/>
              <a:t>nejsou fixní náklady</a:t>
            </a:r>
            <a:r>
              <a:rPr lang="cs-CZ" sz="3200" dirty="0"/>
              <a:t>, </a:t>
            </a:r>
            <a:r>
              <a:rPr lang="cs-CZ" sz="3200" b="1" dirty="0"/>
              <a:t>pracuje</a:t>
            </a:r>
            <a:r>
              <a:rPr lang="cs-CZ" sz="3200" dirty="0"/>
              <a:t> se pouze s </a:t>
            </a:r>
            <a:r>
              <a:rPr lang="cs-CZ" sz="3200" b="1" dirty="0"/>
              <a:t>průměrnými</a:t>
            </a:r>
            <a:r>
              <a:rPr lang="cs-CZ" sz="3200" dirty="0"/>
              <a:t> </a:t>
            </a:r>
            <a:r>
              <a:rPr lang="cs-CZ" sz="3200" b="1" dirty="0"/>
              <a:t>celkovými</a:t>
            </a:r>
            <a:r>
              <a:rPr lang="cs-CZ" sz="3200" dirty="0"/>
              <a:t> a </a:t>
            </a:r>
            <a:r>
              <a:rPr lang="cs-CZ" sz="3200" b="1" dirty="0"/>
              <a:t>marginálními</a:t>
            </a:r>
            <a:r>
              <a:rPr lang="cs-CZ" sz="3200" dirty="0"/>
              <a:t> </a:t>
            </a:r>
            <a:r>
              <a:rPr lang="cs-CZ" sz="3200" b="1" dirty="0"/>
              <a:t>náklady</a:t>
            </a:r>
            <a:r>
              <a:rPr lang="cs-CZ" sz="3200" dirty="0"/>
              <a:t>;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Tvar dlouhodobé nákladové funkce zobrazuje další slajd.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024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800" b="1" dirty="0"/>
              <a:t>Dlouhodobé nákladové funkce tvaru U</a:t>
            </a:r>
            <a:endParaRPr sz="38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endParaRPr lang="cs-CZ" sz="32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9/38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6A698FE-8D2E-4585-B569-FB839CB666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281" t="22702" r="41491" b="51333"/>
          <a:stretch/>
        </p:blipFill>
        <p:spPr>
          <a:xfrm>
            <a:off x="1918639" y="1925052"/>
            <a:ext cx="4658625" cy="356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2302</Words>
  <Application>Microsoft Office PowerPoint</Application>
  <PresentationFormat>Předvádění na obrazovce (4:3)</PresentationFormat>
  <Paragraphs>235</Paragraphs>
  <Slides>38</Slides>
  <Notes>38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2" baseType="lpstr">
      <vt:lpstr>Arial</vt:lpstr>
      <vt:lpstr>Calibri</vt:lpstr>
      <vt:lpstr>Cambria Math</vt:lpstr>
      <vt:lpstr>Office Theme</vt:lpstr>
      <vt:lpstr> Vybrané metody stanovení nákladových funkcí  YNKC_03_06</vt:lpstr>
      <vt:lpstr>Nákladové funkce</vt:lpstr>
      <vt:lpstr>Nákladové funkce</vt:lpstr>
      <vt:lpstr>Průběh celkových nákladů</vt:lpstr>
      <vt:lpstr>Krátkodobé nákladové funkce</vt:lpstr>
      <vt:lpstr>Krátkodobé nákladové funkce</vt:lpstr>
      <vt:lpstr>Krátkodobé nákladové funkce</vt:lpstr>
      <vt:lpstr>Dlouhodobé nákladové funkce</vt:lpstr>
      <vt:lpstr>Dlouhodobé nákladové funkce tvaru U</vt:lpstr>
      <vt:lpstr>Dlouhodobé nákladové funkce</vt:lpstr>
      <vt:lpstr>Dlouhodobé nákladové funkce</vt:lpstr>
      <vt:lpstr>Dlouhodobé nákladové funkce</vt:lpstr>
      <vt:lpstr>Dlouhodobé nákladové funkce – jiné tvary</vt:lpstr>
      <vt:lpstr>Dlouhodobé nákladové funkce</vt:lpstr>
      <vt:lpstr>Dlouhodobé nákladové funkce</vt:lpstr>
      <vt:lpstr>Metody odhadu fixních nákladů  (stanovení nákladových funkcí)</vt:lpstr>
      <vt:lpstr>Metody odhadu fixních nákladů  (stanovení nákladových funkcí)</vt:lpstr>
      <vt:lpstr>Metody odhadu fixních nákladů  (stanovení nákladových funkcí)</vt:lpstr>
      <vt:lpstr>Metody odhadu fixních nákladů  (stanovení nákladových funkcí)</vt:lpstr>
      <vt:lpstr>Klasifikační analýza</vt:lpstr>
      <vt:lpstr>Klasifikační analýza</vt:lpstr>
      <vt:lpstr>Klasifikační analýza</vt:lpstr>
      <vt:lpstr>Klasifikační analýza</vt:lpstr>
      <vt:lpstr>Klasifikační analýza</vt:lpstr>
      <vt:lpstr>Klasifikační analýza</vt:lpstr>
      <vt:lpstr>Metoda dvou období</vt:lpstr>
      <vt:lpstr>Metoda dvou období</vt:lpstr>
      <vt:lpstr>Metoda dvou období</vt:lpstr>
      <vt:lpstr>Metoda dvou období</vt:lpstr>
      <vt:lpstr>Metoda dvou období</vt:lpstr>
      <vt:lpstr>Grafická metoda</vt:lpstr>
      <vt:lpstr>Grafická metoda</vt:lpstr>
      <vt:lpstr>Metoda regresní a korelační analýzy</vt:lpstr>
      <vt:lpstr>Metoda regresní a korelační analýzy</vt:lpstr>
      <vt:lpstr>Metoda regresní a korelační analýzy</vt:lpstr>
      <vt:lpstr>Metoda regresní a korelační analýzy</vt:lpstr>
      <vt:lpstr>Metoda regresní a korelační analýzy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Strategický management XSM</dc:title>
  <dc:creator>Škrabal Jaroslav</dc:creator>
  <cp:lastModifiedBy>Škrabal Jaroslav</cp:lastModifiedBy>
  <cp:revision>32</cp:revision>
  <dcterms:modified xsi:type="dcterms:W3CDTF">2023-03-20T05:48:46Z</dcterms:modified>
</cp:coreProperties>
</file>