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0"/>
  </p:notesMasterIdLst>
  <p:handoutMasterIdLst>
    <p:handoutMasterId r:id="rId51"/>
  </p:handoutMasterIdLst>
  <p:sldIdLst>
    <p:sldId id="256" r:id="rId3"/>
    <p:sldId id="350" r:id="rId4"/>
    <p:sldId id="540" r:id="rId5"/>
    <p:sldId id="354" r:id="rId6"/>
    <p:sldId id="541" r:id="rId7"/>
    <p:sldId id="368" r:id="rId8"/>
    <p:sldId id="526" r:id="rId9"/>
    <p:sldId id="595" r:id="rId10"/>
    <p:sldId id="593" r:id="rId11"/>
    <p:sldId id="594" r:id="rId12"/>
    <p:sldId id="518" r:id="rId13"/>
    <p:sldId id="519" r:id="rId14"/>
    <p:sldId id="380" r:id="rId15"/>
    <p:sldId id="596" r:id="rId16"/>
    <p:sldId id="489" r:id="rId17"/>
    <p:sldId id="509" r:id="rId18"/>
    <p:sldId id="471" r:id="rId19"/>
    <p:sldId id="470" r:id="rId20"/>
    <p:sldId id="481" r:id="rId21"/>
    <p:sldId id="482" r:id="rId22"/>
    <p:sldId id="480" r:id="rId23"/>
    <p:sldId id="484" r:id="rId24"/>
    <p:sldId id="545" r:id="rId25"/>
    <p:sldId id="491" r:id="rId26"/>
    <p:sldId id="488" r:id="rId27"/>
    <p:sldId id="487" r:id="rId28"/>
    <p:sldId id="486" r:id="rId29"/>
    <p:sldId id="485" r:id="rId30"/>
    <p:sldId id="477" r:id="rId31"/>
    <p:sldId id="502" r:id="rId32"/>
    <p:sldId id="501" r:id="rId33"/>
    <p:sldId id="500" r:id="rId34"/>
    <p:sldId id="499" r:id="rId35"/>
    <p:sldId id="497" r:id="rId36"/>
    <p:sldId id="496" r:id="rId37"/>
    <p:sldId id="495" r:id="rId38"/>
    <p:sldId id="597" r:id="rId39"/>
    <p:sldId id="494" r:id="rId40"/>
    <p:sldId id="493" r:id="rId41"/>
    <p:sldId id="492" r:id="rId42"/>
    <p:sldId id="483" r:id="rId43"/>
    <p:sldId id="504" r:id="rId44"/>
    <p:sldId id="546" r:id="rId45"/>
    <p:sldId id="547" r:id="rId46"/>
    <p:sldId id="532" r:id="rId47"/>
    <p:sldId id="508" r:id="rId48"/>
    <p:sldId id="515"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FFCC"/>
    <a:srgbClr val="00CCFF"/>
    <a:srgbClr val="99FF99"/>
    <a:srgbClr val="D10202"/>
    <a:srgbClr val="D50202"/>
    <a:srgbClr val="CCFF99"/>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807" autoAdjust="0"/>
  </p:normalViewPr>
  <p:slideViewPr>
    <p:cSldViewPr snapToGrid="0" snapToObjects="1">
      <p:cViewPr>
        <p:scale>
          <a:sx n="80" d="100"/>
          <a:sy n="80" d="100"/>
        </p:scale>
        <p:origin x="-1086" y="42"/>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B16D9-3D08-40FE-AC23-929A9940D6C2}" type="doc">
      <dgm:prSet loTypeId="urn:microsoft.com/office/officeart/2005/8/layout/target1" loCatId="relationship" qsTypeId="urn:microsoft.com/office/officeart/2005/8/quickstyle/simple1" qsCatId="simple" csTypeId="urn:microsoft.com/office/officeart/2005/8/colors/accent1_2" csCatId="accent1"/>
      <dgm:spPr/>
    </dgm:pt>
    <dgm:pt modelId="{20624F0C-7557-4737-A8E4-2216EC59C5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vnitřní vrstva - tzv. jádro produktu</a:t>
          </a:r>
        </a:p>
      </dgm:t>
    </dgm:pt>
    <dgm:pt modelId="{FD141DE6-102B-49D9-80CB-430ED3AF54FF}" type="parTrans" cxnId="{D92C9695-246D-448E-896D-E2C4C5009E87}">
      <dgm:prSet/>
      <dgm:spPr/>
      <dgm:t>
        <a:bodyPr/>
        <a:lstStyle/>
        <a:p>
          <a:endParaRPr lang="cs-CZ"/>
        </a:p>
      </dgm:t>
    </dgm:pt>
    <dgm:pt modelId="{DFA83297-B4A1-4A4B-8AAC-52ED8C8AD56E}" type="sibTrans" cxnId="{D92C9695-246D-448E-896D-E2C4C5009E87}">
      <dgm:prSet/>
      <dgm:spPr/>
      <dgm:t>
        <a:bodyPr/>
        <a:lstStyle/>
        <a:p>
          <a:endParaRPr lang="cs-CZ"/>
        </a:p>
      </dgm:t>
    </dgm:pt>
    <dgm:pt modelId="{FF64FFEE-140B-42C9-B496-0C0F0913C2F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dgm:t>
    </dgm:pt>
    <dgm:pt modelId="{E37AAF6B-0B49-420B-9220-446090195DC6}" type="parTrans" cxnId="{9FC33D2D-C0CD-4470-8D75-9FB3D34AC592}">
      <dgm:prSet/>
      <dgm:spPr/>
      <dgm:t>
        <a:bodyPr/>
        <a:lstStyle/>
        <a:p>
          <a:endParaRPr lang="cs-CZ"/>
        </a:p>
      </dgm:t>
    </dgm:pt>
    <dgm:pt modelId="{61B95287-4AA1-4723-9C4E-4123B5B86EC5}" type="sibTrans" cxnId="{9FC33D2D-C0CD-4470-8D75-9FB3D34AC592}">
      <dgm:prSet/>
      <dgm:spPr/>
      <dgm:t>
        <a:bodyPr/>
        <a:lstStyle/>
        <a:p>
          <a:endParaRPr lang="cs-CZ"/>
        </a:p>
      </dgm:t>
    </dgm:pt>
    <dgm:pt modelId="{86B006D5-8DF9-498E-8040-83E455F8372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vnější vrstva - rozšířený výrobek</a:t>
          </a:r>
        </a:p>
      </dgm:t>
    </dgm:pt>
    <dgm:pt modelId="{26E3C0EF-14F5-4600-B97D-75F670EE1166}" type="parTrans" cxnId="{EB5CABAD-46A2-4500-90E7-35B4282EC7AE}">
      <dgm:prSet/>
      <dgm:spPr/>
      <dgm:t>
        <a:bodyPr/>
        <a:lstStyle/>
        <a:p>
          <a:endParaRPr lang="cs-CZ"/>
        </a:p>
      </dgm:t>
    </dgm:pt>
    <dgm:pt modelId="{F2FC994A-D821-4523-B8B3-58A41FB5ECB8}" type="sibTrans" cxnId="{EB5CABAD-46A2-4500-90E7-35B4282EC7AE}">
      <dgm:prSet/>
      <dgm:spPr/>
      <dgm:t>
        <a:bodyPr/>
        <a:lstStyle/>
        <a:p>
          <a:endParaRPr lang="cs-CZ"/>
        </a:p>
      </dgm:t>
    </dgm:pt>
    <dgm:pt modelId="{599A7FD3-E712-4AA7-A791-746683F18DFA}" type="pres">
      <dgm:prSet presAssocID="{202B16D9-3D08-40FE-AC23-929A9940D6C2}" presName="composite" presStyleCnt="0">
        <dgm:presLayoutVars>
          <dgm:chMax val="5"/>
          <dgm:dir/>
          <dgm:resizeHandles val="exact"/>
        </dgm:presLayoutVars>
      </dgm:prSet>
      <dgm:spPr/>
    </dgm:pt>
    <dgm:pt modelId="{622162CF-3680-4FFD-A207-2C412FE70BF1}" type="pres">
      <dgm:prSet presAssocID="{20624F0C-7557-4737-A8E4-2216EC59C5A1}" presName="circle1" presStyleLbl="lnNode1" presStyleIdx="0" presStyleCnt="3"/>
      <dgm:spPr/>
    </dgm:pt>
    <dgm:pt modelId="{202E6D15-E81D-4B65-A882-A810B2E46541}" type="pres">
      <dgm:prSet presAssocID="{20624F0C-7557-4737-A8E4-2216EC59C5A1}" presName="text1" presStyleLbl="revTx" presStyleIdx="0" presStyleCnt="3">
        <dgm:presLayoutVars>
          <dgm:bulletEnabled val="1"/>
        </dgm:presLayoutVars>
      </dgm:prSet>
      <dgm:spPr/>
      <dgm:t>
        <a:bodyPr/>
        <a:lstStyle/>
        <a:p>
          <a:endParaRPr lang="cs-CZ"/>
        </a:p>
      </dgm:t>
    </dgm:pt>
    <dgm:pt modelId="{9C8ED34B-EED6-4A2D-AD77-B09F9D04ABBA}" type="pres">
      <dgm:prSet presAssocID="{20624F0C-7557-4737-A8E4-2216EC59C5A1}" presName="line1" presStyleLbl="callout" presStyleIdx="0" presStyleCnt="6"/>
      <dgm:spPr/>
    </dgm:pt>
    <dgm:pt modelId="{A1AA9A87-510C-48D9-B029-06346352A115}" type="pres">
      <dgm:prSet presAssocID="{20624F0C-7557-4737-A8E4-2216EC59C5A1}" presName="d1" presStyleLbl="callout" presStyleIdx="1" presStyleCnt="6"/>
      <dgm:spPr/>
    </dgm:pt>
    <dgm:pt modelId="{AD9CBA9E-66FB-4F9B-A1D8-720CEFCCC411}" type="pres">
      <dgm:prSet presAssocID="{FF64FFEE-140B-42C9-B496-0C0F0913C2F5}" presName="circle2" presStyleLbl="lnNode1" presStyleIdx="1" presStyleCnt="3"/>
      <dgm:spPr/>
    </dgm:pt>
    <dgm:pt modelId="{F71C53D3-93F6-4B62-A302-317F222D1CB2}" type="pres">
      <dgm:prSet presAssocID="{FF64FFEE-140B-42C9-B496-0C0F0913C2F5}" presName="text2" presStyleLbl="revTx" presStyleIdx="1" presStyleCnt="3">
        <dgm:presLayoutVars>
          <dgm:bulletEnabled val="1"/>
        </dgm:presLayoutVars>
      </dgm:prSet>
      <dgm:spPr/>
      <dgm:t>
        <a:bodyPr/>
        <a:lstStyle/>
        <a:p>
          <a:endParaRPr lang="cs-CZ"/>
        </a:p>
      </dgm:t>
    </dgm:pt>
    <dgm:pt modelId="{5EEDE9F9-5E5D-4CDC-9F94-8DD75D16C5CF}" type="pres">
      <dgm:prSet presAssocID="{FF64FFEE-140B-42C9-B496-0C0F0913C2F5}" presName="line2" presStyleLbl="callout" presStyleIdx="2" presStyleCnt="6"/>
      <dgm:spPr/>
    </dgm:pt>
    <dgm:pt modelId="{F0D9BF21-18E2-4068-B01A-74BFBBCEC143}" type="pres">
      <dgm:prSet presAssocID="{FF64FFEE-140B-42C9-B496-0C0F0913C2F5}" presName="d2" presStyleLbl="callout" presStyleIdx="3" presStyleCnt="6"/>
      <dgm:spPr/>
    </dgm:pt>
    <dgm:pt modelId="{16C401FC-9EE0-40ED-B762-BD7F2C9ADC5C}" type="pres">
      <dgm:prSet presAssocID="{86B006D5-8DF9-498E-8040-83E455F8372F}" presName="circle3" presStyleLbl="lnNode1" presStyleIdx="2" presStyleCnt="3"/>
      <dgm:spPr/>
    </dgm:pt>
    <dgm:pt modelId="{078A193D-7C2B-4EB6-8939-E796C94E0584}" type="pres">
      <dgm:prSet presAssocID="{86B006D5-8DF9-498E-8040-83E455F8372F}" presName="text3" presStyleLbl="revTx" presStyleIdx="2" presStyleCnt="3">
        <dgm:presLayoutVars>
          <dgm:bulletEnabled val="1"/>
        </dgm:presLayoutVars>
      </dgm:prSet>
      <dgm:spPr/>
      <dgm:t>
        <a:bodyPr/>
        <a:lstStyle/>
        <a:p>
          <a:endParaRPr lang="cs-CZ"/>
        </a:p>
      </dgm:t>
    </dgm:pt>
    <dgm:pt modelId="{121BA7C3-9B9A-41F4-817F-42341A459772}" type="pres">
      <dgm:prSet presAssocID="{86B006D5-8DF9-498E-8040-83E455F8372F}" presName="line3" presStyleLbl="callout" presStyleIdx="4" presStyleCnt="6"/>
      <dgm:spPr/>
    </dgm:pt>
    <dgm:pt modelId="{777540B8-5F8A-4003-9A87-89AE1AC787DC}" type="pres">
      <dgm:prSet presAssocID="{86B006D5-8DF9-498E-8040-83E455F8372F}" presName="d3" presStyleLbl="callout" presStyleIdx="5" presStyleCnt="6"/>
      <dgm:spPr/>
    </dgm:pt>
  </dgm:ptLst>
  <dgm:cxnLst>
    <dgm:cxn modelId="{34DFF38B-F0DC-4C8B-96ED-7B9B9D3E919A}" type="presOf" srcId="{202B16D9-3D08-40FE-AC23-929A9940D6C2}" destId="{599A7FD3-E712-4AA7-A791-746683F18DFA}" srcOrd="0" destOrd="0" presId="urn:microsoft.com/office/officeart/2005/8/layout/target1"/>
    <dgm:cxn modelId="{4DC1CC6D-A0C6-46AA-B9E7-20AD55141513}" type="presOf" srcId="{FF64FFEE-140B-42C9-B496-0C0F0913C2F5}" destId="{F71C53D3-93F6-4B62-A302-317F222D1CB2}" srcOrd="0" destOrd="0" presId="urn:microsoft.com/office/officeart/2005/8/layout/target1"/>
    <dgm:cxn modelId="{A1F8BD81-759E-489B-8010-C2C95B15F9C7}" type="presOf" srcId="{20624F0C-7557-4737-A8E4-2216EC59C5A1}" destId="{202E6D15-E81D-4B65-A882-A810B2E46541}" srcOrd="0" destOrd="0" presId="urn:microsoft.com/office/officeart/2005/8/layout/target1"/>
    <dgm:cxn modelId="{9FC33D2D-C0CD-4470-8D75-9FB3D34AC592}" srcId="{202B16D9-3D08-40FE-AC23-929A9940D6C2}" destId="{FF64FFEE-140B-42C9-B496-0C0F0913C2F5}" srcOrd="1" destOrd="0" parTransId="{E37AAF6B-0B49-420B-9220-446090195DC6}" sibTransId="{61B95287-4AA1-4723-9C4E-4123B5B86EC5}"/>
    <dgm:cxn modelId="{EB5CABAD-46A2-4500-90E7-35B4282EC7AE}" srcId="{202B16D9-3D08-40FE-AC23-929A9940D6C2}" destId="{86B006D5-8DF9-498E-8040-83E455F8372F}" srcOrd="2" destOrd="0" parTransId="{26E3C0EF-14F5-4600-B97D-75F670EE1166}" sibTransId="{F2FC994A-D821-4523-B8B3-58A41FB5ECB8}"/>
    <dgm:cxn modelId="{D92C9695-246D-448E-896D-E2C4C5009E87}" srcId="{202B16D9-3D08-40FE-AC23-929A9940D6C2}" destId="{20624F0C-7557-4737-A8E4-2216EC59C5A1}" srcOrd="0" destOrd="0" parTransId="{FD141DE6-102B-49D9-80CB-430ED3AF54FF}" sibTransId="{DFA83297-B4A1-4A4B-8AAC-52ED8C8AD56E}"/>
    <dgm:cxn modelId="{58274F7A-E8D6-4570-BAEA-F8360CF9F055}" type="presOf" srcId="{86B006D5-8DF9-498E-8040-83E455F8372F}" destId="{078A193D-7C2B-4EB6-8939-E796C94E0584}" srcOrd="0" destOrd="0" presId="urn:microsoft.com/office/officeart/2005/8/layout/target1"/>
    <dgm:cxn modelId="{4FD8C038-D088-4096-AF84-90CDA67E1840}" type="presParOf" srcId="{599A7FD3-E712-4AA7-A791-746683F18DFA}" destId="{622162CF-3680-4FFD-A207-2C412FE70BF1}" srcOrd="0" destOrd="0" presId="urn:microsoft.com/office/officeart/2005/8/layout/target1"/>
    <dgm:cxn modelId="{5A7AD924-96E8-40FF-A520-CE94125C4B92}" type="presParOf" srcId="{599A7FD3-E712-4AA7-A791-746683F18DFA}" destId="{202E6D15-E81D-4B65-A882-A810B2E46541}" srcOrd="1" destOrd="0" presId="urn:microsoft.com/office/officeart/2005/8/layout/target1"/>
    <dgm:cxn modelId="{84398089-299B-4BFD-9D11-05C24DE7E0E3}" type="presParOf" srcId="{599A7FD3-E712-4AA7-A791-746683F18DFA}" destId="{9C8ED34B-EED6-4A2D-AD77-B09F9D04ABBA}" srcOrd="2" destOrd="0" presId="urn:microsoft.com/office/officeart/2005/8/layout/target1"/>
    <dgm:cxn modelId="{F909F240-5C63-41CB-8828-81EB3BC549BA}" type="presParOf" srcId="{599A7FD3-E712-4AA7-A791-746683F18DFA}" destId="{A1AA9A87-510C-48D9-B029-06346352A115}" srcOrd="3" destOrd="0" presId="urn:microsoft.com/office/officeart/2005/8/layout/target1"/>
    <dgm:cxn modelId="{FD95AA91-7713-4399-8D5E-71B32A5BA53D}" type="presParOf" srcId="{599A7FD3-E712-4AA7-A791-746683F18DFA}" destId="{AD9CBA9E-66FB-4F9B-A1D8-720CEFCCC411}" srcOrd="4" destOrd="0" presId="urn:microsoft.com/office/officeart/2005/8/layout/target1"/>
    <dgm:cxn modelId="{497BC149-2C87-4C78-AFF7-2D8C85760BE3}" type="presParOf" srcId="{599A7FD3-E712-4AA7-A791-746683F18DFA}" destId="{F71C53D3-93F6-4B62-A302-317F222D1CB2}" srcOrd="5" destOrd="0" presId="urn:microsoft.com/office/officeart/2005/8/layout/target1"/>
    <dgm:cxn modelId="{561A10E1-C3AF-4005-8857-B4E933EE84F7}" type="presParOf" srcId="{599A7FD3-E712-4AA7-A791-746683F18DFA}" destId="{5EEDE9F9-5E5D-4CDC-9F94-8DD75D16C5CF}" srcOrd="6" destOrd="0" presId="urn:microsoft.com/office/officeart/2005/8/layout/target1"/>
    <dgm:cxn modelId="{CA15D8DC-909C-4457-868D-24AB81CF8520}" type="presParOf" srcId="{599A7FD3-E712-4AA7-A791-746683F18DFA}" destId="{F0D9BF21-18E2-4068-B01A-74BFBBCEC143}" srcOrd="7" destOrd="0" presId="urn:microsoft.com/office/officeart/2005/8/layout/target1"/>
    <dgm:cxn modelId="{258276F1-27E4-418C-8E63-E052643BF469}" type="presParOf" srcId="{599A7FD3-E712-4AA7-A791-746683F18DFA}" destId="{16C401FC-9EE0-40ED-B762-BD7F2C9ADC5C}" srcOrd="8" destOrd="0" presId="urn:microsoft.com/office/officeart/2005/8/layout/target1"/>
    <dgm:cxn modelId="{28DEBB4D-0D7C-4592-87DE-E469AAE4CEF2}" type="presParOf" srcId="{599A7FD3-E712-4AA7-A791-746683F18DFA}" destId="{078A193D-7C2B-4EB6-8939-E796C94E0584}" srcOrd="9" destOrd="0" presId="urn:microsoft.com/office/officeart/2005/8/layout/target1"/>
    <dgm:cxn modelId="{4B4C78F6-06BF-4954-9CCC-E158FF98E6F5}" type="presParOf" srcId="{599A7FD3-E712-4AA7-A791-746683F18DFA}" destId="{121BA7C3-9B9A-41F4-817F-42341A459772}" srcOrd="10" destOrd="0" presId="urn:microsoft.com/office/officeart/2005/8/layout/target1"/>
    <dgm:cxn modelId="{70C87DEC-A211-4082-80A1-0178AFF99326}" type="presParOf" srcId="{599A7FD3-E712-4AA7-A791-746683F18DFA}" destId="{777540B8-5F8A-4003-9A87-89AE1AC787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01FC-9EE0-40ED-B762-BD7F2C9ADC5C}">
      <dsp:nvSpPr>
        <dsp:cNvPr id="0" name=""/>
        <dsp:cNvSpPr/>
      </dsp:nvSpPr>
      <dsp:spPr>
        <a:xfrm>
          <a:off x="0" y="1526951"/>
          <a:ext cx="2121408" cy="212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CBA9E-66FB-4F9B-A1D8-720CEFCCC411}">
      <dsp:nvSpPr>
        <dsp:cNvPr id="0" name=""/>
        <dsp:cNvSpPr/>
      </dsp:nvSpPr>
      <dsp:spPr>
        <a:xfrm>
          <a:off x="424281" y="1951233"/>
          <a:ext cx="1272844" cy="1272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162CF-3680-4FFD-A207-2C412FE70BF1}">
      <dsp:nvSpPr>
        <dsp:cNvPr id="0" name=""/>
        <dsp:cNvSpPr/>
      </dsp:nvSpPr>
      <dsp:spPr>
        <a:xfrm>
          <a:off x="848563" y="2375515"/>
          <a:ext cx="424281" cy="424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E6D15-E81D-4B65-A882-A810B2E46541}">
      <dsp:nvSpPr>
        <dsp:cNvPr id="0" name=""/>
        <dsp:cNvSpPr/>
      </dsp:nvSpPr>
      <dsp:spPr>
        <a:xfrm>
          <a:off x="2474976" y="819815"/>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vnitřní vrstva - tzv. jádro produktu</a:t>
          </a:r>
        </a:p>
      </dsp:txBody>
      <dsp:txXfrm>
        <a:off x="2474976" y="819815"/>
        <a:ext cx="1060704" cy="618744"/>
      </dsp:txXfrm>
    </dsp:sp>
    <dsp:sp modelId="{9C8ED34B-EED6-4A2D-AD77-B09F9D04ABBA}">
      <dsp:nvSpPr>
        <dsp:cNvPr id="0" name=""/>
        <dsp:cNvSpPr/>
      </dsp:nvSpPr>
      <dsp:spPr>
        <a:xfrm>
          <a:off x="2209800" y="1129187"/>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9A87-510C-48D9-B029-06346352A115}">
      <dsp:nvSpPr>
        <dsp:cNvPr id="0" name=""/>
        <dsp:cNvSpPr/>
      </dsp:nvSpPr>
      <dsp:spPr>
        <a:xfrm rot="5400000">
          <a:off x="905664" y="1284581"/>
          <a:ext cx="1458114" cy="11480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53D3-93F6-4B62-A302-317F222D1CB2}">
      <dsp:nvSpPr>
        <dsp:cNvPr id="0" name=""/>
        <dsp:cNvSpPr/>
      </dsp:nvSpPr>
      <dsp:spPr>
        <a:xfrm>
          <a:off x="2474976" y="1438559"/>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kern="1200" cap="none" normalizeH="0" baseline="0" dirty="0">
            <a:ln>
              <a:noFill/>
            </a:ln>
            <a:solidFill>
              <a:schemeClr val="tx1"/>
            </a:solidFill>
            <a:effectLst/>
          </a:endParaRPr>
        </a:p>
      </dsp:txBody>
      <dsp:txXfrm>
        <a:off x="2474976" y="1438559"/>
        <a:ext cx="1060704" cy="618744"/>
      </dsp:txXfrm>
    </dsp:sp>
    <dsp:sp modelId="{5EEDE9F9-5E5D-4CDC-9F94-8DD75D16C5CF}">
      <dsp:nvSpPr>
        <dsp:cNvPr id="0" name=""/>
        <dsp:cNvSpPr/>
      </dsp:nvSpPr>
      <dsp:spPr>
        <a:xfrm>
          <a:off x="2209800" y="1747931"/>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BF21-18E2-4068-B01A-74BFBBCEC143}">
      <dsp:nvSpPr>
        <dsp:cNvPr id="0" name=""/>
        <dsp:cNvSpPr/>
      </dsp:nvSpPr>
      <dsp:spPr>
        <a:xfrm rot="5400000">
          <a:off x="1218642" y="1893672"/>
          <a:ext cx="1136226" cy="84396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93D-7C2B-4EB6-8939-E796C94E0584}">
      <dsp:nvSpPr>
        <dsp:cNvPr id="0" name=""/>
        <dsp:cNvSpPr/>
      </dsp:nvSpPr>
      <dsp:spPr>
        <a:xfrm>
          <a:off x="2474976" y="2057304"/>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vnější vrstva - rozšířený výrobek</a:t>
          </a:r>
        </a:p>
      </dsp:txBody>
      <dsp:txXfrm>
        <a:off x="2474976" y="2057304"/>
        <a:ext cx="1060704" cy="618744"/>
      </dsp:txXfrm>
    </dsp:sp>
    <dsp:sp modelId="{121BA7C3-9B9A-41F4-817F-42341A459772}">
      <dsp:nvSpPr>
        <dsp:cNvPr id="0" name=""/>
        <dsp:cNvSpPr/>
      </dsp:nvSpPr>
      <dsp:spPr>
        <a:xfrm>
          <a:off x="2209800" y="2366675"/>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540B8-5F8A-4003-9A87-89AE1AC787DC}">
      <dsp:nvSpPr>
        <dsp:cNvPr id="0" name=""/>
        <dsp:cNvSpPr/>
      </dsp:nvSpPr>
      <dsp:spPr>
        <a:xfrm rot="5400000">
          <a:off x="1532010" y="2502269"/>
          <a:ext cx="811792" cy="53989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2.3.2023</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2.3.2023</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3/2/2023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fontScale="90000"/>
          </a:bodyPr>
          <a:lstStyle/>
          <a:p>
            <a:pPr algn="l">
              <a:spcBef>
                <a:spcPts val="1200"/>
              </a:spcBef>
            </a:pPr>
            <a:r>
              <a:rPr lang="cs-CZ" sz="3600" dirty="0">
                <a:solidFill>
                  <a:srgbClr val="D10202"/>
                </a:solidFill>
                <a:effectLst>
                  <a:outerShdw blurRad="38100" dist="38100" dir="2700000" algn="tl">
                    <a:srgbClr val="000000">
                      <a:alpha val="43137"/>
                    </a:srgbClr>
                  </a:outerShdw>
                </a:effectLst>
                <a:cs typeface="Arial"/>
              </a:rPr>
              <a:t>MANAGEMENT ZNAČKY  </a:t>
            </a:r>
            <a:r>
              <a:rPr lang="cs-CZ" sz="3600" dirty="0" smtClean="0">
                <a:solidFill>
                  <a:srgbClr val="D10202"/>
                </a:solidFill>
                <a:effectLst>
                  <a:outerShdw blurRad="38100" dist="38100" dir="2700000" algn="tl">
                    <a:srgbClr val="000000">
                      <a:alpha val="43137"/>
                    </a:srgbClr>
                  </a:outerShdw>
                </a:effectLst>
                <a:cs typeface="Arial"/>
              </a:rPr>
              <a:t>(YMZN</a:t>
            </a:r>
            <a:r>
              <a:rPr lang="cs-CZ" sz="3600" dirty="0">
                <a:solidFill>
                  <a:srgbClr val="D10202"/>
                </a:solidFill>
                <a:effectLst>
                  <a:outerShdw blurRad="38100" dist="38100" dir="2700000" algn="tl">
                    <a:srgbClr val="000000">
                      <a:alpha val="43137"/>
                    </a:srgbClr>
                  </a:outerShdw>
                </a:effectLst>
                <a:cs typeface="Arial"/>
              </a:rPr>
              <a:t>)</a:t>
            </a:r>
            <a:br>
              <a:rPr lang="cs-CZ" sz="3600" dirty="0">
                <a:solidFill>
                  <a:srgbClr val="D10202"/>
                </a:solidFill>
                <a:effectLst>
                  <a:outerShdw blurRad="38100" dist="38100" dir="2700000" algn="tl">
                    <a:srgbClr val="000000">
                      <a:alpha val="43137"/>
                    </a:srgbClr>
                  </a:outerShdw>
                </a:effectLst>
                <a:cs typeface="Arial"/>
              </a:rPr>
            </a:br>
            <a:r>
              <a:rPr lang="cs-CZ" sz="3600" dirty="0">
                <a:solidFill>
                  <a:srgbClr val="D10202"/>
                </a:solidFill>
                <a:effectLst>
                  <a:outerShdw blurRad="38100" dist="38100" dir="2700000" algn="tl">
                    <a:srgbClr val="000000">
                      <a:alpha val="43137"/>
                    </a:srgbClr>
                  </a:outerShdw>
                </a:effectLst>
                <a:cs typeface="Arial"/>
              </a:rPr>
              <a:t/>
            </a:r>
            <a:br>
              <a:rPr lang="cs-CZ" sz="36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2. přednáška</a:t>
            </a:r>
            <a:br>
              <a:rPr lang="cs-CZ" sz="27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Téma: Značka a management značky</a:t>
            </a:r>
            <a:br>
              <a:rPr lang="cs-CZ" sz="2700" dirty="0">
                <a:solidFill>
                  <a:srgbClr val="D10202"/>
                </a:solidFill>
                <a:effectLst>
                  <a:outerShdw blurRad="38100" dist="38100" dir="2700000" algn="tl">
                    <a:srgbClr val="000000">
                      <a:alpha val="43137"/>
                    </a:srgbClr>
                  </a:outerShdw>
                </a:effectLst>
                <a:cs typeface="Arial"/>
              </a:rPr>
            </a:br>
            <a:endParaRPr lang="en-US" sz="27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a:t>
            </a:r>
            <a:r>
              <a:rPr lang="cs-CZ" sz="1400" dirty="0" smtClean="0">
                <a:cs typeface="Arial"/>
              </a:rPr>
              <a:t>2022/2023</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76300"/>
            <a:ext cx="8229600" cy="644576"/>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indent="0" algn="just">
              <a:lnSpc>
                <a:spcPct val="150000"/>
              </a:lnSpc>
              <a:buNone/>
            </a:pPr>
            <a:r>
              <a:rPr lang="cs-CZ" sz="1600" dirty="0"/>
              <a:t>Model vymezuje pět fází života produktu:</a:t>
            </a:r>
          </a:p>
          <a:p>
            <a:pPr algn="just">
              <a:lnSpc>
                <a:spcPct val="150000"/>
              </a:lnSpc>
              <a:buFont typeface="Wingdings" panose="05000000000000000000" pitchFamily="2" charset="2"/>
              <a:buChar char="§"/>
            </a:pPr>
            <a:r>
              <a:rPr lang="cs-CZ" sz="1600" b="1" dirty="0"/>
              <a:t>vývojová fáze</a:t>
            </a:r>
            <a:r>
              <a:rPr lang="cs-CZ" sz="1600" dirty="0"/>
              <a:t> – produkt je vyvíjen, dosud není na trhu, existují pouze náklady (tj. zisk/profit je záporný),</a:t>
            </a:r>
          </a:p>
          <a:p>
            <a:pPr algn="just">
              <a:lnSpc>
                <a:spcPct val="150000"/>
              </a:lnSpc>
              <a:buFont typeface="Wingdings" panose="05000000000000000000" pitchFamily="2" charset="2"/>
              <a:buChar char="§"/>
            </a:pPr>
            <a:r>
              <a:rPr lang="cs-CZ" sz="1600" b="1" dirty="0"/>
              <a:t>zaváděcí fáze</a:t>
            </a:r>
            <a:r>
              <a:rPr lang="cs-CZ" sz="1600" dirty="0"/>
              <a:t> – produkt je uveden na trh, prodeje pomalu rostou, zisk je většinou záporný,</a:t>
            </a:r>
          </a:p>
          <a:p>
            <a:pPr algn="just">
              <a:lnSpc>
                <a:spcPct val="150000"/>
              </a:lnSpc>
              <a:buFont typeface="Wingdings" panose="05000000000000000000" pitchFamily="2" charset="2"/>
              <a:buChar char="§"/>
            </a:pPr>
            <a:r>
              <a:rPr lang="cs-CZ" sz="1600" b="1" dirty="0"/>
              <a:t>růstová fáze</a:t>
            </a:r>
            <a:r>
              <a:rPr lang="cs-CZ" sz="1600" dirty="0"/>
              <a:t> – zisk se dostává do kladných hodnot,</a:t>
            </a:r>
          </a:p>
          <a:p>
            <a:pPr algn="just">
              <a:lnSpc>
                <a:spcPct val="150000"/>
              </a:lnSpc>
              <a:buFont typeface="Wingdings" panose="05000000000000000000" pitchFamily="2" charset="2"/>
              <a:buChar char="§"/>
            </a:pPr>
            <a:r>
              <a:rPr lang="cs-CZ" sz="1600" b="1" dirty="0"/>
              <a:t>fáze zralosti</a:t>
            </a:r>
            <a:r>
              <a:rPr lang="cs-CZ" sz="1600" dirty="0"/>
              <a:t> – prodeje nadále rostou, ale zisk začíná klesat (klesá cena),</a:t>
            </a:r>
          </a:p>
          <a:p>
            <a:pPr algn="just">
              <a:lnSpc>
                <a:spcPct val="150000"/>
              </a:lnSpc>
              <a:buFont typeface="Wingdings" panose="05000000000000000000" pitchFamily="2" charset="2"/>
              <a:buChar char="§"/>
            </a:pPr>
            <a:r>
              <a:rPr lang="cs-CZ" sz="1600" b="1" dirty="0"/>
              <a:t>fáze úpadku</a:t>
            </a:r>
            <a:r>
              <a:rPr lang="cs-CZ" sz="1600" dirty="0"/>
              <a:t> – prodeje i zisk postupně klesají.</a:t>
            </a:r>
          </a:p>
          <a:p>
            <a:pPr lvl="0">
              <a:lnSpc>
                <a:spcPct val="150000"/>
              </a:lnSpc>
              <a:spcBef>
                <a:spcPts val="600"/>
              </a:spcBef>
              <a:buFont typeface="Wingdings" panose="05000000000000000000" pitchFamily="2" charset="2"/>
              <a:buChar char="§"/>
            </a:pP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945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zápatí 4"/>
          <p:cNvSpPr>
            <a:spLocks noGrp="1"/>
          </p:cNvSpPr>
          <p:nvPr>
            <p:ph type="ftr" sz="quarter" idx="11"/>
          </p:nvPr>
        </p:nvSpPr>
        <p:spPr/>
        <p:txBody>
          <a:bodyPr/>
          <a:lstStyle/>
          <a:p>
            <a:r>
              <a:rPr lang="cs-CZ"/>
              <a:t>Obchodní činnosti - Kapitola 9</a:t>
            </a:r>
          </a:p>
        </p:txBody>
      </p:sp>
      <p:sp>
        <p:nvSpPr>
          <p:cNvPr id="16" name="Zástupný symbol pro číslo snímku 5"/>
          <p:cNvSpPr>
            <a:spLocks noGrp="1"/>
          </p:cNvSpPr>
          <p:nvPr>
            <p:ph type="sldNum" sz="quarter" idx="12"/>
          </p:nvPr>
        </p:nvSpPr>
        <p:spPr/>
        <p:txBody>
          <a:bodyPr/>
          <a:lstStyle/>
          <a:p>
            <a:fld id="{89BF5423-4E66-4380-A2F4-131F876A4DB9}" type="slidenum">
              <a:rPr lang="cs-CZ"/>
              <a:pPr/>
              <a:t>11</a:t>
            </a:fld>
            <a:endParaRPr lang="cs-CZ"/>
          </a:p>
        </p:txBody>
      </p:sp>
      <p:sp>
        <p:nvSpPr>
          <p:cNvPr id="69634" name="AutoShape 2"/>
          <p:cNvSpPr>
            <a:spLocks noGrp="1" noChangeArrowheads="1"/>
          </p:cNvSpPr>
          <p:nvPr>
            <p:ph type="title"/>
          </p:nvPr>
        </p:nvSpPr>
        <p:spPr>
          <a:xfrm>
            <a:off x="457200" y="858837"/>
            <a:ext cx="8229600" cy="396081"/>
          </a:xfrm>
        </p:spPr>
        <p:txBody>
          <a:bodyPr>
            <a:noAutofit/>
          </a:bodyPr>
          <a:lstStyle/>
          <a:p>
            <a:r>
              <a:rPr lang="cs-CZ" sz="2400" dirty="0">
                <a:solidFill>
                  <a:srgbClr val="C00000"/>
                </a:solidFill>
                <a:effectLst>
                  <a:outerShdw blurRad="38100" dist="38100" dir="2700000" algn="tl">
                    <a:srgbClr val="000000">
                      <a:alpha val="43137"/>
                    </a:srgbClr>
                  </a:outerShdw>
                </a:effectLst>
              </a:rPr>
              <a:t>Nákupní rozhodovací proces spotřebitele</a:t>
            </a:r>
          </a:p>
        </p:txBody>
      </p:sp>
      <p:sp>
        <p:nvSpPr>
          <p:cNvPr id="69635" name="Rectangle 3"/>
          <p:cNvSpPr>
            <a:spLocks noGrp="1" noChangeArrowheads="1"/>
          </p:cNvSpPr>
          <p:nvPr>
            <p:ph type="body" idx="1"/>
          </p:nvPr>
        </p:nvSpPr>
        <p:spPr>
          <a:xfrm>
            <a:off x="457200" y="1600200"/>
            <a:ext cx="8229600" cy="4506913"/>
          </a:xfrm>
        </p:spPr>
        <p:txBody>
          <a:bodyPr/>
          <a:lstStyle/>
          <a:p>
            <a:pPr>
              <a:buFont typeface="Wingdings" pitchFamily="2" charset="2"/>
              <a:buNone/>
            </a:pPr>
            <a:r>
              <a:rPr lang="cs-CZ" sz="2000" dirty="0"/>
              <a:t> </a:t>
            </a:r>
          </a:p>
        </p:txBody>
      </p:sp>
      <p:sp>
        <p:nvSpPr>
          <p:cNvPr id="69637"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
        <p:nvSpPr>
          <p:cNvPr id="69638" name="Rectangle 6"/>
          <p:cNvSpPr>
            <a:spLocks noChangeArrowheads="1"/>
          </p:cNvSpPr>
          <p:nvPr/>
        </p:nvSpPr>
        <p:spPr bwMode="auto">
          <a:xfrm>
            <a:off x="457200" y="1808162"/>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Poznání problému</a:t>
            </a:r>
          </a:p>
        </p:txBody>
      </p:sp>
      <p:sp>
        <p:nvSpPr>
          <p:cNvPr id="69639" name="Rectangle 7"/>
          <p:cNvSpPr>
            <a:spLocks noChangeArrowheads="1"/>
          </p:cNvSpPr>
          <p:nvPr/>
        </p:nvSpPr>
        <p:spPr bwMode="auto">
          <a:xfrm>
            <a:off x="1272134" y="2671762"/>
            <a:ext cx="3240088"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Hledání informací</a:t>
            </a:r>
          </a:p>
        </p:txBody>
      </p:sp>
      <p:sp>
        <p:nvSpPr>
          <p:cNvPr id="69640" name="Rectangle 8"/>
          <p:cNvSpPr>
            <a:spLocks noChangeArrowheads="1"/>
          </p:cNvSpPr>
          <p:nvPr/>
        </p:nvSpPr>
        <p:spPr bwMode="auto">
          <a:xfrm>
            <a:off x="2077243" y="3644900"/>
            <a:ext cx="3240087" cy="503237"/>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Zhodnocení alternativ</a:t>
            </a:r>
          </a:p>
        </p:txBody>
      </p:sp>
      <p:sp>
        <p:nvSpPr>
          <p:cNvPr id="69641" name="Rectangle 9"/>
          <p:cNvSpPr>
            <a:spLocks noChangeArrowheads="1"/>
          </p:cNvSpPr>
          <p:nvPr/>
        </p:nvSpPr>
        <p:spPr bwMode="auto">
          <a:xfrm>
            <a:off x="2892178" y="4652963"/>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Rozhodnutí o nákupu</a:t>
            </a:r>
          </a:p>
        </p:txBody>
      </p:sp>
      <p:sp>
        <p:nvSpPr>
          <p:cNvPr id="69642" name="Rectangle 10"/>
          <p:cNvSpPr>
            <a:spLocks noChangeArrowheads="1"/>
          </p:cNvSpPr>
          <p:nvPr/>
        </p:nvSpPr>
        <p:spPr bwMode="auto">
          <a:xfrm>
            <a:off x="3697286" y="5602288"/>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Vyhodnocení nákupu</a:t>
            </a:r>
          </a:p>
        </p:txBody>
      </p:sp>
      <p:sp>
        <p:nvSpPr>
          <p:cNvPr id="69643" name="AutoShape 11"/>
          <p:cNvSpPr>
            <a:spLocks noChangeArrowheads="1"/>
          </p:cNvSpPr>
          <p:nvPr/>
        </p:nvSpPr>
        <p:spPr bwMode="auto">
          <a:xfrm>
            <a:off x="4512222" y="2002222"/>
            <a:ext cx="1079500" cy="1065622"/>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4" name="AutoShape 12"/>
          <p:cNvSpPr>
            <a:spLocks noChangeArrowheads="1"/>
          </p:cNvSpPr>
          <p:nvPr/>
        </p:nvSpPr>
        <p:spPr bwMode="auto">
          <a:xfrm>
            <a:off x="5327650" y="3067844"/>
            <a:ext cx="1079500" cy="973137"/>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5" name="AutoShape 13"/>
          <p:cNvSpPr>
            <a:spLocks noChangeArrowheads="1"/>
          </p:cNvSpPr>
          <p:nvPr/>
        </p:nvSpPr>
        <p:spPr bwMode="auto">
          <a:xfrm>
            <a:off x="6196505" y="4040981"/>
            <a:ext cx="1079500" cy="1008063"/>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6" name="AutoShape 14"/>
          <p:cNvSpPr>
            <a:spLocks noChangeArrowheads="1"/>
          </p:cNvSpPr>
          <p:nvPr/>
        </p:nvSpPr>
        <p:spPr bwMode="auto">
          <a:xfrm>
            <a:off x="6948488" y="5049044"/>
            <a:ext cx="1079500" cy="900906"/>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Tree>
    <p:extLst>
      <p:ext uri="{BB962C8B-B14F-4D97-AF65-F5344CB8AC3E}">
        <p14:creationId xmlns:p14="http://schemas.microsoft.com/office/powerpoint/2010/main" val="1028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r>
              <a:rPr lang="cs-CZ"/>
              <a:t>Obchodní činnosti - Kapitola 9</a:t>
            </a:r>
          </a:p>
        </p:txBody>
      </p:sp>
      <p:sp>
        <p:nvSpPr>
          <p:cNvPr id="8" name="Zástupný symbol pro číslo snímku 5"/>
          <p:cNvSpPr>
            <a:spLocks noGrp="1"/>
          </p:cNvSpPr>
          <p:nvPr>
            <p:ph type="sldNum" sz="quarter" idx="12"/>
          </p:nvPr>
        </p:nvSpPr>
        <p:spPr/>
        <p:txBody>
          <a:bodyPr/>
          <a:lstStyle/>
          <a:p>
            <a:fld id="{019E4E8A-CB13-4F99-BD55-607D39EC518E}" type="slidenum">
              <a:rPr lang="cs-CZ"/>
              <a:pPr/>
              <a:t>12</a:t>
            </a:fld>
            <a:endParaRPr lang="cs-CZ"/>
          </a:p>
        </p:txBody>
      </p:sp>
      <p:sp>
        <p:nvSpPr>
          <p:cNvPr id="47106" name="AutoShape 2"/>
          <p:cNvSpPr>
            <a:spLocks noGrp="1" noChangeArrowheads="1"/>
          </p:cNvSpPr>
          <p:nvPr>
            <p:ph type="title"/>
          </p:nvPr>
        </p:nvSpPr>
        <p:spPr>
          <a:xfrm>
            <a:off x="457200" y="929640"/>
            <a:ext cx="8229600" cy="434340"/>
          </a:xfrm>
        </p:spPr>
        <p:txBody>
          <a:bodyPr>
            <a:noAutofit/>
          </a:bodyPr>
          <a:lstStyle/>
          <a:p>
            <a:r>
              <a:rPr lang="cs-CZ" sz="2400" dirty="0">
                <a:solidFill>
                  <a:srgbClr val="C00000"/>
                </a:solidFill>
                <a:effectLst>
                  <a:outerShdw blurRad="38100" dist="38100" dir="2700000" algn="tl">
                    <a:srgbClr val="000000">
                      <a:alpha val="43137"/>
                    </a:srgbClr>
                  </a:outerShdw>
                </a:effectLst>
              </a:rPr>
              <a:t>Spotřebitelovo vnímání</a:t>
            </a:r>
          </a:p>
        </p:txBody>
      </p:sp>
      <p:sp>
        <p:nvSpPr>
          <p:cNvPr id="47107" name="Rectangle 3"/>
          <p:cNvSpPr>
            <a:spLocks noGrp="1" noChangeArrowheads="1"/>
          </p:cNvSpPr>
          <p:nvPr>
            <p:ph type="body" idx="1"/>
          </p:nvPr>
        </p:nvSpPr>
        <p:spPr>
          <a:xfrm>
            <a:off x="755650" y="1731964"/>
            <a:ext cx="7772400" cy="4329112"/>
          </a:xfrm>
        </p:spPr>
        <p:txBody>
          <a:bodyPr>
            <a:normAutofit/>
          </a:bodyPr>
          <a:lstStyle/>
          <a:p>
            <a:pPr algn="just">
              <a:lnSpc>
                <a:spcPct val="150000"/>
              </a:lnSpc>
              <a:buFont typeface="Wingdings" panose="05000000000000000000" pitchFamily="2" charset="2"/>
              <a:buChar char="§"/>
            </a:pPr>
            <a:r>
              <a:rPr lang="cs-CZ" sz="1600" dirty="0"/>
              <a:t>vytvoření pozice výrobku, </a:t>
            </a:r>
          </a:p>
          <a:p>
            <a:pPr algn="just">
              <a:lnSpc>
                <a:spcPct val="150000"/>
              </a:lnSpc>
              <a:buFont typeface="Wingdings" panose="05000000000000000000" pitchFamily="2" charset="2"/>
              <a:buChar char="§"/>
            </a:pPr>
            <a:r>
              <a:rPr lang="cs-CZ" sz="1600" dirty="0"/>
              <a:t>změna pozice výrobku, </a:t>
            </a:r>
          </a:p>
          <a:p>
            <a:pPr algn="just">
              <a:lnSpc>
                <a:spcPct val="150000"/>
              </a:lnSpc>
              <a:buFont typeface="Wingdings" panose="05000000000000000000" pitchFamily="2" charset="2"/>
              <a:buChar char="§"/>
            </a:pPr>
            <a:r>
              <a:rPr lang="cs-CZ" sz="1600" dirty="0"/>
              <a:t>vytvoření pozice služeb, </a:t>
            </a:r>
          </a:p>
          <a:p>
            <a:pPr algn="just">
              <a:lnSpc>
                <a:spcPct val="150000"/>
              </a:lnSpc>
              <a:buFont typeface="Wingdings" panose="05000000000000000000" pitchFamily="2" charset="2"/>
              <a:buChar char="§"/>
            </a:pPr>
            <a:r>
              <a:rPr lang="cs-CZ" sz="1600" dirty="0"/>
              <a:t>vnímání ceny, </a:t>
            </a:r>
          </a:p>
          <a:p>
            <a:pPr algn="just">
              <a:lnSpc>
                <a:spcPct val="150000"/>
              </a:lnSpc>
              <a:buFont typeface="Wingdings" panose="05000000000000000000" pitchFamily="2" charset="2"/>
              <a:buChar char="§"/>
            </a:pPr>
            <a:r>
              <a:rPr lang="cs-CZ" sz="1600" dirty="0"/>
              <a:t>vnímání kvality, </a:t>
            </a:r>
          </a:p>
          <a:p>
            <a:pPr algn="just">
              <a:lnSpc>
                <a:spcPct val="150000"/>
              </a:lnSpc>
              <a:buFont typeface="Wingdings" panose="05000000000000000000" pitchFamily="2" charset="2"/>
              <a:buChar char="§"/>
            </a:pPr>
            <a:r>
              <a:rPr lang="cs-CZ" sz="1600" dirty="0"/>
              <a:t>vztah mezi cenou a kvalitou, </a:t>
            </a:r>
          </a:p>
          <a:p>
            <a:pPr algn="just">
              <a:lnSpc>
                <a:spcPct val="150000"/>
              </a:lnSpc>
              <a:buFont typeface="Wingdings" panose="05000000000000000000" pitchFamily="2" charset="2"/>
              <a:buChar char="§"/>
            </a:pPr>
            <a:r>
              <a:rPr lang="cs-CZ" sz="1600" dirty="0"/>
              <a:t>pověst maloobchodní prodejny, </a:t>
            </a:r>
          </a:p>
          <a:p>
            <a:pPr algn="just">
              <a:lnSpc>
                <a:spcPct val="150000"/>
              </a:lnSpc>
              <a:buFont typeface="Wingdings" panose="05000000000000000000" pitchFamily="2" charset="2"/>
              <a:buChar char="§"/>
            </a:pPr>
            <a:r>
              <a:rPr lang="cs-CZ" sz="1600" dirty="0"/>
              <a:t>pověst výrobce,</a:t>
            </a:r>
          </a:p>
          <a:p>
            <a:pPr algn="just">
              <a:lnSpc>
                <a:spcPct val="150000"/>
              </a:lnSpc>
              <a:buFont typeface="Wingdings" panose="05000000000000000000" pitchFamily="2" charset="2"/>
              <a:buChar char="§"/>
            </a:pPr>
            <a:r>
              <a:rPr lang="cs-CZ" sz="1600" dirty="0"/>
              <a:t>vnímání rizika.</a:t>
            </a:r>
          </a:p>
        </p:txBody>
      </p:sp>
      <p:sp>
        <p:nvSpPr>
          <p:cNvPr id="47109"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pic>
        <p:nvPicPr>
          <p:cNvPr id="47111" name="Picture 7" descr="dárek 2"/>
          <p:cNvPicPr>
            <a:picLocks noChangeAspect="1" noChangeArrowheads="1"/>
          </p:cNvPicPr>
          <p:nvPr/>
        </p:nvPicPr>
        <p:blipFill>
          <a:blip r:embed="rId2"/>
          <a:srcRect/>
          <a:stretch>
            <a:fillRect/>
          </a:stretch>
        </p:blipFill>
        <p:spPr bwMode="auto">
          <a:xfrm>
            <a:off x="5219864" y="3194762"/>
            <a:ext cx="2009775" cy="1708150"/>
          </a:xfrm>
          <a:prstGeom prst="rect">
            <a:avLst/>
          </a:prstGeom>
          <a:noFill/>
        </p:spPr>
      </p:pic>
    </p:spTree>
    <p:extLst>
      <p:ext uri="{BB962C8B-B14F-4D97-AF65-F5344CB8AC3E}">
        <p14:creationId xmlns:p14="http://schemas.microsoft.com/office/powerpoint/2010/main" val="3831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spcAft>
                <a:spcPts val="600"/>
              </a:spcAft>
              <a:buNone/>
              <a:defRPr/>
            </a:pPr>
            <a:r>
              <a:rPr lang="cs-CZ"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50" y="3973541"/>
            <a:ext cx="4557300" cy="20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000" b="0" i="0" strike="noStrike" kern="1200" cap="none" spc="0" normalizeH="0" baseline="0" noProof="0" dirty="0">
                <a:ln>
                  <a:noFill/>
                </a:ln>
                <a:effectLst/>
                <a:uLnTx/>
                <a:uFillTx/>
                <a:latin typeface="Calibri"/>
                <a:ea typeface="+mj-ea"/>
                <a:cs typeface="+mj-cs"/>
              </a:rPr>
              <a:t>Zdroj: </a:t>
            </a:r>
            <a:r>
              <a:rPr kumimoji="0" lang="cs-CZ" sz="1000" b="0" i="0" strike="noStrike" kern="1200" cap="none" spc="0" normalizeH="0" baseline="0" noProof="0" dirty="0" err="1">
                <a:ln>
                  <a:noFill/>
                </a:ln>
                <a:effectLst/>
                <a:uLnTx/>
                <a:uFillTx/>
                <a:latin typeface="Calibri"/>
                <a:ea typeface="+mj-ea"/>
                <a:cs typeface="+mj-cs"/>
              </a:rPr>
              <a:t>Old</a:t>
            </a:r>
            <a:r>
              <a:rPr kumimoji="0" lang="cs-CZ" sz="1000" b="0" i="0" strike="noStrike" kern="1200" cap="none" spc="0" normalizeH="0" baseline="0" noProof="0" dirty="0">
                <a:ln>
                  <a:noFill/>
                </a:ln>
                <a:effectLst/>
                <a:uLnTx/>
                <a:uFillTx/>
                <a:latin typeface="Calibri"/>
                <a:ea typeface="+mj-ea"/>
                <a:cs typeface="+mj-cs"/>
              </a:rPr>
              <a:t> </a:t>
            </a:r>
            <a:r>
              <a:rPr kumimoji="0" lang="cs-CZ" sz="1000" b="0" i="0" strike="noStrike" kern="1200" cap="none" spc="0" normalizeH="0" baseline="0" noProof="0" dirty="0" err="1">
                <a:ln>
                  <a:noFill/>
                </a:ln>
                <a:effectLst/>
                <a:uLnTx/>
                <a:uFillTx/>
                <a:latin typeface="Calibri"/>
                <a:ea typeface="+mj-ea"/>
                <a:cs typeface="+mj-cs"/>
              </a:rPr>
              <a:t>Spice</a:t>
            </a:r>
            <a:r>
              <a:rPr kumimoji="0" lang="cs-CZ" sz="1000" b="0" i="0" strike="noStrike" kern="1200" cap="none" spc="0" normalizeH="0" baseline="0" noProof="0" dirty="0">
                <a:ln>
                  <a:noFill/>
                </a:ln>
                <a:effectLst/>
                <a:uLnTx/>
                <a:uFillTx/>
                <a:latin typeface="Calibri"/>
                <a:ea typeface="+mj-ea"/>
                <a:cs typeface="+mj-cs"/>
              </a:rPr>
              <a:t> Česká republika, </a:t>
            </a:r>
            <a:r>
              <a:rPr kumimoji="0" lang="cs-CZ" sz="1000" b="0" i="0" strike="noStrike" kern="1200" cap="none" spc="0" normalizeH="0" baseline="0" noProof="0" dirty="0">
                <a:ln>
                  <a:noFill/>
                </a:ln>
                <a:effectLst/>
                <a:uLnTx/>
                <a:uFillTx/>
                <a:latin typeface="Calibri"/>
                <a:ea typeface="+mj-ea"/>
                <a:cs typeface="+mj-cs"/>
                <a:hlinkClick r:id="rId3">
                  <a:extLst>
                    <a:ext uri="{A12FA001-AC4F-418D-AE19-62706E023703}">
                      <ahyp:hlinkClr xmlns="" xmlns:ahyp="http://schemas.microsoft.com/office/drawing/2018/hyperlinkcolor" val="tx"/>
                    </a:ext>
                  </a:extLst>
                </a:hlinkClick>
              </a:rPr>
              <a:t>https://www.facebook.com/OldSpiceCeskarepublika/</a:t>
            </a:r>
            <a:r>
              <a:rPr kumimoji="0" lang="cs-CZ" sz="1000" b="0" i="0" strike="noStrike" kern="1200" cap="none" spc="0" normalizeH="0" baseline="0" noProof="0" dirty="0">
                <a:ln>
                  <a:noFill/>
                </a:ln>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symboly.</a:t>
            </a:r>
          </a:p>
          <a:p>
            <a:pPr lvl="0" algn="just">
              <a:lnSpc>
                <a:spcPct val="150000"/>
              </a:lnSpc>
              <a:buFont typeface="Wingdings" panose="05000000000000000000" pitchFamily="2" charset="2"/>
              <a:buChar char="§"/>
            </a:pPr>
            <a:r>
              <a:rPr lang="cs-CZ" sz="1600" dirty="0"/>
              <a:t>Značky představují způsob, jakým spotřebitelé vnímají produkty a jejich vlastnosti, dále co k nim cítí – tedy vše, co výrobek či služba pro spotřebitele znamená.</a:t>
            </a:r>
          </a:p>
          <a:p>
            <a:pPr lvl="0" algn="just">
              <a:lnSpc>
                <a:spcPct val="150000"/>
              </a:lnSpc>
              <a:buFont typeface="Wingdings" panose="05000000000000000000" pitchFamily="2" charset="2"/>
              <a:buChar char="§"/>
            </a:pPr>
            <a:r>
              <a:rPr lang="cs-CZ" sz="1600" dirty="0"/>
              <a:t>Značky se liší podle významu a hodnoty, kterou na trhu mají.</a:t>
            </a:r>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velmi.</a:t>
            </a:r>
          </a:p>
          <a:p>
            <a:pPr lvl="0" algn="just">
              <a:lnSpc>
                <a:spcPct val="150000"/>
              </a:lnSpc>
              <a:buFont typeface="Wingdings" panose="05000000000000000000" pitchFamily="2" charset="2"/>
              <a:buChar char="§"/>
            </a:pPr>
            <a:r>
              <a:rPr lang="cs-CZ" sz="1600" dirty="0"/>
              <a:t>Silné značky mají vysokou hodnotu.</a:t>
            </a:r>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službu.</a:t>
            </a:r>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distributory.</a:t>
            </a:r>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firmy,</a:t>
            </a:r>
          </a:p>
          <a:p>
            <a:pPr lvl="0" algn="just">
              <a:lnSpc>
                <a:spcPct val="150000"/>
              </a:lnSpc>
              <a:buFont typeface="Wingdings" panose="05000000000000000000" pitchFamily="2" charset="2"/>
              <a:buChar char="§"/>
            </a:pPr>
            <a:r>
              <a:rPr lang="cs-CZ" sz="1600" dirty="0"/>
              <a:t>firmy se snaží zvyšovat hodnotu svých značek,</a:t>
            </a:r>
          </a:p>
          <a:p>
            <a:pPr lvl="0" algn="just">
              <a:lnSpc>
                <a:spcPct val="150000"/>
              </a:lnSpc>
              <a:buFont typeface="Wingdings" panose="05000000000000000000" pitchFamily="2" charset="2"/>
              <a:buChar char="§"/>
            </a:pPr>
            <a:r>
              <a:rPr lang="cs-CZ" sz="1600" dirty="0"/>
              <a:t>hodnocení značek je proces odhadu jejich celkové finanční hodnoty,</a:t>
            </a:r>
          </a:p>
          <a:p>
            <a:pPr lvl="0" algn="just">
              <a:lnSpc>
                <a:spcPct val="150000"/>
              </a:lnSpc>
              <a:buFont typeface="Wingdings" panose="05000000000000000000" pitchFamily="2" charset="2"/>
              <a:buChar char="§"/>
            </a:pPr>
            <a:r>
              <a:rPr lang="cs-CZ" sz="1600" dirty="0"/>
              <a:t>měření skutečné hodnoty značky není jednoduché,</a:t>
            </a:r>
          </a:p>
          <a:p>
            <a:pPr lvl="0" algn="just">
              <a:lnSpc>
                <a:spcPct val="150000"/>
              </a:lnSpc>
              <a:buFont typeface="Wingdings" panose="05000000000000000000" pitchFamily="2" charset="2"/>
              <a:buChar char="§"/>
            </a:pPr>
            <a:r>
              <a:rPr lang="cs-CZ" sz="1600" dirty="0"/>
              <a:t>hodnota značky se stala klíčovým strategickým aktivem.</a:t>
            </a:r>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p>
          <a:p>
            <a:pPr lvl="0" algn="just">
              <a:lnSpc>
                <a:spcPct val="150000"/>
              </a:lnSpc>
              <a:buFont typeface="Wingdings" panose="05000000000000000000" pitchFamily="2" charset="2"/>
              <a:buChar char="§"/>
            </a:pPr>
            <a:r>
              <a:rPr lang="cs-CZ" sz="1600" dirty="0"/>
              <a:t>1860–1914: vznik značek národních výrobců,</a:t>
            </a:r>
          </a:p>
          <a:p>
            <a:pPr lvl="0" algn="just">
              <a:lnSpc>
                <a:spcPct val="150000"/>
              </a:lnSpc>
              <a:buFont typeface="Wingdings" panose="05000000000000000000" pitchFamily="2" charset="2"/>
              <a:buChar char="§"/>
            </a:pPr>
            <a:r>
              <a:rPr lang="cs-CZ" sz="1600" dirty="0"/>
              <a:t>1915–1929: dominance značek pro masový trh,</a:t>
            </a:r>
          </a:p>
          <a:p>
            <a:pPr lvl="0" algn="just">
              <a:lnSpc>
                <a:spcPct val="150000"/>
              </a:lnSpc>
              <a:buFont typeface="Wingdings" panose="05000000000000000000" pitchFamily="2" charset="2"/>
              <a:buChar char="§"/>
            </a:pPr>
            <a:r>
              <a:rPr lang="cs-CZ" sz="1600" dirty="0"/>
              <a:t>1930–1945: výzvy pro značku výrobců,</a:t>
            </a:r>
          </a:p>
          <a:p>
            <a:pPr lvl="0" algn="just">
              <a:lnSpc>
                <a:spcPct val="150000"/>
              </a:lnSpc>
              <a:buFont typeface="Wingdings" panose="05000000000000000000" pitchFamily="2" charset="2"/>
              <a:buChar char="§"/>
            </a:pPr>
            <a:r>
              <a:rPr lang="cs-CZ" sz="1600" dirty="0"/>
              <a:t>1946–1985: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br>
              <a:rPr lang="cs-CZ" sz="1600" dirty="0"/>
            </a:br>
            <a:r>
              <a:rPr lang="cs-CZ" sz="1600" dirty="0"/>
              <a:t>U 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09846"/>
          </a:xfrm>
          <a:noFill/>
        </p:spPr>
        <p:txBody>
          <a:bodyPr>
            <a:noAutofit/>
          </a:bodyPr>
          <a:lstStyle/>
          <a:p>
            <a:r>
              <a:rPr lang="cs-CZ" sz="2400" dirty="0">
                <a:solidFill>
                  <a:srgbClr val="C00000"/>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78" y="3429000"/>
            <a:ext cx="5876044" cy="2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Obsah předmětu</a:t>
            </a:r>
          </a:p>
        </p:txBody>
      </p:sp>
      <p:sp>
        <p:nvSpPr>
          <p:cNvPr id="3" name="Zástupný symbol pro obsah 2"/>
          <p:cNvSpPr>
            <a:spLocks noGrp="1"/>
          </p:cNvSpPr>
          <p:nvPr>
            <p:ph idx="1"/>
          </p:nvPr>
        </p:nvSpPr>
        <p:spPr>
          <a:noFill/>
        </p:spPr>
        <p:txBody>
          <a:bodyPr>
            <a:normAutofit/>
          </a:bodyPr>
          <a:lstStyle/>
          <a:p>
            <a:pPr lvl="0">
              <a:spcBef>
                <a:spcPts val="1000"/>
              </a:spcBef>
              <a:buFont typeface="+mj-lt"/>
              <a:buAutoNum type="arabicPeriod"/>
            </a:pPr>
            <a:r>
              <a:rPr lang="cs-CZ" sz="1600" b="1" dirty="0">
                <a:solidFill>
                  <a:srgbClr val="C00000"/>
                </a:solidFill>
              </a:rPr>
              <a:t>Značka a management značky</a:t>
            </a:r>
          </a:p>
          <a:p>
            <a:pPr lvl="0">
              <a:spcBef>
                <a:spcPts val="1000"/>
              </a:spcBef>
              <a:buFont typeface="+mj-lt"/>
              <a:buAutoNum type="arabicPeriod"/>
            </a:pPr>
            <a:r>
              <a:rPr lang="cs-CZ" sz="1600" b="1" dirty="0">
                <a:solidFill>
                  <a:srgbClr val="C00000"/>
                </a:solidFill>
              </a:rPr>
              <a:t>Druhy značek, prvky značky a trademark</a:t>
            </a:r>
          </a:p>
          <a:p>
            <a:pPr lvl="0">
              <a:spcBef>
                <a:spcPts val="1000"/>
              </a:spcBef>
              <a:buFont typeface="+mj-lt"/>
              <a:buAutoNum type="arabicPeriod"/>
            </a:pPr>
            <a:r>
              <a:rPr lang="cs-CZ" sz="1600" dirty="0">
                <a:solidFill>
                  <a:prstClr val="black"/>
                </a:solidFill>
              </a:rPr>
              <a:t>Identita a osobnost značky</a:t>
            </a:r>
          </a:p>
          <a:p>
            <a:pPr lvl="0">
              <a:spcBef>
                <a:spcPts val="1000"/>
              </a:spcBef>
              <a:buFont typeface="+mj-lt"/>
              <a:buAutoNum type="arabicPeriod"/>
            </a:pPr>
            <a:r>
              <a:rPr lang="cs-CZ" sz="1600" dirty="0">
                <a:solidFill>
                  <a:prstClr val="black"/>
                </a:solidFill>
              </a:rPr>
              <a:t>Vnímání značky a vztah zákazníka ke značce</a:t>
            </a:r>
          </a:p>
          <a:p>
            <a:pPr lvl="0">
              <a:spcBef>
                <a:spcPts val="1000"/>
              </a:spcBef>
              <a:buFont typeface="+mj-lt"/>
              <a:buAutoNum type="arabicPeriod"/>
            </a:pPr>
            <a:r>
              <a:rPr lang="cs-CZ" sz="1600" dirty="0">
                <a:solidFill>
                  <a:prstClr val="black"/>
                </a:solidFill>
              </a:rPr>
              <a:t>Zákaznická loajalita ke značce</a:t>
            </a:r>
          </a:p>
          <a:p>
            <a:pPr lvl="0">
              <a:spcBef>
                <a:spcPts val="1000"/>
              </a:spcBef>
              <a:buFont typeface="+mj-lt"/>
              <a:buAutoNum type="arabicPeriod"/>
            </a:pPr>
            <a:r>
              <a:rPr lang="cs-CZ" sz="1600" dirty="0">
                <a:solidFill>
                  <a:prstClr val="black"/>
                </a:solidFill>
              </a:rPr>
              <a:t>Koncept hodnoty značky</a:t>
            </a:r>
          </a:p>
          <a:p>
            <a:pPr lvl="0">
              <a:spcBef>
                <a:spcPts val="1000"/>
              </a:spcBef>
              <a:buFont typeface="+mj-lt"/>
              <a:buAutoNum type="arabicPeriod"/>
            </a:pPr>
            <a:r>
              <a:rPr lang="pl-PL" sz="1600" dirty="0">
                <a:solidFill>
                  <a:prstClr val="black"/>
                </a:solidFill>
              </a:rPr>
              <a:t>Hodnota značky z pohledu spotřebitele</a:t>
            </a:r>
          </a:p>
          <a:p>
            <a:pPr lvl="0">
              <a:spcBef>
                <a:spcPts val="1000"/>
              </a:spcBef>
              <a:buFont typeface="+mj-lt"/>
              <a:buAutoNum type="arabicPeriod"/>
            </a:pPr>
            <a:r>
              <a:rPr lang="cs-CZ" sz="1600" dirty="0">
                <a:solidFill>
                  <a:prstClr val="black"/>
                </a:solidFill>
              </a:rPr>
              <a:t>Postupné kroky pro budování silné značky</a:t>
            </a:r>
          </a:p>
          <a:p>
            <a:pPr lvl="0">
              <a:spcBef>
                <a:spcPts val="1000"/>
              </a:spcBef>
              <a:buFont typeface="+mj-lt"/>
              <a:buAutoNum type="arabicPeriod"/>
            </a:pPr>
            <a:r>
              <a:rPr lang="cs-CZ" sz="1600" dirty="0">
                <a:solidFill>
                  <a:prstClr val="black"/>
                </a:solidFill>
              </a:rPr>
              <a:t>Strategický management značky</a:t>
            </a:r>
          </a:p>
          <a:p>
            <a:pPr lvl="0">
              <a:spcBef>
                <a:spcPts val="1000"/>
              </a:spcBef>
              <a:buFont typeface="+mj-lt"/>
              <a:buAutoNum type="arabicPeriod"/>
            </a:pPr>
            <a:r>
              <a:rPr lang="pl-PL" sz="1600" dirty="0">
                <a:solidFill>
                  <a:prstClr val="black"/>
                </a:solidFill>
              </a:rPr>
              <a:t>Branding v marketingových programech podniku</a:t>
            </a:r>
          </a:p>
          <a:p>
            <a:pPr lvl="0">
              <a:spcBef>
                <a:spcPts val="1000"/>
              </a:spcBef>
              <a:buFont typeface="+mj-lt"/>
              <a:buAutoNum type="arabicPeriod"/>
            </a:pPr>
            <a:r>
              <a:rPr lang="cs-CZ" sz="1600" dirty="0">
                <a:solidFill>
                  <a:prstClr val="black"/>
                </a:solidFill>
              </a:rPr>
              <a:t>Výzkum značky, měření zdrojů hodnoty značky, mínění spotřebitele</a:t>
            </a:r>
          </a:p>
          <a:p>
            <a:pPr lvl="0">
              <a:spcBef>
                <a:spcPts val="1000"/>
              </a:spcBef>
              <a:buFont typeface="+mj-lt"/>
              <a:buAutoNum type="arabicPeriod"/>
            </a:pPr>
            <a:r>
              <a:rPr lang="cs-CZ" sz="1600" dirty="0">
                <a:solidFill>
                  <a:prstClr val="black"/>
                </a:solidFill>
              </a:rPr>
              <a:t>Budování a udržení hodnoty značky</a:t>
            </a:r>
          </a:p>
          <a:p>
            <a:pPr marL="0" indent="0">
              <a:buNone/>
            </a:pPr>
            <a:endParaRPr lang="cs-CZ" sz="2400" dirty="0"/>
          </a:p>
        </p:txBody>
      </p:sp>
    </p:spTree>
    <p:extLst>
      <p:ext uri="{BB962C8B-B14F-4D97-AF65-F5344CB8AC3E}">
        <p14:creationId xmlns:p14="http://schemas.microsoft.com/office/powerpoint/2010/main" val="425014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br>
              <a:rPr lang="cs-CZ" sz="1600" dirty="0"/>
            </a:br>
            <a:r>
              <a:rPr lang="cs-CZ" sz="1600" dirty="0"/>
              <a:t>a zájemců o produkty. </a:t>
            </a:r>
          </a:p>
          <a:p>
            <a:pPr lvl="0" algn="just">
              <a:lnSpc>
                <a:spcPct val="150000"/>
              </a:lnSpc>
              <a:buFont typeface="Wingdings" panose="05000000000000000000" pitchFamily="2" charset="2"/>
              <a:buChar char="§"/>
            </a:pPr>
            <a:r>
              <a:rPr lang="cs-CZ" sz="1600" dirty="0"/>
              <a:t>Pokud firma nemá dobře zvládnutý branding, který do velké míry pozitivně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80" y="4326512"/>
            <a:ext cx="2445480" cy="174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(positioning),</a:t>
            </a: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a:cs typeface="Arial"/>
              </a:rPr>
              <a:t>),</a:t>
            </a:r>
          </a:p>
          <a:p>
            <a:pPr lvl="0" algn="just">
              <a:lnSpc>
                <a:spcPct val="150000"/>
              </a:lnSpc>
              <a:buFont typeface="Wingdings" panose="05000000000000000000" pitchFamily="2" charset="2"/>
              <a:buChar char="§"/>
            </a:pPr>
            <a:r>
              <a:rPr lang="cs-CZ" sz="1600" dirty="0">
                <a:cs typeface="Arial"/>
              </a:rPr>
              <a:t>návrh značky a loga (design),</a:t>
            </a: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a:cs typeface="Arial"/>
              </a:rPr>
              <a:t>),</a:t>
            </a:r>
          </a:p>
          <a:p>
            <a:pPr lvl="0" algn="just">
              <a:lnSpc>
                <a:spcPct val="150000"/>
              </a:lnSpc>
              <a:buFont typeface="Wingdings" panose="05000000000000000000" pitchFamily="2" charset="2"/>
              <a:buChar char="§"/>
            </a:pPr>
            <a:r>
              <a:rPr lang="cs-CZ" sz="1600" dirty="0">
                <a:cs typeface="Arial"/>
              </a:rPr>
              <a:t>způsob komunikace značky se zákazníky,</a:t>
            </a:r>
          </a:p>
          <a:p>
            <a:pPr lvl="0" algn="just">
              <a:lnSpc>
                <a:spcPct val="150000"/>
              </a:lnSpc>
              <a:buFont typeface="Wingdings" panose="05000000000000000000" pitchFamily="2" charset="2"/>
              <a:buChar char="§"/>
            </a:pPr>
            <a:r>
              <a:rPr lang="cs-CZ" sz="1600" dirty="0">
                <a:cs typeface="Arial"/>
              </a:rPr>
              <a:t>definování požadovaných asociací spojených s výrobkem.</a:t>
            </a: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a:t>    NIKE: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a:t>    </a:t>
            </a:r>
            <a:r>
              <a:rPr lang="cs-CZ" sz="1600" dirty="0" err="1"/>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a:t>    </a:t>
            </a:r>
            <a:r>
              <a:rPr lang="cs-CZ" sz="1600" dirty="0" err="1"/>
              <a:t>Subway</a:t>
            </a:r>
            <a:r>
              <a:rPr lang="cs-CZ" sz="1600" dirty="0"/>
              <a:t>: “</a:t>
            </a:r>
            <a:r>
              <a:rPr lang="cs-CZ" sz="1600" dirty="0" err="1"/>
              <a:t>Eat</a:t>
            </a:r>
            <a:r>
              <a:rPr lang="cs-CZ" sz="1600" dirty="0"/>
              <a:t> </a:t>
            </a:r>
            <a:r>
              <a:rPr lang="cs-CZ" sz="1600" dirty="0" err="1"/>
              <a:t>Fresh</a:t>
            </a:r>
            <a:r>
              <a:rPr lang="cs-CZ" sz="1600" dirty="0"/>
              <a:t>.” – “ Jezte čerstvé.“</a:t>
            </a:r>
          </a:p>
          <a:p>
            <a:pPr lvl="0" algn="just">
              <a:lnSpc>
                <a:spcPct val="150000"/>
              </a:lnSpc>
              <a:buFont typeface="Wingdings" panose="05000000000000000000" pitchFamily="2" charset="2"/>
              <a:buChar char="§"/>
            </a:pPr>
            <a:r>
              <a:rPr lang="cs-CZ" sz="1600" dirty="0"/>
              <a:t>    </a:t>
            </a:r>
            <a:r>
              <a:rPr lang="cs-CZ" sz="1600" dirty="0" err="1"/>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a:t>    </a:t>
            </a:r>
            <a:r>
              <a:rPr lang="cs-CZ" sz="1600" dirty="0" err="1"/>
              <a:t>Red</a:t>
            </a:r>
            <a:r>
              <a:rPr lang="cs-CZ" sz="1600" dirty="0"/>
              <a:t> 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a:t>    </a:t>
            </a:r>
            <a:r>
              <a:rPr lang="cs-CZ" sz="1600" dirty="0" err="1"/>
              <a:t>Coca</a:t>
            </a:r>
            <a:r>
              <a:rPr lang="cs-CZ" sz="1600" dirty="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a:t>    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a:t>    </a:t>
            </a:r>
            <a:r>
              <a:rPr lang="cs-CZ" sz="1600" dirty="0" err="1"/>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a:t>    Uber: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 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Budování image (Image </a:t>
            </a:r>
            <a:r>
              <a:rPr lang="cs-CZ" sz="1600" dirty="0" err="1"/>
              <a:t>building</a:t>
            </a:r>
            <a:r>
              <a:rPr lang="cs-CZ" sz="1600" dirty="0"/>
              <a:t>)</a:t>
            </a:r>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Pozitivní 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p>
          <a:p>
            <a:pPr lvl="0" algn="just">
              <a:lnSpc>
                <a:spcPct val="150000"/>
              </a:lnSpc>
              <a:buFont typeface="Wingdings" panose="05000000000000000000" pitchFamily="2" charset="2"/>
              <a:buChar char="§"/>
            </a:pPr>
            <a:r>
              <a:rPr lang="cs-CZ" sz="1600" dirty="0"/>
              <a:t>Mediální obraz je to, jak firma nebo člověk působí v médiích, speciálně v masmédiích. Znamená 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6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Ke konkurenci dochází v těchto případech:</a:t>
            </a:r>
          </a:p>
          <a:p>
            <a:pPr lvl="0" algn="just">
              <a:lnSpc>
                <a:spcPct val="150000"/>
              </a:lnSpc>
              <a:buFont typeface="Wingdings" panose="05000000000000000000" pitchFamily="2" charset="2"/>
              <a:buChar char="§"/>
            </a:pPr>
            <a:r>
              <a:rPr lang="cs-CZ" sz="1600" dirty="0"/>
              <a:t>Konkurence na straně nabídky - každý subjekt formující nabídku chce prodat co nejdráž, i na úkor ostatních</a:t>
            </a:r>
          </a:p>
          <a:p>
            <a:pPr lvl="0" algn="just">
              <a:lnSpc>
                <a:spcPct val="150000"/>
              </a:lnSpc>
              <a:buFont typeface="Wingdings" panose="05000000000000000000" pitchFamily="2" charset="2"/>
              <a:buChar char="§"/>
            </a:pPr>
            <a:r>
              <a:rPr lang="cs-CZ" sz="1600" dirty="0"/>
              <a:t>Konkurence na straně poptávky - každý subjekt formující poptávku chce nakoupit co nejlevněji, i na úkor ostatních</a:t>
            </a:r>
          </a:p>
          <a:p>
            <a:pPr lvl="0" algn="just">
              <a:lnSpc>
                <a:spcPct val="150000"/>
              </a:lnSpc>
              <a:buFont typeface="Wingdings" panose="05000000000000000000" pitchFamily="2" charset="2"/>
              <a:buChar char="§"/>
            </a:pPr>
            <a:r>
              <a:rPr lang="cs-CZ" sz="1600" dirty="0"/>
              <a:t>Konkurence mezi nabídkou a poptávkou - konkurence napříč trhem - subjekty formující nabídku chtějí prodat co nejdráž, subjekty formující poptávku chtějí nakoupit co nejlevněji</a:t>
            </a:r>
          </a:p>
          <a:p>
            <a:pPr lvl="0" algn="just">
              <a:lnSpc>
                <a:spcPct val="150000"/>
              </a:lnSpc>
              <a:buFont typeface="Wingdings" panose="05000000000000000000" pitchFamily="2" charset="2"/>
              <a:buChar char="§"/>
            </a:pPr>
            <a:r>
              <a:rPr lang="cs-CZ" sz="1600" dirty="0"/>
              <a:t>Konkurence (konkurenční prostředí) je jedním z předpokladů fungování tržního hospodářství.</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99160"/>
            <a:ext cx="8229600" cy="470853"/>
          </a:xfrm>
        </p:spPr>
        <p:txBody>
          <a:bodyPr>
            <a:noAutofit/>
          </a:bodyPr>
          <a:lstStyle/>
          <a:p>
            <a:r>
              <a:rPr lang="en-US" sz="2800" dirty="0" err="1">
                <a:solidFill>
                  <a:srgbClr val="C00000"/>
                </a:solidFill>
                <a:effectLst>
                  <a:outerShdw blurRad="38100" dist="38100" dir="2700000" algn="tl">
                    <a:srgbClr val="000000">
                      <a:alpha val="43137"/>
                    </a:srgbClr>
                  </a:outerShdw>
                </a:effectLst>
              </a:rPr>
              <a:t>Marketingový</a:t>
            </a:r>
            <a:r>
              <a:rPr lang="en-US" sz="2800" dirty="0">
                <a:solidFill>
                  <a:srgbClr val="C00000"/>
                </a:solidFill>
                <a:effectLst>
                  <a:outerShdw blurRad="38100" dist="38100" dir="2700000" algn="tl">
                    <a:srgbClr val="000000">
                      <a:alpha val="43137"/>
                    </a:srgbClr>
                  </a:outerShdw>
                </a:effectLst>
              </a:rPr>
              <a:t> mix</a:t>
            </a:r>
            <a:endParaRPr lang="cs-CZ" sz="2800"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
            </a:pPr>
            <a:r>
              <a:rPr lang="cs-CZ" sz="1600" dirty="0"/>
              <a:t>tvoří souhrn všech nástrojů, které vyjadřují vztah  podniku k jeho podstatnému okolí, tzn. </a:t>
            </a:r>
            <a:br>
              <a:rPr lang="cs-CZ" sz="1600" dirty="0"/>
            </a:br>
            <a:r>
              <a:rPr lang="cs-CZ" sz="1600" dirty="0"/>
              <a:t>k zákazníkům, dodavatelům, distribučním a dopravním organizacím, prostředníkům, atd., </a:t>
            </a:r>
          </a:p>
          <a:p>
            <a:pPr algn="just">
              <a:lnSpc>
                <a:spcPct val="150000"/>
              </a:lnSpc>
              <a:buFont typeface="Wingdings" panose="05000000000000000000" pitchFamily="2" charset="2"/>
              <a:buChar char="§"/>
            </a:pPr>
            <a:r>
              <a:rPr lang="cs-CZ" sz="1600" dirty="0"/>
              <a:t>je soubor taktických marketingových nástrojů - výrobkové, cenové, distribuční a komunikační politiky, které firmě umožňují upravit nabídku podle přání zákazníků na cílovém trhu, </a:t>
            </a:r>
            <a:endParaRPr lang="en-US" sz="1600" dirty="0"/>
          </a:p>
          <a:p>
            <a:pPr algn="just">
              <a:lnSpc>
                <a:spcPct val="150000"/>
              </a:lnSpc>
              <a:buFont typeface="Wingdings" panose="05000000000000000000" pitchFamily="2" charset="2"/>
              <a:buChar char="§"/>
            </a:pPr>
            <a:r>
              <a:rPr lang="cs-CZ" sz="1600" dirty="0"/>
              <a:t>skládá se ze všech aktivit, které firma vyvíjí, aby vzbudila po výrobku poptávku.</a:t>
            </a:r>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a:t>
            </a:fld>
            <a:endParaRPr lang="en-US"/>
          </a:p>
        </p:txBody>
      </p:sp>
    </p:spTree>
    <p:extLst>
      <p:ext uri="{BB962C8B-B14F-4D97-AF65-F5344CB8AC3E}">
        <p14:creationId xmlns:p14="http://schemas.microsoft.com/office/powerpoint/2010/main" val="214703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aktivity</a:t>
            </a:r>
          </a:p>
          <a:p>
            <a:pPr lvl="0" algn="just">
              <a:lnSpc>
                <a:spcPct val="150000"/>
              </a:lnSpc>
              <a:buFont typeface="Wingdings" panose="05000000000000000000" pitchFamily="2" charset="2"/>
              <a:buChar char="§"/>
            </a:pPr>
            <a:r>
              <a:rPr lang="cs-CZ" sz="1600" dirty="0"/>
              <a:t>propagování</a:t>
            </a:r>
          </a:p>
          <a:p>
            <a:pPr lvl="0" algn="just">
              <a:lnSpc>
                <a:spcPct val="150000"/>
              </a:lnSpc>
              <a:buFont typeface="Wingdings" panose="05000000000000000000" pitchFamily="2" charset="2"/>
              <a:buChar char="§"/>
            </a:pPr>
            <a:r>
              <a:rPr lang="cs-CZ" sz="1600" dirty="0"/>
              <a:t>řízení značky (Brand Management)</a:t>
            </a:r>
          </a:p>
          <a:p>
            <a:pPr lvl="0" algn="just">
              <a:lnSpc>
                <a:spcPct val="150000"/>
              </a:lnSpc>
              <a:buFont typeface="Wingdings" panose="05000000000000000000" pitchFamily="2" charset="2"/>
              <a:buChar char="§"/>
            </a:pPr>
            <a:r>
              <a:rPr lang="cs-CZ" sz="1600" dirty="0"/>
              <a:t>marketingové průzkumy</a:t>
            </a:r>
          </a:p>
          <a:p>
            <a:pPr lvl="0" algn="just">
              <a:lnSpc>
                <a:spcPct val="150000"/>
              </a:lnSpc>
              <a:buFont typeface="Wingdings" panose="05000000000000000000" pitchFamily="2" charset="2"/>
              <a:buChar char="§"/>
            </a:pPr>
            <a:r>
              <a:rPr lang="cs-CZ" sz="1600" dirty="0"/>
              <a:t>marketingovou komunikaci</a:t>
            </a:r>
          </a:p>
          <a:p>
            <a:pPr lvl="0" algn="just">
              <a:lnSpc>
                <a:spcPct val="150000"/>
              </a:lnSpc>
              <a:buFont typeface="Wingdings" panose="05000000000000000000" pitchFamily="2" charset="2"/>
              <a:buChar char="§"/>
            </a:pPr>
            <a:r>
              <a:rPr lang="cs-CZ" sz="1600" dirty="0"/>
              <a:t>propagaci</a:t>
            </a:r>
          </a:p>
          <a:p>
            <a:pPr lvl="0" algn="just">
              <a:lnSpc>
                <a:spcPct val="150000"/>
              </a:lnSpc>
              <a:buFont typeface="Wingdings" panose="05000000000000000000" pitchFamily="2" charset="2"/>
              <a:buChar char="§"/>
            </a:pPr>
            <a:r>
              <a:rPr lang="cs-CZ" sz="1600" dirty="0"/>
              <a:t>reklamu, prodej</a:t>
            </a:r>
          </a:p>
          <a:p>
            <a:pPr lvl="0" algn="just">
              <a:lnSpc>
                <a:spcPct val="150000"/>
              </a:lnSpc>
              <a:buFont typeface="Wingdings" panose="05000000000000000000" pitchFamily="2" charset="2"/>
              <a:buChar char="§"/>
            </a:pPr>
            <a:r>
              <a:rPr lang="cs-CZ" sz="1600" dirty="0"/>
              <a:t>cenotvorbu</a:t>
            </a:r>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Jde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dirty="0"/>
              <a:t>Klíčová kritéria 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Podle Kevina L. Kellera  se zabývá především těmito třemi otázkami: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Jak vytvářet hodnotu značky?</a:t>
            </a:r>
          </a:p>
          <a:p>
            <a:pPr lvl="0" algn="just">
              <a:lnSpc>
                <a:spcPct val="150000"/>
              </a:lnSpc>
              <a:buFont typeface="Wingdings" panose="05000000000000000000" pitchFamily="2" charset="2"/>
              <a:buChar char="§"/>
            </a:pPr>
            <a:r>
              <a:rPr lang="cs-CZ" sz="1600" dirty="0"/>
              <a:t>Jak měřit hodnotu značky?</a:t>
            </a:r>
          </a:p>
          <a:p>
            <a:pPr lvl="0"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62500" lnSpcReduction="20000"/>
          </a:bodyPr>
          <a:lstStyle/>
          <a:p>
            <a:pPr lvl="0" algn="just">
              <a:lnSpc>
                <a:spcPct val="150000"/>
              </a:lnSpc>
              <a:buFont typeface="Wingdings" panose="05000000000000000000" pitchFamily="2" charset="2"/>
              <a:buChar char="§"/>
            </a:pPr>
            <a:r>
              <a:rPr lang="cs-CZ" sz="2100" dirty="0"/>
              <a:t>Brand positioning,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endParaRPr lang="cs-CZ" sz="2100" dirty="0"/>
          </a:p>
          <a:p>
            <a:pPr lvl="0" algn="just">
              <a:lnSpc>
                <a:spcPct val="150000"/>
              </a:lnSpc>
              <a:buFont typeface="Wingdings" panose="05000000000000000000" pitchFamily="2" charset="2"/>
              <a:buChar char="§"/>
            </a:pPr>
            <a:r>
              <a:rPr lang="cs-CZ" sz="2100" dirty="0"/>
              <a:t>K čemu je </a:t>
            </a:r>
            <a:r>
              <a:rPr lang="cs-CZ" sz="2100" dirty="0" err="1"/>
              <a:t>brand</a:t>
            </a:r>
            <a:r>
              <a:rPr lang="cs-CZ" sz="2100" dirty="0"/>
              <a:t> positioning dobrý?</a:t>
            </a:r>
          </a:p>
          <a:p>
            <a:pPr lvl="0" algn="just">
              <a:lnSpc>
                <a:spcPct val="150000"/>
              </a:lnSpc>
              <a:buFont typeface="Wingdings" panose="05000000000000000000" pitchFamily="2" charset="2"/>
              <a:buChar char="§"/>
            </a:pPr>
            <a:r>
              <a:rPr lang="cs-CZ" sz="2100" dirty="0"/>
              <a:t>Brand positioning pomáhá formovat zákaznické vnímání značky a názory na ní. Je tedy jednou z klíčových součástí marketingové strategie. Jeho cílem je jasné vymezení značky na trhu a to v různých směrech vnímání.</a:t>
            </a:r>
          </a:p>
          <a:p>
            <a:pPr lvl="0" algn="just">
              <a:lnSpc>
                <a:spcPct val="150000"/>
              </a:lnSpc>
              <a:buFont typeface="Wingdings" panose="05000000000000000000" pitchFamily="2" charset="2"/>
              <a:buChar char="§"/>
            </a:pPr>
            <a:r>
              <a:rPr lang="cs-CZ" sz="2100" dirty="0"/>
              <a:t>Cena - jaká je cena oproti konkurenci</a:t>
            </a:r>
          </a:p>
          <a:p>
            <a:pPr lvl="0" algn="just">
              <a:lnSpc>
                <a:spcPct val="150000"/>
              </a:lnSpc>
              <a:buFont typeface="Wingdings" panose="05000000000000000000" pitchFamily="2" charset="2"/>
              <a:buChar char="§"/>
            </a:pPr>
            <a:r>
              <a:rPr lang="cs-CZ" sz="2100" dirty="0"/>
              <a:t>Kvalita - vnímání kvality z pohledu zákazníků</a:t>
            </a:r>
          </a:p>
          <a:p>
            <a:pPr lvl="0" algn="just">
              <a:lnSpc>
                <a:spcPct val="150000"/>
              </a:lnSpc>
              <a:buFont typeface="Wingdings" panose="05000000000000000000" pitchFamily="2" charset="2"/>
              <a:buChar char="§"/>
            </a:pPr>
            <a:r>
              <a:rPr lang="cs-CZ" sz="2100" dirty="0"/>
              <a:t>Pomáhá tedy definovat nejen odlišnosti, ale také podobnosti, které je třeba vůči cílové skupině vhodným způsobem komunikovat. Brand positioning:</a:t>
            </a:r>
          </a:p>
          <a:p>
            <a:pPr lvl="0" algn="just">
              <a:lnSpc>
                <a:spcPct val="150000"/>
              </a:lnSpc>
              <a:buFont typeface="Wingdings" panose="05000000000000000000" pitchFamily="2" charset="2"/>
              <a:buChar char="§"/>
            </a:pPr>
            <a:r>
              <a:rPr lang="cs-CZ" sz="2100" dirty="0"/>
              <a:t>vysvětluje odlišnosti produktu od konkurence</a:t>
            </a:r>
          </a:p>
          <a:p>
            <a:pPr lvl="0" algn="just">
              <a:lnSpc>
                <a:spcPct val="150000"/>
              </a:lnSpc>
              <a:buFont typeface="Wingdings" panose="05000000000000000000" pitchFamily="2" charset="2"/>
              <a:buChar char="§"/>
            </a:pPr>
            <a:r>
              <a:rPr lang="cs-CZ" sz="2100" dirty="0"/>
              <a:t>vysvětluje unikátnost produktu</a:t>
            </a:r>
          </a:p>
          <a:p>
            <a:pPr lvl="0" algn="just">
              <a:lnSpc>
                <a:spcPct val="150000"/>
              </a:lnSpc>
              <a:buFont typeface="Wingdings" panose="05000000000000000000" pitchFamily="2" charset="2"/>
              <a:buChar char="§"/>
            </a:pPr>
            <a:r>
              <a:rPr lang="cs-CZ" sz="2100" dirty="0"/>
              <a:t>vysvětluje podobnosti produktu s konkurencí</a:t>
            </a:r>
          </a:p>
          <a:p>
            <a:pPr lvl="0" algn="just">
              <a:lnSpc>
                <a:spcPct val="150000"/>
              </a:lnSpc>
              <a:buFont typeface="Wingdings" panose="05000000000000000000" pitchFamily="2" charset="2"/>
              <a:buChar char="§"/>
            </a:pPr>
            <a:r>
              <a:rPr lang="cs-CZ" sz="2100" dirty="0"/>
              <a:t>vysvětluje důvody, proč si vybrat právě naši značku</a:t>
            </a:r>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a:t>)</a:t>
            </a:r>
          </a:p>
          <a:p>
            <a:pPr lvl="0" algn="just">
              <a:lnSpc>
                <a:spcPct val="150000"/>
              </a:lnSpc>
              <a:buFont typeface="Wingdings" panose="05000000000000000000" pitchFamily="2" charset="2"/>
              <a:buChar char="§"/>
            </a:pPr>
            <a:r>
              <a:rPr lang="cs-CZ" sz="1600" dirty="0"/>
              <a:t>Kvalita produktu (anglicky </a:t>
            </a:r>
            <a:r>
              <a:rPr lang="cs-CZ" sz="1600" dirty="0" err="1"/>
              <a:t>Product</a:t>
            </a:r>
            <a:r>
              <a:rPr lang="cs-CZ" sz="1600" dirty="0"/>
              <a:t> </a:t>
            </a:r>
            <a:r>
              <a:rPr lang="cs-CZ" sz="1600" dirty="0" err="1"/>
              <a:t>quality</a:t>
            </a:r>
            <a:r>
              <a:rPr lang="cs-CZ" sz="1600" dirty="0"/>
              <a:t>) znamená sadu vlastností určitého produktu, která je očekávaná a chtěná ze strany zákazníků. Společně 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a:t>)</a:t>
            </a:r>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smtClean="0">
                <a:solidFill>
                  <a:srgbClr val="D50202"/>
                </a:solidFill>
                <a:effectLst>
                  <a:outerShdw blurRad="38100" dist="38100" dir="2700000" algn="tl">
                    <a:srgbClr val="000000">
                      <a:alpha val="43137"/>
                    </a:srgbClr>
                  </a:outerShdw>
                </a:effectLst>
              </a:rPr>
              <a:t>Architektura značek</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Architektura značek </a:t>
            </a:r>
            <a:r>
              <a:rPr lang="cs-CZ" sz="1600" b="1" dirty="0"/>
              <a:t>slouží k vymezení vztahů a rolí jednotlivých značek v portfoliu</a:t>
            </a:r>
            <a:r>
              <a:rPr lang="cs-CZ" sz="1600" dirty="0"/>
              <a:t> většinou velké firmy nebo korporace. </a:t>
            </a:r>
            <a:endParaRPr lang="cs-CZ" sz="1600" dirty="0" smtClean="0"/>
          </a:p>
          <a:p>
            <a:pPr lvl="0" algn="just">
              <a:lnSpc>
                <a:spcPct val="150000"/>
              </a:lnSpc>
              <a:buFont typeface="Wingdings" panose="05000000000000000000" pitchFamily="2" charset="2"/>
              <a:buChar char="§"/>
            </a:pPr>
            <a:r>
              <a:rPr lang="cs-CZ" sz="1600" dirty="0" smtClean="0"/>
              <a:t>Architektura značek jasně </a:t>
            </a:r>
            <a:r>
              <a:rPr lang="cs-CZ" sz="1600" dirty="0"/>
              <a:t>stanovuje roli </a:t>
            </a:r>
            <a:r>
              <a:rPr lang="cs-CZ" sz="1600" dirty="0" err="1" smtClean="0"/>
              <a:t>umbrella</a:t>
            </a:r>
            <a:r>
              <a:rPr lang="cs-CZ" sz="1600" dirty="0" smtClean="0"/>
              <a:t> </a:t>
            </a:r>
            <a:r>
              <a:rPr lang="cs-CZ" sz="1600" dirty="0" err="1" smtClean="0"/>
              <a:t>brandu</a:t>
            </a:r>
            <a:r>
              <a:rPr lang="cs-CZ" sz="1600" dirty="0" smtClean="0"/>
              <a:t> (</a:t>
            </a:r>
            <a:r>
              <a:rPr lang="cs-CZ" sz="1600" dirty="0"/>
              <a:t>zastřešující značky), značek </a:t>
            </a:r>
            <a:r>
              <a:rPr lang="cs-CZ" sz="1600" dirty="0" smtClean="0"/>
              <a:t>a </a:t>
            </a:r>
            <a:br>
              <a:rPr lang="cs-CZ" sz="1600" dirty="0" smtClean="0"/>
            </a:br>
            <a:r>
              <a:rPr lang="cs-CZ" sz="1600" dirty="0" err="1" smtClean="0"/>
              <a:t>subbrendů</a:t>
            </a:r>
            <a:r>
              <a:rPr lang="cs-CZ" sz="1600" dirty="0" smtClean="0"/>
              <a:t> </a:t>
            </a:r>
            <a:r>
              <a:rPr lang="cs-CZ" sz="1600" dirty="0"/>
              <a:t>(</a:t>
            </a:r>
            <a:r>
              <a:rPr lang="cs-CZ" sz="1600" dirty="0" err="1"/>
              <a:t>podznaček</a:t>
            </a:r>
            <a:r>
              <a:rPr lang="cs-CZ" sz="1600" dirty="0" smtClean="0"/>
              <a:t>).</a:t>
            </a:r>
            <a:endParaRPr lang="cs-CZ" sz="1600" dirty="0"/>
          </a:p>
          <a:p>
            <a:pPr lvl="0" algn="just">
              <a:lnSpc>
                <a:spcPct val="150000"/>
              </a:lnSpc>
              <a:buFont typeface="Wingdings" panose="05000000000000000000" pitchFamily="2" charset="2"/>
              <a:buChar char="§"/>
            </a:pPr>
            <a:r>
              <a:rPr lang="cs-CZ" sz="1600" dirty="0"/>
              <a:t>Příklad: </a:t>
            </a:r>
            <a:r>
              <a:rPr lang="cs-CZ" sz="1600" dirty="0" smtClean="0"/>
              <a:t>firma </a:t>
            </a:r>
            <a:r>
              <a:rPr lang="cs-CZ" sz="1600" dirty="0"/>
              <a:t>Google (Google + název služby jako např. </a:t>
            </a:r>
            <a:r>
              <a:rPr lang="cs-CZ" sz="1600" dirty="0" err="1"/>
              <a:t>Analytics</a:t>
            </a:r>
            <a:r>
              <a:rPr lang="cs-CZ" sz="1600" dirty="0"/>
              <a:t>, Plus, Mapy aj.).</a:t>
            </a:r>
            <a:endParaRPr lang="cs-CZ" sz="1600" dirty="0"/>
          </a:p>
        </p:txBody>
      </p:sp>
      <p:sp>
        <p:nvSpPr>
          <p:cNvPr id="4" name="Ovál 3"/>
          <p:cNvSpPr/>
          <p:nvPr/>
        </p:nvSpPr>
        <p:spPr>
          <a:xfrm>
            <a:off x="3665517" y="3871351"/>
            <a:ext cx="1816924" cy="522515"/>
          </a:xfrm>
          <a:prstGeom prst="ellipse">
            <a:avLst/>
          </a:prstGeom>
          <a:solidFill>
            <a:srgbClr val="66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400" b="1" dirty="0" smtClean="0">
                <a:solidFill>
                  <a:schemeClr val="tx1"/>
                </a:solidFill>
              </a:rPr>
              <a:t>UMBRELLA BRAND</a:t>
            </a:r>
            <a:endParaRPr lang="cs-CZ" sz="1400" b="1" dirty="0">
              <a:solidFill>
                <a:schemeClr val="tx1"/>
              </a:solidFill>
            </a:endParaRPr>
          </a:p>
        </p:txBody>
      </p:sp>
      <p:sp>
        <p:nvSpPr>
          <p:cNvPr id="5" name="Ovál 4"/>
          <p:cNvSpPr/>
          <p:nvPr/>
        </p:nvSpPr>
        <p:spPr>
          <a:xfrm>
            <a:off x="457200" y="5157834"/>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400" b="1" dirty="0" smtClean="0">
                <a:solidFill>
                  <a:prstClr val="black"/>
                </a:solidFill>
              </a:rPr>
              <a:t>SUBBREND 1</a:t>
            </a:r>
            <a:endParaRPr lang="cs-CZ" sz="1400" b="1" dirty="0"/>
          </a:p>
        </p:txBody>
      </p:sp>
      <p:sp>
        <p:nvSpPr>
          <p:cNvPr id="6" name="Ovál 5"/>
          <p:cNvSpPr/>
          <p:nvPr/>
        </p:nvSpPr>
        <p:spPr>
          <a:xfrm>
            <a:off x="2644240" y="5157833"/>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cs-CZ" sz="1400" b="1" dirty="0" smtClean="0">
                <a:solidFill>
                  <a:prstClr val="black"/>
                </a:solidFill>
              </a:rPr>
              <a:t>SUBBREND 2</a:t>
            </a:r>
            <a:endParaRPr lang="cs-CZ" sz="1400" b="1" dirty="0">
              <a:solidFill>
                <a:prstClr val="white"/>
              </a:solidFill>
            </a:endParaRPr>
          </a:p>
        </p:txBody>
      </p:sp>
      <p:sp>
        <p:nvSpPr>
          <p:cNvPr id="7" name="Ovál 6"/>
          <p:cNvSpPr/>
          <p:nvPr/>
        </p:nvSpPr>
        <p:spPr>
          <a:xfrm>
            <a:off x="4756068" y="5157834"/>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cs-CZ" sz="1400" b="1" dirty="0" smtClean="0">
                <a:solidFill>
                  <a:prstClr val="black"/>
                </a:solidFill>
              </a:rPr>
              <a:t>SUBBREND 3</a:t>
            </a:r>
            <a:endParaRPr lang="cs-CZ" sz="1400" b="1" dirty="0">
              <a:solidFill>
                <a:prstClr val="white"/>
              </a:solidFill>
            </a:endParaRPr>
          </a:p>
        </p:txBody>
      </p:sp>
      <p:sp>
        <p:nvSpPr>
          <p:cNvPr id="8" name="Ovál 7"/>
          <p:cNvSpPr/>
          <p:nvPr/>
        </p:nvSpPr>
        <p:spPr>
          <a:xfrm>
            <a:off x="6869876" y="5122220"/>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cs-CZ" sz="1400" b="1" dirty="0" smtClean="0">
                <a:solidFill>
                  <a:prstClr val="black"/>
                </a:solidFill>
              </a:rPr>
              <a:t>SUBBREND 4</a:t>
            </a:r>
            <a:endParaRPr lang="cs-CZ" sz="1400" b="1" dirty="0">
              <a:solidFill>
                <a:prstClr val="white"/>
              </a:solidFill>
            </a:endParaRPr>
          </a:p>
        </p:txBody>
      </p:sp>
      <p:cxnSp>
        <p:nvCxnSpPr>
          <p:cNvPr id="10" name="Přímá spojnice se šipkou 9"/>
          <p:cNvCxnSpPr>
            <a:stCxn id="4" idx="4"/>
          </p:cNvCxnSpPr>
          <p:nvPr/>
        </p:nvCxnSpPr>
        <p:spPr>
          <a:xfrm flipH="1">
            <a:off x="1365662" y="4393866"/>
            <a:ext cx="3208317" cy="72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Přímá spojnice se šipkou 11"/>
          <p:cNvCxnSpPr/>
          <p:nvPr/>
        </p:nvCxnSpPr>
        <p:spPr>
          <a:xfrm flipH="1">
            <a:off x="3552702" y="4393866"/>
            <a:ext cx="1021277" cy="72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Přímá spojnice se šipkou 13"/>
          <p:cNvCxnSpPr>
            <a:endCxn id="7" idx="0"/>
          </p:cNvCxnSpPr>
          <p:nvPr/>
        </p:nvCxnSpPr>
        <p:spPr>
          <a:xfrm>
            <a:off x="4573979" y="4393866"/>
            <a:ext cx="1090551" cy="763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Přímá spojnice se šipkou 15"/>
          <p:cNvCxnSpPr>
            <a:stCxn id="4" idx="4"/>
          </p:cNvCxnSpPr>
          <p:nvPr/>
        </p:nvCxnSpPr>
        <p:spPr>
          <a:xfrm>
            <a:off x="4573979" y="4393866"/>
            <a:ext cx="3204359" cy="72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566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Zastřešující značka (anglicky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používá je velká korporace, která pomocí zastřešuje ostatní značky, které do jejího portfolia platí. Typická situace je v případě velkých potravinářských nebo drogistických koncernů - například značka Coca-Cola zastřešuje další pod-značky jako jsou Sprite, Fanta a další.</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Z pohledu zákazníka takové strukturování není příliš podstatné, ale firmy, pokud mají ve svém portfoliu více značek, tak musí řešit to, aby se vzájemně “nekanibalizovaly” - tedy aby si vzájemně buď nekradly zákazníky nebo aby zákazníci tyto </a:t>
            </a:r>
            <a:r>
              <a:rPr lang="cs-CZ" sz="1600" dirty="0" err="1"/>
              <a:t>podznačky</a:t>
            </a:r>
            <a:r>
              <a:rPr lang="cs-CZ" sz="1600" dirty="0"/>
              <a:t> používaly různým způsobem. V marketingové mluvě se tomu říká positioning pod-značek v rámci zastřešující značky.</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a:t>Podznačka</a:t>
            </a:r>
            <a:r>
              <a:rPr lang="cs-CZ" sz="1600" dirty="0"/>
              <a:t> (Sub-</a:t>
            </a:r>
            <a:r>
              <a:rPr lang="cs-CZ" sz="1600" dirty="0" err="1"/>
              <a:t>brand</a:t>
            </a:r>
            <a:r>
              <a:rPr lang="cs-CZ" sz="1600" dirty="0"/>
              <a:t>)</a:t>
            </a:r>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Příklady 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a:t>Narozen/a : 23.06.1956</a:t>
            </a:r>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100" dirty="0"/>
              <a:t>Philip Kotler</a:t>
            </a:r>
          </a:p>
          <a:p>
            <a:pPr lvl="0" algn="just">
              <a:lnSpc>
                <a:spcPct val="120000"/>
              </a:lnSpc>
              <a:buFont typeface="Wingdings" panose="05000000000000000000" pitchFamily="2" charset="2"/>
              <a:buChar char="§"/>
            </a:pPr>
            <a:r>
              <a:rPr lang="cs-CZ" sz="1100" dirty="0"/>
              <a:t>Narozen/a: 27. 5. 1931</a:t>
            </a:r>
          </a:p>
          <a:p>
            <a:pPr lvl="0" algn="just">
              <a:lnSpc>
                <a:spcPct val="120000"/>
              </a:lnSpc>
              <a:buFont typeface="Wingdings" panose="05000000000000000000" pitchFamily="2" charset="2"/>
              <a:buChar char="§"/>
            </a:pPr>
            <a:r>
              <a:rPr lang="cs-CZ" sz="1100" dirty="0"/>
              <a:t>Místo narození: Chicago, Illinois, USA</a:t>
            </a:r>
          </a:p>
          <a:p>
            <a:pPr lvl="0" algn="just">
              <a:lnSpc>
                <a:spcPct val="120000"/>
              </a:lnSpc>
              <a:buFont typeface="Wingdings" panose="05000000000000000000" pitchFamily="2" charset="2"/>
              <a:buChar char="§"/>
            </a:pPr>
            <a:r>
              <a:rPr lang="cs-CZ" sz="1100" dirty="0"/>
              <a:t>Americký marketingový specialista Philip Kotler se narodil 27. května 1931 v Chicagu. V současnosti je považován za jednu ze špičkových a nejznámějších autorit v oboru marketingu. Magisterský titul získal na University </a:t>
            </a:r>
            <a:r>
              <a:rPr lang="cs-CZ" sz="1100" dirty="0" err="1"/>
              <a:t>of</a:t>
            </a:r>
            <a:r>
              <a:rPr lang="cs-CZ" sz="1100" dirty="0"/>
              <a:t> Chicago a doktorát na Massachusetts Institute </a:t>
            </a:r>
            <a:r>
              <a:rPr lang="cs-CZ" sz="1100" dirty="0" err="1"/>
              <a:t>of</a:t>
            </a:r>
            <a:r>
              <a:rPr lang="cs-CZ" sz="1100" dirty="0"/>
              <a:t> Technology, oba v oboru ekonomie. Spolupracoval s celou řadou úspěšných mezinárodních společností.</a:t>
            </a:r>
          </a:p>
          <a:p>
            <a:pPr lvl="0" algn="just">
              <a:lnSpc>
                <a:spcPct val="120000"/>
              </a:lnSpc>
              <a:buFont typeface="Wingdings" panose="05000000000000000000" pitchFamily="2" charset="2"/>
              <a:buChar char="§"/>
            </a:pPr>
            <a:endParaRPr lang="cs-CZ" sz="1100" dirty="0"/>
          </a:p>
          <a:p>
            <a:pPr lvl="0" algn="just">
              <a:lnSpc>
                <a:spcPct val="120000"/>
              </a:lnSpc>
              <a:buFont typeface="Wingdings" panose="05000000000000000000" pitchFamily="2" charset="2"/>
              <a:buChar char="§"/>
            </a:pPr>
            <a:r>
              <a:rPr lang="cs-CZ" sz="1100" dirty="0"/>
              <a:t>Vydal celou řadu knih. Česky vyšlo:</a:t>
            </a:r>
          </a:p>
          <a:p>
            <a:pPr lvl="0" algn="just">
              <a:lnSpc>
                <a:spcPct val="120000"/>
              </a:lnSpc>
              <a:buFont typeface="Wingdings" panose="05000000000000000000" pitchFamily="2" charset="2"/>
              <a:buChar char="§"/>
            </a:pPr>
            <a:endParaRPr lang="cs-CZ" sz="1100" dirty="0"/>
          </a:p>
          <a:p>
            <a:pPr lvl="1" algn="just">
              <a:lnSpc>
                <a:spcPct val="120000"/>
              </a:lnSpc>
              <a:buFont typeface="Wingdings" panose="05000000000000000000" pitchFamily="2" charset="2"/>
              <a:buChar char="§"/>
            </a:pPr>
            <a:r>
              <a:rPr lang="cs-CZ" sz="1100" dirty="0"/>
              <a:t>10 smrtelných marketingových hříchů (Grada, 2004)</a:t>
            </a:r>
          </a:p>
          <a:p>
            <a:pPr lvl="1" algn="just">
              <a:lnSpc>
                <a:spcPct val="120000"/>
              </a:lnSpc>
              <a:buFont typeface="Wingdings" panose="05000000000000000000" pitchFamily="2" charset="2"/>
              <a:buChar char="§"/>
            </a:pPr>
            <a:r>
              <a:rPr lang="cs-CZ" sz="1100" dirty="0" err="1"/>
              <a:t>Chaotika</a:t>
            </a:r>
            <a:r>
              <a:rPr lang="cs-CZ" sz="1100" dirty="0"/>
              <a:t> (Computer </a:t>
            </a:r>
            <a:r>
              <a:rPr lang="cs-CZ" sz="1100" dirty="0" err="1"/>
              <a:t>Press</a:t>
            </a:r>
            <a:r>
              <a:rPr lang="cs-CZ" sz="1100" dirty="0"/>
              <a:t>, 2009)</a:t>
            </a:r>
          </a:p>
          <a:p>
            <a:pPr lvl="1" algn="just">
              <a:lnSpc>
                <a:spcPct val="120000"/>
              </a:lnSpc>
              <a:buFont typeface="Wingdings" panose="05000000000000000000" pitchFamily="2" charset="2"/>
              <a:buChar char="§"/>
            </a:pPr>
            <a:r>
              <a:rPr lang="cs-CZ" sz="1100" dirty="0"/>
              <a:t>Inovativní marketing (Grada, 2004)</a:t>
            </a:r>
          </a:p>
          <a:p>
            <a:pPr lvl="1" algn="just">
              <a:lnSpc>
                <a:spcPct val="120000"/>
              </a:lnSpc>
              <a:buFont typeface="Wingdings" panose="05000000000000000000" pitchFamily="2" charset="2"/>
              <a:buChar char="§"/>
            </a:pPr>
            <a:r>
              <a:rPr lang="cs-CZ" sz="1100" dirty="0"/>
              <a:t>Marketing (Grada, 2003)</a:t>
            </a:r>
          </a:p>
          <a:p>
            <a:pPr lvl="1" algn="just">
              <a:lnSpc>
                <a:spcPct val="120000"/>
              </a:lnSpc>
              <a:buFont typeface="Wingdings" panose="05000000000000000000" pitchFamily="2" charset="2"/>
              <a:buChar char="§"/>
            </a:pPr>
            <a:r>
              <a:rPr lang="cs-CZ" sz="1100" dirty="0"/>
              <a:t>Marketing jako strategie vedoucí k úspěchu (Grada, 2008)</a:t>
            </a:r>
          </a:p>
          <a:p>
            <a:pPr lvl="1" algn="just">
              <a:lnSpc>
                <a:spcPct val="120000"/>
              </a:lnSpc>
              <a:buFont typeface="Wingdings" panose="05000000000000000000" pitchFamily="2" charset="2"/>
              <a:buChar char="§"/>
            </a:pPr>
            <a:r>
              <a:rPr lang="cs-CZ" sz="1100" dirty="0"/>
              <a:t>Marketing management (Grada, 2007)</a:t>
            </a:r>
          </a:p>
          <a:p>
            <a:pPr lvl="1" algn="just">
              <a:lnSpc>
                <a:spcPct val="120000"/>
              </a:lnSpc>
              <a:buFont typeface="Wingdings" panose="05000000000000000000" pitchFamily="2" charset="2"/>
              <a:buChar char="§"/>
            </a:pPr>
            <a:r>
              <a:rPr lang="cs-CZ" sz="1100" dirty="0"/>
              <a:t>Marketing od A do Z (Management </a:t>
            </a:r>
            <a:r>
              <a:rPr lang="cs-CZ" sz="1100" dirty="0" err="1"/>
              <a:t>Press</a:t>
            </a:r>
            <a:r>
              <a:rPr lang="cs-CZ" sz="1100" dirty="0"/>
              <a:t>, 2003)</a:t>
            </a:r>
          </a:p>
          <a:p>
            <a:pPr lvl="1" algn="just">
              <a:lnSpc>
                <a:spcPct val="120000"/>
              </a:lnSpc>
              <a:buFont typeface="Wingdings" panose="05000000000000000000" pitchFamily="2" charset="2"/>
              <a:buChar char="§"/>
            </a:pPr>
            <a:r>
              <a:rPr lang="cs-CZ" sz="1100" dirty="0"/>
              <a:t>Marketing podle Kotlera (Management </a:t>
            </a:r>
            <a:r>
              <a:rPr lang="cs-CZ" sz="1100" dirty="0" err="1"/>
              <a:t>Press</a:t>
            </a:r>
            <a:r>
              <a:rPr lang="cs-CZ" sz="1100" dirty="0"/>
              <a:t>, 2006)</a:t>
            </a:r>
          </a:p>
          <a:p>
            <a:pPr lvl="1" algn="just">
              <a:lnSpc>
                <a:spcPct val="120000"/>
              </a:lnSpc>
              <a:buFont typeface="Wingdings" panose="05000000000000000000" pitchFamily="2" charset="2"/>
              <a:buChar char="§"/>
            </a:pPr>
            <a:r>
              <a:rPr lang="cs-CZ" sz="1100" dirty="0"/>
              <a:t>Marketing v otázkách a odpovědích (Computer </a:t>
            </a:r>
            <a:r>
              <a:rPr lang="cs-CZ" sz="1100" dirty="0" err="1"/>
              <a:t>Press</a:t>
            </a:r>
            <a:r>
              <a:rPr lang="cs-CZ" sz="1100" dirty="0"/>
              <a:t>, 2005)</a:t>
            </a:r>
          </a:p>
          <a:p>
            <a:pPr lvl="1" algn="just">
              <a:lnSpc>
                <a:spcPct val="120000"/>
              </a:lnSpc>
              <a:buFont typeface="Wingdings" panose="05000000000000000000" pitchFamily="2" charset="2"/>
              <a:buChar char="§"/>
            </a:pPr>
            <a:r>
              <a:rPr lang="cs-CZ" sz="1100" dirty="0"/>
              <a:t>Marketing v pohybu (Management </a:t>
            </a:r>
            <a:r>
              <a:rPr lang="cs-CZ" sz="1100" dirty="0" err="1"/>
              <a:t>Press</a:t>
            </a:r>
            <a:r>
              <a:rPr lang="cs-CZ" sz="1100" dirty="0"/>
              <a:t>, 2007)</a:t>
            </a:r>
          </a:p>
          <a:p>
            <a:pPr lvl="1" algn="just">
              <a:lnSpc>
                <a:spcPct val="120000"/>
              </a:lnSpc>
              <a:buFont typeface="Wingdings" panose="05000000000000000000" pitchFamily="2" charset="2"/>
              <a:buChar char="§"/>
            </a:pPr>
            <a:r>
              <a:rPr lang="cs-CZ" sz="11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43</a:t>
            </a:fld>
            <a:endParaRPr lang="cs-CZ"/>
          </a:p>
        </p:txBody>
      </p:sp>
      <p:sp>
        <p:nvSpPr>
          <p:cNvPr id="43010" name="AutoShape 2"/>
          <p:cNvSpPr>
            <a:spLocks noGrp="1" noChangeArrowheads="1"/>
          </p:cNvSpPr>
          <p:nvPr>
            <p:ph type="title"/>
          </p:nvPr>
        </p:nvSpPr>
        <p:spPr>
          <a:xfrm>
            <a:off x="457200" y="731836"/>
            <a:ext cx="8229600" cy="525463"/>
          </a:xfrm>
        </p:spPr>
        <p:txBody>
          <a:bodyPr>
            <a:normAutofit/>
          </a:bodyPr>
          <a:lstStyle/>
          <a:p>
            <a:r>
              <a:rPr lang="cs-CZ" sz="24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7165"/>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marL="0" indent="0" eaLnBrk="1" hangingPunct="1">
              <a:buNone/>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44</a:t>
            </a:fld>
            <a:endParaRPr lang="en-US"/>
          </a:p>
        </p:txBody>
      </p:sp>
      <p:sp>
        <p:nvSpPr>
          <p:cNvPr id="5" name="AutoShape 6"/>
          <p:cNvSpPr>
            <a:spLocks noChangeArrowheads="1"/>
          </p:cNvSpPr>
          <p:nvPr/>
        </p:nvSpPr>
        <p:spPr bwMode="auto">
          <a:xfrm>
            <a:off x="6696146" y="2273456"/>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smtClean="0">
                <a:solidFill>
                  <a:srgbClr val="C00000"/>
                </a:solidFill>
                <a:effectLst>
                  <a:outerShdw blurRad="38100" dist="38100" dir="2700000" algn="tl">
                    <a:srgbClr val="000000">
                      <a:alpha val="43137"/>
                    </a:srgbClr>
                  </a:outerShdw>
                </a:effectLst>
              </a:rPr>
              <a:t>TRADEMARK - OCHRANNÁ </a:t>
            </a:r>
            <a:r>
              <a:rPr lang="cs-CZ" sz="2400" dirty="0">
                <a:solidFill>
                  <a:srgbClr val="C00000"/>
                </a:solidFill>
                <a:effectLst>
                  <a:outerShdw blurRad="38100" dist="38100" dir="2700000" algn="tl">
                    <a:srgbClr val="000000">
                      <a:alpha val="43137"/>
                    </a:srgbClr>
                  </a:outerShdw>
                </a:effectLst>
              </a:rPr>
              <a:t>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jakékoliv označení, které je způsobilé odlišit výrobky nebo služby jednoho subjektu </a:t>
            </a:r>
            <a:br>
              <a:rPr lang="cs-CZ" sz="1600" dirty="0"/>
            </a:br>
            <a:r>
              <a:rPr lang="cs-CZ" sz="1600" dirty="0"/>
              <a:t>od výrobku nebo služeb jiného subjektu,</a:t>
            </a:r>
          </a:p>
          <a:p>
            <a:pPr algn="just" eaLnBrk="1" hangingPunct="1">
              <a:lnSpc>
                <a:spcPct val="150000"/>
              </a:lnSpc>
              <a:buFont typeface="Wingdings" panose="05000000000000000000" pitchFamily="2" charset="2"/>
              <a:buChar char="§"/>
              <a:defRPr/>
            </a:pPr>
            <a:r>
              <a:rPr lang="cs-CZ" sz="1600" dirty="0"/>
              <a:t>registrovaná značka s právní ochranou,</a:t>
            </a:r>
          </a:p>
          <a:p>
            <a:pPr algn="just" eaLnBrk="1" hangingPunct="1">
              <a:lnSpc>
                <a:spcPct val="150000"/>
              </a:lnSpc>
              <a:buFont typeface="Wingdings" panose="05000000000000000000" pitchFamily="2" charset="2"/>
              <a:buChar char="§"/>
              <a:defRPr/>
            </a:pPr>
            <a:r>
              <a:rPr lang="cs-CZ" sz="16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endParaRPr lang="cs-CZ" sz="1000" dirty="0" smtClean="0"/>
          </a:p>
          <a:p>
            <a:pPr eaLnBrk="1" hangingPunct="1">
              <a:buFont typeface="Wingdings" pitchFamily="2" charset="2"/>
              <a:buNone/>
              <a:defRPr/>
            </a:pPr>
            <a:endParaRPr lang="cs-CZ" sz="1000" dirty="0"/>
          </a:p>
          <a:p>
            <a:pPr eaLnBrk="1" hangingPunct="1">
              <a:buFont typeface="Wingdings" pitchFamily="2" charset="2"/>
              <a:buNone/>
              <a:defRPr/>
            </a:pPr>
            <a:endParaRPr lang="cs-CZ" sz="1000" dirty="0" smtClean="0"/>
          </a:p>
          <a:p>
            <a:pPr eaLnBrk="1" hangingPunct="1">
              <a:buFont typeface="Wingdings" pitchFamily="2" charset="2"/>
              <a:buNone/>
              <a:defRPr/>
            </a:pPr>
            <a:endParaRPr lang="cs-CZ" sz="1000" dirty="0"/>
          </a:p>
          <a:p>
            <a:pPr eaLnBrk="1" hangingPunct="1">
              <a:buFont typeface="Wingdings" pitchFamily="2" charset="2"/>
              <a:buNone/>
              <a:defRPr/>
            </a:pPr>
            <a:endParaRPr lang="cs-CZ" sz="1000" dirty="0" smtClean="0"/>
          </a:p>
          <a:p>
            <a:pPr eaLnBrk="1" hangingPunct="1">
              <a:buFont typeface="Wingdings" pitchFamily="2" charset="2"/>
              <a:buNone/>
              <a:defRPr/>
            </a:pPr>
            <a:r>
              <a:rPr lang="cs-CZ" sz="1000" dirty="0" smtClean="0"/>
              <a:t>Zdroj</a:t>
            </a:r>
            <a:r>
              <a:rPr lang="cs-CZ" sz="1000" dirty="0"/>
              <a:t>: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452720" y="478603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45</a:t>
            </a:fld>
            <a:endParaRPr lang="en-US"/>
          </a:p>
        </p:txBody>
      </p:sp>
    </p:spTree>
    <p:extLst>
      <p:ext uri="{BB962C8B-B14F-4D97-AF65-F5344CB8AC3E}">
        <p14:creationId xmlns:p14="http://schemas.microsoft.com/office/powerpoint/2010/main" val="2985197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830580"/>
            <a:ext cx="8229600" cy="5394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CO JE TO PRODUKT?</a:t>
            </a:r>
          </a:p>
        </p:txBody>
      </p:sp>
      <p:sp>
        <p:nvSpPr>
          <p:cNvPr id="1075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produktem jsou veškeré výrobky, služby, ale i osoby, zkušenosti, místa, informace a myšlenky - tedy cokoli,  co je v rámci směny zboží nabízeno k prodeji, a co  může uspokojit potřeby </a:t>
            </a:r>
            <a:br>
              <a:rPr lang="cs-CZ" sz="1600" dirty="0"/>
            </a:br>
            <a:r>
              <a:rPr lang="cs-CZ" sz="1600" dirty="0"/>
              <a:t>a přání,</a:t>
            </a:r>
          </a:p>
          <a:p>
            <a:pPr algn="just" eaLnBrk="1" hangingPunct="1">
              <a:lnSpc>
                <a:spcPct val="150000"/>
              </a:lnSpc>
              <a:buFont typeface="Wingdings" panose="05000000000000000000" pitchFamily="2" charset="2"/>
              <a:buChar char="§"/>
              <a:defRPr/>
            </a:pPr>
            <a:r>
              <a:rPr lang="cs-CZ" sz="1600" dirty="0"/>
              <a:t>produktem je vše, co tvoří nabídku na trhu,</a:t>
            </a:r>
          </a:p>
          <a:p>
            <a:pPr algn="just" eaLnBrk="1" hangingPunct="1">
              <a:lnSpc>
                <a:spcPct val="150000"/>
              </a:lnSpc>
              <a:buFont typeface="Wingdings" panose="05000000000000000000" pitchFamily="2" charset="2"/>
              <a:buChar char="§"/>
              <a:defRPr/>
            </a:pPr>
            <a:r>
              <a:rPr lang="cs-CZ" sz="1600" dirty="0"/>
              <a:t>zahrnuje design a balení zboží, stejně jako jeho fyzické rysy a jakékoliv s ním spojené služby, </a:t>
            </a:r>
          </a:p>
          <a:p>
            <a:pPr algn="just" eaLnBrk="1" hangingPunct="1">
              <a:lnSpc>
                <a:spcPct val="150000"/>
              </a:lnSpc>
              <a:buFont typeface="Wingdings" panose="05000000000000000000" pitchFamily="2" charset="2"/>
              <a:buChar char="§"/>
              <a:defRPr/>
            </a:pPr>
            <a:r>
              <a:rPr lang="cs-CZ" sz="1600" dirty="0"/>
              <a:t>produkt je kombinací mnoha různých prvků, z nichž všechny jsou důležité pro jeho úspěch.</a:t>
            </a:r>
          </a:p>
          <a:p>
            <a:pPr eaLnBrk="1" hangingPunct="1">
              <a:buFont typeface="Wingdings" pitchFamily="2" charset="2"/>
              <a:buNone/>
              <a:defRPr/>
            </a:pPr>
            <a:endParaRPr lang="cs-CZ"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5</a:t>
            </a:fld>
            <a:endParaRPr lang="en-US"/>
          </a:p>
        </p:txBody>
      </p:sp>
    </p:spTree>
    <p:extLst>
      <p:ext uri="{BB962C8B-B14F-4D97-AF65-F5344CB8AC3E}">
        <p14:creationId xmlns:p14="http://schemas.microsoft.com/office/powerpoint/2010/main" val="33936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dirty="0"/>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5340"/>
            <a:ext cx="8229600" cy="6022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VRSTVY (DIMENZE) PRODUKTU</a:t>
            </a:r>
          </a:p>
        </p:txBody>
      </p:sp>
      <p:sp>
        <p:nvSpPr>
          <p:cNvPr id="43011" name="Rectangle 3"/>
          <p:cNvSpPr>
            <a:spLocks noGrp="1" noChangeArrowheads="1"/>
          </p:cNvSpPr>
          <p:nvPr>
            <p:ph sz="half"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None/>
              <a:defRPr/>
            </a:pPr>
            <a:r>
              <a:rPr lang="cs-CZ" sz="800"/>
              <a:t>.</a:t>
            </a:r>
          </a:p>
        </p:txBody>
      </p:sp>
      <p:sp>
        <p:nvSpPr>
          <p:cNvPr id="3" name="Zástupný obsah 2">
            <a:extLst>
              <a:ext uri="{FF2B5EF4-FFF2-40B4-BE49-F238E27FC236}">
                <a16:creationId xmlns="" xmlns:a16="http://schemas.microsoft.com/office/drawing/2014/main" id="{1D4CEEA4-E0FE-453D-8D6B-9D7EA750862D}"/>
              </a:ext>
            </a:extLst>
          </p:cNvPr>
          <p:cNvSpPr>
            <a:spLocks noGrp="1"/>
          </p:cNvSpPr>
          <p:nvPr>
            <p:ph sz="half" idx="2"/>
          </p:nvPr>
        </p:nvSpPr>
        <p:spPr>
          <a:xfrm>
            <a:off x="342900" y="1646554"/>
            <a:ext cx="3535680" cy="4525963"/>
          </a:xfrm>
        </p:spPr>
        <p:txBody>
          <a:bodyPr/>
          <a:lstStyle/>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jádro produktu:</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základní užitek či službu,</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skutečný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značku, kvalitu, balení, styl a design, doplňky,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rozšířený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dodávky a úvěrování, instalace, prodejní servis, záruky.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
        <p:nvSpPr>
          <p:cNvPr id="5" name="Zástupný symbol pro číslo snímku 4"/>
          <p:cNvSpPr>
            <a:spLocks noGrp="1"/>
          </p:cNvSpPr>
          <p:nvPr>
            <p:ph type="sldNum" sz="quarter" idx="12"/>
          </p:nvPr>
        </p:nvSpPr>
        <p:spPr/>
        <p:txBody>
          <a:bodyPr/>
          <a:lstStyle/>
          <a:p>
            <a:fld id="{2988AB19-9DFA-5149-B5A7-89AF79578156}" type="slidenum">
              <a:rPr lang="en-US" smtClean="0"/>
              <a:pPr/>
              <a:t>7</a:t>
            </a:fld>
            <a:endParaRPr lang="en-US"/>
          </a:p>
        </p:txBody>
      </p:sp>
      <p:graphicFrame>
        <p:nvGraphicFramePr>
          <p:cNvPr id="2" name="Diagram 1"/>
          <p:cNvGraphicFramePr/>
          <p:nvPr>
            <p:extLst>
              <p:ext uri="{D42A27DB-BD31-4B8C-83A1-F6EECF244321}">
                <p14:modId xmlns:p14="http://schemas.microsoft.com/office/powerpoint/2010/main" val="3744056869"/>
              </p:ext>
            </p:extLst>
          </p:nvPr>
        </p:nvGraphicFramePr>
        <p:xfrm>
          <a:off x="5074920" y="1704341"/>
          <a:ext cx="3535680" cy="446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lvl="0" indent="0">
              <a:lnSpc>
                <a:spcPct val="150000"/>
              </a:lnSpc>
              <a:spcBef>
                <a:spcPts val="600"/>
              </a:spcBef>
              <a:buNone/>
            </a:pPr>
            <a:endParaRPr lang="cs-CZ" sz="1600" dirty="0"/>
          </a:p>
          <a:p>
            <a:pPr>
              <a:buFont typeface="Wingdings" panose="05000000000000000000" pitchFamily="2" charset="2"/>
              <a:buChar char="§"/>
            </a:pPr>
            <a:endParaRPr lang="cs-CZ" sz="2000" dirty="0"/>
          </a:p>
          <a:p>
            <a:endParaRPr lang="cs-CZ"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40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42284"/>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lvl="0" algn="just">
              <a:lnSpc>
                <a:spcPct val="150000"/>
              </a:lnSpc>
              <a:spcBef>
                <a:spcPts val="600"/>
              </a:spcBef>
              <a:buFont typeface="Wingdings" panose="05000000000000000000" pitchFamily="2" charset="2"/>
              <a:buChar char="§"/>
            </a:pPr>
            <a:r>
              <a:rPr lang="cs-CZ" sz="1600" b="1" dirty="0"/>
              <a:t>„Život“ výrobku v podniku </a:t>
            </a:r>
            <a:r>
              <a:rPr lang="cs-CZ" sz="1600" dirty="0"/>
              <a:t>od fáze zavedení produktu na trh až po útlum zájmu o produkt </a:t>
            </a:r>
            <a:br>
              <a:rPr lang="cs-CZ" sz="1600" dirty="0"/>
            </a:br>
            <a:r>
              <a:rPr lang="cs-CZ" sz="1600" dirty="0"/>
              <a:t>a jeho stažení z trhu.</a:t>
            </a:r>
          </a:p>
          <a:p>
            <a:pPr lvl="0" algn="just">
              <a:lnSpc>
                <a:spcPct val="150000"/>
              </a:lnSpc>
              <a:spcBef>
                <a:spcPts val="600"/>
              </a:spcBef>
              <a:buFont typeface="Wingdings" panose="05000000000000000000" pitchFamily="2" charset="2"/>
              <a:buChar char="§"/>
            </a:pPr>
            <a:r>
              <a:rPr lang="cs-CZ" sz="1600" dirty="0"/>
              <a:t>Životní cyklus výrobku a služby představuje její postavení na trhu. </a:t>
            </a:r>
          </a:p>
          <a:p>
            <a:pPr lvl="0" algn="just">
              <a:lnSpc>
                <a:spcPct val="150000"/>
              </a:lnSpc>
              <a:spcBef>
                <a:spcPts val="600"/>
              </a:spcBef>
              <a:buFont typeface="Wingdings" panose="05000000000000000000" pitchFamily="2" charset="2"/>
              <a:buChar char="§"/>
            </a:pPr>
            <a:r>
              <a:rPr lang="cs-CZ" sz="1600" dirty="0"/>
              <a:t>Každý výrobek či služba prochází určitým </a:t>
            </a:r>
            <a:r>
              <a:rPr lang="cs-CZ" sz="1600" b="1" dirty="0"/>
              <a:t>životním cyklem</a:t>
            </a:r>
            <a:r>
              <a:rPr lang="cs-CZ" sz="1600" dirty="0"/>
              <a:t> (anglicky Product </a:t>
            </a:r>
            <a:r>
              <a:rPr lang="cs-CZ" sz="1600" dirty="0" err="1"/>
              <a:t>Lifecycle</a:t>
            </a:r>
            <a:r>
              <a:rPr lang="cs-CZ" sz="1600" dirty="0"/>
              <a:t>). </a:t>
            </a:r>
          </a:p>
          <a:p>
            <a:pPr lvl="0" algn="just">
              <a:lnSpc>
                <a:spcPct val="150000"/>
              </a:lnSpc>
              <a:spcBef>
                <a:spcPts val="600"/>
              </a:spcBef>
              <a:buFont typeface="Wingdings" panose="05000000000000000000" pitchFamily="2" charset="2"/>
              <a:buChar char="§"/>
            </a:pPr>
            <a:r>
              <a:rPr lang="cs-CZ" sz="1600" dirty="0"/>
              <a:t>Tedy každý produkt si prožívá svůj život podobně jako živé bytosti. </a:t>
            </a:r>
          </a:p>
          <a:p>
            <a:pPr lvl="0" algn="just">
              <a:lnSpc>
                <a:spcPct val="150000"/>
              </a:lnSpc>
              <a:spcBef>
                <a:spcPts val="600"/>
              </a:spcBef>
              <a:buFont typeface="Wingdings" panose="05000000000000000000" pitchFamily="2" charset="2"/>
              <a:buChar char="§"/>
            </a:pPr>
            <a:r>
              <a:rPr lang="cs-CZ" sz="1600" dirty="0"/>
              <a:t>Na rozdíl od nich ale může být inovován, vylepšen a jeho život tak může být prodloužen. </a:t>
            </a:r>
          </a:p>
          <a:p>
            <a:pPr lvl="0" algn="just">
              <a:lnSpc>
                <a:spcPct val="150000"/>
              </a:lnSpc>
              <a:spcBef>
                <a:spcPts val="600"/>
              </a:spcBef>
              <a:buFont typeface="Wingdings" panose="05000000000000000000" pitchFamily="2" charset="2"/>
              <a:buChar char="§"/>
            </a:pPr>
            <a:r>
              <a:rPr lang="cs-CZ" sz="1600" dirty="0"/>
              <a:t>Řízení tohoto životního cyklu je jednou z </a:t>
            </a:r>
            <a:r>
              <a:rPr lang="cs-CZ" sz="1600" b="1" dirty="0"/>
              <a:t>klíčových úloh řízení marketingu a prodeje</a:t>
            </a:r>
            <a:r>
              <a:rPr lang="cs-CZ" sz="1600" dirty="0"/>
              <a:t>.</a:t>
            </a:r>
            <a:br>
              <a:rPr lang="cs-CZ" sz="1600" dirty="0"/>
            </a:b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22864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2486</Words>
  <Application>Microsoft Office PowerPoint</Application>
  <PresentationFormat>Předvádění na obrazovce (4:3)</PresentationFormat>
  <Paragraphs>357</Paragraphs>
  <Slides>47</Slides>
  <Notes>1</Notes>
  <HiddenSlides>0</HiddenSlides>
  <MMClips>0</MMClips>
  <ScaleCrop>false</ScaleCrop>
  <HeadingPairs>
    <vt:vector size="4" baseType="variant">
      <vt:variant>
        <vt:lpstr>Motiv</vt:lpstr>
      </vt:variant>
      <vt:variant>
        <vt:i4>2</vt:i4>
      </vt:variant>
      <vt:variant>
        <vt:lpstr>Nadpisy snímků</vt:lpstr>
      </vt:variant>
      <vt:variant>
        <vt:i4>47</vt:i4>
      </vt:variant>
    </vt:vector>
  </HeadingPairs>
  <TitlesOfParts>
    <vt:vector size="49" baseType="lpstr">
      <vt:lpstr>Office Theme</vt:lpstr>
      <vt:lpstr>1_Office Theme</vt:lpstr>
      <vt:lpstr>MANAGEMENT ZNAČKY  (YMZN)  2. přednáška Téma: Značka a management značky </vt:lpstr>
      <vt:lpstr>Obsah předmětu</vt:lpstr>
      <vt:lpstr>Marketingový mix</vt:lpstr>
      <vt:lpstr>Umístění „značky“ v rámci marketingu</vt:lpstr>
      <vt:lpstr>CO JE TO PRODUKT?</vt:lpstr>
      <vt:lpstr>PRODUKTOVÝ MIX</vt:lpstr>
      <vt:lpstr>VRSTVY (DIMENZE) PRODUKTU</vt:lpstr>
      <vt:lpstr>Životní cyklus produktu</vt:lpstr>
      <vt:lpstr>Životní cyklus produktu</vt:lpstr>
      <vt:lpstr>Životní cyklus produktu</vt:lpstr>
      <vt:lpstr>Nákupní rozhodovací proces spotřebitele</vt:lpstr>
      <vt:lpstr>Spotřebitelovo vnímání</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Architektura značek</vt:lpstr>
      <vt:lpstr>Zastřešující značka (Umbrella brand)</vt:lpstr>
      <vt:lpstr>Podznačka (Sub-brand)</vt:lpstr>
      <vt:lpstr>Kevin Lane Keller</vt:lpstr>
      <vt:lpstr>Philip Kotler</vt:lpstr>
      <vt:lpstr>Značka a reklama</vt:lpstr>
      <vt:lpstr>Značka</vt:lpstr>
      <vt:lpstr>KRITÉRIA PRO FINÁLNÍ VÝBĚR ZNAČKY</vt:lpstr>
      <vt:lpstr>TRADEMARK - 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59</cp:revision>
  <dcterms:created xsi:type="dcterms:W3CDTF">2021-02-09T18:40:43Z</dcterms:created>
  <dcterms:modified xsi:type="dcterms:W3CDTF">2023-03-02T11:50:27Z</dcterms:modified>
</cp:coreProperties>
</file>