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2" r:id="rId3"/>
    <p:sldId id="283" r:id="rId4"/>
    <p:sldId id="273" r:id="rId5"/>
    <p:sldId id="260" r:id="rId6"/>
    <p:sldId id="266" r:id="rId7"/>
    <p:sldId id="269" r:id="rId8"/>
    <p:sldId id="270" r:id="rId9"/>
    <p:sldId id="271" r:id="rId10"/>
    <p:sldId id="272" r:id="rId11"/>
    <p:sldId id="268" r:id="rId12"/>
    <p:sldId id="275" r:id="rId13"/>
    <p:sldId id="278" r:id="rId14"/>
    <p:sldId id="276" r:id="rId15"/>
    <p:sldId id="274" r:id="rId16"/>
    <p:sldId id="277" r:id="rId17"/>
    <p:sldId id="280" r:id="rId18"/>
    <p:sldId id="261" r:id="rId19"/>
    <p:sldId id="279" r:id="rId20"/>
    <p:sldId id="262" r:id="rId21"/>
    <p:sldId id="263" r:id="rId22"/>
    <p:sldId id="281" r:id="rId23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stler Petr" initials="KP" lastIdx="2" clrIdx="0">
    <p:extLst>
      <p:ext uri="{19B8F6BF-5375-455C-9EA6-DF929625EA0E}">
        <p15:presenceInfo xmlns:p15="http://schemas.microsoft.com/office/powerpoint/2012/main" userId="S-1-5-21-3957833317-4123185636-1762158874-22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31" autoAdjust="0"/>
  </p:normalViewPr>
  <p:slideViewPr>
    <p:cSldViewPr snapToGrid="0" snapToObjects="1">
      <p:cViewPr varScale="1">
        <p:scale>
          <a:sx n="112" d="100"/>
          <a:sy n="112" d="100"/>
        </p:scale>
        <p:origin x="158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B30A0-8D9F-43EA-92E1-F633ABFABF05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83032-04D4-45AE-90CA-56687B7EDD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486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B4A7C-1C2C-43A6-B975-57F473F771FB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039B8-CC53-40E4-A011-BE61622450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105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039B8-CC53-40E4-A011-BE616224501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478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039B8-CC53-40E4-A011-BE616224501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781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039B8-CC53-40E4-A011-BE616224501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517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039B8-CC53-40E4-A011-BE616224501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374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039B8-CC53-40E4-A011-BE616224501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949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039B8-CC53-40E4-A011-BE616224501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14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039B8-CC53-40E4-A011-BE616224501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438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039B8-CC53-40E4-A011-BE616224501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482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039B8-CC53-40E4-A011-BE616224501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823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039B8-CC53-40E4-A011-BE616224501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234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039B8-CC53-40E4-A011-BE616224501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647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039B8-CC53-40E4-A011-BE616224501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477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039B8-CC53-40E4-A011-BE616224501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954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039B8-CC53-40E4-A011-BE616224501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135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039B8-CC53-40E4-A011-BE616224501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391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039B8-CC53-40E4-A011-BE616224501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993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039B8-CC53-40E4-A011-BE616224501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039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039B8-CC53-40E4-A011-BE616224501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0335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039B8-CC53-40E4-A011-BE616224501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600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039B8-CC53-40E4-A011-BE616224501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916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Rozhodování podle: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dostupnosti paliva na trhu,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možnosti jeho skladování,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cena paliva, s níž přímo souvisí ekonomická efektivita,      Temelín jako zdroj tepla pro Č.B.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039B8-CC53-40E4-A011-BE616224501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946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039B8-CC53-40E4-A011-BE616224501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135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768" y="2719137"/>
            <a:ext cx="7808495" cy="1419726"/>
          </a:xfrm>
        </p:spPr>
        <p:txBody>
          <a:bodyPr lIns="0" tIns="0" rIns="0" bIns="0" anchor="t" anchorCtr="0">
            <a:normAutofit/>
          </a:bodyPr>
          <a:lstStyle/>
          <a:p>
            <a:r>
              <a:rPr lang="cs-CZ" sz="3200" b="1" dirty="0"/>
              <a:t>Management podpůrných procesů 2 - Energetické aspekty </a:t>
            </a:r>
            <a:r>
              <a:rPr lang="cs-CZ" sz="3200" b="1" dirty="0" err="1"/>
              <a:t>Facility</a:t>
            </a:r>
            <a:r>
              <a:rPr lang="cs-CZ" sz="3200" b="1" dirty="0"/>
              <a:t> Managementu</a:t>
            </a:r>
            <a:br>
              <a:rPr lang="cs-CZ" sz="2800" b="1" dirty="0"/>
            </a:br>
            <a:endParaRPr lang="en-US" sz="28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73768" y="5117627"/>
            <a:ext cx="7808495" cy="10701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/>
              <a:t>Au</a:t>
            </a:r>
            <a:r>
              <a:rPr lang="cs-CZ" sz="2000" b="1" dirty="0"/>
              <a:t>tor</a:t>
            </a:r>
            <a:r>
              <a:rPr lang="en-US" sz="2000" b="1" dirty="0"/>
              <a:t>:</a:t>
            </a:r>
            <a:r>
              <a:rPr lang="cs-CZ" sz="2000" b="1" dirty="0"/>
              <a:t> 						Petr Kestler Bc.</a:t>
            </a:r>
            <a:br>
              <a:rPr lang="en-US" sz="2000" b="1" dirty="0"/>
            </a:br>
            <a:r>
              <a:rPr lang="cs-CZ" sz="2000" b="1" dirty="0"/>
              <a:t>Osobní číslo</a:t>
            </a:r>
            <a:r>
              <a:rPr lang="en-US" sz="2000" b="1" dirty="0"/>
              <a:t>:</a:t>
            </a:r>
            <a:r>
              <a:rPr lang="cs-CZ" sz="2000" b="1" dirty="0"/>
              <a:t> 				M20107</a:t>
            </a:r>
            <a:br>
              <a:rPr lang="en-US" sz="2000" b="1" dirty="0"/>
            </a:br>
            <a:r>
              <a:rPr lang="cs-CZ" sz="2000" b="1" dirty="0"/>
              <a:t>Akademický rok</a:t>
            </a:r>
            <a:r>
              <a:rPr lang="en-US" sz="2000" b="1" dirty="0"/>
              <a:t>:</a:t>
            </a:r>
            <a:r>
              <a:rPr lang="cs-CZ" sz="2000" b="1" dirty="0"/>
              <a:t> 				</a:t>
            </a:r>
            <a:r>
              <a:rPr lang="en-US" sz="2000" b="1" dirty="0"/>
              <a:t>20</a:t>
            </a:r>
            <a:r>
              <a:rPr lang="cs-CZ" sz="2000" b="1" dirty="0"/>
              <a:t>20</a:t>
            </a:r>
            <a:r>
              <a:rPr lang="en-US" sz="2000" b="1" dirty="0"/>
              <a:t>/202</a:t>
            </a:r>
            <a:r>
              <a:rPr lang="cs-CZ" sz="2000" b="1" dirty="0"/>
              <a:t>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56" y="685800"/>
            <a:ext cx="8495382" cy="530441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Optimalizace spotřeb energií – užitkové šedé vody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817" y="1216241"/>
            <a:ext cx="8330365" cy="48259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800" b="1" dirty="0"/>
              <a:t>Skanska šedé vody na bytovém projektu Čertův vršek v Praze 8</a:t>
            </a:r>
          </a:p>
          <a:p>
            <a:pPr marL="0" indent="0" algn="just">
              <a:buNone/>
            </a:pPr>
            <a:r>
              <a:rPr lang="cs-CZ" sz="2400" dirty="0"/>
              <a:t>V projektu </a:t>
            </a:r>
            <a:r>
              <a:rPr lang="cs-CZ" sz="2400" dirty="0" err="1"/>
              <a:t>Botanica</a:t>
            </a:r>
            <a:r>
              <a:rPr lang="cs-CZ" sz="2400" dirty="0"/>
              <a:t> K bylo v roce 2018 znovu využito 26 % z celkové spotřeby pitné vody.</a:t>
            </a:r>
          </a:p>
          <a:p>
            <a:pPr lvl="1" algn="just"/>
            <a:r>
              <a:rPr lang="cs-CZ" sz="2400" dirty="0"/>
              <a:t>Z celkové produkce šedé vody bylo pro splachování WC znovu využito 53,10 %, a podíl produkce ŠV z celkového nátoku pitné vody do domu činí 48,30 %.</a:t>
            </a:r>
          </a:p>
          <a:p>
            <a:pPr lvl="1" algn="just"/>
            <a:r>
              <a:rPr lang="cs-CZ" sz="2400" dirty="0"/>
              <a:t>Takový objem vody by byl spotřebován, kdybyste si každý den po dobu 22,5 let napouštěli vanu o standardním objemu 150 l. Ušetřená pitná voda představuje 75 plných cisteren každá o objemu 16 kubíků.</a:t>
            </a:r>
          </a:p>
          <a:p>
            <a:pPr marL="0" indent="0" algn="just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75629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56" y="685800"/>
            <a:ext cx="8495382" cy="530441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Optimalizace výroby či dodávky energií a médií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817" y="1216241"/>
            <a:ext cx="8330365" cy="48259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800" dirty="0"/>
              <a:t>Jedná se o co nejefektivnější a nejspolehlivější výrobu nebo dodávku energií a médií.</a:t>
            </a:r>
          </a:p>
          <a:p>
            <a:pPr algn="just"/>
            <a:r>
              <a:rPr lang="cs-CZ" altLang="cs-CZ" sz="2800" dirty="0"/>
              <a:t>Optimalizace výrobního procesu</a:t>
            </a:r>
          </a:p>
          <a:p>
            <a:pPr algn="just"/>
            <a:r>
              <a:rPr lang="cs-CZ" altLang="cs-CZ" sz="2800" dirty="0"/>
              <a:t>Proces dopravy primárních či sekundárních zdrojů</a:t>
            </a:r>
          </a:p>
          <a:p>
            <a:pPr algn="just"/>
            <a:r>
              <a:rPr lang="cs-CZ" altLang="cs-CZ" sz="2800" dirty="0"/>
              <a:t>Skladování energií a médií</a:t>
            </a:r>
          </a:p>
          <a:p>
            <a:pPr algn="just"/>
            <a:r>
              <a:rPr lang="cs-CZ" altLang="cs-CZ" sz="2800" dirty="0"/>
              <a:t>Doprava včetně optimalizace trasy a způsobu </a:t>
            </a:r>
          </a:p>
          <a:p>
            <a:pPr algn="just"/>
            <a:r>
              <a:rPr lang="cs-CZ" altLang="cs-CZ" sz="2800" dirty="0"/>
              <a:t>Spotřeba energie, rozvržení kapacit </a:t>
            </a:r>
          </a:p>
          <a:p>
            <a:pPr algn="just"/>
            <a:r>
              <a:rPr lang="cs-CZ" altLang="cs-CZ" sz="2800" dirty="0"/>
              <a:t>Využití přepravy pro získání zdroje – doprava vody získání elektrické energie</a:t>
            </a:r>
          </a:p>
          <a:p>
            <a:pPr algn="just"/>
            <a:endParaRPr lang="cs-CZ" altLang="cs-CZ" sz="2800" dirty="0"/>
          </a:p>
          <a:p>
            <a:pPr algn="just"/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76963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56" y="685800"/>
            <a:ext cx="8495382" cy="1318098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Instituce a organizace s působností v oblasti energetiky, energetických úspor a využití obnovitelných zdrojů energie: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817" y="2003897"/>
            <a:ext cx="8330365" cy="4038291"/>
          </a:xfrm>
        </p:spPr>
        <p:txBody>
          <a:bodyPr>
            <a:normAutofit/>
          </a:bodyPr>
          <a:lstStyle/>
          <a:p>
            <a:pPr algn="just"/>
            <a:r>
              <a:rPr lang="cs-CZ" sz="2800" dirty="0"/>
              <a:t>Energetický regulační úřad</a:t>
            </a:r>
          </a:p>
          <a:p>
            <a:pPr algn="just"/>
            <a:r>
              <a:rPr lang="cs-CZ" sz="2800" dirty="0"/>
              <a:t>Ministerstvo dopravy</a:t>
            </a:r>
          </a:p>
          <a:p>
            <a:pPr algn="just"/>
            <a:r>
              <a:rPr lang="cs-CZ" sz="2800" dirty="0"/>
              <a:t>Ministerstvo průmyslu a obchodu</a:t>
            </a:r>
          </a:p>
          <a:p>
            <a:pPr algn="just"/>
            <a:r>
              <a:rPr lang="cs-CZ" sz="2800" dirty="0"/>
              <a:t>Ministerstvo zemědělství</a:t>
            </a:r>
          </a:p>
          <a:p>
            <a:pPr algn="just"/>
            <a:r>
              <a:rPr lang="cs-CZ" sz="2800" dirty="0"/>
              <a:t>Operátor trhu s elektřinou</a:t>
            </a:r>
          </a:p>
          <a:p>
            <a:pPr algn="just"/>
            <a:r>
              <a:rPr lang="cs-CZ" sz="2800" dirty="0"/>
              <a:t>Státní energetická inspekce</a:t>
            </a:r>
          </a:p>
          <a:p>
            <a:pPr algn="just"/>
            <a:r>
              <a:rPr lang="cs-CZ" sz="2800" dirty="0"/>
              <a:t>Ministerstvo životního prostředí</a:t>
            </a:r>
          </a:p>
          <a:p>
            <a:pPr marL="0" indent="0" algn="just">
              <a:buNone/>
            </a:pPr>
            <a:endParaRPr lang="cs-CZ" altLang="cs-CZ" sz="2800" dirty="0"/>
          </a:p>
          <a:p>
            <a:pPr algn="just"/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42883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56" y="685800"/>
            <a:ext cx="8495382" cy="724711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Dotační programy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817" y="1410511"/>
            <a:ext cx="8330365" cy="4631677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l-PL" sz="2800" dirty="0"/>
              <a:t>Státní program na podporu úspor energie (program EFEKT) Na podporu přípravy energeticky úsporného projektu  – Ministerstvo průmyslu a obchodu</a:t>
            </a:r>
          </a:p>
          <a:p>
            <a:pPr algn="just"/>
            <a:r>
              <a:rPr lang="cs-CZ" sz="2800" dirty="0"/>
              <a:t>programu ENERG napomáhají malým, středním i velkým podnikatelům financovat projekty zaměřené na úsporu energie – Českomoravská záruční a rozvojová banka, a.s.</a:t>
            </a:r>
          </a:p>
          <a:p>
            <a:pPr algn="just"/>
            <a:r>
              <a:rPr lang="cs-CZ" sz="2800" dirty="0"/>
              <a:t>Nová zelená úsporám podporuje renovace rodinných a bytových domů (zateplení fasády, střechy, stropů, výměna oken a dveří). Stavbu rodinných a bytových domů v tzv. pasivním standardu. Nákup rodinných domů a bytů s velmi nízkou energetickou náročností. Solární termické a </a:t>
            </a:r>
            <a:r>
              <a:rPr lang="cs-CZ" sz="2800" dirty="0" err="1"/>
              <a:t>fotovoltaické</a:t>
            </a:r>
            <a:r>
              <a:rPr lang="cs-CZ" sz="2800" dirty="0"/>
              <a:t> systémy. Zelené střechy. Využití tepla z odpadní vody. Systémy řízeného větrání se zpětným získáváním tepla (ZZT) – rekuperace. Výměnu zdrojů tepla za tepelná čerpadla, kotle na biomasu. Pořízení a instalaci dobíjecích stanic pro osobní vozidla u bytových domů – Státní fond životního prostředí</a:t>
            </a:r>
          </a:p>
          <a:p>
            <a:pPr algn="just"/>
            <a:r>
              <a:rPr lang="cs-CZ" sz="2800" dirty="0"/>
              <a:t>Snižování spotřeby energie - Národní plán obnovy (</a:t>
            </a:r>
            <a:r>
              <a:rPr lang="cs-CZ" sz="2800" dirty="0" err="1"/>
              <a:t>Recovery</a:t>
            </a:r>
            <a:r>
              <a:rPr lang="cs-CZ" sz="2800" dirty="0"/>
              <a:t> and </a:t>
            </a:r>
            <a:r>
              <a:rPr lang="cs-CZ" sz="2800" dirty="0" err="1"/>
              <a:t>Resilience</a:t>
            </a:r>
            <a:r>
              <a:rPr lang="cs-CZ" sz="2800" dirty="0"/>
              <a:t> </a:t>
            </a:r>
            <a:r>
              <a:rPr lang="cs-CZ" sz="2800" dirty="0" err="1"/>
              <a:t>Facility</a:t>
            </a:r>
            <a:r>
              <a:rPr lang="cs-CZ" sz="2800" dirty="0"/>
              <a:t> – RRF) si klade za cíl oživení ekonomiky zasažené pandemií Covid-19. Celková alokace činí 180 mld. Kč. Tyto prostředky budou přerozděleny do konce roku 2023 s možností realizace projektů i po tomto termínu. V rámci tohoto fondu jsou definované prioritní oblasti podpory (tzv. komponenty). Pro komponentu Snižování spotřeby energie budou alokovány prostředky ve výši 6 mld. Kč.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98009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56" y="685800"/>
            <a:ext cx="8495382" cy="724711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Legislativní požadavky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817" y="1410511"/>
            <a:ext cx="8330365" cy="463167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2800" dirty="0"/>
              <a:t>vnitrostátní plán České republiky v oblasti energetiky a klimatu. Stanoveny jsou 3 cíle pro období 2021 – 2030</a:t>
            </a:r>
          </a:p>
          <a:p>
            <a:pPr marL="0" indent="0" algn="just">
              <a:buNone/>
            </a:pPr>
            <a:r>
              <a:rPr lang="cs-CZ" sz="2800" dirty="0"/>
              <a:t>1.	 indikativní cíl pro úroveň energetické intenzity,</a:t>
            </a:r>
          </a:p>
          <a:p>
            <a:pPr marL="0" indent="0" algn="just">
              <a:buNone/>
            </a:pPr>
            <a:r>
              <a:rPr lang="cs-CZ" sz="2800" dirty="0"/>
              <a:t>2.	závazný cíl v oblasti energetických úspor budov veřejného sektoru </a:t>
            </a:r>
          </a:p>
          <a:p>
            <a:pPr marL="0" indent="0" algn="just">
              <a:buNone/>
            </a:pPr>
            <a:r>
              <a:rPr lang="cs-CZ" sz="2800" dirty="0"/>
              <a:t>3.	závazné meziroční tempo úspor konečné spotřeby energie.</a:t>
            </a:r>
          </a:p>
          <a:p>
            <a:pPr marL="0" indent="0" algn="just">
              <a:buNone/>
            </a:pPr>
            <a:r>
              <a:rPr lang="cs-CZ" sz="2800" dirty="0"/>
              <a:t>cíle odpovídají článkům směrnice Evropského parlamentu a Rady 2012/27/EU o energetické účinnosti</a:t>
            </a:r>
          </a:p>
          <a:p>
            <a:pPr algn="just"/>
            <a:r>
              <a:rPr lang="cs-CZ" sz="2800" dirty="0"/>
              <a:t>zákon č. 406/2000 Sb., o hospodaření energií,</a:t>
            </a:r>
          </a:p>
          <a:p>
            <a:pPr algn="just"/>
            <a:r>
              <a:rPr lang="cs-CZ" sz="2800" dirty="0"/>
              <a:t>vyhlášky č. 264/2020 Sb., o energetické náročnosti budov.</a:t>
            </a:r>
          </a:p>
          <a:p>
            <a:pPr marL="0" indent="0" algn="just">
              <a:buNone/>
            </a:pPr>
            <a:endParaRPr lang="cs-CZ" altLang="cs-CZ" sz="2800" dirty="0"/>
          </a:p>
          <a:p>
            <a:pPr algn="just"/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18314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56" y="685800"/>
            <a:ext cx="8495382" cy="530441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Průkaz energetické náročnosti budov (PENB)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817" y="1216241"/>
            <a:ext cx="8330365" cy="48259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800" dirty="0"/>
              <a:t>je certifikační dokument sloužící k srozumitelnému vyhodnocení budovy z hlediska její energetické náročnosti na provoz vytápění a chlazení, přípravy teplé vody, osvětlení a případně nuceného větrání. </a:t>
            </a:r>
          </a:p>
          <a:p>
            <a:pPr marL="0" indent="0" algn="just">
              <a:buNone/>
            </a:pPr>
            <a:r>
              <a:rPr lang="cs-CZ" sz="2800" dirty="0"/>
              <a:t>Povinnost opatřit si PENB ze zákona č. 406/2000 Sb., o hospodaření energií platí v těchto případech:</a:t>
            </a:r>
          </a:p>
          <a:p>
            <a:pPr marL="0" indent="0" algn="just">
              <a:buNone/>
            </a:pPr>
            <a:r>
              <a:rPr lang="cs-CZ" sz="2800" dirty="0"/>
              <a:t>•	výstavba nové budovy</a:t>
            </a:r>
          </a:p>
          <a:p>
            <a:pPr marL="0" indent="0" algn="just">
              <a:buNone/>
            </a:pPr>
            <a:r>
              <a:rPr lang="cs-CZ" sz="2800" dirty="0"/>
              <a:t>•	rozsáhlejší rekonstrukce stávající budovy</a:t>
            </a:r>
          </a:p>
          <a:p>
            <a:pPr marL="0" indent="0" algn="just">
              <a:buNone/>
            </a:pPr>
            <a:r>
              <a:rPr lang="cs-CZ" sz="2800" dirty="0"/>
              <a:t>•	prodeji budovy nebo ucelené části (např. bytu)</a:t>
            </a:r>
          </a:p>
          <a:p>
            <a:pPr marL="0" indent="0" algn="just">
              <a:buNone/>
            </a:pPr>
            <a:r>
              <a:rPr lang="cs-CZ" sz="2800" dirty="0"/>
              <a:t>•	pronájem budovy nebo ucelené části (např. bytu)</a:t>
            </a:r>
          </a:p>
          <a:p>
            <a:pPr algn="just"/>
            <a:endParaRPr lang="cs-CZ" altLang="cs-CZ" sz="2800" dirty="0"/>
          </a:p>
          <a:p>
            <a:pPr algn="just"/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35328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56" y="685800"/>
            <a:ext cx="8495382" cy="530441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Postihy za nesplnění povinnosti předložit PENB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817" y="1216241"/>
            <a:ext cx="8330365" cy="48259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800" dirty="0"/>
              <a:t>Jedná se o správní deliktem, za který může být udělena pokuta až 200.000 Kč.</a:t>
            </a:r>
          </a:p>
          <a:p>
            <a:pPr marL="0" indent="0" algn="just">
              <a:buNone/>
            </a:pPr>
            <a:r>
              <a:rPr lang="cs-CZ" sz="2800" dirty="0"/>
              <a:t>Pokuta až 100.000 Kč hrozí tomu, kdo průkaz nevyvěsí v budově přístupné veřejnosti. Nejvyšší pokuta, která může být udělena za porušení povinnosti vyplývající ze zákona je 5.000.000. Uděluje Státní energetická inspekce jejímž zřizovatelem je Ministerstvo průmyslu a obchodu.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46908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56" y="685800"/>
            <a:ext cx="8495382" cy="530441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Prováděcí právní předpis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817" y="1216241"/>
            <a:ext cx="8330365" cy="482594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cs-CZ" sz="2800" dirty="0"/>
              <a:t>vyhláška č. 264/2020 Sb., o energetické náročnosti budov </a:t>
            </a:r>
          </a:p>
          <a:p>
            <a:pPr algn="just"/>
            <a:r>
              <a:rPr lang="cs-CZ" altLang="cs-CZ" sz="2800" dirty="0"/>
              <a:t>§ 1 - Předmět úpravy</a:t>
            </a:r>
          </a:p>
          <a:p>
            <a:pPr algn="just"/>
            <a:r>
              <a:rPr lang="cs-CZ" altLang="cs-CZ" sz="2800" dirty="0"/>
              <a:t>	§ 2 - Základní pojmy</a:t>
            </a:r>
          </a:p>
          <a:p>
            <a:pPr algn="just"/>
            <a:r>
              <a:rPr lang="cs-CZ" altLang="cs-CZ" sz="2800" dirty="0"/>
              <a:t>	§ 3 - Ukazatele energetické náročnosti budovy a jejich stanovení</a:t>
            </a:r>
          </a:p>
          <a:p>
            <a:pPr algn="just"/>
            <a:r>
              <a:rPr lang="cs-CZ" altLang="cs-CZ" sz="2800" dirty="0"/>
              <a:t>	§ 4 - Výpočet dodané energie</a:t>
            </a:r>
          </a:p>
          <a:p>
            <a:pPr algn="just"/>
            <a:r>
              <a:rPr lang="cs-CZ" altLang="cs-CZ" sz="2800" dirty="0"/>
              <a:t>	§ 5 - Výpočet primární energie z neobnovitelných zdrojů energie</a:t>
            </a:r>
          </a:p>
          <a:p>
            <a:pPr algn="just"/>
            <a:r>
              <a:rPr lang="cs-CZ" altLang="cs-CZ" sz="2800" dirty="0"/>
              <a:t>	§ 6 - Požadavky na energetickou náročnost budovy stanovené na nákladově optimální úrovni</a:t>
            </a:r>
          </a:p>
          <a:p>
            <a:pPr algn="just"/>
            <a:r>
              <a:rPr lang="cs-CZ" altLang="cs-CZ" sz="2800" dirty="0"/>
              <a:t>	§ 7 - Posouzení technické, ekonomické a ekologické proveditelnosti alternativních systémů dodávek energie</a:t>
            </a:r>
          </a:p>
          <a:p>
            <a:pPr algn="just"/>
            <a:r>
              <a:rPr lang="cs-CZ" altLang="cs-CZ" sz="2800" dirty="0"/>
              <a:t>	§ 8 - Vzor stanovení doporučených opatření pro snížení energetické náročnosti budovy</a:t>
            </a:r>
          </a:p>
          <a:p>
            <a:pPr algn="just"/>
            <a:r>
              <a:rPr lang="cs-CZ" altLang="cs-CZ" sz="2800" dirty="0"/>
              <a:t>	§ 9 - Vzor a obsah průkazu</a:t>
            </a:r>
          </a:p>
          <a:p>
            <a:pPr algn="just"/>
            <a:r>
              <a:rPr lang="cs-CZ" altLang="cs-CZ" sz="2800" dirty="0"/>
              <a:t>	§ 10 - Podmínky pro umístění průkazu v budově</a:t>
            </a:r>
          </a:p>
          <a:p>
            <a:pPr algn="just"/>
            <a:r>
              <a:rPr lang="cs-CZ" altLang="cs-CZ" sz="2800" dirty="0"/>
              <a:t>	§ 11 - Zrušovací ustanovení</a:t>
            </a:r>
          </a:p>
          <a:p>
            <a:pPr algn="just"/>
            <a:endParaRPr lang="cs-CZ" altLang="cs-CZ" sz="2800" dirty="0"/>
          </a:p>
          <a:p>
            <a:pPr algn="just"/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09103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56" y="685800"/>
            <a:ext cx="8495382" cy="530441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Vzor průkazu energetické náročnosti budovy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DE44947-40DC-4C84-8324-E567D8CD46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10" r="2483"/>
          <a:stretch/>
        </p:blipFill>
        <p:spPr>
          <a:xfrm>
            <a:off x="440656" y="1144084"/>
            <a:ext cx="3545418" cy="502811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9396D2E-2AE4-4493-BA95-26B166272E7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986074" y="3506680"/>
            <a:ext cx="4949964" cy="266552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DEFAB80-82BA-4328-A84D-C50D0D1A25CC}"/>
              </a:ext>
            </a:extLst>
          </p:cNvPr>
          <p:cNvSpPr/>
          <p:nvPr/>
        </p:nvSpPr>
        <p:spPr>
          <a:xfrm>
            <a:off x="6066378" y="1206797"/>
            <a:ext cx="28696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od 1. 1. 2016. platí povinnost.</a:t>
            </a:r>
          </a:p>
          <a:p>
            <a:endParaRPr lang="cs-CZ" dirty="0"/>
          </a:p>
          <a:p>
            <a:r>
              <a:rPr lang="cs-CZ" dirty="0"/>
              <a:t>zákon č. 406/2000 Sb., o hospodaření energií. vyhláška č. 264/2020 Sb., o energetické náročnosti budov  </a:t>
            </a:r>
          </a:p>
        </p:txBody>
      </p:sp>
    </p:spTree>
    <p:extLst>
      <p:ext uri="{BB962C8B-B14F-4D97-AF65-F5344CB8AC3E}">
        <p14:creationId xmlns:p14="http://schemas.microsoft.com/office/powerpoint/2010/main" val="80471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56" y="685800"/>
            <a:ext cx="8495382" cy="530441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Průkaz energetické náročnosti budovy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817" y="1216241"/>
            <a:ext cx="8330365" cy="4825948"/>
          </a:xfrm>
        </p:spPr>
        <p:txBody>
          <a:bodyPr>
            <a:normAutofit/>
          </a:bodyPr>
          <a:lstStyle/>
          <a:p>
            <a:pPr algn="just"/>
            <a:r>
              <a:rPr lang="cs-CZ" altLang="cs-CZ" sz="2800" dirty="0"/>
              <a:t>lidově nazývaný energetický štítek domu</a:t>
            </a:r>
          </a:p>
          <a:p>
            <a:pPr algn="just"/>
            <a:r>
              <a:rPr lang="cs-CZ" altLang="cs-CZ" sz="2800" dirty="0"/>
              <a:t>smějí vyhotovit jenom certifikovaní specialisté.</a:t>
            </a:r>
          </a:p>
          <a:p>
            <a:pPr algn="just"/>
            <a:r>
              <a:rPr lang="cs-CZ" altLang="cs-CZ" sz="2800" dirty="0"/>
              <a:t>seznam energetických specialistů – na stránkách ministerstva průmyslu a obchodu</a:t>
            </a:r>
          </a:p>
          <a:p>
            <a:pPr algn="just"/>
            <a:r>
              <a:rPr lang="cs-CZ" altLang="cs-CZ" sz="2800" dirty="0"/>
              <a:t>Energetický štítek – cena</a:t>
            </a:r>
          </a:p>
          <a:p>
            <a:pPr lvl="1" algn="just"/>
            <a:r>
              <a:rPr lang="cs-CZ" altLang="cs-CZ" sz="2400" dirty="0"/>
              <a:t>Rodinný dům – 2 000 až 5 000 Kč</a:t>
            </a:r>
          </a:p>
          <a:p>
            <a:pPr lvl="1" algn="just"/>
            <a:r>
              <a:rPr lang="cs-CZ" altLang="cs-CZ" sz="2400" dirty="0"/>
              <a:t>Bytový dům – 5 000 až 10 000 Kč</a:t>
            </a:r>
          </a:p>
          <a:p>
            <a:pPr lvl="1" algn="just"/>
            <a:r>
              <a:rPr lang="cs-CZ" altLang="cs-CZ" sz="2400" dirty="0"/>
              <a:t>Hotely, restaurace, kancelářské budovy, nákupní centra, školy – kolem 20 000 Kč</a:t>
            </a:r>
          </a:p>
          <a:p>
            <a:pPr lvl="1" algn="just"/>
            <a:r>
              <a:rPr lang="cs-CZ" altLang="cs-CZ" sz="2400" dirty="0"/>
              <a:t>Nemocnice – kolem 40 000 Kč</a:t>
            </a:r>
          </a:p>
          <a:p>
            <a:pPr algn="just"/>
            <a:endParaRPr lang="cs-CZ" altLang="cs-CZ" sz="2800" dirty="0"/>
          </a:p>
          <a:p>
            <a:pPr algn="just"/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71809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56" y="685800"/>
            <a:ext cx="8495382" cy="530441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Energetické aspekty </a:t>
            </a:r>
            <a:r>
              <a:rPr lang="cs-CZ" altLang="cs-CZ" sz="3200" b="1" dirty="0" err="1">
                <a:solidFill>
                  <a:srgbClr val="FF0000"/>
                </a:solidFill>
              </a:rPr>
              <a:t>Facility</a:t>
            </a:r>
            <a:r>
              <a:rPr lang="cs-CZ" altLang="cs-CZ" sz="3200" b="1" dirty="0">
                <a:solidFill>
                  <a:srgbClr val="FF0000"/>
                </a:solidFill>
              </a:rPr>
              <a:t> Managementu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817" y="1216241"/>
            <a:ext cx="8330365" cy="4825948"/>
          </a:xfrm>
        </p:spPr>
        <p:txBody>
          <a:bodyPr>
            <a:normAutofit fontScale="92500"/>
          </a:bodyPr>
          <a:lstStyle/>
          <a:p>
            <a:pPr algn="just"/>
            <a:r>
              <a:rPr lang="cs-CZ" sz="2800" u="sng" dirty="0"/>
              <a:t>Energetický</a:t>
            </a:r>
            <a:r>
              <a:rPr lang="cs-CZ" sz="2800" dirty="0"/>
              <a:t> – míra různých forem pohybu hmoty ve všech jejích vzájemných přeměnách například produkce tepla či elektrické energie nebo produkce odpadního tepla</a:t>
            </a:r>
          </a:p>
          <a:p>
            <a:pPr algn="just"/>
            <a:r>
              <a:rPr lang="cs-CZ" sz="2800" u="sng" dirty="0"/>
              <a:t>aspekt</a:t>
            </a:r>
            <a:r>
              <a:rPr lang="cs-CZ" sz="2800" dirty="0"/>
              <a:t> – zřetel, hledisko, stanovisko uplatňované při posuzování něčeho</a:t>
            </a:r>
          </a:p>
          <a:p>
            <a:pPr algn="just"/>
            <a:r>
              <a:rPr lang="cs-CZ" sz="2800" u="sng" dirty="0" err="1"/>
              <a:t>Facility</a:t>
            </a:r>
            <a:r>
              <a:rPr lang="cs-CZ" sz="2800" u="sng" dirty="0"/>
              <a:t> management </a:t>
            </a:r>
            <a:r>
              <a:rPr lang="cs-CZ" sz="2800" dirty="0"/>
              <a:t>– představuje sjednocení činností v rámci organizace k zajištění a rozvoji sjednaných služeb, které podporují a zvyšují efektivnost primární činnosti. Služby zahrnují správu budov, správu infrastruktury organizace, nákup podpůrných služeb a celkové slaďování pracovního prostředí organizace.</a:t>
            </a:r>
          </a:p>
        </p:txBody>
      </p:sp>
    </p:spTree>
    <p:extLst>
      <p:ext uri="{BB962C8B-B14F-4D97-AF65-F5344CB8AC3E}">
        <p14:creationId xmlns:p14="http://schemas.microsoft.com/office/powerpoint/2010/main" val="423036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56" y="685800"/>
            <a:ext cx="8495382" cy="530441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Nový energetický štítek spotřebiče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8254602-EF6D-46AD-97CF-0CA29241F6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61" y="1216241"/>
            <a:ext cx="5582429" cy="495595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5892994-2C7F-40EA-897F-DD4765FA8D78}"/>
              </a:ext>
            </a:extLst>
          </p:cNvPr>
          <p:cNvSpPr txBox="1"/>
          <p:nvPr/>
        </p:nvSpPr>
        <p:spPr>
          <a:xfrm>
            <a:off x="6023085" y="1216241"/>
            <a:ext cx="27480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Od 1. března 2021 platí nové štítky v celé EU. </a:t>
            </a:r>
          </a:p>
          <a:p>
            <a:endParaRPr lang="cs-CZ" dirty="0"/>
          </a:p>
          <a:p>
            <a:r>
              <a:rPr lang="cs-CZ" dirty="0"/>
              <a:t>NAŘÍZENÍ KOMISE V PŘENESENÉ PRAVOMOCI (EU) ze dne 11. března 2019, kterým se doplňuje nařízení Evropského parlamentu a Rady (EU) 2017/1369.</a:t>
            </a:r>
          </a:p>
        </p:txBody>
      </p:sp>
    </p:spTree>
    <p:extLst>
      <p:ext uri="{BB962C8B-B14F-4D97-AF65-F5344CB8AC3E}">
        <p14:creationId xmlns:p14="http://schemas.microsoft.com/office/powerpoint/2010/main" val="54865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56" y="685800"/>
            <a:ext cx="8495382" cy="530441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Zdroje: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817" y="1216241"/>
            <a:ext cx="8330365" cy="4825948"/>
          </a:xfrm>
        </p:spPr>
        <p:txBody>
          <a:bodyPr>
            <a:normAutofit fontScale="77500" lnSpcReduction="20000"/>
          </a:bodyPr>
          <a:lstStyle/>
          <a:p>
            <a:r>
              <a:rPr lang="cs-CZ" sz="2800" dirty="0"/>
              <a:t>RÖSSLER, Miroslav. </a:t>
            </a:r>
            <a:r>
              <a:rPr lang="cs-CZ" sz="2800" i="1" dirty="0"/>
              <a:t>MANAGEMENT PODPŮRNÝCH PROCESŮ 2.</a:t>
            </a:r>
            <a:r>
              <a:rPr lang="cs-CZ" sz="2800" dirty="0"/>
              <a:t> vyd. Moravská vysoká škola Olomouc, 2018.</a:t>
            </a:r>
          </a:p>
          <a:p>
            <a:r>
              <a:rPr lang="cs-CZ" sz="2800" dirty="0"/>
              <a:t>http://www.koprivnice.cz/urad/predpisy/pravidla/Pravidla_System_energetickeho_managementu.pdf</a:t>
            </a:r>
          </a:p>
          <a:p>
            <a:pPr algn="just"/>
            <a:r>
              <a:rPr lang="cs-CZ" sz="2800" dirty="0"/>
              <a:t>https://www.asekol.cz/data/uploads/2021/01/Label_Guide_Retailer_FINAL_CZ.pdf</a:t>
            </a:r>
          </a:p>
          <a:p>
            <a:pPr algn="just"/>
            <a:r>
              <a:rPr lang="en-US" sz="2800" dirty="0"/>
              <a:t>https://engineer.decorexpro.com/cs/eco-energy/eko-dom/alternativnoe-otoplenie-chastnogo-doma.html</a:t>
            </a:r>
            <a:endParaRPr lang="cs-CZ" sz="2800" dirty="0"/>
          </a:p>
          <a:p>
            <a:pPr algn="just"/>
            <a:r>
              <a:rPr lang="cs-CZ" sz="2800" dirty="0"/>
              <a:t>http://fotovoltaika.nwt.cz/reference/oblast/prumyslove-instalace-tepelne-cerpadla/</a:t>
            </a:r>
          </a:p>
          <a:p>
            <a:pPr algn="just"/>
            <a:r>
              <a:rPr lang="cs-CZ" sz="2800" dirty="0"/>
              <a:t>https://reality.skanska.cz/files/22-03-2019-tz-skanska-reality-a-seda-voda.pdf</a:t>
            </a:r>
          </a:p>
          <a:p>
            <a:pPr algn="just"/>
            <a:r>
              <a:rPr lang="cs-CZ" sz="2800" dirty="0"/>
              <a:t>https://www.mpo-efekt.cz/cz/programy-podpory/dalsi-programy</a:t>
            </a:r>
          </a:p>
          <a:p>
            <a:pPr algn="just"/>
            <a:r>
              <a:rPr lang="cs-CZ" sz="2800" dirty="0"/>
              <a:t>https://www.eon.cz/radce/energeticky-stitek</a:t>
            </a:r>
          </a:p>
          <a:p>
            <a:pPr algn="just"/>
            <a:endParaRPr lang="cs-CZ" sz="2800" dirty="0"/>
          </a:p>
          <a:p>
            <a:pPr algn="just"/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0945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E5892994-2C7F-40EA-897F-DD4765FA8D78}"/>
              </a:ext>
            </a:extLst>
          </p:cNvPr>
          <p:cNvSpPr txBox="1"/>
          <p:nvPr/>
        </p:nvSpPr>
        <p:spPr>
          <a:xfrm>
            <a:off x="1422219" y="2921168"/>
            <a:ext cx="62995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89610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56" y="685800"/>
            <a:ext cx="8495382" cy="530441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Energetické aspekty </a:t>
            </a:r>
            <a:r>
              <a:rPr lang="cs-CZ" altLang="cs-CZ" sz="3200" b="1" dirty="0" err="1">
                <a:solidFill>
                  <a:srgbClr val="FF0000"/>
                </a:solidFill>
              </a:rPr>
              <a:t>Facility</a:t>
            </a:r>
            <a:r>
              <a:rPr lang="cs-CZ" altLang="cs-CZ" sz="3200" b="1" dirty="0">
                <a:solidFill>
                  <a:srgbClr val="FF0000"/>
                </a:solidFill>
              </a:rPr>
              <a:t> Managementu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817" y="2830890"/>
            <a:ext cx="8330365" cy="166419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2800" dirty="0"/>
              <a:t>posuzování různých forem přeměn pohybu hmoty, produkce tepla či elektrické energie nebo produkce odpadního tepla zvyšující efektivnost primární činnosti organizace. </a:t>
            </a:r>
          </a:p>
        </p:txBody>
      </p:sp>
    </p:spTree>
    <p:extLst>
      <p:ext uri="{BB962C8B-B14F-4D97-AF65-F5344CB8AC3E}">
        <p14:creationId xmlns:p14="http://schemas.microsoft.com/office/powerpoint/2010/main" val="10978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56" y="685800"/>
            <a:ext cx="8495382" cy="530441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Energetický management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817" y="1216241"/>
            <a:ext cx="8330365" cy="4825948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2800" dirty="0"/>
              <a:t>reprezentuje proces celkového řízení systému energetického hospodářství a je nezbytný pro dosažení úspěchu plánu úspor energie v pohledu jednotlivých úsporných projektů.</a:t>
            </a:r>
            <a:endParaRPr lang="cs-CZ" altLang="cs-CZ" sz="2400" b="1" dirty="0"/>
          </a:p>
          <a:p>
            <a:pPr marL="0" indent="0" algn="just">
              <a:buNone/>
            </a:pPr>
            <a:endParaRPr lang="en-US" sz="2800" dirty="0"/>
          </a:p>
          <a:p>
            <a:pPr algn="just"/>
            <a:r>
              <a:rPr lang="cs-CZ" sz="2800" b="1" dirty="0"/>
              <a:t>Cílem energetického managementu </a:t>
            </a:r>
            <a:r>
              <a:rPr lang="cs-CZ" sz="2800" dirty="0"/>
              <a:t>je zajištění hospodárného, spolehlivého a environmentálně ohleduplného provozu při pokrytí všech energetických potřeb. Obecně má dva cíle: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/>
              <a:t>optimalizaci spotřeb energií a médií</a:t>
            </a:r>
            <a:r>
              <a:rPr lang="cs-CZ" sz="2800" dirty="0"/>
              <a:t>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/>
              <a:t>optimalizaci výroby či dodávky energií a médií</a:t>
            </a:r>
            <a:r>
              <a:rPr lang="cs-CZ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380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56" y="685800"/>
            <a:ext cx="8495382" cy="897509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Procentuální vyjádření nákladů životního cyklu stavebních objektů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6299" y="2780930"/>
            <a:ext cx="3204722" cy="12961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altLang="cs-CZ" sz="2800" b="1" dirty="0"/>
              <a:t>Náklady na provoz = náklady na energie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0FFC74-4616-4C50-9BCC-84535227A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56" y="1690775"/>
            <a:ext cx="4333747" cy="424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56" y="685800"/>
            <a:ext cx="8495382" cy="530441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Optimalizace spotřeb energií a médií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817" y="1216241"/>
            <a:ext cx="8330365" cy="482594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sz="2800" dirty="0"/>
              <a:t>Spotřeba energií a médií je závislá od návrhu obálky budovy. Tvar budovy, průsvitné konstrukce, zóny s odlišnou návrhovou teplotou a atypické části obálky pak mají přímý vliv na energetické potřeby</a:t>
            </a:r>
          </a:p>
          <a:p>
            <a:pPr algn="just"/>
            <a:r>
              <a:rPr lang="cs-CZ" sz="2800" dirty="0"/>
              <a:t>elektřiny</a:t>
            </a:r>
          </a:p>
          <a:p>
            <a:pPr algn="just"/>
            <a:r>
              <a:rPr lang="cs-CZ" sz="2800" dirty="0"/>
              <a:t>tepla</a:t>
            </a:r>
          </a:p>
          <a:p>
            <a:pPr algn="just"/>
            <a:r>
              <a:rPr lang="cs-CZ" sz="2800" dirty="0"/>
              <a:t>Vody</a:t>
            </a:r>
          </a:p>
          <a:p>
            <a:pPr marL="0" indent="0" algn="just">
              <a:buNone/>
            </a:pPr>
            <a:r>
              <a:rPr lang="cs-CZ" sz="2800" dirty="0"/>
              <a:t>V rámci cíle o</a:t>
            </a:r>
            <a:r>
              <a:rPr lang="pt-BR" sz="2800" dirty="0"/>
              <a:t>ptimalizace spotřeb energií a médií</a:t>
            </a:r>
            <a:r>
              <a:rPr lang="cs-CZ" sz="2800" dirty="0"/>
              <a:t> je snaha například o zlepšování tepelně technických vlastností budov, efektivnější provozy, využití obnovitelných zdrojů</a:t>
            </a:r>
          </a:p>
        </p:txBody>
      </p:sp>
    </p:spTree>
    <p:extLst>
      <p:ext uri="{BB962C8B-B14F-4D97-AF65-F5344CB8AC3E}">
        <p14:creationId xmlns:p14="http://schemas.microsoft.com/office/powerpoint/2010/main" val="354489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56" y="685800"/>
            <a:ext cx="8495382" cy="530441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Optimalizace spotřeb energií - elektřiny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817" y="1216241"/>
            <a:ext cx="8330365" cy="4825948"/>
          </a:xfrm>
        </p:spPr>
        <p:txBody>
          <a:bodyPr>
            <a:normAutofit/>
          </a:bodyPr>
          <a:lstStyle/>
          <a:p>
            <a:pPr algn="just"/>
            <a:r>
              <a:rPr lang="cs-CZ" sz="2800" dirty="0"/>
              <a:t>Spotřebiče</a:t>
            </a:r>
          </a:p>
          <a:p>
            <a:pPr lvl="1" algn="just"/>
            <a:r>
              <a:rPr lang="cs-CZ" sz="2400" dirty="0"/>
              <a:t>Výběr energeticky úsporných zařízení</a:t>
            </a:r>
          </a:p>
          <a:p>
            <a:pPr algn="just"/>
            <a:r>
              <a:rPr lang="cs-CZ" sz="2800" dirty="0"/>
              <a:t>Svícení</a:t>
            </a:r>
          </a:p>
          <a:p>
            <a:pPr lvl="1" algn="just"/>
            <a:r>
              <a:rPr lang="cs-CZ" sz="2400" dirty="0"/>
              <a:t>Úsporné zařízení, přírodní zdroje</a:t>
            </a:r>
          </a:p>
          <a:p>
            <a:pPr algn="just"/>
            <a:r>
              <a:rPr lang="cs-CZ" sz="2800" dirty="0"/>
              <a:t>Zdroj vytápění</a:t>
            </a:r>
          </a:p>
          <a:p>
            <a:pPr lvl="1" algn="just"/>
            <a:r>
              <a:rPr lang="cs-CZ" sz="2400" dirty="0"/>
              <a:t>Přírodní zdroje, udržitelné zdroje </a:t>
            </a:r>
          </a:p>
          <a:p>
            <a:pPr algn="just"/>
            <a:endParaRPr lang="cs-CZ" sz="28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EB5CE47-A51F-4CF9-9661-7AE961A171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56" y="1216241"/>
            <a:ext cx="6485438" cy="501147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6AF69FF-DC3C-4DA2-A182-2C7FCC7250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35" y="1327967"/>
            <a:ext cx="8250709" cy="420206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9F2D14C-EF13-4307-9B08-87D68469D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635" y="1327967"/>
            <a:ext cx="7238922" cy="482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7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56" y="685800"/>
            <a:ext cx="8495382" cy="530441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Optimalizace spotřeb energií - tepla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817" y="1216241"/>
            <a:ext cx="8330365" cy="4825948"/>
          </a:xfrm>
        </p:spPr>
        <p:txBody>
          <a:bodyPr>
            <a:normAutofit/>
          </a:bodyPr>
          <a:lstStyle/>
          <a:p>
            <a:pPr algn="just"/>
            <a:r>
              <a:rPr lang="cs-CZ" sz="2800" dirty="0"/>
              <a:t>Interní zdroj</a:t>
            </a:r>
          </a:p>
          <a:p>
            <a:pPr lvl="1" algn="just"/>
            <a:r>
              <a:rPr lang="cs-CZ" sz="2400" dirty="0"/>
              <a:t>Kotle plynové, elektrické</a:t>
            </a:r>
          </a:p>
          <a:p>
            <a:pPr algn="just"/>
            <a:r>
              <a:rPr lang="cs-CZ" sz="2800" dirty="0"/>
              <a:t>Dálkový zdroj</a:t>
            </a:r>
          </a:p>
          <a:p>
            <a:pPr lvl="1" algn="just"/>
            <a:r>
              <a:rPr lang="cs-CZ" sz="2400" dirty="0"/>
              <a:t>Teplárny, kotelny</a:t>
            </a:r>
            <a:endParaRPr lang="cs-CZ" sz="2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0F8D89-DD2E-43D4-A2E8-11BE71CC3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56" y="1242477"/>
            <a:ext cx="7731744" cy="492972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372955E-ADC5-4C43-A6F2-6D3E60CA1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56" y="1216241"/>
            <a:ext cx="6777267" cy="495228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207FDFA-2438-40D2-AAD0-E36AF10F9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56" y="1242477"/>
            <a:ext cx="6628481" cy="496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5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56" y="685800"/>
            <a:ext cx="8495382" cy="530441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Optimalizace spotřeb energií - vody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817" y="1216241"/>
            <a:ext cx="8330365" cy="4825948"/>
          </a:xfrm>
        </p:spPr>
        <p:txBody>
          <a:bodyPr>
            <a:normAutofit/>
          </a:bodyPr>
          <a:lstStyle/>
          <a:p>
            <a:pPr algn="just"/>
            <a:r>
              <a:rPr lang="cs-CZ" sz="2800" dirty="0"/>
              <a:t>Pitná voda</a:t>
            </a:r>
          </a:p>
          <a:p>
            <a:pPr lvl="1" algn="just"/>
            <a:r>
              <a:rPr lang="cs-CZ" sz="2400" dirty="0"/>
              <a:t>Výběr úsporných zařízení</a:t>
            </a:r>
          </a:p>
          <a:p>
            <a:pPr algn="just"/>
            <a:r>
              <a:rPr lang="cs-CZ" sz="2800" dirty="0"/>
              <a:t>Užitková voda</a:t>
            </a:r>
          </a:p>
          <a:p>
            <a:pPr lvl="1" algn="just"/>
            <a:r>
              <a:rPr lang="cs-CZ" sz="2400" dirty="0"/>
              <a:t>Zdroj dešťová voda</a:t>
            </a:r>
          </a:p>
          <a:p>
            <a:pPr lvl="1" algn="just"/>
            <a:r>
              <a:rPr lang="cs-CZ" sz="2400" dirty="0"/>
              <a:t>Zdroj šedá voda</a:t>
            </a:r>
          </a:p>
          <a:p>
            <a:pPr marL="0" indent="0" algn="just">
              <a:buNone/>
            </a:pPr>
            <a:endParaRPr lang="cs-CZ" sz="28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A66534A-5CE1-42C1-AB7E-BDDC6CE13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57" y="1216241"/>
            <a:ext cx="6641080" cy="443508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498C5EF-C7D9-4323-A275-45435424C53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57" y="1238272"/>
            <a:ext cx="6209665" cy="439102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FC0A208-8F8F-4E01-82E1-7A9E7E00D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57" y="1329784"/>
            <a:ext cx="6730772" cy="428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7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EA92EA18247CF4EA4049AD934FACBB4" ma:contentTypeVersion="2" ma:contentTypeDescription="Vytvoří nový dokument" ma:contentTypeScope="" ma:versionID="cd1288c353413c4317ef9ba5da3c14bc">
  <xsd:schema xmlns:xsd="http://www.w3.org/2001/XMLSchema" xmlns:xs="http://www.w3.org/2001/XMLSchema" xmlns:p="http://schemas.microsoft.com/office/2006/metadata/properties" xmlns:ns2="f9fb6428-44b4-4ba6-8290-26fbcf4b563a" targetNamespace="http://schemas.microsoft.com/office/2006/metadata/properties" ma:root="true" ma:fieldsID="190a824c40c4514c0bec55161a88e9cc" ns2:_="">
    <xsd:import namespace="f9fb6428-44b4-4ba6-8290-26fbcf4b56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fb6428-44b4-4ba6-8290-26fbcf4b56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7FD4A0-645A-45D2-9177-5A85C1F3B6AA}"/>
</file>

<file path=customXml/itemProps2.xml><?xml version="1.0" encoding="utf-8"?>
<ds:datastoreItem xmlns:ds="http://schemas.openxmlformats.org/officeDocument/2006/customXml" ds:itemID="{DCF7F84C-505D-4FDA-84E7-6CFB9537A423}"/>
</file>

<file path=customXml/itemProps3.xml><?xml version="1.0" encoding="utf-8"?>
<ds:datastoreItem xmlns:ds="http://schemas.openxmlformats.org/officeDocument/2006/customXml" ds:itemID="{A2ACF778-A219-4D4D-8720-A300BCF40B19}"/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1475</Words>
  <Application>Microsoft Office PowerPoint</Application>
  <PresentationFormat>Předvádění na obrazovce (4:3)</PresentationFormat>
  <Paragraphs>150</Paragraphs>
  <Slides>22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Management podpůrných procesů 2 - Energetické aspekty Facility Managementu </vt:lpstr>
      <vt:lpstr>Energetické aspekty Facility Managementu</vt:lpstr>
      <vt:lpstr>Energetické aspekty Facility Managementu</vt:lpstr>
      <vt:lpstr>Energetický management </vt:lpstr>
      <vt:lpstr>Procentuální vyjádření nákladů životního cyklu stavebních objektů </vt:lpstr>
      <vt:lpstr>Optimalizace spotřeb energií a médií</vt:lpstr>
      <vt:lpstr>Optimalizace spotřeb energií - elektřiny</vt:lpstr>
      <vt:lpstr>Optimalizace spotřeb energií - tepla</vt:lpstr>
      <vt:lpstr>Optimalizace spotřeb energií - vody</vt:lpstr>
      <vt:lpstr>Optimalizace spotřeb energií – užitkové šedé vody</vt:lpstr>
      <vt:lpstr>Optimalizace výroby či dodávky energií a médií</vt:lpstr>
      <vt:lpstr>Instituce a organizace s působností v oblasti energetiky, energetických úspor a využití obnovitelných zdrojů energie:</vt:lpstr>
      <vt:lpstr>Dotační programy </vt:lpstr>
      <vt:lpstr>Legislativní požadavky</vt:lpstr>
      <vt:lpstr>Průkaz energetické náročnosti budov (PENB)</vt:lpstr>
      <vt:lpstr>Postihy za nesplnění povinnosti předložit PENB</vt:lpstr>
      <vt:lpstr>Prováděcí právní předpis </vt:lpstr>
      <vt:lpstr>Vzor průkazu energetické náročnosti budovy </vt:lpstr>
      <vt:lpstr>Průkaz energetické náročnosti budovy </vt:lpstr>
      <vt:lpstr>Nový energetický štítek spotřebiče</vt:lpstr>
      <vt:lpstr>Zdroje:</vt:lpstr>
      <vt:lpstr>Prezentace aplikace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Rössler Miroslav</dc:creator>
  <cp:lastModifiedBy>Kestler Petr</cp:lastModifiedBy>
  <cp:revision>204</cp:revision>
  <cp:lastPrinted>2018-10-10T13:43:49Z</cp:lastPrinted>
  <dcterms:created xsi:type="dcterms:W3CDTF">2012-07-19T22:32:54Z</dcterms:created>
  <dcterms:modified xsi:type="dcterms:W3CDTF">2021-04-14T11:49:22Z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0x0101001EA92EA18247CF4EA4049AD934FACBB4</vt:lpwstr>
  </property>
</Properties>
</file>