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7"/>
  </p:notesMasterIdLst>
  <p:handoutMasterIdLst>
    <p:handoutMasterId r:id="rId18"/>
  </p:handoutMasterIdLst>
  <p:sldIdLst>
    <p:sldId id="256" r:id="rId5"/>
    <p:sldId id="345" r:id="rId6"/>
    <p:sldId id="350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68" r:id="rId16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649" autoAdjust="0"/>
  </p:normalViewPr>
  <p:slideViewPr>
    <p:cSldViewPr>
      <p:cViewPr varScale="1">
        <p:scale>
          <a:sx n="78" d="100"/>
          <a:sy n="78" d="100"/>
        </p:scale>
        <p:origin x="-5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3383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12.3.2021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 smtClean="0"/>
              <a:t>Ekonomické aspekty </a:t>
            </a:r>
            <a:r>
              <a:rPr lang="cs-CZ" b="1" dirty="0" err="1" smtClean="0"/>
              <a:t>facility</a:t>
            </a:r>
            <a:r>
              <a:rPr lang="cs-CZ" b="1" dirty="0" smtClean="0"/>
              <a:t> managementu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Martin Kulda</a:t>
            </a:r>
            <a:endParaRPr lang="cs-CZ" dirty="0"/>
          </a:p>
          <a:p>
            <a:r>
              <a:rPr lang="cs-CZ" dirty="0" smtClean="0"/>
              <a:t>M20099</a:t>
            </a:r>
            <a:endParaRPr lang="cs-CZ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Konkurenční rozsah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s</a:t>
            </a:r>
            <a:r>
              <a:rPr lang="cs-CZ" dirty="0" smtClean="0">
                <a:solidFill>
                  <a:srgbClr val="FF0000"/>
                </a:solidFill>
              </a:rPr>
              <a:t>egmentový rozsah</a:t>
            </a:r>
            <a:r>
              <a:rPr lang="cs-CZ" dirty="0" smtClean="0"/>
              <a:t> – typy produktů a zákazníků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vertikální rozsah </a:t>
            </a:r>
            <a:r>
              <a:rPr lang="cs-CZ" dirty="0" smtClean="0"/>
              <a:t>– míra závislosti podniku</a:t>
            </a:r>
          </a:p>
          <a:p>
            <a:r>
              <a:rPr lang="cs-CZ" dirty="0">
                <a:solidFill>
                  <a:srgbClr val="FF0000"/>
                </a:solidFill>
              </a:rPr>
              <a:t>g</a:t>
            </a:r>
            <a:r>
              <a:rPr lang="cs-CZ" dirty="0" smtClean="0">
                <a:solidFill>
                  <a:srgbClr val="FF0000"/>
                </a:solidFill>
              </a:rPr>
              <a:t>eografický rozsah </a:t>
            </a:r>
            <a:r>
              <a:rPr lang="cs-CZ" dirty="0" smtClean="0"/>
              <a:t>– rozloha oblasti, ve které společnost působí</a:t>
            </a:r>
          </a:p>
          <a:p>
            <a:r>
              <a:rPr lang="cs-CZ" dirty="0">
                <a:solidFill>
                  <a:srgbClr val="FF0000"/>
                </a:solidFill>
              </a:rPr>
              <a:t>o</a:t>
            </a:r>
            <a:r>
              <a:rPr lang="cs-CZ" dirty="0" smtClean="0">
                <a:solidFill>
                  <a:srgbClr val="FF0000"/>
                </a:solidFill>
              </a:rPr>
              <a:t>dvětvový rozsah </a:t>
            </a:r>
            <a:r>
              <a:rPr lang="cs-CZ" dirty="0" smtClean="0"/>
              <a:t>– okruh příbuzných odvětví, v nichž má podnik konkurenci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898822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Analýza hodnotového řetězce dle </a:t>
            </a:r>
            <a:r>
              <a:rPr lang="cs-CZ" sz="3600" dirty="0" err="1" smtClean="0"/>
              <a:t>Portera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3528392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cs-CZ" dirty="0" smtClean="0"/>
              <a:t>Vytvoření hodnotového řetězce odvětví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Porovnání hodnotového řetězce odvětví s vlastním hodnotovým řetězce</a:t>
            </a:r>
            <a:endParaRPr lang="cs-CZ" dirty="0"/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Identifikace činností, jež mají nebo budou mít vliv na vytvoření konkurenční výhody</a:t>
            </a:r>
          </a:p>
          <a:p>
            <a:pPr marL="514350" indent="-514350">
              <a:buFont typeface="+mj-lt"/>
              <a:buAutoNum type="arabicPeriod"/>
            </a:pPr>
            <a:r>
              <a:rPr lang="cs-CZ" dirty="0" smtClean="0"/>
              <a:t>Identifikace faktorů ovlivňující náklady</a:t>
            </a:r>
          </a:p>
        </p:txBody>
      </p:sp>
    </p:spTree>
    <p:extLst>
      <p:ext uri="{BB962C8B-B14F-4D97-AF65-F5344CB8AC3E}">
        <p14:creationId xmlns:p14="http://schemas.microsoft.com/office/powerpoint/2010/main" val="9904029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41984"/>
            <a:ext cx="8229600" cy="1143000"/>
          </a:xfrm>
        </p:spPr>
        <p:txBody>
          <a:bodyPr/>
          <a:lstStyle/>
          <a:p>
            <a:r>
              <a:rPr lang="cs-CZ" dirty="0" smtClean="0"/>
              <a:t>Děkuji za pozornost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9350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 err="1" smtClean="0"/>
              <a:t>Porterova</a:t>
            </a:r>
            <a:r>
              <a:rPr lang="cs-CZ" sz="3600" b="1" dirty="0" smtClean="0"/>
              <a:t> analýza hodnotového řetězce</a:t>
            </a:r>
            <a:endParaRPr lang="cs-CZ" sz="36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r>
              <a:rPr lang="cs-CZ" sz="2600" dirty="0" smtClean="0"/>
              <a:t>Michael E. Porter</a:t>
            </a:r>
          </a:p>
          <a:p>
            <a:endParaRPr lang="cs-CZ" sz="2600" dirty="0" smtClean="0"/>
          </a:p>
          <a:p>
            <a:r>
              <a:rPr lang="cs-CZ" sz="2600" dirty="0" err="1" smtClean="0"/>
              <a:t>Porterova</a:t>
            </a:r>
            <a:r>
              <a:rPr lang="cs-CZ" sz="2600" dirty="0" smtClean="0"/>
              <a:t> analýza hodnotového řetězce</a:t>
            </a:r>
          </a:p>
          <a:p>
            <a:endParaRPr lang="cs-CZ" sz="2600" dirty="0" smtClean="0"/>
          </a:p>
          <a:p>
            <a:r>
              <a:rPr lang="cs-CZ" sz="2600" dirty="0" err="1"/>
              <a:t>Competitive</a:t>
            </a:r>
            <a:r>
              <a:rPr lang="cs-CZ" sz="2600" dirty="0"/>
              <a:t> </a:t>
            </a:r>
            <a:r>
              <a:rPr lang="cs-CZ" sz="2600" dirty="0" err="1"/>
              <a:t>Advatage</a:t>
            </a:r>
            <a:r>
              <a:rPr lang="cs-CZ" sz="2600" dirty="0"/>
              <a:t> (1985)</a:t>
            </a:r>
          </a:p>
          <a:p>
            <a:endParaRPr lang="cs-CZ" sz="2600" dirty="0" smtClean="0"/>
          </a:p>
          <a:p>
            <a:pPr marL="0" indent="0">
              <a:buNone/>
            </a:pPr>
            <a:endParaRPr lang="cs-CZ" sz="2600" dirty="0"/>
          </a:p>
        </p:txBody>
      </p:sp>
      <p:pic>
        <p:nvPicPr>
          <p:cNvPr id="1026" name="Picture 2" descr="C:\Users\martin\Downloads\port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1916832"/>
            <a:ext cx="2265040" cy="226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467544" y="6257836"/>
            <a:ext cx="496855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/>
              <a:t>Obr1. Zdroj</a:t>
            </a:r>
            <a:r>
              <a:rPr lang="cs-CZ" sz="1100" dirty="0"/>
              <a:t>: </a:t>
            </a:r>
            <a:r>
              <a:rPr lang="cs-CZ" sz="1100" i="1" dirty="0"/>
              <a:t>https://www.hbs.edu/faculty/Pages/profile.aspx?facId=6532</a:t>
            </a:r>
          </a:p>
        </p:txBody>
      </p:sp>
    </p:spTree>
    <p:extLst>
      <p:ext uri="{BB962C8B-B14F-4D97-AF65-F5344CB8AC3E}">
        <p14:creationId xmlns:p14="http://schemas.microsoft.com/office/powerpoint/2010/main" val="2092853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D669A6C-8B09-44A3-ABAB-C757BC8740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850106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Konkurenční výhoda</a:t>
            </a:r>
            <a:endParaRPr lang="cs-CZ" sz="3600" b="1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9CB07722-8EF8-43F8-891B-DC54A6505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00500"/>
          </a:xfrm>
        </p:spPr>
        <p:txBody>
          <a:bodyPr>
            <a:noAutofit/>
          </a:bodyPr>
          <a:lstStyle/>
          <a:p>
            <a:endParaRPr lang="cs-CZ" sz="2600" dirty="0" smtClean="0"/>
          </a:p>
          <a:p>
            <a:r>
              <a:rPr lang="cs-CZ" sz="2600" dirty="0" smtClean="0"/>
              <a:t>přímá návaznost na finanční prosperitu podniku</a:t>
            </a:r>
          </a:p>
          <a:p>
            <a:endParaRPr lang="cs-CZ" sz="2600" dirty="0" smtClean="0"/>
          </a:p>
          <a:p>
            <a:r>
              <a:rPr lang="cs-CZ" sz="2600" dirty="0" smtClean="0"/>
              <a:t>vytvoření mimořádné hodnoty – konkurenční výhoda</a:t>
            </a:r>
            <a:endParaRPr lang="cs-CZ" sz="2600" dirty="0"/>
          </a:p>
          <a:p>
            <a:endParaRPr lang="cs-CZ" sz="2600" dirty="0" smtClean="0"/>
          </a:p>
          <a:p>
            <a:r>
              <a:rPr lang="cs-CZ" sz="2600" dirty="0" smtClean="0"/>
              <a:t>posuzujeme srovnáním výnosů společnostní působících ve stejném odvětví</a:t>
            </a:r>
          </a:p>
          <a:p>
            <a:endParaRPr lang="cs-CZ" sz="2600" dirty="0"/>
          </a:p>
          <a:p>
            <a:pPr marL="0" indent="0">
              <a:buNone/>
            </a:pP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1450351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005D9C7-E5D3-4D79-A967-2F50B43CFF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cs-CZ" sz="3600" b="1" dirty="0" smtClean="0"/>
              <a:t>Hodnota</a:t>
            </a:r>
            <a:endParaRPr lang="cs-CZ" b="1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 smtClean="0"/>
              <a:t>částka, kterou jsou lidé ochotni zaplatit</a:t>
            </a:r>
          </a:p>
          <a:p>
            <a:endParaRPr lang="cs-CZ" sz="2600" dirty="0" smtClean="0"/>
          </a:p>
          <a:p>
            <a:r>
              <a:rPr lang="cs-CZ" sz="2600" dirty="0" smtClean="0"/>
              <a:t>společně s náklady je ukazatelem výnosnosti</a:t>
            </a:r>
          </a:p>
          <a:p>
            <a:endParaRPr lang="cs-CZ" sz="2600" dirty="0"/>
          </a:p>
          <a:p>
            <a:r>
              <a:rPr lang="cs-CZ" sz="2600" dirty="0" smtClean="0"/>
              <a:t>společnost je výnosná, jestliže její hodnota převyšuje náklady vynaložené na tvorbu produktu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41518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b="1" dirty="0" smtClean="0"/>
              <a:t>Hodnotový řetězec</a:t>
            </a:r>
            <a:endParaRPr lang="cs-CZ" sz="3600" b="1" dirty="0"/>
          </a:p>
        </p:txBody>
      </p:sp>
      <p:pic>
        <p:nvPicPr>
          <p:cNvPr id="2050" name="Picture 2" descr="C:\Users\martin\Downloads\1200px-Porter_Value_Chai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412776"/>
            <a:ext cx="6552728" cy="4527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95536" y="6229550"/>
            <a:ext cx="65527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100" dirty="0" smtClean="0"/>
              <a:t>Obr2. Zdroj</a:t>
            </a:r>
            <a:r>
              <a:rPr lang="cs-CZ" sz="1100" dirty="0"/>
              <a:t>: </a:t>
            </a:r>
            <a:r>
              <a:rPr lang="cs-CZ" sz="1100" i="1" dirty="0"/>
              <a:t>https://cs.wikipedia.org/wiki/Hodnotov%C3%BD_%C5%99et%C4%9Bzec</a:t>
            </a:r>
          </a:p>
        </p:txBody>
      </p:sp>
    </p:spTree>
    <p:extLst>
      <p:ext uri="{BB962C8B-B14F-4D97-AF65-F5344CB8AC3E}">
        <p14:creationId xmlns:p14="http://schemas.microsoft.com/office/powerpoint/2010/main" val="2431877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/>
              <a:t>Hodnototvorné činnosti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primární činnosti</a:t>
            </a:r>
          </a:p>
          <a:p>
            <a:pPr lvl="1"/>
            <a:r>
              <a:rPr lang="cs-CZ" dirty="0" smtClean="0"/>
              <a:t>řízení vstupních operací</a:t>
            </a:r>
          </a:p>
          <a:p>
            <a:pPr lvl="1"/>
            <a:r>
              <a:rPr lang="cs-CZ" dirty="0"/>
              <a:t>v</a:t>
            </a:r>
            <a:r>
              <a:rPr lang="cs-CZ" dirty="0" smtClean="0"/>
              <a:t>ýroba a provoz</a:t>
            </a:r>
          </a:p>
          <a:p>
            <a:pPr lvl="1"/>
            <a:r>
              <a:rPr lang="cs-CZ" dirty="0" smtClean="0"/>
              <a:t>řízení výstupních operací</a:t>
            </a:r>
          </a:p>
          <a:p>
            <a:pPr lvl="1"/>
            <a:r>
              <a:rPr lang="cs-CZ" dirty="0"/>
              <a:t>m</a:t>
            </a:r>
            <a:r>
              <a:rPr lang="cs-CZ" dirty="0" smtClean="0"/>
              <a:t>arketing a odbyt</a:t>
            </a:r>
          </a:p>
          <a:p>
            <a:pPr lvl="1"/>
            <a:r>
              <a:rPr lang="cs-CZ" dirty="0"/>
              <a:t>s</a:t>
            </a:r>
            <a:r>
              <a:rPr lang="cs-CZ" dirty="0" smtClean="0"/>
              <a:t>ervisní služby</a:t>
            </a:r>
          </a:p>
          <a:p>
            <a:pPr lvl="1"/>
            <a:endParaRPr lang="cs-CZ" dirty="0" smtClean="0"/>
          </a:p>
          <a:p>
            <a:pPr lvl="1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90132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/>
              <a:t>Hodnototvorné činnosti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Podpůrné činnosti </a:t>
            </a:r>
          </a:p>
          <a:p>
            <a:pPr lvl="1"/>
            <a:r>
              <a:rPr lang="cs-CZ" dirty="0" smtClean="0"/>
              <a:t>obstaravatelská činnost</a:t>
            </a:r>
          </a:p>
          <a:p>
            <a:pPr lvl="1"/>
            <a:r>
              <a:rPr lang="cs-CZ" dirty="0"/>
              <a:t>t</a:t>
            </a:r>
            <a:r>
              <a:rPr lang="cs-CZ" dirty="0" smtClean="0"/>
              <a:t>echnologický rozvoj</a:t>
            </a:r>
          </a:p>
          <a:p>
            <a:pPr lvl="1"/>
            <a:r>
              <a:rPr lang="cs-CZ" dirty="0" smtClean="0"/>
              <a:t>řízení pracovních sil</a:t>
            </a:r>
          </a:p>
          <a:p>
            <a:pPr lvl="1"/>
            <a:r>
              <a:rPr lang="cs-CZ" dirty="0"/>
              <a:t>i</a:t>
            </a:r>
            <a:r>
              <a:rPr lang="cs-CZ" dirty="0" smtClean="0"/>
              <a:t>nfrastruktura podniku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055182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Typy činností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p</a:t>
            </a:r>
            <a:r>
              <a:rPr lang="cs-CZ" dirty="0" smtClean="0">
                <a:solidFill>
                  <a:srgbClr val="FF0000"/>
                </a:solidFill>
              </a:rPr>
              <a:t>římé činnosti </a:t>
            </a:r>
            <a:r>
              <a:rPr lang="cs-CZ" dirty="0" smtClean="0"/>
              <a:t>– činnosti přímo zapojené do tvorby hodnoty pro kupujícího</a:t>
            </a:r>
          </a:p>
          <a:p>
            <a:r>
              <a:rPr lang="cs-CZ" dirty="0" smtClean="0">
                <a:solidFill>
                  <a:srgbClr val="FF0000"/>
                </a:solidFill>
              </a:rPr>
              <a:t>nepřímé činnosti </a:t>
            </a:r>
            <a:r>
              <a:rPr lang="cs-CZ" dirty="0" smtClean="0"/>
              <a:t>– napomáhají plynulému výkonu přímých činností</a:t>
            </a:r>
          </a:p>
          <a:p>
            <a:r>
              <a:rPr lang="cs-CZ" dirty="0">
                <a:solidFill>
                  <a:srgbClr val="FF0000"/>
                </a:solidFill>
              </a:rPr>
              <a:t>z</a:t>
            </a:r>
            <a:r>
              <a:rPr lang="cs-CZ" dirty="0" smtClean="0">
                <a:solidFill>
                  <a:srgbClr val="FF0000"/>
                </a:solidFill>
              </a:rPr>
              <a:t>abezpečování kvality </a:t>
            </a:r>
            <a:r>
              <a:rPr lang="cs-CZ" dirty="0" smtClean="0"/>
              <a:t>– zajišťují kvalitu ostatních činností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62854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7808"/>
            <a:ext cx="8229600" cy="1143000"/>
          </a:xfrm>
        </p:spPr>
        <p:txBody>
          <a:bodyPr>
            <a:normAutofit/>
          </a:bodyPr>
          <a:lstStyle/>
          <a:p>
            <a:r>
              <a:rPr lang="cs-CZ" sz="3600" dirty="0" smtClean="0"/>
              <a:t>Vazby hodnototvorných činností</a:t>
            </a: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horizontální</a:t>
            </a:r>
            <a:r>
              <a:rPr lang="cs-CZ" dirty="0" smtClean="0"/>
              <a:t>- v rámci jednoho hodnotového řetězce</a:t>
            </a:r>
          </a:p>
          <a:p>
            <a:endParaRPr lang="cs-CZ" dirty="0" smtClean="0"/>
          </a:p>
          <a:p>
            <a:r>
              <a:rPr lang="cs-CZ" dirty="0">
                <a:solidFill>
                  <a:srgbClr val="FF0000"/>
                </a:solidFill>
              </a:rPr>
              <a:t>v</a:t>
            </a:r>
            <a:r>
              <a:rPr lang="cs-CZ" dirty="0" smtClean="0">
                <a:solidFill>
                  <a:srgbClr val="FF0000"/>
                </a:solidFill>
              </a:rPr>
              <a:t>ertikální</a:t>
            </a:r>
            <a:r>
              <a:rPr lang="cs-CZ" dirty="0" smtClean="0"/>
              <a:t>  - vazby mezi jednotlivými řetězci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70675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EA92EA18247CF4EA4049AD934FACBB4" ma:contentTypeVersion="2" ma:contentTypeDescription="Vytvoří nový dokument" ma:contentTypeScope="" ma:versionID="cd1288c353413c4317ef9ba5da3c14bc">
  <xsd:schema xmlns:xsd="http://www.w3.org/2001/XMLSchema" xmlns:xs="http://www.w3.org/2001/XMLSchema" xmlns:p="http://schemas.microsoft.com/office/2006/metadata/properties" xmlns:ns2="f9fb6428-44b4-4ba6-8290-26fbcf4b563a" targetNamespace="http://schemas.microsoft.com/office/2006/metadata/properties" ma:root="true" ma:fieldsID="190a824c40c4514c0bec55161a88e9cc" ns2:_="">
    <xsd:import namespace="f9fb6428-44b4-4ba6-8290-26fbcf4b563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9fb6428-44b4-4ba6-8290-26fbcf4b563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4660319-35F8-43C2-9904-0F27ECEFCDF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9CC71C1-BFF9-4BBE-9193-7CBBF2E51BDD}"/>
</file>

<file path=customXml/itemProps3.xml><?xml version="1.0" encoding="utf-8"?>
<ds:datastoreItem xmlns:ds="http://schemas.openxmlformats.org/officeDocument/2006/customXml" ds:itemID="{A648F2E1-2340-4F82-BD2E-31128A92CC82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1870</TotalTime>
  <Words>241</Words>
  <Application>Microsoft Office PowerPoint</Application>
  <PresentationFormat>Předvádění na obrazovce (4:3)</PresentationFormat>
  <Paragraphs>59</Paragraphs>
  <Slides>12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12</vt:i4>
      </vt:variant>
    </vt:vector>
  </HeadingPairs>
  <TitlesOfParts>
    <vt:vector size="13" baseType="lpstr">
      <vt:lpstr>Office Theme</vt:lpstr>
      <vt:lpstr>Ekonomické aspekty facility managementu</vt:lpstr>
      <vt:lpstr>Porterova analýza hodnotového řetězce</vt:lpstr>
      <vt:lpstr>Konkurenční výhoda</vt:lpstr>
      <vt:lpstr>Hodnota</vt:lpstr>
      <vt:lpstr>Hodnotový řetězec</vt:lpstr>
      <vt:lpstr>Hodnototvorné činnosti</vt:lpstr>
      <vt:lpstr>Hodnototvorné činnosti</vt:lpstr>
      <vt:lpstr>Typy činností</vt:lpstr>
      <vt:lpstr>Vazby hodnototvorných činností</vt:lpstr>
      <vt:lpstr>Konkurenční rozsah</vt:lpstr>
      <vt:lpstr>Analýza hodnotového řetězce dle Portera</vt:lpstr>
      <vt:lpstr>Děkuji za pozornost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martin</cp:lastModifiedBy>
  <cp:revision>93</cp:revision>
  <cp:lastPrinted>2018-09-11T09:44:43Z</cp:lastPrinted>
  <dcterms:created xsi:type="dcterms:W3CDTF">2012-02-25T13:45:29Z</dcterms:created>
  <dcterms:modified xsi:type="dcterms:W3CDTF">2021-03-12T11:58:20Z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0x0101001EA92EA18247CF4EA4049AD934FACBB4</vt:lpwstr>
  </property>
</Properties>
</file>