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5" r:id="rId8"/>
    <p:sldId id="261" r:id="rId9"/>
    <p:sldId id="262" r:id="rId10"/>
    <p:sldId id="264" r:id="rId11"/>
    <p:sldId id="266" r:id="rId12"/>
    <p:sldId id="267" r:id="rId13"/>
    <p:sldId id="268" r:id="rId14"/>
    <p:sldId id="269" r:id="rId15"/>
    <p:sldId id="270" r:id="rId16"/>
  </p:sldIdLst>
  <p:sldSz cx="12192000" cy="6858000"/>
  <p:notesSz cx="6888163" cy="100218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5" d="100"/>
          <a:sy n="75" d="100"/>
        </p:scale>
        <p:origin x="3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2D47-A9B9-4DBA-876C-05A2C917A795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7FE3-6148-45C4-94E0-AC6DC990D7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3551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2D47-A9B9-4DBA-876C-05A2C917A795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7FE3-6148-45C4-94E0-AC6DC990D7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1940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2D47-A9B9-4DBA-876C-05A2C917A795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7FE3-6148-45C4-94E0-AC6DC990D7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014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2D47-A9B9-4DBA-876C-05A2C917A795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7FE3-6148-45C4-94E0-AC6DC990D7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9217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2D47-A9B9-4DBA-876C-05A2C917A795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7FE3-6148-45C4-94E0-AC6DC990D7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8540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2D47-A9B9-4DBA-876C-05A2C917A795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7FE3-6148-45C4-94E0-AC6DC990D7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300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2D47-A9B9-4DBA-876C-05A2C917A795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7FE3-6148-45C4-94E0-AC6DC990D7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2476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2D47-A9B9-4DBA-876C-05A2C917A795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7FE3-6148-45C4-94E0-AC6DC990D7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6860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2D47-A9B9-4DBA-876C-05A2C917A795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7FE3-6148-45C4-94E0-AC6DC990D7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0802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2D47-A9B9-4DBA-876C-05A2C917A795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7FE3-6148-45C4-94E0-AC6DC990D7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9419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2D47-A9B9-4DBA-876C-05A2C917A795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7FE3-6148-45C4-94E0-AC6DC990D7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0926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A2D47-A9B9-4DBA-876C-05A2C917A795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F7FE3-6148-45C4-94E0-AC6DC990D7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88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tag-mvso.zcu.cz/portal/studium/moje-studium/studijni-materialy.html" TargetMode="External"/><Relationship Id="rId2" Type="http://schemas.openxmlformats.org/officeDocument/2006/relationships/hyperlink" Target="https://profesis.ckait.cz/dokumenty-ckait/ps-10-5/#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ovinky.cz/kariera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81760" y="3033078"/>
            <a:ext cx="9144000" cy="675322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/>
              <a:t>Management podpůrných procesů</a:t>
            </a:r>
          </a:p>
          <a:p>
            <a:r>
              <a:rPr lang="cs-CZ" sz="1400" dirty="0" smtClean="0"/>
              <a:t>YMPP</a:t>
            </a:r>
            <a:endParaRPr lang="cs-CZ" sz="1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711308" y="0"/>
            <a:ext cx="476938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MORAVSKÁ VYSOKÁ ŠKOLA OLOMOUC, </a:t>
            </a:r>
            <a:r>
              <a:rPr kumimoji="0" lang="en-US" altLang="cs-CZ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o.p.s</a:t>
            </a:r>
            <a:r>
              <a:rPr kumimoji="0" lang="en-US" alt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cs-CZ" altLang="cs-CZ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Obrázek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821" y="1193483"/>
            <a:ext cx="1559877" cy="155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dnadpis 2"/>
          <p:cNvSpPr txBox="1">
            <a:spLocks/>
          </p:cNvSpPr>
          <p:nvPr/>
        </p:nvSpPr>
        <p:spPr>
          <a:xfrm>
            <a:off x="2783840" y="3911600"/>
            <a:ext cx="3444240" cy="22661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defPPr>
              <a:defRPr lang="cs-CZ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/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cs-CZ" dirty="0" smtClean="0"/>
              <a:t>Autor:</a:t>
            </a:r>
            <a:endParaRPr lang="cs-CZ" dirty="0"/>
          </a:p>
          <a:p>
            <a:r>
              <a:rPr lang="cs-CZ" dirty="0" smtClean="0"/>
              <a:t>Osobní číslo studenta: </a:t>
            </a:r>
            <a:endParaRPr lang="cs-CZ" dirty="0"/>
          </a:p>
          <a:p>
            <a:r>
              <a:rPr lang="cs-CZ" dirty="0" smtClean="0"/>
              <a:t>Obor:</a:t>
            </a:r>
            <a:r>
              <a:rPr lang="cs-CZ" dirty="0"/>
              <a:t>		</a:t>
            </a:r>
            <a:endParaRPr lang="cs-CZ" dirty="0" smtClean="0"/>
          </a:p>
          <a:p>
            <a:r>
              <a:rPr lang="cs-CZ" dirty="0" smtClean="0"/>
              <a:t>Forma studia:</a:t>
            </a:r>
            <a:endParaRPr lang="cs-CZ" dirty="0"/>
          </a:p>
          <a:p>
            <a:r>
              <a:rPr lang="cs-CZ" dirty="0" smtClean="0"/>
              <a:t>Ročník:</a:t>
            </a:r>
            <a:endParaRPr lang="cs-CZ" dirty="0"/>
          </a:p>
          <a:p>
            <a:r>
              <a:rPr lang="cs-CZ" dirty="0"/>
              <a:t>E-mail:</a:t>
            </a:r>
          </a:p>
          <a:p>
            <a:r>
              <a:rPr lang="cs-CZ" dirty="0" smtClean="0"/>
              <a:t>Akademický rok:</a:t>
            </a:r>
            <a:r>
              <a:rPr lang="cs-CZ" dirty="0"/>
              <a:t>		</a:t>
            </a:r>
          </a:p>
          <a:p>
            <a:endParaRPr lang="cs-CZ" dirty="0"/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6979392" y="3911600"/>
            <a:ext cx="3444240" cy="22661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500" dirty="0" smtClean="0"/>
              <a:t>Jana Secká</a:t>
            </a:r>
          </a:p>
          <a:p>
            <a:pPr algn="l"/>
            <a:r>
              <a:rPr lang="cs-CZ" sz="2500" dirty="0" smtClean="0"/>
              <a:t>M19107</a:t>
            </a:r>
          </a:p>
          <a:p>
            <a:pPr algn="l"/>
            <a:r>
              <a:rPr lang="cs-CZ" sz="2500" dirty="0" smtClean="0"/>
              <a:t>PEM</a:t>
            </a:r>
            <a:endParaRPr lang="cs-CZ" sz="2500" dirty="0"/>
          </a:p>
          <a:p>
            <a:pPr algn="l"/>
            <a:r>
              <a:rPr lang="cs-CZ" sz="2500" dirty="0" smtClean="0"/>
              <a:t>kombinovaná</a:t>
            </a:r>
            <a:endParaRPr lang="cs-CZ" sz="2500" dirty="0"/>
          </a:p>
          <a:p>
            <a:pPr algn="l"/>
            <a:r>
              <a:rPr lang="cs-CZ" sz="2500" dirty="0" smtClean="0"/>
              <a:t>druhý</a:t>
            </a:r>
            <a:endParaRPr lang="cs-CZ" sz="2500" dirty="0"/>
          </a:p>
          <a:p>
            <a:pPr algn="l"/>
            <a:r>
              <a:rPr lang="cs-CZ" sz="2500" dirty="0" smtClean="0"/>
              <a:t>M19107@studenti.mvso.cz</a:t>
            </a:r>
            <a:endParaRPr lang="cs-CZ" sz="2500" dirty="0"/>
          </a:p>
          <a:p>
            <a:pPr algn="l"/>
            <a:r>
              <a:rPr lang="cs-CZ" sz="2500" dirty="0" smtClean="0"/>
              <a:t>2020/2021</a:t>
            </a:r>
            <a:endParaRPr lang="cs-CZ" sz="25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0213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Odpovědnosti manažera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474" y="1280160"/>
            <a:ext cx="5212080" cy="50190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2999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AUTORITA MANAŽERA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839788" y="1770611"/>
            <a:ext cx="9850379" cy="4194609"/>
          </a:xfrm>
        </p:spPr>
        <p:txBody>
          <a:bodyPr>
            <a:normAutofit fontScale="85000" lnSpcReduction="20000"/>
          </a:bodyPr>
          <a:lstStyle/>
          <a:p>
            <a:r>
              <a:rPr lang="cs-CZ" u="sng" dirty="0" smtClean="0"/>
              <a:t>Formální</a:t>
            </a:r>
            <a:r>
              <a:rPr lang="cs-CZ" dirty="0" smtClean="0"/>
              <a:t>: </a:t>
            </a:r>
          </a:p>
          <a:p>
            <a:pPr lvl="1"/>
            <a:r>
              <a:rPr lang="cs-CZ" dirty="0" smtClean="0"/>
              <a:t>Autorita </a:t>
            </a:r>
            <a:r>
              <a:rPr lang="cs-CZ" dirty="0"/>
              <a:t>poziční, manažer byl do své funkce ustaven, </a:t>
            </a:r>
            <a:r>
              <a:rPr lang="cs-CZ" dirty="0" smtClean="0"/>
              <a:t>instalován</a:t>
            </a:r>
          </a:p>
          <a:p>
            <a:pPr marL="457200" lvl="1" indent="0">
              <a:buNone/>
            </a:pPr>
            <a:endParaRPr lang="cs-CZ" dirty="0" smtClean="0"/>
          </a:p>
          <a:p>
            <a:r>
              <a:rPr lang="cs-CZ" u="sng" dirty="0" smtClean="0"/>
              <a:t>Neformální</a:t>
            </a:r>
            <a:r>
              <a:rPr lang="cs-CZ" dirty="0" smtClean="0"/>
              <a:t>: </a:t>
            </a:r>
          </a:p>
          <a:p>
            <a:r>
              <a:rPr lang="cs-CZ" dirty="0" smtClean="0"/>
              <a:t>1</a:t>
            </a:r>
            <a:r>
              <a:rPr lang="cs-CZ" dirty="0"/>
              <a:t>. </a:t>
            </a:r>
            <a:r>
              <a:rPr lang="cs-CZ" b="1" dirty="0"/>
              <a:t>Odborná kompetence </a:t>
            </a:r>
            <a:r>
              <a:rPr lang="cs-CZ" dirty="0"/>
              <a:t>(odborné znalosti související s předmětem podnikání, odborné schopnosti řídícího charakteru, odborné znalosti příbuzné problematiky). </a:t>
            </a:r>
          </a:p>
          <a:p>
            <a:r>
              <a:rPr lang="cs-CZ" dirty="0"/>
              <a:t>2. </a:t>
            </a:r>
            <a:r>
              <a:rPr lang="cs-CZ" b="1" dirty="0"/>
              <a:t>Morální část autority </a:t>
            </a:r>
            <a:r>
              <a:rPr lang="cs-CZ" dirty="0"/>
              <a:t>– schopnost jasně stanovovat „pravidla hry“, přesně je respektovat, neměnit je zištně dle potřeby vedoucího, schopnost držet slovo. </a:t>
            </a:r>
          </a:p>
          <a:p>
            <a:r>
              <a:rPr lang="cs-CZ" dirty="0"/>
              <a:t>3. </a:t>
            </a:r>
            <a:r>
              <a:rPr lang="cs-CZ" b="1" dirty="0"/>
              <a:t>Charisma manažera </a:t>
            </a:r>
            <a:r>
              <a:rPr lang="cs-CZ" dirty="0"/>
              <a:t>– sem patří především schopnost verbální a neverbální komunikace, image osobnosti, vyváženost zaměření na vztahy a výkon v týmu. </a:t>
            </a:r>
          </a:p>
        </p:txBody>
      </p:sp>
    </p:spTree>
    <p:extLst>
      <p:ext uri="{BB962C8B-B14F-4D97-AF65-F5344CB8AC3E}">
        <p14:creationId xmlns:p14="http://schemas.microsoft.com/office/powerpoint/2010/main" val="1896934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79559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Kompetence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/>
              <a:t>je </a:t>
            </a:r>
            <a:r>
              <a:rPr lang="cs-CZ" sz="2000" dirty="0"/>
              <a:t>způsobilost subjektů řízení. K subjektům patří majitel (vlastník, zřizovatel) </a:t>
            </a:r>
            <a:r>
              <a:rPr lang="cs-CZ" sz="2000" dirty="0" smtClean="0"/>
              <a:t>organizace</a:t>
            </a:r>
            <a:r>
              <a:rPr lang="cs-CZ" sz="2000" dirty="0"/>
              <a:t>, manažer organizace a zaměstnanec organizace. Tyto orgány či lidé jsou také objekty </a:t>
            </a:r>
            <a:r>
              <a:rPr lang="cs-CZ" sz="2000" dirty="0" smtClean="0"/>
              <a:t>působení</a:t>
            </a:r>
            <a:r>
              <a:rPr lang="cs-CZ" sz="2000" dirty="0"/>
              <a:t>.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Kompetence se dají získat </a:t>
            </a:r>
            <a:r>
              <a:rPr lang="cs-CZ" sz="2000" b="1" dirty="0" smtClean="0"/>
              <a:t>praxí, učením, výchovou</a:t>
            </a:r>
            <a:r>
              <a:rPr lang="cs-CZ" sz="2000" dirty="0" smtClean="0"/>
              <a:t>. </a:t>
            </a:r>
            <a:br>
              <a:rPr lang="cs-CZ" sz="2000" dirty="0" smtClean="0"/>
            </a:br>
            <a:r>
              <a:rPr lang="cs-CZ" sz="2000" dirty="0" smtClean="0"/>
              <a:t>Má 3 rozměry: </a:t>
            </a:r>
            <a:endParaRPr lang="cs-CZ" sz="20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838200" y="2236123"/>
            <a:ext cx="10515600" cy="3940839"/>
          </a:xfrm>
        </p:spPr>
        <p:txBody>
          <a:bodyPr>
            <a:normAutofit fontScale="55000" lnSpcReduction="20000"/>
          </a:bodyPr>
          <a:lstStyle/>
          <a:p>
            <a:endParaRPr lang="cs-CZ" dirty="0"/>
          </a:p>
          <a:p>
            <a:r>
              <a:rPr lang="cs-CZ" b="1" dirty="0"/>
              <a:t>O</a:t>
            </a:r>
            <a:r>
              <a:rPr lang="cs-CZ" b="1" dirty="0" smtClean="0"/>
              <a:t>dbornou </a:t>
            </a:r>
            <a:r>
              <a:rPr lang="cs-CZ" b="1" dirty="0"/>
              <a:t>zdatnost </a:t>
            </a:r>
            <a:r>
              <a:rPr lang="cs-CZ" dirty="0"/>
              <a:t>– odborné znalosti, široké vědomosti i obecného </a:t>
            </a:r>
            <a:r>
              <a:rPr lang="cs-CZ" dirty="0" smtClean="0"/>
              <a:t>rázu:</a:t>
            </a:r>
          </a:p>
          <a:p>
            <a:pPr lvl="1"/>
            <a:r>
              <a:rPr lang="cs-CZ" dirty="0" smtClean="0"/>
              <a:t>Vědomosti o objektu řízení</a:t>
            </a:r>
          </a:p>
          <a:p>
            <a:pPr lvl="1"/>
            <a:r>
              <a:rPr lang="cs-CZ" dirty="0" smtClean="0"/>
              <a:t>Vědomosti o funkcích řízení</a:t>
            </a:r>
          </a:p>
          <a:p>
            <a:pPr lvl="1"/>
            <a:r>
              <a:rPr lang="cs-CZ" dirty="0" smtClean="0"/>
              <a:t>Vědomosti o informacích pro řízení</a:t>
            </a:r>
          </a:p>
          <a:p>
            <a:pPr lvl="1"/>
            <a:r>
              <a:rPr lang="cs-CZ" dirty="0" smtClean="0"/>
              <a:t>Vědomosti o systému řízení</a:t>
            </a:r>
            <a:endParaRPr lang="cs-CZ" dirty="0"/>
          </a:p>
          <a:p>
            <a:r>
              <a:rPr lang="cs-CZ" b="1" dirty="0"/>
              <a:t>P</a:t>
            </a:r>
            <a:r>
              <a:rPr lang="cs-CZ" b="1" dirty="0" smtClean="0"/>
              <a:t>raktická </a:t>
            </a:r>
            <a:r>
              <a:rPr lang="cs-CZ" b="1" dirty="0"/>
              <a:t>dovednost </a:t>
            </a:r>
            <a:r>
              <a:rPr lang="cs-CZ" dirty="0"/>
              <a:t>– praktické schopnosti jednat, realizovat </a:t>
            </a:r>
            <a:r>
              <a:rPr lang="cs-CZ" dirty="0" smtClean="0"/>
              <a:t>znalosti: </a:t>
            </a:r>
          </a:p>
          <a:p>
            <a:pPr lvl="1"/>
            <a:r>
              <a:rPr lang="cs-CZ" dirty="0" smtClean="0"/>
              <a:t>Schopnost komunikovat</a:t>
            </a:r>
          </a:p>
          <a:p>
            <a:pPr lvl="1"/>
            <a:r>
              <a:rPr lang="cs-CZ" dirty="0" smtClean="0"/>
              <a:t>Schopnost motivovat</a:t>
            </a:r>
          </a:p>
          <a:p>
            <a:pPr lvl="1"/>
            <a:r>
              <a:rPr lang="cs-CZ" dirty="0" smtClean="0"/>
              <a:t>Schopnost týmové práce a vedení týmu</a:t>
            </a:r>
          </a:p>
          <a:p>
            <a:pPr lvl="1"/>
            <a:r>
              <a:rPr lang="cs-CZ" dirty="0" smtClean="0"/>
              <a:t>Schopnost sebeřízení a řízení času (</a:t>
            </a:r>
            <a:r>
              <a:rPr lang="cs-CZ" dirty="0" err="1" smtClean="0"/>
              <a:t>Time</a:t>
            </a:r>
            <a:r>
              <a:rPr lang="cs-CZ" dirty="0" smtClean="0"/>
              <a:t> management)</a:t>
            </a:r>
            <a:endParaRPr lang="cs-CZ" dirty="0"/>
          </a:p>
          <a:p>
            <a:r>
              <a:rPr lang="cs-CZ" b="1" dirty="0"/>
              <a:t>S</a:t>
            </a:r>
            <a:r>
              <a:rPr lang="cs-CZ" b="1" dirty="0" smtClean="0"/>
              <a:t>ociální </a:t>
            </a:r>
            <a:r>
              <a:rPr lang="cs-CZ" b="1" dirty="0"/>
              <a:t>zralost </a:t>
            </a:r>
            <a:r>
              <a:rPr lang="cs-CZ" dirty="0"/>
              <a:t>– osobní vlastnosti. </a:t>
            </a:r>
            <a:endParaRPr lang="cs-CZ" dirty="0" smtClean="0"/>
          </a:p>
          <a:p>
            <a:pPr lvl="1"/>
            <a:r>
              <a:rPr lang="cs-CZ" dirty="0" smtClean="0"/>
              <a:t>Charakterové vlastnosti</a:t>
            </a:r>
          </a:p>
          <a:p>
            <a:pPr lvl="1"/>
            <a:r>
              <a:rPr lang="cs-CZ" dirty="0" smtClean="0"/>
              <a:t>Schopnost vnímání</a:t>
            </a:r>
          </a:p>
          <a:p>
            <a:pPr lvl="1"/>
            <a:r>
              <a:rPr lang="cs-CZ" dirty="0" smtClean="0"/>
              <a:t>Tvořivost</a:t>
            </a:r>
          </a:p>
          <a:p>
            <a:pPr lvl="1"/>
            <a:r>
              <a:rPr lang="cs-CZ" dirty="0" smtClean="0"/>
              <a:t>Temperament</a:t>
            </a:r>
          </a:p>
          <a:p>
            <a:pPr lvl="1"/>
            <a:r>
              <a:rPr lang="cs-CZ" dirty="0" smtClean="0"/>
              <a:t>Psychické vlastnosti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3439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Osobní vlastnosti manažera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vůdcovství – </a:t>
            </a:r>
            <a:r>
              <a:rPr lang="cs-CZ" dirty="0"/>
              <a:t>schopnost vést na jakékoliv úrovni řízení, oslovit a přesvědčit, získat lidi a uplatnit sebe i své myšlenky. Uvádí se, že úspěch je podmíněn jen z 15 % odbornými znalostmi a z 85 % osobností a vůdcovskou schopností, a to u „každého“ člověka </a:t>
            </a:r>
            <a:endParaRPr lang="cs-CZ" dirty="0" smtClean="0"/>
          </a:p>
          <a:p>
            <a:r>
              <a:rPr lang="cs-CZ" b="1" dirty="0"/>
              <a:t>rozhodnost – </a:t>
            </a:r>
            <a:r>
              <a:rPr lang="cs-CZ" dirty="0"/>
              <a:t>umění zvolit východiska i z krizové situace při nedostatku času, informací i prostředků s potřebnou odvahou </a:t>
            </a:r>
            <a:endParaRPr lang="cs-CZ" dirty="0" smtClean="0"/>
          </a:p>
          <a:p>
            <a:r>
              <a:rPr lang="cs-CZ" b="1" dirty="0"/>
              <a:t>samostatnost </a:t>
            </a:r>
            <a:r>
              <a:rPr lang="cs-CZ" dirty="0"/>
              <a:t>– spoléhání na vlastní síly a schopnosti, a to i u svých podřízených </a:t>
            </a:r>
            <a:endParaRPr lang="cs-CZ" dirty="0" smtClean="0"/>
          </a:p>
          <a:p>
            <a:r>
              <a:rPr lang="cs-CZ" b="1" dirty="0"/>
              <a:t>iniciativu </a:t>
            </a:r>
            <a:r>
              <a:rPr lang="cs-CZ" dirty="0"/>
              <a:t>– předvídat a tím i ovlivňovat žádoucí vývoj v okruhu své působnosti, být v čele dění a také naopak předjímat možné nežádoucí jevy a vhodně jim předcházet </a:t>
            </a:r>
            <a:endParaRPr lang="cs-CZ" dirty="0" smtClean="0"/>
          </a:p>
          <a:p>
            <a:r>
              <a:rPr lang="cs-CZ" b="1" dirty="0"/>
              <a:t>spolehlivost </a:t>
            </a:r>
            <a:r>
              <a:rPr lang="cs-CZ" b="1" i="1" dirty="0"/>
              <a:t>– </a:t>
            </a:r>
            <a:r>
              <a:rPr lang="cs-CZ" dirty="0"/>
              <a:t>stabilita chování a jednání, soulad slov a činů, vyrovnanost a odolnost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312331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manažera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 smtClean="0"/>
              <a:t>Prognostik</a:t>
            </a:r>
            <a:r>
              <a:rPr lang="cs-CZ" dirty="0" smtClean="0"/>
              <a:t> – předvídá vývoj </a:t>
            </a:r>
          </a:p>
          <a:p>
            <a:r>
              <a:rPr lang="cs-CZ" b="1" dirty="0" smtClean="0"/>
              <a:t>Analytik</a:t>
            </a:r>
            <a:r>
              <a:rPr lang="cs-CZ" dirty="0" smtClean="0"/>
              <a:t> – správně vyhodnocuje věci a procesy</a:t>
            </a:r>
          </a:p>
          <a:p>
            <a:r>
              <a:rPr lang="cs-CZ" b="1" dirty="0" smtClean="0"/>
              <a:t>Plánovač</a:t>
            </a:r>
            <a:r>
              <a:rPr lang="cs-CZ" dirty="0" smtClean="0"/>
              <a:t> – dobré plánování aktivit</a:t>
            </a:r>
          </a:p>
          <a:p>
            <a:r>
              <a:rPr lang="cs-CZ" b="1" dirty="0" smtClean="0"/>
              <a:t>Realizátor změn </a:t>
            </a:r>
            <a:r>
              <a:rPr lang="cs-CZ" dirty="0" smtClean="0"/>
              <a:t>– aplikuje potřeby, cíle a úkoly tak, jak vyžaduje situace a její vývoj</a:t>
            </a:r>
          </a:p>
          <a:p>
            <a:r>
              <a:rPr lang="cs-CZ" b="1" dirty="0" smtClean="0"/>
              <a:t>Nositel zdrojů </a:t>
            </a:r>
            <a:r>
              <a:rPr lang="cs-CZ" dirty="0" smtClean="0"/>
              <a:t>– dobré informace a agendu o zdrojích, spolupráce s ostatními subjekty</a:t>
            </a:r>
          </a:p>
          <a:p>
            <a:r>
              <a:rPr lang="cs-CZ" b="1" dirty="0" smtClean="0"/>
              <a:t>Komunikátor</a:t>
            </a:r>
            <a:r>
              <a:rPr lang="cs-CZ" dirty="0" smtClean="0"/>
              <a:t> – ovládá vnější i vnitřní vztahy, upevňuje a rozvíjí vztahy mezi lidmi, vytváří ovzduší důvěry, pochopení, porozumění, kultivování osobnosti, pomoc při řešení osobních problémů, předchází konfliktům, náročný k sobě i druhým, vystupování, umění mluvit. </a:t>
            </a:r>
          </a:p>
          <a:p>
            <a:r>
              <a:rPr lang="cs-CZ" b="1" dirty="0" smtClean="0"/>
              <a:t>Řešitel problémů </a:t>
            </a:r>
            <a:r>
              <a:rPr lang="cs-CZ" dirty="0" smtClean="0"/>
              <a:t>– odpovídající postupy řešení problémů, pochopení jejich příčin, včetně rozporů a vývoje</a:t>
            </a:r>
          </a:p>
          <a:p>
            <a:r>
              <a:rPr lang="cs-CZ" b="1" dirty="0" smtClean="0"/>
              <a:t>Koordinátor</a:t>
            </a:r>
            <a:r>
              <a:rPr lang="cs-CZ" dirty="0" smtClean="0"/>
              <a:t> – chápe a ovládá procesy, souvislosti a vazby, komunikuje, má systémový a systematický přístup – role tvůrce a vedoucího týmu – </a:t>
            </a:r>
            <a:r>
              <a:rPr lang="cs-CZ" dirty="0" err="1" smtClean="0"/>
              <a:t>technku</a:t>
            </a:r>
            <a:r>
              <a:rPr lang="cs-CZ" dirty="0" smtClean="0"/>
              <a:t> výstavby, vývoje a vedení týmů, využívání potenciálu lidí, vztahy v týmu, motivování, rozhodování atd. 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69115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Seznam literatury a zdrojů: 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[1] </a:t>
            </a:r>
            <a:r>
              <a:rPr lang="cs-CZ" dirty="0"/>
              <a:t>PROFESIS: Profesní informační systém ČKAIT. Https://www.ckait.cz/ [online]. [cit. 2021-03-02]. Dostupné z: </a:t>
            </a:r>
            <a:r>
              <a:rPr lang="cs-CZ" dirty="0">
                <a:hlinkClick r:id="rId2"/>
              </a:rPr>
              <a:t>https://profesis.ckait.cz/dokumenty-</a:t>
            </a:r>
            <a:r>
              <a:rPr lang="cs-CZ" dirty="0" err="1">
                <a:hlinkClick r:id="rId2"/>
              </a:rPr>
              <a:t>ckait</a:t>
            </a:r>
            <a:r>
              <a:rPr lang="cs-CZ" dirty="0">
                <a:hlinkClick r:id="rId2"/>
              </a:rPr>
              <a:t>/ps-10-5/#1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[2] </a:t>
            </a:r>
            <a:r>
              <a:rPr lang="cs-CZ" dirty="0"/>
              <a:t>Management podpůrných procesů: Studijní materiály [online]. In: . Olomouc. Moravská vysoká škola Olomouc, 2018 [cit. 2021-03-08]. Dostupné z: </a:t>
            </a:r>
            <a:r>
              <a:rPr lang="cs-CZ" dirty="0">
                <a:hlinkClick r:id="rId3"/>
              </a:rPr>
              <a:t>https://stag-mvso.zcu.cz/</a:t>
            </a:r>
            <a:r>
              <a:rPr lang="cs-CZ" dirty="0" err="1">
                <a:hlinkClick r:id="rId3"/>
              </a:rPr>
              <a:t>portal</a:t>
            </a:r>
            <a:r>
              <a:rPr lang="cs-CZ" dirty="0">
                <a:hlinkClick r:id="rId3"/>
              </a:rPr>
              <a:t>/studium/moje-studium/studijni-materialy.html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[3] </a:t>
            </a:r>
            <a:r>
              <a:rPr lang="cs-CZ" dirty="0"/>
              <a:t>www.novinky.cz: Slovník pracovních pozic: </a:t>
            </a:r>
            <a:r>
              <a:rPr lang="cs-CZ" dirty="0" err="1"/>
              <a:t>Facility</a:t>
            </a:r>
            <a:r>
              <a:rPr lang="cs-CZ" dirty="0"/>
              <a:t> </a:t>
            </a:r>
            <a:r>
              <a:rPr lang="cs-CZ" dirty="0" err="1"/>
              <a:t>Manager</a:t>
            </a:r>
            <a:r>
              <a:rPr lang="cs-CZ" dirty="0"/>
              <a:t>. In: Novinky.cz [online]. 2011, 29. 4. 2011 [cit. 2021-03-02]. Dostupné z: </a:t>
            </a:r>
            <a:r>
              <a:rPr lang="cs-CZ" u="sng" dirty="0">
                <a:hlinkClick r:id="rId4"/>
              </a:rPr>
              <a:t>https://www.novinky.cz/kariera/</a:t>
            </a:r>
            <a:r>
              <a:rPr lang="cs-CZ" dirty="0"/>
              <a:t> </a:t>
            </a:r>
            <a:r>
              <a:rPr lang="cs-CZ" dirty="0" err="1"/>
              <a:t>clanek</a:t>
            </a:r>
            <a:r>
              <a:rPr lang="cs-CZ" dirty="0"/>
              <a:t>/slovnik-pracovnich-pozic-facility-manager-88132.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5711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Facility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management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Je definován normou </a:t>
            </a:r>
            <a:r>
              <a:rPr lang="cs-CZ" dirty="0"/>
              <a:t>ČSN EN 15 </a:t>
            </a:r>
            <a:r>
              <a:rPr lang="cs-CZ" dirty="0" smtClean="0"/>
              <a:t>221</a:t>
            </a:r>
          </a:p>
          <a:p>
            <a:r>
              <a:rPr lang="cs-CZ" dirty="0" smtClean="0"/>
              <a:t>Norma dělí management na:</a:t>
            </a:r>
          </a:p>
          <a:p>
            <a:pPr lvl="1"/>
            <a:r>
              <a:rPr lang="cs-CZ" dirty="0" smtClean="0"/>
              <a:t>Prostor a </a:t>
            </a:r>
            <a:r>
              <a:rPr lang="cs-CZ" dirty="0" smtClean="0"/>
              <a:t>infrastruktura</a:t>
            </a:r>
            <a:endParaRPr lang="cs-CZ" dirty="0" smtClean="0"/>
          </a:p>
          <a:p>
            <a:pPr lvl="3"/>
            <a:r>
              <a:rPr lang="cs-CZ" dirty="0" smtClean="0"/>
              <a:t>Využití prostoru</a:t>
            </a:r>
          </a:p>
          <a:p>
            <a:pPr lvl="3"/>
            <a:r>
              <a:rPr lang="cs-CZ" dirty="0" smtClean="0"/>
              <a:t>Využití pracoviště</a:t>
            </a:r>
          </a:p>
          <a:p>
            <a:pPr lvl="3"/>
            <a:r>
              <a:rPr lang="cs-CZ" dirty="0" smtClean="0"/>
              <a:t>Technická infrastruktura</a:t>
            </a:r>
          </a:p>
          <a:p>
            <a:pPr lvl="3"/>
            <a:r>
              <a:rPr lang="cs-CZ" dirty="0" smtClean="0"/>
              <a:t>Úklid</a:t>
            </a:r>
          </a:p>
          <a:p>
            <a:pPr lvl="3"/>
            <a:r>
              <a:rPr lang="cs-CZ" dirty="0"/>
              <a:t>O</a:t>
            </a:r>
            <a:r>
              <a:rPr lang="cs-CZ" dirty="0" smtClean="0"/>
              <a:t>statní</a:t>
            </a:r>
          </a:p>
          <a:p>
            <a:pPr marL="1371600" lvl="3" indent="0">
              <a:buNone/>
            </a:pPr>
            <a:endParaRPr lang="cs-CZ" dirty="0" smtClean="0"/>
          </a:p>
          <a:p>
            <a:pPr lvl="1"/>
            <a:r>
              <a:rPr lang="cs-CZ" dirty="0" smtClean="0"/>
              <a:t>Lidé a </a:t>
            </a:r>
            <a:r>
              <a:rPr lang="cs-CZ" dirty="0" smtClean="0"/>
              <a:t>organizace</a:t>
            </a:r>
            <a:endParaRPr lang="cs-CZ" dirty="0" smtClean="0"/>
          </a:p>
          <a:p>
            <a:pPr lvl="3"/>
            <a:r>
              <a:rPr lang="cs-CZ" dirty="0" smtClean="0"/>
              <a:t>BOZP a PO</a:t>
            </a:r>
          </a:p>
          <a:p>
            <a:pPr lvl="3"/>
            <a:r>
              <a:rPr lang="cs-CZ" dirty="0" smtClean="0"/>
              <a:t>Služby pro uživatele objektů (stravování, ICT, telekomunikace)</a:t>
            </a:r>
          </a:p>
          <a:p>
            <a:pPr lvl="3"/>
            <a:r>
              <a:rPr lang="cs-CZ" dirty="0" smtClean="0"/>
              <a:t>Logistika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6041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04497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„P“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/>
              <a:t>Pracovníci (lidské zdroje</a:t>
            </a:r>
            <a:r>
              <a:rPr lang="cs-CZ" sz="2400" dirty="0" smtClean="0"/>
              <a:t>) </a:t>
            </a:r>
            <a:br>
              <a:rPr lang="cs-CZ" sz="2400" dirty="0" smtClean="0"/>
            </a:br>
            <a:r>
              <a:rPr lang="cs-CZ" sz="2400" dirty="0" smtClean="0"/>
              <a:t>Procesy </a:t>
            </a:r>
            <a:r>
              <a:rPr lang="cs-CZ" sz="2400" dirty="0"/>
              <a:t>(práce, činnosti)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Prostor </a:t>
            </a:r>
            <a:r>
              <a:rPr lang="cs-CZ" sz="2400" dirty="0"/>
              <a:t>(pracoviště, místo výkonu práce</a:t>
            </a:r>
            <a:r>
              <a:rPr lang="cs-CZ" sz="2400" dirty="0" smtClean="0"/>
              <a:t>)</a:t>
            </a:r>
            <a:endParaRPr lang="cs-CZ" sz="2400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338" y="3190240"/>
            <a:ext cx="3761323" cy="30797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749532" y="2566785"/>
            <a:ext cx="10515600" cy="384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/>
              <a:t>Patří do působnosti </a:t>
            </a:r>
            <a:r>
              <a:rPr lang="cs-CZ" sz="2400" dirty="0" err="1" smtClean="0"/>
              <a:t>Facility</a:t>
            </a:r>
            <a:r>
              <a:rPr lang="cs-CZ" sz="2400" dirty="0" smtClean="0"/>
              <a:t> management. Nově byly rozšířeny o další 2P.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92697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Úrovně řízení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Facility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managementu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2602" y="1825625"/>
            <a:ext cx="818679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16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Facility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managementu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</a:t>
            </a:r>
            <a:r>
              <a:rPr lang="cs-CZ" dirty="0" smtClean="0"/>
              <a:t>dlehčit společnosti od podpůrných činností</a:t>
            </a:r>
          </a:p>
          <a:p>
            <a:r>
              <a:rPr lang="cs-CZ" dirty="0" smtClean="0"/>
              <a:t>Umožnit firmě soustředit se na její hlavní ekonomickou činnost</a:t>
            </a:r>
          </a:p>
          <a:p>
            <a:r>
              <a:rPr lang="cs-CZ" dirty="0" smtClean="0"/>
              <a:t>Zajistit správné a bezpečné fungování budov a vybavení</a:t>
            </a:r>
          </a:p>
          <a:p>
            <a:r>
              <a:rPr lang="cs-CZ" dirty="0" smtClean="0"/>
              <a:t>Zajistit údržbu budov a vybavení</a:t>
            </a:r>
          </a:p>
          <a:p>
            <a:r>
              <a:rPr lang="cs-CZ" dirty="0" smtClean="0"/>
              <a:t>Zajistit bezpečné prostředí pro zaměstnance a návštěvníky</a:t>
            </a:r>
          </a:p>
          <a:p>
            <a:r>
              <a:rPr lang="cs-CZ" dirty="0" smtClean="0"/>
              <a:t>Zajistit zaměstnancům podpůrné služby (úklid, stravování)</a:t>
            </a:r>
          </a:p>
          <a:p>
            <a:r>
              <a:rPr lang="cs-CZ" dirty="0" smtClean="0"/>
              <a:t>Zajistit příjemné prostředí pro zaměstnance a návštěvníky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6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Facility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manažer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Požadavky</a:t>
            </a:r>
          </a:p>
          <a:p>
            <a:pPr lvl="1"/>
            <a:r>
              <a:rPr lang="cs-CZ" dirty="0" smtClean="0"/>
              <a:t>Vzdělání – technický nebo ekonomický směr</a:t>
            </a:r>
          </a:p>
          <a:p>
            <a:pPr lvl="1"/>
            <a:r>
              <a:rPr lang="cs-CZ" dirty="0" smtClean="0"/>
              <a:t>Schopnost vedení</a:t>
            </a:r>
          </a:p>
          <a:p>
            <a:pPr lvl="1"/>
            <a:r>
              <a:rPr lang="cs-CZ" dirty="0" smtClean="0"/>
              <a:t>Schopnost vyjednávání</a:t>
            </a:r>
          </a:p>
          <a:p>
            <a:pPr lvl="1"/>
            <a:r>
              <a:rPr lang="cs-CZ" dirty="0" smtClean="0"/>
              <a:t>Řízení a kontrola týmu</a:t>
            </a:r>
          </a:p>
          <a:p>
            <a:pPr lvl="1"/>
            <a:r>
              <a:rPr lang="cs-CZ" dirty="0" smtClean="0"/>
              <a:t>Schopnost zvládat stres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882067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Typy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Facility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manažerů: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b="1" u="sng" dirty="0" smtClean="0"/>
              <a:t>INTERNÍ</a:t>
            </a:r>
          </a:p>
          <a:p>
            <a:r>
              <a:rPr lang="cs-CZ" dirty="0"/>
              <a:t>Člen vedení společnosti</a:t>
            </a:r>
          </a:p>
          <a:p>
            <a:r>
              <a:rPr lang="cs-CZ" dirty="0"/>
              <a:t>Řídící pracovník</a:t>
            </a:r>
          </a:p>
          <a:p>
            <a:r>
              <a:rPr lang="cs-CZ" dirty="0"/>
              <a:t>Posláním je nalézt formu </a:t>
            </a:r>
            <a:r>
              <a:rPr lang="cs-CZ" dirty="0" err="1"/>
              <a:t>Facility</a:t>
            </a:r>
            <a:r>
              <a:rPr lang="cs-CZ" dirty="0"/>
              <a:t> managementu, při níž dochází: </a:t>
            </a:r>
          </a:p>
          <a:p>
            <a:pPr lvl="1"/>
            <a:r>
              <a:rPr lang="cs-CZ" dirty="0"/>
              <a:t>K co nejkvalitnější podpoře všech zaměstnanců společnosti</a:t>
            </a:r>
          </a:p>
          <a:p>
            <a:pPr lvl="1"/>
            <a:r>
              <a:rPr lang="cs-CZ" dirty="0"/>
              <a:t>Optimálnímu zajištění evidence a chodu nemovitostí a majetku (vybavení)</a:t>
            </a:r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b="1" u="sng" dirty="0" smtClean="0"/>
              <a:t>EXTERNÍ</a:t>
            </a:r>
          </a:p>
          <a:p>
            <a:r>
              <a:rPr lang="cs-CZ" dirty="0" smtClean="0"/>
              <a:t>Není v zaměstnaneckém poměru</a:t>
            </a:r>
          </a:p>
          <a:p>
            <a:r>
              <a:rPr lang="cs-CZ" dirty="0" smtClean="0"/>
              <a:t>Řídící pracovní poskytovatele</a:t>
            </a:r>
          </a:p>
          <a:p>
            <a:r>
              <a:rPr lang="cs-CZ" dirty="0" smtClean="0"/>
              <a:t>Je zodpovědný za vlastní výkon služeb</a:t>
            </a:r>
          </a:p>
        </p:txBody>
      </p:sp>
    </p:spTree>
    <p:extLst>
      <p:ext uri="{BB962C8B-B14F-4D97-AF65-F5344CB8AC3E}">
        <p14:creationId xmlns:p14="http://schemas.microsoft.com/office/powerpoint/2010/main" val="1534197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Typy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Facility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manažerů- schéma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sz="27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1017" y="1825625"/>
            <a:ext cx="750996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36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Náplň práce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Facility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manažera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err="1" smtClean="0"/>
              <a:t>Facility</a:t>
            </a:r>
            <a:r>
              <a:rPr lang="cs-CZ" dirty="0" smtClean="0"/>
              <a:t> </a:t>
            </a:r>
            <a:r>
              <a:rPr lang="cs-CZ" dirty="0"/>
              <a:t>manažer může být interní, kdy je přímo zaměstnancem společnosti, nebo externí, tedy zaměstnancem </a:t>
            </a:r>
            <a:r>
              <a:rPr lang="cs-CZ" dirty="0" smtClean="0"/>
              <a:t>subdodavatele</a:t>
            </a:r>
          </a:p>
          <a:p>
            <a:r>
              <a:rPr lang="cs-CZ" dirty="0" smtClean="0"/>
              <a:t>Správa budov</a:t>
            </a:r>
          </a:p>
          <a:p>
            <a:r>
              <a:rPr lang="cs-CZ" dirty="0" smtClean="0"/>
              <a:t>Prosazování dlouhodobých plánů oprav a údržby</a:t>
            </a:r>
          </a:p>
          <a:p>
            <a:r>
              <a:rPr lang="cs-CZ" dirty="0" smtClean="0"/>
              <a:t>Řízení provozu budov</a:t>
            </a:r>
          </a:p>
          <a:p>
            <a:r>
              <a:rPr lang="cs-CZ" dirty="0" smtClean="0"/>
              <a:t>Odpovědnost za funkčnost majetku podniku</a:t>
            </a:r>
          </a:p>
          <a:p>
            <a:r>
              <a:rPr lang="cs-CZ" dirty="0" smtClean="0"/>
              <a:t>Vyhledávání možných závad</a:t>
            </a:r>
          </a:p>
          <a:p>
            <a:r>
              <a:rPr lang="cs-CZ" dirty="0" smtClean="0"/>
              <a:t>Řešení havarijních situací, návrhy na efektivní a účinné odstranění</a:t>
            </a:r>
          </a:p>
          <a:p>
            <a:r>
              <a:rPr lang="cs-CZ" dirty="0" smtClean="0"/>
              <a:t>Controlling</a:t>
            </a:r>
          </a:p>
          <a:p>
            <a:r>
              <a:rPr lang="cs-CZ" dirty="0" smtClean="0"/>
              <a:t>Zpracovávání rozpočtů</a:t>
            </a:r>
          </a:p>
          <a:p>
            <a:r>
              <a:rPr lang="cs-CZ" dirty="0" smtClean="0"/>
              <a:t>Vyhodnocování ekonomických ukazatelů</a:t>
            </a:r>
          </a:p>
          <a:p>
            <a:r>
              <a:rPr lang="cs-CZ" dirty="0" smtClean="0"/>
              <a:t>Příprava servisních smluv a zodpovědnost za jejich plnění</a:t>
            </a:r>
          </a:p>
          <a:p>
            <a:r>
              <a:rPr lang="cs-CZ" dirty="0" smtClean="0"/>
              <a:t>Kontakt s nájemci, servisními firmami a subdodavateli</a:t>
            </a:r>
          </a:p>
          <a:p>
            <a:r>
              <a:rPr lang="cs-CZ" dirty="0" smtClean="0"/>
              <a:t>Dohled nad týmem svých zaměstnanců</a:t>
            </a:r>
          </a:p>
          <a:p>
            <a:pPr lvl="1"/>
            <a:r>
              <a:rPr lang="cs-CZ" dirty="0" smtClean="0"/>
              <a:t>Technici</a:t>
            </a:r>
          </a:p>
          <a:p>
            <a:pPr lvl="1"/>
            <a:r>
              <a:rPr lang="cs-CZ" dirty="0" smtClean="0"/>
              <a:t>Ostraha</a:t>
            </a:r>
          </a:p>
          <a:p>
            <a:pPr lvl="1"/>
            <a:r>
              <a:rPr lang="cs-CZ" dirty="0" smtClean="0"/>
              <a:t>Úklid </a:t>
            </a:r>
          </a:p>
        </p:txBody>
      </p:sp>
    </p:spTree>
    <p:extLst>
      <p:ext uri="{BB962C8B-B14F-4D97-AF65-F5344CB8AC3E}">
        <p14:creationId xmlns:p14="http://schemas.microsoft.com/office/powerpoint/2010/main" val="152891060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739</Words>
  <Application>Microsoft Office PowerPoint</Application>
  <PresentationFormat>Širokoúhlá obrazovka</PresentationFormat>
  <Paragraphs>129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Motiv Office</vt:lpstr>
      <vt:lpstr>Prezentace aplikace PowerPoint</vt:lpstr>
      <vt:lpstr>Facility management</vt:lpstr>
      <vt:lpstr>3 „P“ Pracovníci (lidské zdroje)  Procesy (práce, činnosti)  Prostor (pracoviště, místo výkonu práce)</vt:lpstr>
      <vt:lpstr>Úrovně řízení Facility managementu</vt:lpstr>
      <vt:lpstr>Cíl Facility managementu</vt:lpstr>
      <vt:lpstr>Facility manažer</vt:lpstr>
      <vt:lpstr>Typy Facility manažerů:</vt:lpstr>
      <vt:lpstr>Typy Facility manažerů- schéma </vt:lpstr>
      <vt:lpstr>Náplň práce Facility manažera</vt:lpstr>
      <vt:lpstr>Odpovědnosti manažera</vt:lpstr>
      <vt:lpstr>AUTORITA MANAŽERA</vt:lpstr>
      <vt:lpstr>Kompetence je způsobilost subjektů řízení. K subjektům patří majitel (vlastník, zřizovatel) organizace, manažer organizace a zaměstnanec organizace. Tyto orgány či lidé jsou také objekty působení.  Kompetence se dají získat praxí, učením, výchovou.  Má 3 rozměry: </vt:lpstr>
      <vt:lpstr>Osobní vlastnosti manažera</vt:lpstr>
      <vt:lpstr>Role manažera</vt:lpstr>
      <vt:lpstr>Seznam literatury a zdrojů: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 Secká</dc:creator>
  <cp:lastModifiedBy>Jana Secká</cp:lastModifiedBy>
  <cp:revision>21</cp:revision>
  <cp:lastPrinted>2021-03-11T12:45:12Z</cp:lastPrinted>
  <dcterms:created xsi:type="dcterms:W3CDTF">2021-02-27T18:12:42Z</dcterms:created>
  <dcterms:modified xsi:type="dcterms:W3CDTF">2021-03-11T12:59:10Z</dcterms:modified>
</cp:coreProperties>
</file>