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256" r:id="rId2"/>
    <p:sldId id="350" r:id="rId3"/>
    <p:sldId id="352" r:id="rId4"/>
    <p:sldId id="351" r:id="rId5"/>
    <p:sldId id="353" r:id="rId6"/>
    <p:sldId id="354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372" r:id="rId25"/>
    <p:sldId id="373" r:id="rId26"/>
    <p:sldId id="374" r:id="rId27"/>
    <p:sldId id="375" r:id="rId28"/>
    <p:sldId id="376" r:id="rId29"/>
    <p:sldId id="377" r:id="rId30"/>
    <p:sldId id="379" r:id="rId31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49" autoAdjust="0"/>
  </p:normalViewPr>
  <p:slideViewPr>
    <p:cSldViewPr>
      <p:cViewPr varScale="1">
        <p:scale>
          <a:sx n="97" d="100"/>
          <a:sy n="97" d="100"/>
        </p:scale>
        <p:origin x="20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ECE56CB-4852-4F29-AE05-AFA7CC3A4DEE}" type="datetimeFigureOut">
              <a:rPr lang="cs-CZ" smtClean="0"/>
              <a:t>12.03.2022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CF02509-37B8-48EA-907C-9E7B5BD19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177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B8207E3-F483-4B60-BFA2-2CFB4706CE96}" type="datetimeFigureOut">
              <a:rPr lang="cs-CZ" smtClean="0"/>
              <a:t>12.03.2022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899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7FA91E9-D67A-406C-9C72-6918C31F28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43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505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text 2"/>
          <p:cNvSpPr>
            <a:spLocks noGrp="1"/>
          </p:cNvSpPr>
          <p:nvPr>
            <p:ph idx="1"/>
          </p:nvPr>
        </p:nvSpPr>
        <p:spPr>
          <a:xfrm>
            <a:off x="395536" y="1844824"/>
            <a:ext cx="8615065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1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12.03.2022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12.03.2022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12.03.2022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12.03.2022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12.03.2022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12.03.2022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AFA-A624-4C3C-A227-AD9B66895426}" type="datetimeFigureOut">
              <a:rPr lang="cs-CZ" smtClean="0"/>
              <a:t>12.03.2022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Management podpůrných procesů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Pavel Kološ </a:t>
            </a:r>
          </a:p>
          <a:p>
            <a:r>
              <a:rPr lang="cs-CZ" dirty="0"/>
              <a:t>pavel.kolos@mvso.cz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C20157-AD0F-4EB4-8E8F-C022297EB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Centrum sdílených služeb</a:t>
            </a:r>
          </a:p>
          <a:p>
            <a:r>
              <a:rPr lang="cs-CZ" dirty="0"/>
              <a:t>Základní formy uplatnění managementu poskytovaných služeb</a:t>
            </a:r>
          </a:p>
          <a:p>
            <a:r>
              <a:rPr lang="cs-CZ" dirty="0"/>
              <a:t>Skupiny poskytovaných služeb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B1DCA2A6-B0B2-4215-AF90-767D47F1B6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7171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2. Postavení FM v rámci generického hodnotového řetězce činností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9511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6A2BB7-6E62-4C7D-BD86-D430E262B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3. FM – strategické, finanční a provozní plánování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CAA963-8F6D-4D39-8BFF-F2141836C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Specifika plánování ve FM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5DCAADB-6CA5-40A0-938B-A9E1E1317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564904"/>
            <a:ext cx="47815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18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D78390-0D49-4EB2-9318-91AC940D6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27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4.Náklady podniku – motivace řízení podpůrných procesů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856C60-5522-46E6-AF18-32F525B62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Zdroje</a:t>
            </a:r>
          </a:p>
          <a:p>
            <a:r>
              <a:rPr lang="cs-CZ" dirty="0"/>
              <a:t>Ekonomická kvantifikace</a:t>
            </a:r>
          </a:p>
          <a:p>
            <a:r>
              <a:rPr lang="cs-CZ" dirty="0"/>
              <a:t>Modifikace</a:t>
            </a:r>
          </a:p>
          <a:p>
            <a:endParaRPr lang="cs-CZ" dirty="0"/>
          </a:p>
          <a:p>
            <a:r>
              <a:rPr lang="cs-CZ" dirty="0"/>
              <a:t>Úsilí o maximalizaci hodnoty pro zákazníka</a:t>
            </a:r>
          </a:p>
          <a:p>
            <a:r>
              <a:rPr lang="cs-CZ" dirty="0"/>
              <a:t>Růst hodnoty pro zákazníka</a:t>
            </a:r>
          </a:p>
          <a:p>
            <a:r>
              <a:rPr lang="cs-CZ" dirty="0"/>
              <a:t>Role hodnoty pro zákazníka při naplňování cílů podniku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CD24A33-5701-413C-9C9F-AE20C63C6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3248025"/>
            <a:ext cx="372427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94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D17387-362E-408A-82BF-A949E714A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FM – kvalita procesů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81D4EF-CF8C-4C59-BDC5-D1F75100F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Sedm základních nástrojů zlepšování kvality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Diagram příčin a následků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Kontrolní tabulka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Histogram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Paretův</a:t>
            </a:r>
            <a:r>
              <a:rPr lang="cs-CZ" dirty="0"/>
              <a:t> diagram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Korelační diagram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Vývojový diagram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Regulační diagram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0452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D3869A-6E24-44A7-91A6-988B32C5C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6. Řízení podpory prostřednictvím interních/externích dodavatelů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6B4051-BA4A-4021-BE3F-F611ECD7C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Rozhodování kdy outsourcovat a kdy neoutsourcovat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KPI a CPI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281EC49-AC10-452C-85F4-65F50B407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699521"/>
            <a:ext cx="5544616" cy="342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29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5E7556-448E-40D1-9568-C616EE4AB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7. Vybrané činnosti FM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24E4A1-1C85-41F4-B823-EE95F9FEC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Pasportizace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7CBCD94-8AC2-4A7E-90DB-576FB85D7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204864"/>
            <a:ext cx="6042725" cy="378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34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F845E8-C4C4-4714-80E4-494C8BE8A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Integrovaný dokument o stavebním objektu</a:t>
            </a:r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441A306-AADD-4C16-B9EA-22297BEF1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/>
              <a:t>7. Vybrané činnosti FM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909F401-7821-4F53-A83A-27F7F60F0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7" y="2348880"/>
            <a:ext cx="728662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6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5E30A5-332A-4111-BA1A-CB84550B7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8. Rizika řízení podpůrných procesů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F484B3-8110-4E83-B59D-6D2561930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Řízení rizik / Risk management</a:t>
            </a:r>
          </a:p>
          <a:p>
            <a:r>
              <a:rPr lang="cs-CZ" dirty="0"/>
              <a:t>6 fází</a:t>
            </a:r>
          </a:p>
          <a:p>
            <a:r>
              <a:rPr lang="cs-CZ" dirty="0"/>
              <a:t>Druhy rizik</a:t>
            </a:r>
          </a:p>
          <a:p>
            <a:r>
              <a:rPr lang="cs-CZ" dirty="0"/>
              <a:t>Metody v oblasti řízení rizik</a:t>
            </a:r>
          </a:p>
          <a:p>
            <a:r>
              <a:rPr lang="cs-CZ" dirty="0"/>
              <a:t>Analytické techniky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7481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E370F-DBB0-4D47-9D0E-37CF16858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79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9. Facility manažer a lidský činitel v podpůrných procesech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4D300A-EC2B-4639-A21C-2685429B6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Facility manažer a jeho role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CA379F7-6822-4BDB-9271-FE5D488F0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666" y="2259013"/>
            <a:ext cx="682942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51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27E3C3-19E4-4F7E-967F-1E7A85E2E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1872BA9-3CF0-48D2-9967-3D294EAD2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9. Facility manažer a lidský činitel v podpůrných procesech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72AAE2B-1D42-4EDE-B1E8-A43BEBEF3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7" y="1772816"/>
            <a:ext cx="736282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6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669A6C-8B09-44A3-ABAB-C757BC874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sz="3600" dirty="0"/>
              <a:t>Osnova předmětu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B07722-8EF8-43F8-891B-DC54A6505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2716"/>
            <a:ext cx="8229600" cy="5112568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cs-CZ" sz="2000" b="1" dirty="0"/>
              <a:t>Facility management  (FM)</a:t>
            </a:r>
          </a:p>
          <a:p>
            <a:pPr marL="457200" indent="-457200">
              <a:buAutoNum type="arabicPeriod"/>
            </a:pPr>
            <a:r>
              <a:rPr lang="cs-CZ" sz="2000" b="1" dirty="0"/>
              <a:t>Postavení FM v rámci generického hodnotového řetězce činností</a:t>
            </a:r>
          </a:p>
          <a:p>
            <a:pPr marL="457200" indent="-457200">
              <a:buAutoNum type="arabicPeriod"/>
            </a:pPr>
            <a:r>
              <a:rPr lang="cs-CZ" sz="2000" b="1" dirty="0"/>
              <a:t>FM – strategické, finanční a provozní plánování</a:t>
            </a:r>
          </a:p>
          <a:p>
            <a:pPr marL="457200" indent="-457200">
              <a:buAutoNum type="arabicPeriod"/>
            </a:pPr>
            <a:r>
              <a:rPr lang="cs-CZ" sz="2000" b="1" dirty="0"/>
              <a:t>Náklady podniku – motivace řízení podpůrných procesů</a:t>
            </a:r>
          </a:p>
          <a:p>
            <a:pPr marL="457200" indent="-457200">
              <a:buAutoNum type="arabicPeriod"/>
            </a:pPr>
            <a:r>
              <a:rPr lang="cs-CZ" sz="2000" b="1" dirty="0"/>
              <a:t>FM – kvalita procesů</a:t>
            </a:r>
          </a:p>
          <a:p>
            <a:pPr marL="457200" indent="-457200">
              <a:buAutoNum type="arabicPeriod"/>
            </a:pPr>
            <a:r>
              <a:rPr lang="cs-CZ" sz="2000" b="1" dirty="0"/>
              <a:t>Řízení podpory prostřednictvím interních/externích dodavatelů služeb (insourcing / outsourcing)</a:t>
            </a:r>
          </a:p>
          <a:p>
            <a:pPr marL="457200" indent="-457200">
              <a:buAutoNum type="arabicPeriod"/>
            </a:pPr>
            <a:r>
              <a:rPr lang="cs-CZ" sz="2000" b="1" dirty="0"/>
              <a:t>Vybrané činnosti FM</a:t>
            </a:r>
          </a:p>
          <a:p>
            <a:pPr marL="457200" indent="-457200">
              <a:buAutoNum type="arabicPeriod"/>
            </a:pPr>
            <a:r>
              <a:rPr lang="cs-CZ" sz="2000" b="1" dirty="0"/>
              <a:t>Rizika řízení podpůrných procesů</a:t>
            </a:r>
          </a:p>
          <a:p>
            <a:pPr marL="457200" indent="-457200">
              <a:buAutoNum type="arabicPeriod"/>
            </a:pPr>
            <a:r>
              <a:rPr lang="cs-CZ" sz="2000" b="1" dirty="0"/>
              <a:t>Facility manažer a lidský činitel v podpůrných procesech</a:t>
            </a:r>
          </a:p>
          <a:p>
            <a:pPr marL="457200" indent="-457200">
              <a:buAutoNum type="arabicPeriod"/>
            </a:pPr>
            <a:r>
              <a:rPr lang="cs-CZ" sz="2000" b="1" dirty="0"/>
              <a:t>Podpora IT/IS</a:t>
            </a:r>
          </a:p>
          <a:p>
            <a:pPr marL="457200" indent="-457200">
              <a:buAutoNum type="arabicPeriod"/>
            </a:pPr>
            <a:r>
              <a:rPr lang="cs-CZ" sz="2000" b="1" dirty="0"/>
              <a:t>FM z pohledu systému řízení podniku</a:t>
            </a:r>
          </a:p>
          <a:p>
            <a:pPr marL="457200" indent="-457200">
              <a:buAutoNum type="arabicPeriod"/>
            </a:pPr>
            <a:r>
              <a:rPr lang="cs-CZ" sz="2000" b="1" dirty="0"/>
              <a:t>Legislativa a předpisy, ČSN EN 15221</a:t>
            </a:r>
          </a:p>
          <a:p>
            <a:pPr marL="457200" indent="-457200">
              <a:buAutoNum type="arabicPeriod"/>
            </a:pPr>
            <a:r>
              <a:rPr lang="cs-CZ" sz="2000" b="1" dirty="0"/>
              <a:t>PPP projekty</a:t>
            </a:r>
          </a:p>
        </p:txBody>
      </p:sp>
    </p:spTree>
    <p:extLst>
      <p:ext uri="{BB962C8B-B14F-4D97-AF65-F5344CB8AC3E}">
        <p14:creationId xmlns:p14="http://schemas.microsoft.com/office/powerpoint/2010/main" val="1450351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99445E-6145-4E65-956A-FFDB57CA0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10. Podpora IT/IS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187C8C-51FE-4AD9-B10C-8C9EF1689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CAFM systémy</a:t>
            </a:r>
          </a:p>
          <a:p>
            <a:pPr lvl="1"/>
            <a:r>
              <a:rPr lang="cs-CZ" dirty="0"/>
              <a:t>Zdroje dat</a:t>
            </a:r>
          </a:p>
          <a:p>
            <a:pPr lvl="1"/>
            <a:r>
              <a:rPr lang="cs-CZ" dirty="0"/>
              <a:t>Hlavní rysy</a:t>
            </a:r>
          </a:p>
          <a:p>
            <a:pPr lvl="1"/>
            <a:r>
              <a:rPr lang="cs-CZ" dirty="0"/>
              <a:t>Vlastnosti</a:t>
            </a:r>
          </a:p>
          <a:p>
            <a:pPr lvl="1"/>
            <a:endParaRPr lang="cs-CZ" dirty="0"/>
          </a:p>
          <a:p>
            <a:r>
              <a:rPr lang="cs-CZ" dirty="0"/>
              <a:t>Proč zavádět?</a:t>
            </a:r>
          </a:p>
        </p:txBody>
      </p:sp>
    </p:spTree>
    <p:extLst>
      <p:ext uri="{BB962C8B-B14F-4D97-AF65-F5344CB8AC3E}">
        <p14:creationId xmlns:p14="http://schemas.microsoft.com/office/powerpoint/2010/main" val="2903458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ECA3AC-D18F-483E-BED8-6F0063FCC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11. FM z pohledu systému řízení podniku (certifikace systému)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A4AE8F-ECB1-4AEF-A737-01B891105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BIM (</a:t>
            </a:r>
            <a:r>
              <a:rPr lang="cs-CZ" dirty="0" err="1"/>
              <a:t>Building</a:t>
            </a:r>
            <a:r>
              <a:rPr lang="cs-CZ" dirty="0"/>
              <a:t> Information modeling)</a:t>
            </a:r>
          </a:p>
          <a:p>
            <a:r>
              <a:rPr lang="cs-CZ" dirty="0"/>
              <a:t>Certifikace a BIM</a:t>
            </a:r>
          </a:p>
          <a:p>
            <a:r>
              <a:rPr lang="cs-CZ" dirty="0"/>
              <a:t>BIM a Facility management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8AEF0EC-73E2-4B15-82DB-BF397694B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3396474"/>
            <a:ext cx="3299335" cy="24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36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4269C9-9B1D-47F8-A1F3-C5C63118A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50" y="41146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12.Legislativa a předpisy, Norma ČSN EN 15221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75DA87-05B0-4982-AF02-8E99CA171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Normy v oblasti facility managementu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A809083-CC01-463B-9D1A-5315BEB3E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118334"/>
            <a:ext cx="73152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14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A66B423-6B9E-496D-B71D-FC96AB387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1620662"/>
            <a:ext cx="6598923" cy="4525963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7BF16A7-7041-4397-94D0-6136095A7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579" y="4818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12.Legislativa a předpisy, Norma ČSN EN 15221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2BE13C0-E65F-4884-8170-A7609DE145B1}"/>
              </a:ext>
            </a:extLst>
          </p:cNvPr>
          <p:cNvSpPr/>
          <p:nvPr/>
        </p:nvSpPr>
        <p:spPr>
          <a:xfrm>
            <a:off x="3851920" y="4797152"/>
            <a:ext cx="1728192" cy="36004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9250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5D23A0-0D6D-47A4-AFAE-908003F70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Přehled FM norem</a:t>
            </a:r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7FAEFDF3-7263-4CBF-84AA-344D69510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12.Legislativa a předpisy, Norma ČSN EN 15221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F96751D-035F-44A7-BB73-B38FECD3C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255" y="1600199"/>
            <a:ext cx="451872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83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2A232C7-83ED-4F09-9CE1-5EC24D6B5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0765" y="1600200"/>
            <a:ext cx="6822470" cy="4525963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A3A2C265-C6E3-4E5C-877F-066FB2242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93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12.Legislativa a předpisy, Norma ČSN EN 15221</a:t>
            </a:r>
          </a:p>
        </p:txBody>
      </p:sp>
    </p:spTree>
    <p:extLst>
      <p:ext uri="{BB962C8B-B14F-4D97-AF65-F5344CB8AC3E}">
        <p14:creationId xmlns:p14="http://schemas.microsoft.com/office/powerpoint/2010/main" val="243873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7B258B-1167-4839-91C8-8CE0A86B4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478AC1E8-C997-4C70-A4FB-B6F8F74AD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576387"/>
            <a:ext cx="74199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751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E2A28F-6EBA-4385-A206-DB22D5FCA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98E42305-17D1-4A57-9CFF-EB13E962B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404664"/>
            <a:ext cx="5110560" cy="557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71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A92B32-414E-46B3-AEB4-D598CBA6F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Normy pro BIM:</a:t>
            </a:r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4D8AE36C-DEBB-424E-950C-FC5F83075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12.Legislativa a předpisy, Norma ČSN EN 15221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CFF107E-FFBE-44EC-ABC9-83C53F724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132856"/>
            <a:ext cx="772477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91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A20A35-0838-4CAD-9CD8-07E9B6282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25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13. PPP (Public </a:t>
            </a:r>
            <a:r>
              <a:rPr lang="cs-CZ" dirty="0" err="1"/>
              <a:t>Private</a:t>
            </a:r>
            <a:r>
              <a:rPr lang="cs-CZ" dirty="0"/>
              <a:t> </a:t>
            </a:r>
            <a:r>
              <a:rPr lang="cs-CZ" dirty="0" err="1"/>
              <a:t>Partnership</a:t>
            </a:r>
            <a:r>
              <a:rPr lang="cs-CZ" dirty="0"/>
              <a:t>) Projekty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0F66CB-5531-4E80-A0AB-13B996AC9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029" y="1556792"/>
            <a:ext cx="8229600" cy="4525963"/>
          </a:xfrm>
        </p:spPr>
        <p:txBody>
          <a:bodyPr/>
          <a:lstStyle/>
          <a:p>
            <a:r>
              <a:rPr lang="cs-CZ" dirty="0"/>
              <a:t>Veřejná zakázka</a:t>
            </a:r>
          </a:p>
          <a:p>
            <a:r>
              <a:rPr lang="cs-CZ" dirty="0"/>
              <a:t>Definice PPP a jejich druhy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Druhy PPP</a:t>
            </a:r>
          </a:p>
          <a:p>
            <a:r>
              <a:rPr lang="cs-CZ" dirty="0"/>
              <a:t>Rozdíly mezi PPP a veřejnými zakázkami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9786416-2930-40D4-92AA-0CA24BB79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636912"/>
            <a:ext cx="4934124" cy="202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293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ECBECF-8338-496F-9CC9-78A2A422C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Facility management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70C93F-E2D2-49E1-B486-9CBD16F15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Základy facility managementu</a:t>
            </a:r>
          </a:p>
          <a:p>
            <a:endParaRPr lang="cs-CZ" dirty="0"/>
          </a:p>
          <a:p>
            <a:r>
              <a:rPr lang="cs-CZ" dirty="0"/>
              <a:t>3P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Historie a vývoj FM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F42F00C-8389-47C0-9F33-E0A0476C0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862" y="2290762"/>
            <a:ext cx="44862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45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A20A35-0838-4CAD-9CD8-07E9B6282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25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13. PPP (Public </a:t>
            </a:r>
            <a:r>
              <a:rPr lang="cs-CZ" dirty="0" err="1"/>
              <a:t>Private</a:t>
            </a:r>
            <a:r>
              <a:rPr lang="cs-CZ" dirty="0"/>
              <a:t> </a:t>
            </a:r>
            <a:r>
              <a:rPr lang="cs-CZ" dirty="0" err="1"/>
              <a:t>Partnership</a:t>
            </a:r>
            <a:r>
              <a:rPr lang="cs-CZ" dirty="0"/>
              <a:t>) Projekty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0F66CB-5531-4E80-A0AB-13B996AC9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029" y="1556792"/>
            <a:ext cx="8229600" cy="4525963"/>
          </a:xfrm>
        </p:spPr>
        <p:txBody>
          <a:bodyPr/>
          <a:lstStyle/>
          <a:p>
            <a:r>
              <a:rPr lang="cs-CZ" dirty="0"/>
              <a:t>PPP v ČR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9BF50813-64F5-49EA-BA19-3429D1ECE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1" y="1916832"/>
            <a:ext cx="5927013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44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9993A7-C894-46F3-A7AF-85E32723E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Facility management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EC2C56-4B4D-48D1-A979-4B8C799DB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 facility managementu</a:t>
            </a:r>
          </a:p>
          <a:p>
            <a:endParaRPr lang="cs-CZ" dirty="0"/>
          </a:p>
          <a:p>
            <a:r>
              <a:rPr lang="cs-CZ" dirty="0" err="1"/>
              <a:t>Insourcing</a:t>
            </a:r>
            <a:endParaRPr lang="cs-CZ" dirty="0"/>
          </a:p>
          <a:p>
            <a:endParaRPr lang="cs-CZ" dirty="0"/>
          </a:p>
          <a:p>
            <a:r>
              <a:rPr lang="cs-CZ" dirty="0"/>
              <a:t>Outsourcing</a:t>
            </a:r>
          </a:p>
          <a:p>
            <a:endParaRPr lang="cs-CZ" dirty="0"/>
          </a:p>
          <a:p>
            <a:r>
              <a:rPr lang="cs-CZ" dirty="0"/>
              <a:t>Úrovně řízení (strategická, taktická, provozní)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7D1439F-9692-4B3D-9B2B-E54756A5A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2204864"/>
            <a:ext cx="4695196" cy="266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56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BB4F8F-E499-4164-9737-AC01F2ECB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Facility management</a:t>
            </a:r>
          </a:p>
          <a:p>
            <a:r>
              <a:rPr lang="cs-CZ" dirty="0"/>
              <a:t>Hodnota</a:t>
            </a:r>
          </a:p>
          <a:p>
            <a:r>
              <a:rPr lang="cs-CZ" dirty="0"/>
              <a:t>Hodnotový řetězec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DD8994FC-219B-4A7C-8893-5D7F39D1606A}"/>
              </a:ext>
            </a:extLst>
          </p:cNvPr>
          <p:cNvSpPr txBox="1">
            <a:spLocks/>
          </p:cNvSpPr>
          <p:nvPr/>
        </p:nvSpPr>
        <p:spPr>
          <a:xfrm>
            <a:off x="61156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2. Postavení FM v rámci generického hodnotového řetězce činností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00E73A6-EC85-4C23-9B4A-53BE22543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911" y="2743200"/>
            <a:ext cx="3899524" cy="318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76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52BEE9-13A6-41ED-8D58-C2AEA1A96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71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2. Postavení FM v rámci generického hodnotového řetězce činností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80F69E-5691-4E65-90DB-9724294C8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Požadavky na úspěšné řízení hodnotového řetězce</a:t>
            </a:r>
          </a:p>
          <a:p>
            <a:r>
              <a:rPr lang="cs-CZ" dirty="0"/>
              <a:t>Přínosy hodnotového řetězce</a:t>
            </a:r>
          </a:p>
          <a:p>
            <a:r>
              <a:rPr lang="cs-CZ" dirty="0"/>
              <a:t>Překážky hodnotového řetězce</a:t>
            </a:r>
          </a:p>
          <a:p>
            <a:r>
              <a:rPr lang="cs-CZ" dirty="0"/>
              <a:t>Hodnota pro zákazníka</a:t>
            </a:r>
          </a:p>
          <a:p>
            <a:r>
              <a:rPr lang="cs-CZ" dirty="0"/>
              <a:t>Zdroje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9489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9E1349-6AE0-4D7C-902B-2503AE3D9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Proces řízení podpůrných činností</a:t>
            </a:r>
          </a:p>
          <a:p>
            <a:r>
              <a:rPr lang="cs-CZ" dirty="0"/>
              <a:t>Rámec podpůrných procesů</a:t>
            </a:r>
          </a:p>
          <a:p>
            <a:r>
              <a:rPr lang="cs-CZ" dirty="0"/>
              <a:t>Cíl a metody řízení podpůrných procesů</a:t>
            </a:r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4B6EEACD-FB1B-4A23-BEFD-95656B45AE53}"/>
              </a:ext>
            </a:extLst>
          </p:cNvPr>
          <p:cNvSpPr txBox="1">
            <a:spLocks/>
          </p:cNvSpPr>
          <p:nvPr/>
        </p:nvSpPr>
        <p:spPr>
          <a:xfrm>
            <a:off x="457200" y="7171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2. Postavení FM v rámci generického hodnotového řetězce činností</a:t>
            </a:r>
            <a:br>
              <a:rPr lang="cs-CZ" dirty="0"/>
            </a:b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3D42C8F-6AE7-4DF5-B2D8-D79088300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3573016"/>
            <a:ext cx="3986584" cy="242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36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3C7A0C-84D5-4034-A4E8-6ACBCEBAD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Model zákaznicky orientovaných činností podpůrných procesů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3F2E10B8-6A02-4DBD-B65B-11C33BA4F4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2. Postavení FM v rámci generického hodnotového řetězce činností</a:t>
            </a:r>
            <a:br>
              <a:rPr lang="cs-CZ" dirty="0"/>
            </a:b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00F1539-EA39-41FE-9724-408172DDB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2117477"/>
            <a:ext cx="4675461" cy="400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03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FA598F-A563-4DEE-9137-608B10A31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Princip štíhlé výroby</a:t>
            </a:r>
          </a:p>
          <a:p>
            <a:r>
              <a:rPr lang="cs-CZ" dirty="0"/>
              <a:t>10 hlavních důvodů – proč zeštíhlit?</a:t>
            </a:r>
          </a:p>
          <a:p>
            <a:r>
              <a:rPr lang="cs-CZ" dirty="0"/>
              <a:t>Ovlivnění rozhodnutí</a:t>
            </a:r>
          </a:p>
          <a:p>
            <a:r>
              <a:rPr lang="cs-CZ" dirty="0"/>
              <a:t>Rizika rozhodnutí</a:t>
            </a:r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15465245-FABD-4360-BA8F-DE9C9F631C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2. Postavení FM v rámci generického hodnotového řetězce činností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6509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2835</TotalTime>
  <Words>546</Words>
  <Application>Microsoft Office PowerPoint</Application>
  <PresentationFormat>Předvádění na obrazovce (4:3)</PresentationFormat>
  <Paragraphs>125</Paragraphs>
  <Slides>30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Management podpůrných procesů</vt:lpstr>
      <vt:lpstr>Osnova předmětu</vt:lpstr>
      <vt:lpstr>1. Facility management</vt:lpstr>
      <vt:lpstr>1. Facility management</vt:lpstr>
      <vt:lpstr>Prezentace aplikace PowerPoint</vt:lpstr>
      <vt:lpstr>2. Postavení FM v rámci generického hodnotového řetězce činností </vt:lpstr>
      <vt:lpstr>Prezentace aplikace PowerPoint</vt:lpstr>
      <vt:lpstr>2. Postavení FM v rámci generického hodnotového řetězce činností </vt:lpstr>
      <vt:lpstr>2. Postavení FM v rámci generického hodnotového řetězce činností </vt:lpstr>
      <vt:lpstr>2. Postavení FM v rámci generického hodnotového řetězce činností </vt:lpstr>
      <vt:lpstr>3. FM – strategické, finanční a provozní plánování</vt:lpstr>
      <vt:lpstr>4.Náklady podniku – motivace řízení podpůrných procesů</vt:lpstr>
      <vt:lpstr>5. FM – kvalita procesů</vt:lpstr>
      <vt:lpstr>6. Řízení podpory prostřednictvím interních/externích dodavatelů</vt:lpstr>
      <vt:lpstr>7. Vybrané činnosti FM</vt:lpstr>
      <vt:lpstr>7. Vybrané činnosti FM</vt:lpstr>
      <vt:lpstr>8. Rizika řízení podpůrných procesů</vt:lpstr>
      <vt:lpstr>9. Facility manažer a lidský činitel v podpůrných procesech</vt:lpstr>
      <vt:lpstr>9. Facility manažer a lidský činitel v podpůrných procesech</vt:lpstr>
      <vt:lpstr>10. Podpora IT/IS</vt:lpstr>
      <vt:lpstr>11. FM z pohledu systému řízení podniku (certifikace systému)</vt:lpstr>
      <vt:lpstr>12.Legislativa a předpisy, Norma ČSN EN 15221</vt:lpstr>
      <vt:lpstr>12.Legislativa a předpisy, Norma ČSN EN 15221</vt:lpstr>
      <vt:lpstr>12.Legislativa a předpisy, Norma ČSN EN 15221</vt:lpstr>
      <vt:lpstr>12.Legislativa a předpisy, Norma ČSN EN 15221</vt:lpstr>
      <vt:lpstr>Prezentace aplikace PowerPoint</vt:lpstr>
      <vt:lpstr>Prezentace aplikace PowerPoint</vt:lpstr>
      <vt:lpstr>12.Legislativa a předpisy, Norma ČSN EN 15221</vt:lpstr>
      <vt:lpstr>13. PPP (Public Private Partnership) Projekty</vt:lpstr>
      <vt:lpstr>13. PPP (Public Private Partnership) Projekty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podpůrných procesů</dc:title>
  <dc:creator>Kolos, Pavel (ISC Eng)</dc:creator>
  <cp:lastModifiedBy>Kolos, Pavel (ISC Eng)</cp:lastModifiedBy>
  <cp:revision>3</cp:revision>
  <dcterms:created xsi:type="dcterms:W3CDTF">2021-04-19T13:47:13Z</dcterms:created>
  <dcterms:modified xsi:type="dcterms:W3CDTF">2022-03-14T09:22:36Z</dcterms:modified>
</cp:coreProperties>
</file>