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38" r:id="rId3"/>
    <p:sldId id="530" r:id="rId4"/>
    <p:sldId id="534" r:id="rId5"/>
    <p:sldId id="529" r:id="rId6"/>
    <p:sldId id="533" r:id="rId7"/>
    <p:sldId id="528" r:id="rId8"/>
    <p:sldId id="527" r:id="rId9"/>
    <p:sldId id="525" r:id="rId10"/>
    <p:sldId id="524" r:id="rId11"/>
    <p:sldId id="523" r:id="rId12"/>
    <p:sldId id="522" r:id="rId13"/>
    <p:sldId id="521" r:id="rId14"/>
    <p:sldId id="520" r:id="rId15"/>
    <p:sldId id="542" r:id="rId16"/>
    <p:sldId id="543" r:id="rId17"/>
    <p:sldId id="537" r:id="rId18"/>
    <p:sldId id="519" r:id="rId19"/>
    <p:sldId id="518" r:id="rId20"/>
    <p:sldId id="517" r:id="rId21"/>
    <p:sldId id="516" r:id="rId22"/>
    <p:sldId id="515" r:id="rId23"/>
    <p:sldId id="532" r:id="rId24"/>
    <p:sldId id="535" r:id="rId25"/>
    <p:sldId id="539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13.4.2023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13.4.2023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3000"/>
              </a:spcBef>
            </a:pP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3. přednáška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a marketingová komunikace; 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úloha emocí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28107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2022/2023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vnímáním 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nás.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br>
              <a:rPr lang="cs-CZ" sz="1600" dirty="0"/>
            </a:br>
            <a:r>
              <a:rPr lang="cs-CZ" sz="1600" dirty="0"/>
              <a:t>a 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1. </a:t>
            </a: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2. </a:t>
            </a:r>
            <a:r>
              <a:rPr lang="cs-CZ" sz="1700" b="1" dirty="0"/>
              <a:t>sekundární </a:t>
            </a:r>
            <a:r>
              <a:rPr lang="cs-CZ" sz="1700" dirty="0"/>
              <a:t>(vina, hrdost, žárlivost),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</a:t>
            </a:r>
            <a:r>
              <a:rPr lang="cs-CZ" sz="1600" dirty="0"/>
              <a:t>ocí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D852B46-973C-4169-B866-47D0DF7C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541338"/>
          </a:xfrm>
        </p:spPr>
        <p:txBody>
          <a:bodyPr>
            <a:normAutofit/>
          </a:bodyPr>
          <a:lstStyle/>
          <a:p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Šest základních (bazálních) emocí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FADECD6-4CDD-425E-B82E-2CA1C787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Šest základních emocí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Basic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Emotions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je pojem označující teorii amerických psychologů Paula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Wallace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Friesenem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roce 1972 identifikovali na základě studia izolované kultury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Papui Nové Guineji šest základních emocí, které byli její příslušníci schopni identifikovat na fotografiích.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Následně vyfotografovali výrazy tváře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při týchž emocích a fotografie předkládali lidem jiných ras a kultur po celém světě.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Také ti správně interpretovali emoce na snímcích. Jde o: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hněv,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znechucení,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strach, 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štěstí,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smutek,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překvapení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988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200D12-2CDE-4C10-A3E3-385094DC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Základní emoce podle P. </a:t>
            </a:r>
            <a:r>
              <a:rPr kumimoji="1" lang="cs-CZ" altLang="ko-K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Ekmana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808A166-64CE-4DBA-92E3-E6841361C0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neočekávané překvapení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splněné očekávání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strach a bázeň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pocit nejistoty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radost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78817E0C-BC7F-4051-A517-44169BE41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smutek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rozčilení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nespokojenost až znechucení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zájem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nezájem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4309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106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br>
              <a:rPr lang="cs-CZ" sz="1600" dirty="0"/>
            </a:br>
            <a:r>
              <a:rPr lang="cs-CZ" sz="1600" dirty="0"/>
              <a:t>v 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br>
              <a:rPr lang="cs-CZ" sz="1600" dirty="0"/>
            </a:br>
            <a:r>
              <a:rPr lang="cs-CZ" sz="1600" dirty="0"/>
              <a:t>v 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Herbert F. 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Krugman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odborník na reklamu a výzkumy trhu pracující v té době pro General Electric,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jeden z prvních průkopníků, který přinesl do této oblasti nové poznatky z oblasti mozkové činnosti,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Krugman</a:t>
            </a:r>
            <a:r>
              <a:rPr lang="cs-CZ" sz="1600" dirty="0"/>
              <a:t> definovat teorii, která potvrdla, že čtení a mluvení je funkcí levé mozkové hemisféry, zatímco vnímání obrazů pravé – proto je vhodným médiem levé strany tisk, pravé strany televize.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12" y="3874397"/>
            <a:ext cx="2240862" cy="225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4018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Neurologický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rozděluje mozek do řady oblastí, a některým z nich jsou z pohledu reklamního působení přiřazovány různé specifické funkce,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např. </a:t>
            </a:r>
            <a:r>
              <a:rPr lang="cs-CZ" sz="1600" b="1" dirty="0"/>
              <a:t>amygdale</a:t>
            </a:r>
            <a:r>
              <a:rPr lang="cs-CZ" sz="1600" dirty="0"/>
              <a:t> se stará o integraci čichových a somatických vjemů, přináleží jí funkce zapamatování si věcí, které jsou spojeny s emocemi, např. emocemi strachu,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hypocampus</a:t>
            </a:r>
            <a:r>
              <a:rPr lang="cs-CZ" sz="1600" dirty="0"/>
              <a:t> – hraje významnou roli v oblasti zapamatování a následného vybavení reklamy (je také součástí limbického systému),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technologie </a:t>
            </a:r>
            <a:r>
              <a:rPr lang="cs-CZ" sz="1600" b="1" dirty="0" err="1"/>
              <a:t>eyetrackingu</a:t>
            </a:r>
            <a:r>
              <a:rPr lang="cs-CZ" sz="1600" b="1" dirty="0"/>
              <a:t> </a:t>
            </a:r>
            <a:r>
              <a:rPr lang="cs-CZ" sz="1600" dirty="0"/>
              <a:t>– jedna z nejznámějších metod, která je založena na principu sledování pohybu očí při vnímání určitého obrazu,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eyetracker</a:t>
            </a:r>
            <a:r>
              <a:rPr lang="cs-CZ" sz="1600" dirty="0"/>
              <a:t> – zařízení, které tyto pohyby sleduje, měří a zaznamenává; jedná se o speciální kameru,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Biometrický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další metoda využívaná v </a:t>
            </a:r>
            <a:r>
              <a:rPr lang="cs-CZ" sz="1600" dirty="0" err="1"/>
              <a:t>neuromarketingu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tohoto výzkumu je </a:t>
            </a:r>
            <a:r>
              <a:rPr lang="cs-CZ" sz="1600" b="1" dirty="0"/>
              <a:t>měřit fyziologické reakce těla na určité podněty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reakce člověka jsou nevědomé, takže i v tomto případě je eliminováno zkreslení v důsledku subjektivních postojů probanda,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nejběžnější metody biometrického výzkumu: </a:t>
            </a:r>
            <a:r>
              <a:rPr lang="cs-CZ" sz="1600" dirty="0" err="1"/>
              <a:t>galvanometrie</a:t>
            </a:r>
            <a:r>
              <a:rPr lang="cs-CZ" sz="1600" dirty="0"/>
              <a:t>, </a:t>
            </a:r>
            <a:r>
              <a:rPr lang="cs-CZ" sz="1600" dirty="0" err="1"/>
              <a:t>pupilometrie</a:t>
            </a:r>
            <a:r>
              <a:rPr lang="cs-CZ" sz="1600" dirty="0"/>
              <a:t>, obličejová elektromyografie, srdeční tep a frekvence dýchání,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dlouhodobá paměť </a:t>
            </a:r>
            <a:r>
              <a:rPr lang="cs-CZ" sz="1600" dirty="0"/>
              <a:t>hraje významnou roli ve výběru značky, nikoliv však jedinou.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Galvanometr – </a:t>
            </a:r>
            <a:r>
              <a:rPr lang="cs-CZ" sz="1600" dirty="0"/>
              <a:t>je měřící přístroj pro měření malých elektrických napětí a proudů, používaný hlavně při fyzikálních měřeních.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Pupillometrie</a:t>
            </a:r>
            <a:r>
              <a:rPr lang="cs-CZ" sz="1600" dirty="0"/>
              <a:t> – měření velikosti a reaktivity zornice, je klíčovou součástí klinické neurologické zkoušky u pacientů s nejrůznějšími neurologickými poraněními).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duševní proces, jehož funkcí je vpustit do vědomí omezený počet informací,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dnešní době je spotřebitel přehlcen reklamními sděleními a informacemi, přičemž pouze zlomku z nich je schopen věnovat pozornost, a to zejména omezené kapacitě mozku,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situaci, kdy se pozornost stává vzácným zdrojem, někteří vědci reagovali pojmenováním dnešní doby „pozornostní ekonomikou“,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fungování reklamy </a:t>
            </a:r>
            <a:r>
              <a:rPr lang="cs-CZ" sz="1600" b="1" dirty="0"/>
              <a:t>AIDA</a:t>
            </a:r>
            <a:r>
              <a:rPr lang="cs-CZ" sz="1600" dirty="0"/>
              <a:t> umísťuje pozornost hned na první místo,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základní vlastnosti pozornosti </a:t>
            </a:r>
            <a:r>
              <a:rPr lang="cs-CZ" sz="1600" dirty="0"/>
              <a:t>– pozornost je: 1. omezená, 2. selektivní, 3. stabilní,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pozornost je komplexní pojem, se kterým pracuje jak psychologie, tak neurologie,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Nové poznatky z </a:t>
            </a:r>
            <a:r>
              <a:rPr lang="cs-CZ" sz="1600" dirty="0" err="1"/>
              <a:t>neuromarketingu</a:t>
            </a:r>
            <a:r>
              <a:rPr lang="cs-CZ" sz="1600" dirty="0"/>
              <a:t> se velmi intenzivně promítají do oblasti reklamy, </a:t>
            </a:r>
            <a:br>
              <a:rPr lang="cs-CZ" sz="1600" dirty="0"/>
            </a:br>
            <a:r>
              <a:rPr lang="cs-CZ" sz="1600" dirty="0"/>
              <a:t>ať už z pohledu: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eyetrackingu</a:t>
            </a:r>
            <a:r>
              <a:rPr lang="cs-CZ" sz="1600" dirty="0"/>
              <a:t>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 biometrického výzkumu,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pochopení a znalostí z oblasti fungování centrální nervové soustavy,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procesu přijímání informací prostřednictvím pěti smyslů člověka,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znalosti principu pozornosti jako duševního procesu.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99860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Eyetracking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318665" cy="4525963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Sledování pohybu očí (</a:t>
            </a:r>
            <a:r>
              <a:rPr lang="cs-CZ" sz="1600" b="1" dirty="0" err="1"/>
              <a:t>Eye</a:t>
            </a:r>
            <a:r>
              <a:rPr lang="cs-CZ" sz="1600" b="1" dirty="0"/>
              <a:t> </a:t>
            </a:r>
            <a:r>
              <a:rPr lang="cs-CZ" sz="1600" b="1" dirty="0" err="1"/>
              <a:t>tracking</a:t>
            </a:r>
            <a:r>
              <a:rPr lang="cs-CZ" sz="1600" b="1" dirty="0"/>
              <a:t>) </a:t>
            </a:r>
            <a:r>
              <a:rPr lang="cs-CZ" sz="1600" dirty="0"/>
              <a:t>– je proces měření pohybu očí v hlavě, případně pohledu.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pohybu očí a pohledu má uplatnění ve studiu vizuálního vnímání a v diagnostice, </a:t>
            </a:r>
            <a:br>
              <a:rPr lang="cs-CZ" sz="1600" dirty="0"/>
            </a:br>
            <a:r>
              <a:rPr lang="cs-CZ" sz="1600" dirty="0"/>
              <a:t>v psychologii a v kognitivní vědě.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16" y="2560507"/>
            <a:ext cx="3422484" cy="171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63913"/>
            <a:ext cx="47625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666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br>
              <a:rPr lang="cs-CZ" sz="1600" dirty="0"/>
            </a:br>
            <a:r>
              <a:rPr lang="cs-CZ" sz="1600" dirty="0"/>
              <a:t>o 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také získané 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se zaobírá se výzkumem od mezilidských vztahů, přes možnosti učení a osobnostní vlastnosti, až 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vnímání 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nálada), 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1618</Words>
  <Application>Microsoft Office PowerPoint</Application>
  <PresentationFormat>Předvádění na obrazovce (4:3)</PresentationFormat>
  <Paragraphs>205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Office Theme</vt:lpstr>
      <vt:lpstr>MARKETINGOVÁ KOMUNIKACE  (YMK)  3. přednáška Téma: Psychologie a marketingová komunikace;              úloha emocí </vt:lpstr>
      <vt:lpstr>OBSAH PŘEDMĚTU</vt:lpstr>
      <vt:lpstr>Kognitivní věda</vt:lpstr>
      <vt:lpstr>Disciplíny tvořící základ kognitivní vědy</vt:lpstr>
      <vt:lpstr>Psychologie</vt:lpstr>
      <vt:lpstr>Oblasti psychologie</vt:lpstr>
      <vt:lpstr>Vnímání (percepce)</vt:lpstr>
      <vt:lpstr>Cítění</vt:lpstr>
      <vt:lpstr>Faktory ovlivňující vnímání</vt:lpstr>
      <vt:lpstr>Podprahové vnímání</vt:lpstr>
      <vt:lpstr>Persuase</vt:lpstr>
      <vt:lpstr>Emoce</vt:lpstr>
      <vt:lpstr>Emoce</vt:lpstr>
      <vt:lpstr>Emoce</vt:lpstr>
      <vt:lpstr>Šest základních (bazálních) emocí</vt:lpstr>
      <vt:lpstr>Základní emoce podle P. Ekmana</vt:lpstr>
      <vt:lpstr>Emoce v marketingu</vt:lpstr>
      <vt:lpstr>Neuromarketing</vt:lpstr>
      <vt:lpstr>Herbert F. Krugman</vt:lpstr>
      <vt:lpstr>Neurologický přístup</vt:lpstr>
      <vt:lpstr>Biometrický výzkum</vt:lpstr>
      <vt:lpstr>Pozornost</vt:lpstr>
      <vt:lpstr>Neuromarketing a reklama</vt:lpstr>
      <vt:lpstr>Eyetracking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48</cp:revision>
  <cp:lastPrinted>2020-03-04T10:01:56Z</cp:lastPrinted>
  <dcterms:created xsi:type="dcterms:W3CDTF">2020-03-04T09:39:52Z</dcterms:created>
  <dcterms:modified xsi:type="dcterms:W3CDTF">2023-04-13T21:18:58Z</dcterms:modified>
</cp:coreProperties>
</file>