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59" r:id="rId6"/>
    <p:sldId id="264" r:id="rId7"/>
    <p:sldId id="265" r:id="rId8"/>
    <p:sldId id="266" r:id="rId9"/>
    <p:sldId id="261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08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8045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211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 smtClean="0">
                <a:solidFill>
                  <a:srgbClr val="D10202"/>
                </a:solidFill>
              </a:rPr>
              <a:t>Makroekonomie</a:t>
            </a: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</a:t>
            </a:r>
            <a:r>
              <a:rPr lang="cs-CZ" b="1" dirty="0" smtClean="0">
                <a:solidFill>
                  <a:srgbClr val="D10202"/>
                </a:solidFill>
              </a:rPr>
              <a:t>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Kontakt</a:t>
            </a:r>
            <a:endParaRPr b="1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Ústav: UIZ </a:t>
            </a:r>
            <a:r>
              <a:rPr lang="cs-CZ" dirty="0"/>
              <a:t>(Ústav inovací ve zdravotnictví)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Kontakt: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cs-CZ" dirty="0"/>
              <a:t>e-mail: jaroslav.skrabal@mvso.cz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cs-CZ" dirty="0"/>
              <a:t>přes poštu v rámci: </a:t>
            </a:r>
            <a:r>
              <a:rPr lang="cs-CZ" b="1" dirty="0"/>
              <a:t>IS MVSO</a:t>
            </a:r>
            <a:r>
              <a:rPr lang="cs-CZ" dirty="0"/>
              <a:t>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Konzultační hodiny </a:t>
            </a:r>
            <a:r>
              <a:rPr lang="cs-CZ" b="1" dirty="0"/>
              <a:t>dle domluvy</a:t>
            </a:r>
            <a:r>
              <a:rPr lang="cs-CZ" dirty="0"/>
              <a:t>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Veškeré informace budou poslány přes </a:t>
            </a:r>
            <a:r>
              <a:rPr lang="cs-CZ" b="1" dirty="0"/>
              <a:t>hromadnou korespondenci IS MVSO</a:t>
            </a:r>
            <a:r>
              <a:rPr lang="cs-CZ" dirty="0"/>
              <a:t>.</a:t>
            </a:r>
            <a:endParaRPr dirty="0"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 smtClean="0"/>
              <a:t>Informace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 smtClean="0"/>
              <a:t>Přednášející:</a:t>
            </a:r>
          </a:p>
          <a:p>
            <a:pPr marL="800100" lvl="1">
              <a:spcBef>
                <a:spcPts val="0"/>
              </a:spcBef>
              <a:buSzPts val="3200"/>
              <a:buFont typeface="Arial"/>
              <a:buChar char="•"/>
            </a:pPr>
            <a:r>
              <a:rPr lang="cs-CZ" dirty="0"/>
              <a:t>Ing. Jaroslav </a:t>
            </a:r>
            <a:r>
              <a:rPr lang="cs-CZ" dirty="0" smtClean="0"/>
              <a:t>Škrabal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Ing. Richard </a:t>
            </a:r>
            <a:r>
              <a:rPr lang="cs-CZ" dirty="0" err="1" smtClean="0"/>
              <a:t>Šmilňák</a:t>
            </a:r>
            <a:r>
              <a:rPr lang="cs-CZ" dirty="0" smtClean="0"/>
              <a:t>, MBA</a:t>
            </a:r>
          </a:p>
          <a:p>
            <a:pPr marL="457200" lvl="1" indent="0">
              <a:spcBef>
                <a:spcPts val="0"/>
              </a:spcBef>
              <a:buSzPts val="3200"/>
              <a:buNone/>
            </a:pPr>
            <a:endParaRPr lang="cs-CZ" dirty="0" smtClean="0"/>
          </a:p>
          <a:p>
            <a:pPr marL="45720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3200" b="1" dirty="0" smtClean="0"/>
              <a:t>Tutoriály (přednášky):</a:t>
            </a:r>
          </a:p>
          <a:p>
            <a:pPr marL="91440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800" dirty="0" smtClean="0"/>
              <a:t>1. tutoriál: 17. 2. 2023 – 14:30 – 17:30 (B2. 333)</a:t>
            </a:r>
          </a:p>
          <a:p>
            <a:pPr marL="91440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800" dirty="0" smtClean="0"/>
              <a:t>2. tutoriál: 3. 3. 2023 – 15:15 – 18:15 (B2. 333)</a:t>
            </a:r>
          </a:p>
          <a:p>
            <a:pPr marL="91440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800" dirty="0" smtClean="0"/>
              <a:t>3. tutoriál: 17. 3. 2023 – 15:15 </a:t>
            </a:r>
            <a:r>
              <a:rPr lang="cs-CZ" sz="2800" dirty="0"/>
              <a:t>– 18:15 (B2. </a:t>
            </a:r>
            <a:r>
              <a:rPr lang="cs-CZ" sz="2800" dirty="0" smtClean="0"/>
              <a:t>333)</a:t>
            </a: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36921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Podmínky</a:t>
            </a:r>
            <a:endParaRPr b="1"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Metody hodnocení:</a:t>
            </a:r>
            <a:endParaRPr dirty="0"/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cs-CZ" b="1" dirty="0"/>
              <a:t>Zápočet</a:t>
            </a:r>
            <a:r>
              <a:rPr lang="cs-CZ" b="1" dirty="0" smtClean="0"/>
              <a:t>: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 smtClean="0"/>
              <a:t>docházka </a:t>
            </a:r>
            <a:r>
              <a:rPr lang="cs-CZ" dirty="0"/>
              <a:t>(min. 2 ze 3 tutoriálů) zápočtový test (min. na 70</a:t>
            </a:r>
            <a:r>
              <a:rPr lang="cs-CZ" dirty="0" smtClean="0"/>
              <a:t>%);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 smtClean="0"/>
              <a:t>zápočtový test se bude psát v IS MVŠO dne 15. května v odpoledních hodinách;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/>
              <a:t>z</a:t>
            </a:r>
            <a:r>
              <a:rPr lang="cs-CZ" dirty="0" smtClean="0"/>
              <a:t>ápočtový test bude obsahovat problematiku z </a:t>
            </a:r>
            <a:r>
              <a:rPr lang="cs-CZ" dirty="0" smtClean="0"/>
              <a:t>tutoriálů </a:t>
            </a:r>
            <a:r>
              <a:rPr lang="cs-CZ" dirty="0" smtClean="0"/>
              <a:t>(teorie, grafy, 2 příklady).</a:t>
            </a:r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cs-CZ" b="1" dirty="0"/>
              <a:t>Zkouška: </a:t>
            </a:r>
            <a:endParaRPr lang="cs-CZ" b="1" dirty="0" smtClean="0"/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b="1" dirty="0" smtClean="0">
                <a:solidFill>
                  <a:srgbClr val="FF0000"/>
                </a:solidFill>
              </a:rPr>
              <a:t>ústní zkouška</a:t>
            </a:r>
            <a:r>
              <a:rPr lang="cs-CZ" b="1" dirty="0">
                <a:solidFill>
                  <a:srgbClr val="FF0000"/>
                </a:solidFill>
              </a:rPr>
              <a:t>;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tázky k ústní zkoušce vychází z okruhů témat z předmětu Makroekonomie (1-12).</a:t>
            </a:r>
          </a:p>
        </p:txBody>
      </p:sp>
      <p:sp>
        <p:nvSpPr>
          <p:cNvPr id="106" name="Google Shape;106;p15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 smtClean="0"/>
              <a:t>Témata přednášek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1.Úvod do makroekonomie, makroekonomické ukazatele (</a:t>
            </a:r>
            <a:r>
              <a:rPr lang="cs-CZ" sz="2400" dirty="0" smtClean="0">
                <a:solidFill>
                  <a:schemeClr val="tx1"/>
                </a:solidFill>
              </a:rPr>
              <a:t>17.2.2023)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2.HDP</a:t>
            </a:r>
            <a:r>
              <a:rPr lang="cs-CZ" sz="2400" dirty="0">
                <a:solidFill>
                  <a:schemeClr val="tx1"/>
                </a:solidFill>
              </a:rPr>
              <a:t>, metody výpočtu (17.2.2023)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3.Spotřeba</a:t>
            </a:r>
            <a:r>
              <a:rPr lang="cs-CZ" sz="2400" dirty="0">
                <a:solidFill>
                  <a:schemeClr val="tx1"/>
                </a:solidFill>
              </a:rPr>
              <a:t>, úspory, investice –modely ekonomiky (17.2.2023)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4.Agregátní </a:t>
            </a:r>
            <a:r>
              <a:rPr lang="cs-CZ" sz="2400" dirty="0">
                <a:solidFill>
                  <a:schemeClr val="tx1"/>
                </a:solidFill>
              </a:rPr>
              <a:t>poptávka a </a:t>
            </a:r>
            <a:r>
              <a:rPr lang="cs-CZ" sz="2400" dirty="0" smtClean="0">
                <a:solidFill>
                  <a:schemeClr val="tx1"/>
                </a:solidFill>
              </a:rPr>
              <a:t>nabídka </a:t>
            </a:r>
            <a:r>
              <a:rPr lang="cs-CZ" sz="2400" dirty="0">
                <a:solidFill>
                  <a:schemeClr val="tx1"/>
                </a:solidFill>
              </a:rPr>
              <a:t>(17.2.2023)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5.Hospodářské </a:t>
            </a:r>
            <a:r>
              <a:rPr lang="cs-CZ" sz="2400" dirty="0">
                <a:solidFill>
                  <a:schemeClr val="tx1"/>
                </a:solidFill>
              </a:rPr>
              <a:t>cykly, ekonomický růst </a:t>
            </a:r>
            <a:r>
              <a:rPr lang="cs-CZ" sz="2400" dirty="0" smtClean="0">
                <a:solidFill>
                  <a:schemeClr val="tx1"/>
                </a:solidFill>
              </a:rPr>
              <a:t>(3.3.2023)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6.Peníze </a:t>
            </a:r>
            <a:r>
              <a:rPr lang="cs-CZ" sz="2400" dirty="0">
                <a:solidFill>
                  <a:schemeClr val="tx1"/>
                </a:solidFill>
              </a:rPr>
              <a:t>a monetární politika (3.3.2023)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7.Fiskální </a:t>
            </a:r>
            <a:r>
              <a:rPr lang="cs-CZ" sz="2400" dirty="0">
                <a:solidFill>
                  <a:schemeClr val="tx1"/>
                </a:solidFill>
              </a:rPr>
              <a:t>politika (3.3.2023)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8.Hospodářská </a:t>
            </a:r>
            <a:r>
              <a:rPr lang="cs-CZ" sz="2400" dirty="0">
                <a:solidFill>
                  <a:schemeClr val="tx1"/>
                </a:solidFill>
              </a:rPr>
              <a:t>politika (3.3.2023)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9.Nezaměstnanost (</a:t>
            </a:r>
            <a:r>
              <a:rPr lang="cs-CZ" sz="2400" dirty="0"/>
              <a:t>17. 3. </a:t>
            </a:r>
            <a:r>
              <a:rPr lang="cs-CZ" sz="2400" dirty="0" smtClean="0"/>
              <a:t>2023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10.Inflace (</a:t>
            </a:r>
            <a:r>
              <a:rPr lang="cs-CZ" sz="2400" dirty="0"/>
              <a:t>17. 3. </a:t>
            </a:r>
            <a:r>
              <a:rPr lang="cs-CZ" sz="2400" dirty="0" smtClean="0"/>
              <a:t>2023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11.Mezinárodní </a:t>
            </a:r>
            <a:r>
              <a:rPr lang="cs-CZ" sz="2400" dirty="0">
                <a:solidFill>
                  <a:schemeClr val="tx1"/>
                </a:solidFill>
              </a:rPr>
              <a:t>obchod a směna </a:t>
            </a:r>
            <a:r>
              <a:rPr lang="cs-CZ" sz="2400" dirty="0" smtClean="0">
                <a:solidFill>
                  <a:schemeClr val="tx1"/>
                </a:solidFill>
              </a:rPr>
              <a:t>(</a:t>
            </a:r>
            <a:r>
              <a:rPr lang="cs-CZ" sz="2400" dirty="0"/>
              <a:t>17. 3. </a:t>
            </a:r>
            <a:r>
              <a:rPr lang="cs-CZ" sz="2400" dirty="0" smtClean="0"/>
              <a:t>2023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12.Platební </a:t>
            </a:r>
            <a:r>
              <a:rPr lang="cs-CZ" sz="2400" dirty="0">
                <a:solidFill>
                  <a:schemeClr val="tx1"/>
                </a:solidFill>
              </a:rPr>
              <a:t>bilance </a:t>
            </a:r>
            <a:r>
              <a:rPr lang="cs-CZ" sz="2400" dirty="0" smtClean="0">
                <a:solidFill>
                  <a:schemeClr val="tx1"/>
                </a:solidFill>
              </a:rPr>
              <a:t>(</a:t>
            </a:r>
            <a:r>
              <a:rPr lang="cs-CZ" sz="2400" dirty="0"/>
              <a:t>17. 3. </a:t>
            </a:r>
            <a:r>
              <a:rPr lang="cs-CZ" sz="2400" dirty="0" smtClean="0"/>
              <a:t>2023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 smtClean="0"/>
              <a:t>Základní literatura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066800"/>
            <a:ext cx="8697951" cy="511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2419">
              <a:spcBef>
                <a:spcPts val="0"/>
              </a:spcBef>
              <a:buSzPct val="100000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HOLMAN, R. </a:t>
            </a:r>
            <a:r>
              <a:rPr lang="cs-CZ" sz="2400" i="1" dirty="0" smtClean="0">
                <a:solidFill>
                  <a:schemeClr val="tx1"/>
                </a:solidFill>
              </a:rPr>
              <a:t>Ekonomie.</a:t>
            </a:r>
            <a:r>
              <a:rPr lang="cs-CZ" sz="2400" dirty="0" smtClean="0">
                <a:solidFill>
                  <a:schemeClr val="tx1"/>
                </a:solidFill>
              </a:rPr>
              <a:t> 6. vydání Praha: C. H. Beck, 2016. ISBN 978-80-7400-278-6.</a:t>
            </a: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1964" t="26190" r="66964" b="14445"/>
          <a:stretch/>
        </p:blipFill>
        <p:spPr>
          <a:xfrm>
            <a:off x="1939159" y="2315792"/>
            <a:ext cx="2439225" cy="386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2562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 smtClean="0"/>
              <a:t>Základní literatura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066800"/>
            <a:ext cx="8697951" cy="511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2419">
              <a:spcBef>
                <a:spcPts val="0"/>
              </a:spcBef>
              <a:buSzPct val="100000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JUREČKA, V. a kol. </a:t>
            </a:r>
            <a:r>
              <a:rPr lang="cs-CZ" sz="2400" i="1" dirty="0" smtClean="0">
                <a:solidFill>
                  <a:schemeClr val="tx1"/>
                </a:solidFill>
              </a:rPr>
              <a:t>Makroekonomie</a:t>
            </a:r>
            <a:r>
              <a:rPr lang="cs-CZ" sz="2400" dirty="0" smtClean="0">
                <a:solidFill>
                  <a:schemeClr val="tx1"/>
                </a:solidFill>
              </a:rPr>
              <a:t>. 3. vydání. Praha: </a:t>
            </a:r>
            <a:r>
              <a:rPr lang="cs-CZ" sz="2400" dirty="0" err="1" smtClean="0">
                <a:solidFill>
                  <a:schemeClr val="tx1"/>
                </a:solidFill>
              </a:rPr>
              <a:t>Grada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Publishing</a:t>
            </a:r>
            <a:r>
              <a:rPr lang="cs-CZ" sz="2400" dirty="0" smtClean="0">
                <a:solidFill>
                  <a:schemeClr val="tx1"/>
                </a:solidFill>
              </a:rPr>
              <a:t>, 2017. ISBN 978-80-271-0251-8.</a:t>
            </a: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999" t="32666" r="74301" b="11333"/>
          <a:stretch/>
        </p:blipFill>
        <p:spPr>
          <a:xfrm>
            <a:off x="1293962" y="2340864"/>
            <a:ext cx="2784262" cy="38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4286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 smtClean="0"/>
              <a:t>Základní literatura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066800"/>
            <a:ext cx="8697951" cy="511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2419">
              <a:spcBef>
                <a:spcPts val="0"/>
              </a:spcBef>
              <a:buSzPct val="100000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JÍLKOVÁ, E., ZIMMERMANNOVÁ, J. </a:t>
            </a:r>
            <a:r>
              <a:rPr lang="cs-CZ" sz="2400" i="1" dirty="0" smtClean="0">
                <a:solidFill>
                  <a:schemeClr val="tx1"/>
                </a:solidFill>
              </a:rPr>
              <a:t>Makroekonomie</a:t>
            </a:r>
            <a:r>
              <a:rPr lang="cs-CZ" sz="2400" dirty="0" smtClean="0">
                <a:solidFill>
                  <a:schemeClr val="tx1"/>
                </a:solidFill>
              </a:rPr>
              <a:t>. Studijní opora pro kombinované studium. MVŠO, 2018.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7443" t="18622" r="39283" b="19866"/>
          <a:stretch/>
        </p:blipFill>
        <p:spPr>
          <a:xfrm>
            <a:off x="1700784" y="2209799"/>
            <a:ext cx="2615184" cy="38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026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374</Words>
  <Application>Microsoft Office PowerPoint</Application>
  <PresentationFormat>Předvádění na obrazovce (4:3)</PresentationFormat>
  <Paragraphs>60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Makroekonomie YMAK</vt:lpstr>
      <vt:lpstr>Kontakt</vt:lpstr>
      <vt:lpstr>Informace</vt:lpstr>
      <vt:lpstr>Podmínky</vt:lpstr>
      <vt:lpstr>Témata přednášek</vt:lpstr>
      <vt:lpstr>Základní literatura</vt:lpstr>
      <vt:lpstr>Základní literatura</vt:lpstr>
      <vt:lpstr>Základní literatura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cp:lastModifiedBy>skr0004</cp:lastModifiedBy>
  <cp:revision>10</cp:revision>
  <dcterms:modified xsi:type="dcterms:W3CDTF">2023-02-11T19:39:33Z</dcterms:modified>
</cp:coreProperties>
</file>