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61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1702" autoAdjust="0"/>
  </p:normalViewPr>
  <p:slideViewPr>
    <p:cSldViewPr snapToGrid="0">
      <p:cViewPr varScale="1">
        <p:scale>
          <a:sx n="56" d="100"/>
          <a:sy n="56" d="100"/>
        </p:scale>
        <p:origin x="155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9845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375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0903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361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7765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532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424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868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305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045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180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880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6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499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2929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316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03213"/>
            <a:ext cx="9556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 userDrawn="1"/>
        </p:nvCxnSpPr>
        <p:spPr>
          <a:xfrm>
            <a:off x="250825" y="933450"/>
            <a:ext cx="74168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 userDrawn="1"/>
        </p:nvCxnSpPr>
        <p:spPr>
          <a:xfrm>
            <a:off x="250825" y="6308725"/>
            <a:ext cx="86614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r>
              <a:rPr lang="cs-CZ" dirty="0" smtClean="0"/>
              <a:t>Název listu</a:t>
            </a:r>
            <a:endParaRPr lang="cs-CZ" dirty="0"/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0"/>
          </p:nvPr>
        </p:nvSpPr>
        <p:spPr>
          <a:xfrm>
            <a:off x="236538" y="6308725"/>
            <a:ext cx="2895600" cy="365125"/>
          </a:xfrm>
        </p:spPr>
        <p:txBody>
          <a:bodyPr/>
          <a:lstStyle>
            <a:lvl1pPr algn="l">
              <a:defRPr sz="800" smtClean="0">
                <a:solidFill>
                  <a:srgbClr val="307871"/>
                </a:solidFill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číslo snímku 19"/>
          <p:cNvSpPr>
            <a:spLocks noGrp="1"/>
          </p:cNvSpPr>
          <p:nvPr>
            <p:ph type="sldNum" sz="quarter" idx="11"/>
          </p:nvPr>
        </p:nvSpPr>
        <p:spPr>
          <a:xfrm>
            <a:off x="7812088" y="6308725"/>
            <a:ext cx="1081087" cy="365125"/>
          </a:xfrm>
        </p:spPr>
        <p:txBody>
          <a:bodyPr/>
          <a:lstStyle>
            <a:lvl1pPr algn="r"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937C5C-364C-408F-B0EB-BA493B53AFF1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0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9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  <p:sldLayoutId id="2147483686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Platební bilance a zahraniční dluh</a:t>
            </a:r>
            <a:r>
              <a:rPr lang="cs-CZ" b="1" i="1" dirty="0">
                <a:solidFill>
                  <a:srgbClr val="D10202"/>
                </a:solidFill>
              </a:rPr>
              <a:t/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YMAK_04/04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17. 03. 2023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Saldo chyb a opomenutí, kurzové rozdíly </a:t>
            </a:r>
            <a:r>
              <a:rPr lang="cs-CZ" sz="2800" dirty="0"/>
              <a:t>zahrnuje veškeré nepřesnosti v evidenci, metodické problémy, kurzové rozdíly atp.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/>
              <a:t>Změna </a:t>
            </a:r>
            <a:r>
              <a:rPr lang="cs-CZ" sz="2800" b="1" dirty="0"/>
              <a:t>devizových rezerv </a:t>
            </a:r>
            <a:r>
              <a:rPr lang="cs-CZ" sz="2800" dirty="0"/>
              <a:t>je vyrovnávací položkou. </a:t>
            </a:r>
            <a:endParaRPr lang="cs-CZ" sz="28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 </a:t>
            </a:r>
            <a:r>
              <a:rPr lang="cs-CZ" sz="2400" dirty="0"/>
              <a:t>případě aktivní platební bilance dochází ke zvýšení devizových rezerv a při schodkové platební bilanci dochází ke snížení devizových rezerv.</a:t>
            </a:r>
            <a:endParaRPr lang="cs-CZ" altLang="cs-CZ" sz="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71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Vývoj platební bilance (resp. transakcí, které jsou v ní zachyceny) je hlavní okolností, určující vývoj zadluženosti domácích subjektů (rezidentů) vůči zahraničí.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Jde </a:t>
            </a:r>
            <a:r>
              <a:rPr lang="cs-CZ" sz="2800" dirty="0"/>
              <a:t>o zadluženost jak podnikového sektoru (včetně bank), tak i vlády (včetně např. obcí).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Zahraničními </a:t>
            </a:r>
            <a:r>
              <a:rPr lang="cs-CZ" sz="2800" dirty="0"/>
              <a:t>věřiteli jsou analogicky podniky a vlády, navíc též mezinárodní organizace.</a:t>
            </a:r>
            <a:endParaRPr lang="cs-CZ" altLang="cs-CZ" sz="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354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Zahraniční dluh může být vyjádřen v zásadě ve dvojím pojetí</a:t>
            </a:r>
            <a:r>
              <a:rPr lang="cs-CZ" sz="2800" dirty="0" smtClean="0"/>
              <a:t>:</a:t>
            </a:r>
            <a:endParaRPr lang="cs-CZ" sz="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smtClean="0"/>
              <a:t>Širší </a:t>
            </a:r>
            <a:r>
              <a:rPr lang="cs-CZ" sz="2400" dirty="0" smtClean="0"/>
              <a:t>pojetí;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Užší (běžnější) </a:t>
            </a:r>
            <a:r>
              <a:rPr lang="cs-CZ" sz="2400" dirty="0" smtClean="0"/>
              <a:t>pojetí.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69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/>
              <a:t>Širší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vyjadřuje investiční pozici vůči zahraničí. </a:t>
            </a:r>
            <a:endParaRPr lang="cs-CZ" sz="24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Zahrnuje </a:t>
            </a:r>
            <a:r>
              <a:rPr lang="cs-CZ" sz="2400" dirty="0"/>
              <a:t>do dluhu veškeré závazky domácích subjektů (dlužníků) vůči zahraničí (věřitelům), neboli veškeré pohledávky zahraničí vůči domácím subjektům. </a:t>
            </a:r>
            <a:endParaRPr lang="cs-CZ" sz="24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Jde </a:t>
            </a:r>
            <a:r>
              <a:rPr lang="cs-CZ" sz="2400" dirty="0"/>
              <a:t>konkrétně zejména o pohledávky v podobě peněžních úvěrů, obligací, vkladů v bankách, pohledávky v podobě dodávek zboží a podobných výkonů, jakož i podíly na kapitálu (představované akciemi a podobnými podíly).</a:t>
            </a:r>
            <a:endParaRPr lang="cs-CZ" sz="24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27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/>
              <a:t>Širší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tomto vymezení jde o hrubý (brutto) dluh. </a:t>
            </a:r>
            <a:endParaRPr lang="cs-CZ" sz="24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Odečteme-li </a:t>
            </a:r>
            <a:r>
              <a:rPr lang="cs-CZ" sz="2400" dirty="0"/>
              <a:t>od těchto závazků domácích subjektů analogicky vymezenou investiční pozici v podobě pohledávek vůči zahraničí, získáme čistý (netto) dluh, neboli saldo investiční pozice. </a:t>
            </a:r>
            <a:endParaRPr lang="cs-CZ" sz="24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Z </a:t>
            </a:r>
            <a:r>
              <a:rPr lang="cs-CZ" sz="2400" dirty="0"/>
              <a:t>výše uvedeného pojetí platební bilance vyplývá, že vývoj čistého dluhu je vyjádřen saldem běžného účtu platební bilance: aktivní saldo snižuje tento čistý dluh (nebo zvyšuje čistou věřitelskou pozici), pasivní saldo naopak.</a:t>
            </a:r>
            <a:endParaRPr lang="cs-CZ" sz="24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20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17600"/>
            <a:ext cx="8644269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/>
              <a:t>Užší (běžnější)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vylučuje ze "širšího dluhu" položky, které nejsou spojeny s povinností plateb úroků nebo jistiny, tedy zejména závazky v podobě FDI a části portfoliových investic.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Odečteme-li od takto zúžených závazků (hrubého zahraničního dluhu) analogicky vymezené pohledávky vůči zahraničí, získáme čistý dluh.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Mezinárodní otevřenost národních ekonomik s sebou přináší tvorbu zahraničních dluhů všemi zeměmi.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 případě rozvinutých zemí jsou však doprovázeny vysokými pohledávkami vůči zahraničí a tedy obvykle i čistou věřitelskou zahraniční pozicí.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Většina rozvojových zemí jsou naopak zpravidla čistými dlužníky.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167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054100"/>
            <a:ext cx="8644269" cy="53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Stadia zadluženosti Empirické sledování vývoje platební bilance a zahraniční zadluženosti ekonomiky v dlouhodobém procesu rozvoje vykazuje určitá stadia.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Např</a:t>
            </a:r>
            <a:r>
              <a:rPr lang="cs-CZ" sz="2800" dirty="0"/>
              <a:t>. </a:t>
            </a:r>
            <a:r>
              <a:rPr lang="cs-CZ" sz="2800" dirty="0" err="1"/>
              <a:t>Helísek</a:t>
            </a:r>
            <a:r>
              <a:rPr lang="cs-CZ" sz="2800" dirty="0"/>
              <a:t> (2002) uvádí model Světové banky, který vychází z vývoje platební bilance USA a Velké Británie za 150 let a rozlišuje celkem 5 stadií</a:t>
            </a:r>
            <a:r>
              <a:rPr lang="cs-CZ" sz="2800" dirty="0" smtClean="0"/>
              <a:t>: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Mladá </a:t>
            </a:r>
            <a:r>
              <a:rPr lang="cs-CZ" sz="2000" dirty="0"/>
              <a:t>dlužnická země: čistý export je záporný, čistý příliv kapitálu je kladný a čistý dluh roste.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Zralá </a:t>
            </a:r>
            <a:r>
              <a:rPr lang="cs-CZ" sz="2000" dirty="0"/>
              <a:t>dlužnická země: čistý export se dostává z deficitu do aktiva, čistý příliv kapitálu slábne a růst čistého zahraničního dluhu se zpomaluje.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Země </a:t>
            </a:r>
            <a:r>
              <a:rPr lang="cs-CZ" sz="2000" dirty="0"/>
              <a:t>splácející dluhy: aktivum NX roste, dochází k čistému odlivu kapitálu a k poklesu čistého dluhu.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Mladá </a:t>
            </a:r>
            <a:r>
              <a:rPr lang="cs-CZ" sz="2000" dirty="0"/>
              <a:t>věřitelská země: čistý export se dostává do deficitu, zároveň se však zvyšují příjmy ze zahraničních aktiv (položka důchody v platební bilanci), dochází k čistému (přitom slábnoucímu) odlivu kapitálu, čistý dluh se přeměňuje v čistou věřitelskou pozici.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Zralá </a:t>
            </a:r>
            <a:r>
              <a:rPr lang="cs-CZ" sz="2000" dirty="0"/>
              <a:t>věřitelská země: NX je deficitní, přitom vysoký příliv důchodů umožňuje udržovat nebo i zvyšovat čistou věřitelskou pozici.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49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054100"/>
            <a:ext cx="8644269" cy="53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Stadia zadluženosti Empirické sledování vývoje platební bilance a zahraniční zadluženosti ekonomiky v dlouhodobém procesu rozvoje vykazuje určitá stadia.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Např</a:t>
            </a:r>
            <a:r>
              <a:rPr lang="cs-CZ" sz="2800" dirty="0"/>
              <a:t>. </a:t>
            </a:r>
            <a:r>
              <a:rPr lang="cs-CZ" sz="2800" dirty="0" err="1"/>
              <a:t>Helísek</a:t>
            </a:r>
            <a:r>
              <a:rPr lang="cs-CZ" sz="2800" dirty="0"/>
              <a:t> (2002) uvádí model Světové banky, který vychází z vývoje platební bilance USA a Velké Británie za 150 let a rozlišuje celkem 5 stadií</a:t>
            </a:r>
            <a:r>
              <a:rPr lang="cs-CZ" sz="2800" dirty="0" smtClean="0"/>
              <a:t>: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Mladá </a:t>
            </a:r>
            <a:r>
              <a:rPr lang="cs-CZ" sz="2000" dirty="0"/>
              <a:t>dlužnická země: čistý export je záporný, čistý příliv kapitálu je kladný a čistý dluh roste.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Zralá </a:t>
            </a:r>
            <a:r>
              <a:rPr lang="cs-CZ" sz="2000" dirty="0"/>
              <a:t>dlužnická země: čistý export se dostává z deficitu do aktiva, čistý příliv kapitálu slábne a růst čistého zahraničního dluhu se zpomaluje.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Země </a:t>
            </a:r>
            <a:r>
              <a:rPr lang="cs-CZ" sz="2000" dirty="0"/>
              <a:t>splácející dluhy: aktivum NX roste, dochází k čistému odlivu kapitálu a k poklesu čistého dluhu.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Mladá </a:t>
            </a:r>
            <a:r>
              <a:rPr lang="cs-CZ" sz="2000" dirty="0"/>
              <a:t>věřitelská země: čistý export se dostává do deficitu, zároveň se však zvyšují příjmy ze zahraničních aktiv (položka důchody v platební bilanci), dochází k čistému (přitom slábnoucímu) odlivu kapitálu, čistý dluh se přeměňuje v čistou věřitelskou pozici. </a:t>
            </a:r>
            <a:endParaRPr lang="cs-CZ" sz="2000" dirty="0" smtClean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 smtClean="0"/>
              <a:t>Zralá </a:t>
            </a:r>
            <a:r>
              <a:rPr lang="cs-CZ" sz="2000" dirty="0"/>
              <a:t>věřitelská země: NX je deficitní, přitom vysoký příliv důchodů umožňuje udržovat nebo i zvyšovat čistou věřitelskou pozici.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78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799"/>
            <a:ext cx="8229600" cy="82864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Podíl domácího a zahraničního státního dluhu ČR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748790"/>
            <a:ext cx="8644269" cy="4690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4907" t="30234" r="23947" b="31062"/>
          <a:stretch/>
        </p:blipFill>
        <p:spPr>
          <a:xfrm>
            <a:off x="170686" y="2192378"/>
            <a:ext cx="8702797" cy="370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Platební bilance představuje systematický účetní výkaz, který souhrnně zachycuje veškeré ekonomické transakce mezi tuzemskými rezidenty a rezidenty ostatních zemí (mezi devizovými tuzemci a cizozemci), které se uskutečnilo za určité období, nejčastěji za jeden rok. 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Ekonomické transakce jsou spojeny s toky zboží a služeb, kapitálu a peněz mezi domácí ekonomikou a zahraničím a ve většině případů vyvolávají pohyb deviz, jejich příliv nebo odliv.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Proto </a:t>
            </a:r>
            <a:r>
              <a:rPr lang="cs-CZ" sz="2800" dirty="0"/>
              <a:t>je také platební bilance spojena s devizovým trhem. Položky platební bilance, jež představují příliv finančních prostředků do ekonomiky, jsou položkami kreditními a jsou označovány znaménkem plus.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Transakce</a:t>
            </a:r>
            <a:r>
              <a:rPr lang="cs-CZ" sz="2800" dirty="0"/>
              <a:t>, které vedou k odlivu finančních prostředků ze země, jsou chápány jako debetní a jsou označovány znaménkem mínus.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Z </a:t>
            </a:r>
            <a:r>
              <a:rPr lang="cs-CZ" sz="2800" dirty="0"/>
              <a:t>účetního hlediska je platební bilance výrazem zdrojů a užití fondů, a proto musí být vždy vyrovnaná. Každá kreditní položka nachází v platební bilanci svůj odraz v položce debetní a naopak.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592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Struktura platební bilance se skládá z těchto základní účtů, jež se následně člení na podúčty: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Běžný účet;</a:t>
            </a:r>
            <a:endParaRPr lang="cs-CZ" sz="24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Kapitálový účet;</a:t>
            </a:r>
            <a:endParaRPr lang="cs-CZ" sz="24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Finanční účet;</a:t>
            </a:r>
            <a:endParaRPr lang="cs-CZ" sz="24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Saldo </a:t>
            </a:r>
            <a:r>
              <a:rPr lang="cs-CZ" sz="2400" dirty="0"/>
              <a:t>chyb a </a:t>
            </a:r>
            <a:r>
              <a:rPr lang="cs-CZ" sz="2400" dirty="0" smtClean="0"/>
              <a:t>opomenutí;</a:t>
            </a:r>
            <a:endParaRPr lang="cs-CZ" sz="24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Změna </a:t>
            </a:r>
            <a:r>
              <a:rPr lang="cs-CZ" sz="2400" dirty="0"/>
              <a:t>devizových </a:t>
            </a:r>
            <a:r>
              <a:rPr lang="cs-CZ" sz="2400" dirty="0" smtClean="0"/>
              <a:t>rezerv.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129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Běžný účet </a:t>
            </a:r>
            <a:r>
              <a:rPr lang="cs-CZ" sz="2800" dirty="0"/>
              <a:t>zahrnuje dovoz a vývoz zboží a služeb, výnosy a náklady spojené s mezinárodním pohybem kapitálu a pracovní síly a jednostranné mezinárodní transfery. </a:t>
            </a:r>
            <a:endParaRPr lang="cs-CZ" sz="28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Součástí </a:t>
            </a:r>
            <a:r>
              <a:rPr lang="cs-CZ" sz="2400" dirty="0"/>
              <a:t>běžného účtu jsou tyto podúčty</a:t>
            </a:r>
            <a:r>
              <a:rPr lang="cs-CZ" sz="2400" dirty="0" smtClean="0"/>
              <a:t>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srgbClr val="C00000"/>
                </a:solidFill>
              </a:rPr>
              <a:t>obchodní bilance </a:t>
            </a:r>
            <a:r>
              <a:rPr lang="cs-CZ" sz="2000" dirty="0"/>
              <a:t>zahrnující pohyb zboží, jeho dovoz a vývoz, členěna komoditně a teritoriálně (vývoz představuje kreditní položku, protože za prodej zboží v zahraničí plynou do ekonomiky finanční prostředky, naopak dovoz představuje debetní položku). </a:t>
            </a:r>
            <a:endParaRPr lang="cs-CZ" sz="2000" dirty="0" smtClean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Rozdíl </a:t>
            </a:r>
            <a:r>
              <a:rPr lang="cs-CZ" sz="2000" dirty="0"/>
              <a:t>mezi vývozem a dovozem představuje saldo obchodní bilance</a:t>
            </a:r>
            <a:r>
              <a:rPr lang="cs-CZ" sz="2000" dirty="0" smtClean="0"/>
              <a:t>.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Pokud je toto saldo kladné, potom platí, že země více vyváží, než dováží a je tedy proexportně založena (to platí ostatně i pro českou ekonomiku). </a:t>
            </a:r>
            <a:endParaRPr lang="cs-CZ" sz="20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9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Běžný </a:t>
            </a:r>
            <a:r>
              <a:rPr lang="cs-CZ" sz="2800" b="1" dirty="0" smtClean="0"/>
              <a:t>účet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bilance </a:t>
            </a:r>
            <a:r>
              <a:rPr lang="cs-CZ" sz="2400" b="1" dirty="0">
                <a:solidFill>
                  <a:srgbClr val="C00000"/>
                </a:solidFill>
              </a:rPr>
              <a:t>služeb </a:t>
            </a:r>
            <a:r>
              <a:rPr lang="cs-CZ" sz="2400" dirty="0"/>
              <a:t>je další součástí běžného účtu a zachycuje pohyb služeb (např. doprava, cestovní ruch) se zahraničím. </a:t>
            </a:r>
            <a:endParaRPr lang="cs-CZ" sz="24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bilance </a:t>
            </a:r>
            <a:r>
              <a:rPr lang="cs-CZ" sz="2400" b="1" dirty="0">
                <a:solidFill>
                  <a:srgbClr val="C00000"/>
                </a:solidFill>
              </a:rPr>
              <a:t>výnosů </a:t>
            </a:r>
            <a:r>
              <a:rPr lang="cs-CZ" sz="2400" dirty="0"/>
              <a:t>zachycuje důchody z výrobních faktorů ve vlastnictví domácí země, jež jsou zapojeny v zahraničí, a důchody z výrobních faktorů ve vlastnictví zahraničních subjektů, jež jsou zapojeny v domácí ekonomice, tj. mzdy, zisky, dividendy, úroky. </a:t>
            </a:r>
            <a:endParaRPr lang="cs-CZ" sz="2400" dirty="0" smtClean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Jelikož </a:t>
            </a:r>
            <a:r>
              <a:rPr lang="cs-CZ" sz="2000" dirty="0"/>
              <a:t>je česká ekonomika příkladem země, která je atraktivní pro zahraniční investory, kteří zde v minulosti zakládali pobočky nadnárodních korporací, tak právě tento podúčet je silně debetní, což je dáno zejména tokem dividend, zisků a úroků do zemí původu investice. </a:t>
            </a:r>
            <a:endParaRPr lang="cs-CZ" sz="20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ěžné </a:t>
            </a:r>
            <a:r>
              <a:rPr lang="cs-CZ" sz="2400" b="1" dirty="0">
                <a:solidFill>
                  <a:srgbClr val="C00000"/>
                </a:solidFill>
              </a:rPr>
              <a:t>převody </a:t>
            </a:r>
            <a:r>
              <a:rPr lang="cs-CZ" sz="2400" dirty="0"/>
              <a:t>zachycují jednostranné transfery jako příspěvky mezinárodním organizacím, dary a další. 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19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Kapitálový účet </a:t>
            </a:r>
            <a:r>
              <a:rPr lang="cs-CZ" sz="2800" dirty="0"/>
              <a:t>slouží k zachycování transakcí souvisejících s obchodem nehmotnými statky (ochranné známky, patenty), odpuštění pohledávek, kapitálové transfery související s migrací obyvatel apod.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436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Finanční účet je podobně jako běžný účet složen z podúčtů: </a:t>
            </a:r>
            <a:endParaRPr lang="cs-CZ" sz="28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1</a:t>
            </a:r>
            <a:r>
              <a:rPr lang="cs-CZ" sz="2400" b="1" dirty="0">
                <a:solidFill>
                  <a:srgbClr val="C00000"/>
                </a:solidFill>
              </a:rPr>
              <a:t>. přímé investice </a:t>
            </a:r>
            <a:r>
              <a:rPr lang="cs-CZ" sz="2400" dirty="0"/>
              <a:t>zachycují jednak přímé domácí investice v zahraničí (debetní položka), jednak zahraniční přímé investice v domácí ekonomice (kreditní položka). </a:t>
            </a:r>
            <a:endParaRPr lang="cs-CZ" sz="2400" dirty="0" smtClean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Jedná </a:t>
            </a:r>
            <a:r>
              <a:rPr lang="cs-CZ" sz="2000" dirty="0"/>
              <a:t>se o takové investice, které zakládají určitou míru kontroly a řízení podniku. </a:t>
            </a:r>
            <a:endParaRPr lang="cs-CZ" sz="2000" dirty="0" smtClean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V </a:t>
            </a:r>
            <a:r>
              <a:rPr lang="cs-CZ" sz="2000" dirty="0"/>
              <a:t>České republice jsou definovány jako deseti a více procentní podíl investora na základním kapitálu společnosti. </a:t>
            </a:r>
            <a:endParaRPr lang="cs-CZ" sz="2000" dirty="0" smtClean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Kromě </a:t>
            </a:r>
            <a:r>
              <a:rPr lang="cs-CZ" sz="2000" dirty="0"/>
              <a:t>tohoto podílu se do přímých investic zahrnuje též reinvestovaný zisk a ostatní kapitál.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19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smtClean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2. portfoliové investice </a:t>
            </a:r>
            <a:r>
              <a:rPr lang="cs-CZ" sz="2800" dirty="0"/>
              <a:t>představují majetkové cenné papíry a účasti, jež nespadají do kategorie přímých investic (v případě České republiky se jedná o podíl vlastnictví do 10 %), a dluhové cenné papíry.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3</a:t>
            </a:r>
            <a:r>
              <a:rPr lang="cs-CZ" sz="2800" b="1" dirty="0">
                <a:solidFill>
                  <a:srgbClr val="C00000"/>
                </a:solidFill>
              </a:rPr>
              <a:t>. finanční deriváty </a:t>
            </a:r>
            <a:r>
              <a:rPr lang="cs-CZ" sz="2800" dirty="0"/>
              <a:t>jako jsou např. forwardy, </a:t>
            </a:r>
            <a:r>
              <a:rPr lang="cs-CZ" sz="2800" dirty="0" err="1"/>
              <a:t>futures</a:t>
            </a:r>
            <a:r>
              <a:rPr lang="cs-CZ" sz="2800" dirty="0"/>
              <a:t> a opce. </a:t>
            </a:r>
            <a:endParaRPr lang="cs-CZ" sz="2800" dirty="0" smtClean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4</a:t>
            </a:r>
            <a:r>
              <a:rPr lang="cs-CZ" sz="2800" b="1" dirty="0">
                <a:solidFill>
                  <a:srgbClr val="C00000"/>
                </a:solidFill>
              </a:rPr>
              <a:t>. ostatní investice </a:t>
            </a:r>
            <a:r>
              <a:rPr lang="cs-CZ" sz="2800" dirty="0"/>
              <a:t>zahrnují především přijímání a poskytování úvěrů. </a:t>
            </a:r>
            <a:endParaRPr lang="cs-CZ" sz="2800" dirty="0" smtClean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 </a:t>
            </a:r>
            <a:r>
              <a:rPr lang="cs-CZ" sz="2400" dirty="0"/>
              <a:t>platební bilanci jsou ostatní investice dále členěny z hlediska časového (na dlouhodobé a krátkodobé) a dle subjektů (centrální banka, obchodní banky, vláda, ostatní sektory).</a:t>
            </a:r>
            <a:endParaRPr lang="cs-CZ" altLang="cs-CZ" sz="12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336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</TotalTime>
  <Words>1439</Words>
  <Application>Microsoft Office PowerPoint</Application>
  <PresentationFormat>Předvádění na obrazovce (4:3)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Consolas</vt:lpstr>
      <vt:lpstr>Times New Roman</vt:lpstr>
      <vt:lpstr>Office Theme</vt:lpstr>
      <vt:lpstr>Makroekonomie Platební bilance a zahraniční dluh YMAK_04/04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Zahraniční dluh</vt:lpstr>
      <vt:lpstr>Zahraniční dluh</vt:lpstr>
      <vt:lpstr>Zahraniční dluh</vt:lpstr>
      <vt:lpstr>Zahraniční dluh</vt:lpstr>
      <vt:lpstr>Zahraniční dluh</vt:lpstr>
      <vt:lpstr>Zahraniční dluh</vt:lpstr>
      <vt:lpstr>Zahraniční dluh</vt:lpstr>
      <vt:lpstr>Podíl domácího a zahraničního státního dluhu ČR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93</cp:revision>
  <dcterms:modified xsi:type="dcterms:W3CDTF">2023-03-11T14:50:15Z</dcterms:modified>
</cp:coreProperties>
</file>