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1"/>
  </p:notesMasterIdLst>
  <p:sldIdLst>
    <p:sldId id="256" r:id="rId2"/>
    <p:sldId id="257" r:id="rId3"/>
    <p:sldId id="413" r:id="rId4"/>
    <p:sldId id="414" r:id="rId5"/>
    <p:sldId id="415" r:id="rId6"/>
    <p:sldId id="416" r:id="rId7"/>
    <p:sldId id="417" r:id="rId8"/>
    <p:sldId id="418" r:id="rId9"/>
    <p:sldId id="419" r:id="rId10"/>
    <p:sldId id="420" r:id="rId11"/>
    <p:sldId id="421" r:id="rId12"/>
    <p:sldId id="422" r:id="rId13"/>
    <p:sldId id="424" r:id="rId14"/>
    <p:sldId id="425" r:id="rId15"/>
    <p:sldId id="426" r:id="rId16"/>
    <p:sldId id="427" r:id="rId17"/>
    <p:sldId id="428" r:id="rId18"/>
    <p:sldId id="429" r:id="rId19"/>
    <p:sldId id="430" r:id="rId20"/>
    <p:sldId id="431" r:id="rId21"/>
    <p:sldId id="432" r:id="rId22"/>
    <p:sldId id="433" r:id="rId23"/>
    <p:sldId id="434" r:id="rId24"/>
    <p:sldId id="435" r:id="rId25"/>
    <p:sldId id="406" r:id="rId26"/>
    <p:sldId id="407" r:id="rId27"/>
    <p:sldId id="411" r:id="rId28"/>
    <p:sldId id="412" r:id="rId29"/>
    <p:sldId id="361" r:id="rId3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Styl s motivem 2 – zvýraznění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702" autoAdjust="0"/>
  </p:normalViewPr>
  <p:slideViewPr>
    <p:cSldViewPr snapToGrid="0">
      <p:cViewPr varScale="1">
        <p:scale>
          <a:sx n="56" d="100"/>
          <a:sy n="56" d="100"/>
        </p:scale>
        <p:origin x="1508"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83671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8244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292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59655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51312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03553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16903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21653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863474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7273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590463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93824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51337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85881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992505" y="3228896"/>
            <a:ext cx="7940040" cy="305895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3262313" y="509588"/>
            <a:ext cx="3400425" cy="25495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29186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9386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15428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2222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08814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4098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87621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4664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71269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06774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49372270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7727892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905748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776851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323580717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7719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List - obecný">
    <p:spTree>
      <p:nvGrpSpPr>
        <p:cNvPr id="1" name=""/>
        <p:cNvGrpSpPr/>
        <p:nvPr/>
      </p:nvGrpSpPr>
      <p:grpSpPr>
        <a:xfrm>
          <a:off x="0" y="0"/>
          <a:ext cx="0" cy="0"/>
          <a:chOff x="0" y="0"/>
          <a:chExt cx="0" cy="0"/>
        </a:xfrm>
      </p:grpSpPr>
      <p:pic>
        <p:nvPicPr>
          <p:cNvPr id="3" name="Obrázek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550" y="303213"/>
            <a:ext cx="955675"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Přímá spojnice 3"/>
          <p:cNvCxnSpPr/>
          <p:nvPr userDrawn="1"/>
        </p:nvCxnSpPr>
        <p:spPr>
          <a:xfrm>
            <a:off x="250825" y="933450"/>
            <a:ext cx="7416800"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5" name="Přímá spojnice 4"/>
          <p:cNvCxnSpPr/>
          <p:nvPr userDrawn="1"/>
        </p:nvCxnSpPr>
        <p:spPr>
          <a:xfrm>
            <a:off x="250825" y="6308725"/>
            <a:ext cx="8661400"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7" name="Nadpis 1"/>
          <p:cNvSpPr>
            <a:spLocks noGrp="1"/>
          </p:cNvSpPr>
          <p:nvPr>
            <p:ph type="title"/>
          </p:nvPr>
        </p:nvSpPr>
        <p:spPr>
          <a:xfrm>
            <a:off x="251520" y="260649"/>
            <a:ext cx="4536504" cy="676937"/>
          </a:xfrm>
          <a:prstGeom prst="rect">
            <a:avLst/>
          </a:prstGeom>
          <a:noFill/>
          <a:ln>
            <a:noFill/>
          </a:ln>
        </p:spPr>
        <p:txBody>
          <a:bodyPr anchor="t">
            <a:noAutofit/>
          </a:bodyPr>
          <a:lstStyle>
            <a:lvl1pPr algn="l">
              <a:defRPr sz="2400"/>
            </a:lvl1pPr>
          </a:lstStyle>
          <a:p>
            <a:r>
              <a:rPr lang="cs-CZ" dirty="0" smtClean="0"/>
              <a:t>Název listu</a:t>
            </a:r>
            <a:endParaRPr lang="cs-CZ" dirty="0"/>
          </a:p>
        </p:txBody>
      </p:sp>
      <p:sp>
        <p:nvSpPr>
          <p:cNvPr id="6" name="Zástupný symbol pro zápatí 18"/>
          <p:cNvSpPr>
            <a:spLocks noGrp="1"/>
          </p:cNvSpPr>
          <p:nvPr>
            <p:ph type="ftr" sz="quarter" idx="10"/>
          </p:nvPr>
        </p:nvSpPr>
        <p:spPr>
          <a:xfrm>
            <a:off x="236538" y="6308725"/>
            <a:ext cx="2895600" cy="365125"/>
          </a:xfrm>
        </p:spPr>
        <p:txBody>
          <a:bodyPr/>
          <a:lstStyle>
            <a:lvl1pPr algn="l">
              <a:defRPr sz="800" smtClean="0">
                <a:solidFill>
                  <a:srgbClr val="307871"/>
                </a:solidFill>
                <a:cs typeface="Times New Roman" panose="02020603050405020304" pitchFamily="18"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800" b="0" i="0" u="none" strike="noStrike" kern="1200" cap="none" spc="0" normalizeH="0" baseline="0" noProof="0">
                <a:ln>
                  <a:noFill/>
                </a:ln>
                <a:solidFill>
                  <a:srgbClr val="307871"/>
                </a:solidFill>
                <a:effectLst/>
                <a:uLnTx/>
                <a:uFillTx/>
                <a:latin typeface="Times New Roman" panose="02020603050405020304" pitchFamily="18" charset="0"/>
                <a:ea typeface="+mn-ea"/>
                <a:cs typeface="Times New Roman" panose="02020603050405020304" pitchFamily="18" charset="0"/>
              </a:rPr>
              <a:t>Prostor pro doplňující informace, poznámky</a:t>
            </a:r>
            <a:endParaRPr kumimoji="0" lang="cs-CZ" altLang="cs-CZ" sz="800" b="0" i="0" u="none" strike="noStrike" kern="1200" cap="none" spc="0" normalizeH="0" baseline="0" noProof="0" dirty="0">
              <a:ln>
                <a:noFill/>
              </a:ln>
              <a:solidFill>
                <a:srgbClr val="307871"/>
              </a:solidFill>
              <a:effectLst/>
              <a:uLnTx/>
              <a:uFillTx/>
              <a:latin typeface="Times New Roman" panose="02020603050405020304" pitchFamily="18" charset="0"/>
              <a:ea typeface="+mn-ea"/>
              <a:cs typeface="Times New Roman" panose="02020603050405020304" pitchFamily="18" charset="0"/>
            </a:endParaRPr>
          </a:p>
        </p:txBody>
      </p:sp>
      <p:sp>
        <p:nvSpPr>
          <p:cNvPr id="8" name="Zástupný symbol pro číslo snímku 19"/>
          <p:cNvSpPr>
            <a:spLocks noGrp="1"/>
          </p:cNvSpPr>
          <p:nvPr>
            <p:ph type="sldNum" sz="quarter" idx="11"/>
          </p:nvPr>
        </p:nvSpPr>
        <p:spPr>
          <a:xfrm>
            <a:off x="7812088" y="6308725"/>
            <a:ext cx="1081087" cy="365125"/>
          </a:xfrm>
        </p:spPr>
        <p:txBody>
          <a:bodyPr/>
          <a:lstStyle>
            <a:lvl1pPr algn="r">
              <a:defRPr smtClean="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1937C5C-364C-408F-B0EB-BA493B53AFF1}" type="slidenum">
              <a:rPr kumimoji="0" lang="cs-CZ" sz="1200" b="0" i="0" u="none" strike="noStrike" kern="1200" cap="none" spc="0" normalizeH="0" baseline="0" noProof="0">
                <a:ln>
                  <a:noFill/>
                </a:ln>
                <a:solidFill>
                  <a:srgbClr val="898989"/>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cs-CZ" sz="1200" b="0" i="0" u="none" strike="noStrike" kern="1200" cap="none" spc="0" normalizeH="0" baseline="0" noProof="0" dirty="0">
              <a:ln>
                <a:noFill/>
              </a:ln>
              <a:solidFill>
                <a:srgbClr val="898989"/>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291094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490326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22">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 id="2147483661" r:id="rId11"/>
    <p:sldLayoutId id="2147483663" r:id="rId12"/>
    <p:sldLayoutId id="2147483668" r:id="rId13"/>
    <p:sldLayoutId id="2147483665" r:id="rId14"/>
    <p:sldLayoutId id="2147483667" r:id="rId15"/>
    <p:sldLayoutId id="2147483670" r:id="rId16"/>
    <p:sldLayoutId id="2147483671" r:id="rId17"/>
    <p:sldLayoutId id="2147483672" r:id="rId18"/>
    <p:sldLayoutId id="2147483685" r:id="rId19"/>
    <p:sldLayoutId id="2147483686" r:id="rId20"/>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89825" y="1703718"/>
            <a:ext cx="8704800" cy="3901282"/>
          </a:xfrm>
          <a:prstGeom prst="rect">
            <a:avLst/>
          </a:prstGeom>
          <a:noFill/>
          <a:ln>
            <a:noFill/>
          </a:ln>
        </p:spPr>
        <p:txBody>
          <a:bodyPr spcFirstLastPara="1" wrap="square" lIns="0" tIns="0" rIns="0" bIns="0" anchor="t" anchorCtr="0">
            <a:noAutofit/>
          </a:bodyPr>
          <a:lstStyle/>
          <a:p>
            <a:pPr lvl="0">
              <a:lnSpc>
                <a:spcPct val="150000"/>
              </a:lnSpc>
              <a:buClr>
                <a:srgbClr val="D10202"/>
              </a:buClr>
              <a:buSzPts val="4400"/>
            </a:pPr>
            <a:r>
              <a:rPr lang="cs-CZ" b="1" dirty="0">
                <a:solidFill>
                  <a:srgbClr val="D10202"/>
                </a:solidFill>
              </a:rPr>
              <a:t>Makroekonomie</a:t>
            </a:r>
            <a:br>
              <a:rPr lang="cs-CZ" b="1" dirty="0">
                <a:solidFill>
                  <a:srgbClr val="D10202"/>
                </a:solidFill>
              </a:rPr>
            </a:br>
            <a:r>
              <a:rPr lang="cs-CZ" b="1" dirty="0" smtClean="0">
                <a:solidFill>
                  <a:srgbClr val="D10202"/>
                </a:solidFill>
              </a:rPr>
              <a:t>Měnový kurz, mezinárodní obchod</a:t>
            </a:r>
            <a:br>
              <a:rPr lang="cs-CZ" b="1" dirty="0" smtClean="0">
                <a:solidFill>
                  <a:srgbClr val="D10202"/>
                </a:solidFill>
              </a:rPr>
            </a:br>
            <a:r>
              <a:rPr lang="cs-CZ" b="1" dirty="0" smtClean="0">
                <a:solidFill>
                  <a:srgbClr val="D10202"/>
                </a:solidFill>
              </a:rPr>
              <a:t> a směna</a:t>
            </a:r>
            <a:r>
              <a:rPr lang="cs-CZ" b="1" i="1" dirty="0">
                <a:solidFill>
                  <a:srgbClr val="D10202"/>
                </a:solidFill>
              </a:rPr>
              <a:t/>
            </a:r>
            <a:br>
              <a:rPr lang="cs-CZ" b="1" i="1" dirty="0">
                <a:solidFill>
                  <a:srgbClr val="D10202"/>
                </a:solidFill>
              </a:rPr>
            </a:br>
            <a:r>
              <a:rPr lang="cs-CZ" b="1" dirty="0" smtClean="0">
                <a:solidFill>
                  <a:srgbClr val="D10202"/>
                </a:solidFill>
              </a:rPr>
              <a:t>YMAK_03/04</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a:solidFill>
                  <a:schemeClr val="dk1"/>
                </a:solidFill>
                <a:latin typeface="Calibri"/>
                <a:ea typeface="Calibri"/>
                <a:cs typeface="Calibri"/>
                <a:sym typeface="Calibri"/>
              </a:rPr>
              <a:t>Autor: Ing. Jaroslav Škrabal</a:t>
            </a:r>
            <a:endParaRPr/>
          </a:p>
          <a:p>
            <a:pPr marL="0" marR="0" lvl="0" indent="0" algn="l" rtl="0">
              <a:spcBef>
                <a:spcPts val="0"/>
              </a:spcBef>
              <a:spcAft>
                <a:spcPts val="0"/>
              </a:spcAft>
              <a:buClr>
                <a:schemeClr val="dk1"/>
              </a:buClr>
              <a:buSzPts val="1600"/>
              <a:buFont typeface="Calibri"/>
              <a:buNone/>
            </a:pPr>
            <a:endParaRPr sz="1600" b="0" i="0" u="none" strike="noStrike" cap="none">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17. 03. 2023</a:t>
            </a:r>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Bilaterální vs. efektivní 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b="1"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Reálný efektivní kurz koruny (REER)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 jedním z indikátorů vývoje mezinárodní konkurenceschopnosti země a obecně se jím rozumí různé míry relativních cen nebo nákladů vyjádřené v určité měně. </a:t>
            </a:r>
            <a:endPar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tohoto pohledu index REER nad 100 signalizuje tendenci ke snižování konkurenceschopnosti země proti základnímu období, pokles indexu REER pod 100 znamená zvyšování konkurenceschopnosti země proti základnímu období.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10/29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77014012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925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Firmy a domácnosti se v praxi setkávají s nominálním měnovým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kurzem;</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Měnová parita (úředně stanovený kurz) vs. měnový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kurz;</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Jestliže existují trhy s měnami, potom platí, že měnový kurz je výsledkem střetávání nabídky a poptávky na tzv. devizovém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trhu;</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err="1" smtClean="0">
                <a:solidFill>
                  <a:schemeClr val="tx1"/>
                </a:solidFill>
                <a:latin typeface="Calibri" panose="020F0502020204030204" pitchFamily="34" charset="0"/>
                <a:ea typeface="Consolas" panose="020B0609020204030204" pitchFamily="49" charset="0"/>
                <a:cs typeface="Calibri" panose="020F0502020204030204" pitchFamily="34" charset="0"/>
              </a:rPr>
              <a:t>Apreciace</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 =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zhodnocení domácí měny vůči zahraniční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Depreciace</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 =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znehodnocení domácí měny vůči zahraniční</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smtClean="0">
                <a:solidFill>
                  <a:srgbClr val="C00000"/>
                </a:solidFill>
                <a:latin typeface="Calibri" panose="020F0502020204030204" pitchFamily="34" charset="0"/>
                <a:ea typeface="Consolas" panose="020B0609020204030204" pitchFamily="49" charset="0"/>
                <a:cs typeface="Calibri" panose="020F0502020204030204" pitchFamily="34" charset="0"/>
              </a:rPr>
              <a:t>Revalvace</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 =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zhodnocení měny (centrální banka oficiálně zvýší měnovou paritu vůči jiné měně</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smtClean="0">
                <a:solidFill>
                  <a:srgbClr val="C00000"/>
                </a:solidFill>
                <a:latin typeface="Calibri" panose="020F0502020204030204" pitchFamily="34" charset="0"/>
                <a:ea typeface="Consolas" panose="020B0609020204030204" pitchFamily="49" charset="0"/>
                <a:cs typeface="Calibri" panose="020F0502020204030204" pitchFamily="34" charset="0"/>
              </a:rPr>
              <a:t>Devalvace</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 =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znehodnocení měny (centrální banky oficiálně sníží měnovou paritu vůči jiné měně</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11/29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86734932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Devizový trh</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Jsou na něm směňovány peníze za peníze (domácí za zahraniční a naopak</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Nákup jedné měny je zároveň i prodejem jiné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měny;</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Rovnovážný měnový kurz – analogie s rovnovážnou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cenou;</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Dva zrcadlové trhy – trh českých korun a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eur;</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Klesající poptávková křivka - pokud musíme vynaložit více korun za euro, potom na trhu eur budeme menší poptávka po eurech (preference domácích výrobků</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12/29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49089441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Line 3"/>
          <p:cNvSpPr>
            <a:spLocks noChangeShapeType="1"/>
          </p:cNvSpPr>
          <p:nvPr/>
        </p:nvSpPr>
        <p:spPr bwMode="auto">
          <a:xfrm>
            <a:off x="685800" y="3429000"/>
            <a:ext cx="0" cy="259080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21508" name="Line 4"/>
          <p:cNvSpPr>
            <a:spLocks noChangeShapeType="1"/>
          </p:cNvSpPr>
          <p:nvPr/>
        </p:nvSpPr>
        <p:spPr bwMode="auto">
          <a:xfrm>
            <a:off x="685800" y="6019800"/>
            <a:ext cx="3124200" cy="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21509" name="Line 5"/>
          <p:cNvSpPr>
            <a:spLocks noChangeShapeType="1"/>
          </p:cNvSpPr>
          <p:nvPr/>
        </p:nvSpPr>
        <p:spPr bwMode="auto">
          <a:xfrm>
            <a:off x="4800600" y="3429000"/>
            <a:ext cx="0" cy="259080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21510" name="Line 6"/>
          <p:cNvSpPr>
            <a:spLocks noChangeShapeType="1"/>
          </p:cNvSpPr>
          <p:nvPr/>
        </p:nvSpPr>
        <p:spPr bwMode="auto">
          <a:xfrm>
            <a:off x="4800600" y="6019800"/>
            <a:ext cx="3657600" cy="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17414" name="Text Box 7"/>
          <p:cNvSpPr txBox="1">
            <a:spLocks noChangeArrowheads="1"/>
          </p:cNvSpPr>
          <p:nvPr/>
        </p:nvSpPr>
        <p:spPr bwMode="auto">
          <a:xfrm>
            <a:off x="0" y="2971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cs-CZ" alt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21512" name="Text Box 8"/>
          <p:cNvSpPr txBox="1">
            <a:spLocks noChangeArrowheads="1"/>
          </p:cNvSpPr>
          <p:nvPr/>
        </p:nvSpPr>
        <p:spPr bwMode="auto">
          <a:xfrm>
            <a:off x="0" y="2924175"/>
            <a:ext cx="1800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rPr>
              <a:t>?Kč/EUR</a:t>
            </a:r>
          </a:p>
        </p:txBody>
      </p:sp>
      <p:sp>
        <p:nvSpPr>
          <p:cNvPr id="21513" name="Text Box 9"/>
          <p:cNvSpPr txBox="1">
            <a:spLocks noChangeArrowheads="1"/>
          </p:cNvSpPr>
          <p:nvPr/>
        </p:nvSpPr>
        <p:spPr bwMode="auto">
          <a:xfrm>
            <a:off x="2484438" y="6021388"/>
            <a:ext cx="21510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rPr>
              <a:t>Množství EUR</a:t>
            </a:r>
          </a:p>
        </p:txBody>
      </p:sp>
      <p:sp>
        <p:nvSpPr>
          <p:cNvPr id="21515" name="Text Box 11"/>
          <p:cNvSpPr txBox="1">
            <a:spLocks noChangeArrowheads="1"/>
          </p:cNvSpPr>
          <p:nvPr/>
        </p:nvSpPr>
        <p:spPr bwMode="auto">
          <a:xfrm>
            <a:off x="6948488" y="6019800"/>
            <a:ext cx="18907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rPr>
              <a:t>Množství korun</a:t>
            </a:r>
          </a:p>
        </p:txBody>
      </p:sp>
      <p:sp>
        <p:nvSpPr>
          <p:cNvPr id="21516" name="Line 12"/>
          <p:cNvSpPr>
            <a:spLocks noChangeShapeType="1"/>
          </p:cNvSpPr>
          <p:nvPr/>
        </p:nvSpPr>
        <p:spPr bwMode="auto">
          <a:xfrm flipV="1">
            <a:off x="1547813" y="3716338"/>
            <a:ext cx="1800225" cy="1944687"/>
          </a:xfrm>
          <a:prstGeom prst="line">
            <a:avLst/>
          </a:prstGeom>
          <a:noFill/>
          <a:ln w="50800">
            <a:solidFill>
              <a:srgbClr val="800000"/>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21517" name="Text Box 13"/>
          <p:cNvSpPr txBox="1">
            <a:spLocks noChangeArrowheads="1"/>
          </p:cNvSpPr>
          <p:nvPr/>
        </p:nvSpPr>
        <p:spPr bwMode="auto">
          <a:xfrm>
            <a:off x="2987675" y="3213100"/>
            <a:ext cx="8382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1" i="0" u="none" strike="noStrike" kern="1200" cap="none" spc="0" normalizeH="0" baseline="0" noProof="0" smtClean="0">
                <a:ln>
                  <a:noFill/>
                </a:ln>
                <a:solidFill>
                  <a:srgbClr val="A50021"/>
                </a:solidFill>
                <a:effectLst/>
                <a:uLnTx/>
                <a:uFillTx/>
                <a:latin typeface="Times New Roman" panose="02020603050405020304" pitchFamily="18" charset="0"/>
                <a:ea typeface="+mn-ea"/>
                <a:cs typeface="+mn-cs"/>
              </a:rPr>
              <a:t>S</a:t>
            </a:r>
            <a:r>
              <a:rPr kumimoji="0" lang="cs-CZ" altLang="cs-CZ" sz="2400" b="1" i="0" u="none" strike="noStrike" kern="1200" cap="none" spc="0" normalizeH="0" baseline="-25000" noProof="0" smtClean="0">
                <a:ln>
                  <a:noFill/>
                </a:ln>
                <a:solidFill>
                  <a:srgbClr val="A50021"/>
                </a:solidFill>
                <a:effectLst/>
                <a:uLnTx/>
                <a:uFillTx/>
                <a:latin typeface="Times New Roman" panose="02020603050405020304" pitchFamily="18" charset="0"/>
                <a:ea typeface="+mn-ea"/>
                <a:cs typeface="+mn-cs"/>
              </a:rPr>
              <a:t>EUR</a:t>
            </a:r>
          </a:p>
        </p:txBody>
      </p:sp>
      <p:sp>
        <p:nvSpPr>
          <p:cNvPr id="21519" name="Line 15"/>
          <p:cNvSpPr>
            <a:spLocks noChangeShapeType="1"/>
          </p:cNvSpPr>
          <p:nvPr/>
        </p:nvSpPr>
        <p:spPr bwMode="auto">
          <a:xfrm>
            <a:off x="1219200" y="4114800"/>
            <a:ext cx="1828800" cy="1295400"/>
          </a:xfrm>
          <a:prstGeom prst="line">
            <a:avLst/>
          </a:prstGeom>
          <a:noFill/>
          <a:ln w="50800">
            <a:solidFill>
              <a:srgbClr val="800000"/>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21522" name="Text Box 18"/>
          <p:cNvSpPr txBox="1">
            <a:spLocks noChangeArrowheads="1"/>
          </p:cNvSpPr>
          <p:nvPr/>
        </p:nvSpPr>
        <p:spPr bwMode="auto">
          <a:xfrm>
            <a:off x="2971800" y="5181600"/>
            <a:ext cx="8382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1" i="0" u="none" strike="noStrike" kern="1200" cap="none" spc="0" normalizeH="0" baseline="0" noProof="0" smtClean="0">
                <a:ln>
                  <a:noFill/>
                </a:ln>
                <a:solidFill>
                  <a:srgbClr val="A50021"/>
                </a:solidFill>
                <a:effectLst/>
                <a:uLnTx/>
                <a:uFillTx/>
                <a:latin typeface="Times New Roman" panose="02020603050405020304" pitchFamily="18" charset="0"/>
                <a:ea typeface="+mn-ea"/>
                <a:cs typeface="+mn-cs"/>
              </a:rPr>
              <a:t>D</a:t>
            </a:r>
            <a:r>
              <a:rPr kumimoji="0" lang="cs-CZ" altLang="cs-CZ" sz="2400" b="1" i="0" u="none" strike="noStrike" kern="1200" cap="none" spc="0" normalizeH="0" baseline="-25000" noProof="0" smtClean="0">
                <a:ln>
                  <a:noFill/>
                </a:ln>
                <a:solidFill>
                  <a:srgbClr val="A50021"/>
                </a:solidFill>
                <a:effectLst/>
                <a:uLnTx/>
                <a:uFillTx/>
                <a:latin typeface="Times New Roman" panose="02020603050405020304" pitchFamily="18" charset="0"/>
                <a:ea typeface="+mn-ea"/>
                <a:cs typeface="+mn-cs"/>
              </a:rPr>
              <a:t>EUR</a:t>
            </a:r>
          </a:p>
        </p:txBody>
      </p:sp>
      <p:sp>
        <p:nvSpPr>
          <p:cNvPr id="21525" name="Line 21"/>
          <p:cNvSpPr>
            <a:spLocks noChangeShapeType="1"/>
          </p:cNvSpPr>
          <p:nvPr/>
        </p:nvSpPr>
        <p:spPr bwMode="auto">
          <a:xfrm flipH="1">
            <a:off x="684213" y="4868863"/>
            <a:ext cx="1584325"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21529" name="Text Box 25"/>
          <p:cNvSpPr txBox="1">
            <a:spLocks noChangeArrowheads="1"/>
          </p:cNvSpPr>
          <p:nvPr/>
        </p:nvSpPr>
        <p:spPr bwMode="auto">
          <a:xfrm>
            <a:off x="233363" y="4670425"/>
            <a:ext cx="685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rPr>
              <a:t>27</a:t>
            </a:r>
          </a:p>
        </p:txBody>
      </p:sp>
      <p:sp>
        <p:nvSpPr>
          <p:cNvPr id="21530" name="Line 26"/>
          <p:cNvSpPr>
            <a:spLocks noChangeShapeType="1"/>
          </p:cNvSpPr>
          <p:nvPr/>
        </p:nvSpPr>
        <p:spPr bwMode="auto">
          <a:xfrm flipV="1">
            <a:off x="5795963" y="3573463"/>
            <a:ext cx="1871662" cy="2160587"/>
          </a:xfrm>
          <a:prstGeom prst="line">
            <a:avLst/>
          </a:prstGeom>
          <a:noFill/>
          <a:ln w="50800">
            <a:solidFill>
              <a:srgbClr val="800000"/>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21533" name="Text Box 29"/>
          <p:cNvSpPr txBox="1">
            <a:spLocks noChangeArrowheads="1"/>
          </p:cNvSpPr>
          <p:nvPr/>
        </p:nvSpPr>
        <p:spPr bwMode="auto">
          <a:xfrm>
            <a:off x="7380288" y="3141663"/>
            <a:ext cx="8382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1" i="0" u="none" strike="noStrike" kern="1200" cap="none" spc="0" normalizeH="0" baseline="0" noProof="0" smtClean="0">
                <a:ln>
                  <a:noFill/>
                </a:ln>
                <a:solidFill>
                  <a:srgbClr val="A50021"/>
                </a:solidFill>
                <a:effectLst/>
                <a:uLnTx/>
                <a:uFillTx/>
                <a:latin typeface="Times New Roman" panose="02020603050405020304" pitchFamily="18" charset="0"/>
                <a:ea typeface="+mn-ea"/>
                <a:cs typeface="+mn-cs"/>
              </a:rPr>
              <a:t>S</a:t>
            </a:r>
            <a:r>
              <a:rPr kumimoji="0" lang="cs-CZ" altLang="cs-CZ" sz="2400" b="1" i="0" u="none" strike="noStrike" kern="1200" cap="none" spc="0" normalizeH="0" baseline="-25000" noProof="0" smtClean="0">
                <a:ln>
                  <a:noFill/>
                </a:ln>
                <a:solidFill>
                  <a:srgbClr val="A50021"/>
                </a:solidFill>
                <a:effectLst/>
                <a:uLnTx/>
                <a:uFillTx/>
                <a:latin typeface="Times New Roman" panose="02020603050405020304" pitchFamily="18" charset="0"/>
                <a:ea typeface="+mn-ea"/>
                <a:cs typeface="+mn-cs"/>
              </a:rPr>
              <a:t>CZK</a:t>
            </a:r>
          </a:p>
        </p:txBody>
      </p:sp>
      <p:sp>
        <p:nvSpPr>
          <p:cNvPr id="21536" name="Line 32"/>
          <p:cNvSpPr>
            <a:spLocks noChangeShapeType="1"/>
          </p:cNvSpPr>
          <p:nvPr/>
        </p:nvSpPr>
        <p:spPr bwMode="auto">
          <a:xfrm>
            <a:off x="5181600" y="4419600"/>
            <a:ext cx="1676400" cy="1143000"/>
          </a:xfrm>
          <a:prstGeom prst="line">
            <a:avLst/>
          </a:prstGeom>
          <a:noFill/>
          <a:ln w="50800">
            <a:solidFill>
              <a:srgbClr val="800000"/>
            </a:solidFill>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21537" name="Text Box 33"/>
          <p:cNvSpPr txBox="1">
            <a:spLocks noChangeArrowheads="1"/>
          </p:cNvSpPr>
          <p:nvPr/>
        </p:nvSpPr>
        <p:spPr bwMode="auto">
          <a:xfrm>
            <a:off x="6781800" y="5410200"/>
            <a:ext cx="1066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1" i="0" u="none" strike="noStrike" kern="1200" cap="none" spc="0" normalizeH="0" baseline="0" noProof="0" smtClean="0">
                <a:ln>
                  <a:noFill/>
                </a:ln>
                <a:solidFill>
                  <a:srgbClr val="A50021"/>
                </a:solidFill>
                <a:effectLst/>
                <a:uLnTx/>
                <a:uFillTx/>
                <a:latin typeface="Times New Roman" panose="02020603050405020304" pitchFamily="18" charset="0"/>
                <a:ea typeface="+mn-ea"/>
                <a:cs typeface="+mn-cs"/>
              </a:rPr>
              <a:t>D</a:t>
            </a:r>
            <a:r>
              <a:rPr kumimoji="0" lang="cs-CZ" altLang="cs-CZ" sz="2400" b="1" i="0" u="none" strike="noStrike" kern="1200" cap="none" spc="0" normalizeH="0" baseline="-25000" noProof="0" smtClean="0">
                <a:ln>
                  <a:noFill/>
                </a:ln>
                <a:solidFill>
                  <a:srgbClr val="A50021"/>
                </a:solidFill>
                <a:effectLst/>
                <a:uLnTx/>
                <a:uFillTx/>
                <a:latin typeface="Times New Roman" panose="02020603050405020304" pitchFamily="18" charset="0"/>
                <a:ea typeface="+mn-ea"/>
                <a:cs typeface="+mn-cs"/>
              </a:rPr>
              <a:t>CZK</a:t>
            </a:r>
          </a:p>
        </p:txBody>
      </p:sp>
      <p:sp>
        <p:nvSpPr>
          <p:cNvPr id="17428" name="Text Box 39"/>
          <p:cNvSpPr txBox="1">
            <a:spLocks noChangeArrowheads="1"/>
          </p:cNvSpPr>
          <p:nvPr/>
        </p:nvSpPr>
        <p:spPr bwMode="auto">
          <a:xfrm>
            <a:off x="395288" y="1484313"/>
            <a:ext cx="3581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altLang="cs-CZ" sz="2800" b="1" i="0" u="none" strike="noStrike" kern="1200" cap="none" spc="0" normalizeH="0" baseline="0" noProof="0" dirty="0" smtClean="0">
                <a:ln>
                  <a:noFill/>
                </a:ln>
                <a:solidFill>
                  <a:srgbClr val="000099"/>
                </a:solidFill>
                <a:effectLst/>
                <a:uLnTx/>
                <a:uFillTx/>
                <a:latin typeface="Times New Roman" panose="02020603050405020304" pitchFamily="18" charset="0"/>
                <a:ea typeface="+mn-ea"/>
                <a:cs typeface="+mn-cs"/>
              </a:rPr>
              <a:t>TRH EUR</a:t>
            </a:r>
          </a:p>
        </p:txBody>
      </p:sp>
      <p:sp>
        <p:nvSpPr>
          <p:cNvPr id="21544" name="Text Box 40"/>
          <p:cNvSpPr txBox="1">
            <a:spLocks noChangeArrowheads="1"/>
          </p:cNvSpPr>
          <p:nvPr/>
        </p:nvSpPr>
        <p:spPr bwMode="auto">
          <a:xfrm>
            <a:off x="4643438" y="1484313"/>
            <a:ext cx="3581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cs-CZ" altLang="cs-CZ" sz="2800" b="1" i="0" u="none" strike="noStrike" kern="1200" cap="none" spc="0" normalizeH="0" baseline="0" noProof="0" smtClean="0">
                <a:ln>
                  <a:noFill/>
                </a:ln>
                <a:solidFill>
                  <a:srgbClr val="000099"/>
                </a:solidFill>
                <a:effectLst/>
                <a:uLnTx/>
                <a:uFillTx/>
                <a:latin typeface="Times New Roman" panose="02020603050405020304" pitchFamily="18" charset="0"/>
                <a:ea typeface="+mn-ea"/>
                <a:cs typeface="+mn-cs"/>
              </a:rPr>
              <a:t>TRH KORUN</a:t>
            </a:r>
          </a:p>
        </p:txBody>
      </p:sp>
      <p:sp>
        <p:nvSpPr>
          <p:cNvPr id="21552" name="Text Box 48"/>
          <p:cNvSpPr txBox="1">
            <a:spLocks noChangeArrowheads="1"/>
          </p:cNvSpPr>
          <p:nvPr/>
        </p:nvSpPr>
        <p:spPr bwMode="auto">
          <a:xfrm>
            <a:off x="3995738" y="3068638"/>
            <a:ext cx="1800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rPr>
              <a:t>?EUR/Kč</a:t>
            </a:r>
          </a:p>
        </p:txBody>
      </p:sp>
      <p:sp>
        <p:nvSpPr>
          <p:cNvPr id="21553" name="Line 49"/>
          <p:cNvSpPr>
            <a:spLocks noChangeShapeType="1"/>
          </p:cNvSpPr>
          <p:nvPr/>
        </p:nvSpPr>
        <p:spPr bwMode="auto">
          <a:xfrm flipH="1">
            <a:off x="4787900" y="5157788"/>
            <a:ext cx="1512888"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21554" name="Text Box 50"/>
          <p:cNvSpPr txBox="1">
            <a:spLocks noChangeArrowheads="1"/>
          </p:cNvSpPr>
          <p:nvPr/>
        </p:nvSpPr>
        <p:spPr bwMode="auto">
          <a:xfrm>
            <a:off x="3851275" y="5013325"/>
            <a:ext cx="1096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rPr>
              <a:t>0,0363</a:t>
            </a:r>
          </a:p>
        </p:txBody>
      </p:sp>
      <p:sp>
        <p:nvSpPr>
          <p:cNvPr id="21556" name="Line 52"/>
          <p:cNvSpPr>
            <a:spLocks noChangeShapeType="1"/>
          </p:cNvSpPr>
          <p:nvPr/>
        </p:nvSpPr>
        <p:spPr bwMode="auto">
          <a:xfrm>
            <a:off x="2268538" y="4868863"/>
            <a:ext cx="0" cy="1152525"/>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21559" name="Line 55"/>
          <p:cNvSpPr>
            <a:spLocks noChangeShapeType="1"/>
          </p:cNvSpPr>
          <p:nvPr/>
        </p:nvSpPr>
        <p:spPr bwMode="auto">
          <a:xfrm>
            <a:off x="6300788" y="5157788"/>
            <a:ext cx="0" cy="86360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17435" name="Rectangle 2"/>
          <p:cNvSpPr>
            <a:spLocks noGrp="1" noChangeArrowheads="1"/>
          </p:cNvSpPr>
          <p:nvPr>
            <p:ph type="title"/>
          </p:nvPr>
        </p:nvSpPr>
        <p:spPr>
          <a:xfrm>
            <a:off x="0" y="307976"/>
            <a:ext cx="9144000" cy="1143000"/>
          </a:xfrm>
          <a:noFill/>
        </p:spPr>
        <p:txBody>
          <a:bodyPr>
            <a:normAutofit/>
          </a:bodyPr>
          <a:lstStyle/>
          <a:p>
            <a:pPr eaLnBrk="1" hangingPunct="1"/>
            <a:r>
              <a:rPr lang="cs-CZ" altLang="cs-CZ" sz="4000" b="1" smtClean="0">
                <a:latin typeface="Calibri" panose="020F0502020204030204" pitchFamily="34" charset="0"/>
                <a:ea typeface="Consolas" panose="020B0609020204030204" pitchFamily="49" charset="0"/>
                <a:cs typeface="Calibri" panose="020F0502020204030204" pitchFamily="34" charset="0"/>
              </a:rPr>
              <a:t>Devizový trh</a:t>
            </a:r>
          </a:p>
        </p:txBody>
      </p:sp>
      <p:sp>
        <p:nvSpPr>
          <p:cNvPr id="44" name="Line 21"/>
          <p:cNvSpPr>
            <a:spLocks noChangeShapeType="1"/>
          </p:cNvSpPr>
          <p:nvPr/>
        </p:nvSpPr>
        <p:spPr bwMode="auto">
          <a:xfrm flipH="1">
            <a:off x="684213" y="4508500"/>
            <a:ext cx="1116012"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46" name="Line 52"/>
          <p:cNvSpPr>
            <a:spLocks noChangeShapeType="1"/>
          </p:cNvSpPr>
          <p:nvPr/>
        </p:nvSpPr>
        <p:spPr bwMode="auto">
          <a:xfrm>
            <a:off x="1765300" y="4508500"/>
            <a:ext cx="15875" cy="151130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47" name="Text Box 25"/>
          <p:cNvSpPr txBox="1">
            <a:spLocks noChangeArrowheads="1"/>
          </p:cNvSpPr>
          <p:nvPr/>
        </p:nvSpPr>
        <p:spPr bwMode="auto">
          <a:xfrm>
            <a:off x="241300" y="4246563"/>
            <a:ext cx="685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rPr>
              <a:t>30</a:t>
            </a:r>
          </a:p>
        </p:txBody>
      </p:sp>
      <p:sp>
        <p:nvSpPr>
          <p:cNvPr id="48" name="Line 49"/>
          <p:cNvSpPr>
            <a:spLocks noChangeShapeType="1"/>
          </p:cNvSpPr>
          <p:nvPr/>
        </p:nvSpPr>
        <p:spPr bwMode="auto">
          <a:xfrm flipH="1" flipV="1">
            <a:off x="4787900" y="4852988"/>
            <a:ext cx="1008063" cy="15875"/>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49" name="Line 55"/>
          <p:cNvSpPr>
            <a:spLocks noChangeShapeType="1"/>
          </p:cNvSpPr>
          <p:nvPr/>
        </p:nvSpPr>
        <p:spPr bwMode="auto">
          <a:xfrm flipH="1">
            <a:off x="5791200" y="4978400"/>
            <a:ext cx="6350" cy="1039813"/>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lIns="90000" tIns="46800" rIns="90000" bIns="4680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50" name="Text Box 50"/>
          <p:cNvSpPr txBox="1">
            <a:spLocks noChangeArrowheads="1"/>
          </p:cNvSpPr>
          <p:nvPr/>
        </p:nvSpPr>
        <p:spPr bwMode="auto">
          <a:xfrm>
            <a:off x="3854450" y="4546600"/>
            <a:ext cx="1096963"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rPr>
              <a:t>0,0400</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cs-CZ" altLang="cs-CZ" sz="24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endParaRPr>
          </a:p>
        </p:txBody>
      </p:sp>
      <p:sp>
        <p:nvSpPr>
          <p:cNvPr id="34"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13/29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2714503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1507"/>
                                        </p:tgtEl>
                                        <p:attrNameLst>
                                          <p:attrName>style.visibility</p:attrName>
                                        </p:attrNameLst>
                                      </p:cBhvr>
                                      <p:to>
                                        <p:strVal val="visible"/>
                                      </p:to>
                                    </p:set>
                                    <p:anim calcmode="lin" valueType="num">
                                      <p:cBhvr>
                                        <p:cTn id="7" dur="1000" fill="hold"/>
                                        <p:tgtEl>
                                          <p:spTgt spid="21507"/>
                                        </p:tgtEl>
                                        <p:attrNameLst>
                                          <p:attrName>ppt_w</p:attrName>
                                        </p:attrNameLst>
                                      </p:cBhvr>
                                      <p:tavLst>
                                        <p:tav tm="0">
                                          <p:val>
                                            <p:fltVal val="0"/>
                                          </p:val>
                                        </p:tav>
                                        <p:tav tm="100000">
                                          <p:val>
                                            <p:strVal val="#ppt_w"/>
                                          </p:val>
                                        </p:tav>
                                      </p:tavLst>
                                    </p:anim>
                                    <p:anim calcmode="lin" valueType="num">
                                      <p:cBhvr>
                                        <p:cTn id="8" dur="1000" fill="hold"/>
                                        <p:tgtEl>
                                          <p:spTgt spid="21507"/>
                                        </p:tgtEl>
                                        <p:attrNameLst>
                                          <p:attrName>ppt_h</p:attrName>
                                        </p:attrNameLst>
                                      </p:cBhvr>
                                      <p:tavLst>
                                        <p:tav tm="0">
                                          <p:val>
                                            <p:fltVal val="0"/>
                                          </p:val>
                                        </p:tav>
                                        <p:tav tm="100000">
                                          <p:val>
                                            <p:strVal val="#ppt_h"/>
                                          </p:val>
                                        </p:tav>
                                      </p:tavLst>
                                    </p:anim>
                                    <p:anim calcmode="lin" valueType="num">
                                      <p:cBhvr>
                                        <p:cTn id="9" dur="1000" fill="hold"/>
                                        <p:tgtEl>
                                          <p:spTgt spid="2150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1507"/>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21508"/>
                                        </p:tgtEl>
                                        <p:attrNameLst>
                                          <p:attrName>style.visibility</p:attrName>
                                        </p:attrNameLst>
                                      </p:cBhvr>
                                      <p:to>
                                        <p:strVal val="visible"/>
                                      </p:to>
                                    </p:set>
                                    <p:anim calcmode="lin" valueType="num">
                                      <p:cBhvr>
                                        <p:cTn id="13" dur="1000" fill="hold"/>
                                        <p:tgtEl>
                                          <p:spTgt spid="21508"/>
                                        </p:tgtEl>
                                        <p:attrNameLst>
                                          <p:attrName>ppt_w</p:attrName>
                                        </p:attrNameLst>
                                      </p:cBhvr>
                                      <p:tavLst>
                                        <p:tav tm="0">
                                          <p:val>
                                            <p:fltVal val="0"/>
                                          </p:val>
                                        </p:tav>
                                        <p:tav tm="100000">
                                          <p:val>
                                            <p:strVal val="#ppt_w"/>
                                          </p:val>
                                        </p:tav>
                                      </p:tavLst>
                                    </p:anim>
                                    <p:anim calcmode="lin" valueType="num">
                                      <p:cBhvr>
                                        <p:cTn id="14" dur="1000" fill="hold"/>
                                        <p:tgtEl>
                                          <p:spTgt spid="21508"/>
                                        </p:tgtEl>
                                        <p:attrNameLst>
                                          <p:attrName>ppt_h</p:attrName>
                                        </p:attrNameLst>
                                      </p:cBhvr>
                                      <p:tavLst>
                                        <p:tav tm="0">
                                          <p:val>
                                            <p:fltVal val="0"/>
                                          </p:val>
                                        </p:tav>
                                        <p:tav tm="100000">
                                          <p:val>
                                            <p:strVal val="#ppt_h"/>
                                          </p:val>
                                        </p:tav>
                                      </p:tavLst>
                                    </p:anim>
                                    <p:anim calcmode="lin" valueType="num">
                                      <p:cBhvr>
                                        <p:cTn id="15" dur="1000" fill="hold"/>
                                        <p:tgtEl>
                                          <p:spTgt spid="21508"/>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150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8" presetClass="entr" presetSubtype="0" accel="50000" fill="hold" grpId="0" nodeType="clickEffect">
                                  <p:stCondLst>
                                    <p:cond delay="0"/>
                                  </p:stCondLst>
                                  <p:iterate type="lt">
                                    <p:tmPct val="50000"/>
                                  </p:iterate>
                                  <p:childTnLst>
                                    <p:set>
                                      <p:cBhvr>
                                        <p:cTn id="20" dur="1" fill="hold">
                                          <p:stCondLst>
                                            <p:cond delay="0"/>
                                          </p:stCondLst>
                                        </p:cTn>
                                        <p:tgtEl>
                                          <p:spTgt spid="21512"/>
                                        </p:tgtEl>
                                        <p:attrNameLst>
                                          <p:attrName>style.visibility</p:attrName>
                                        </p:attrNameLst>
                                      </p:cBhvr>
                                      <p:to>
                                        <p:strVal val="visible"/>
                                      </p:to>
                                    </p:set>
                                    <p:set>
                                      <p:cBhvr>
                                        <p:cTn id="21" dur="455" fill="hold">
                                          <p:stCondLst>
                                            <p:cond delay="0"/>
                                          </p:stCondLst>
                                        </p:cTn>
                                        <p:tgtEl>
                                          <p:spTgt spid="21512"/>
                                        </p:tgtEl>
                                        <p:attrNameLst>
                                          <p:attrName>style.rotation</p:attrName>
                                        </p:attrNameLst>
                                      </p:cBhvr>
                                      <p:to>
                                        <p:strVal val="-45.0"/>
                                      </p:to>
                                    </p:set>
                                    <p:anim calcmode="lin" valueType="num">
                                      <p:cBhvr>
                                        <p:cTn id="22" dur="455" fill="hold">
                                          <p:stCondLst>
                                            <p:cond delay="455"/>
                                          </p:stCondLst>
                                        </p:cTn>
                                        <p:tgtEl>
                                          <p:spTgt spid="21512"/>
                                        </p:tgtEl>
                                        <p:attrNameLst>
                                          <p:attrName>style.rotation</p:attrName>
                                        </p:attrNameLst>
                                      </p:cBhvr>
                                      <p:tavLst>
                                        <p:tav tm="0">
                                          <p:val>
                                            <p:fltVal val="-45"/>
                                          </p:val>
                                        </p:tav>
                                        <p:tav tm="69900">
                                          <p:val>
                                            <p:fltVal val="45"/>
                                          </p:val>
                                        </p:tav>
                                        <p:tav tm="100000">
                                          <p:val>
                                            <p:fltVal val="0"/>
                                          </p:val>
                                        </p:tav>
                                      </p:tavLst>
                                    </p:anim>
                                    <p:anim calcmode="lin" valueType="num">
                                      <p:cBhvr>
                                        <p:cTn id="23" dur="455" fill="hold">
                                          <p:stCondLst>
                                            <p:cond delay="0"/>
                                          </p:stCondLst>
                                        </p:cTn>
                                        <p:tgtEl>
                                          <p:spTgt spid="21512"/>
                                        </p:tgtEl>
                                        <p:attrNameLst>
                                          <p:attrName>ppt_y</p:attrName>
                                        </p:attrNameLst>
                                      </p:cBhvr>
                                      <p:tavLst>
                                        <p:tav tm="0">
                                          <p:val>
                                            <p:strVal val="#ppt_y-1"/>
                                          </p:val>
                                        </p:tav>
                                        <p:tav tm="100000">
                                          <p:val>
                                            <p:strVal val="#ppt_y-(0.354*#ppt_w-0.172*#ppt_h)"/>
                                          </p:val>
                                        </p:tav>
                                      </p:tavLst>
                                    </p:anim>
                                    <p:anim calcmode="lin" valueType="num">
                                      <p:cBhvr>
                                        <p:cTn id="24" dur="156" decel="50000" autoRev="1" fill="hold">
                                          <p:stCondLst>
                                            <p:cond delay="455"/>
                                          </p:stCondLst>
                                        </p:cTn>
                                        <p:tgtEl>
                                          <p:spTgt spid="21512"/>
                                        </p:tgtEl>
                                        <p:attrNameLst>
                                          <p:attrName>ppt_y</p:attrName>
                                        </p:attrNameLst>
                                      </p:cBhvr>
                                      <p:tavLst>
                                        <p:tav tm="0">
                                          <p:val>
                                            <p:strVal val="#ppt_y-(0.354*#ppt_w-0.172*#ppt_h)"/>
                                          </p:val>
                                        </p:tav>
                                        <p:tav tm="100000">
                                          <p:val>
                                            <p:strVal val="#ppt_y-(0.354*#ppt_w-0.172*#ppt_h)-#ppt_h/2"/>
                                          </p:val>
                                        </p:tav>
                                      </p:tavLst>
                                    </p:anim>
                                    <p:anim calcmode="lin" valueType="num">
                                      <p:cBhvr>
                                        <p:cTn id="25" dur="136" fill="hold">
                                          <p:stCondLst>
                                            <p:cond delay="864"/>
                                          </p:stCondLst>
                                        </p:cTn>
                                        <p:tgtEl>
                                          <p:spTgt spid="21512"/>
                                        </p:tgtEl>
                                        <p:attrNameLst>
                                          <p:attrName>ppt_y</p:attrName>
                                        </p:attrNameLst>
                                      </p:cBhvr>
                                      <p:tavLst>
                                        <p:tav tm="0">
                                          <p:val>
                                            <p:strVal val="#ppt_y-(0.354*#ppt_w-0.172*#ppt_h)"/>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8" presetClass="entr" presetSubtype="0" accel="50000" fill="hold" grpId="0" nodeType="clickEffect">
                                  <p:stCondLst>
                                    <p:cond delay="0"/>
                                  </p:stCondLst>
                                  <p:iterate type="lt">
                                    <p:tmPct val="50000"/>
                                  </p:iterate>
                                  <p:childTnLst>
                                    <p:set>
                                      <p:cBhvr>
                                        <p:cTn id="29" dur="1" fill="hold">
                                          <p:stCondLst>
                                            <p:cond delay="0"/>
                                          </p:stCondLst>
                                        </p:cTn>
                                        <p:tgtEl>
                                          <p:spTgt spid="21513"/>
                                        </p:tgtEl>
                                        <p:attrNameLst>
                                          <p:attrName>style.visibility</p:attrName>
                                        </p:attrNameLst>
                                      </p:cBhvr>
                                      <p:to>
                                        <p:strVal val="visible"/>
                                      </p:to>
                                    </p:set>
                                    <p:set>
                                      <p:cBhvr>
                                        <p:cTn id="30" dur="455" fill="hold">
                                          <p:stCondLst>
                                            <p:cond delay="0"/>
                                          </p:stCondLst>
                                        </p:cTn>
                                        <p:tgtEl>
                                          <p:spTgt spid="21513"/>
                                        </p:tgtEl>
                                        <p:attrNameLst>
                                          <p:attrName>style.rotation</p:attrName>
                                        </p:attrNameLst>
                                      </p:cBhvr>
                                      <p:to>
                                        <p:strVal val="-45.0"/>
                                      </p:to>
                                    </p:set>
                                    <p:anim calcmode="lin" valueType="num">
                                      <p:cBhvr>
                                        <p:cTn id="31" dur="455" fill="hold">
                                          <p:stCondLst>
                                            <p:cond delay="455"/>
                                          </p:stCondLst>
                                        </p:cTn>
                                        <p:tgtEl>
                                          <p:spTgt spid="21513"/>
                                        </p:tgtEl>
                                        <p:attrNameLst>
                                          <p:attrName>style.rotation</p:attrName>
                                        </p:attrNameLst>
                                      </p:cBhvr>
                                      <p:tavLst>
                                        <p:tav tm="0">
                                          <p:val>
                                            <p:fltVal val="-45"/>
                                          </p:val>
                                        </p:tav>
                                        <p:tav tm="69900">
                                          <p:val>
                                            <p:fltVal val="45"/>
                                          </p:val>
                                        </p:tav>
                                        <p:tav tm="100000">
                                          <p:val>
                                            <p:fltVal val="0"/>
                                          </p:val>
                                        </p:tav>
                                      </p:tavLst>
                                    </p:anim>
                                    <p:anim calcmode="lin" valueType="num">
                                      <p:cBhvr>
                                        <p:cTn id="32" dur="455" fill="hold">
                                          <p:stCondLst>
                                            <p:cond delay="0"/>
                                          </p:stCondLst>
                                        </p:cTn>
                                        <p:tgtEl>
                                          <p:spTgt spid="21513"/>
                                        </p:tgtEl>
                                        <p:attrNameLst>
                                          <p:attrName>ppt_y</p:attrName>
                                        </p:attrNameLst>
                                      </p:cBhvr>
                                      <p:tavLst>
                                        <p:tav tm="0">
                                          <p:val>
                                            <p:strVal val="#ppt_y-1"/>
                                          </p:val>
                                        </p:tav>
                                        <p:tav tm="100000">
                                          <p:val>
                                            <p:strVal val="#ppt_y-(0.354*#ppt_w-0.172*#ppt_h)"/>
                                          </p:val>
                                        </p:tav>
                                      </p:tavLst>
                                    </p:anim>
                                    <p:anim calcmode="lin" valueType="num">
                                      <p:cBhvr>
                                        <p:cTn id="33" dur="156" decel="50000" autoRev="1" fill="hold">
                                          <p:stCondLst>
                                            <p:cond delay="455"/>
                                          </p:stCondLst>
                                        </p:cTn>
                                        <p:tgtEl>
                                          <p:spTgt spid="21513"/>
                                        </p:tgtEl>
                                        <p:attrNameLst>
                                          <p:attrName>ppt_y</p:attrName>
                                        </p:attrNameLst>
                                      </p:cBhvr>
                                      <p:tavLst>
                                        <p:tav tm="0">
                                          <p:val>
                                            <p:strVal val="#ppt_y-(0.354*#ppt_w-0.172*#ppt_h)"/>
                                          </p:val>
                                        </p:tav>
                                        <p:tav tm="100000">
                                          <p:val>
                                            <p:strVal val="#ppt_y-(0.354*#ppt_w-0.172*#ppt_h)-#ppt_h/2"/>
                                          </p:val>
                                        </p:tav>
                                      </p:tavLst>
                                    </p:anim>
                                    <p:anim calcmode="lin" valueType="num">
                                      <p:cBhvr>
                                        <p:cTn id="34" dur="136" fill="hold">
                                          <p:stCondLst>
                                            <p:cond delay="864"/>
                                          </p:stCondLst>
                                        </p:cTn>
                                        <p:tgtEl>
                                          <p:spTgt spid="21513"/>
                                        </p:tgtEl>
                                        <p:attrNameLst>
                                          <p:attrName>ppt_y</p:attrName>
                                        </p:attrNameLst>
                                      </p:cBhvr>
                                      <p:tavLst>
                                        <p:tav tm="0">
                                          <p:val>
                                            <p:strVal val="#ppt_y-(0.354*#ppt_w-0.172*#ppt_h)"/>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4" fill="hold" nodeType="clickEffect">
                                  <p:stCondLst>
                                    <p:cond delay="0"/>
                                  </p:stCondLst>
                                  <p:childTnLst>
                                    <p:set>
                                      <p:cBhvr>
                                        <p:cTn id="38" dur="1" fill="hold">
                                          <p:stCondLst>
                                            <p:cond delay="0"/>
                                          </p:stCondLst>
                                        </p:cTn>
                                        <p:tgtEl>
                                          <p:spTgt spid="21516"/>
                                        </p:tgtEl>
                                        <p:attrNameLst>
                                          <p:attrName>style.visibility</p:attrName>
                                        </p:attrNameLst>
                                      </p:cBhvr>
                                      <p:to>
                                        <p:strVal val="visible"/>
                                      </p:to>
                                    </p:set>
                                    <p:animEffect transition="in" filter="wipe(down)">
                                      <p:cBhvr>
                                        <p:cTn id="39" dur="500"/>
                                        <p:tgtEl>
                                          <p:spTgt spid="21516"/>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21517"/>
                                        </p:tgtEl>
                                        <p:attrNameLst>
                                          <p:attrName>style.visibility</p:attrName>
                                        </p:attrNameLst>
                                      </p:cBhvr>
                                      <p:to>
                                        <p:strVal val="visible"/>
                                      </p:to>
                                    </p:set>
                                    <p:animEffect transition="in" filter="wipe(down)">
                                      <p:cBhvr>
                                        <p:cTn id="42" dur="500"/>
                                        <p:tgtEl>
                                          <p:spTgt spid="2151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21519"/>
                                        </p:tgtEl>
                                        <p:attrNameLst>
                                          <p:attrName>style.visibility</p:attrName>
                                        </p:attrNameLst>
                                      </p:cBhvr>
                                      <p:to>
                                        <p:strVal val="visible"/>
                                      </p:to>
                                    </p:set>
                                    <p:animEffect transition="in" filter="wipe(down)">
                                      <p:cBhvr>
                                        <p:cTn id="47" dur="500"/>
                                        <p:tgtEl>
                                          <p:spTgt spid="21519"/>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21522"/>
                                        </p:tgtEl>
                                        <p:attrNameLst>
                                          <p:attrName>style.visibility</p:attrName>
                                        </p:attrNameLst>
                                      </p:cBhvr>
                                      <p:to>
                                        <p:strVal val="visible"/>
                                      </p:to>
                                    </p:set>
                                    <p:animEffect transition="in" filter="wipe(down)">
                                      <p:cBhvr>
                                        <p:cTn id="50" dur="500"/>
                                        <p:tgtEl>
                                          <p:spTgt spid="2152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2" fill="hold" nodeType="clickEffect">
                                  <p:stCondLst>
                                    <p:cond delay="0"/>
                                  </p:stCondLst>
                                  <p:childTnLst>
                                    <p:set>
                                      <p:cBhvr>
                                        <p:cTn id="54" dur="1" fill="hold">
                                          <p:stCondLst>
                                            <p:cond delay="0"/>
                                          </p:stCondLst>
                                        </p:cTn>
                                        <p:tgtEl>
                                          <p:spTgt spid="21525"/>
                                        </p:tgtEl>
                                        <p:attrNameLst>
                                          <p:attrName>style.visibility</p:attrName>
                                        </p:attrNameLst>
                                      </p:cBhvr>
                                      <p:to>
                                        <p:strVal val="visible"/>
                                      </p:to>
                                    </p:set>
                                    <p:animEffect transition="in" filter="wipe(right)">
                                      <p:cBhvr>
                                        <p:cTn id="55" dur="500"/>
                                        <p:tgtEl>
                                          <p:spTgt spid="2152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8" presetClass="entr" presetSubtype="0" accel="50000" fill="hold" grpId="0" nodeType="clickEffect">
                                  <p:stCondLst>
                                    <p:cond delay="0"/>
                                  </p:stCondLst>
                                  <p:iterate type="lt">
                                    <p:tmPct val="50000"/>
                                  </p:iterate>
                                  <p:childTnLst>
                                    <p:set>
                                      <p:cBhvr>
                                        <p:cTn id="59" dur="1" fill="hold">
                                          <p:stCondLst>
                                            <p:cond delay="0"/>
                                          </p:stCondLst>
                                        </p:cTn>
                                        <p:tgtEl>
                                          <p:spTgt spid="21529"/>
                                        </p:tgtEl>
                                        <p:attrNameLst>
                                          <p:attrName>style.visibility</p:attrName>
                                        </p:attrNameLst>
                                      </p:cBhvr>
                                      <p:to>
                                        <p:strVal val="visible"/>
                                      </p:to>
                                    </p:set>
                                    <p:set>
                                      <p:cBhvr>
                                        <p:cTn id="60" dur="455" fill="hold">
                                          <p:stCondLst>
                                            <p:cond delay="0"/>
                                          </p:stCondLst>
                                        </p:cTn>
                                        <p:tgtEl>
                                          <p:spTgt spid="21529"/>
                                        </p:tgtEl>
                                        <p:attrNameLst>
                                          <p:attrName>style.rotation</p:attrName>
                                        </p:attrNameLst>
                                      </p:cBhvr>
                                      <p:to>
                                        <p:strVal val="-45.0"/>
                                      </p:to>
                                    </p:set>
                                    <p:anim calcmode="lin" valueType="num">
                                      <p:cBhvr>
                                        <p:cTn id="61" dur="455" fill="hold">
                                          <p:stCondLst>
                                            <p:cond delay="455"/>
                                          </p:stCondLst>
                                        </p:cTn>
                                        <p:tgtEl>
                                          <p:spTgt spid="21529"/>
                                        </p:tgtEl>
                                        <p:attrNameLst>
                                          <p:attrName>style.rotation</p:attrName>
                                        </p:attrNameLst>
                                      </p:cBhvr>
                                      <p:tavLst>
                                        <p:tav tm="0">
                                          <p:val>
                                            <p:fltVal val="-45"/>
                                          </p:val>
                                        </p:tav>
                                        <p:tav tm="69900">
                                          <p:val>
                                            <p:fltVal val="45"/>
                                          </p:val>
                                        </p:tav>
                                        <p:tav tm="100000">
                                          <p:val>
                                            <p:fltVal val="0"/>
                                          </p:val>
                                        </p:tav>
                                      </p:tavLst>
                                    </p:anim>
                                    <p:anim calcmode="lin" valueType="num">
                                      <p:cBhvr>
                                        <p:cTn id="62" dur="455" fill="hold">
                                          <p:stCondLst>
                                            <p:cond delay="0"/>
                                          </p:stCondLst>
                                        </p:cTn>
                                        <p:tgtEl>
                                          <p:spTgt spid="21529"/>
                                        </p:tgtEl>
                                        <p:attrNameLst>
                                          <p:attrName>ppt_y</p:attrName>
                                        </p:attrNameLst>
                                      </p:cBhvr>
                                      <p:tavLst>
                                        <p:tav tm="0">
                                          <p:val>
                                            <p:strVal val="#ppt_y-1"/>
                                          </p:val>
                                        </p:tav>
                                        <p:tav tm="100000">
                                          <p:val>
                                            <p:strVal val="#ppt_y-(0.354*#ppt_w-0.172*#ppt_h)"/>
                                          </p:val>
                                        </p:tav>
                                      </p:tavLst>
                                    </p:anim>
                                    <p:anim calcmode="lin" valueType="num">
                                      <p:cBhvr>
                                        <p:cTn id="63" dur="156" decel="50000" autoRev="1" fill="hold">
                                          <p:stCondLst>
                                            <p:cond delay="455"/>
                                          </p:stCondLst>
                                        </p:cTn>
                                        <p:tgtEl>
                                          <p:spTgt spid="21529"/>
                                        </p:tgtEl>
                                        <p:attrNameLst>
                                          <p:attrName>ppt_y</p:attrName>
                                        </p:attrNameLst>
                                      </p:cBhvr>
                                      <p:tavLst>
                                        <p:tav tm="0">
                                          <p:val>
                                            <p:strVal val="#ppt_y-(0.354*#ppt_w-0.172*#ppt_h)"/>
                                          </p:val>
                                        </p:tav>
                                        <p:tav tm="100000">
                                          <p:val>
                                            <p:strVal val="#ppt_y-(0.354*#ppt_w-0.172*#ppt_h)-#ppt_h/2"/>
                                          </p:val>
                                        </p:tav>
                                      </p:tavLst>
                                    </p:anim>
                                    <p:anim calcmode="lin" valueType="num">
                                      <p:cBhvr>
                                        <p:cTn id="64" dur="136" fill="hold">
                                          <p:stCondLst>
                                            <p:cond delay="864"/>
                                          </p:stCondLst>
                                        </p:cTn>
                                        <p:tgtEl>
                                          <p:spTgt spid="21529"/>
                                        </p:tgtEl>
                                        <p:attrNameLst>
                                          <p:attrName>ppt_y</p:attrName>
                                        </p:attrNameLst>
                                      </p:cBhvr>
                                      <p:tavLst>
                                        <p:tav tm="0">
                                          <p:val>
                                            <p:strVal val="#ppt_y-(0.354*#ppt_w-0.172*#ppt_h)"/>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1" fill="hold" nodeType="clickEffect">
                                  <p:stCondLst>
                                    <p:cond delay="0"/>
                                  </p:stCondLst>
                                  <p:childTnLst>
                                    <p:set>
                                      <p:cBhvr>
                                        <p:cTn id="68" dur="1" fill="hold">
                                          <p:stCondLst>
                                            <p:cond delay="0"/>
                                          </p:stCondLst>
                                        </p:cTn>
                                        <p:tgtEl>
                                          <p:spTgt spid="21556"/>
                                        </p:tgtEl>
                                        <p:attrNameLst>
                                          <p:attrName>style.visibility</p:attrName>
                                        </p:attrNameLst>
                                      </p:cBhvr>
                                      <p:to>
                                        <p:strVal val="visible"/>
                                      </p:to>
                                    </p:set>
                                    <p:animEffect transition="in" filter="wipe(up)">
                                      <p:cBhvr>
                                        <p:cTn id="69" dur="500"/>
                                        <p:tgtEl>
                                          <p:spTgt spid="21556"/>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51" presetClass="entr" presetSubtype="0" fill="hold" grpId="0" nodeType="clickEffect">
                                  <p:stCondLst>
                                    <p:cond delay="0"/>
                                  </p:stCondLst>
                                  <p:childTnLst>
                                    <p:set>
                                      <p:cBhvr>
                                        <p:cTn id="73" dur="1" fill="hold">
                                          <p:stCondLst>
                                            <p:cond delay="0"/>
                                          </p:stCondLst>
                                        </p:cTn>
                                        <p:tgtEl>
                                          <p:spTgt spid="21544"/>
                                        </p:tgtEl>
                                        <p:attrNameLst>
                                          <p:attrName>style.visibility</p:attrName>
                                        </p:attrNameLst>
                                      </p:cBhvr>
                                      <p:to>
                                        <p:strVal val="visible"/>
                                      </p:to>
                                    </p:set>
                                    <p:animEffect transition="in" filter="fade">
                                      <p:cBhvr>
                                        <p:cTn id="74" dur="770" decel="100000"/>
                                        <p:tgtEl>
                                          <p:spTgt spid="21544"/>
                                        </p:tgtEl>
                                      </p:cBhvr>
                                    </p:animEffect>
                                    <p:animScale>
                                      <p:cBhvr>
                                        <p:cTn id="75" dur="770" decel="100000"/>
                                        <p:tgtEl>
                                          <p:spTgt spid="21544"/>
                                        </p:tgtEl>
                                      </p:cBhvr>
                                      <p:from x="10000" y="10000"/>
                                      <p:to x="200000" y="450000"/>
                                    </p:animScale>
                                    <p:animScale>
                                      <p:cBhvr>
                                        <p:cTn id="76" dur="1230" accel="100000" fill="hold">
                                          <p:stCondLst>
                                            <p:cond delay="770"/>
                                          </p:stCondLst>
                                        </p:cTn>
                                        <p:tgtEl>
                                          <p:spTgt spid="21544"/>
                                        </p:tgtEl>
                                      </p:cBhvr>
                                      <p:from x="200000" y="450000"/>
                                      <p:to x="100000" y="100000"/>
                                    </p:animScale>
                                    <p:set>
                                      <p:cBhvr>
                                        <p:cTn id="77" dur="770" fill="hold"/>
                                        <p:tgtEl>
                                          <p:spTgt spid="21544"/>
                                        </p:tgtEl>
                                        <p:attrNameLst>
                                          <p:attrName>ppt_x</p:attrName>
                                        </p:attrNameLst>
                                      </p:cBhvr>
                                      <p:to>
                                        <p:strVal val="(0.5)"/>
                                      </p:to>
                                    </p:set>
                                    <p:anim from="(0.5)" to="(#ppt_x)" calcmode="lin" valueType="num">
                                      <p:cBhvr>
                                        <p:cTn id="78" dur="1230" accel="100000" fill="hold">
                                          <p:stCondLst>
                                            <p:cond delay="770"/>
                                          </p:stCondLst>
                                        </p:cTn>
                                        <p:tgtEl>
                                          <p:spTgt spid="21544"/>
                                        </p:tgtEl>
                                        <p:attrNameLst>
                                          <p:attrName>ppt_x</p:attrName>
                                        </p:attrNameLst>
                                      </p:cBhvr>
                                    </p:anim>
                                    <p:set>
                                      <p:cBhvr>
                                        <p:cTn id="79" dur="770" fill="hold"/>
                                        <p:tgtEl>
                                          <p:spTgt spid="21544"/>
                                        </p:tgtEl>
                                        <p:attrNameLst>
                                          <p:attrName>ppt_y</p:attrName>
                                        </p:attrNameLst>
                                      </p:cBhvr>
                                      <p:to>
                                        <p:strVal val="(#ppt_y+0.4)"/>
                                      </p:to>
                                    </p:set>
                                    <p:anim from="(#ppt_y+0.4)" to="(#ppt_y)" calcmode="lin" valueType="num">
                                      <p:cBhvr>
                                        <p:cTn id="80" dur="1230" accel="100000" fill="hold">
                                          <p:stCondLst>
                                            <p:cond delay="770"/>
                                          </p:stCondLst>
                                        </p:cTn>
                                        <p:tgtEl>
                                          <p:spTgt spid="21544"/>
                                        </p:tgtEl>
                                        <p:attrNameLst>
                                          <p:attrName>ppt_y</p:attrName>
                                        </p:attrNameLst>
                                      </p:cBhvr>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31" presetClass="entr" presetSubtype="0" fill="hold" nodeType="clickEffect">
                                  <p:stCondLst>
                                    <p:cond delay="0"/>
                                  </p:stCondLst>
                                  <p:iterate type="lt">
                                    <p:tmPct val="5000"/>
                                  </p:iterate>
                                  <p:childTnLst>
                                    <p:set>
                                      <p:cBhvr>
                                        <p:cTn id="84" dur="1" fill="hold">
                                          <p:stCondLst>
                                            <p:cond delay="0"/>
                                          </p:stCondLst>
                                        </p:cTn>
                                        <p:tgtEl>
                                          <p:spTgt spid="21509"/>
                                        </p:tgtEl>
                                        <p:attrNameLst>
                                          <p:attrName>style.visibility</p:attrName>
                                        </p:attrNameLst>
                                      </p:cBhvr>
                                      <p:to>
                                        <p:strVal val="visible"/>
                                      </p:to>
                                    </p:set>
                                    <p:anim calcmode="lin" valueType="num">
                                      <p:cBhvr>
                                        <p:cTn id="85" dur="1000" fill="hold"/>
                                        <p:tgtEl>
                                          <p:spTgt spid="21509"/>
                                        </p:tgtEl>
                                        <p:attrNameLst>
                                          <p:attrName>ppt_w</p:attrName>
                                        </p:attrNameLst>
                                      </p:cBhvr>
                                      <p:tavLst>
                                        <p:tav tm="0">
                                          <p:val>
                                            <p:fltVal val="0"/>
                                          </p:val>
                                        </p:tav>
                                        <p:tav tm="100000">
                                          <p:val>
                                            <p:strVal val="#ppt_w"/>
                                          </p:val>
                                        </p:tav>
                                      </p:tavLst>
                                    </p:anim>
                                    <p:anim calcmode="lin" valueType="num">
                                      <p:cBhvr>
                                        <p:cTn id="86" dur="1000" fill="hold"/>
                                        <p:tgtEl>
                                          <p:spTgt spid="21509"/>
                                        </p:tgtEl>
                                        <p:attrNameLst>
                                          <p:attrName>ppt_h</p:attrName>
                                        </p:attrNameLst>
                                      </p:cBhvr>
                                      <p:tavLst>
                                        <p:tav tm="0">
                                          <p:val>
                                            <p:fltVal val="0"/>
                                          </p:val>
                                        </p:tav>
                                        <p:tav tm="100000">
                                          <p:val>
                                            <p:strVal val="#ppt_h"/>
                                          </p:val>
                                        </p:tav>
                                      </p:tavLst>
                                    </p:anim>
                                    <p:anim calcmode="lin" valueType="num">
                                      <p:cBhvr>
                                        <p:cTn id="87" dur="1000" fill="hold"/>
                                        <p:tgtEl>
                                          <p:spTgt spid="21509"/>
                                        </p:tgtEl>
                                        <p:attrNameLst>
                                          <p:attrName>style.rotation</p:attrName>
                                        </p:attrNameLst>
                                      </p:cBhvr>
                                      <p:tavLst>
                                        <p:tav tm="0">
                                          <p:val>
                                            <p:fltVal val="90"/>
                                          </p:val>
                                        </p:tav>
                                        <p:tav tm="100000">
                                          <p:val>
                                            <p:fltVal val="0"/>
                                          </p:val>
                                        </p:tav>
                                      </p:tavLst>
                                    </p:anim>
                                    <p:animEffect transition="in" filter="fade">
                                      <p:cBhvr>
                                        <p:cTn id="88" dur="1000"/>
                                        <p:tgtEl>
                                          <p:spTgt spid="21509"/>
                                        </p:tgtEl>
                                      </p:cBhvr>
                                    </p:animEffect>
                                  </p:childTnLst>
                                </p:cTn>
                              </p:par>
                              <p:par>
                                <p:cTn id="89" presetID="31" presetClass="entr" presetSubtype="0" fill="hold" nodeType="withEffect">
                                  <p:stCondLst>
                                    <p:cond delay="0"/>
                                  </p:stCondLst>
                                  <p:iterate type="lt">
                                    <p:tmPct val="5000"/>
                                  </p:iterate>
                                  <p:childTnLst>
                                    <p:set>
                                      <p:cBhvr>
                                        <p:cTn id="90" dur="1" fill="hold">
                                          <p:stCondLst>
                                            <p:cond delay="0"/>
                                          </p:stCondLst>
                                        </p:cTn>
                                        <p:tgtEl>
                                          <p:spTgt spid="21510"/>
                                        </p:tgtEl>
                                        <p:attrNameLst>
                                          <p:attrName>style.visibility</p:attrName>
                                        </p:attrNameLst>
                                      </p:cBhvr>
                                      <p:to>
                                        <p:strVal val="visible"/>
                                      </p:to>
                                    </p:set>
                                    <p:anim calcmode="lin" valueType="num">
                                      <p:cBhvr>
                                        <p:cTn id="91" dur="1000" fill="hold"/>
                                        <p:tgtEl>
                                          <p:spTgt spid="21510"/>
                                        </p:tgtEl>
                                        <p:attrNameLst>
                                          <p:attrName>ppt_w</p:attrName>
                                        </p:attrNameLst>
                                      </p:cBhvr>
                                      <p:tavLst>
                                        <p:tav tm="0">
                                          <p:val>
                                            <p:fltVal val="0"/>
                                          </p:val>
                                        </p:tav>
                                        <p:tav tm="100000">
                                          <p:val>
                                            <p:strVal val="#ppt_w"/>
                                          </p:val>
                                        </p:tav>
                                      </p:tavLst>
                                    </p:anim>
                                    <p:anim calcmode="lin" valueType="num">
                                      <p:cBhvr>
                                        <p:cTn id="92" dur="1000" fill="hold"/>
                                        <p:tgtEl>
                                          <p:spTgt spid="21510"/>
                                        </p:tgtEl>
                                        <p:attrNameLst>
                                          <p:attrName>ppt_h</p:attrName>
                                        </p:attrNameLst>
                                      </p:cBhvr>
                                      <p:tavLst>
                                        <p:tav tm="0">
                                          <p:val>
                                            <p:fltVal val="0"/>
                                          </p:val>
                                        </p:tav>
                                        <p:tav tm="100000">
                                          <p:val>
                                            <p:strVal val="#ppt_h"/>
                                          </p:val>
                                        </p:tav>
                                      </p:tavLst>
                                    </p:anim>
                                    <p:anim calcmode="lin" valueType="num">
                                      <p:cBhvr>
                                        <p:cTn id="93" dur="1000" fill="hold"/>
                                        <p:tgtEl>
                                          <p:spTgt spid="21510"/>
                                        </p:tgtEl>
                                        <p:attrNameLst>
                                          <p:attrName>style.rotation</p:attrName>
                                        </p:attrNameLst>
                                      </p:cBhvr>
                                      <p:tavLst>
                                        <p:tav tm="0">
                                          <p:val>
                                            <p:fltVal val="90"/>
                                          </p:val>
                                        </p:tav>
                                        <p:tav tm="100000">
                                          <p:val>
                                            <p:fltVal val="0"/>
                                          </p:val>
                                        </p:tav>
                                      </p:tavLst>
                                    </p:anim>
                                    <p:animEffect transition="in" filter="fade">
                                      <p:cBhvr>
                                        <p:cTn id="94" dur="1000"/>
                                        <p:tgtEl>
                                          <p:spTgt spid="21510"/>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38" presetClass="entr" presetSubtype="0" accel="50000" fill="hold" grpId="0" nodeType="clickEffect">
                                  <p:stCondLst>
                                    <p:cond delay="0"/>
                                  </p:stCondLst>
                                  <p:iterate type="lt">
                                    <p:tmPct val="50000"/>
                                  </p:iterate>
                                  <p:childTnLst>
                                    <p:set>
                                      <p:cBhvr>
                                        <p:cTn id="98" dur="1" fill="hold">
                                          <p:stCondLst>
                                            <p:cond delay="0"/>
                                          </p:stCondLst>
                                        </p:cTn>
                                        <p:tgtEl>
                                          <p:spTgt spid="21515"/>
                                        </p:tgtEl>
                                        <p:attrNameLst>
                                          <p:attrName>style.visibility</p:attrName>
                                        </p:attrNameLst>
                                      </p:cBhvr>
                                      <p:to>
                                        <p:strVal val="visible"/>
                                      </p:to>
                                    </p:set>
                                    <p:set>
                                      <p:cBhvr>
                                        <p:cTn id="99" dur="455" fill="hold">
                                          <p:stCondLst>
                                            <p:cond delay="0"/>
                                          </p:stCondLst>
                                        </p:cTn>
                                        <p:tgtEl>
                                          <p:spTgt spid="21515"/>
                                        </p:tgtEl>
                                        <p:attrNameLst>
                                          <p:attrName>style.rotation</p:attrName>
                                        </p:attrNameLst>
                                      </p:cBhvr>
                                      <p:to>
                                        <p:strVal val="-45.0"/>
                                      </p:to>
                                    </p:set>
                                    <p:anim calcmode="lin" valueType="num">
                                      <p:cBhvr>
                                        <p:cTn id="100" dur="455" fill="hold">
                                          <p:stCondLst>
                                            <p:cond delay="455"/>
                                          </p:stCondLst>
                                        </p:cTn>
                                        <p:tgtEl>
                                          <p:spTgt spid="21515"/>
                                        </p:tgtEl>
                                        <p:attrNameLst>
                                          <p:attrName>style.rotation</p:attrName>
                                        </p:attrNameLst>
                                      </p:cBhvr>
                                      <p:tavLst>
                                        <p:tav tm="0">
                                          <p:val>
                                            <p:fltVal val="-45"/>
                                          </p:val>
                                        </p:tav>
                                        <p:tav tm="69900">
                                          <p:val>
                                            <p:fltVal val="45"/>
                                          </p:val>
                                        </p:tav>
                                        <p:tav tm="100000">
                                          <p:val>
                                            <p:fltVal val="0"/>
                                          </p:val>
                                        </p:tav>
                                      </p:tavLst>
                                    </p:anim>
                                    <p:anim calcmode="lin" valueType="num">
                                      <p:cBhvr>
                                        <p:cTn id="101" dur="455" fill="hold">
                                          <p:stCondLst>
                                            <p:cond delay="0"/>
                                          </p:stCondLst>
                                        </p:cTn>
                                        <p:tgtEl>
                                          <p:spTgt spid="21515"/>
                                        </p:tgtEl>
                                        <p:attrNameLst>
                                          <p:attrName>ppt_y</p:attrName>
                                        </p:attrNameLst>
                                      </p:cBhvr>
                                      <p:tavLst>
                                        <p:tav tm="0">
                                          <p:val>
                                            <p:strVal val="#ppt_y-1"/>
                                          </p:val>
                                        </p:tav>
                                        <p:tav tm="100000">
                                          <p:val>
                                            <p:strVal val="#ppt_y-(0.354*#ppt_w-0.172*#ppt_h)"/>
                                          </p:val>
                                        </p:tav>
                                      </p:tavLst>
                                    </p:anim>
                                    <p:anim calcmode="lin" valueType="num">
                                      <p:cBhvr>
                                        <p:cTn id="102" dur="156" decel="50000" autoRev="1" fill="hold">
                                          <p:stCondLst>
                                            <p:cond delay="455"/>
                                          </p:stCondLst>
                                        </p:cTn>
                                        <p:tgtEl>
                                          <p:spTgt spid="21515"/>
                                        </p:tgtEl>
                                        <p:attrNameLst>
                                          <p:attrName>ppt_y</p:attrName>
                                        </p:attrNameLst>
                                      </p:cBhvr>
                                      <p:tavLst>
                                        <p:tav tm="0">
                                          <p:val>
                                            <p:strVal val="#ppt_y-(0.354*#ppt_w-0.172*#ppt_h)"/>
                                          </p:val>
                                        </p:tav>
                                        <p:tav tm="100000">
                                          <p:val>
                                            <p:strVal val="#ppt_y-(0.354*#ppt_w-0.172*#ppt_h)-#ppt_h/2"/>
                                          </p:val>
                                        </p:tav>
                                      </p:tavLst>
                                    </p:anim>
                                    <p:anim calcmode="lin" valueType="num">
                                      <p:cBhvr>
                                        <p:cTn id="103" dur="136" fill="hold">
                                          <p:stCondLst>
                                            <p:cond delay="864"/>
                                          </p:stCondLst>
                                        </p:cTn>
                                        <p:tgtEl>
                                          <p:spTgt spid="21515"/>
                                        </p:tgtEl>
                                        <p:attrNameLst>
                                          <p:attrName>ppt_y</p:attrName>
                                        </p:attrNameLst>
                                      </p:cBhvr>
                                      <p:tavLst>
                                        <p:tav tm="0">
                                          <p:val>
                                            <p:strVal val="#ppt_y-(0.354*#ppt_w-0.172*#ppt_h)"/>
                                          </p:val>
                                        </p:tav>
                                        <p:tav tm="100000">
                                          <p:val>
                                            <p:strVal val="#ppt_y"/>
                                          </p:val>
                                        </p:tav>
                                      </p:tavLst>
                                    </p:anim>
                                  </p:childTnLst>
                                </p:cTn>
                              </p:par>
                            </p:childTnLst>
                          </p:cTn>
                        </p:par>
                      </p:childTnLst>
                    </p:cTn>
                  </p:par>
                  <p:par>
                    <p:cTn id="104" fill="hold" nodeType="clickPar">
                      <p:stCondLst>
                        <p:cond delay="indefinite"/>
                      </p:stCondLst>
                      <p:childTnLst>
                        <p:par>
                          <p:cTn id="105" fill="hold" nodeType="withGroup">
                            <p:stCondLst>
                              <p:cond delay="0"/>
                            </p:stCondLst>
                            <p:childTnLst>
                              <p:par>
                                <p:cTn id="106" presetID="38" presetClass="entr" presetSubtype="0" accel="50000" fill="hold" grpId="0" nodeType="clickEffect">
                                  <p:stCondLst>
                                    <p:cond delay="0"/>
                                  </p:stCondLst>
                                  <p:iterate type="lt">
                                    <p:tmPct val="50000"/>
                                  </p:iterate>
                                  <p:childTnLst>
                                    <p:set>
                                      <p:cBhvr>
                                        <p:cTn id="107" dur="1" fill="hold">
                                          <p:stCondLst>
                                            <p:cond delay="0"/>
                                          </p:stCondLst>
                                        </p:cTn>
                                        <p:tgtEl>
                                          <p:spTgt spid="21552"/>
                                        </p:tgtEl>
                                        <p:attrNameLst>
                                          <p:attrName>style.visibility</p:attrName>
                                        </p:attrNameLst>
                                      </p:cBhvr>
                                      <p:to>
                                        <p:strVal val="visible"/>
                                      </p:to>
                                    </p:set>
                                    <p:set>
                                      <p:cBhvr>
                                        <p:cTn id="108" dur="455" fill="hold">
                                          <p:stCondLst>
                                            <p:cond delay="0"/>
                                          </p:stCondLst>
                                        </p:cTn>
                                        <p:tgtEl>
                                          <p:spTgt spid="21552"/>
                                        </p:tgtEl>
                                        <p:attrNameLst>
                                          <p:attrName>style.rotation</p:attrName>
                                        </p:attrNameLst>
                                      </p:cBhvr>
                                      <p:to>
                                        <p:strVal val="-45.0"/>
                                      </p:to>
                                    </p:set>
                                    <p:anim calcmode="lin" valueType="num">
                                      <p:cBhvr>
                                        <p:cTn id="109" dur="455" fill="hold">
                                          <p:stCondLst>
                                            <p:cond delay="455"/>
                                          </p:stCondLst>
                                        </p:cTn>
                                        <p:tgtEl>
                                          <p:spTgt spid="21552"/>
                                        </p:tgtEl>
                                        <p:attrNameLst>
                                          <p:attrName>style.rotation</p:attrName>
                                        </p:attrNameLst>
                                      </p:cBhvr>
                                      <p:tavLst>
                                        <p:tav tm="0">
                                          <p:val>
                                            <p:fltVal val="-45"/>
                                          </p:val>
                                        </p:tav>
                                        <p:tav tm="69900">
                                          <p:val>
                                            <p:fltVal val="45"/>
                                          </p:val>
                                        </p:tav>
                                        <p:tav tm="100000">
                                          <p:val>
                                            <p:fltVal val="0"/>
                                          </p:val>
                                        </p:tav>
                                      </p:tavLst>
                                    </p:anim>
                                    <p:anim calcmode="lin" valueType="num">
                                      <p:cBhvr>
                                        <p:cTn id="110" dur="455" fill="hold">
                                          <p:stCondLst>
                                            <p:cond delay="0"/>
                                          </p:stCondLst>
                                        </p:cTn>
                                        <p:tgtEl>
                                          <p:spTgt spid="21552"/>
                                        </p:tgtEl>
                                        <p:attrNameLst>
                                          <p:attrName>ppt_y</p:attrName>
                                        </p:attrNameLst>
                                      </p:cBhvr>
                                      <p:tavLst>
                                        <p:tav tm="0">
                                          <p:val>
                                            <p:strVal val="#ppt_y-1"/>
                                          </p:val>
                                        </p:tav>
                                        <p:tav tm="100000">
                                          <p:val>
                                            <p:strVal val="#ppt_y-(0.354*#ppt_w-0.172*#ppt_h)"/>
                                          </p:val>
                                        </p:tav>
                                      </p:tavLst>
                                    </p:anim>
                                    <p:anim calcmode="lin" valueType="num">
                                      <p:cBhvr>
                                        <p:cTn id="111" dur="156" decel="50000" autoRev="1" fill="hold">
                                          <p:stCondLst>
                                            <p:cond delay="455"/>
                                          </p:stCondLst>
                                        </p:cTn>
                                        <p:tgtEl>
                                          <p:spTgt spid="21552"/>
                                        </p:tgtEl>
                                        <p:attrNameLst>
                                          <p:attrName>ppt_y</p:attrName>
                                        </p:attrNameLst>
                                      </p:cBhvr>
                                      <p:tavLst>
                                        <p:tav tm="0">
                                          <p:val>
                                            <p:strVal val="#ppt_y-(0.354*#ppt_w-0.172*#ppt_h)"/>
                                          </p:val>
                                        </p:tav>
                                        <p:tav tm="100000">
                                          <p:val>
                                            <p:strVal val="#ppt_y-(0.354*#ppt_w-0.172*#ppt_h)-#ppt_h/2"/>
                                          </p:val>
                                        </p:tav>
                                      </p:tavLst>
                                    </p:anim>
                                    <p:anim calcmode="lin" valueType="num">
                                      <p:cBhvr>
                                        <p:cTn id="112" dur="136" fill="hold">
                                          <p:stCondLst>
                                            <p:cond delay="864"/>
                                          </p:stCondLst>
                                        </p:cTn>
                                        <p:tgtEl>
                                          <p:spTgt spid="21552"/>
                                        </p:tgtEl>
                                        <p:attrNameLst>
                                          <p:attrName>ppt_y</p:attrName>
                                        </p:attrNameLst>
                                      </p:cBhvr>
                                      <p:tavLst>
                                        <p:tav tm="0">
                                          <p:val>
                                            <p:strVal val="#ppt_y-(0.354*#ppt_w-0.172*#ppt_h)"/>
                                          </p:val>
                                        </p:tav>
                                        <p:tav tm="100000">
                                          <p:val>
                                            <p:strVal val="#ppt_y"/>
                                          </p:val>
                                        </p:tav>
                                      </p:tavLst>
                                    </p:anim>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4" fill="hold" nodeType="clickEffect">
                                  <p:stCondLst>
                                    <p:cond delay="0"/>
                                  </p:stCondLst>
                                  <p:childTnLst>
                                    <p:set>
                                      <p:cBhvr>
                                        <p:cTn id="116" dur="1" fill="hold">
                                          <p:stCondLst>
                                            <p:cond delay="0"/>
                                          </p:stCondLst>
                                        </p:cTn>
                                        <p:tgtEl>
                                          <p:spTgt spid="21530"/>
                                        </p:tgtEl>
                                        <p:attrNameLst>
                                          <p:attrName>style.visibility</p:attrName>
                                        </p:attrNameLst>
                                      </p:cBhvr>
                                      <p:to>
                                        <p:strVal val="visible"/>
                                      </p:to>
                                    </p:set>
                                    <p:animEffect transition="in" filter="wipe(down)">
                                      <p:cBhvr>
                                        <p:cTn id="117" dur="500"/>
                                        <p:tgtEl>
                                          <p:spTgt spid="21530"/>
                                        </p:tgtEl>
                                      </p:cBhvr>
                                    </p:animEffect>
                                  </p:childTnLst>
                                </p:cTn>
                              </p:par>
                              <p:par>
                                <p:cTn id="118" presetID="22" presetClass="entr" presetSubtype="4" fill="hold" grpId="0" nodeType="withEffect">
                                  <p:stCondLst>
                                    <p:cond delay="0"/>
                                  </p:stCondLst>
                                  <p:childTnLst>
                                    <p:set>
                                      <p:cBhvr>
                                        <p:cTn id="119" dur="1" fill="hold">
                                          <p:stCondLst>
                                            <p:cond delay="0"/>
                                          </p:stCondLst>
                                        </p:cTn>
                                        <p:tgtEl>
                                          <p:spTgt spid="21533"/>
                                        </p:tgtEl>
                                        <p:attrNameLst>
                                          <p:attrName>style.visibility</p:attrName>
                                        </p:attrNameLst>
                                      </p:cBhvr>
                                      <p:to>
                                        <p:strVal val="visible"/>
                                      </p:to>
                                    </p:set>
                                    <p:animEffect transition="in" filter="wipe(down)">
                                      <p:cBhvr>
                                        <p:cTn id="120" dur="500"/>
                                        <p:tgtEl>
                                          <p:spTgt spid="21533"/>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2" presetClass="entr" presetSubtype="2" fill="hold" nodeType="clickEffect">
                                  <p:stCondLst>
                                    <p:cond delay="0"/>
                                  </p:stCondLst>
                                  <p:childTnLst>
                                    <p:set>
                                      <p:cBhvr>
                                        <p:cTn id="124" dur="1" fill="hold">
                                          <p:stCondLst>
                                            <p:cond delay="0"/>
                                          </p:stCondLst>
                                        </p:cTn>
                                        <p:tgtEl>
                                          <p:spTgt spid="21536"/>
                                        </p:tgtEl>
                                        <p:attrNameLst>
                                          <p:attrName>style.visibility</p:attrName>
                                        </p:attrNameLst>
                                      </p:cBhvr>
                                      <p:to>
                                        <p:strVal val="visible"/>
                                      </p:to>
                                    </p:set>
                                    <p:animEffect transition="in" filter="wipe(right)">
                                      <p:cBhvr>
                                        <p:cTn id="125" dur="500"/>
                                        <p:tgtEl>
                                          <p:spTgt spid="21536"/>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21537"/>
                                        </p:tgtEl>
                                        <p:attrNameLst>
                                          <p:attrName>style.visibility</p:attrName>
                                        </p:attrNameLst>
                                      </p:cBhvr>
                                      <p:to>
                                        <p:strVal val="visible"/>
                                      </p:to>
                                    </p:set>
                                    <p:animEffect transition="in" filter="wipe(right)">
                                      <p:cBhvr>
                                        <p:cTn id="128" dur="500"/>
                                        <p:tgtEl>
                                          <p:spTgt spid="21537"/>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2" presetClass="entr" presetSubtype="2" fill="hold" nodeType="clickEffect">
                                  <p:stCondLst>
                                    <p:cond delay="0"/>
                                  </p:stCondLst>
                                  <p:childTnLst>
                                    <p:set>
                                      <p:cBhvr>
                                        <p:cTn id="132" dur="1" fill="hold">
                                          <p:stCondLst>
                                            <p:cond delay="0"/>
                                          </p:stCondLst>
                                        </p:cTn>
                                        <p:tgtEl>
                                          <p:spTgt spid="21553"/>
                                        </p:tgtEl>
                                        <p:attrNameLst>
                                          <p:attrName>style.visibility</p:attrName>
                                        </p:attrNameLst>
                                      </p:cBhvr>
                                      <p:to>
                                        <p:strVal val="visible"/>
                                      </p:to>
                                    </p:set>
                                    <p:animEffect transition="in" filter="wipe(right)">
                                      <p:cBhvr>
                                        <p:cTn id="133" dur="500"/>
                                        <p:tgtEl>
                                          <p:spTgt spid="21553"/>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38" presetClass="entr" presetSubtype="0" accel="50000" fill="hold" grpId="0" nodeType="clickEffect">
                                  <p:stCondLst>
                                    <p:cond delay="0"/>
                                  </p:stCondLst>
                                  <p:iterate type="lt">
                                    <p:tmPct val="50000"/>
                                  </p:iterate>
                                  <p:childTnLst>
                                    <p:set>
                                      <p:cBhvr>
                                        <p:cTn id="137" dur="1" fill="hold">
                                          <p:stCondLst>
                                            <p:cond delay="0"/>
                                          </p:stCondLst>
                                        </p:cTn>
                                        <p:tgtEl>
                                          <p:spTgt spid="21554"/>
                                        </p:tgtEl>
                                        <p:attrNameLst>
                                          <p:attrName>style.visibility</p:attrName>
                                        </p:attrNameLst>
                                      </p:cBhvr>
                                      <p:to>
                                        <p:strVal val="visible"/>
                                      </p:to>
                                    </p:set>
                                    <p:set>
                                      <p:cBhvr>
                                        <p:cTn id="138" dur="455" fill="hold">
                                          <p:stCondLst>
                                            <p:cond delay="0"/>
                                          </p:stCondLst>
                                        </p:cTn>
                                        <p:tgtEl>
                                          <p:spTgt spid="21554"/>
                                        </p:tgtEl>
                                        <p:attrNameLst>
                                          <p:attrName>style.rotation</p:attrName>
                                        </p:attrNameLst>
                                      </p:cBhvr>
                                      <p:to>
                                        <p:strVal val="-45.0"/>
                                      </p:to>
                                    </p:set>
                                    <p:anim calcmode="lin" valueType="num">
                                      <p:cBhvr>
                                        <p:cTn id="139" dur="455" fill="hold">
                                          <p:stCondLst>
                                            <p:cond delay="455"/>
                                          </p:stCondLst>
                                        </p:cTn>
                                        <p:tgtEl>
                                          <p:spTgt spid="21554"/>
                                        </p:tgtEl>
                                        <p:attrNameLst>
                                          <p:attrName>style.rotation</p:attrName>
                                        </p:attrNameLst>
                                      </p:cBhvr>
                                      <p:tavLst>
                                        <p:tav tm="0">
                                          <p:val>
                                            <p:fltVal val="-45"/>
                                          </p:val>
                                        </p:tav>
                                        <p:tav tm="69900">
                                          <p:val>
                                            <p:fltVal val="45"/>
                                          </p:val>
                                        </p:tav>
                                        <p:tav tm="100000">
                                          <p:val>
                                            <p:fltVal val="0"/>
                                          </p:val>
                                        </p:tav>
                                      </p:tavLst>
                                    </p:anim>
                                    <p:anim calcmode="lin" valueType="num">
                                      <p:cBhvr>
                                        <p:cTn id="140" dur="455" fill="hold">
                                          <p:stCondLst>
                                            <p:cond delay="0"/>
                                          </p:stCondLst>
                                        </p:cTn>
                                        <p:tgtEl>
                                          <p:spTgt spid="21554"/>
                                        </p:tgtEl>
                                        <p:attrNameLst>
                                          <p:attrName>ppt_y</p:attrName>
                                        </p:attrNameLst>
                                      </p:cBhvr>
                                      <p:tavLst>
                                        <p:tav tm="0">
                                          <p:val>
                                            <p:strVal val="#ppt_y-1"/>
                                          </p:val>
                                        </p:tav>
                                        <p:tav tm="100000">
                                          <p:val>
                                            <p:strVal val="#ppt_y-(0.354*#ppt_w-0.172*#ppt_h)"/>
                                          </p:val>
                                        </p:tav>
                                      </p:tavLst>
                                    </p:anim>
                                    <p:anim calcmode="lin" valueType="num">
                                      <p:cBhvr>
                                        <p:cTn id="141" dur="156" decel="50000" autoRev="1" fill="hold">
                                          <p:stCondLst>
                                            <p:cond delay="455"/>
                                          </p:stCondLst>
                                        </p:cTn>
                                        <p:tgtEl>
                                          <p:spTgt spid="21554"/>
                                        </p:tgtEl>
                                        <p:attrNameLst>
                                          <p:attrName>ppt_y</p:attrName>
                                        </p:attrNameLst>
                                      </p:cBhvr>
                                      <p:tavLst>
                                        <p:tav tm="0">
                                          <p:val>
                                            <p:strVal val="#ppt_y-(0.354*#ppt_w-0.172*#ppt_h)"/>
                                          </p:val>
                                        </p:tav>
                                        <p:tav tm="100000">
                                          <p:val>
                                            <p:strVal val="#ppt_y-(0.354*#ppt_w-0.172*#ppt_h)-#ppt_h/2"/>
                                          </p:val>
                                        </p:tav>
                                      </p:tavLst>
                                    </p:anim>
                                    <p:anim calcmode="lin" valueType="num">
                                      <p:cBhvr>
                                        <p:cTn id="142" dur="136" fill="hold">
                                          <p:stCondLst>
                                            <p:cond delay="864"/>
                                          </p:stCondLst>
                                        </p:cTn>
                                        <p:tgtEl>
                                          <p:spTgt spid="21554"/>
                                        </p:tgtEl>
                                        <p:attrNameLst>
                                          <p:attrName>ppt_y</p:attrName>
                                        </p:attrNameLst>
                                      </p:cBhvr>
                                      <p:tavLst>
                                        <p:tav tm="0">
                                          <p:val>
                                            <p:strVal val="#ppt_y-(0.354*#ppt_w-0.172*#ppt_h)"/>
                                          </p:val>
                                        </p:tav>
                                        <p:tav tm="100000">
                                          <p:val>
                                            <p:strVal val="#ppt_y"/>
                                          </p:val>
                                        </p:tav>
                                      </p:tavLst>
                                    </p:anim>
                                  </p:childTnLst>
                                </p:cTn>
                              </p:par>
                            </p:childTnLst>
                          </p:cTn>
                        </p:par>
                      </p:childTnLst>
                    </p:cTn>
                  </p:par>
                  <p:par>
                    <p:cTn id="143" fill="hold" nodeType="clickPar">
                      <p:stCondLst>
                        <p:cond delay="indefinite"/>
                      </p:stCondLst>
                      <p:childTnLst>
                        <p:par>
                          <p:cTn id="144" fill="hold" nodeType="withGroup">
                            <p:stCondLst>
                              <p:cond delay="0"/>
                            </p:stCondLst>
                            <p:childTnLst>
                              <p:par>
                                <p:cTn id="145" presetID="22" presetClass="entr" presetSubtype="1" fill="hold" nodeType="clickEffect">
                                  <p:stCondLst>
                                    <p:cond delay="0"/>
                                  </p:stCondLst>
                                  <p:childTnLst>
                                    <p:set>
                                      <p:cBhvr>
                                        <p:cTn id="146" dur="1" fill="hold">
                                          <p:stCondLst>
                                            <p:cond delay="0"/>
                                          </p:stCondLst>
                                        </p:cTn>
                                        <p:tgtEl>
                                          <p:spTgt spid="21559"/>
                                        </p:tgtEl>
                                        <p:attrNameLst>
                                          <p:attrName>style.visibility</p:attrName>
                                        </p:attrNameLst>
                                      </p:cBhvr>
                                      <p:to>
                                        <p:strVal val="visible"/>
                                      </p:to>
                                    </p:set>
                                    <p:animEffect transition="in" filter="wipe(up)">
                                      <p:cBhvr>
                                        <p:cTn id="147" dur="500"/>
                                        <p:tgtEl>
                                          <p:spTgt spid="21559"/>
                                        </p:tgtEl>
                                      </p:cBhvr>
                                    </p:animEffec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22" presetClass="entr" presetSubtype="2" fill="hold" nodeType="clickEffect">
                                  <p:stCondLst>
                                    <p:cond delay="0"/>
                                  </p:stCondLst>
                                  <p:childTnLst>
                                    <p:set>
                                      <p:cBhvr>
                                        <p:cTn id="151" dur="1" fill="hold">
                                          <p:stCondLst>
                                            <p:cond delay="0"/>
                                          </p:stCondLst>
                                        </p:cTn>
                                        <p:tgtEl>
                                          <p:spTgt spid="44"/>
                                        </p:tgtEl>
                                        <p:attrNameLst>
                                          <p:attrName>style.visibility</p:attrName>
                                        </p:attrNameLst>
                                      </p:cBhvr>
                                      <p:to>
                                        <p:strVal val="visible"/>
                                      </p:to>
                                    </p:set>
                                    <p:animEffect transition="in" filter="wipe(right)">
                                      <p:cBhvr>
                                        <p:cTn id="152" dur="500"/>
                                        <p:tgtEl>
                                          <p:spTgt spid="44"/>
                                        </p:tgtEl>
                                      </p:cBhvr>
                                    </p:animEffect>
                                  </p:childTnLst>
                                </p:cTn>
                              </p:par>
                            </p:childTnLst>
                          </p:cTn>
                        </p:par>
                      </p:childTnLst>
                    </p:cTn>
                  </p:par>
                  <p:par>
                    <p:cTn id="153" fill="hold" nodeType="clickPar">
                      <p:stCondLst>
                        <p:cond delay="indefinite"/>
                      </p:stCondLst>
                      <p:childTnLst>
                        <p:par>
                          <p:cTn id="154" fill="hold" nodeType="withGroup">
                            <p:stCondLst>
                              <p:cond delay="0"/>
                            </p:stCondLst>
                            <p:childTnLst>
                              <p:par>
                                <p:cTn id="155" presetID="22" presetClass="entr" presetSubtype="1" fill="hold" nodeType="clickEffect">
                                  <p:stCondLst>
                                    <p:cond delay="0"/>
                                  </p:stCondLst>
                                  <p:childTnLst>
                                    <p:set>
                                      <p:cBhvr>
                                        <p:cTn id="156" dur="1" fill="hold">
                                          <p:stCondLst>
                                            <p:cond delay="0"/>
                                          </p:stCondLst>
                                        </p:cTn>
                                        <p:tgtEl>
                                          <p:spTgt spid="46"/>
                                        </p:tgtEl>
                                        <p:attrNameLst>
                                          <p:attrName>style.visibility</p:attrName>
                                        </p:attrNameLst>
                                      </p:cBhvr>
                                      <p:to>
                                        <p:strVal val="visible"/>
                                      </p:to>
                                    </p:set>
                                    <p:animEffect transition="in" filter="wipe(up)">
                                      <p:cBhvr>
                                        <p:cTn id="157" dur="500"/>
                                        <p:tgtEl>
                                          <p:spTgt spid="46"/>
                                        </p:tgtEl>
                                      </p:cBhvr>
                                    </p:animEffec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38" presetClass="entr" presetSubtype="0" accel="50000" fill="hold" grpId="0" nodeType="clickEffect">
                                  <p:stCondLst>
                                    <p:cond delay="0"/>
                                  </p:stCondLst>
                                  <p:iterate type="lt">
                                    <p:tmPct val="50000"/>
                                  </p:iterate>
                                  <p:childTnLst>
                                    <p:set>
                                      <p:cBhvr>
                                        <p:cTn id="161" dur="1" fill="hold">
                                          <p:stCondLst>
                                            <p:cond delay="0"/>
                                          </p:stCondLst>
                                        </p:cTn>
                                        <p:tgtEl>
                                          <p:spTgt spid="47"/>
                                        </p:tgtEl>
                                        <p:attrNameLst>
                                          <p:attrName>style.visibility</p:attrName>
                                        </p:attrNameLst>
                                      </p:cBhvr>
                                      <p:to>
                                        <p:strVal val="visible"/>
                                      </p:to>
                                    </p:set>
                                    <p:set>
                                      <p:cBhvr>
                                        <p:cTn id="162" dur="455" fill="hold">
                                          <p:stCondLst>
                                            <p:cond delay="0"/>
                                          </p:stCondLst>
                                        </p:cTn>
                                        <p:tgtEl>
                                          <p:spTgt spid="47"/>
                                        </p:tgtEl>
                                        <p:attrNameLst>
                                          <p:attrName>style.rotation</p:attrName>
                                        </p:attrNameLst>
                                      </p:cBhvr>
                                      <p:to>
                                        <p:strVal val="-45.0"/>
                                      </p:to>
                                    </p:set>
                                    <p:anim calcmode="lin" valueType="num">
                                      <p:cBhvr>
                                        <p:cTn id="163" dur="455" fill="hold">
                                          <p:stCondLst>
                                            <p:cond delay="455"/>
                                          </p:stCondLst>
                                        </p:cTn>
                                        <p:tgtEl>
                                          <p:spTgt spid="47"/>
                                        </p:tgtEl>
                                        <p:attrNameLst>
                                          <p:attrName>style.rotation</p:attrName>
                                        </p:attrNameLst>
                                      </p:cBhvr>
                                      <p:tavLst>
                                        <p:tav tm="0">
                                          <p:val>
                                            <p:fltVal val="-45"/>
                                          </p:val>
                                        </p:tav>
                                        <p:tav tm="69900">
                                          <p:val>
                                            <p:fltVal val="45"/>
                                          </p:val>
                                        </p:tav>
                                        <p:tav tm="100000">
                                          <p:val>
                                            <p:fltVal val="0"/>
                                          </p:val>
                                        </p:tav>
                                      </p:tavLst>
                                    </p:anim>
                                    <p:anim calcmode="lin" valueType="num">
                                      <p:cBhvr>
                                        <p:cTn id="164" dur="455" fill="hold">
                                          <p:stCondLst>
                                            <p:cond delay="0"/>
                                          </p:stCondLst>
                                        </p:cTn>
                                        <p:tgtEl>
                                          <p:spTgt spid="47"/>
                                        </p:tgtEl>
                                        <p:attrNameLst>
                                          <p:attrName>ppt_y</p:attrName>
                                        </p:attrNameLst>
                                      </p:cBhvr>
                                      <p:tavLst>
                                        <p:tav tm="0">
                                          <p:val>
                                            <p:strVal val="#ppt_y-1"/>
                                          </p:val>
                                        </p:tav>
                                        <p:tav tm="100000">
                                          <p:val>
                                            <p:strVal val="#ppt_y-(0.354*#ppt_w-0.172*#ppt_h)"/>
                                          </p:val>
                                        </p:tav>
                                      </p:tavLst>
                                    </p:anim>
                                    <p:anim calcmode="lin" valueType="num">
                                      <p:cBhvr>
                                        <p:cTn id="165" dur="156" decel="50000" autoRev="1" fill="hold">
                                          <p:stCondLst>
                                            <p:cond delay="455"/>
                                          </p:stCondLst>
                                        </p:cTn>
                                        <p:tgtEl>
                                          <p:spTgt spid="47"/>
                                        </p:tgtEl>
                                        <p:attrNameLst>
                                          <p:attrName>ppt_y</p:attrName>
                                        </p:attrNameLst>
                                      </p:cBhvr>
                                      <p:tavLst>
                                        <p:tav tm="0">
                                          <p:val>
                                            <p:strVal val="#ppt_y-(0.354*#ppt_w-0.172*#ppt_h)"/>
                                          </p:val>
                                        </p:tav>
                                        <p:tav tm="100000">
                                          <p:val>
                                            <p:strVal val="#ppt_y-(0.354*#ppt_w-0.172*#ppt_h)-#ppt_h/2"/>
                                          </p:val>
                                        </p:tav>
                                      </p:tavLst>
                                    </p:anim>
                                    <p:anim calcmode="lin" valueType="num">
                                      <p:cBhvr>
                                        <p:cTn id="166" dur="136" fill="hold">
                                          <p:stCondLst>
                                            <p:cond delay="864"/>
                                          </p:stCondLst>
                                        </p:cTn>
                                        <p:tgtEl>
                                          <p:spTgt spid="47"/>
                                        </p:tgtEl>
                                        <p:attrNameLst>
                                          <p:attrName>ppt_y</p:attrName>
                                        </p:attrNameLst>
                                      </p:cBhvr>
                                      <p:tavLst>
                                        <p:tav tm="0">
                                          <p:val>
                                            <p:strVal val="#ppt_y-(0.354*#ppt_w-0.172*#ppt_h)"/>
                                          </p:val>
                                        </p:tav>
                                        <p:tav tm="100000">
                                          <p:val>
                                            <p:strVal val="#ppt_y"/>
                                          </p:val>
                                        </p:tav>
                                      </p:tavLst>
                                    </p:anim>
                                  </p:childTnLst>
                                </p:cTn>
                              </p:par>
                            </p:childTnLst>
                          </p:cTn>
                        </p:par>
                      </p:childTnLst>
                    </p:cTn>
                  </p:par>
                  <p:par>
                    <p:cTn id="167" fill="hold" nodeType="clickPar">
                      <p:stCondLst>
                        <p:cond delay="indefinite"/>
                      </p:stCondLst>
                      <p:childTnLst>
                        <p:par>
                          <p:cTn id="168" fill="hold" nodeType="withGroup">
                            <p:stCondLst>
                              <p:cond delay="0"/>
                            </p:stCondLst>
                            <p:childTnLst>
                              <p:par>
                                <p:cTn id="169" presetID="22" presetClass="entr" presetSubtype="2" fill="hold" nodeType="clickEffect">
                                  <p:stCondLst>
                                    <p:cond delay="0"/>
                                  </p:stCondLst>
                                  <p:childTnLst>
                                    <p:set>
                                      <p:cBhvr>
                                        <p:cTn id="170" dur="1" fill="hold">
                                          <p:stCondLst>
                                            <p:cond delay="0"/>
                                          </p:stCondLst>
                                        </p:cTn>
                                        <p:tgtEl>
                                          <p:spTgt spid="48"/>
                                        </p:tgtEl>
                                        <p:attrNameLst>
                                          <p:attrName>style.visibility</p:attrName>
                                        </p:attrNameLst>
                                      </p:cBhvr>
                                      <p:to>
                                        <p:strVal val="visible"/>
                                      </p:to>
                                    </p:set>
                                    <p:animEffect transition="in" filter="wipe(right)">
                                      <p:cBhvr>
                                        <p:cTn id="171" dur="500"/>
                                        <p:tgtEl>
                                          <p:spTgt spid="48"/>
                                        </p:tgtEl>
                                      </p:cBhvr>
                                    </p:animEffect>
                                  </p:childTnLst>
                                </p:cTn>
                              </p:par>
                            </p:childTnLst>
                          </p:cTn>
                        </p:par>
                      </p:childTnLst>
                    </p:cTn>
                  </p:par>
                  <p:par>
                    <p:cTn id="172" fill="hold" nodeType="clickPar">
                      <p:stCondLst>
                        <p:cond delay="indefinite"/>
                      </p:stCondLst>
                      <p:childTnLst>
                        <p:par>
                          <p:cTn id="173" fill="hold" nodeType="withGroup">
                            <p:stCondLst>
                              <p:cond delay="0"/>
                            </p:stCondLst>
                            <p:childTnLst>
                              <p:par>
                                <p:cTn id="174" presetID="22" presetClass="entr" presetSubtype="1" fill="hold" nodeType="clickEffect">
                                  <p:stCondLst>
                                    <p:cond delay="0"/>
                                  </p:stCondLst>
                                  <p:childTnLst>
                                    <p:set>
                                      <p:cBhvr>
                                        <p:cTn id="175" dur="1" fill="hold">
                                          <p:stCondLst>
                                            <p:cond delay="0"/>
                                          </p:stCondLst>
                                        </p:cTn>
                                        <p:tgtEl>
                                          <p:spTgt spid="49"/>
                                        </p:tgtEl>
                                        <p:attrNameLst>
                                          <p:attrName>style.visibility</p:attrName>
                                        </p:attrNameLst>
                                      </p:cBhvr>
                                      <p:to>
                                        <p:strVal val="visible"/>
                                      </p:to>
                                    </p:set>
                                    <p:animEffect transition="in" filter="wipe(up)">
                                      <p:cBhvr>
                                        <p:cTn id="176" dur="500"/>
                                        <p:tgtEl>
                                          <p:spTgt spid="49"/>
                                        </p:tgtEl>
                                      </p:cBhvr>
                                    </p:animEffect>
                                  </p:childTnLst>
                                </p:cTn>
                              </p:par>
                            </p:childTnLst>
                          </p:cTn>
                        </p:par>
                      </p:childTnLst>
                    </p:cTn>
                  </p:par>
                  <p:par>
                    <p:cTn id="177" fill="hold" nodeType="clickPar">
                      <p:stCondLst>
                        <p:cond delay="indefinite"/>
                      </p:stCondLst>
                      <p:childTnLst>
                        <p:par>
                          <p:cTn id="178" fill="hold" nodeType="withGroup">
                            <p:stCondLst>
                              <p:cond delay="0"/>
                            </p:stCondLst>
                            <p:childTnLst>
                              <p:par>
                                <p:cTn id="179" presetID="38" presetClass="entr" presetSubtype="0" accel="50000" fill="hold" grpId="0" nodeType="clickEffect">
                                  <p:stCondLst>
                                    <p:cond delay="0"/>
                                  </p:stCondLst>
                                  <p:iterate type="lt">
                                    <p:tmPct val="50000"/>
                                  </p:iterate>
                                  <p:childTnLst>
                                    <p:set>
                                      <p:cBhvr>
                                        <p:cTn id="180" dur="1" fill="hold">
                                          <p:stCondLst>
                                            <p:cond delay="0"/>
                                          </p:stCondLst>
                                        </p:cTn>
                                        <p:tgtEl>
                                          <p:spTgt spid="50"/>
                                        </p:tgtEl>
                                        <p:attrNameLst>
                                          <p:attrName>style.visibility</p:attrName>
                                        </p:attrNameLst>
                                      </p:cBhvr>
                                      <p:to>
                                        <p:strVal val="visible"/>
                                      </p:to>
                                    </p:set>
                                    <p:set>
                                      <p:cBhvr>
                                        <p:cTn id="181" dur="455" fill="hold">
                                          <p:stCondLst>
                                            <p:cond delay="0"/>
                                          </p:stCondLst>
                                        </p:cTn>
                                        <p:tgtEl>
                                          <p:spTgt spid="50"/>
                                        </p:tgtEl>
                                        <p:attrNameLst>
                                          <p:attrName>style.rotation</p:attrName>
                                        </p:attrNameLst>
                                      </p:cBhvr>
                                      <p:to>
                                        <p:strVal val="-45.0"/>
                                      </p:to>
                                    </p:set>
                                    <p:anim calcmode="lin" valueType="num">
                                      <p:cBhvr>
                                        <p:cTn id="182" dur="455" fill="hold">
                                          <p:stCondLst>
                                            <p:cond delay="455"/>
                                          </p:stCondLst>
                                        </p:cTn>
                                        <p:tgtEl>
                                          <p:spTgt spid="50"/>
                                        </p:tgtEl>
                                        <p:attrNameLst>
                                          <p:attrName>style.rotation</p:attrName>
                                        </p:attrNameLst>
                                      </p:cBhvr>
                                      <p:tavLst>
                                        <p:tav tm="0">
                                          <p:val>
                                            <p:fltVal val="-45"/>
                                          </p:val>
                                        </p:tav>
                                        <p:tav tm="69900">
                                          <p:val>
                                            <p:fltVal val="45"/>
                                          </p:val>
                                        </p:tav>
                                        <p:tav tm="100000">
                                          <p:val>
                                            <p:fltVal val="0"/>
                                          </p:val>
                                        </p:tav>
                                      </p:tavLst>
                                    </p:anim>
                                    <p:anim calcmode="lin" valueType="num">
                                      <p:cBhvr>
                                        <p:cTn id="183" dur="455" fill="hold">
                                          <p:stCondLst>
                                            <p:cond delay="0"/>
                                          </p:stCondLst>
                                        </p:cTn>
                                        <p:tgtEl>
                                          <p:spTgt spid="50"/>
                                        </p:tgtEl>
                                        <p:attrNameLst>
                                          <p:attrName>ppt_y</p:attrName>
                                        </p:attrNameLst>
                                      </p:cBhvr>
                                      <p:tavLst>
                                        <p:tav tm="0">
                                          <p:val>
                                            <p:strVal val="#ppt_y-1"/>
                                          </p:val>
                                        </p:tav>
                                        <p:tav tm="100000">
                                          <p:val>
                                            <p:strVal val="#ppt_y-(0.354*#ppt_w-0.172*#ppt_h)"/>
                                          </p:val>
                                        </p:tav>
                                      </p:tavLst>
                                    </p:anim>
                                    <p:anim calcmode="lin" valueType="num">
                                      <p:cBhvr>
                                        <p:cTn id="184" dur="156" decel="50000" autoRev="1" fill="hold">
                                          <p:stCondLst>
                                            <p:cond delay="455"/>
                                          </p:stCondLst>
                                        </p:cTn>
                                        <p:tgtEl>
                                          <p:spTgt spid="50"/>
                                        </p:tgtEl>
                                        <p:attrNameLst>
                                          <p:attrName>ppt_y</p:attrName>
                                        </p:attrNameLst>
                                      </p:cBhvr>
                                      <p:tavLst>
                                        <p:tav tm="0">
                                          <p:val>
                                            <p:strVal val="#ppt_y-(0.354*#ppt_w-0.172*#ppt_h)"/>
                                          </p:val>
                                        </p:tav>
                                        <p:tav tm="100000">
                                          <p:val>
                                            <p:strVal val="#ppt_y-(0.354*#ppt_w-0.172*#ppt_h)-#ppt_h/2"/>
                                          </p:val>
                                        </p:tav>
                                      </p:tavLst>
                                    </p:anim>
                                    <p:anim calcmode="lin" valueType="num">
                                      <p:cBhvr>
                                        <p:cTn id="185" dur="136" fill="hold">
                                          <p:stCondLst>
                                            <p:cond delay="864"/>
                                          </p:stCondLst>
                                        </p:cTn>
                                        <p:tgtEl>
                                          <p:spTgt spid="50"/>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p:bldP spid="21513" grpId="0"/>
      <p:bldP spid="21515" grpId="0"/>
      <p:bldP spid="21517" grpId="0"/>
      <p:bldP spid="21522" grpId="0"/>
      <p:bldP spid="21529" grpId="0"/>
      <p:bldP spid="21533" grpId="0"/>
      <p:bldP spid="21537" grpId="0"/>
      <p:bldP spid="21544" grpId="0"/>
      <p:bldP spid="21552" grpId="0"/>
      <p:bldP spid="21554" grpId="0"/>
      <p:bldP spid="47" grpId="0"/>
      <p:bldP spid="5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Faktory měnového kurzu </a:t>
            </a:r>
            <a:r>
              <a:rPr lang="cs-CZ" altLang="cs-CZ" sz="3600" b="1" dirty="0" smtClean="0"/>
              <a:t/>
            </a:r>
            <a:br>
              <a:rPr lang="cs-CZ" altLang="cs-CZ" sz="3600" b="1" dirty="0" smtClean="0"/>
            </a:br>
            <a:r>
              <a:rPr lang="cs-CZ" altLang="cs-CZ" sz="3600" b="1" dirty="0" smtClean="0"/>
              <a:t>v </a:t>
            </a:r>
            <a:r>
              <a:rPr lang="cs-CZ" altLang="cs-CZ" sz="3600" b="1" dirty="0"/>
              <a:t>dlouhém období</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produktivity ve vztahu k jiným zemím</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 cenové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hladiny proti jiným zemím (parita kupní síly)</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Teorie parity kupní síly:</a:t>
            </a: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Absolutní </a:t>
            </a:r>
            <a:r>
              <a:rPr lang="cs-CZ" altLang="cs-CZ" sz="2400" b="1"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verze </a:t>
            </a:r>
            <a:r>
              <a:rPr lang="cs-CZ" altLang="cs-CZ" sz="24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nominální měnový kurz by měl odpovídat poměru domácí a zahraniční cenové hladině. Tato verze je založena na zákonu jedné ceny (pokud je cenová hladina v EU 30x vyšší bude kurz tendovat k 30 CZK za 1 EUR, bude-li kurz koruny silnější (např. 25 CZK/EUR), potom bude výhodné kupovat zboží v EU a dovážet do ČR (tzv. arbitráž), do bude trvat až do té doby, než dojde k oslabení koruny na 30CZK/EUR). Problémem jsou však tzv. neobchodovatelné statky</a:t>
            </a: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Relativní </a:t>
            </a:r>
            <a:r>
              <a:rPr lang="cs-CZ" altLang="cs-CZ" sz="2400" b="1"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verze </a:t>
            </a:r>
            <a:r>
              <a:rPr lang="cs-CZ" altLang="cs-CZ" sz="24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nesleduje absolutní hodnotu nominálního kurzu, ale pouze relativní změnu za určité období. Důležitá je teda změna kurzu. % změna kurzu je určeno rozdílem měr inflace v obou zemích za určité období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14/29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50761235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Režimy měnového kurzu</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lnSpcReduction="10000"/>
          </a:bodyPr>
          <a:lstStyle/>
          <a:p>
            <a:pPr eaLnBrk="1" hangingPunct="1">
              <a:spcBef>
                <a:spcPts val="1200"/>
              </a:spcBef>
              <a:buClr>
                <a:srgbClr val="C00000"/>
              </a:buClr>
              <a:buFont typeface="Wingdings" panose="05000000000000000000" pitchFamily="2" charset="2"/>
              <a:buChar char="§"/>
            </a:pPr>
            <a:r>
              <a:rPr lang="cs-CZ" altLang="cs-CZ" sz="2400"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pevného kurzu </a:t>
            </a:r>
            <a:r>
              <a:rPr lang="cs-CZ" altLang="cs-CZ" sz="2400" dirty="0">
                <a:latin typeface="Calibri" panose="020F0502020204030204" pitchFamily="34" charset="0"/>
                <a:ea typeface="Consolas" panose="020B0609020204030204" pitchFamily="49" charset="0"/>
                <a:cs typeface="Calibri" panose="020F0502020204030204" pitchFamily="34" charset="0"/>
              </a:rPr>
              <a:t>– hodnota nominální kurzu (měnové parity) je dána centrální bankou, která musí provádět oficiální intervence k jeho udržení. Při změně pak hovoříme o devalvaci, resp. revalvaci</a:t>
            </a:r>
            <a:endParaRPr lang="cs-CZ" altLang="cs-CZ" sz="2400" b="1" dirty="0">
              <a:latin typeface="Calibri" panose="020F0502020204030204" pitchFamily="34" charset="0"/>
              <a:ea typeface="Consolas" panose="020B0609020204030204" pitchFamily="49" charset="0"/>
              <a:cs typeface="Calibri" panose="020F0502020204030204" pitchFamily="34" charset="0"/>
            </a:endParaRPr>
          </a:p>
          <a:p>
            <a:pPr eaLnBrk="1" hangingPunct="1">
              <a:spcBef>
                <a:spcPts val="1200"/>
              </a:spcBef>
              <a:buClr>
                <a:srgbClr val="C00000"/>
              </a:buClr>
              <a:buFont typeface="Wingdings" panose="05000000000000000000" pitchFamily="2" charset="2"/>
              <a:buChar char="§"/>
            </a:pPr>
            <a:r>
              <a:rPr lang="cs-CZ" altLang="cs-CZ" sz="2400"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plovoucího kurzu </a:t>
            </a:r>
            <a:r>
              <a:rPr lang="cs-CZ" altLang="cs-CZ" sz="2400" dirty="0">
                <a:latin typeface="Calibri" panose="020F0502020204030204" pitchFamily="34" charset="0"/>
                <a:ea typeface="Consolas" panose="020B0609020204030204" pitchFamily="49" charset="0"/>
                <a:cs typeface="Calibri" panose="020F0502020204030204" pitchFamily="34" charset="0"/>
              </a:rPr>
              <a:t>– nominální kurz se pohybuje bez devizových intervencí centrální banky na základě střetávání nabídky a poptávky</a:t>
            </a:r>
          </a:p>
          <a:p>
            <a:pPr eaLnBrk="1" hangingPunct="1">
              <a:spcBef>
                <a:spcPts val="1200"/>
              </a:spcBef>
              <a:buClr>
                <a:srgbClr val="C00000"/>
              </a:buClr>
              <a:buFont typeface="Calibri" panose="020F0502020204030204" pitchFamily="34" charset="0"/>
              <a:buAutoNum type="arabicPeriod"/>
            </a:pPr>
            <a:r>
              <a:rPr lang="cs-CZ" altLang="cs-CZ" sz="2400" b="1" dirty="0">
                <a:latin typeface="Calibri" panose="020F0502020204030204" pitchFamily="34" charset="0"/>
                <a:ea typeface="Consolas" panose="020B0609020204030204" pitchFamily="49" charset="0"/>
                <a:cs typeface="Calibri" panose="020F0502020204030204" pitchFamily="34" charset="0"/>
              </a:rPr>
              <a:t>Čistý </a:t>
            </a:r>
            <a:r>
              <a:rPr lang="cs-CZ" altLang="cs-CZ" sz="2400" b="1" dirty="0" err="1">
                <a:latin typeface="Calibri" panose="020F0502020204030204" pitchFamily="34" charset="0"/>
                <a:ea typeface="Consolas" panose="020B0609020204030204" pitchFamily="49" charset="0"/>
                <a:cs typeface="Calibri" panose="020F0502020204030204" pitchFamily="34" charset="0"/>
              </a:rPr>
              <a:t>floating</a:t>
            </a:r>
            <a:r>
              <a:rPr lang="cs-CZ" altLang="cs-CZ" sz="2400" b="1" dirty="0">
                <a:latin typeface="Calibri" panose="020F0502020204030204" pitchFamily="34" charset="0"/>
                <a:ea typeface="Consolas" panose="020B0609020204030204" pitchFamily="49" charset="0"/>
                <a:cs typeface="Calibri" panose="020F0502020204030204" pitchFamily="34" charset="0"/>
              </a:rPr>
              <a:t> </a:t>
            </a:r>
            <a:r>
              <a:rPr lang="cs-CZ" altLang="cs-CZ" sz="2400" dirty="0">
                <a:latin typeface="Calibri" panose="020F0502020204030204" pitchFamily="34" charset="0"/>
                <a:ea typeface="Consolas" panose="020B0609020204030204" pitchFamily="49" charset="0"/>
                <a:cs typeface="Calibri" panose="020F0502020204030204" pitchFamily="34" charset="0"/>
              </a:rPr>
              <a:t>– bez jakýkoliv zásahů centrální banky</a:t>
            </a:r>
          </a:p>
          <a:p>
            <a:pPr eaLnBrk="1" hangingPunct="1">
              <a:spcBef>
                <a:spcPts val="1200"/>
              </a:spcBef>
              <a:buClr>
                <a:srgbClr val="C00000"/>
              </a:buClr>
              <a:buFont typeface="Calibri" panose="020F0502020204030204" pitchFamily="34" charset="0"/>
              <a:buAutoNum type="arabicPeriod"/>
            </a:pPr>
            <a:r>
              <a:rPr lang="cs-CZ" altLang="cs-CZ" sz="2400" b="1" dirty="0">
                <a:latin typeface="Calibri" panose="020F0502020204030204" pitchFamily="34" charset="0"/>
                <a:ea typeface="Consolas" panose="020B0609020204030204" pitchFamily="49" charset="0"/>
                <a:cs typeface="Calibri" panose="020F0502020204030204" pitchFamily="34" charset="0"/>
              </a:rPr>
              <a:t>řízený </a:t>
            </a:r>
            <a:r>
              <a:rPr lang="cs-CZ" altLang="cs-CZ" sz="2400" b="1" dirty="0" err="1">
                <a:latin typeface="Calibri" panose="020F0502020204030204" pitchFamily="34" charset="0"/>
                <a:ea typeface="Consolas" panose="020B0609020204030204" pitchFamily="49" charset="0"/>
                <a:cs typeface="Calibri" panose="020F0502020204030204" pitchFamily="34" charset="0"/>
              </a:rPr>
              <a:t>floating</a:t>
            </a:r>
            <a:r>
              <a:rPr lang="cs-CZ" altLang="cs-CZ" sz="2400" b="1" dirty="0">
                <a:latin typeface="Calibri" panose="020F0502020204030204" pitchFamily="34" charset="0"/>
                <a:ea typeface="Consolas" panose="020B0609020204030204" pitchFamily="49" charset="0"/>
                <a:cs typeface="Calibri" panose="020F0502020204030204" pitchFamily="34" charset="0"/>
              </a:rPr>
              <a:t> </a:t>
            </a:r>
            <a:r>
              <a:rPr lang="cs-CZ" altLang="cs-CZ" sz="2400" dirty="0">
                <a:latin typeface="Calibri" panose="020F0502020204030204" pitchFamily="34" charset="0"/>
                <a:ea typeface="Consolas" panose="020B0609020204030204" pitchFamily="49" charset="0"/>
                <a:cs typeface="Calibri" panose="020F0502020204030204" pitchFamily="34" charset="0"/>
              </a:rPr>
              <a:t>– centrální banka příležitostně intervenuje v případě přílišně rozkolísaného  kurzu nebo dostává-li se měna pod tlak měnových spekulantů</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15/29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4176498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Režimy měnového kurzu – </a:t>
            </a:r>
            <a:r>
              <a:rPr lang="cs-CZ" altLang="cs-CZ" sz="3600" b="1" dirty="0" smtClean="0"/>
              <a:t/>
            </a:r>
            <a:br>
              <a:rPr lang="cs-CZ" altLang="cs-CZ" sz="3600" b="1" dirty="0" smtClean="0"/>
            </a:br>
            <a:r>
              <a:rPr lang="cs-CZ" altLang="cs-CZ" sz="3600" b="1" dirty="0" smtClean="0"/>
              <a:t>výhody </a:t>
            </a:r>
            <a:r>
              <a:rPr lang="cs-CZ" altLang="cs-CZ" sz="3600" b="1" dirty="0"/>
              <a:t>a nevýhody</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20000"/>
          </a:bodyPr>
          <a:lstStyle/>
          <a:p>
            <a:pPr marL="0" indent="0" eaLnBrk="1" hangingPunct="1">
              <a:spcBef>
                <a:spcPts val="1200"/>
              </a:spcBef>
              <a:buClr>
                <a:srgbClr val="C00000"/>
              </a:buClr>
              <a:buFont typeface="Arial" panose="020B0604020202020204" pitchFamily="34" charset="0"/>
              <a:buNone/>
            </a:pPr>
            <a:r>
              <a:rPr lang="cs-CZ" altLang="cs-CZ"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pevného kurzu </a:t>
            </a:r>
          </a:p>
          <a:p>
            <a:pPr marL="0" indent="0" eaLnBrk="1" hangingPunct="1">
              <a:spcBef>
                <a:spcPts val="1200"/>
              </a:spcBef>
              <a:buClr>
                <a:srgbClr val="C00000"/>
              </a:buClr>
              <a:buFont typeface="Wingdings" panose="05000000000000000000" pitchFamily="2" charset="2"/>
              <a:buChar char="§"/>
            </a:pPr>
            <a:r>
              <a:rPr lang="cs-CZ" altLang="cs-CZ" sz="2400" dirty="0" smtClean="0">
                <a:latin typeface="Calibri" panose="020F0502020204030204" pitchFamily="34" charset="0"/>
                <a:ea typeface="Consolas" panose="020B0609020204030204" pitchFamily="49" charset="0"/>
                <a:cs typeface="Calibri" panose="020F0502020204030204" pitchFamily="34" charset="0"/>
              </a:rPr>
              <a:t>Snižuje rizika spojená s mezinárodním obchodem (nižší výkyvy)</a:t>
            </a:r>
          </a:p>
          <a:p>
            <a:pPr marL="0" indent="0" eaLnBrk="1" hangingPunct="1">
              <a:spcBef>
                <a:spcPts val="1200"/>
              </a:spcBef>
              <a:buClr>
                <a:srgbClr val="C00000"/>
              </a:buClr>
              <a:buFont typeface="Wingdings" panose="05000000000000000000" pitchFamily="2" charset="2"/>
              <a:buChar char="§"/>
            </a:pPr>
            <a:r>
              <a:rPr lang="cs-CZ" altLang="cs-CZ" sz="2400" dirty="0" smtClean="0">
                <a:latin typeface="Calibri" panose="020F0502020204030204" pitchFamily="34" charset="0"/>
                <a:ea typeface="Consolas" panose="020B0609020204030204" pitchFamily="49" charset="0"/>
                <a:cs typeface="Calibri" panose="020F0502020204030204" pitchFamily="34" charset="0"/>
              </a:rPr>
              <a:t>Podpora mezinárodní kooperace (společná opatření u fixovaných měn)</a:t>
            </a:r>
          </a:p>
          <a:p>
            <a:pPr marL="0" indent="0" eaLnBrk="1" hangingPunct="1">
              <a:spcBef>
                <a:spcPts val="1200"/>
              </a:spcBef>
              <a:buClr>
                <a:srgbClr val="C00000"/>
              </a:buClr>
              <a:buFont typeface="Wingdings" panose="05000000000000000000" pitchFamily="2" charset="2"/>
              <a:buChar char="§"/>
            </a:pPr>
            <a:r>
              <a:rPr lang="cs-CZ" altLang="cs-CZ" sz="2400" dirty="0" smtClean="0">
                <a:latin typeface="Calibri" panose="020F0502020204030204" pitchFamily="34" charset="0"/>
                <a:ea typeface="Consolas" panose="020B0609020204030204" pitchFamily="49" charset="0"/>
                <a:cs typeface="Calibri" panose="020F0502020204030204" pitchFamily="34" charset="0"/>
              </a:rPr>
              <a:t>Vyžaduje </a:t>
            </a:r>
            <a:r>
              <a:rPr lang="cs-CZ" altLang="cs-CZ" sz="2400" dirty="0">
                <a:latin typeface="Calibri" panose="020F0502020204030204" pitchFamily="34" charset="0"/>
                <a:ea typeface="Consolas" panose="020B0609020204030204" pitchFamily="49" charset="0"/>
                <a:cs typeface="Calibri" panose="020F0502020204030204" pitchFamily="34" charset="0"/>
              </a:rPr>
              <a:t>disciplinovanou hospodářskou politiku, což často problém (krátkodobé vs. dlouhodobé cíle nebo politické faktory)</a:t>
            </a:r>
          </a:p>
          <a:p>
            <a:pPr marL="0" indent="0" eaLnBrk="1" hangingPunct="1">
              <a:spcBef>
                <a:spcPts val="1200"/>
              </a:spcBef>
              <a:buClr>
                <a:srgbClr val="C00000"/>
              </a:buClr>
              <a:buFont typeface="Arial" panose="020B0604020202020204" pitchFamily="34" charset="0"/>
              <a:buNone/>
            </a:pPr>
            <a:r>
              <a:rPr lang="cs-CZ" altLang="cs-CZ" b="1" dirty="0">
                <a:solidFill>
                  <a:srgbClr val="A50021"/>
                </a:solidFill>
                <a:latin typeface="Calibri" panose="020F0502020204030204" pitchFamily="34" charset="0"/>
                <a:ea typeface="Consolas" panose="020B0609020204030204" pitchFamily="49" charset="0"/>
                <a:cs typeface="Calibri" panose="020F0502020204030204" pitchFamily="34" charset="0"/>
              </a:rPr>
              <a:t>Režim plovoucího kurzu </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Monetární politika a fiskální mohou být nezávislé bez ohledu na vývoj mezinárodních trhů</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Centrální banky nemusí disponovat tak velkými devizovými rezervami</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Možné rychlé přizpůsobení ekonomiky v případě externích šoků</a:t>
            </a:r>
          </a:p>
          <a:p>
            <a:pPr marL="0" indent="0" eaLnBrk="1" hangingPunct="1">
              <a:spcBef>
                <a:spcPts val="1200"/>
              </a:spcBef>
              <a:buClr>
                <a:srgbClr val="C00000"/>
              </a:buClr>
              <a:buFont typeface="Wingdings" panose="05000000000000000000" pitchFamily="2" charset="2"/>
              <a:buChar char="§"/>
            </a:pPr>
            <a:r>
              <a:rPr lang="cs-CZ" altLang="cs-CZ" sz="2400" dirty="0">
                <a:latin typeface="Calibri" panose="020F0502020204030204" pitchFamily="34" charset="0"/>
                <a:ea typeface="Consolas" panose="020B0609020204030204" pitchFamily="49" charset="0"/>
                <a:cs typeface="Calibri" panose="020F0502020204030204" pitchFamily="34" charset="0"/>
              </a:rPr>
              <a:t>Nižší riziko podhodnocení či nadhodnocení domácí měny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16/29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1710639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Mezinárodní obchod</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10000"/>
          </a:bodyPr>
          <a:lstStyle/>
          <a:p>
            <a:pPr marL="0" indent="0" eaLnBrk="1" hangingPunct="1">
              <a:spcBef>
                <a:spcPts val="1200"/>
              </a:spcBef>
              <a:buClr>
                <a:srgbClr val="C00000"/>
              </a:buClr>
              <a:buFont typeface="Arial" panose="020B0604020202020204" pitchFamily="34" charset="0"/>
              <a:buNone/>
            </a:pPr>
            <a:r>
              <a:rPr lang="cs-CZ" b="1" dirty="0" smtClean="0"/>
              <a:t>Vzájemný </a:t>
            </a:r>
            <a:r>
              <a:rPr lang="cs-CZ" b="1" dirty="0"/>
              <a:t>obchod</a:t>
            </a:r>
            <a:r>
              <a:rPr lang="cs-CZ" dirty="0"/>
              <a:t>, kdy vyměňujeme něco, čeho máme nadbytek, za něco, co nemáme nebo to neumíme vyrobit, případně bychom to sice vyrobili, ale s vysokými náklady, je proces typický pro lidstvo již od jeho samotného počátku</a:t>
            </a:r>
            <a:r>
              <a:rPr lang="cs-CZ" dirty="0" smtClean="0"/>
              <a:t>.</a:t>
            </a:r>
          </a:p>
          <a:p>
            <a:pPr marL="0" indent="0" eaLnBrk="1" hangingPunct="1">
              <a:spcBef>
                <a:spcPts val="1200"/>
              </a:spcBef>
              <a:buClr>
                <a:srgbClr val="C00000"/>
              </a:buClr>
              <a:buFont typeface="Arial" panose="020B0604020202020204" pitchFamily="34" charset="0"/>
              <a:buNone/>
            </a:pPr>
            <a:r>
              <a:rPr lang="cs-CZ" dirty="0"/>
              <a:t>Ekonomové se zabývají </a:t>
            </a:r>
            <a:r>
              <a:rPr lang="cs-CZ" b="1" dirty="0"/>
              <a:t>příčinami mezinárodního obchodu</a:t>
            </a:r>
            <a:r>
              <a:rPr lang="cs-CZ" dirty="0"/>
              <a:t> již několik staletí a mezi hlavní důvody mezinárodního obchodu, tedy obchodní výměny mezi zeměmi </a:t>
            </a:r>
            <a:r>
              <a:rPr lang="cs-CZ" b="1" dirty="0"/>
              <a:t>řadíme</a:t>
            </a:r>
            <a:r>
              <a:rPr lang="cs-CZ" dirty="0" smtClean="0"/>
              <a:t>:</a:t>
            </a:r>
          </a:p>
          <a:p>
            <a:pPr marL="0" indent="0" eaLnBrk="1" hangingPunct="1">
              <a:spcBef>
                <a:spcPts val="1200"/>
              </a:spcBef>
              <a:buClr>
                <a:srgbClr val="C00000"/>
              </a:buClr>
              <a:buFont typeface="Arial" panose="020B0604020202020204" pitchFamily="34" charset="0"/>
              <a:buNone/>
            </a:pPr>
            <a:r>
              <a:rPr lang="cs-CZ" b="1" dirty="0"/>
              <a:t> - rozdíly ve vybavenosti jednotlivých zemí výrobními </a:t>
            </a:r>
            <a:r>
              <a:rPr lang="cs-CZ" b="1" dirty="0" smtClean="0"/>
              <a:t>faktory;</a:t>
            </a:r>
          </a:p>
          <a:p>
            <a:pPr marL="0" indent="0" eaLnBrk="1" hangingPunct="1">
              <a:spcBef>
                <a:spcPts val="1200"/>
              </a:spcBef>
              <a:buClr>
                <a:srgbClr val="C00000"/>
              </a:buClr>
              <a:buFont typeface="Arial" panose="020B0604020202020204" pitchFamily="34" charset="0"/>
              <a:buNone/>
            </a:pPr>
            <a:r>
              <a:rPr lang="cs-CZ" b="1" dirty="0"/>
              <a:t> - klimatické </a:t>
            </a:r>
            <a:r>
              <a:rPr lang="cs-CZ" b="1" dirty="0" smtClean="0"/>
              <a:t>podmínky.</a:t>
            </a:r>
          </a:p>
          <a:p>
            <a:pPr marL="0" indent="0" eaLnBrk="1" hangingPunct="1">
              <a:spcBef>
                <a:spcPts val="1200"/>
              </a:spcBef>
              <a:buClr>
                <a:srgbClr val="C00000"/>
              </a:buClr>
              <a:buFont typeface="Arial" panose="020B0604020202020204" pitchFamily="34" charset="0"/>
              <a:buNone/>
            </a:pP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17/29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24000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Mezinárodní obchod</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20000"/>
          </a:bodyPr>
          <a:lstStyle/>
          <a:p>
            <a:pPr marL="0" indent="0" eaLnBrk="1" hangingPunct="1">
              <a:spcBef>
                <a:spcPts val="1200"/>
              </a:spcBef>
              <a:buClr>
                <a:srgbClr val="C00000"/>
              </a:buClr>
              <a:buFont typeface="Arial" panose="020B0604020202020204" pitchFamily="34" charset="0"/>
              <a:buNone/>
            </a:pPr>
            <a:r>
              <a:rPr lang="cs-CZ" b="1" dirty="0" smtClean="0"/>
              <a:t>- rozdíly </a:t>
            </a:r>
            <a:r>
              <a:rPr lang="cs-CZ" b="1" dirty="0"/>
              <a:t>ve vybavenosti jednotlivých zemí výrobními </a:t>
            </a:r>
            <a:r>
              <a:rPr lang="cs-CZ" b="1" dirty="0" smtClean="0"/>
              <a:t>faktory</a:t>
            </a:r>
          </a:p>
          <a:p>
            <a:pPr marL="0" indent="0" eaLnBrk="1" hangingPunct="1">
              <a:spcBef>
                <a:spcPts val="1200"/>
              </a:spcBef>
              <a:buClr>
                <a:srgbClr val="C00000"/>
              </a:buClr>
              <a:buFont typeface="Arial" panose="020B0604020202020204" pitchFamily="34" charset="0"/>
              <a:buNone/>
            </a:pPr>
            <a:r>
              <a:rPr lang="cs-CZ" dirty="0"/>
              <a:t>tj. půdou, prací a kapitálem včetně technologií (např. země, které nedisponují ropou, ji budou v rámci mezinárodního obchodu dovážet, naopak země, které ji mají nadbytek, ji budou exportovat</a:t>
            </a:r>
            <a:r>
              <a:rPr lang="cs-CZ" dirty="0" smtClean="0"/>
              <a:t>).</a:t>
            </a:r>
            <a:endParaRPr lang="cs-CZ" b="1" dirty="0" smtClean="0"/>
          </a:p>
          <a:p>
            <a:pPr marL="0" indent="0" eaLnBrk="1" hangingPunct="1">
              <a:spcBef>
                <a:spcPts val="1200"/>
              </a:spcBef>
              <a:buClr>
                <a:srgbClr val="C00000"/>
              </a:buClr>
              <a:buFont typeface="Arial" panose="020B0604020202020204" pitchFamily="34" charset="0"/>
              <a:buNone/>
            </a:pPr>
            <a:r>
              <a:rPr lang="cs-CZ" b="1" dirty="0" smtClean="0"/>
              <a:t> </a:t>
            </a:r>
            <a:r>
              <a:rPr lang="cs-CZ" b="1" dirty="0"/>
              <a:t>- klimatické </a:t>
            </a:r>
            <a:r>
              <a:rPr lang="cs-CZ" b="1" dirty="0" smtClean="0"/>
              <a:t>podmínky</a:t>
            </a:r>
          </a:p>
          <a:p>
            <a:pPr marL="0" indent="0" eaLnBrk="1" hangingPunct="1">
              <a:spcBef>
                <a:spcPts val="1200"/>
              </a:spcBef>
              <a:buClr>
                <a:srgbClr val="C00000"/>
              </a:buClr>
              <a:buFont typeface="Arial" panose="020B0604020202020204" pitchFamily="34" charset="0"/>
              <a:buNone/>
            </a:pPr>
            <a:r>
              <a:rPr lang="cs-CZ" dirty="0"/>
              <a:t>tento faktor je např. klíčový v zemědělství (např. v České republice nejsme schopni vypěstovat tropické plodiny, a pokud ano, tak za vysokých nákladů a s výslednou nevalnou chutí, proto tyto plodiny dovážíme ze zahraničí).</a:t>
            </a:r>
            <a:endParaRPr lang="cs-CZ" dirty="0" smtClean="0"/>
          </a:p>
          <a:p>
            <a:pPr marL="0" indent="0" eaLnBrk="1" hangingPunct="1">
              <a:spcBef>
                <a:spcPts val="1200"/>
              </a:spcBef>
              <a:buClr>
                <a:srgbClr val="C00000"/>
              </a:buClr>
              <a:buFont typeface="Arial" panose="020B0604020202020204" pitchFamily="34" charset="0"/>
              <a:buNone/>
            </a:pP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18/29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8821421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Mezinárodní obchod</a:t>
            </a:r>
            <a:endParaRPr lang="cs-CZ" sz="3600" b="1" dirty="0"/>
          </a:p>
        </p:txBody>
      </p:sp>
      <p:sp>
        <p:nvSpPr>
          <p:cNvPr id="98" name="Google Shape;98;p14"/>
          <p:cNvSpPr txBox="1">
            <a:spLocks noGrp="1"/>
          </p:cNvSpPr>
          <p:nvPr>
            <p:ph type="body" idx="1"/>
          </p:nvPr>
        </p:nvSpPr>
        <p:spPr>
          <a:xfrm>
            <a:off x="212651" y="1314451"/>
            <a:ext cx="8644269" cy="4827558"/>
          </a:xfrm>
          <a:prstGeom prst="rect">
            <a:avLst/>
          </a:prstGeom>
          <a:noFill/>
          <a:ln>
            <a:noFill/>
          </a:ln>
        </p:spPr>
        <p:txBody>
          <a:bodyPr spcFirstLastPara="1" wrap="square" lIns="91425" tIns="45700" rIns="91425" bIns="45700" anchor="t" anchorCtr="0">
            <a:normAutofit/>
          </a:bodyPr>
          <a:lstStyle/>
          <a:p>
            <a:pPr marL="0" indent="0" eaLnBrk="1" hangingPunct="1">
              <a:spcBef>
                <a:spcPts val="1200"/>
              </a:spcBef>
              <a:buClr>
                <a:srgbClr val="C00000"/>
              </a:buClr>
              <a:buFont typeface="Arial" panose="020B0604020202020204" pitchFamily="34" charset="0"/>
              <a:buNone/>
            </a:pPr>
            <a:r>
              <a:rPr lang="cs-CZ" sz="2800" dirty="0"/>
              <a:t>Pokud se podíváme do historie a na teorie, které se snažily osvětlit příčiny a </a:t>
            </a:r>
            <a:r>
              <a:rPr lang="cs-CZ" sz="2800" dirty="0" smtClean="0"/>
              <a:t>důsledky mezinárodního obchodu, musíme </a:t>
            </a:r>
            <a:r>
              <a:rPr lang="cs-CZ" sz="2800" dirty="0"/>
              <a:t>v této souvislosti zmínit </a:t>
            </a:r>
            <a:r>
              <a:rPr lang="cs-CZ" sz="2800" b="1" dirty="0"/>
              <a:t>dvě základní teorie</a:t>
            </a:r>
            <a:r>
              <a:rPr lang="cs-CZ" sz="2800" dirty="0"/>
              <a:t>: </a:t>
            </a:r>
            <a:endParaRPr lang="cs-CZ" sz="2800" dirty="0" smtClean="0"/>
          </a:p>
          <a:p>
            <a:pPr indent="-457200">
              <a:spcBef>
                <a:spcPts val="1200"/>
              </a:spcBef>
              <a:buClr>
                <a:srgbClr val="C00000"/>
              </a:buClr>
            </a:pPr>
            <a:r>
              <a:rPr lang="cs-CZ" sz="2800" dirty="0"/>
              <a:t>Teorie absolutních </a:t>
            </a:r>
            <a:r>
              <a:rPr lang="cs-CZ" sz="2800" dirty="0" smtClean="0"/>
              <a:t>výhod;</a:t>
            </a:r>
          </a:p>
          <a:p>
            <a:pPr indent="-457200">
              <a:spcBef>
                <a:spcPts val="1200"/>
              </a:spcBef>
              <a:buClr>
                <a:srgbClr val="C00000"/>
              </a:buClr>
            </a:pPr>
            <a:r>
              <a:rPr lang="cs-CZ" sz="2800" dirty="0"/>
              <a:t>Teorie komparativních </a:t>
            </a:r>
            <a:r>
              <a:rPr lang="cs-CZ" sz="2800" dirty="0" smtClean="0"/>
              <a:t>výhod.</a:t>
            </a:r>
          </a:p>
          <a:p>
            <a:pPr marL="0" indent="0" eaLnBrk="1" hangingPunct="1">
              <a:spcBef>
                <a:spcPts val="1200"/>
              </a:spcBef>
              <a:buClr>
                <a:srgbClr val="C00000"/>
              </a:buClr>
              <a:buFont typeface="Arial" panose="020B0604020202020204" pitchFamily="34" charset="0"/>
              <a:buNone/>
            </a:pPr>
            <a:endParaRPr lang="cs-CZ" altLang="cs-CZ" sz="20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19/29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74900015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Základní východiska</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lnSpcReduction="1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rámci dané ekonomiky se obchoduje v domácí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měně;</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rámci zahraničního obchodu či cestovního ruchu je ovšem nutné disponovat zahraniční měnou (dolar či euro) =&gt; existuje poptávka a nabídka po dané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měně;</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Nákup cizí měny je zároveň prodejem domácí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měny;</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Dva typy měnových trhů:</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Trh valut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tj. trh s papírovými bankovkami a mincemi (hlavně domácnosti a směnárny, případně banky</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Trh deviz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tj. trh bezhotovostních forem peněz (hlavně banky a firmy</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2/29</a:t>
            </a:r>
            <a:endParaRPr sz="1200" b="1" dirty="0">
              <a:solidFill>
                <a:srgbClr val="FF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Mezinárodní obchod</a:t>
            </a:r>
            <a:endParaRPr lang="cs-CZ" sz="3600" b="1" dirty="0"/>
          </a:p>
        </p:txBody>
      </p:sp>
      <p:sp>
        <p:nvSpPr>
          <p:cNvPr id="98" name="Google Shape;98;p14"/>
          <p:cNvSpPr txBox="1">
            <a:spLocks noGrp="1"/>
          </p:cNvSpPr>
          <p:nvPr>
            <p:ph type="body" idx="1"/>
          </p:nvPr>
        </p:nvSpPr>
        <p:spPr>
          <a:xfrm>
            <a:off x="212651" y="1314451"/>
            <a:ext cx="8644269" cy="4827558"/>
          </a:xfrm>
          <a:prstGeom prst="rect">
            <a:avLst/>
          </a:prstGeom>
          <a:noFill/>
          <a:ln>
            <a:noFill/>
          </a:ln>
        </p:spPr>
        <p:txBody>
          <a:bodyPr spcFirstLastPara="1" wrap="square" lIns="91425" tIns="45700" rIns="91425" bIns="45700" anchor="t" anchorCtr="0">
            <a:normAutofit fontScale="92500" lnSpcReduction="10000"/>
          </a:bodyPr>
          <a:lstStyle/>
          <a:p>
            <a:pPr marL="0" indent="0" eaLnBrk="1" hangingPunct="1">
              <a:spcBef>
                <a:spcPts val="1200"/>
              </a:spcBef>
              <a:buClr>
                <a:srgbClr val="C00000"/>
              </a:buClr>
              <a:buFont typeface="Arial" panose="020B0604020202020204" pitchFamily="34" charset="0"/>
              <a:buNone/>
            </a:pPr>
            <a:r>
              <a:rPr lang="cs-CZ" sz="2800" b="1" dirty="0">
                <a:solidFill>
                  <a:srgbClr val="C00000"/>
                </a:solidFill>
              </a:rPr>
              <a:t>Teorie absolutních výhod </a:t>
            </a:r>
            <a:r>
              <a:rPr lang="cs-CZ" sz="2800" dirty="0"/>
              <a:t>– tato teorie „otce“ moderní ekonomie Adama Smithe říká, že pokud daná ekonomika je schopna produkovat daný výrobek (např. počítač) oproti jiným zemím s nejnižšími výrobními náklady, potom má tzv. absolutní výhodu. </a:t>
            </a:r>
            <a:endParaRPr lang="cs-CZ" sz="2800" dirty="0" smtClean="0"/>
          </a:p>
          <a:p>
            <a:pPr lvl="1" indent="-457200">
              <a:spcBef>
                <a:spcPts val="1200"/>
              </a:spcBef>
              <a:buClr>
                <a:srgbClr val="C00000"/>
              </a:buClr>
            </a:pPr>
            <a:r>
              <a:rPr lang="cs-CZ" sz="2400" dirty="0" smtClean="0"/>
              <a:t>Pak </a:t>
            </a:r>
            <a:r>
              <a:rPr lang="cs-CZ" sz="2400" dirty="0"/>
              <a:t>má smysl se specializovat na výrobu tohoto statku a ostatní statky, kde tuto absolutní výhodu daná země nemá, dovážet ze zahraničí. </a:t>
            </a:r>
            <a:endParaRPr lang="cs-CZ" sz="2400" dirty="0" smtClean="0"/>
          </a:p>
          <a:p>
            <a:pPr lvl="1" indent="-457200">
              <a:spcBef>
                <a:spcPts val="1200"/>
              </a:spcBef>
              <a:buClr>
                <a:srgbClr val="C00000"/>
              </a:buClr>
            </a:pPr>
            <a:r>
              <a:rPr lang="cs-CZ" sz="2400" dirty="0" smtClean="0"/>
              <a:t>Je </a:t>
            </a:r>
            <a:r>
              <a:rPr lang="cs-CZ" sz="2400" dirty="0"/>
              <a:t>tedy pro všechny zúčastněné země výhodnější, aby se soustředily na výrobu těch statků, kde mají tuto absolutní výhodu - jinými slovy řečeno, touto specializací, kdy nevyrábějí dané země všechny výrobky samy, dosahují vyšší úrovně blahobytu, než pokud by se snažily vyrobit všechny výrobky ve vlastní režii. </a:t>
            </a:r>
            <a:endParaRPr lang="cs-CZ" altLang="cs-CZ" sz="16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20/29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98715655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Mezinárodní obchod</a:t>
            </a:r>
            <a:endParaRPr lang="cs-CZ" sz="3600" b="1"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a:bodyPr>
          <a:lstStyle/>
          <a:p>
            <a:pPr marL="0" indent="0" eaLnBrk="1" hangingPunct="1">
              <a:spcBef>
                <a:spcPts val="1200"/>
              </a:spcBef>
              <a:buClr>
                <a:srgbClr val="C00000"/>
              </a:buClr>
              <a:buFont typeface="Arial" panose="020B0604020202020204" pitchFamily="34" charset="0"/>
              <a:buNone/>
            </a:pPr>
            <a:r>
              <a:rPr lang="cs-CZ" sz="2800" b="1" dirty="0">
                <a:solidFill>
                  <a:srgbClr val="C00000"/>
                </a:solidFill>
              </a:rPr>
              <a:t>Teorie komparativních výhod </a:t>
            </a:r>
            <a:r>
              <a:rPr lang="cs-CZ" sz="2800" dirty="0"/>
              <a:t>– předchozí teorie předpokládala, že každá země má alespoň jednu absolutní výhodu při výrobě určitého statku. </a:t>
            </a:r>
            <a:endParaRPr lang="cs-CZ" sz="2800" dirty="0" smtClean="0"/>
          </a:p>
          <a:p>
            <a:pPr lvl="1" indent="-457200">
              <a:spcBef>
                <a:spcPts val="1200"/>
              </a:spcBef>
              <a:buClr>
                <a:srgbClr val="C00000"/>
              </a:buClr>
            </a:pPr>
            <a:r>
              <a:rPr lang="cs-CZ" sz="2400" dirty="0" smtClean="0"/>
              <a:t>V </a:t>
            </a:r>
            <a:r>
              <a:rPr lang="cs-CZ" sz="2400" dirty="0"/>
              <a:t>reálné ekonomice jsou však situace, kdy některé země mají absolutní výhodu při výrobě u všech statků (země A) a země, které mají naopak absolutní nevýhodu při výrobě všech statků, neboli vyrábějí všechny statky méně efektivně (země B). </a:t>
            </a:r>
            <a:endParaRPr lang="cs-CZ" sz="2400" dirty="0" smtClean="0"/>
          </a:p>
          <a:p>
            <a:pPr lvl="1" indent="-457200">
              <a:spcBef>
                <a:spcPts val="1200"/>
              </a:spcBef>
              <a:buClr>
                <a:srgbClr val="C00000"/>
              </a:buClr>
            </a:pPr>
            <a:r>
              <a:rPr lang="cs-CZ" sz="2400" dirty="0" smtClean="0"/>
              <a:t>Pokud </a:t>
            </a:r>
            <a:r>
              <a:rPr lang="cs-CZ" sz="2400" dirty="0"/>
              <a:t>bychom se řídili teorií absolutních výhod, k mezinárodnímu obchodu by vlastně ani nedošlo, protože země s absolutní nevýhodou by neměla na co se specializovat. </a:t>
            </a:r>
            <a:endParaRPr lang="cs-CZ" sz="2400" dirty="0" smtClean="0"/>
          </a:p>
          <a:p>
            <a:pPr lvl="1" indent="-457200">
              <a:spcBef>
                <a:spcPts val="1200"/>
              </a:spcBef>
              <a:buClr>
                <a:srgbClr val="C00000"/>
              </a:buClr>
            </a:pPr>
            <a:r>
              <a:rPr lang="cs-CZ" sz="2400" dirty="0" smtClean="0"/>
              <a:t>I </a:t>
            </a:r>
            <a:r>
              <a:rPr lang="cs-CZ" sz="2400" dirty="0"/>
              <a:t>za této situace je tady však možnost, aby země mezi sebou obchodovaly a měly z mezinárodního obchodu užitek. </a:t>
            </a:r>
            <a:endParaRPr lang="cs-CZ" altLang="cs-CZ" sz="12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21/29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319932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Mezinárodní obchod</a:t>
            </a:r>
            <a:endParaRPr lang="cs-CZ" sz="3600" b="1"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lnSpcReduction="20000"/>
          </a:bodyPr>
          <a:lstStyle/>
          <a:p>
            <a:pPr marL="0" indent="0" eaLnBrk="1" hangingPunct="1">
              <a:spcBef>
                <a:spcPts val="1200"/>
              </a:spcBef>
              <a:buClr>
                <a:srgbClr val="C00000"/>
              </a:buClr>
              <a:buFont typeface="Arial" panose="020B0604020202020204" pitchFamily="34" charset="0"/>
              <a:buNone/>
            </a:pPr>
            <a:r>
              <a:rPr lang="cs-CZ" sz="2800" b="1" dirty="0">
                <a:solidFill>
                  <a:srgbClr val="C00000"/>
                </a:solidFill>
              </a:rPr>
              <a:t>Teorie komparativních </a:t>
            </a:r>
            <a:r>
              <a:rPr lang="cs-CZ" sz="2800" b="1" dirty="0" smtClean="0">
                <a:solidFill>
                  <a:srgbClr val="C00000"/>
                </a:solidFill>
              </a:rPr>
              <a:t>výhod</a:t>
            </a:r>
          </a:p>
          <a:p>
            <a:pPr marL="342900">
              <a:spcBef>
                <a:spcPts val="1200"/>
              </a:spcBef>
              <a:buClr>
                <a:srgbClr val="C00000"/>
              </a:buClr>
            </a:pPr>
            <a:r>
              <a:rPr lang="cs-CZ" altLang="cs-CZ" sz="2400" dirty="0">
                <a:latin typeface="Calibri" panose="020F0502020204030204" pitchFamily="34" charset="0"/>
                <a:ea typeface="Consolas" panose="020B0609020204030204" pitchFamily="49" charset="0"/>
                <a:cs typeface="Calibri" panose="020F0502020204030204" pitchFamily="34" charset="0"/>
              </a:rPr>
              <a:t>Bude však </a:t>
            </a:r>
            <a:r>
              <a:rPr lang="cs-CZ" altLang="cs-CZ" sz="2400" dirty="0" smtClean="0">
                <a:latin typeface="Calibri" panose="020F0502020204030204" pitchFamily="34" charset="0"/>
                <a:ea typeface="Consolas" panose="020B0609020204030204" pitchFamily="49" charset="0"/>
                <a:cs typeface="Calibri" panose="020F0502020204030204" pitchFamily="34" charset="0"/>
              </a:rPr>
              <a:t>zapotřebí se </a:t>
            </a:r>
            <a:r>
              <a:rPr lang="cs-CZ" altLang="cs-CZ" sz="2400" dirty="0">
                <a:latin typeface="Calibri" panose="020F0502020204030204" pitchFamily="34" charset="0"/>
                <a:ea typeface="Consolas" panose="020B0609020204030204" pitchFamily="49" charset="0"/>
                <a:cs typeface="Calibri" panose="020F0502020204030204" pitchFamily="34" charset="0"/>
              </a:rPr>
              <a:t>podívat na to, kde má země B relativně nejmenší nevýhodu, resp. při výrobě </a:t>
            </a:r>
            <a:r>
              <a:rPr lang="cs-CZ" altLang="cs-CZ" sz="2400" dirty="0" smtClean="0">
                <a:latin typeface="Calibri" panose="020F0502020204030204" pitchFamily="34" charset="0"/>
                <a:ea typeface="Consolas" panose="020B0609020204030204" pitchFamily="49" charset="0"/>
                <a:cs typeface="Calibri" panose="020F0502020204030204" pitchFamily="34" charset="0"/>
              </a:rPr>
              <a:t>jakého statku </a:t>
            </a:r>
            <a:r>
              <a:rPr lang="cs-CZ" altLang="cs-CZ" sz="2400" dirty="0">
                <a:latin typeface="Calibri" panose="020F0502020204030204" pitchFamily="34" charset="0"/>
                <a:ea typeface="Consolas" panose="020B0609020204030204" pitchFamily="49" charset="0"/>
                <a:cs typeface="Calibri" panose="020F0502020204030204" pitchFamily="34" charset="0"/>
              </a:rPr>
              <a:t>je rozdíl v nákladech oproti zemi A nejnižší. </a:t>
            </a:r>
            <a:endParaRPr lang="cs-CZ" altLang="cs-CZ" sz="2400" dirty="0" smtClean="0">
              <a:latin typeface="Calibri" panose="020F0502020204030204" pitchFamily="34" charset="0"/>
              <a:ea typeface="Consolas" panose="020B0609020204030204" pitchFamily="49" charset="0"/>
              <a:cs typeface="Calibri" panose="020F0502020204030204" pitchFamily="34" charset="0"/>
            </a:endParaRPr>
          </a:p>
          <a:p>
            <a:pPr marL="342900">
              <a:spcBef>
                <a:spcPts val="1200"/>
              </a:spcBef>
              <a:buClr>
                <a:srgbClr val="C00000"/>
              </a:buClr>
            </a:pPr>
            <a:r>
              <a:rPr lang="cs-CZ" altLang="cs-CZ" sz="2400" dirty="0" smtClean="0">
                <a:latin typeface="Calibri" panose="020F0502020204030204" pitchFamily="34" charset="0"/>
                <a:ea typeface="Consolas" panose="020B0609020204030204" pitchFamily="49" charset="0"/>
                <a:cs typeface="Calibri" panose="020F0502020204030204" pitchFamily="34" charset="0"/>
              </a:rPr>
              <a:t>Naopak </a:t>
            </a:r>
            <a:r>
              <a:rPr lang="cs-CZ" altLang="cs-CZ" sz="2400" dirty="0">
                <a:latin typeface="Calibri" panose="020F0502020204030204" pitchFamily="34" charset="0"/>
                <a:ea typeface="Consolas" panose="020B0609020204030204" pitchFamily="49" charset="0"/>
                <a:cs typeface="Calibri" panose="020F0502020204030204" pitchFamily="34" charset="0"/>
              </a:rPr>
              <a:t>u země A se musíme podívat, ve které výrobě je absolutní výhoda ve srovnání se zemí B nejnižší. </a:t>
            </a:r>
            <a:endParaRPr lang="cs-CZ" altLang="cs-CZ" sz="2400" dirty="0" smtClean="0">
              <a:latin typeface="Calibri" panose="020F0502020204030204" pitchFamily="34" charset="0"/>
              <a:ea typeface="Consolas" panose="020B0609020204030204" pitchFamily="49" charset="0"/>
              <a:cs typeface="Calibri" panose="020F0502020204030204" pitchFamily="34" charset="0"/>
            </a:endParaRPr>
          </a:p>
          <a:p>
            <a:pPr marL="342900">
              <a:spcBef>
                <a:spcPts val="1200"/>
              </a:spcBef>
              <a:buClr>
                <a:srgbClr val="C00000"/>
              </a:buClr>
            </a:pPr>
            <a:r>
              <a:rPr lang="cs-CZ" altLang="cs-CZ" sz="2400" dirty="0" smtClean="0">
                <a:latin typeface="Calibri" panose="020F0502020204030204" pitchFamily="34" charset="0"/>
                <a:ea typeface="Consolas" panose="020B0609020204030204" pitchFamily="49" charset="0"/>
                <a:cs typeface="Calibri" panose="020F0502020204030204" pitchFamily="34" charset="0"/>
              </a:rPr>
              <a:t>Na </a:t>
            </a:r>
            <a:r>
              <a:rPr lang="cs-CZ" altLang="cs-CZ" sz="2400" dirty="0">
                <a:latin typeface="Calibri" panose="020F0502020204030204" pitchFamily="34" charset="0"/>
                <a:ea typeface="Consolas" panose="020B0609020204030204" pitchFamily="49" charset="0"/>
                <a:cs typeface="Calibri" panose="020F0502020204030204" pitchFamily="34" charset="0"/>
              </a:rPr>
              <a:t>tuto </a:t>
            </a:r>
            <a:r>
              <a:rPr lang="cs-CZ" altLang="cs-CZ" sz="2400" dirty="0" smtClean="0">
                <a:latin typeface="Calibri" panose="020F0502020204030204" pitchFamily="34" charset="0"/>
                <a:ea typeface="Consolas" panose="020B0609020204030204" pitchFamily="49" charset="0"/>
                <a:cs typeface="Calibri" panose="020F0502020204030204" pitchFamily="34" charset="0"/>
              </a:rPr>
              <a:t>otázku pak </a:t>
            </a:r>
            <a:r>
              <a:rPr lang="cs-CZ" altLang="cs-CZ" sz="2400" dirty="0">
                <a:latin typeface="Calibri" panose="020F0502020204030204" pitchFamily="34" charset="0"/>
                <a:ea typeface="Consolas" panose="020B0609020204030204" pitchFamily="49" charset="0"/>
                <a:cs typeface="Calibri" panose="020F0502020204030204" pitchFamily="34" charset="0"/>
              </a:rPr>
              <a:t>odpovídá teorie komparativních výhod, která říká, že mezinárodní obchod bude výhodný pro obě země tehdy, pokud se země A bude specializovat na výrobu toho </a:t>
            </a:r>
            <a:r>
              <a:rPr lang="cs-CZ" altLang="cs-CZ" sz="2400" dirty="0" smtClean="0">
                <a:latin typeface="Calibri" panose="020F0502020204030204" pitchFamily="34" charset="0"/>
                <a:ea typeface="Consolas" panose="020B0609020204030204" pitchFamily="49" charset="0"/>
                <a:cs typeface="Calibri" panose="020F0502020204030204" pitchFamily="34" charset="0"/>
              </a:rPr>
              <a:t>statku, kde </a:t>
            </a:r>
            <a:r>
              <a:rPr lang="cs-CZ" altLang="cs-CZ" sz="2400" dirty="0">
                <a:latin typeface="Calibri" panose="020F0502020204030204" pitchFamily="34" charset="0"/>
                <a:ea typeface="Consolas" panose="020B0609020204030204" pitchFamily="49" charset="0"/>
                <a:cs typeface="Calibri" panose="020F0502020204030204" pitchFamily="34" charset="0"/>
              </a:rPr>
              <a:t>má největší absolutní výhodu (přesune tam výrobní faktory i z ostatních výrob, </a:t>
            </a:r>
            <a:r>
              <a:rPr lang="cs-CZ" altLang="cs-CZ" sz="2400" dirty="0" smtClean="0">
                <a:latin typeface="Calibri" panose="020F0502020204030204" pitchFamily="34" charset="0"/>
                <a:ea typeface="Consolas" panose="020B0609020204030204" pitchFamily="49" charset="0"/>
                <a:cs typeface="Calibri" panose="020F0502020204030204" pitchFamily="34" charset="0"/>
              </a:rPr>
              <a:t>kde </a:t>
            </a:r>
            <a:r>
              <a:rPr lang="cs-CZ" sz="2400" dirty="0"/>
              <a:t>je absolutní výhoda nižší). </a:t>
            </a:r>
            <a:endParaRPr lang="cs-CZ" sz="2400" dirty="0" smtClean="0"/>
          </a:p>
          <a:p>
            <a:pPr marL="342900">
              <a:spcBef>
                <a:spcPts val="1200"/>
              </a:spcBef>
              <a:buClr>
                <a:srgbClr val="C00000"/>
              </a:buClr>
            </a:pPr>
            <a:r>
              <a:rPr lang="cs-CZ" sz="2400" dirty="0" smtClean="0"/>
              <a:t>Naopak </a:t>
            </a:r>
            <a:r>
              <a:rPr lang="cs-CZ" sz="2400" dirty="0"/>
              <a:t>země B by se měla specializovat na výrobu statku, kde má relativně nejnižší nevýhodu a i sem přesunout výrobní faktory, tak aby došlo k dalšímu zefektivňování výroby. </a:t>
            </a: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22/29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6924249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Mezinárodní obchod</a:t>
            </a:r>
            <a:endParaRPr lang="cs-CZ" sz="3600" b="1"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92500" lnSpcReduction="10000"/>
          </a:bodyPr>
          <a:lstStyle/>
          <a:p>
            <a:pPr marL="0" indent="0" eaLnBrk="1" hangingPunct="1">
              <a:spcBef>
                <a:spcPts val="1200"/>
              </a:spcBef>
              <a:buClr>
                <a:srgbClr val="C00000"/>
              </a:buClr>
              <a:buFont typeface="Arial" panose="020B0604020202020204" pitchFamily="34" charset="0"/>
              <a:buNone/>
            </a:pPr>
            <a:r>
              <a:rPr lang="cs-CZ" sz="2800" dirty="0"/>
              <a:t>V praxi však realizace mezinárodního obchodu není jednoduchá a státy dost často tíhnou spíše omezování mezinárodního obchodu, obzvlášť tehdy, pokud by měla konkurence ze zahraničí ohrožovat výrobu a zaměstnanost v národní ekonomice. </a:t>
            </a:r>
            <a:endParaRPr lang="cs-CZ" sz="2800" dirty="0" smtClean="0"/>
          </a:p>
          <a:p>
            <a:pPr marL="0" indent="0" eaLnBrk="1" hangingPunct="1">
              <a:spcBef>
                <a:spcPts val="1200"/>
              </a:spcBef>
              <a:buClr>
                <a:srgbClr val="C00000"/>
              </a:buClr>
              <a:buFont typeface="Arial" panose="020B0604020202020204" pitchFamily="34" charset="0"/>
              <a:buNone/>
            </a:pPr>
            <a:r>
              <a:rPr lang="cs-CZ" sz="2800" dirty="0" smtClean="0"/>
              <a:t>Mezi </a:t>
            </a:r>
            <a:r>
              <a:rPr lang="cs-CZ" sz="2800" dirty="0"/>
              <a:t>základní faktory útlumu mezinárodního obchodu tedy patří: </a:t>
            </a:r>
            <a:endParaRPr lang="cs-CZ" sz="2800" dirty="0" smtClean="0"/>
          </a:p>
          <a:p>
            <a:pPr indent="-457200">
              <a:spcBef>
                <a:spcPts val="1200"/>
              </a:spcBef>
              <a:buClr>
                <a:srgbClr val="C00000"/>
              </a:buClr>
            </a:pPr>
            <a:r>
              <a:rPr lang="cs-CZ" sz="2800" dirty="0" smtClean="0"/>
              <a:t>protekcionistická </a:t>
            </a:r>
            <a:r>
              <a:rPr lang="cs-CZ" sz="2800" dirty="0"/>
              <a:t>(ochranářská opatření) opatření v podobě cel či dovozních kvót (viz dále), </a:t>
            </a:r>
            <a:endParaRPr lang="cs-CZ" sz="2800" dirty="0" smtClean="0"/>
          </a:p>
          <a:p>
            <a:pPr indent="-457200">
              <a:spcBef>
                <a:spcPts val="1200"/>
              </a:spcBef>
              <a:buClr>
                <a:srgbClr val="C00000"/>
              </a:buClr>
            </a:pPr>
            <a:r>
              <a:rPr lang="cs-CZ" sz="2800" dirty="0" smtClean="0"/>
              <a:t>dopravní náklady,</a:t>
            </a:r>
          </a:p>
          <a:p>
            <a:pPr indent="-457200">
              <a:spcBef>
                <a:spcPts val="1200"/>
              </a:spcBef>
              <a:buClr>
                <a:srgbClr val="C00000"/>
              </a:buClr>
            </a:pPr>
            <a:r>
              <a:rPr lang="cs-CZ" sz="2800" dirty="0" smtClean="0"/>
              <a:t>deformace </a:t>
            </a:r>
            <a:r>
              <a:rPr lang="cs-CZ" sz="2800" dirty="0"/>
              <a:t>cen v podobě např. subvencí (dotací) </a:t>
            </a:r>
            <a:r>
              <a:rPr lang="cs-CZ" sz="2800" dirty="0" smtClean="0"/>
              <a:t>vývozcům.</a:t>
            </a:r>
            <a:endParaRPr lang="cs-CZ" altLang="cs-CZ" sz="2400" dirty="0">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23/29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58293760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sz="3600" b="1" dirty="0"/>
              <a:t>Mezinárodní měnové instituce</a:t>
            </a:r>
            <a:endParaRPr lang="cs-CZ" sz="3600" dirty="0"/>
          </a:p>
        </p:txBody>
      </p:sp>
      <p:sp>
        <p:nvSpPr>
          <p:cNvPr id="98" name="Google Shape;98;p14"/>
          <p:cNvSpPr txBox="1">
            <a:spLocks noGrp="1"/>
          </p:cNvSpPr>
          <p:nvPr>
            <p:ph type="body" idx="1"/>
          </p:nvPr>
        </p:nvSpPr>
        <p:spPr>
          <a:xfrm>
            <a:off x="212651" y="1314450"/>
            <a:ext cx="8644269" cy="4937759"/>
          </a:xfrm>
          <a:prstGeom prst="rect">
            <a:avLst/>
          </a:prstGeom>
          <a:noFill/>
          <a:ln>
            <a:noFill/>
          </a:ln>
        </p:spPr>
        <p:txBody>
          <a:bodyPr spcFirstLastPara="1" wrap="square" lIns="91425" tIns="45700" rIns="91425" bIns="45700" anchor="t" anchorCtr="0">
            <a:normAutofit fontScale="70000" lnSpcReduction="20000"/>
          </a:bodyPr>
          <a:lstStyle/>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Jednotlivé státy se snaží redukovat negativní dopady světového trhu na národní ekonomiku a vytvářejí proto různé formy spolupráce a kooperace. </a:t>
            </a:r>
          </a:p>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Jednou z forem mezinárodní spolupráce je koordinace hospodářských politik zemí, vznikající na základě dohod mezi zeměmi a je zaměřena na dílčí otázky hospodářské politiky. </a:t>
            </a:r>
          </a:p>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Státy si ponechávají pravomoc k regulaci chodu svých ekonomik a při mezinárodních jednáních musí dojít ke shodě mezi zeměmi. </a:t>
            </a:r>
          </a:p>
          <a:p>
            <a:pPr marL="342900" lvl="0" algn="just">
              <a:lnSpc>
                <a:spcPct val="115000"/>
              </a:lnSpc>
              <a:buFont typeface="Symbol" panose="05050102010706020507" pitchFamily="18" charset="2"/>
              <a:buChar char=""/>
            </a:pPr>
            <a:r>
              <a:rPr lang="cs-CZ" dirty="0">
                <a:latin typeface="Times New Roman" panose="02020603050405020304" pitchFamily="18" charset="0"/>
                <a:ea typeface="Calibri" panose="020F0502020204030204" pitchFamily="34" charset="0"/>
              </a:rPr>
              <a:t>Mezinárodní instituce může mít podobu stabilní instituce s permanentní činností analytickou, konzultační, publikační případně jinou činností, například </a:t>
            </a:r>
          </a:p>
          <a:p>
            <a:pPr marL="800100" lvl="1" algn="just">
              <a:lnSpc>
                <a:spcPct val="115000"/>
              </a:lnSpc>
              <a:buFont typeface="Symbol" panose="05050102010706020507" pitchFamily="18" charset="2"/>
              <a:buChar char=""/>
            </a:pPr>
            <a:r>
              <a:rPr lang="cs-CZ" b="1" dirty="0">
                <a:latin typeface="Times New Roman" panose="02020603050405020304" pitchFamily="18" charset="0"/>
                <a:ea typeface="Calibri" panose="020F0502020204030204" pitchFamily="34" charset="0"/>
              </a:rPr>
              <a:t>OECD </a:t>
            </a:r>
            <a:r>
              <a:rPr lang="cs-CZ" dirty="0">
                <a:latin typeface="Times New Roman" panose="02020603050405020304" pitchFamily="18" charset="0"/>
                <a:ea typeface="Calibri" panose="020F0502020204030204" pitchFamily="34" charset="0"/>
              </a:rPr>
              <a:t>(</a:t>
            </a:r>
            <a:r>
              <a:rPr lang="cs-CZ" dirty="0"/>
              <a:t>Organizace pro hospodářskou spolupráci a rozvoj)</a:t>
            </a:r>
            <a:r>
              <a:rPr lang="cs-CZ" dirty="0">
                <a:latin typeface="Times New Roman" panose="02020603050405020304" pitchFamily="18" charset="0"/>
                <a:ea typeface="Calibri" panose="020F0502020204030204" pitchFamily="34" charset="0"/>
              </a:rPr>
              <a:t>, </a:t>
            </a:r>
            <a:r>
              <a:rPr lang="cs-CZ" b="1" dirty="0">
                <a:latin typeface="Times New Roman" panose="02020603050405020304" pitchFamily="18" charset="0"/>
                <a:ea typeface="Calibri" panose="020F0502020204030204" pitchFamily="34" charset="0"/>
              </a:rPr>
              <a:t>MMF </a:t>
            </a:r>
            <a:r>
              <a:rPr lang="cs-CZ" dirty="0">
                <a:latin typeface="Times New Roman" panose="02020603050405020304" pitchFamily="18" charset="0"/>
                <a:ea typeface="Calibri" panose="020F0502020204030204" pitchFamily="34" charset="0"/>
              </a:rPr>
              <a:t>(</a:t>
            </a:r>
            <a:r>
              <a:rPr lang="cs-CZ" dirty="0"/>
              <a:t>Mezinárodní měnový fond)</a:t>
            </a:r>
            <a:r>
              <a:rPr lang="cs-CZ" dirty="0">
                <a:latin typeface="Times New Roman" panose="02020603050405020304" pitchFamily="18" charset="0"/>
                <a:ea typeface="Calibri" panose="020F0502020204030204" pitchFamily="34" charset="0"/>
              </a:rPr>
              <a:t>,</a:t>
            </a:r>
            <a:r>
              <a:rPr lang="cs-CZ" b="1" dirty="0">
                <a:latin typeface="Times New Roman" panose="02020603050405020304" pitchFamily="18" charset="0"/>
                <a:ea typeface="Calibri" panose="020F0502020204030204" pitchFamily="34" charset="0"/>
              </a:rPr>
              <a:t> WTO </a:t>
            </a:r>
            <a:r>
              <a:rPr lang="cs-CZ" dirty="0">
                <a:latin typeface="Times New Roman" panose="02020603050405020304" pitchFamily="18" charset="0"/>
                <a:ea typeface="Calibri" panose="020F0502020204030204" pitchFamily="34" charset="0"/>
              </a:rPr>
              <a:t>(</a:t>
            </a:r>
            <a:r>
              <a:rPr lang="cs-CZ" dirty="0"/>
              <a:t>Světová obchodní organizace)</a:t>
            </a:r>
            <a:r>
              <a:rPr lang="cs-CZ" dirty="0">
                <a:latin typeface="Times New Roman" panose="02020603050405020304" pitchFamily="18" charset="0"/>
                <a:ea typeface="Calibri" panose="020F0502020204030204" pitchFamily="34" charset="0"/>
              </a:rPr>
              <a:t>.</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24/29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2523826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cs-CZ" sz="4000" b="1" dirty="0">
                <a:solidFill>
                  <a:srgbClr val="C00000"/>
                </a:solidFill>
              </a:rPr>
              <a:t>Příklady k procvičení</a:t>
            </a:r>
          </a:p>
        </p:txBody>
      </p:sp>
      <p:sp>
        <p:nvSpPr>
          <p:cNvPr id="3" name="Obdélník 2"/>
          <p:cNvSpPr/>
          <p:nvPr/>
        </p:nvSpPr>
        <p:spPr>
          <a:xfrm>
            <a:off x="457199" y="1509824"/>
            <a:ext cx="8572501"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Wingdings" pitchFamily="2" charset="2"/>
              <a:buNone/>
              <a:tabLst/>
              <a:defRPr/>
            </a:pPr>
            <a:endParaRPr kumimoji="0" lang="cs-CZ" altLang="cs-CZ" sz="2800" b="1" i="0" u="none" strike="noStrike" kern="0" cap="none" spc="0" normalizeH="0" baseline="0" noProof="0" dirty="0">
              <a:ln>
                <a:noFill/>
              </a:ln>
              <a:solidFill>
                <a:srgbClr val="1F497D"/>
              </a:solidFill>
              <a:effectLst/>
              <a:uLnTx/>
              <a:uFillTx/>
              <a:latin typeface="Arial"/>
              <a:cs typeface="Arial"/>
              <a:sym typeface="Arial"/>
            </a:endParaRPr>
          </a:p>
        </p:txBody>
      </p:sp>
    </p:spTree>
    <p:extLst>
      <p:ext uri="{BB962C8B-B14F-4D97-AF65-F5344CB8AC3E}">
        <p14:creationId xmlns:p14="http://schemas.microsoft.com/office/powerpoint/2010/main" val="18486757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0" y="188913"/>
            <a:ext cx="9144000" cy="1331912"/>
          </a:xfrm>
          <a:noFill/>
        </p:spPr>
        <p:txBody>
          <a:bodyPr>
            <a:normAutofit/>
          </a:bodyPr>
          <a:lstStyle/>
          <a:p>
            <a:pPr eaLnBrk="1" hangingPunct="1"/>
            <a:r>
              <a:rPr lang="cs-CZ" altLang="cs-CZ" sz="4000" b="1" dirty="0" smtClean="0">
                <a:latin typeface="Calibri" panose="020F0502020204030204" pitchFamily="34" charset="0"/>
                <a:ea typeface="Consolas" panose="020B0609020204030204" pitchFamily="49" charset="0"/>
                <a:cs typeface="Calibri" panose="020F0502020204030204" pitchFamily="34" charset="0"/>
              </a:rPr>
              <a:t>Příklad č. 1</a:t>
            </a:r>
            <a:endParaRPr lang="en-GB" altLang="cs-CZ" sz="4000" b="1" dirty="0" smtClean="0">
              <a:latin typeface="Calibri" panose="020F0502020204030204" pitchFamily="34" charset="0"/>
              <a:ea typeface="Consolas" panose="020B0609020204030204" pitchFamily="49" charset="0"/>
              <a:cs typeface="Calibri" panose="020F0502020204030204" pitchFamily="34" charset="0"/>
            </a:endParaRPr>
          </a:p>
        </p:txBody>
      </p:sp>
      <p:sp>
        <p:nvSpPr>
          <p:cNvPr id="41987" name="Rectangle 3"/>
          <p:cNvSpPr>
            <a:spLocks noGrp="1"/>
          </p:cNvSpPr>
          <p:nvPr>
            <p:ph type="body" idx="1"/>
          </p:nvPr>
        </p:nvSpPr>
        <p:spPr>
          <a:xfrm>
            <a:off x="179388" y="1168400"/>
            <a:ext cx="8785225" cy="5015230"/>
          </a:xfrm>
        </p:spPr>
        <p:txBody>
          <a:bodyPr>
            <a:normAutofit/>
          </a:bodyPr>
          <a:lstStyle/>
          <a:p>
            <a:r>
              <a:rPr lang="cs-CZ" sz="2800" b="1" dirty="0"/>
              <a:t>V polské části Těšína se prodává chleba za 3,5 zloté, kurz je 5, 872 CZK/PLN. Kolik bude stát chleba v Českém Těšíně, pomineme – </a:t>
            </a:r>
            <a:r>
              <a:rPr lang="cs-CZ" sz="2800" b="1" dirty="0" err="1"/>
              <a:t>li</a:t>
            </a:r>
            <a:r>
              <a:rPr lang="cs-CZ" sz="2800" b="1" dirty="0"/>
              <a:t> transakční náklady.</a:t>
            </a:r>
          </a:p>
          <a:p>
            <a:pPr eaLnBrk="1" hangingPunct="1"/>
            <a:endParaRPr lang="en-GB" altLang="cs-CZ" dirty="0" smtClean="0">
              <a:latin typeface="Calibri" panose="020F0502020204030204" pitchFamily="34" charset="0"/>
              <a:ea typeface="Consolas" panose="020B0609020204030204" pitchFamily="49" charset="0"/>
              <a:cs typeface="Calibri" panose="020F0502020204030204" pitchFamily="34" charset="0"/>
            </a:endParaRPr>
          </a:p>
        </p:txBody>
      </p:sp>
      <p:sp>
        <p:nvSpPr>
          <p:cNvPr id="7"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26/29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3045717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0" y="188913"/>
            <a:ext cx="9144000" cy="1331912"/>
          </a:xfrm>
          <a:noFill/>
        </p:spPr>
        <p:txBody>
          <a:bodyPr>
            <a:normAutofit/>
          </a:bodyPr>
          <a:lstStyle/>
          <a:p>
            <a:pPr eaLnBrk="1" hangingPunct="1"/>
            <a:r>
              <a:rPr lang="cs-CZ" altLang="cs-CZ" sz="4000" b="1" dirty="0" smtClean="0">
                <a:latin typeface="Calibri" panose="020F0502020204030204" pitchFamily="34" charset="0"/>
                <a:ea typeface="Consolas" panose="020B0609020204030204" pitchFamily="49" charset="0"/>
                <a:cs typeface="Calibri" panose="020F0502020204030204" pitchFamily="34" charset="0"/>
              </a:rPr>
              <a:t>Příklad č. 2</a:t>
            </a:r>
            <a:endParaRPr lang="en-GB" altLang="cs-CZ" sz="4000" b="1" dirty="0" smtClean="0">
              <a:latin typeface="Calibri" panose="020F0502020204030204" pitchFamily="34" charset="0"/>
              <a:ea typeface="Consolas" panose="020B0609020204030204" pitchFamily="49" charset="0"/>
              <a:cs typeface="Calibri" panose="020F0502020204030204" pitchFamily="34" charset="0"/>
            </a:endParaRPr>
          </a:p>
        </p:txBody>
      </p:sp>
      <p:sp>
        <p:nvSpPr>
          <p:cNvPr id="41987" name="Rectangle 3"/>
          <p:cNvSpPr>
            <a:spLocks noGrp="1"/>
          </p:cNvSpPr>
          <p:nvPr>
            <p:ph type="body" idx="1"/>
          </p:nvPr>
        </p:nvSpPr>
        <p:spPr>
          <a:xfrm>
            <a:off x="179388" y="1168400"/>
            <a:ext cx="8785225" cy="5038090"/>
          </a:xfrm>
        </p:spPr>
        <p:txBody>
          <a:bodyPr>
            <a:normAutofit/>
          </a:bodyPr>
          <a:lstStyle/>
          <a:p>
            <a:r>
              <a:rPr lang="cs-CZ" sz="2800" b="1" dirty="0">
                <a:latin typeface="Calibri" panose="020F0502020204030204" pitchFamily="34" charset="0"/>
                <a:ea typeface="Times New Roman" panose="02020603050405020304" pitchFamily="18" charset="0"/>
                <a:cs typeface="Calibri" panose="020F0502020204030204" pitchFamily="34" charset="0"/>
              </a:rPr>
              <a:t>V Olomouci se prodává televize za 15 600, zatímco v Bratislavě za 570 €. Jaký by měl být devizový kurz dle zákona jedné ceny</a:t>
            </a:r>
            <a:r>
              <a:rPr lang="cs-CZ" sz="2800" b="1" dirty="0" smtClean="0">
                <a:latin typeface="Calibri" panose="020F0502020204030204" pitchFamily="34" charset="0"/>
                <a:ea typeface="Times New Roman" panose="02020603050405020304" pitchFamily="18" charset="0"/>
                <a:cs typeface="Calibri" panose="020F0502020204030204" pitchFamily="34" charset="0"/>
              </a:rPr>
              <a:t>.</a:t>
            </a:r>
          </a:p>
          <a:p>
            <a:endParaRPr lang="cs-CZ" sz="2800" dirty="0">
              <a:latin typeface="Calibri" panose="020F0502020204030204" pitchFamily="34" charset="0"/>
              <a:ea typeface="Times New Roman" panose="02020603050405020304" pitchFamily="18" charset="0"/>
              <a:cs typeface="Calibri" panose="020F0502020204030204" pitchFamily="34" charset="0"/>
            </a:endParaRPr>
          </a:p>
          <a:p>
            <a:pPr lvl="1"/>
            <a:endParaRPr lang="en-GB" altLang="cs-CZ" sz="2000" dirty="0" smtClean="0">
              <a:latin typeface="Calibri" panose="020F0502020204030204" pitchFamily="34" charset="0"/>
              <a:ea typeface="Consolas" panose="020B0609020204030204" pitchFamily="49" charset="0"/>
              <a:cs typeface="Calibri" panose="020F0502020204030204" pitchFamily="34" charset="0"/>
            </a:endParaRPr>
          </a:p>
          <a:p>
            <a:pPr eaLnBrk="1" hangingPunct="1"/>
            <a:endParaRPr lang="en-GB" altLang="cs-CZ" dirty="0" smtClean="0">
              <a:latin typeface="Calibri" panose="020F0502020204030204" pitchFamily="34" charset="0"/>
              <a:ea typeface="Consolas" panose="020B0609020204030204" pitchFamily="49" charset="0"/>
              <a:cs typeface="Calibri" panose="020F0502020204030204" pitchFamily="34" charset="0"/>
            </a:endParaRPr>
          </a:p>
        </p:txBody>
      </p:sp>
      <p:sp>
        <p:nvSpPr>
          <p:cNvPr id="10"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27/29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76411280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0" y="188913"/>
            <a:ext cx="9144000" cy="1331912"/>
          </a:xfrm>
          <a:noFill/>
        </p:spPr>
        <p:txBody>
          <a:bodyPr>
            <a:normAutofit/>
          </a:bodyPr>
          <a:lstStyle/>
          <a:p>
            <a:pPr eaLnBrk="1" hangingPunct="1"/>
            <a:r>
              <a:rPr lang="cs-CZ" altLang="cs-CZ" sz="4000" b="1" dirty="0" smtClean="0">
                <a:latin typeface="Calibri" panose="020F0502020204030204" pitchFamily="34" charset="0"/>
                <a:ea typeface="Consolas" panose="020B0609020204030204" pitchFamily="49" charset="0"/>
                <a:cs typeface="Calibri" panose="020F0502020204030204" pitchFamily="34" charset="0"/>
              </a:rPr>
              <a:t>Příklad č. </a:t>
            </a:r>
            <a:r>
              <a:rPr lang="cs-CZ" altLang="cs-CZ" sz="4000" b="1" dirty="0">
                <a:latin typeface="Calibri" panose="020F0502020204030204" pitchFamily="34" charset="0"/>
                <a:ea typeface="Consolas" panose="020B0609020204030204" pitchFamily="49" charset="0"/>
                <a:cs typeface="Calibri" panose="020F0502020204030204" pitchFamily="34" charset="0"/>
              </a:rPr>
              <a:t>3</a:t>
            </a:r>
            <a:endParaRPr lang="en-GB" altLang="cs-CZ" sz="4000" b="1" dirty="0" smtClean="0">
              <a:latin typeface="Calibri" panose="020F0502020204030204" pitchFamily="34" charset="0"/>
              <a:ea typeface="Consolas" panose="020B0609020204030204" pitchFamily="49" charset="0"/>
              <a:cs typeface="Calibri" panose="020F0502020204030204" pitchFamily="34" charset="0"/>
            </a:endParaRPr>
          </a:p>
        </p:txBody>
      </p:sp>
      <p:sp>
        <p:nvSpPr>
          <p:cNvPr id="41987" name="Rectangle 3"/>
          <p:cNvSpPr>
            <a:spLocks noGrp="1"/>
          </p:cNvSpPr>
          <p:nvPr>
            <p:ph type="body" idx="1"/>
          </p:nvPr>
        </p:nvSpPr>
        <p:spPr>
          <a:xfrm>
            <a:off x="179388" y="1168400"/>
            <a:ext cx="8785225" cy="5016500"/>
          </a:xfrm>
        </p:spPr>
        <p:txBody>
          <a:bodyPr>
            <a:normAutofit/>
          </a:bodyPr>
          <a:lstStyle/>
          <a:p>
            <a:pPr marL="0" indent="0" algn="just">
              <a:buNone/>
            </a:pPr>
            <a:r>
              <a:rPr lang="cs-CZ" sz="2400" b="1" dirty="0"/>
              <a:t>Předpokládejme, že měnový kurz koruna/ švýcarský frank (CZK/CHF) je 21 korun za jeden švýcarský frank. Jestliže cenová hladina ve Švýcarsku je 150 a cenová hladina v České republice je 100, určete reálný měnový kurz mezi korunou a švýcarským frankem.</a:t>
            </a:r>
            <a:endParaRPr lang="cs-CZ"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28/29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13046537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92500" lnSpcReduction="1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Měnový </a:t>
            </a:r>
            <a:r>
              <a:rPr lang="cs-CZ" altLang="cs-CZ" sz="2800" b="1"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kurz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směnný poměr dvou měn (cena jedné měny vyjádřená v jiné měně)</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Nominální měnový </a:t>
            </a:r>
            <a:r>
              <a:rPr lang="cs-CZ" altLang="cs-CZ" sz="2800" b="1"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kurz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cena jedné měny vyjádřená v jednotkách jiné měny, viz kurzovní lístek ve směnárnách či bankách</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 možné jej vyjádřit přímým kótováním (kolik jednotek domácí měny musíme vydat na nákup nebo prodej zahraniční měny – 27 CZK/1 EUR) nebo nepřímým kótováním (kolik jednotek zahraniční měny je zapotřebí na nákup jedné jednotky domácí měny – 0,037 EUR/ 1 CZK)</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rozdíl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mezi nákupem a prodejem zahraniční měny (tzv. kurzové rozpětí</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3/29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2117145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4/29</a:t>
            </a:r>
            <a:endParaRPr sz="1200" b="1" dirty="0">
              <a:solidFill>
                <a:srgbClr val="FF0000"/>
              </a:solidFill>
              <a:latin typeface="Calibri"/>
              <a:ea typeface="Calibri"/>
              <a:cs typeface="Calibri"/>
              <a:sym typeface="Calibri"/>
            </a:endParaRPr>
          </a:p>
        </p:txBody>
      </p:sp>
      <p:pic>
        <p:nvPicPr>
          <p:cNvPr id="8194" name="Picture 2" descr="Graf 1 – Reálný kurz CZK/EUR a jeho složk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636" y="1592236"/>
            <a:ext cx="8374164" cy="42727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07555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5/29</a:t>
            </a:r>
            <a:endParaRPr sz="1200" b="1" dirty="0">
              <a:solidFill>
                <a:srgbClr val="FF0000"/>
              </a:solidFill>
              <a:latin typeface="Calibri"/>
              <a:ea typeface="Calibri"/>
              <a:cs typeface="Calibri"/>
              <a:sym typeface="Calibri"/>
            </a:endParaRPr>
          </a:p>
        </p:txBody>
      </p:sp>
      <p:pic>
        <p:nvPicPr>
          <p:cNvPr id="3" name="Obrázek 2"/>
          <p:cNvPicPr>
            <a:picLocks noChangeAspect="1"/>
          </p:cNvPicPr>
          <p:nvPr/>
        </p:nvPicPr>
        <p:blipFill rotWithShape="1">
          <a:blip r:embed="rId3"/>
          <a:srcRect l="3936" t="13262" r="4787" b="6170"/>
          <a:stretch/>
        </p:blipFill>
        <p:spPr>
          <a:xfrm>
            <a:off x="295058" y="1623581"/>
            <a:ext cx="8479453" cy="4210078"/>
          </a:xfrm>
          <a:prstGeom prst="rect">
            <a:avLst/>
          </a:prstGeom>
        </p:spPr>
      </p:pic>
    </p:spTree>
    <p:extLst>
      <p:ext uri="{BB962C8B-B14F-4D97-AF65-F5344CB8AC3E}">
        <p14:creationId xmlns:p14="http://schemas.microsoft.com/office/powerpoint/2010/main" val="149050428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6/29</a:t>
            </a:r>
            <a:endParaRPr sz="1200" b="1" dirty="0">
              <a:solidFill>
                <a:srgbClr val="FF0000"/>
              </a:solidFill>
              <a:latin typeface="Calibri"/>
              <a:ea typeface="Calibri"/>
              <a:cs typeface="Calibri"/>
              <a:sym typeface="Calibri"/>
            </a:endParaRPr>
          </a:p>
        </p:txBody>
      </p:sp>
      <p:pic>
        <p:nvPicPr>
          <p:cNvPr id="4" name="Obrázek 3"/>
          <p:cNvPicPr>
            <a:picLocks noChangeAspect="1"/>
          </p:cNvPicPr>
          <p:nvPr/>
        </p:nvPicPr>
        <p:blipFill rotWithShape="1">
          <a:blip r:embed="rId3"/>
          <a:srcRect l="5958" t="13262" r="7553" b="19598"/>
          <a:stretch/>
        </p:blipFill>
        <p:spPr>
          <a:xfrm>
            <a:off x="457200" y="1616045"/>
            <a:ext cx="8364722" cy="3652493"/>
          </a:xfrm>
          <a:prstGeom prst="rect">
            <a:avLst/>
          </a:prstGeom>
        </p:spPr>
      </p:pic>
    </p:spTree>
    <p:extLst>
      <p:ext uri="{BB962C8B-B14F-4D97-AF65-F5344CB8AC3E}">
        <p14:creationId xmlns:p14="http://schemas.microsoft.com/office/powerpoint/2010/main" val="83800120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reálný měnový kurz (RER</a:t>
            </a:r>
            <a:r>
              <a:rPr lang="cs-CZ" altLang="cs-CZ" sz="2800" b="1"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a:t>
            </a:r>
            <a:r>
              <a:rPr lang="cs-CZ" altLang="cs-CZ" sz="2800" b="1"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poměr, v jakém se směňují statky jedné země za statky druhé země; neříká, kolik korun získáme výměnou za eura, ale kolik zboží si za koruny koupíme v porovnání s množstvím zboží kupeným za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eura;</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Reálný měnový kurz zohledňuje rozdílnou cenovou hladinu doma a v zahraničí, udává kupní sílu domácí produkce v relaci k zahraniční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produkci; </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Jinými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slovy udává míru konkurenceschopnosti země v mezinárodním </a:t>
            </a:r>
            <a:r>
              <a:rPr lang="cs-CZ" altLang="cs-CZ" sz="2800" b="1"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obchodě.</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7/29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96584015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Bilaterální vs. efektivní 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Bilaterální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měnový kurz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dvojstranný měnový kurz (CZK vůči USD, CZK vůči EUR)</a:t>
            </a: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Domácí měna se však může vyvíjet vůči světovým měnám různě a pro zjištění celkového vývoje se používá:</a:t>
            </a: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Efektivní měnový kurz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udává hodnotu domácí měny (CZK) vůči určitému koši měn (zpravidla dle hlavních obchodních partnerů)</a:t>
            </a: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8/29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50166110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smtClean="0"/>
              <a:t>Bilaterální vs. efektivní měnový kurz</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b="1"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Nominální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efektivní kurz (NEER)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vyjadřuje se pomocí indexu a uvádí nominální zhodnocení (hodnota indexu na 100) nebo nominální znehodnocení (hodnota indexu pod 100) národní měny vůči koši vybraných měn za určité období oproti základnímu období, ve kterém byla stanovena výchozí hodnota indexu </a:t>
            </a:r>
            <a:r>
              <a:rPr lang="cs-CZ" altLang="cs-CZ" sz="2800" kern="1200" dirty="0" smtClean="0">
                <a:solidFill>
                  <a:schemeClr val="tx1"/>
                </a:solidFill>
                <a:latin typeface="Calibri" panose="020F0502020204030204" pitchFamily="34" charset="0"/>
                <a:ea typeface="Consolas" panose="020B0609020204030204" pitchFamily="49" charset="0"/>
                <a:cs typeface="Calibri" panose="020F0502020204030204" pitchFamily="34" charset="0"/>
              </a:rPr>
              <a:t>100.</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smtClean="0">
                <a:solidFill>
                  <a:srgbClr val="FF0000"/>
                </a:solidFill>
                <a:latin typeface="Calibri"/>
                <a:ea typeface="Calibri"/>
                <a:cs typeface="Calibri"/>
                <a:sym typeface="Calibri"/>
              </a:rPr>
              <a:t>9/29</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6597838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1021</TotalTime>
  <Words>1619</Words>
  <Application>Microsoft Office PowerPoint</Application>
  <PresentationFormat>Předvádění na obrazovce (4:3)</PresentationFormat>
  <Paragraphs>163</Paragraphs>
  <Slides>29</Slides>
  <Notes>25</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29</vt:i4>
      </vt:variant>
    </vt:vector>
  </HeadingPairs>
  <TitlesOfParts>
    <vt:vector size="36" baseType="lpstr">
      <vt:lpstr>Arial</vt:lpstr>
      <vt:lpstr>Calibri</vt:lpstr>
      <vt:lpstr>Consolas</vt:lpstr>
      <vt:lpstr>Symbol</vt:lpstr>
      <vt:lpstr>Times New Roman</vt:lpstr>
      <vt:lpstr>Wingdings</vt:lpstr>
      <vt:lpstr>Office Theme</vt:lpstr>
      <vt:lpstr>Makroekonomie Měnový kurz, mezinárodní obchod  a směna YMAK_03/04</vt:lpstr>
      <vt:lpstr>Základní východiska</vt:lpstr>
      <vt:lpstr>Měnový kurz</vt:lpstr>
      <vt:lpstr>Měnový kurz</vt:lpstr>
      <vt:lpstr>Měnový kurz</vt:lpstr>
      <vt:lpstr>Měnový kurz</vt:lpstr>
      <vt:lpstr>Měnový kurz</vt:lpstr>
      <vt:lpstr>Bilaterální vs. efektivní měnový kurz</vt:lpstr>
      <vt:lpstr>Bilaterální vs. efektivní měnový kurz</vt:lpstr>
      <vt:lpstr>Bilaterální vs. efektivní měnový kurz</vt:lpstr>
      <vt:lpstr>Měnový kurz</vt:lpstr>
      <vt:lpstr>Devizový trh</vt:lpstr>
      <vt:lpstr>Devizový trh</vt:lpstr>
      <vt:lpstr>Faktory měnového kurzu  v dlouhém období</vt:lpstr>
      <vt:lpstr>Režimy měnového kurzu</vt:lpstr>
      <vt:lpstr>Režimy měnového kurzu –  výhody a nevýhody</vt:lpstr>
      <vt:lpstr>Mezinárodní obchod</vt:lpstr>
      <vt:lpstr>Mezinárodní obchod</vt:lpstr>
      <vt:lpstr>Mezinárodní obchod</vt:lpstr>
      <vt:lpstr>Mezinárodní obchod</vt:lpstr>
      <vt:lpstr>Mezinárodní obchod</vt:lpstr>
      <vt:lpstr>Mezinárodní obchod</vt:lpstr>
      <vt:lpstr>Mezinárodní obchod</vt:lpstr>
      <vt:lpstr>Mezinárodní měnové instituce</vt:lpstr>
      <vt:lpstr>Příklady k procvičení</vt:lpstr>
      <vt:lpstr>Příklad č. 1</vt:lpstr>
      <vt:lpstr>Příklad č. 2</vt:lpstr>
      <vt:lpstr>Příklad č. 3</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Strategická analýza XSAN</dc:title>
  <dc:creator>Škrabal Jaroslav</dc:creator>
  <cp:lastModifiedBy>skr0004</cp:lastModifiedBy>
  <cp:revision>90</cp:revision>
  <dcterms:modified xsi:type="dcterms:W3CDTF">2023-03-11T14:18:56Z</dcterms:modified>
</cp:coreProperties>
</file>