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6"/>
  </p:notesMasterIdLst>
  <p:sldIdLst>
    <p:sldId id="256" r:id="rId2"/>
    <p:sldId id="257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6" r:id="rId38"/>
    <p:sldId id="397" r:id="rId39"/>
    <p:sldId id="340" r:id="rId40"/>
    <p:sldId id="398" r:id="rId41"/>
    <p:sldId id="401" r:id="rId42"/>
    <p:sldId id="402" r:id="rId43"/>
    <p:sldId id="406" r:id="rId44"/>
    <p:sldId id="361" r:id="rId4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27" autoAdjust="0"/>
  </p:normalViewPr>
  <p:slideViewPr>
    <p:cSldViewPr snapToGrid="0">
      <p:cViewPr varScale="1">
        <p:scale>
          <a:sx n="117" d="100"/>
          <a:sy n="117" d="100"/>
        </p:scale>
        <p:origin x="13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krabalJ\Downloads\nez080122_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List1!$G$3</c:f>
              <c:strCache>
                <c:ptCount val="1"/>
                <c:pt idx="0">
                  <c:v>Míra ekonomické aktivity 
15-64letých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List1!$J$2:$AM$2</c:f>
              <c:numCache>
                <c:formatCode>General</c:formatCode>
                <c:ptCount val="3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</c:numCache>
            </c:numRef>
          </c:cat>
          <c:val>
            <c:numRef>
              <c:f>List1!$J$3:$AM$3</c:f>
              <c:numCache>
                <c:formatCode>0.0</c:formatCode>
                <c:ptCount val="30"/>
                <c:pt idx="0">
                  <c:v>72.549571708343592</c:v>
                </c:pt>
                <c:pt idx="1">
                  <c:v>72.537225397898837</c:v>
                </c:pt>
                <c:pt idx="2">
                  <c:v>72.289782132344186</c:v>
                </c:pt>
                <c:pt idx="3">
                  <c:v>72.198929585425105</c:v>
                </c:pt>
                <c:pt idx="4">
                  <c:v>72.657758563117056</c:v>
                </c:pt>
                <c:pt idx="5">
                  <c:v>72.177915672188959</c:v>
                </c:pt>
                <c:pt idx="6">
                  <c:v>71.932255243924615</c:v>
                </c:pt>
                <c:pt idx="7">
                  <c:v>70.701823179608709</c:v>
                </c:pt>
                <c:pt idx="8">
                  <c:v>70.866121447205742</c:v>
                </c:pt>
                <c:pt idx="9">
                  <c:v>70.821124385977896</c:v>
                </c:pt>
                <c:pt idx="10">
                  <c:v>69.795703069047306</c:v>
                </c:pt>
                <c:pt idx="11">
                  <c:v>69.698351853091268</c:v>
                </c:pt>
                <c:pt idx="12">
                  <c:v>70.640776043940818</c:v>
                </c:pt>
                <c:pt idx="13">
                  <c:v>70.282590570734456</c:v>
                </c:pt>
                <c:pt idx="14">
                  <c:v>69.773645399653432</c:v>
                </c:pt>
                <c:pt idx="15">
                  <c:v>69.709030662356099</c:v>
                </c:pt>
                <c:pt idx="16">
                  <c:v>70.057318853594836</c:v>
                </c:pt>
                <c:pt idx="17">
                  <c:v>70.137539004771128</c:v>
                </c:pt>
                <c:pt idx="18">
                  <c:v>70.520188678284185</c:v>
                </c:pt>
                <c:pt idx="19">
                  <c:v>71.952259924705359</c:v>
                </c:pt>
                <c:pt idx="20">
                  <c:v>72.876444400985704</c:v>
                </c:pt>
                <c:pt idx="21">
                  <c:v>74.218630632180975</c:v>
                </c:pt>
                <c:pt idx="22">
                  <c:v>74.038200314325039</c:v>
                </c:pt>
                <c:pt idx="23">
                  <c:v>75.5648293448087</c:v>
                </c:pt>
                <c:pt idx="24">
                  <c:v>76.359639085715429</c:v>
                </c:pt>
                <c:pt idx="25">
                  <c:v>76.994488515442995</c:v>
                </c:pt>
                <c:pt idx="26">
                  <c:v>76.765187094289701</c:v>
                </c:pt>
                <c:pt idx="27">
                  <c:v>76.26887533535475</c:v>
                </c:pt>
                <c:pt idx="28">
                  <c:v>76.81546257346416</c:v>
                </c:pt>
                <c:pt idx="29">
                  <c:v>77.396107329832233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2F-4CCA-9BF9-038E471F1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173119"/>
        <c:axId val="440173951"/>
      </c:barChart>
      <c:catAx>
        <c:axId val="44017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0173951"/>
        <c:crosses val="autoZero"/>
        <c:auto val="1"/>
        <c:lblAlgn val="ctr"/>
        <c:lblOffset val="100"/>
        <c:noMultiLvlLbl val="0"/>
      </c:catAx>
      <c:valAx>
        <c:axId val="440173951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017311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6651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87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0018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6511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4520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0074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7698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4711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3359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169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432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6836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3963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8229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48814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3171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749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91686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71609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129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44652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0245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71525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91570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11422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55788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97727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79179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44959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72639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574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13521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19757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91851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8471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60074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4673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3613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4303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336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929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3" r:id="rId12"/>
    <p:sldLayoutId id="2147483668" r:id="rId13"/>
    <p:sldLayoutId id="2147483665" r:id="rId14"/>
    <p:sldLayoutId id="2147483667" r:id="rId15"/>
    <p:sldLayoutId id="2147483670" r:id="rId16"/>
    <p:sldLayoutId id="2147483671" r:id="rId17"/>
    <p:sldLayoutId id="2147483672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1703718"/>
            <a:ext cx="8704800" cy="390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Poruchy makroekonomické rovnováhy - nezaměstnanost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YMAK_01/04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17. 03. 2023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just" eaLnBrk="1" hangingPunct="1">
              <a:spcBef>
                <a:spcPts val="600"/>
              </a:spcBef>
              <a:buSzTx/>
              <a:buNone/>
            </a:pPr>
            <a:r>
              <a:rPr lang="cs-CZ" altLang="cs-CZ" sz="2800" b="1" u="sng" dirty="0"/>
              <a:t>Nezaměstnanost</a:t>
            </a:r>
            <a:r>
              <a:rPr lang="cs-CZ" altLang="cs-CZ" sz="2800" dirty="0"/>
              <a:t>=jev, tj. nerealizovaná (neuspokojená) nabídka práce na trhu práce</a:t>
            </a:r>
          </a:p>
          <a:p>
            <a:pPr marL="114300" indent="0" algn="just" eaLnBrk="1" hangingPunct="1">
              <a:spcBef>
                <a:spcPts val="600"/>
              </a:spcBef>
              <a:buSzTx/>
              <a:buNone/>
            </a:pPr>
            <a:r>
              <a:rPr lang="cs-CZ" altLang="cs-CZ" sz="2800" b="1" u="sng" dirty="0"/>
              <a:t>Míra nezaměstnanosti</a:t>
            </a:r>
            <a:r>
              <a:rPr lang="cs-CZ" altLang="cs-CZ" sz="2800" dirty="0"/>
              <a:t>= ukazatel toho, jak vysoký je podíl nezaměstnaných na celkovém počtu ekonomicky aktivního obyvatelstva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 b="1" u="sng" dirty="0"/>
              <a:t>Dva klíčové problémy:</a:t>
            </a:r>
            <a:endParaRPr lang="cs-CZ" altLang="cs-CZ" sz="2800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400" dirty="0"/>
              <a:t>1. základní vztah mezi nezaměstnaností a inflací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400" dirty="0"/>
              <a:t>2. konfliktnost státních zásahů, které směřují k dosažení co nejvyšší zaměstnanosti a stability cen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02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indent="0" eaLnBrk="1" hangingPunct="1">
              <a:buNone/>
            </a:pPr>
            <a:r>
              <a:rPr lang="cs-CZ" altLang="cs-CZ" sz="2800" b="1" u="sng" dirty="0"/>
              <a:t>Ekonomicky aktivní obyvatelstvo</a:t>
            </a:r>
            <a:r>
              <a:rPr lang="cs-CZ" altLang="cs-CZ" sz="2800" b="1" dirty="0"/>
              <a:t> </a:t>
            </a:r>
            <a:r>
              <a:rPr lang="cs-CZ" altLang="cs-CZ" sz="2800" dirty="0"/>
              <a:t>= jsou to lidé starší 15 let, kteří buď pracují (jsou zaměstnaní) a nebo lidé kteří jsou sice nezaměstnaní, ale práci si hledají a nebo čekají, až se budou moci po dočasném vysazení z práce do zaměstnání vrátit (do 14 dnů).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b="1" u="sng" dirty="0"/>
          </a:p>
          <a:p>
            <a:pPr marL="114300" indent="0" eaLnBrk="1" hangingPunct="1">
              <a:buNone/>
            </a:pPr>
            <a:r>
              <a:rPr lang="cs-CZ" altLang="cs-CZ" sz="2800" b="1" u="sng" dirty="0"/>
              <a:t>Ekonomicky neaktivní obyvatelstvo</a:t>
            </a:r>
            <a:r>
              <a:rPr lang="cs-CZ" altLang="cs-CZ" sz="2800" b="1" dirty="0"/>
              <a:t> =</a:t>
            </a:r>
            <a:r>
              <a:rPr lang="cs-CZ" altLang="cs-CZ" sz="2800" dirty="0"/>
              <a:t> jsou to lidé, kteří nejsou zaměstnaní a současně nesplňují kritéria pro zařazení do skupiny nezaměstnaných. Patří se zejména děti v předškolním věku, studenti, invalidní a starobní důchodci.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30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indent="0" eaLnBrk="1" hangingPunct="1">
              <a:buNone/>
            </a:pPr>
            <a:r>
              <a:rPr lang="cs-CZ" altLang="cs-CZ" sz="2800" b="1" u="sng" dirty="0"/>
              <a:t>Ekonomicky aktivní obyvatelstvo</a:t>
            </a:r>
            <a:r>
              <a:rPr lang="cs-CZ" altLang="cs-CZ" sz="2800" b="1" dirty="0"/>
              <a:t> </a:t>
            </a:r>
            <a:r>
              <a:rPr lang="cs-CZ" altLang="cs-CZ" sz="2800" dirty="0"/>
              <a:t>= jsou to lidé starší 15 let, kteří buď pracují (jsou zaměstnaní) a nebo lidé kteří jsou sice nezaměstnaní, ale práci si hledají a nebo čekají, až se budou moci po dočasném vysazení z práce do zaměstnání vrátit (do 14 dnů).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b="1" u="sng" dirty="0"/>
          </a:p>
          <a:p>
            <a:pPr marL="114300" indent="0" eaLnBrk="1" hangingPunct="1">
              <a:buNone/>
            </a:pPr>
            <a:r>
              <a:rPr lang="cs-CZ" altLang="cs-CZ" sz="2800" b="1" u="sng" dirty="0"/>
              <a:t>Ekonomicky neaktivní obyvatelstvo</a:t>
            </a:r>
            <a:r>
              <a:rPr lang="cs-CZ" altLang="cs-CZ" sz="2800" b="1" dirty="0"/>
              <a:t> =</a:t>
            </a:r>
            <a:r>
              <a:rPr lang="cs-CZ" altLang="cs-CZ" sz="2800" dirty="0"/>
              <a:t> jsou to lidé, kteří nejsou zaměstnaní a současně nesplňují kritéria pro zařazení do skupiny nezaměstnaných. Patří se zejména děti v předškolním věku, studenti, invalidní a starobní důchodci.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633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Základy makroekonomie">
            <a:extLst>
              <a:ext uri="{FF2B5EF4-FFF2-40B4-BE49-F238E27FC236}">
                <a16:creationId xmlns:a16="http://schemas.microsoft.com/office/drawing/2014/main" id="{378693CC-565C-42A1-AFD4-0518702EA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464762"/>
            <a:ext cx="49911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48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7D8EA71D-9B04-4B4E-A5A6-72F8591F6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885568"/>
              </p:ext>
            </p:extLst>
          </p:nvPr>
        </p:nvGraphicFramePr>
        <p:xfrm>
          <a:off x="361950" y="1702635"/>
          <a:ext cx="3687536" cy="376743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62601">
                  <a:extLst>
                    <a:ext uri="{9D8B030D-6E8A-4147-A177-3AD203B41FA5}">
                      <a16:colId xmlns:a16="http://schemas.microsoft.com/office/drawing/2014/main" val="1595799029"/>
                    </a:ext>
                  </a:extLst>
                </a:gridCol>
                <a:gridCol w="512414">
                  <a:extLst>
                    <a:ext uri="{9D8B030D-6E8A-4147-A177-3AD203B41FA5}">
                      <a16:colId xmlns:a16="http://schemas.microsoft.com/office/drawing/2014/main" val="365137773"/>
                    </a:ext>
                  </a:extLst>
                </a:gridCol>
                <a:gridCol w="737507">
                  <a:extLst>
                    <a:ext uri="{9D8B030D-6E8A-4147-A177-3AD203B41FA5}">
                      <a16:colId xmlns:a16="http://schemas.microsoft.com/office/drawing/2014/main" val="3837122660"/>
                    </a:ext>
                  </a:extLst>
                </a:gridCol>
                <a:gridCol w="737507">
                  <a:extLst>
                    <a:ext uri="{9D8B030D-6E8A-4147-A177-3AD203B41FA5}">
                      <a16:colId xmlns:a16="http://schemas.microsoft.com/office/drawing/2014/main" val="623286824"/>
                    </a:ext>
                  </a:extLst>
                </a:gridCol>
                <a:gridCol w="737507">
                  <a:extLst>
                    <a:ext uri="{9D8B030D-6E8A-4147-A177-3AD203B41FA5}">
                      <a16:colId xmlns:a16="http://schemas.microsoft.com/office/drawing/2014/main" val="3851228802"/>
                    </a:ext>
                  </a:extLst>
                </a:gridCol>
              </a:tblGrid>
              <a:tr h="635255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Rok / Měsíc</a:t>
                      </a:r>
                      <a:br>
                        <a:rPr lang="cs-CZ" sz="1000" dirty="0">
                          <a:effectLst/>
                        </a:rPr>
                      </a:b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Míra ekonomické aktivity 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15-64letých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328691"/>
                  </a:ext>
                </a:extLst>
              </a:tr>
              <a:tr h="313556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celkem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muži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ženy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52106524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1993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12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72,5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64,6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93002341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12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72,5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64,5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7583950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12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72,3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63,9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72477922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72,2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63,7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01299894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72,7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65,0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8259256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72,2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64,2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30427286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1999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71,9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80,0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63,8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68151975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62,5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8602464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62,8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64963034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63,0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79480100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69,8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77,6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62,0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13100690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69,7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61,4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2313604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63,0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42152859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62,1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38266737"/>
                  </a:ext>
                </a:extLst>
              </a:tr>
              <a:tr h="187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12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69,8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61,4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11907931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BB3BE47B-DCBA-4912-A495-E16692B48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547300"/>
              </p:ext>
            </p:extLst>
          </p:nvPr>
        </p:nvGraphicFramePr>
        <p:xfrm>
          <a:off x="4294034" y="1586586"/>
          <a:ext cx="3935565" cy="39561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87113">
                  <a:extLst>
                    <a:ext uri="{9D8B030D-6E8A-4147-A177-3AD203B41FA5}">
                      <a16:colId xmlns:a16="http://schemas.microsoft.com/office/drawing/2014/main" val="620273406"/>
                    </a:ext>
                  </a:extLst>
                </a:gridCol>
                <a:gridCol w="787113">
                  <a:extLst>
                    <a:ext uri="{9D8B030D-6E8A-4147-A177-3AD203B41FA5}">
                      <a16:colId xmlns:a16="http://schemas.microsoft.com/office/drawing/2014/main" val="1270018722"/>
                    </a:ext>
                  </a:extLst>
                </a:gridCol>
                <a:gridCol w="787113">
                  <a:extLst>
                    <a:ext uri="{9D8B030D-6E8A-4147-A177-3AD203B41FA5}">
                      <a16:colId xmlns:a16="http://schemas.microsoft.com/office/drawing/2014/main" val="1862370144"/>
                    </a:ext>
                  </a:extLst>
                </a:gridCol>
                <a:gridCol w="787113">
                  <a:extLst>
                    <a:ext uri="{9D8B030D-6E8A-4147-A177-3AD203B41FA5}">
                      <a16:colId xmlns:a16="http://schemas.microsoft.com/office/drawing/2014/main" val="746437126"/>
                    </a:ext>
                  </a:extLst>
                </a:gridCol>
                <a:gridCol w="787113">
                  <a:extLst>
                    <a:ext uri="{9D8B030D-6E8A-4147-A177-3AD203B41FA5}">
                      <a16:colId xmlns:a16="http://schemas.microsoft.com/office/drawing/2014/main" val="876274293"/>
                    </a:ext>
                  </a:extLst>
                </a:gridCol>
              </a:tblGrid>
              <a:tr h="682895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Rok / Měsíc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Míra ekonomické aktivity 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15-64letých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296547"/>
                  </a:ext>
                </a:extLst>
              </a:tr>
              <a:tr h="509999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celkem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muži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ženy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68730945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69,7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78,1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61,1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21537779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2009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61,3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70244518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61,6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702513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70,5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78,5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62,4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69490166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72,0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79,5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64,1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01220297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72,9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80,6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65,0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71845532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74,2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81,6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66,7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26760021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74,0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81,4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66,4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4027847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75,6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82,6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68,3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84560648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76,4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83,5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69,1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69737385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77,0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83,7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70,0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28027933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2019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76,8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83,8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69,5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93799923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2020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76,3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83,0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69,2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67724680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2021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76,8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83,5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69,9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52637637"/>
                  </a:ext>
                </a:extLst>
              </a:tr>
              <a:tr h="19278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2022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77,4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83,8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70,7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44457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37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FF179C89-1315-4988-A500-7C07E23003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14357"/>
              </p:ext>
            </p:extLst>
          </p:nvPr>
        </p:nvGraphicFramePr>
        <p:xfrm>
          <a:off x="1159329" y="1974055"/>
          <a:ext cx="7274378" cy="356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767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 descr="Jak bude vypadat evropská populace v roce 2100? - Euroskop">
            <a:extLst>
              <a:ext uri="{FF2B5EF4-FFF2-40B4-BE49-F238E27FC236}">
                <a16:creationId xmlns:a16="http://schemas.microsoft.com/office/drawing/2014/main" id="{2B8E3888-D575-42E3-8EB0-560EE5EE0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420" y="1616044"/>
            <a:ext cx="6260113" cy="444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65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8" name="Picture 4" descr="foto">
            <a:extLst>
              <a:ext uri="{FF2B5EF4-FFF2-40B4-BE49-F238E27FC236}">
                <a16:creationId xmlns:a16="http://schemas.microsoft.com/office/drawing/2014/main" id="{E88D0924-9013-441F-BB03-81D6242D4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07" y="1506472"/>
            <a:ext cx="6487886" cy="428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01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D958A5A-CA21-4CC1-9E96-70A0CE6A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1780392"/>
            <a:ext cx="761047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41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 descr="Obrázek">
            <a:extLst>
              <a:ext uri="{FF2B5EF4-FFF2-40B4-BE49-F238E27FC236}">
                <a16:creationId xmlns:a16="http://schemas.microsoft.com/office/drawing/2014/main" id="{9475F96E-304E-4EFF-9069-21E91969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9355"/>
            <a:ext cx="8369661" cy="465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0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vymezení pojmů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Práce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každý druh manuální nebo duševní činnosti, který je v tržní ekonomice nutný k produkci výrobků a služeb a je zaměřen na získání důchodu. Práce = nejdůležitější VF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Trh práce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místo, kde se zaměstnavatel a zaměstnanec navzájem najdou a dohodnou se na smlouvě o mzdě, pracovní době apod. ALE jisté odlišnosti (zejména člověk jako nositel práce a zásahy 3 subjektu (kromě D a S) = státu. SEGMENTACE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Pracovní síla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tvořena ekonomicky aktivním obyvatelstvem, což jsou osoby, buď pracují, nebo které chtějí pracovat. Součástí pracovní síly nejsou obvykle nepracující studenti, nepracující důchodci, ženy v domácnosti a některé skupiny osob, které nejsou počítány mezi nezaměstnané, neboť aktivně nehledají práci (např. lidé bez přístřeší).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2800" b="1" dirty="0"/>
              <a:t>Rizikové skupiny nezaměstnaných na trhu práce</a:t>
            </a:r>
            <a:endParaRPr lang="cs-CZ"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altLang="cs-CZ" sz="2800" dirty="0"/>
              <a:t>Mladí lidé (absolventi)</a:t>
            </a:r>
          </a:p>
          <a:p>
            <a:pPr eaLnBrk="1" hangingPunct="1"/>
            <a:r>
              <a:rPr lang="cs-CZ" altLang="cs-CZ" sz="2800" dirty="0"/>
              <a:t>Starší lidé (+55)</a:t>
            </a:r>
          </a:p>
          <a:p>
            <a:pPr eaLnBrk="1" hangingPunct="1"/>
            <a:r>
              <a:rPr lang="cs-CZ" altLang="cs-CZ" sz="2800" dirty="0"/>
              <a:t>Ženy samoživitelky</a:t>
            </a:r>
          </a:p>
          <a:p>
            <a:pPr eaLnBrk="1" hangingPunct="1"/>
            <a:r>
              <a:rPr lang="cs-CZ" altLang="cs-CZ" sz="2800" dirty="0"/>
              <a:t>Lidé bez kvalifikace (základní vzdělání)</a:t>
            </a:r>
          </a:p>
          <a:p>
            <a:pPr eaLnBrk="1" hangingPunct="1"/>
            <a:r>
              <a:rPr lang="cs-CZ" altLang="cs-CZ" sz="2800" dirty="0"/>
              <a:t>Některá etnika</a:t>
            </a:r>
          </a:p>
          <a:p>
            <a:pPr eaLnBrk="1" hangingPunct="1"/>
            <a:r>
              <a:rPr lang="cs-CZ" altLang="cs-CZ" sz="2800" dirty="0"/>
              <a:t>Osoby se zdravotním postižením (hendikepovaní)</a:t>
            </a:r>
          </a:p>
          <a:p>
            <a:pPr marL="114300" indent="0" eaLnBrk="1" hangingPunct="1">
              <a:buNone/>
            </a:pPr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04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Podílové ukazatele trhu práce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srgbClr val="C00000"/>
                </a:solidFill>
              </a:rPr>
              <a:t>Míra ekonomické aktivity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/>
              <a:t>(</a:t>
            </a:r>
            <a:r>
              <a:rPr lang="cs-CZ" sz="2400" dirty="0" err="1"/>
              <a:t>participation</a:t>
            </a:r>
            <a:r>
              <a:rPr lang="cs-CZ" sz="2400" dirty="0"/>
              <a:t> </a:t>
            </a:r>
            <a:r>
              <a:rPr lang="cs-CZ" sz="2400" dirty="0" err="1"/>
              <a:t>rate</a:t>
            </a:r>
            <a:r>
              <a:rPr lang="cs-CZ" sz="2400" dirty="0"/>
              <a:t>) vyjadřuje podíl pracovní síly L (zaměstnaných a nezaměstnaných) na počtu všech osob starších 15ti let.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srgbClr val="C00000"/>
                </a:solidFill>
              </a:rPr>
              <a:t>Míra zaměstnanosti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/>
              <a:t>vyjadřuje podíl počtu zaměstnaných na počtu všech osob starších 15 let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srgbClr val="C00000"/>
                </a:solidFill>
              </a:rPr>
              <a:t>Míra nezaměstnanosti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/>
              <a:t>– přesněji </a:t>
            </a:r>
            <a:r>
              <a:rPr lang="cs-CZ" sz="2400" b="1" dirty="0"/>
              <a:t>obecná míra nezaměstnanosti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/>
              <a:t>vyjadřuje podíl počtu nezaměstnaných (U) na celkové pracovní síle (L) (v procentech).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5FB4921B-1606-492A-BCFD-AE99B1165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81" y="5093449"/>
            <a:ext cx="15922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3">
            <a:extLst>
              <a:ext uri="{FF2B5EF4-FFF2-40B4-BE49-F238E27FC236}">
                <a16:creationId xmlns:a16="http://schemas.microsoft.com/office/drawing/2014/main" id="{704C7345-0743-43F0-A0A6-4E456E9F6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773" y="4949779"/>
            <a:ext cx="22304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05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Kde se dají tyto údaje zjistit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cs-CZ" altLang="cs-CZ" sz="2400" dirty="0"/>
              <a:t>úplný census, tj. sčítání lidu (jen občas)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b="1" u="sng" dirty="0"/>
              <a:t>výběrová šetření pracovních sil </a:t>
            </a:r>
            <a:r>
              <a:rPr lang="cs-CZ" altLang="cs-CZ" sz="2400" dirty="0"/>
              <a:t>(vybraný vzorek domácností a jejich monitoring) – využívá ČSÚ pro výpočet obecné míry nezaměstnanosti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b="1" u="sng" dirty="0"/>
              <a:t>sekundární prameny </a:t>
            </a:r>
            <a:r>
              <a:rPr lang="cs-CZ" altLang="cs-CZ" sz="2400" dirty="0"/>
              <a:t>(např. statistiky Úřadu práce) – dříve se tak zjišťovala tzv. </a:t>
            </a:r>
            <a:r>
              <a:rPr lang="cs-CZ" altLang="cs-CZ" sz="2400" b="1" dirty="0">
                <a:solidFill>
                  <a:srgbClr val="C00000"/>
                </a:solidFill>
              </a:rPr>
              <a:t>registrovaná míra nezaměstnanosti</a:t>
            </a:r>
            <a:r>
              <a:rPr lang="cs-CZ" altLang="cs-CZ" sz="2400" dirty="0"/>
              <a:t>, ta ale byla nahrazena od roku 2013 ukazatelem – </a:t>
            </a:r>
            <a:r>
              <a:rPr lang="cs-CZ" altLang="cs-CZ" sz="2400" b="1" dirty="0">
                <a:solidFill>
                  <a:srgbClr val="C00000"/>
                </a:solidFill>
              </a:rPr>
              <a:t>podíl nezaměstnaných osob</a:t>
            </a:r>
            <a:r>
              <a:rPr lang="cs-CZ" altLang="cs-CZ" sz="2400" dirty="0"/>
              <a:t> (podíl </a:t>
            </a:r>
            <a:r>
              <a:rPr lang="cs-CZ" altLang="cs-CZ" sz="2400" b="1" u="sng" dirty="0"/>
              <a:t>dosažitelných</a:t>
            </a:r>
            <a:r>
              <a:rPr lang="cs-CZ" altLang="cs-CZ" sz="2400" dirty="0"/>
              <a:t> uchazečů o zaměstnání ve věku 15-64 let ze všech obyvatel ve stejném věku)</a:t>
            </a: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8495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16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Podíl nezaměstnaných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1200"/>
              </a:spcAft>
            </a:pP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219AC0-7E89-42D4-8E89-FD6514F16E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61" t="37143" r="40982" b="32285"/>
          <a:stretch/>
        </p:blipFill>
        <p:spPr>
          <a:xfrm>
            <a:off x="1200151" y="2049236"/>
            <a:ext cx="6239498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1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Podíl nezaměstnaných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1200"/>
              </a:spcAft>
            </a:pP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87E2BE-D061-4616-9603-EAE0F1C1A0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93" t="25000" r="47768" b="61723"/>
          <a:stretch/>
        </p:blipFill>
        <p:spPr>
          <a:xfrm>
            <a:off x="400050" y="2581133"/>
            <a:ext cx="8123464" cy="233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Základní ukazatele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1200"/>
              </a:spcAft>
            </a:pP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7EB0660-8CEE-40CE-8DEC-733BDC6A1C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79" t="36714" r="38660" b="44429"/>
          <a:stretch/>
        </p:blipFill>
        <p:spPr>
          <a:xfrm>
            <a:off x="1020535" y="2334984"/>
            <a:ext cx="7239303" cy="23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6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Podíl nezaměstnaných EU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1200"/>
              </a:spcAft>
            </a:pP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18" name="Picture 2" descr="ČR: Míra nezaměstnanosti v únoru vzrostla dle očekávání o 3,9 % | Fio banka">
            <a:extLst>
              <a:ext uri="{FF2B5EF4-FFF2-40B4-BE49-F238E27FC236}">
                <a16:creationId xmlns:a16="http://schemas.microsoft.com/office/drawing/2014/main" id="{8469ECDA-1732-440C-8E95-8A581E1B2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814452"/>
            <a:ext cx="68199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Aspekty ovlivňující nezaměstnanost 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průběhu hospodářského cyklu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probíhající strukturální změny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realizovaný vědeckotechnický rozvoj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rozsahu a formách státních zásahů do ekonomiky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integrační tendence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síla a politika odborů na trhu práce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institucionální nastavení (délka pracovního týdne, věk pro odchod do důchodu, výše sociálních dávek apod.)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pružnost trhu práce, resp. mezd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vývoj inflace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demografické faktory</a:t>
            </a:r>
            <a:endParaRPr lang="en-US" altLang="cs-CZ" sz="2400" dirty="0"/>
          </a:p>
          <a:p>
            <a:pPr eaLnBrk="1" hangingPunct="1">
              <a:spcAft>
                <a:spcPts val="1200"/>
              </a:spcAft>
            </a:pP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196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Důsledky nezaměstnanosti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altLang="cs-CZ" sz="2800" b="1" dirty="0"/>
              <a:t>ekonomické</a:t>
            </a:r>
            <a:r>
              <a:rPr lang="cs-CZ" altLang="cs-CZ" sz="2800" dirty="0"/>
              <a:t> (nejsou optimálně využity VF – viz PPF, zatížení SR, nižší spotřeba =&gt; nižší HDP)</a:t>
            </a:r>
          </a:p>
          <a:p>
            <a:pPr eaLnBrk="1" hangingPunct="1"/>
            <a:r>
              <a:rPr lang="cs-CZ" altLang="cs-CZ" sz="2800" b="1" dirty="0"/>
              <a:t>sociální</a:t>
            </a:r>
          </a:p>
          <a:p>
            <a:pPr eaLnBrk="1" hangingPunct="1"/>
            <a:r>
              <a:rPr lang="cs-CZ" altLang="cs-CZ" sz="2800" b="1" dirty="0"/>
              <a:t>psychické</a:t>
            </a:r>
            <a:endParaRPr lang="en-US" altLang="cs-CZ" sz="28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6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Frikční nezaměstnanost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označována za „normální“, v podstatě zdravou formou nezaměstnanosti;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dobrovolný odchod ze zaměstnání za účelem nové práce;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časové hledisko – doba potřebná k nalezení nového pracovního místa (inzeráty, pohovory, vyhledávání) a taktéž následná změna pracovního místa (příprava, výměna např. bydliště apod.);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zpravidla v rozmezí 6-12 týdnů.</a:t>
            </a:r>
            <a:endParaRPr lang="en-US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08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Poptávka po práci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Poptávané množství práce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tedy závislé na mzdové sazbě a poptávka po práci je určena příjmem z mezního produktu práce.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Cena produktu je v podmínkách dokonalé konkurence dána, to znamená, že poptávka po práci je ovlivněna výši fyzického mezního produktu práce.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Jeho velikost je dána: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kvalifikací samotné práce, která souvisí s úrovní dosaženého vzdělání,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dovedností pracovníků, jejich praxí.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mezní produktivitou ostatních výrobních faktorů.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řídící a technologické možnosti firmy.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674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Sezónní nezaměstnanost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eaLnBrk="1" hangingPunct="1"/>
            <a:r>
              <a:rPr lang="cs-CZ" altLang="cs-CZ" sz="2800" dirty="0"/>
              <a:t>Krátkodobá;</a:t>
            </a:r>
          </a:p>
          <a:p>
            <a:pPr eaLnBrk="1" hangingPunct="1"/>
            <a:r>
              <a:rPr lang="cs-CZ" altLang="cs-CZ" sz="2800" dirty="0"/>
              <a:t>příčiny: </a:t>
            </a:r>
          </a:p>
          <a:p>
            <a:pPr lvl="1"/>
            <a:r>
              <a:rPr lang="cs-CZ" altLang="cs-CZ" sz="2400" dirty="0"/>
              <a:t>nepravidelnost produkce specifických odvětví (stavebnictví, těžba, zemědělství, cestovní ruch) či ve spotřebě existující sezónní výkyvy (vánoce, cestovní ruch, textil, zemědělství); </a:t>
            </a:r>
          </a:p>
          <a:p>
            <a:pPr eaLnBrk="1" hangingPunct="1"/>
            <a:r>
              <a:rPr lang="cs-CZ" altLang="cs-CZ" sz="2800" dirty="0"/>
              <a:t>stát v těchto případech např. kompenzuje určité % mzdy po dobu těchto výkyvů, přičemž se tak udržuje pracovní síla a podnikateli nevznikají náklady během nečinnosti;</a:t>
            </a:r>
          </a:p>
          <a:p>
            <a:pPr eaLnBrk="1" hangingPunct="1"/>
            <a:r>
              <a:rPr lang="cs-CZ" altLang="cs-CZ" sz="2800" dirty="0"/>
              <a:t>nebo stát přispívá zaměstnavatelům na pracovní pomůcky, pronájem strojů, tak aby mohl fungovat i během výkyvů.</a:t>
            </a:r>
            <a:endParaRPr lang="en-US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17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Strukturální nezaměstnanost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altLang="cs-CZ" sz="2800" dirty="0"/>
              <a:t>nabídka práce určitého druhu (pohlaví, povolání, kvalifikace, regionu) je vyšší než poptávka, tj. existuje nesoulad mezi nabídkou a poptávkou;</a:t>
            </a:r>
          </a:p>
          <a:p>
            <a:pPr eaLnBrk="1" hangingPunct="1"/>
            <a:r>
              <a:rPr lang="cs-CZ" altLang="cs-CZ" sz="2800" dirty="0"/>
              <a:t>důvodem je i nízká územní mobilita, mobilita v rámci změny kvalifikace (rekvalifikace).</a:t>
            </a:r>
            <a:endParaRPr lang="en-US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305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Cyklická nezaměstnanost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en-US" altLang="cs-CZ" sz="2800" dirty="0"/>
              <a:t>je </a:t>
            </a:r>
            <a:r>
              <a:rPr lang="en-US" altLang="cs-CZ" sz="2800" dirty="0" err="1"/>
              <a:t>spojovaná</a:t>
            </a:r>
            <a:r>
              <a:rPr lang="en-US" altLang="cs-CZ" sz="2800" dirty="0"/>
              <a:t> s </a:t>
            </a:r>
            <a:r>
              <a:rPr lang="en-US" altLang="cs-CZ" sz="2800" dirty="0" err="1"/>
              <a:t>cyklickými</a:t>
            </a:r>
            <a:r>
              <a:rPr lang="en-US" altLang="cs-CZ" sz="2800" dirty="0"/>
              <a:t> </a:t>
            </a:r>
            <a:r>
              <a:rPr lang="en-US" altLang="cs-CZ" sz="2800" dirty="0" err="1"/>
              <a:t>výkyvy</a:t>
            </a:r>
            <a:r>
              <a:rPr lang="en-US" altLang="cs-CZ" sz="2800" dirty="0"/>
              <a:t> </a:t>
            </a:r>
            <a:r>
              <a:rPr lang="en-US" altLang="cs-CZ" sz="2800" dirty="0" err="1"/>
              <a:t>ekonomiky</a:t>
            </a:r>
            <a:r>
              <a:rPr lang="en-US" altLang="cs-CZ" sz="2800" dirty="0"/>
              <a:t>, je </a:t>
            </a:r>
            <a:r>
              <a:rPr lang="en-US" altLang="cs-CZ" sz="2800" dirty="0" err="1"/>
              <a:t>rozdílem</a:t>
            </a:r>
            <a:r>
              <a:rPr lang="en-US" altLang="cs-CZ" sz="2800" dirty="0"/>
              <a:t> </a:t>
            </a:r>
            <a:r>
              <a:rPr lang="en-US" altLang="cs-CZ" sz="2800" dirty="0" err="1"/>
              <a:t>mezi</a:t>
            </a:r>
            <a:r>
              <a:rPr lang="en-US" altLang="cs-CZ" sz="2800" dirty="0"/>
              <a:t> </a:t>
            </a:r>
            <a:r>
              <a:rPr lang="en-US" altLang="cs-CZ" sz="2800" dirty="0" err="1"/>
              <a:t>skutečnou</a:t>
            </a:r>
            <a:r>
              <a:rPr lang="en-US" altLang="cs-CZ" sz="2800" dirty="0"/>
              <a:t> </a:t>
            </a:r>
            <a:r>
              <a:rPr lang="en-US" altLang="cs-CZ" sz="2800" dirty="0" err="1"/>
              <a:t>mírou</a:t>
            </a:r>
            <a:r>
              <a:rPr lang="en-US" altLang="cs-CZ" sz="2800" dirty="0"/>
              <a:t> </a:t>
            </a:r>
            <a:r>
              <a:rPr lang="en-US" altLang="cs-CZ" sz="2800" dirty="0" err="1"/>
              <a:t>nezaměstnanosti</a:t>
            </a:r>
            <a:r>
              <a:rPr lang="en-US" altLang="cs-CZ" sz="2800" dirty="0"/>
              <a:t> a </a:t>
            </a:r>
            <a:r>
              <a:rPr lang="en-US" altLang="cs-CZ" sz="2800" dirty="0" err="1"/>
              <a:t>přirozenou</a:t>
            </a:r>
            <a:r>
              <a:rPr lang="en-US" altLang="cs-CZ" sz="2800" dirty="0"/>
              <a:t> </a:t>
            </a:r>
            <a:r>
              <a:rPr lang="en-US" altLang="cs-CZ" sz="2800" dirty="0" err="1"/>
              <a:t>mírou</a:t>
            </a:r>
            <a:r>
              <a:rPr lang="en-US" altLang="cs-CZ" sz="2800" dirty="0"/>
              <a:t> </a:t>
            </a:r>
            <a:r>
              <a:rPr lang="en-US" altLang="cs-CZ" sz="2800" dirty="0" err="1"/>
              <a:t>nezaměstnanosti</a:t>
            </a:r>
            <a:r>
              <a:rPr lang="en-US" altLang="cs-CZ" sz="2800"/>
              <a:t>.</a:t>
            </a:r>
            <a:endParaRPr lang="en-US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692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Přirozená míra nezaměstnanosti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en-US" altLang="cs-CZ" sz="2800" i="1" dirty="0" err="1"/>
              <a:t>míra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nezaměstnanosti</a:t>
            </a:r>
            <a:r>
              <a:rPr lang="en-US" altLang="cs-CZ" sz="2800" i="1" dirty="0"/>
              <a:t>, </a:t>
            </a:r>
            <a:r>
              <a:rPr lang="en-US" altLang="cs-CZ" sz="2800" i="1" dirty="0" err="1"/>
              <a:t>která</a:t>
            </a:r>
            <a:r>
              <a:rPr lang="en-US" altLang="cs-CZ" sz="2800" i="1" dirty="0"/>
              <a:t> je </a:t>
            </a:r>
            <a:r>
              <a:rPr lang="en-US" altLang="cs-CZ" sz="2800" i="1" dirty="0" err="1"/>
              <a:t>slučitelná</a:t>
            </a:r>
            <a:r>
              <a:rPr lang="en-US" altLang="cs-CZ" sz="2800" i="1" dirty="0"/>
              <a:t> s </a:t>
            </a:r>
            <a:r>
              <a:rPr lang="en-US" altLang="cs-CZ" sz="2800" i="1" dirty="0" err="1"/>
              <a:t>dlouhodobou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rovnováhou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ekonomiky</a:t>
            </a:r>
            <a:r>
              <a:rPr lang="en-US" altLang="cs-CZ" sz="2800" i="1" dirty="0"/>
              <a:t>, </a:t>
            </a:r>
            <a:r>
              <a:rPr lang="en-US" altLang="cs-CZ" sz="2800" i="1" dirty="0" err="1"/>
              <a:t>lze</a:t>
            </a:r>
            <a:r>
              <a:rPr lang="en-US" altLang="cs-CZ" sz="2800" i="1" dirty="0"/>
              <a:t> ji </a:t>
            </a:r>
            <a:r>
              <a:rPr lang="en-US" altLang="cs-CZ" sz="2800" i="1" dirty="0" err="1"/>
              <a:t>však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charakterizovat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také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jako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míru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nezaměstnanosti</a:t>
            </a:r>
            <a:r>
              <a:rPr lang="en-US" altLang="cs-CZ" sz="2800" i="1" dirty="0"/>
              <a:t>, </a:t>
            </a:r>
            <a:r>
              <a:rPr lang="en-US" altLang="cs-CZ" sz="2800" i="1" dirty="0" err="1"/>
              <a:t>při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které</a:t>
            </a:r>
            <a:r>
              <a:rPr lang="en-US" altLang="cs-CZ" sz="2800" i="1" dirty="0"/>
              <a:t> je </a:t>
            </a:r>
            <a:r>
              <a:rPr lang="en-US" altLang="cs-CZ" sz="2800" i="1" dirty="0" err="1"/>
              <a:t>skutečná</a:t>
            </a:r>
            <a:r>
              <a:rPr lang="en-US" altLang="cs-CZ" sz="2800" i="1" dirty="0"/>
              <a:t> a </a:t>
            </a:r>
            <a:r>
              <a:rPr lang="en-US" altLang="cs-CZ" sz="2800" i="1" dirty="0" err="1"/>
              <a:t>očekávaná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inflace</a:t>
            </a:r>
            <a:r>
              <a:rPr lang="en-US" altLang="cs-CZ" sz="2800" i="1" dirty="0"/>
              <a:t> </a:t>
            </a:r>
            <a:r>
              <a:rPr lang="en-US" altLang="cs-CZ" sz="2800" i="1" dirty="0" err="1"/>
              <a:t>stejná</a:t>
            </a:r>
            <a:endParaRPr lang="cs-CZ" altLang="cs-CZ" sz="2800" i="1" dirty="0"/>
          </a:p>
          <a:p>
            <a:pPr eaLnBrk="1" hangingPunct="1"/>
            <a:r>
              <a:rPr lang="cs-CZ" altLang="cs-CZ" sz="2800" dirty="0"/>
              <a:t>Někdy je definována jako tzv. </a:t>
            </a:r>
            <a:r>
              <a:rPr lang="cs-CZ" altLang="cs-CZ" sz="2800" b="1" dirty="0"/>
              <a:t>plná zaměstnanost</a:t>
            </a:r>
          </a:p>
          <a:p>
            <a:pPr eaLnBrk="1" hangingPunct="1"/>
            <a:r>
              <a:rPr lang="cs-CZ" altLang="cs-CZ" sz="2800" dirty="0"/>
              <a:t>Podmínku je rovnost počtu lidí opouštějících práci a počtu lidí nalézajících práci</a:t>
            </a:r>
            <a:endParaRPr lang="en-US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737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Neklasické pojetí trhu práce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altLang="cs-CZ" sz="2000" dirty="0"/>
              <a:t>Poptávka a nabídka práce se shodují=&gt;je dosažena plná zaměstnanost tj. přirozená míra nezaměstnanosti a rovnovážná reálná mzda. Předpokladem jsou dokonale pružné mzdy. Vzniká pouze dobrovolná nezaměstnanost a ekonomicky aktivní obyvatelstvo se člení na zaměstnané a dobrovolně nezaměstnané.</a:t>
            </a:r>
            <a:endParaRPr lang="en-US" alt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D4BB60E-D026-4E83-BE23-8B563BF806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146201"/>
              </p:ext>
            </p:extLst>
          </p:nvPr>
        </p:nvGraphicFramePr>
        <p:xfrm>
          <a:off x="2812076" y="3028343"/>
          <a:ext cx="3783100" cy="29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Obrázek" r:id="rId4" imgW="3199229" imgH="2521899" progId="Word.Picture.8">
                  <p:embed/>
                </p:oleObj>
              </mc:Choice>
              <mc:Fallback>
                <p:oleObj name="Obrázek" r:id="rId4" imgW="3199229" imgH="2521899" progId="Word.Picture.8">
                  <p:embed/>
                  <p:pic>
                    <p:nvPicPr>
                      <p:cNvPr id="66565" name="Object 4">
                        <a:extLst>
                          <a:ext uri="{FF2B5EF4-FFF2-40B4-BE49-F238E27FC236}">
                            <a16:creationId xmlns:a16="http://schemas.microsoft.com/office/drawing/2014/main" id="{B84244A2-8275-46BF-B257-827EB17680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2076" y="3028343"/>
                        <a:ext cx="3783100" cy="298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1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Keynesovské pojetí trhu práce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altLang="cs-CZ" sz="2000" dirty="0"/>
              <a:t>předpokládá strnulost mzdových sazeb, tj. nepružné nominální mzdové sazby. Existující nominální mzdová sazba je vyšší než její rovnovážná úroveň, a při této sazbě existuje určitá míra nedobrovolné nezaměstnanosti. Ekonomicky aktivní obyvatelstvo je potom tvořeno zaměstnanými a nezaměstnanými, kteří se člení na dobrovolně nezaměstnané a nedobrovolně nezaměstnané.	</a:t>
            </a:r>
            <a:endParaRPr lang="en-US" alt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C2BF4D2B-539A-434B-9C64-D7553A4AD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081735"/>
              </p:ext>
            </p:extLst>
          </p:nvPr>
        </p:nvGraphicFramePr>
        <p:xfrm>
          <a:off x="3018773" y="3461748"/>
          <a:ext cx="3398273" cy="2680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Obrázek" r:id="rId4" imgW="3199229" imgH="2521899" progId="Word.Picture.8">
                  <p:embed/>
                </p:oleObj>
              </mc:Choice>
              <mc:Fallback>
                <p:oleObj name="Obrázek" r:id="rId4" imgW="3199229" imgH="2521899" progId="Word.Picture.8">
                  <p:embed/>
                  <p:pic>
                    <p:nvPicPr>
                      <p:cNvPr id="68614" name="Object 6">
                        <a:extLst>
                          <a:ext uri="{FF2B5EF4-FFF2-40B4-BE49-F238E27FC236}">
                            <a16:creationId xmlns:a16="http://schemas.microsoft.com/office/drawing/2014/main" id="{4D25CE16-8827-4FF7-9D2D-B44D7527F8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8773" y="3461748"/>
                        <a:ext cx="3398273" cy="2680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940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 err="1"/>
              <a:t>Okonův</a:t>
            </a:r>
            <a:r>
              <a:rPr lang="cs-CZ" altLang="cs-CZ" sz="4000" b="1" dirty="0"/>
              <a:t> zákon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en-US" altLang="cs-CZ" sz="2400" dirty="0" err="1"/>
              <a:t>Vyjadřuje</a:t>
            </a:r>
            <a:r>
              <a:rPr lang="en-US" altLang="cs-CZ" sz="2400" dirty="0"/>
              <a:t> </a:t>
            </a:r>
            <a:r>
              <a:rPr lang="en-US" altLang="cs-CZ" sz="2400" dirty="0" err="1"/>
              <a:t>fakt</a:t>
            </a:r>
            <a:r>
              <a:rPr lang="en-US" altLang="cs-CZ" sz="2400" dirty="0"/>
              <a:t>, </a:t>
            </a:r>
            <a:r>
              <a:rPr lang="en-US" altLang="cs-CZ" sz="2400" dirty="0" err="1"/>
              <a:t>že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při</a:t>
            </a:r>
            <a:r>
              <a:rPr lang="en-US" altLang="cs-CZ" sz="2400" dirty="0"/>
              <a:t> </a:t>
            </a:r>
            <a:r>
              <a:rPr lang="en-US" altLang="cs-CZ" sz="2400" dirty="0" err="1"/>
              <a:t>růstu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nezaměstnanosti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nad</a:t>
            </a:r>
            <a:r>
              <a:rPr lang="en-US" altLang="cs-CZ" sz="2400" dirty="0"/>
              <a:t> </a:t>
            </a:r>
            <a:r>
              <a:rPr lang="en-US" altLang="cs-CZ" sz="2400" dirty="0" err="1"/>
              <a:t>její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přirozenou</a:t>
            </a:r>
            <a:r>
              <a:rPr lang="en-US" altLang="cs-CZ" sz="2400" dirty="0"/>
              <a:t> </a:t>
            </a:r>
            <a:r>
              <a:rPr lang="en-US" altLang="cs-CZ" sz="2400" dirty="0" err="1"/>
              <a:t>úroveň</a:t>
            </a:r>
            <a:r>
              <a:rPr lang="en-US" altLang="cs-CZ" sz="2400" dirty="0"/>
              <a:t> </a:t>
            </a:r>
            <a:r>
              <a:rPr lang="en-US" altLang="cs-CZ" sz="2400" dirty="0" err="1"/>
              <a:t>úměrně</a:t>
            </a:r>
            <a:r>
              <a:rPr lang="en-US" altLang="cs-CZ" sz="2400" dirty="0"/>
              <a:t> </a:t>
            </a:r>
            <a:r>
              <a:rPr lang="en-US" altLang="cs-CZ" sz="2400" dirty="0" err="1"/>
              <a:t>klesá</a:t>
            </a:r>
            <a:r>
              <a:rPr lang="en-US" altLang="cs-CZ" sz="2400" dirty="0"/>
              <a:t> </a:t>
            </a:r>
            <a:r>
              <a:rPr lang="en-US" altLang="cs-CZ" sz="2400" dirty="0" err="1"/>
              <a:t>hrubý</a:t>
            </a:r>
            <a:r>
              <a:rPr lang="en-US" altLang="cs-CZ" sz="2400" dirty="0"/>
              <a:t> </a:t>
            </a:r>
            <a:r>
              <a:rPr lang="en-US" altLang="cs-CZ" sz="2400" dirty="0" err="1"/>
              <a:t>domácí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produkt</a:t>
            </a:r>
            <a:r>
              <a:rPr lang="en-US" altLang="cs-CZ" sz="2400" dirty="0"/>
              <a:t> (</a:t>
            </a:r>
            <a:r>
              <a:rPr lang="en-US" altLang="cs-CZ" sz="2400" dirty="0" err="1"/>
              <a:t>oproti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potenciálnímu</a:t>
            </a:r>
            <a:r>
              <a:rPr lang="en-US" altLang="cs-CZ" sz="2400" dirty="0"/>
              <a:t> HDP).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Hrubý odhad ztráty blahobytu spojený s dočasným zvýšením míry nezaměstnanosti o jeden procentní bod by činil dvě až tři procenta reálného výstupu</a:t>
            </a:r>
          </a:p>
          <a:p>
            <a:pPr eaLnBrk="1" hangingPunct="1"/>
            <a:r>
              <a:rPr lang="cs-CZ" altLang="cs-CZ" sz="2400" dirty="0"/>
              <a:t>je-li skutečná míra nezaměstnanosti na úrovni přirozené míry, pak Y = Y*, nebo také Y/Y* = 1. Je-li skutečná nezaměstnanosti vyšší u &gt; u*, ekonomika nevyužívá své potenciální možnosti</a:t>
            </a:r>
          </a:p>
          <a:p>
            <a:pPr eaLnBrk="1" hangingPunct="1"/>
            <a:endParaRPr lang="en-US" alt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214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 err="1"/>
              <a:t>Okonův</a:t>
            </a:r>
            <a:r>
              <a:rPr lang="cs-CZ" altLang="cs-CZ" sz="4000" b="1" dirty="0"/>
              <a:t> zákon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en-US" altLang="cs-CZ" sz="2400" dirty="0" err="1"/>
              <a:t>Vyjadřuje</a:t>
            </a:r>
            <a:r>
              <a:rPr lang="en-US" altLang="cs-CZ" sz="2400" dirty="0"/>
              <a:t> </a:t>
            </a:r>
            <a:r>
              <a:rPr lang="en-US" altLang="cs-CZ" sz="2400" dirty="0" err="1"/>
              <a:t>fakt</a:t>
            </a:r>
            <a:r>
              <a:rPr lang="en-US" altLang="cs-CZ" sz="2400" dirty="0"/>
              <a:t>, </a:t>
            </a:r>
            <a:r>
              <a:rPr lang="en-US" altLang="cs-CZ" sz="2400" dirty="0" err="1"/>
              <a:t>že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při</a:t>
            </a:r>
            <a:r>
              <a:rPr lang="en-US" altLang="cs-CZ" sz="2400" dirty="0"/>
              <a:t> </a:t>
            </a:r>
            <a:r>
              <a:rPr lang="en-US" altLang="cs-CZ" sz="2400" dirty="0" err="1"/>
              <a:t>růstu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nezaměstnanosti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nad</a:t>
            </a:r>
            <a:r>
              <a:rPr lang="en-US" altLang="cs-CZ" sz="2400" dirty="0"/>
              <a:t> </a:t>
            </a:r>
            <a:r>
              <a:rPr lang="en-US" altLang="cs-CZ" sz="2400" dirty="0" err="1"/>
              <a:t>její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přirozenou</a:t>
            </a:r>
            <a:r>
              <a:rPr lang="en-US" altLang="cs-CZ" sz="2400" dirty="0"/>
              <a:t> </a:t>
            </a:r>
            <a:r>
              <a:rPr lang="en-US" altLang="cs-CZ" sz="2400" dirty="0" err="1"/>
              <a:t>úroveň</a:t>
            </a:r>
            <a:r>
              <a:rPr lang="en-US" altLang="cs-CZ" sz="2400" dirty="0"/>
              <a:t> </a:t>
            </a:r>
            <a:r>
              <a:rPr lang="en-US" altLang="cs-CZ" sz="2400" dirty="0" err="1"/>
              <a:t>úměrně</a:t>
            </a:r>
            <a:r>
              <a:rPr lang="en-US" altLang="cs-CZ" sz="2400" dirty="0"/>
              <a:t> </a:t>
            </a:r>
            <a:r>
              <a:rPr lang="en-US" altLang="cs-CZ" sz="2400" dirty="0" err="1"/>
              <a:t>klesá</a:t>
            </a:r>
            <a:r>
              <a:rPr lang="en-US" altLang="cs-CZ" sz="2400" dirty="0"/>
              <a:t> </a:t>
            </a:r>
            <a:r>
              <a:rPr lang="en-US" altLang="cs-CZ" sz="2400" dirty="0" err="1"/>
              <a:t>hrubý</a:t>
            </a:r>
            <a:r>
              <a:rPr lang="en-US" altLang="cs-CZ" sz="2400" dirty="0"/>
              <a:t> </a:t>
            </a:r>
            <a:r>
              <a:rPr lang="en-US" altLang="cs-CZ" sz="2400" dirty="0" err="1"/>
              <a:t>domácí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produkt</a:t>
            </a:r>
            <a:r>
              <a:rPr lang="en-US" altLang="cs-CZ" sz="2400" dirty="0"/>
              <a:t> (</a:t>
            </a:r>
            <a:r>
              <a:rPr lang="en-US" altLang="cs-CZ" sz="2400" dirty="0" err="1"/>
              <a:t>oproti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potenciálnímu</a:t>
            </a:r>
            <a:r>
              <a:rPr lang="en-US" altLang="cs-CZ" sz="2400" dirty="0"/>
              <a:t> HDP).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Hrubý odhad ztráty blahobytu spojený s dočasným zvýšením míry nezaměstnanosti o jeden procentní bod by činil dvě až tři procenta reálného výstupu</a:t>
            </a:r>
          </a:p>
          <a:p>
            <a:pPr eaLnBrk="1" hangingPunct="1"/>
            <a:r>
              <a:rPr lang="cs-CZ" altLang="cs-CZ" sz="2400" dirty="0"/>
              <a:t>je-li skutečná míra nezaměstnanosti na úrovni přirozené míry, pak Y = Y*, nebo také Y/Y* = 1. Je-li skutečná nezaměstnanosti vyšší u &gt; u*, ekonomika nevyužívá své potenciální možnosti</a:t>
            </a:r>
          </a:p>
          <a:p>
            <a:pPr eaLnBrk="1" hangingPunct="1"/>
            <a:endParaRPr lang="en-US" alt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0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 err="1"/>
              <a:t>Okonův</a:t>
            </a:r>
            <a:r>
              <a:rPr lang="cs-CZ" altLang="cs-CZ" sz="4000" b="1" dirty="0"/>
              <a:t> zákon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sz="2800" b="1" dirty="0" err="1"/>
              <a:t>Okunův</a:t>
            </a:r>
            <a:r>
              <a:rPr lang="cs-CZ" sz="2800" b="1" dirty="0"/>
              <a:t> zákon</a:t>
            </a:r>
            <a:r>
              <a:rPr lang="cs-CZ" sz="2800" dirty="0"/>
              <a:t>, který říká, že </a:t>
            </a:r>
            <a:r>
              <a:rPr lang="cs-CZ" sz="2800" b="1" dirty="0"/>
              <a:t>pokud se zvýší skutečná míra nezaměstnanosti o 1 % oproti přirozené míře nezaměstnanosti, pak reálný produkt poklesne o 2 % oproti potenciálnímu produktu</a:t>
            </a:r>
            <a:r>
              <a:rPr lang="cs-CZ" sz="2800" dirty="0"/>
              <a:t>, respektive </a:t>
            </a:r>
            <a:r>
              <a:rPr lang="cs-CZ" sz="2800" b="1" dirty="0"/>
              <a:t>zvýšení nezaměstnanosti o 1 % znamená 2 % snížení produktu</a:t>
            </a:r>
            <a:r>
              <a:rPr lang="cs-CZ" sz="2800" dirty="0"/>
              <a:t>.</a:t>
            </a:r>
            <a:endParaRPr lang="en-US" alt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6A8E59D7-2529-464D-B60A-2FE2F28A69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332535"/>
              </p:ext>
            </p:extLst>
          </p:nvPr>
        </p:nvGraphicFramePr>
        <p:xfrm>
          <a:off x="3554577" y="4583754"/>
          <a:ext cx="2448272" cy="1104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Rovnice" r:id="rId4" imgW="1079280" imgH="482400" progId="Equation.3">
                  <p:embed/>
                </p:oleObj>
              </mc:Choice>
              <mc:Fallback>
                <p:oleObj name="Rovnice" r:id="rId4" imgW="1079280" imgH="482400" progId="Equation.3">
                  <p:embed/>
                  <p:pic>
                    <p:nvPicPr>
                      <p:cNvPr id="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577" y="4583754"/>
                        <a:ext cx="2448272" cy="11049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040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7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Tržní poptávka po práci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Tržní poptávka po práci je horizontální součet individuálních křivek poptávky po práci všech firem na trhu práce.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zahrnuta stejná práce ve všech odvětvích.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FA61A8-FA5E-452C-9AB8-EAA216578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07" t="48571" r="59733" b="24857"/>
          <a:stretch/>
        </p:blipFill>
        <p:spPr>
          <a:xfrm>
            <a:off x="2718232" y="3429000"/>
            <a:ext cx="3633106" cy="255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3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1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sz="2400" dirty="0"/>
              <a:t>K 1. lednu určitého roku bylo v ekonomice zaměstnaných 5 miliónů osob a 500 000 osob nezaměstnaných. Předpokládáme, že během roku ztrácí práci 2 % zaměstnaných a práci najde 38 % nezaměstnaných. </a:t>
            </a:r>
          </a:p>
          <a:p>
            <a:pPr marL="800100" lvl="1">
              <a:spcBef>
                <a:spcPts val="0"/>
              </a:spcBef>
              <a:buClrTx/>
              <a:buSzTx/>
              <a:buFontTx/>
              <a:buAutoNum type="alphaLcParenR"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Vypočítejte míru nezaměstnanosti, </a:t>
            </a:r>
          </a:p>
          <a:p>
            <a:pPr marL="800100" lvl="1">
              <a:spcBef>
                <a:spcPts val="0"/>
              </a:spcBef>
              <a:buClrTx/>
              <a:buSzTx/>
              <a:buFontTx/>
              <a:buAutoNum type="alphaLcParenR"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Vypočítejte počet nezaměstnaných, pokud skutečná míra nezaměstnanosti bude shodná s přirozenou mírou nezaměstnanosti.</a:t>
            </a:r>
          </a:p>
          <a:p>
            <a:pPr lvl="1"/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71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2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400" dirty="0"/>
              <a:t>Víte, že počet osob v ekonomicky aktivním věku je 1 500. Z toho je počet studentů 180, počet zaměstnaných 1 100, počet žen na mateřské dovolené 75 a počet dlouhodobě nemocných 30. </a:t>
            </a:r>
          </a:p>
          <a:p>
            <a:pPr lvl="1"/>
            <a:r>
              <a:rPr lang="cs-CZ" sz="2000" b="1" dirty="0"/>
              <a:t>Vypočítejte míru nezaměstnanosti.</a:t>
            </a:r>
          </a:p>
          <a:p>
            <a:pPr marL="571500" lvl="1" indent="0">
              <a:buNone/>
            </a:pPr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40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3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cs-CZ" sz="2400" dirty="0"/>
              <a:t>V jisté zemi bylo zjištěno na základě posledního sčítání lidu celkem 800 mil. osob. Dále statistika vykázala celkem 150 mil. osob nezaměstnaných a 600 mil. osob výdělečně činných. Frikční nezaměstnanost je 9 mil. osob.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0">
              <a:buNone/>
            </a:pPr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42A0F40-E591-4C09-9C9C-FDB9231864C5}"/>
              </a:ext>
            </a:extLst>
          </p:cNvPr>
          <p:cNvSpPr/>
          <p:nvPr/>
        </p:nvSpPr>
        <p:spPr>
          <a:xfrm>
            <a:off x="254417" y="3209612"/>
            <a:ext cx="6534472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Vypočítejte celkový počet práceschopného obyvatelstva,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 Vypočítejte míru nezaměstnanosti,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c) Vypočítejte míru nezaměstnanosti frikčně nezaměstnaných osob.</a:t>
            </a:r>
          </a:p>
        </p:txBody>
      </p:sp>
    </p:spTree>
    <p:extLst>
      <p:ext uri="{BB962C8B-B14F-4D97-AF65-F5344CB8AC3E}">
        <p14:creationId xmlns:p14="http://schemas.microsoft.com/office/powerpoint/2010/main" val="26574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Příklad č. 4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cs-CZ" sz="2400" dirty="0"/>
              <a:t>V ekonomice je celkem 320 mil. obyvatel, z toho je 190 mil. zaměstnaných a 30 mil. nezaměstnaných.  </a:t>
            </a:r>
          </a:p>
          <a:p>
            <a:pPr marL="342900" algn="just"/>
            <a:r>
              <a:rPr lang="cs-CZ" sz="2400" b="1" dirty="0"/>
              <a:t>Určete míru nezaměstnanosti.</a:t>
            </a:r>
          </a:p>
          <a:p>
            <a:pPr marL="571500" lvl="1" indent="0">
              <a:buNone/>
            </a:pPr>
            <a:endParaRPr lang="cs-CZ"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784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Individuální nabídka práce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Nabídka práce vyjadřuje všechny kombinace množství práce a mzdy, tzn.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množství práce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bude nabízeno při jednotlivých úrovních mzdové sazby. 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DEN MÁ JEN 24 HODIN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Velikost nabídky práce je závislá na výši mzdové sazby a je  určena ztrátou spojenou s obětováním volného času.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1036">
            <a:extLst>
              <a:ext uri="{FF2B5EF4-FFF2-40B4-BE49-F238E27FC236}">
                <a16:creationId xmlns:a16="http://schemas.microsoft.com/office/drawing/2014/main" id="{61C9FAD9-4239-44BD-9E48-84195AFA0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76820"/>
            <a:ext cx="3182630" cy="316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37">
            <a:extLst>
              <a:ext uri="{FF2B5EF4-FFF2-40B4-BE49-F238E27FC236}">
                <a16:creationId xmlns:a16="http://schemas.microsoft.com/office/drawing/2014/main" id="{8101875E-3900-4180-B328-56EC7C0D5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189663"/>
            <a:ext cx="3714750" cy="1077913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Substituční efekt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rostoucích mezd podněcuje pracovníky ke zvýšení množství nabízené práce, substituuje volný čas za práci, a ten je dražší.</a:t>
            </a:r>
            <a:endParaRPr kumimoji="0" lang="cs-CZ" alt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ext Box 1038">
            <a:extLst>
              <a:ext uri="{FF2B5EF4-FFF2-40B4-BE49-F238E27FC236}">
                <a16:creationId xmlns:a16="http://schemas.microsoft.com/office/drawing/2014/main" id="{F414168B-F742-4F90-AB1D-1B2C82C4B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571971"/>
            <a:ext cx="3714750" cy="1323439"/>
          </a:xfrm>
          <a:prstGeom prst="rect">
            <a:avLst/>
          </a:prstGeom>
          <a:solidFill>
            <a:schemeClr val="bg1">
              <a:alpha val="49019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Důchodový efekt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rostoucích mezd podněcuje pracovníky ke snížení nabízeného množství práce, neboť vyšší mzda činí spotřebitele bohatším =&gt;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ohnutí nabídkové křivky práce</a:t>
            </a:r>
            <a:endParaRPr kumimoji="0" lang="cs-CZ" alt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6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Tržní nabídka práce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Tržní nabídka práce je součtem individuálních nabídek práce v určité profesi, příp. odvětví.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E1F0F32-4E28-41A2-84A9-BAC3518043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51" t="46857" r="62500" b="28572"/>
          <a:stretch/>
        </p:blipFill>
        <p:spPr>
          <a:xfrm>
            <a:off x="1612368" y="2662341"/>
            <a:ext cx="4894567" cy="321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2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Rovnováha na trhu práce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spcBef>
                <a:spcPct val="50000"/>
              </a:spcBef>
            </a:pPr>
            <a:r>
              <a:rPr lang="cs-CZ" altLang="cs-CZ" sz="2400" b="1" dirty="0"/>
              <a:t>Rovnováha na trhu práce </a:t>
            </a:r>
            <a:r>
              <a:rPr lang="cs-CZ" altLang="cs-CZ" sz="2400" dirty="0"/>
              <a:t>vzniká při tzv. rovnovážné mzdě, která je dána průsečíkem křivky tržní poptávky po práci a tržní nabídky práce. V tomto bodě se nalézá rovnovážná mzda </a:t>
            </a:r>
            <a:r>
              <a:rPr lang="cs-CZ" altLang="cs-CZ" sz="2400" b="1" dirty="0" err="1"/>
              <a:t>w</a:t>
            </a:r>
            <a:r>
              <a:rPr lang="cs-CZ" altLang="cs-CZ" sz="2400" b="1" baseline="-25000" dirty="0" err="1"/>
              <a:t>E</a:t>
            </a:r>
            <a:r>
              <a:rPr lang="cs-CZ" altLang="cs-CZ" sz="2400" baseline="-25000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2139472-6AFD-4929-8E18-0364D0A23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56" y="2742308"/>
            <a:ext cx="3296888" cy="321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00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Nedokonale konkurenční trh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eaLnBrk="1" hangingPunct="1">
              <a:defRPr/>
            </a:pPr>
            <a:r>
              <a:rPr lang="cs-CZ" sz="2400" dirty="0"/>
              <a:t>zasahuje do něj vláda</a:t>
            </a:r>
          </a:p>
          <a:p>
            <a:pPr eaLnBrk="1" hangingPunct="1">
              <a:defRPr/>
            </a:pPr>
            <a:r>
              <a:rPr lang="cs-CZ" sz="2400" dirty="0"/>
              <a:t>neexistuje dokonalá elasticita nabídka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/>
              <a:t>mobilita pracovních sil (nedostatek bytů)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/>
              <a:t>sociální aspekty (vázanost lidí na místo)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/>
              <a:t>kvalifikace a rekvalifikace</a:t>
            </a:r>
          </a:p>
          <a:p>
            <a:pPr eaLnBrk="1" hangingPunct="1">
              <a:defRPr/>
            </a:pPr>
            <a:r>
              <a:rPr lang="cs-CZ" sz="2400" dirty="0"/>
              <a:t>neexistuje dokonalá elasticita poptávky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/>
              <a:t>efektivností mzdy (firma přeplácí z důvodů personálních)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/>
              <a:t>institucionální faktory (pracovně právní předpisy, minimální mzda, kolektivní smlouvy)</a:t>
            </a:r>
          </a:p>
          <a:p>
            <a:pPr eaLnBrk="1" hangingPunct="1">
              <a:defRPr/>
            </a:pPr>
            <a:r>
              <a:rPr lang="cs-CZ" sz="2400" dirty="0"/>
              <a:t>mzdová nepružnost – mzdy reagují velmi pomalu na výrazné změny na trzích práce, než je tomu u cen na trzích výrobků a služeb. </a:t>
            </a:r>
          </a:p>
          <a:p>
            <a:pPr eaLnBrk="1" hangingPunct="1">
              <a:defRPr/>
            </a:pPr>
            <a:r>
              <a:rPr lang="cs-CZ" sz="2400" dirty="0"/>
              <a:t>firmy vytváří vlastní mzdové struktury, kvalifikační systémy (mzdové sazby) a existují tak rozdíly ve výši mezd.</a:t>
            </a:r>
            <a:endParaRPr lang="cs-CZ" altLang="cs-CZ" sz="2400" baseline="-25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174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Základní východiska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28663" indent="-609600" eaLnBrk="1" hangingPunct="1">
              <a:buFont typeface="Wingdings 2" panose="05020102010507070707" pitchFamily="18" charset="2"/>
              <a:buNone/>
            </a:pPr>
            <a:r>
              <a:rPr lang="cs-CZ" altLang="cs-CZ" sz="2800" b="1" u="sng" dirty="0"/>
              <a:t>Definice nezaměstnaného</a:t>
            </a:r>
            <a:endParaRPr lang="cs-CZ" altLang="cs-CZ" sz="2800" dirty="0"/>
          </a:p>
          <a:p>
            <a:pPr marL="728663" indent="-609600" eaLnBrk="1" hangingPunct="1">
              <a:buFont typeface="Wingdings 2" panose="05020102010507070707" pitchFamily="18" charset="2"/>
              <a:buNone/>
            </a:pPr>
            <a:r>
              <a:rPr lang="cs-CZ" altLang="cs-CZ" sz="2400" dirty="0"/>
              <a:t>- více přístupů</a:t>
            </a:r>
          </a:p>
          <a:p>
            <a:pPr marL="728663" indent="-609600" eaLnBrk="1" hangingPunct="1">
              <a:buFontTx/>
              <a:buNone/>
            </a:pPr>
            <a:r>
              <a:rPr lang="cs-CZ" altLang="cs-CZ" sz="2400" dirty="0"/>
              <a:t>- dle doporučení ILO (International </a:t>
            </a:r>
            <a:r>
              <a:rPr lang="cs-CZ" altLang="cs-CZ" sz="2400" dirty="0" err="1"/>
              <a:t>Labour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Organization</a:t>
            </a:r>
            <a:r>
              <a:rPr lang="cs-CZ" altLang="cs-CZ" sz="2400" dirty="0"/>
              <a:t> (Mezinárodní organizace práce)) – osoby starší 15let, které splňují tyto podmínky:</a:t>
            </a:r>
          </a:p>
          <a:p>
            <a:pPr marL="728663" indent="-609600" eaLnBrk="1" hangingPunct="1">
              <a:buFontTx/>
              <a:buNone/>
            </a:pPr>
            <a:endParaRPr lang="cs-CZ" altLang="cs-CZ" sz="1600" dirty="0"/>
          </a:p>
          <a:p>
            <a:pPr marL="728663" indent="-609600" eaLnBrk="1" hangingPunct="1">
              <a:buSzTx/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jsou bez práce;</a:t>
            </a:r>
          </a:p>
          <a:p>
            <a:pPr marL="728663" indent="-609600" eaLnBrk="1" hangingPunct="1">
              <a:buSzTx/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hledají „aktivně“ práci – tj. registrace na UP nebo jiné soukromé zprostředkovatelské agentury;</a:t>
            </a:r>
          </a:p>
          <a:p>
            <a:pPr marL="728663" indent="-609600" eaLnBrk="1" hangingPunct="1">
              <a:buSzTx/>
              <a:buFont typeface="Wingdings 2" panose="05020102010507070707" pitchFamily="18" charset="2"/>
              <a:buAutoNum type="arabicPeriod"/>
            </a:pPr>
            <a:r>
              <a:rPr lang="cs-CZ" altLang="cs-CZ" sz="2400" dirty="0"/>
              <a:t>připravenost nastoupit do práce nejpozději do 14 dnů.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9/44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8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</TotalTime>
  <Words>2110</Words>
  <Application>Microsoft Office PowerPoint</Application>
  <PresentationFormat>Předvádění na obrazovce (4:3)</PresentationFormat>
  <Paragraphs>359</Paragraphs>
  <Slides>44</Slides>
  <Notes>44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44</vt:i4>
      </vt:variant>
    </vt:vector>
  </HeadingPairs>
  <TitlesOfParts>
    <vt:vector size="53" baseType="lpstr">
      <vt:lpstr>Arial</vt:lpstr>
      <vt:lpstr>Calibri</vt:lpstr>
      <vt:lpstr>Corbel</vt:lpstr>
      <vt:lpstr>Times New Roman</vt:lpstr>
      <vt:lpstr>Wingdings</vt:lpstr>
      <vt:lpstr>Wingdings 2</vt:lpstr>
      <vt:lpstr>Office Theme</vt:lpstr>
      <vt:lpstr>Obrázek</vt:lpstr>
      <vt:lpstr>Rovnice</vt:lpstr>
      <vt:lpstr>Makroekonomie Poruchy makroekonomické rovnováhy - nezaměstnanost YMAK_01/04</vt:lpstr>
      <vt:lpstr>Základní vymezení pojmů</vt:lpstr>
      <vt:lpstr>Poptávka po práci</vt:lpstr>
      <vt:lpstr>Tržní poptávka po práci</vt:lpstr>
      <vt:lpstr>Individuální nabídka práce</vt:lpstr>
      <vt:lpstr>Tržní nabídka práce</vt:lpstr>
      <vt:lpstr>Rovnováha na trhu práce</vt:lpstr>
      <vt:lpstr>Nedokonale konkurenční trh</vt:lpstr>
      <vt:lpstr>Základní východiska</vt:lpstr>
      <vt:lpstr>Základní východiska</vt:lpstr>
      <vt:lpstr>Základní východiska</vt:lpstr>
      <vt:lpstr>Základní východiska</vt:lpstr>
      <vt:lpstr>Základní východiska</vt:lpstr>
      <vt:lpstr>Základní východiska</vt:lpstr>
      <vt:lpstr>Základní východiska</vt:lpstr>
      <vt:lpstr>Základní východiska</vt:lpstr>
      <vt:lpstr>Základní východiska</vt:lpstr>
      <vt:lpstr>Základní východiska</vt:lpstr>
      <vt:lpstr>Základní východiska</vt:lpstr>
      <vt:lpstr>Rizikové skupiny nezaměstnaných na trhu práce</vt:lpstr>
      <vt:lpstr>Podílové ukazatele trhu práce</vt:lpstr>
      <vt:lpstr>Kde se dají tyto údaje zjistit</vt:lpstr>
      <vt:lpstr>Podíl nezaměstnaných</vt:lpstr>
      <vt:lpstr>Podíl nezaměstnaných</vt:lpstr>
      <vt:lpstr>Základní ukazatele</vt:lpstr>
      <vt:lpstr>Podíl nezaměstnaných EU</vt:lpstr>
      <vt:lpstr>Aspekty ovlivňující nezaměstnanost </vt:lpstr>
      <vt:lpstr>Důsledky nezaměstnanosti</vt:lpstr>
      <vt:lpstr>Frikční nezaměstnanost</vt:lpstr>
      <vt:lpstr>Sezónní nezaměstnanost</vt:lpstr>
      <vt:lpstr>Strukturální nezaměstnanost</vt:lpstr>
      <vt:lpstr>Cyklická nezaměstnanost</vt:lpstr>
      <vt:lpstr>Přirozená míra nezaměstnanosti</vt:lpstr>
      <vt:lpstr>Neklasické pojetí trhu práce</vt:lpstr>
      <vt:lpstr>Keynesovské pojetí trhu práce</vt:lpstr>
      <vt:lpstr>Okonův zákon</vt:lpstr>
      <vt:lpstr>Okonův zákon</vt:lpstr>
      <vt:lpstr>Okonův zákon</vt:lpstr>
      <vt:lpstr>Příklady k procvičení</vt:lpstr>
      <vt:lpstr>Příklad č. 1</vt:lpstr>
      <vt:lpstr>Příklad č. 2</vt:lpstr>
      <vt:lpstr>Příklad č. 3</vt:lpstr>
      <vt:lpstr>Příklad č. 4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70</cp:revision>
  <dcterms:modified xsi:type="dcterms:W3CDTF">2023-03-16T06:20:32Z</dcterms:modified>
</cp:coreProperties>
</file>