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9"/>
  </p:notesMasterIdLst>
  <p:sldIdLst>
    <p:sldId id="256" r:id="rId2"/>
    <p:sldId id="257" r:id="rId3"/>
    <p:sldId id="362" r:id="rId4"/>
    <p:sldId id="363" r:id="rId5"/>
    <p:sldId id="364" r:id="rId6"/>
    <p:sldId id="370" r:id="rId7"/>
    <p:sldId id="371" r:id="rId8"/>
    <p:sldId id="372" r:id="rId9"/>
    <p:sldId id="287" r:id="rId10"/>
    <p:sldId id="3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8" r:id="rId21"/>
    <p:sldId id="290" r:id="rId22"/>
    <p:sldId id="274" r:id="rId23"/>
    <p:sldId id="289" r:id="rId24"/>
    <p:sldId id="366" r:id="rId25"/>
    <p:sldId id="275" r:id="rId26"/>
    <p:sldId id="367" r:id="rId27"/>
    <p:sldId id="368" r:id="rId28"/>
    <p:sldId id="369" r:id="rId29"/>
    <p:sldId id="277" r:id="rId30"/>
    <p:sldId id="276" r:id="rId31"/>
    <p:sldId id="278" r:id="rId32"/>
    <p:sldId id="291" r:id="rId33"/>
    <p:sldId id="292" r:id="rId34"/>
    <p:sldId id="296" r:id="rId35"/>
    <p:sldId id="373" r:id="rId36"/>
    <p:sldId id="279" r:id="rId37"/>
    <p:sldId id="301" r:id="rId38"/>
    <p:sldId id="302" r:id="rId39"/>
    <p:sldId id="280" r:id="rId40"/>
    <p:sldId id="298" r:id="rId41"/>
    <p:sldId id="300" r:id="rId42"/>
    <p:sldId id="297" r:id="rId43"/>
    <p:sldId id="299" r:id="rId44"/>
    <p:sldId id="303" r:id="rId45"/>
    <p:sldId id="293" r:id="rId46"/>
    <p:sldId id="295" r:id="rId47"/>
    <p:sldId id="361" r:id="rId4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117" d="100"/>
          <a:sy n="117" d="100"/>
        </p:scale>
        <p:origin x="13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141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444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13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245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650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3419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073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136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63" r:id="rId12"/>
    <p:sldLayoutId id="2147483668" r:id="rId13"/>
    <p:sldLayoutId id="2147483665" r:id="rId14"/>
    <p:sldLayoutId id="2147483667" r:id="rId15"/>
    <p:sldLayoutId id="2147483670" r:id="rId16"/>
    <p:sldLayoutId id="2147483671" r:id="rId17"/>
    <p:sldLayoutId id="2147483672" r:id="rId18"/>
    <p:sldLayoutId id="2147483685" r:id="rId19"/>
  </p:sldLayoutIdLst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Agregátní poptávka, agregátní nabídka a potencionální produkt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YMAK_04/04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17. 02. 2023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C=výdaje (spotřeba) domácností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bohatství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očekávání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zadlužení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daně placené spotřebiteli a transferové platby </a:t>
            </a:r>
          </a:p>
          <a:p>
            <a:pPr marL="457200" lvl="1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368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341324A4-C24D-4428-8468-FA41EF4F3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850"/>
            <a:ext cx="9144000" cy="64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1A843A11-ABF8-4E0A-BC26-BDD5DE458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AE01D8E2-F955-4BBC-A8F4-A23F8D96A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990600"/>
            <a:ext cx="89281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míry zdanění zvyšuje disponibilní důchod, a tím i spotřební výdaje=&gt;kam se posune křivka AD?</a:t>
            </a:r>
          </a:p>
        </p:txBody>
      </p:sp>
      <p:sp>
        <p:nvSpPr>
          <p:cNvPr id="12295" name="Freeform 7">
            <a:extLst>
              <a:ext uri="{FF2B5EF4-FFF2-40B4-BE49-F238E27FC236}">
                <a16:creationId xmlns:a16="http://schemas.microsoft.com/office/drawing/2014/main" id="{A99D6BC3-BBF1-47CA-916D-D68A901E0BB3}"/>
              </a:ext>
            </a:extLst>
          </p:cNvPr>
          <p:cNvSpPr>
            <a:spLocks/>
          </p:cNvSpPr>
          <p:nvPr/>
        </p:nvSpPr>
        <p:spPr bwMode="auto">
          <a:xfrm>
            <a:off x="1752600" y="2819400"/>
            <a:ext cx="2438400" cy="2743200"/>
          </a:xfrm>
          <a:custGeom>
            <a:avLst/>
            <a:gdLst>
              <a:gd name="T0" fmla="*/ 0 w 1632"/>
              <a:gd name="T1" fmla="*/ 0 h 1776"/>
              <a:gd name="T2" fmla="*/ 2147483646 w 1632"/>
              <a:gd name="T3" fmla="*/ 2147483646 h 1776"/>
              <a:gd name="T4" fmla="*/ 2147483646 w 1632"/>
              <a:gd name="T5" fmla="*/ 2147483646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776">
                <a:moveTo>
                  <a:pt x="0" y="0"/>
                </a:moveTo>
                <a:cubicBezTo>
                  <a:pt x="56" y="500"/>
                  <a:pt x="112" y="1000"/>
                  <a:pt x="384" y="1296"/>
                </a:cubicBezTo>
                <a:cubicBezTo>
                  <a:pt x="656" y="1592"/>
                  <a:pt x="1144" y="1684"/>
                  <a:pt x="1632" y="1776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102CA839-CF20-4367-A39C-176B69B0C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578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12305" name="Group 17">
            <a:extLst>
              <a:ext uri="{FF2B5EF4-FFF2-40B4-BE49-F238E27FC236}">
                <a16:creationId xmlns:a16="http://schemas.microsoft.com/office/drawing/2014/main" id="{D4741977-4F04-4225-80B0-1FF96295161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3825"/>
            <a:chOff x="432" y="1488"/>
            <a:chExt cx="3696" cy="2478"/>
          </a:xfrm>
        </p:grpSpPr>
        <p:sp>
          <p:nvSpPr>
            <p:cNvPr id="8205" name="Text Box 5">
              <a:extLst>
                <a:ext uri="{FF2B5EF4-FFF2-40B4-BE49-F238E27FC236}">
                  <a16:creationId xmlns:a16="http://schemas.microsoft.com/office/drawing/2014/main" id="{43C3AC05-50FA-4913-82A8-1EB57A0F4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8206" name="Text Box 6">
              <a:extLst>
                <a:ext uri="{FF2B5EF4-FFF2-40B4-BE49-F238E27FC236}">
                  <a16:creationId xmlns:a16="http://schemas.microsoft.com/office/drawing/2014/main" id="{26C5BB00-3974-4B94-9735-57372883A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8207" name="Group 10">
              <a:extLst>
                <a:ext uri="{FF2B5EF4-FFF2-40B4-BE49-F238E27FC236}">
                  <a16:creationId xmlns:a16="http://schemas.microsoft.com/office/drawing/2014/main" id="{C5EAF814-0E10-44B7-94DE-CBD75EEAD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8208" name="Line 11">
                <a:extLst>
                  <a:ext uri="{FF2B5EF4-FFF2-40B4-BE49-F238E27FC236}">
                    <a16:creationId xmlns:a16="http://schemas.microsoft.com/office/drawing/2014/main" id="{36E69EA3-916C-4B05-B293-DA5BA72CF5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209" name="Freeform 12">
                <a:extLst>
                  <a:ext uri="{FF2B5EF4-FFF2-40B4-BE49-F238E27FC236}">
                    <a16:creationId xmlns:a16="http://schemas.microsoft.com/office/drawing/2014/main" id="{8156275C-D913-45E3-B65F-DD22F91F7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306" name="Group 18">
            <a:extLst>
              <a:ext uri="{FF2B5EF4-FFF2-40B4-BE49-F238E27FC236}">
                <a16:creationId xmlns:a16="http://schemas.microsoft.com/office/drawing/2014/main" id="{015E10D8-3BB7-4714-932E-8D5EB4DBB45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8203" name="Freeform 13">
              <a:extLst>
                <a:ext uri="{FF2B5EF4-FFF2-40B4-BE49-F238E27FC236}">
                  <a16:creationId xmlns:a16="http://schemas.microsoft.com/office/drawing/2014/main" id="{4E2F89C1-A95B-46A7-88C3-4FE93CC6A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204" name="Text Box 14">
              <a:extLst>
                <a:ext uri="{FF2B5EF4-FFF2-40B4-BE49-F238E27FC236}">
                  <a16:creationId xmlns:a16="http://schemas.microsoft.com/office/drawing/2014/main" id="{71A7E625-0920-4FC8-8AC8-EBB0FB0F2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2303" name="Line 15">
            <a:extLst>
              <a:ext uri="{FF2B5EF4-FFF2-40B4-BE49-F238E27FC236}">
                <a16:creationId xmlns:a16="http://schemas.microsoft.com/office/drawing/2014/main" id="{B4C88F16-BED0-47E9-A102-4450F268C7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20D04E82-EED0-43D3-BF9E-F591C71A5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57B7F4CA-6D15-49D1-85D8-2E5D3D4C7C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2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2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B82D38B-6AD1-488A-B9FF-E1942E630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115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F4D9AEA-C551-4F65-A1DB-8CA497ADF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7C8B3131-7D85-480D-BBE2-C5EA0A27F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spotřebitelé, kteří si v minulosti vypůjčili příliš a mají tedy vysokou míru zadlužení, musejí omezit své spotřební výdaje=&gt;kam se posune křivka AD?</a:t>
            </a:r>
          </a:p>
        </p:txBody>
      </p:sp>
      <p:grpSp>
        <p:nvGrpSpPr>
          <p:cNvPr id="14356" name="Group 20">
            <a:extLst>
              <a:ext uri="{FF2B5EF4-FFF2-40B4-BE49-F238E27FC236}">
                <a16:creationId xmlns:a16="http://schemas.microsoft.com/office/drawing/2014/main" id="{382A44E1-CBB0-42C2-8904-B96F910B6B54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9233" name="Freeform 7">
              <a:extLst>
                <a:ext uri="{FF2B5EF4-FFF2-40B4-BE49-F238E27FC236}">
                  <a16:creationId xmlns:a16="http://schemas.microsoft.com/office/drawing/2014/main" id="{87D776EC-9260-4AA1-9AE7-53B80184F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34" name="Text Box 8">
              <a:extLst>
                <a:ext uri="{FF2B5EF4-FFF2-40B4-BE49-F238E27FC236}">
                  <a16:creationId xmlns:a16="http://schemas.microsoft.com/office/drawing/2014/main" id="{8577E87D-C95C-4205-A226-E022625F6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4354" name="Group 18">
            <a:extLst>
              <a:ext uri="{FF2B5EF4-FFF2-40B4-BE49-F238E27FC236}">
                <a16:creationId xmlns:a16="http://schemas.microsoft.com/office/drawing/2014/main" id="{87646D3A-D047-4038-9005-833617575FD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2238"/>
            <a:chOff x="432" y="1488"/>
            <a:chExt cx="3696" cy="2477"/>
          </a:xfrm>
        </p:grpSpPr>
        <p:sp>
          <p:nvSpPr>
            <p:cNvPr id="9228" name="Text Box 5">
              <a:extLst>
                <a:ext uri="{FF2B5EF4-FFF2-40B4-BE49-F238E27FC236}">
                  <a16:creationId xmlns:a16="http://schemas.microsoft.com/office/drawing/2014/main" id="{A914D702-8EC9-4B16-91FF-DBBA2BBEF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9229" name="Text Box 6">
              <a:extLst>
                <a:ext uri="{FF2B5EF4-FFF2-40B4-BE49-F238E27FC236}">
                  <a16:creationId xmlns:a16="http://schemas.microsoft.com/office/drawing/2014/main" id="{879562B7-6C85-4F1C-A6CC-A89167314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9230" name="Group 9">
              <a:extLst>
                <a:ext uri="{FF2B5EF4-FFF2-40B4-BE49-F238E27FC236}">
                  <a16:creationId xmlns:a16="http://schemas.microsoft.com/office/drawing/2014/main" id="{DB7E4CB9-B156-400F-B523-423F647282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9231" name="Line 10">
                <a:extLst>
                  <a:ext uri="{FF2B5EF4-FFF2-40B4-BE49-F238E27FC236}">
                    <a16:creationId xmlns:a16="http://schemas.microsoft.com/office/drawing/2014/main" id="{85A3F285-F7BD-4852-AA29-E4ED7D0EB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232" name="Freeform 11">
                <a:extLst>
                  <a:ext uri="{FF2B5EF4-FFF2-40B4-BE49-F238E27FC236}">
                    <a16:creationId xmlns:a16="http://schemas.microsoft.com/office/drawing/2014/main" id="{79CF129F-1BFC-416C-BC30-58ECB981B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355" name="Group 19">
            <a:extLst>
              <a:ext uri="{FF2B5EF4-FFF2-40B4-BE49-F238E27FC236}">
                <a16:creationId xmlns:a16="http://schemas.microsoft.com/office/drawing/2014/main" id="{A344A9DC-8A91-403A-9248-4100E50E95F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9226" name="Freeform 12">
              <a:extLst>
                <a:ext uri="{FF2B5EF4-FFF2-40B4-BE49-F238E27FC236}">
                  <a16:creationId xmlns:a16="http://schemas.microsoft.com/office/drawing/2014/main" id="{699A00F2-DC54-470B-8C92-5AEAE2476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27" name="Text Box 13">
              <a:extLst>
                <a:ext uri="{FF2B5EF4-FFF2-40B4-BE49-F238E27FC236}">
                  <a16:creationId xmlns:a16="http://schemas.microsoft.com/office/drawing/2014/main" id="{9F4B903B-7DA1-4155-959A-CD69D446C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4352" name="Line 16">
            <a:extLst>
              <a:ext uri="{FF2B5EF4-FFF2-40B4-BE49-F238E27FC236}">
                <a16:creationId xmlns:a16="http://schemas.microsoft.com/office/drawing/2014/main" id="{A2EFCB29-E7E4-414C-89BA-432C1D9A34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D17E7878-50BF-4598-B99D-A4B8CA11D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141538C6-9B44-4776-9B7D-DF2AFBB4A86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43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4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AA01DDF-5FAC-4446-8A52-21D249244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Agregátní poptávka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9A7CD49-E152-408C-B272-72A81149A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E7446B5-E952-40E3-B5E8-79784EDE2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investiční výdaje firem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B7C6ED1F-B5F1-46A6-A65B-0B7062CD2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209800"/>
            <a:ext cx="8731250" cy="275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úrokové míry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očekávání zisků z </a:t>
            </a: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invest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. projektů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míra zdanění firem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objem přebytečných výrobních kapacit 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2773635E-1768-4305-BA4A-A3B2F8BADA6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>
            <a:extLst>
              <a:ext uri="{FF2B5EF4-FFF2-40B4-BE49-F238E27FC236}">
                <a16:creationId xmlns:a16="http://schemas.microsoft.com/office/drawing/2014/main" id="{88B12F03-BAB5-435B-A9BA-3DD764959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19125C10-6081-44C8-954C-72FCEE8F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52500"/>
            <a:ext cx="8991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:↑úrokové míry→?↓nižší investiční výdaje =&gt;kam se posune křivka AD?</a:t>
            </a:r>
          </a:p>
        </p:txBody>
      </p:sp>
      <p:grpSp>
        <p:nvGrpSpPr>
          <p:cNvPr id="16402" name="Group 18">
            <a:extLst>
              <a:ext uri="{FF2B5EF4-FFF2-40B4-BE49-F238E27FC236}">
                <a16:creationId xmlns:a16="http://schemas.microsoft.com/office/drawing/2014/main" id="{DC168BBE-A76F-4990-A0F9-EA580878034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1281" name="Freeform 7">
              <a:extLst>
                <a:ext uri="{FF2B5EF4-FFF2-40B4-BE49-F238E27FC236}">
                  <a16:creationId xmlns:a16="http://schemas.microsoft.com/office/drawing/2014/main" id="{F5337871-9C35-407F-954A-1AA203DDB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82" name="Text Box 8">
              <a:extLst>
                <a:ext uri="{FF2B5EF4-FFF2-40B4-BE49-F238E27FC236}">
                  <a16:creationId xmlns:a16="http://schemas.microsoft.com/office/drawing/2014/main" id="{80403782-A1C4-4528-8D47-C23FDE52F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6400" name="Group 16">
            <a:extLst>
              <a:ext uri="{FF2B5EF4-FFF2-40B4-BE49-F238E27FC236}">
                <a16:creationId xmlns:a16="http://schemas.microsoft.com/office/drawing/2014/main" id="{3B4A38AC-8D98-444A-B4CD-AF41F41A896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53100" cy="3933825"/>
            <a:chOff x="432" y="1488"/>
            <a:chExt cx="3624" cy="2478"/>
          </a:xfrm>
        </p:grpSpPr>
        <p:sp>
          <p:nvSpPr>
            <p:cNvPr id="11276" name="Text Box 5">
              <a:extLst>
                <a:ext uri="{FF2B5EF4-FFF2-40B4-BE49-F238E27FC236}">
                  <a16:creationId xmlns:a16="http://schemas.microsoft.com/office/drawing/2014/main" id="{56E78A29-26B2-4537-8999-5CD2A3FD6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1277" name="Text Box 6">
              <a:extLst>
                <a:ext uri="{FF2B5EF4-FFF2-40B4-BE49-F238E27FC236}">
                  <a16:creationId xmlns:a16="http://schemas.microsoft.com/office/drawing/2014/main" id="{4827460F-7D2C-4A26-9D14-242B1D419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2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1278" name="Group 9">
              <a:extLst>
                <a:ext uri="{FF2B5EF4-FFF2-40B4-BE49-F238E27FC236}">
                  <a16:creationId xmlns:a16="http://schemas.microsoft.com/office/drawing/2014/main" id="{86DE6606-5EE5-461A-A703-B31A82AD30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1279" name="Line 10">
                <a:extLst>
                  <a:ext uri="{FF2B5EF4-FFF2-40B4-BE49-F238E27FC236}">
                    <a16:creationId xmlns:a16="http://schemas.microsoft.com/office/drawing/2014/main" id="{D08B20E6-86DF-45B2-90C3-30E1499556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280" name="Freeform 11">
                <a:extLst>
                  <a:ext uri="{FF2B5EF4-FFF2-40B4-BE49-F238E27FC236}">
                    <a16:creationId xmlns:a16="http://schemas.microsoft.com/office/drawing/2014/main" id="{783A002D-68CC-4FE4-BC78-5707EE897D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401" name="Group 17">
            <a:extLst>
              <a:ext uri="{FF2B5EF4-FFF2-40B4-BE49-F238E27FC236}">
                <a16:creationId xmlns:a16="http://schemas.microsoft.com/office/drawing/2014/main" id="{7DB3939B-3412-478D-AAA3-2599053EB3CB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1274" name="Freeform 12">
              <a:extLst>
                <a:ext uri="{FF2B5EF4-FFF2-40B4-BE49-F238E27FC236}">
                  <a16:creationId xmlns:a16="http://schemas.microsoft.com/office/drawing/2014/main" id="{0DF90E33-41AC-4EF8-9D7C-059B5045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75" name="Text Box 13">
              <a:extLst>
                <a:ext uri="{FF2B5EF4-FFF2-40B4-BE49-F238E27FC236}">
                  <a16:creationId xmlns:a16="http://schemas.microsoft.com/office/drawing/2014/main" id="{BD799AB7-2DF4-4BD2-87BE-181334F16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6398" name="Line 14">
            <a:extLst>
              <a:ext uri="{FF2B5EF4-FFF2-40B4-BE49-F238E27FC236}">
                <a16:creationId xmlns:a16="http://schemas.microsoft.com/office/drawing/2014/main" id="{9126E5AE-72E6-444B-A377-88D0C5DAC6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1DCCC4C6-2A80-4858-AFD0-2C629558BD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3" name="Text Box 2">
            <a:extLst>
              <a:ext uri="{FF2B5EF4-FFF2-40B4-BE49-F238E27FC236}">
                <a16:creationId xmlns:a16="http://schemas.microsoft.com/office/drawing/2014/main" id="{EAC5F20B-E479-4BAA-8B10-20AD2A111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BACF8981-A6B3-4A14-A21F-2B013F921E9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3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>
            <a:extLst>
              <a:ext uri="{FF2B5EF4-FFF2-40B4-BE49-F238E27FC236}">
                <a16:creationId xmlns:a16="http://schemas.microsoft.com/office/drawing/2014/main" id="{2BF31E3B-650D-4589-AF05-D3BCB1015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7B436D38-BA1B-4CE8-84BF-00A4F701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8893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</a:t>
            </a:r>
            <a:r>
              <a:rPr kumimoji="0" lang="cs-CZ" altLang="cs-CZ" sz="2400" b="1" i="0" u="sng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↓ zdanění firem → ↑ zisku firem ↑ investičních stimulů =&gt; kam se posune křivka AD?</a:t>
            </a:r>
          </a:p>
        </p:txBody>
      </p:sp>
      <p:grpSp>
        <p:nvGrpSpPr>
          <p:cNvPr id="17425" name="Group 17">
            <a:extLst>
              <a:ext uri="{FF2B5EF4-FFF2-40B4-BE49-F238E27FC236}">
                <a16:creationId xmlns:a16="http://schemas.microsoft.com/office/drawing/2014/main" id="{525E220D-8764-4AC8-8841-226E4D91BDC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2305" name="Freeform 7">
              <a:extLst>
                <a:ext uri="{FF2B5EF4-FFF2-40B4-BE49-F238E27FC236}">
                  <a16:creationId xmlns:a16="http://schemas.microsoft.com/office/drawing/2014/main" id="{2CB8F336-9EAC-4934-A634-3EFA75E27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06" name="Text Box 8">
              <a:extLst>
                <a:ext uri="{FF2B5EF4-FFF2-40B4-BE49-F238E27FC236}">
                  <a16:creationId xmlns:a16="http://schemas.microsoft.com/office/drawing/2014/main" id="{2D6423B9-EA3D-497B-AC7D-E1A970A57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424" name="Group 16">
            <a:extLst>
              <a:ext uri="{FF2B5EF4-FFF2-40B4-BE49-F238E27FC236}">
                <a16:creationId xmlns:a16="http://schemas.microsoft.com/office/drawing/2014/main" id="{9968B639-93F5-4264-8D36-0891A1A7450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40175"/>
            <a:chOff x="432" y="1488"/>
            <a:chExt cx="3653" cy="2482"/>
          </a:xfrm>
        </p:grpSpPr>
        <p:sp>
          <p:nvSpPr>
            <p:cNvPr id="12300" name="Text Box 5">
              <a:extLst>
                <a:ext uri="{FF2B5EF4-FFF2-40B4-BE49-F238E27FC236}">
                  <a16:creationId xmlns:a16="http://schemas.microsoft.com/office/drawing/2014/main" id="{F695FDA2-4D84-4CC2-8194-D37D9CE28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2301" name="Text Box 6">
              <a:extLst>
                <a:ext uri="{FF2B5EF4-FFF2-40B4-BE49-F238E27FC236}">
                  <a16:creationId xmlns:a16="http://schemas.microsoft.com/office/drawing/2014/main" id="{5A756B05-4503-40FC-8C10-D2257CF43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43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2302" name="Group 9">
              <a:extLst>
                <a:ext uri="{FF2B5EF4-FFF2-40B4-BE49-F238E27FC236}">
                  <a16:creationId xmlns:a16="http://schemas.microsoft.com/office/drawing/2014/main" id="{DAB94153-DA97-4C52-8A46-0491249AA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2303" name="Line 10">
                <a:extLst>
                  <a:ext uri="{FF2B5EF4-FFF2-40B4-BE49-F238E27FC236}">
                    <a16:creationId xmlns:a16="http://schemas.microsoft.com/office/drawing/2014/main" id="{88F950AA-DE21-4BEA-8EF1-E30677BDA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04" name="Freeform 11">
                <a:extLst>
                  <a:ext uri="{FF2B5EF4-FFF2-40B4-BE49-F238E27FC236}">
                    <a16:creationId xmlns:a16="http://schemas.microsoft.com/office/drawing/2014/main" id="{B35C98C1-6E4D-4858-961C-3BD570C44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426" name="Group 18">
            <a:extLst>
              <a:ext uri="{FF2B5EF4-FFF2-40B4-BE49-F238E27FC236}">
                <a16:creationId xmlns:a16="http://schemas.microsoft.com/office/drawing/2014/main" id="{C1EA91F7-05C3-4F38-92E5-865A723A57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2298" name="Freeform 12">
              <a:extLst>
                <a:ext uri="{FF2B5EF4-FFF2-40B4-BE49-F238E27FC236}">
                  <a16:creationId xmlns:a16="http://schemas.microsoft.com/office/drawing/2014/main" id="{7519D678-B71B-4E95-96BF-35E17FC36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299" name="Text Box 13">
              <a:extLst>
                <a:ext uri="{FF2B5EF4-FFF2-40B4-BE49-F238E27FC236}">
                  <a16:creationId xmlns:a16="http://schemas.microsoft.com/office/drawing/2014/main" id="{CAA55B5C-BD6B-439E-946A-A9BF414BF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7422" name="Line 14">
            <a:extLst>
              <a:ext uri="{FF2B5EF4-FFF2-40B4-BE49-F238E27FC236}">
                <a16:creationId xmlns:a16="http://schemas.microsoft.com/office/drawing/2014/main" id="{40BFF86D-82FB-40FD-9300-1BB7ABF70F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C7979B44-C9BB-45F3-8DE1-E47081B3D3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7" name="Text Box 2">
            <a:extLst>
              <a:ext uri="{FF2B5EF4-FFF2-40B4-BE49-F238E27FC236}">
                <a16:creationId xmlns:a16="http://schemas.microsoft.com/office/drawing/2014/main" id="{0E138D0C-9579-4AA6-9BCB-3D34379A1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244B74D2-9F7D-487C-A1EA-D6FF1AC2F5E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4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74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0B215EBF-3D2B-4AF8-8FCD-B0D6B035F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E46472B9-D3BF-4D73-B15E-D2DE0C6A2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447800"/>
            <a:ext cx="88566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vládních výdajů=&gt;kam se posune křivka AD?</a:t>
            </a:r>
          </a:p>
        </p:txBody>
      </p:sp>
      <p:grpSp>
        <p:nvGrpSpPr>
          <p:cNvPr id="18450" name="Group 18">
            <a:extLst>
              <a:ext uri="{FF2B5EF4-FFF2-40B4-BE49-F238E27FC236}">
                <a16:creationId xmlns:a16="http://schemas.microsoft.com/office/drawing/2014/main" id="{48292C38-2281-4957-8622-CC659AE8CFE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3330" name="Freeform 7">
              <a:extLst>
                <a:ext uri="{FF2B5EF4-FFF2-40B4-BE49-F238E27FC236}">
                  <a16:creationId xmlns:a16="http://schemas.microsoft.com/office/drawing/2014/main" id="{06EFEAA4-9E48-46A4-B6AD-DB4E765E0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31" name="Text Box 8">
              <a:extLst>
                <a:ext uri="{FF2B5EF4-FFF2-40B4-BE49-F238E27FC236}">
                  <a16:creationId xmlns:a16="http://schemas.microsoft.com/office/drawing/2014/main" id="{EFA470F5-30C7-43BD-8B78-99253BAFD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8449" name="Group 17">
            <a:extLst>
              <a:ext uri="{FF2B5EF4-FFF2-40B4-BE49-F238E27FC236}">
                <a16:creationId xmlns:a16="http://schemas.microsoft.com/office/drawing/2014/main" id="{5B45DE54-65E0-4D55-A2F4-DCA90095C9A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3325" name="Text Box 5">
              <a:extLst>
                <a:ext uri="{FF2B5EF4-FFF2-40B4-BE49-F238E27FC236}">
                  <a16:creationId xmlns:a16="http://schemas.microsoft.com/office/drawing/2014/main" id="{62A82C51-9807-4EA0-BC1F-F89C3702A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3326" name="Text Box 6">
              <a:extLst>
                <a:ext uri="{FF2B5EF4-FFF2-40B4-BE49-F238E27FC236}">
                  <a16:creationId xmlns:a16="http://schemas.microsoft.com/office/drawing/2014/main" id="{253D2DBD-1571-4758-9618-2B3D080CD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3327" name="Group 9">
              <a:extLst>
                <a:ext uri="{FF2B5EF4-FFF2-40B4-BE49-F238E27FC236}">
                  <a16:creationId xmlns:a16="http://schemas.microsoft.com/office/drawing/2014/main" id="{CE0372B1-A9B8-4A29-8903-8F1101B2A2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3328" name="Line 10">
                <a:extLst>
                  <a:ext uri="{FF2B5EF4-FFF2-40B4-BE49-F238E27FC236}">
                    <a16:creationId xmlns:a16="http://schemas.microsoft.com/office/drawing/2014/main" id="{17B85BCD-BC40-49DA-B7D4-91B3D3D36C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29" name="Freeform 11">
                <a:extLst>
                  <a:ext uri="{FF2B5EF4-FFF2-40B4-BE49-F238E27FC236}">
                    <a16:creationId xmlns:a16="http://schemas.microsoft.com/office/drawing/2014/main" id="{EBDB7F79-62F8-4247-81DE-E3AB07180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451" name="Group 19">
            <a:extLst>
              <a:ext uri="{FF2B5EF4-FFF2-40B4-BE49-F238E27FC236}">
                <a16:creationId xmlns:a16="http://schemas.microsoft.com/office/drawing/2014/main" id="{FB6FDE00-77CB-41D6-8A37-C8CDA0C995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3323" name="Freeform 12">
              <a:extLst>
                <a:ext uri="{FF2B5EF4-FFF2-40B4-BE49-F238E27FC236}">
                  <a16:creationId xmlns:a16="http://schemas.microsoft.com/office/drawing/2014/main" id="{450459A4-05CF-4D2D-83E9-0F5243D41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24" name="Text Box 13">
              <a:extLst>
                <a:ext uri="{FF2B5EF4-FFF2-40B4-BE49-F238E27FC236}">
                  <a16:creationId xmlns:a16="http://schemas.microsoft.com/office/drawing/2014/main" id="{1ECD3E27-2320-40B8-AB12-F828C8422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8446" name="Line 14">
            <a:extLst>
              <a:ext uri="{FF2B5EF4-FFF2-40B4-BE49-F238E27FC236}">
                <a16:creationId xmlns:a16="http://schemas.microsoft.com/office/drawing/2014/main" id="{54A812AD-F0E3-43C8-A014-2FBCE51ACB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831F8CCA-ECAB-429B-BD3A-4CE8011281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B8447C74-DBA9-4EC0-B17B-725385AD5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915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G=výdaje vlády na nákup statků a služeb  </a:t>
            </a:r>
          </a:p>
        </p:txBody>
      </p:sp>
      <p:sp>
        <p:nvSpPr>
          <p:cNvPr id="13322" name="Text Box 2">
            <a:extLst>
              <a:ext uri="{FF2B5EF4-FFF2-40B4-BE49-F238E27FC236}">
                <a16:creationId xmlns:a16="http://schemas.microsoft.com/office/drawing/2014/main" id="{539F602B-1FBC-4D61-8865-173B133A7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4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20" name="Google Shape;99;p14">
            <a:extLst>
              <a:ext uri="{FF2B5EF4-FFF2-40B4-BE49-F238E27FC236}">
                <a16:creationId xmlns:a16="http://schemas.microsoft.com/office/drawing/2014/main" id="{9AEAD9F7-22B4-4E41-AEA3-7295786CF91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8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8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06C44FB9-1381-41BB-BC5C-2EDB96130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91135DD6-743A-49D4-8202-1A6283D37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14935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NX=výdaje na čistý export  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99AA6B3-AF0D-4D08-AA0E-DCFA6C4D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84582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národní důchod v zahraničí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měnové kurzy</a:t>
            </a:r>
          </a:p>
        </p:txBody>
      </p:sp>
      <p:sp>
        <p:nvSpPr>
          <p:cNvPr id="14341" name="Text Box 2">
            <a:extLst>
              <a:ext uri="{FF2B5EF4-FFF2-40B4-BE49-F238E27FC236}">
                <a16:creationId xmlns:a16="http://schemas.microsoft.com/office/drawing/2014/main" id="{E9C41AAD-3118-4118-BB41-DF290FDAA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08D421A2-FA1A-441D-9BB9-537E27201FA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E15AA005-FEC5-4064-9392-9ED5FC0B3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C2D99678-FFC1-422E-BC44-A3E40BF2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8200"/>
            <a:ext cx="8928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národního důchodu v zahraničí (např. Německo) =&gt;růst poptávky po zboží z ČR=&gt;kam se posune křivka AD?</a:t>
            </a:r>
          </a:p>
        </p:txBody>
      </p:sp>
      <p:grpSp>
        <p:nvGrpSpPr>
          <p:cNvPr id="20497" name="Group 17">
            <a:extLst>
              <a:ext uri="{FF2B5EF4-FFF2-40B4-BE49-F238E27FC236}">
                <a16:creationId xmlns:a16="http://schemas.microsoft.com/office/drawing/2014/main" id="{F48D439A-7D8A-4060-A110-EEB4AFDE1F8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5377" name="Freeform 7">
              <a:extLst>
                <a:ext uri="{FF2B5EF4-FFF2-40B4-BE49-F238E27FC236}">
                  <a16:creationId xmlns:a16="http://schemas.microsoft.com/office/drawing/2014/main" id="{B1A0E609-1C7D-41F6-A2DE-CE0210432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8" name="Text Box 8">
              <a:extLst>
                <a:ext uri="{FF2B5EF4-FFF2-40B4-BE49-F238E27FC236}">
                  <a16:creationId xmlns:a16="http://schemas.microsoft.com/office/drawing/2014/main" id="{25A32671-1F64-4E1B-A5E4-B71398DEB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0496" name="Group 16">
            <a:extLst>
              <a:ext uri="{FF2B5EF4-FFF2-40B4-BE49-F238E27FC236}">
                <a16:creationId xmlns:a16="http://schemas.microsoft.com/office/drawing/2014/main" id="{E23DC7F0-F6F0-43E2-9F91-722E8E6530A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8113"/>
            <a:chOff x="432" y="1488"/>
            <a:chExt cx="3648" cy="2487"/>
          </a:xfrm>
        </p:grpSpPr>
        <p:sp>
          <p:nvSpPr>
            <p:cNvPr id="15372" name="Text Box 5">
              <a:extLst>
                <a:ext uri="{FF2B5EF4-FFF2-40B4-BE49-F238E27FC236}">
                  <a16:creationId xmlns:a16="http://schemas.microsoft.com/office/drawing/2014/main" id="{37126C0F-BBE7-488A-9EA4-8172F2BB6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5373" name="Text Box 6">
              <a:extLst>
                <a:ext uri="{FF2B5EF4-FFF2-40B4-BE49-F238E27FC236}">
                  <a16:creationId xmlns:a16="http://schemas.microsoft.com/office/drawing/2014/main" id="{2DD56B66-D822-485A-8F73-3E6C45943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5374" name="Group 9">
              <a:extLst>
                <a:ext uri="{FF2B5EF4-FFF2-40B4-BE49-F238E27FC236}">
                  <a16:creationId xmlns:a16="http://schemas.microsoft.com/office/drawing/2014/main" id="{6A7A5E94-1A72-4BA5-A51B-F666B81E7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5375" name="Line 10">
                <a:extLst>
                  <a:ext uri="{FF2B5EF4-FFF2-40B4-BE49-F238E27FC236}">
                    <a16:creationId xmlns:a16="http://schemas.microsoft.com/office/drawing/2014/main" id="{8EA65CF7-342C-442C-BD96-B0AC5E649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376" name="Freeform 11">
                <a:extLst>
                  <a:ext uri="{FF2B5EF4-FFF2-40B4-BE49-F238E27FC236}">
                    <a16:creationId xmlns:a16="http://schemas.microsoft.com/office/drawing/2014/main" id="{5DFA0E35-BCA0-46BE-B972-6103C47B4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498" name="Group 18">
            <a:extLst>
              <a:ext uri="{FF2B5EF4-FFF2-40B4-BE49-F238E27FC236}">
                <a16:creationId xmlns:a16="http://schemas.microsoft.com/office/drawing/2014/main" id="{C905A8CA-9425-40D7-9096-F968589B052E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5370" name="Freeform 12">
              <a:extLst>
                <a:ext uri="{FF2B5EF4-FFF2-40B4-BE49-F238E27FC236}">
                  <a16:creationId xmlns:a16="http://schemas.microsoft.com/office/drawing/2014/main" id="{2C5F4C5E-93E2-4CE5-B7A5-55C740453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1" name="Text Box 13">
              <a:extLst>
                <a:ext uri="{FF2B5EF4-FFF2-40B4-BE49-F238E27FC236}">
                  <a16:creationId xmlns:a16="http://schemas.microsoft.com/office/drawing/2014/main" id="{DC6683AE-69D4-4FBD-B5AF-347ED39C5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0494" name="Line 14">
            <a:extLst>
              <a:ext uri="{FF2B5EF4-FFF2-40B4-BE49-F238E27FC236}">
                <a16:creationId xmlns:a16="http://schemas.microsoft.com/office/drawing/2014/main" id="{A16512CD-401C-41EA-9C82-2D6302C313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E5F8330A-7109-4CBA-A68D-82B2874985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9" name="Text Box 2">
            <a:extLst>
              <a:ext uri="{FF2B5EF4-FFF2-40B4-BE49-F238E27FC236}">
                <a16:creationId xmlns:a16="http://schemas.microsoft.com/office/drawing/2014/main" id="{6ADC4988-BB40-4990-A988-BA3D75F1C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7E2CEF0F-0349-49E1-8DC0-1C34F89DB2E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58D55676-95C4-437D-BA54-9FE96E618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DB0EEAD-D169-4BAF-A1A5-4E81A12B0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8200"/>
            <a:ext cx="8583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: znehodnocení kurzu domácí měny (např. koruny vůči euru)=&gt;zboží z ČR je pro Němce levnější=&gt;kam se posune křivka AD?</a:t>
            </a:r>
          </a:p>
        </p:txBody>
      </p:sp>
      <p:grpSp>
        <p:nvGrpSpPr>
          <p:cNvPr id="21521" name="Group 17">
            <a:extLst>
              <a:ext uri="{FF2B5EF4-FFF2-40B4-BE49-F238E27FC236}">
                <a16:creationId xmlns:a16="http://schemas.microsoft.com/office/drawing/2014/main" id="{F569A9D6-A955-46A7-AD2B-ABD742CEE2B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6401" name="Freeform 7">
              <a:extLst>
                <a:ext uri="{FF2B5EF4-FFF2-40B4-BE49-F238E27FC236}">
                  <a16:creationId xmlns:a16="http://schemas.microsoft.com/office/drawing/2014/main" id="{64698DBF-9F31-4629-9B4E-309AB1E8F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402" name="Text Box 8">
              <a:extLst>
                <a:ext uri="{FF2B5EF4-FFF2-40B4-BE49-F238E27FC236}">
                  <a16:creationId xmlns:a16="http://schemas.microsoft.com/office/drawing/2014/main" id="{BB3D4B2C-A146-44E5-9CAC-32F726F0A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1520" name="Group 16">
            <a:extLst>
              <a:ext uri="{FF2B5EF4-FFF2-40B4-BE49-F238E27FC236}">
                <a16:creationId xmlns:a16="http://schemas.microsoft.com/office/drawing/2014/main" id="{900B7D66-F05A-4394-80AA-8B0EBDCB357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5325" cy="3973513"/>
            <a:chOff x="432" y="1488"/>
            <a:chExt cx="3638" cy="2503"/>
          </a:xfrm>
        </p:grpSpPr>
        <p:sp>
          <p:nvSpPr>
            <p:cNvPr id="16396" name="Text Box 5">
              <a:extLst>
                <a:ext uri="{FF2B5EF4-FFF2-40B4-BE49-F238E27FC236}">
                  <a16:creationId xmlns:a16="http://schemas.microsoft.com/office/drawing/2014/main" id="{C568CBBE-27A3-4D5E-9BBD-F4A8D64C11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6397" name="Text Box 6">
              <a:extLst>
                <a:ext uri="{FF2B5EF4-FFF2-40B4-BE49-F238E27FC236}">
                  <a16:creationId xmlns:a16="http://schemas.microsoft.com/office/drawing/2014/main" id="{FB38CDD7-BE4A-4B91-892D-470A7B187A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6" y="366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6398" name="Group 9">
              <a:extLst>
                <a:ext uri="{FF2B5EF4-FFF2-40B4-BE49-F238E27FC236}">
                  <a16:creationId xmlns:a16="http://schemas.microsoft.com/office/drawing/2014/main" id="{2CA0105C-26C0-4BA2-B092-8FFF054993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6399" name="Line 10">
                <a:extLst>
                  <a:ext uri="{FF2B5EF4-FFF2-40B4-BE49-F238E27FC236}">
                    <a16:creationId xmlns:a16="http://schemas.microsoft.com/office/drawing/2014/main" id="{B134FDA7-7607-4427-97DB-8B18DA1364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400" name="Freeform 11">
                <a:extLst>
                  <a:ext uri="{FF2B5EF4-FFF2-40B4-BE49-F238E27FC236}">
                    <a16:creationId xmlns:a16="http://schemas.microsoft.com/office/drawing/2014/main" id="{803BD942-C657-4FAB-BC49-523B0EFA3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522" name="Group 18">
            <a:extLst>
              <a:ext uri="{FF2B5EF4-FFF2-40B4-BE49-F238E27FC236}">
                <a16:creationId xmlns:a16="http://schemas.microsoft.com/office/drawing/2014/main" id="{AB88A65E-9BC5-4665-8763-3F563C472E4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6394" name="Freeform 12">
              <a:extLst>
                <a:ext uri="{FF2B5EF4-FFF2-40B4-BE49-F238E27FC236}">
                  <a16:creationId xmlns:a16="http://schemas.microsoft.com/office/drawing/2014/main" id="{15DABB16-3454-4C1D-B650-2D3592B89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395" name="Text Box 13">
              <a:extLst>
                <a:ext uri="{FF2B5EF4-FFF2-40B4-BE49-F238E27FC236}">
                  <a16:creationId xmlns:a16="http://schemas.microsoft.com/office/drawing/2014/main" id="{B96BA877-FDCC-4AA0-A06E-35B4C1A1C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1518" name="Line 14">
            <a:extLst>
              <a:ext uri="{FF2B5EF4-FFF2-40B4-BE49-F238E27FC236}">
                <a16:creationId xmlns:a16="http://schemas.microsoft.com/office/drawing/2014/main" id="{62733D14-F0D9-4C1A-8FD5-858C1A29E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81523357-BD1E-4CDC-B52E-1D2BD4D4F9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3" name="Text Box 2">
            <a:extLst>
              <a:ext uri="{FF2B5EF4-FFF2-40B4-BE49-F238E27FC236}">
                <a16:creationId xmlns:a16="http://schemas.microsoft.com/office/drawing/2014/main" id="{75A3D59E-57DD-4AFD-B2AA-7E26D6C8D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AAABF1E9-0AD9-4712-8E0C-29A69768A92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5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15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Model AS-AD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Jednoduchý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model se zabýval pouze změnami reálného produktu, tj. cenová hladina byla fixní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bude reflektovat změny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všeobecná úroveň cen (měří se pomocí cenových indexů); s růstem cenové hladiny musejí ekonomické subjekty vydávat na stejné množství statků a služeb větší množství finančních prostředků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se tedy jednat o vztah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cenové hladiny (P)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reálného produktu (Y)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nás zajímat např. rovnovážný produkt a jakým způsobem lze ovlivnit reálný produkt a jaký efekt to může mít na cenovou hladinu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E77E2EC9-A079-4F38-B874-54041349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595994"/>
            <a:ext cx="7968343" cy="79715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FCC1335-0DEA-45A6-B0DE-0675EBEFA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435975" cy="4525963"/>
          </a:xfrm>
        </p:spPr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vyjadřuje závislost nabízeného reálného produktu na cenové hladině.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 ukazuje, jak velký produkt budou chtít výrobci vyrábět při různých úrovních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Budeme rozlišovat krátkodobou AS (nemění se ceny VF) a dlouhodobou AS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1B1CFC56-0828-4A9F-8DE7-A45AA377AFD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FF9A5154-146F-4132-8984-D99CB0A3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625" y="544059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 krátkodobá (SRAS)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280E5A42-885B-491F-BA98-E028BCB94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84313"/>
            <a:ext cx="8785225" cy="4525962"/>
          </a:xfrm>
        </p:spPr>
        <p:txBody>
          <a:bodyPr>
            <a:normAutofit lnSpcReduction="10000"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Vícero modelů vysvětlujících rostoucí tvar SRAS: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mzdové strnulosti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(nominální mzdy jsou krátkodobě nepružné vlivem např. kolektivních mzdových dohod a trhy se tak nevyčišťují, s poklesem P je reálná mzda vyšší než kolik je firma ochotna platit=&gt;propouštění a snižování rozsahu produkce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mylném vnímání cenové hladiny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(ceny i mzdy jsou sice pružné, ale ekonomické subjekty si mylně vykládají změnu cenové hladiny – např. mzdy)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neúplných informacích o cenách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(lidé si uvědomí změny cenové hladiny se zpožděním z důvodu postupného šíření informací)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71B0639D-18F4-4395-9AC3-1B0A5561BF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2ADF1DA-FAC2-4131-ADD8-78E9E3007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8DAAEE4C-4E2E-4C6A-8F93-CF119F14C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6613"/>
            <a:ext cx="87852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AS = celkové množství produkce, které firmy nabízejí při daných cenách a mzdách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Křivka krátkodobé AS=SRAS 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BF223A11-6393-4679-BBDE-6606E5041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0B5E0DD4-8844-4375-8D1A-1EE614399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65" y="58293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2538" name="Group 10">
            <a:extLst>
              <a:ext uri="{FF2B5EF4-FFF2-40B4-BE49-F238E27FC236}">
                <a16:creationId xmlns:a16="http://schemas.microsoft.com/office/drawing/2014/main" id="{1286D485-BB4A-4992-A8E0-7EA5F89C3D9B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19468" name="Line 11">
              <a:extLst>
                <a:ext uri="{FF2B5EF4-FFF2-40B4-BE49-F238E27FC236}">
                  <a16:creationId xmlns:a16="http://schemas.microsoft.com/office/drawing/2014/main" id="{083212B4-8CD8-42FE-9140-9DBCD838D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469" name="Freeform 12">
              <a:extLst>
                <a:ext uri="{FF2B5EF4-FFF2-40B4-BE49-F238E27FC236}">
                  <a16:creationId xmlns:a16="http://schemas.microsoft.com/office/drawing/2014/main" id="{D2457ED3-BE05-4BD7-B619-EA6195F2B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2541" name="Text Box 13">
            <a:extLst>
              <a:ext uri="{FF2B5EF4-FFF2-40B4-BE49-F238E27FC236}">
                <a16:creationId xmlns:a16="http://schemas.microsoft.com/office/drawing/2014/main" id="{23D2C9C1-CB48-4534-BEBB-986F11CC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092575"/>
            <a:ext cx="50292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přímo úměrný vztah mezi produktem a cenovou hladinou – SRAS je rostoucí funkcí cenové hladiny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2547" name="Group 19">
            <a:extLst>
              <a:ext uri="{FF2B5EF4-FFF2-40B4-BE49-F238E27FC236}">
                <a16:creationId xmlns:a16="http://schemas.microsoft.com/office/drawing/2014/main" id="{90577141-7678-48D0-AC96-E1629295A87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19466" name="Text Box 8">
              <a:extLst>
                <a:ext uri="{FF2B5EF4-FFF2-40B4-BE49-F238E27FC236}">
                  <a16:creationId xmlns:a16="http://schemas.microsoft.com/office/drawing/2014/main" id="{59C487C9-2EBF-443A-B90A-815DEAF7B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</a:p>
          </p:txBody>
        </p:sp>
        <p:sp>
          <p:nvSpPr>
            <p:cNvPr id="19467" name="Freeform 18">
              <a:extLst>
                <a:ext uri="{FF2B5EF4-FFF2-40B4-BE49-F238E27FC236}">
                  <a16:creationId xmlns:a16="http://schemas.microsoft.com/office/drawing/2014/main" id="{2F0927F8-A671-4348-8838-4C2DA98FE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9465" name="Text Box 2">
            <a:extLst>
              <a:ext uri="{FF2B5EF4-FFF2-40B4-BE49-F238E27FC236}">
                <a16:creationId xmlns:a16="http://schemas.microsoft.com/office/drawing/2014/main" id="{47CAFC98-E9AD-4756-A624-57E7A0CA5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063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4" name="Google Shape;99;p14">
            <a:extLst>
              <a:ext uri="{FF2B5EF4-FFF2-40B4-BE49-F238E27FC236}">
                <a16:creationId xmlns:a16="http://schemas.microsoft.com/office/drawing/2014/main" id="{C579E6D6-5DB6-4221-9DCD-2CEEEE01F0A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 - klasická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Klasická AS ukazuje, že nabízený reálný produkt není ovlivněn změnami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Podmínka: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ceny a mzdy jsou dokonale pružné a domácnosti mají úplné informace o cenách a mzdách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tak trvale operuje na úrovni potenciálního produktu a přirozené míře nezaměstnanosti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Vertikála na úrovni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Existuje pouze v dlouhém období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DBC1DF9-AD41-45DF-AE42-96126960E8E7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sz="3600" b="1" dirty="0">
                <a:solidFill>
                  <a:schemeClr val="accent5"/>
                </a:solidFill>
              </a:rPr>
              <a:t>Krátkodobá</a:t>
            </a:r>
            <a:r>
              <a:rPr lang="cs-CZ" sz="3600" b="1" dirty="0"/>
              <a:t> a 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</a:rPr>
              <a:t>dlouhodobá</a:t>
            </a:r>
            <a:r>
              <a:rPr lang="cs-CZ" sz="3600" b="1" dirty="0"/>
              <a:t> agregátní nabídka</a:t>
            </a:r>
            <a:endParaRPr lang="cs-CZ" altLang="cs-CZ" sz="36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11">
            <a:extLst>
              <a:ext uri="{FF2B5EF4-FFF2-40B4-BE49-F238E27FC236}">
                <a16:creationId xmlns:a16="http://schemas.microsoft.com/office/drawing/2014/main" id="{30839357-A64C-432B-84CE-154CA60159B7}"/>
              </a:ext>
            </a:extLst>
          </p:cNvPr>
          <p:cNvGrpSpPr>
            <a:grpSpLocks/>
          </p:cNvGrpSpPr>
          <p:nvPr/>
        </p:nvGrpSpPr>
        <p:grpSpPr bwMode="auto">
          <a:xfrm>
            <a:off x="1209034" y="2129425"/>
            <a:ext cx="6280970" cy="3878983"/>
            <a:chOff x="0" y="0"/>
            <a:chExt cx="38481" cy="2400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0DDC6C9E-C425-4AE6-92A5-8B2444C5BB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8481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C5D9001F-2231-4B6E-9F54-3B6887CBB4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31" y="3429"/>
              <a:ext cx="0" cy="1714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7" name="Arc 6">
              <a:extLst>
                <a:ext uri="{FF2B5EF4-FFF2-40B4-BE49-F238E27FC236}">
                  <a16:creationId xmlns:a16="http://schemas.microsoft.com/office/drawing/2014/main" id="{C48E11AB-E164-47E6-9F04-ADD84883B0F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430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89F8E456-9815-42F1-A06F-95C1435ED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" y="3428"/>
              <a:ext cx="7048" cy="8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(cenová hladina)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66775B2C-ADF4-4C00-BE81-25760D491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" y="20574"/>
              <a:ext cx="205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9A3E60BE-C75E-4FFE-8EDB-8DD28D90C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3429"/>
              <a:ext cx="0" cy="1714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23E75A62-6ABD-439F-81F4-770199554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 (reálný produkt)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E3D1E022-8B13-4ABD-8EFA-AE9E1B5C5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Calibri" pitchFamily="34" charset="0"/>
                  <a:cs typeface="Arial" pitchFamily="34" charset="0"/>
                </a:rPr>
                <a:t>LRAS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F14279FA-A2C8-423D-8EAB-38C34C38B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342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5"/>
                  </a:solidFill>
                  <a:effectLst/>
                  <a:latin typeface="Calibri" pitchFamily="34" charset="0"/>
                  <a:cs typeface="Arial" pitchFamily="34" charset="0"/>
                </a:rPr>
                <a:t>SRAS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C6BE29EF-E576-4AAB-97C1-D2E193D8D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Y</a:t>
              </a:r>
              <a:r>
                <a:rPr kumimoji="0" lang="cs-CZ" sz="18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*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D9D1644A-EAC6-4A46-A292-2794AB55EA3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36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EFCBDFF5-B45C-4AB4-9862-BF33A5F5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2BF4C7FF-746A-4326-9FA0-C0800DFB2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301A25-DAB4-4B06-B7D2-3D304A7A6B1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57638"/>
            <a:chOff x="432" y="1488"/>
            <a:chExt cx="3648" cy="2493"/>
          </a:xfrm>
        </p:grpSpPr>
        <p:sp>
          <p:nvSpPr>
            <p:cNvPr id="21516" name="Text Box 5">
              <a:extLst>
                <a:ext uri="{FF2B5EF4-FFF2-40B4-BE49-F238E27FC236}">
                  <a16:creationId xmlns:a16="http://schemas.microsoft.com/office/drawing/2014/main" id="{BCD1634B-310D-4014-BBA8-A48E70F80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1517" name="Text Box 6">
              <a:extLst>
                <a:ext uri="{FF2B5EF4-FFF2-40B4-BE49-F238E27FC236}">
                  <a16:creationId xmlns:a16="http://schemas.microsoft.com/office/drawing/2014/main" id="{74B27C9E-D6D4-4876-8633-5F5B00987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5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1518" name="Group 8">
              <a:extLst>
                <a:ext uri="{FF2B5EF4-FFF2-40B4-BE49-F238E27FC236}">
                  <a16:creationId xmlns:a16="http://schemas.microsoft.com/office/drawing/2014/main" id="{4806B371-3B60-4B9C-92D1-832EF7670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1519" name="Line 9">
                <a:extLst>
                  <a:ext uri="{FF2B5EF4-FFF2-40B4-BE49-F238E27FC236}">
                    <a16:creationId xmlns:a16="http://schemas.microsoft.com/office/drawing/2014/main" id="{56AF8023-9ACB-41DD-814F-C1E06E6DA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520" name="Freeform 10">
                <a:extLst>
                  <a:ext uri="{FF2B5EF4-FFF2-40B4-BE49-F238E27FC236}">
                    <a16:creationId xmlns:a16="http://schemas.microsoft.com/office/drawing/2014/main" id="{CE28A4B8-C010-48AD-97EA-999A2F95F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509" name="Text Box 11">
            <a:extLst>
              <a:ext uri="{FF2B5EF4-FFF2-40B4-BE49-F238E27FC236}">
                <a16:creationId xmlns:a16="http://schemas.microsoft.com/office/drawing/2014/main" id="{15DAB975-CFAC-45D9-A7CB-E2133B64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6C417109-B411-4CF2-9353-AF8A5517654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1514" name="Text Box 7">
              <a:extLst>
                <a:ext uri="{FF2B5EF4-FFF2-40B4-BE49-F238E27FC236}">
                  <a16:creationId xmlns:a16="http://schemas.microsoft.com/office/drawing/2014/main" id="{DA347F33-0945-4A6D-AAC5-EEDB20C1A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</a:p>
          </p:txBody>
        </p:sp>
        <p:sp>
          <p:nvSpPr>
            <p:cNvPr id="21515" name="Line 13">
              <a:extLst>
                <a:ext uri="{FF2B5EF4-FFF2-40B4-BE49-F238E27FC236}">
                  <a16:creationId xmlns:a16="http://schemas.microsoft.com/office/drawing/2014/main" id="{A7C189B2-CF48-4B9D-89E1-FBECE513DC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24113499-289B-4ABA-B800-DD33BE54D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E3AA2570-F897-4BEC-A5FF-16E9B89BC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352800"/>
            <a:ext cx="533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vertikální tvar (vztah mezi reálným produktem a cenovou hladinou při plné zaměstnanosti), je totožná s potencionálním produktem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513" name="Text Box 2">
            <a:extLst>
              <a:ext uri="{FF2B5EF4-FFF2-40B4-BE49-F238E27FC236}">
                <a16:creationId xmlns:a16="http://schemas.microsoft.com/office/drawing/2014/main" id="{1D5F1E82-0CB3-4BA6-B98B-20D2A71F4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7" name="Google Shape;99;p14">
            <a:extLst>
              <a:ext uri="{FF2B5EF4-FFF2-40B4-BE49-F238E27FC236}">
                <a16:creationId xmlns:a16="http://schemas.microsoft.com/office/drawing/2014/main" id="{7DA22112-2B60-465E-8807-0E779B095D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356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Faktory ovlivňující krátkodobou agregátní nabídku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ceny výrobních faktorů</a:t>
            </a:r>
            <a:r>
              <a:rPr lang="cs-CZ" sz="2400" dirty="0"/>
              <a:t> (↑ ceny VF, např. mzdy → ↓ SRAS; ↓ ceny VF, např. mzdy → ↑ SRAS).</a:t>
            </a:r>
          </a:p>
          <a:p>
            <a:pPr marL="0" indent="0">
              <a:buNone/>
            </a:pPr>
            <a:r>
              <a:rPr lang="cs-CZ" sz="2400" b="1" dirty="0"/>
              <a:t>Faktory ovlivňující krátkodobou i dlouhodobou agregátní nabídku</a:t>
            </a:r>
          </a:p>
          <a:p>
            <a:r>
              <a:rPr lang="cs-CZ" sz="2400" dirty="0"/>
              <a:t>množství výrobních faktorů ,</a:t>
            </a:r>
          </a:p>
          <a:p>
            <a:r>
              <a:rPr lang="cs-CZ" sz="2400" dirty="0"/>
              <a:t>produktivita výrobních faktorů, lidský kapitál a technologie výroby ,</a:t>
            </a:r>
          </a:p>
          <a:p>
            <a:r>
              <a:rPr lang="cs-CZ" sz="2400" dirty="0"/>
              <a:t>zdroje surovin a energií,</a:t>
            </a:r>
          </a:p>
          <a:p>
            <a:pPr lvl="0"/>
            <a:r>
              <a:rPr lang="cs-CZ" sz="2400" dirty="0"/>
              <a:t>přírodní podmínky, </a:t>
            </a:r>
          </a:p>
          <a:p>
            <a:pPr lvl="0"/>
            <a:r>
              <a:rPr lang="cs-CZ" sz="2400" dirty="0"/>
              <a:t>podnikatelské prostředí.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9AD84BE9-7AE2-42EC-8F9C-207A851CCA6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437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Změny krátkodobé (SRAS) a dlouhodobé (LRAS) agregátní nabídky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Změny na nabídkové straně ekonomiky označujeme jako </a:t>
            </a:r>
            <a:r>
              <a:rPr lang="cs-CZ" sz="2400" b="1" dirty="0"/>
              <a:t>nabídkové šoky</a:t>
            </a:r>
            <a:r>
              <a:rPr lang="cs-CZ" sz="2400" dirty="0"/>
              <a:t>, přičemž rozlišujeme </a:t>
            </a:r>
            <a:r>
              <a:rPr lang="cs-CZ" sz="2400" b="1" dirty="0"/>
              <a:t>negativní</a:t>
            </a:r>
            <a:r>
              <a:rPr lang="cs-CZ" sz="2400" dirty="0"/>
              <a:t> (= vedou k posunu křivky AS směrem doleva, tzn. z AS0 na AS2) a </a:t>
            </a:r>
            <a:r>
              <a:rPr lang="cs-CZ" sz="2400" b="1" dirty="0"/>
              <a:t>pozitivní</a:t>
            </a:r>
            <a:r>
              <a:rPr lang="cs-CZ" sz="2400" dirty="0"/>
              <a:t> </a:t>
            </a:r>
            <a:r>
              <a:rPr lang="cs-CZ" sz="2400" b="1" dirty="0"/>
              <a:t>nabídkové šoky</a:t>
            </a:r>
            <a:r>
              <a:rPr lang="cs-CZ" sz="2400" dirty="0"/>
              <a:t> (= vedou k posunu křivky AS směrem doprava, tzn. z AS0 na AS1).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69">
            <a:extLst>
              <a:ext uri="{FF2B5EF4-FFF2-40B4-BE49-F238E27FC236}">
                <a16:creationId xmlns:a16="http://schemas.microsoft.com/office/drawing/2014/main" id="{FFB4842C-4D6C-48C9-9339-5F88AC87AF7C}"/>
              </a:ext>
            </a:extLst>
          </p:cNvPr>
          <p:cNvGrpSpPr>
            <a:grpSpLocks/>
          </p:cNvGrpSpPr>
          <p:nvPr/>
        </p:nvGrpSpPr>
        <p:grpSpPr bwMode="auto">
          <a:xfrm>
            <a:off x="530679" y="3597813"/>
            <a:ext cx="3419295" cy="2645599"/>
            <a:chOff x="0" y="0"/>
            <a:chExt cx="29718" cy="24003"/>
          </a:xfrm>
        </p:grpSpPr>
        <p:sp>
          <p:nvSpPr>
            <p:cNvPr id="5" name="AutoShape 14">
              <a:extLst>
                <a:ext uri="{FF2B5EF4-FFF2-40B4-BE49-F238E27FC236}">
                  <a16:creationId xmlns:a16="http://schemas.microsoft.com/office/drawing/2014/main" id="{63EC45C9-E886-4968-94F7-CB92611CEA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6" name="Arc 64">
              <a:extLst>
                <a:ext uri="{FF2B5EF4-FFF2-40B4-BE49-F238E27FC236}">
                  <a16:creationId xmlns:a16="http://schemas.microsoft.com/office/drawing/2014/main" id="{8809A3F6-1430-448C-B482-1C977BEFA9C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001" y="4572"/>
              <a:ext cx="10287" cy="13454"/>
            </a:xfrm>
            <a:custGeom>
              <a:avLst/>
              <a:gdLst>
                <a:gd name="T0" fmla="*/ 200311 w 21600"/>
                <a:gd name="T1" fmla="*/ 0 h 21600"/>
                <a:gd name="T2" fmla="*/ 1028700 w 21600"/>
                <a:gd name="T3" fmla="*/ 1345406 h 21600"/>
                <a:gd name="T4" fmla="*/ 0 w 21600"/>
                <a:gd name="T5" fmla="*/ 13454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</a:path>
                <a:path w="21600" h="21600" stroke="0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  <a:lnTo>
                    <a:pt x="0" y="21186"/>
                  </a:lnTo>
                  <a:lnTo>
                    <a:pt x="4206" y="-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7" name="Text Box 65">
              <a:extLst>
                <a:ext uri="{FF2B5EF4-FFF2-40B4-BE49-F238E27FC236}">
                  <a16:creationId xmlns:a16="http://schemas.microsoft.com/office/drawing/2014/main" id="{3551797F-BB18-412C-973C-5B3DDB9A0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66">
              <a:extLst>
                <a:ext uri="{FF2B5EF4-FFF2-40B4-BE49-F238E27FC236}">
                  <a16:creationId xmlns:a16="http://schemas.microsoft.com/office/drawing/2014/main" id="{1364E880-323F-4D9B-8A8B-1C82341686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7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9" name="Text Box 67">
              <a:extLst>
                <a:ext uri="{FF2B5EF4-FFF2-40B4-BE49-F238E27FC236}">
                  <a16:creationId xmlns:a16="http://schemas.microsoft.com/office/drawing/2014/main" id="{2AC53E89-EA27-4CC5-92F0-C64FE2087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68">
              <a:extLst>
                <a:ext uri="{FF2B5EF4-FFF2-40B4-BE49-F238E27FC236}">
                  <a16:creationId xmlns:a16="http://schemas.microsoft.com/office/drawing/2014/main" id="{A6370B48-C52C-43C1-B44B-33428DFC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4572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69">
              <a:extLst>
                <a:ext uri="{FF2B5EF4-FFF2-40B4-BE49-F238E27FC236}">
                  <a16:creationId xmlns:a16="http://schemas.microsoft.com/office/drawing/2014/main" id="{99A925DF-1F79-4714-8B3A-BB2DB351D11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429" y="3429"/>
              <a:ext cx="10287" cy="13327"/>
            </a:xfrm>
            <a:custGeom>
              <a:avLst/>
              <a:gdLst>
                <a:gd name="T0" fmla="*/ 242364 w 21600"/>
                <a:gd name="T1" fmla="*/ 0 h 21600"/>
                <a:gd name="T2" fmla="*/ 1028700 w 21600"/>
                <a:gd name="T3" fmla="*/ 1332706 h 21600"/>
                <a:gd name="T4" fmla="*/ 0 w 21600"/>
                <a:gd name="T5" fmla="*/ 13327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</a:path>
                <a:path w="21600" h="21600" stroke="0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  <a:lnTo>
                    <a:pt x="0" y="20992"/>
                  </a:lnTo>
                  <a:lnTo>
                    <a:pt x="508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2" name="Arc 70">
              <a:extLst>
                <a:ext uri="{FF2B5EF4-FFF2-40B4-BE49-F238E27FC236}">
                  <a16:creationId xmlns:a16="http://schemas.microsoft.com/office/drawing/2014/main" id="{E8661F41-2041-4206-87DF-E596C8BD811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2573" y="5715"/>
              <a:ext cx="10287" cy="13255"/>
            </a:xfrm>
            <a:custGeom>
              <a:avLst/>
              <a:gdLst>
                <a:gd name="T0" fmla="*/ 266652 w 21600"/>
                <a:gd name="T1" fmla="*/ 0 h 21600"/>
                <a:gd name="T2" fmla="*/ 1028700 w 21600"/>
                <a:gd name="T3" fmla="*/ 1325563 h 21600"/>
                <a:gd name="T4" fmla="*/ 0 w 21600"/>
                <a:gd name="T5" fmla="*/ 132556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</a:path>
                <a:path w="21600" h="21600" stroke="0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  <a:lnTo>
                    <a:pt x="0" y="20862"/>
                  </a:lnTo>
                  <a:lnTo>
                    <a:pt x="559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3" name="Line 71">
              <a:extLst>
                <a:ext uri="{FF2B5EF4-FFF2-40B4-BE49-F238E27FC236}">
                  <a16:creationId xmlns:a16="http://schemas.microsoft.com/office/drawing/2014/main" id="{915FF7AA-6293-4FFA-8D78-762E46230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17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4" name="Line 72">
              <a:extLst>
                <a:ext uri="{FF2B5EF4-FFF2-40B4-BE49-F238E27FC236}">
                  <a16:creationId xmlns:a16="http://schemas.microsoft.com/office/drawing/2014/main" id="{244B47EA-6145-42E2-82DE-49BB308ED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" y="9144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5" name="Line 73">
              <a:extLst>
                <a:ext uri="{FF2B5EF4-FFF2-40B4-BE49-F238E27FC236}">
                  <a16:creationId xmlns:a16="http://schemas.microsoft.com/office/drawing/2014/main" id="{EBF8980E-D95C-42D3-A18C-82652AFD50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73" y="11430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6" name="Text Box 74">
              <a:extLst>
                <a:ext uri="{FF2B5EF4-FFF2-40B4-BE49-F238E27FC236}">
                  <a16:creationId xmlns:a16="http://schemas.microsoft.com/office/drawing/2014/main" id="{0BF17E71-5E76-47E7-91B0-23014DEC5A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75">
              <a:extLst>
                <a:ext uri="{FF2B5EF4-FFF2-40B4-BE49-F238E27FC236}">
                  <a16:creationId xmlns:a16="http://schemas.microsoft.com/office/drawing/2014/main" id="{84698BA2-66F5-4DB1-8888-AB702DB462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Plátno 56">
            <a:extLst>
              <a:ext uri="{FF2B5EF4-FFF2-40B4-BE49-F238E27FC236}">
                <a16:creationId xmlns:a16="http://schemas.microsoft.com/office/drawing/2014/main" id="{F1128A2B-1A40-444A-8800-4C1392B376E0}"/>
              </a:ext>
            </a:extLst>
          </p:cNvPr>
          <p:cNvGrpSpPr>
            <a:grpSpLocks/>
          </p:cNvGrpSpPr>
          <p:nvPr/>
        </p:nvGrpSpPr>
        <p:grpSpPr bwMode="auto">
          <a:xfrm>
            <a:off x="3882835" y="3722914"/>
            <a:ext cx="3292968" cy="2470567"/>
            <a:chOff x="0" y="0"/>
            <a:chExt cx="27432" cy="24003"/>
          </a:xfrm>
        </p:grpSpPr>
        <p:sp>
          <p:nvSpPr>
            <p:cNvPr id="19" name="AutoShape 37">
              <a:extLst>
                <a:ext uri="{FF2B5EF4-FFF2-40B4-BE49-F238E27FC236}">
                  <a16:creationId xmlns:a16="http://schemas.microsoft.com/office/drawing/2014/main" id="{BB855049-0152-434B-989B-A7B513B7B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" name="Text Box 47">
              <a:extLst>
                <a:ext uri="{FF2B5EF4-FFF2-40B4-BE49-F238E27FC236}">
                  <a16:creationId xmlns:a16="http://schemas.microsoft.com/office/drawing/2014/main" id="{69106A1D-56D1-4731-B5C9-E93A934B5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48">
              <a:extLst>
                <a:ext uri="{FF2B5EF4-FFF2-40B4-BE49-F238E27FC236}">
                  <a16:creationId xmlns:a16="http://schemas.microsoft.com/office/drawing/2014/main" id="{710826F4-DDB9-4A21-8AD1-44D869BC32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49">
              <a:extLst>
                <a:ext uri="{FF2B5EF4-FFF2-40B4-BE49-F238E27FC236}">
                  <a16:creationId xmlns:a16="http://schemas.microsoft.com/office/drawing/2014/main" id="{F3447CBB-67F8-459C-954E-4C9AB667C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50">
              <a:extLst>
                <a:ext uri="{FF2B5EF4-FFF2-40B4-BE49-F238E27FC236}">
                  <a16:creationId xmlns:a16="http://schemas.microsoft.com/office/drawing/2014/main" id="{A6F9B3D6-4CBF-4748-90D9-A0C8F21DB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4" name="Line 51">
              <a:extLst>
                <a:ext uri="{FF2B5EF4-FFF2-40B4-BE49-F238E27FC236}">
                  <a16:creationId xmlns:a16="http://schemas.microsoft.com/office/drawing/2014/main" id="{EC529C12-0F56-47CE-B538-E30FDD944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5" name="Line 52">
              <a:extLst>
                <a:ext uri="{FF2B5EF4-FFF2-40B4-BE49-F238E27FC236}">
                  <a16:creationId xmlns:a16="http://schemas.microsoft.com/office/drawing/2014/main" id="{F650421E-A7E5-4EB6-8326-EAAA8E3953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46B42113-0ED0-4A1A-8712-6D7F37C259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716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28096B7E-5464-422B-BD07-86ED2BB58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74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8" name="Text Box 55">
              <a:extLst>
                <a:ext uri="{FF2B5EF4-FFF2-40B4-BE49-F238E27FC236}">
                  <a16:creationId xmlns:a16="http://schemas.microsoft.com/office/drawing/2014/main" id="{F36C3531-8A4A-46C3-A64F-F16CF5B63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56">
              <a:extLst>
                <a:ext uri="{FF2B5EF4-FFF2-40B4-BE49-F238E27FC236}">
                  <a16:creationId xmlns:a16="http://schemas.microsoft.com/office/drawing/2014/main" id="{C7C4895B-BD8C-4832-993C-496FF6EFD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57">
              <a:extLst>
                <a:ext uri="{FF2B5EF4-FFF2-40B4-BE49-F238E27FC236}">
                  <a16:creationId xmlns:a16="http://schemas.microsoft.com/office/drawing/2014/main" id="{0C203035-30DB-4D16-A602-F725E8DCE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59" y="9144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1" name="Line 58">
              <a:extLst>
                <a:ext uri="{FF2B5EF4-FFF2-40B4-BE49-F238E27FC236}">
                  <a16:creationId xmlns:a16="http://schemas.microsoft.com/office/drawing/2014/main" id="{68D4528D-B965-496B-9543-FB4CCA0B8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01" y="11430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2" name="Text Box 59">
              <a:extLst>
                <a:ext uri="{FF2B5EF4-FFF2-40B4-BE49-F238E27FC236}">
                  <a16:creationId xmlns:a16="http://schemas.microsoft.com/office/drawing/2014/main" id="{A0D121FA-E317-432A-B9B8-CD3ECF13A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60">
              <a:extLst>
                <a:ext uri="{FF2B5EF4-FFF2-40B4-BE49-F238E27FC236}">
                  <a16:creationId xmlns:a16="http://schemas.microsoft.com/office/drawing/2014/main" id="{108F8ED8-C1EC-48E9-9D4B-BF30A3BFC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61">
              <a:extLst>
                <a:ext uri="{FF2B5EF4-FFF2-40B4-BE49-F238E27FC236}">
                  <a16:creationId xmlns:a16="http://schemas.microsoft.com/office/drawing/2014/main" id="{392B2B4F-9749-44DA-9A6D-4A21D01C1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0EB5C532-E36D-4D40-AD62-C9D6004B0D9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32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/>
              <a:t>Nabídkové šoky pozitivní a negativní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Nabídkové šoky pozitivní </a:t>
            </a:r>
            <a:r>
              <a:rPr lang="cs-CZ" sz="2400" dirty="0"/>
              <a:t>vedou buďto k </a:t>
            </a:r>
            <a:r>
              <a:rPr lang="cs-CZ" sz="2400" b="1" dirty="0"/>
              <a:t>růstu objemu vyráběné a nabízení produkce</a:t>
            </a:r>
            <a:r>
              <a:rPr lang="cs-CZ" sz="2400" dirty="0"/>
              <a:t>, nebo </a:t>
            </a:r>
            <a:r>
              <a:rPr lang="cs-CZ" sz="2400" b="1" dirty="0"/>
              <a:t>k poklesu cenové hladiny</a:t>
            </a:r>
            <a:r>
              <a:rPr lang="cs-CZ" sz="2400" dirty="0"/>
              <a:t>, popřípadě k oběma změnám současně,</a:t>
            </a:r>
          </a:p>
          <a:p>
            <a:r>
              <a:rPr lang="cs-CZ" sz="2400" b="1" dirty="0"/>
              <a:t>Nabídkové šoky negativní</a:t>
            </a:r>
            <a:r>
              <a:rPr lang="cs-CZ" sz="2400" dirty="0"/>
              <a:t>, které jsou naopak spojeny buďto </a:t>
            </a:r>
            <a:r>
              <a:rPr lang="cs-CZ" sz="2400" b="1" dirty="0"/>
              <a:t>s poklesem objemu nabízené produkce</a:t>
            </a:r>
            <a:r>
              <a:rPr lang="cs-CZ" sz="2400" dirty="0"/>
              <a:t>, nebo </a:t>
            </a:r>
            <a:r>
              <a:rPr lang="cs-CZ" sz="2400" b="1" dirty="0"/>
              <a:t>s růstem cenové hladiny</a:t>
            </a:r>
            <a:r>
              <a:rPr lang="cs-CZ" sz="2400" dirty="0"/>
              <a:t>, popřípadě vzájemnou kombinaci obou těchto změn.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8F5F1F2E-2540-4B10-BD12-29FE1C9038B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4509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CD91A3B7-1BD9-4EF3-8B83-946942108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94708ADC-EF12-47C8-ABF1-19A7B5AF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Posuny křivky AS v SR=&gt;nabídkové šoky (pozitivní x negativní), zpravidla změny cen VF (pouze ale posun SRAS)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0DA16AC9-91B2-4598-B5DB-A8EB0A564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SRAS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5617" name="Group 17">
            <a:extLst>
              <a:ext uri="{FF2B5EF4-FFF2-40B4-BE49-F238E27FC236}">
                <a16:creationId xmlns:a16="http://schemas.microsoft.com/office/drawing/2014/main" id="{6813341E-DA29-4113-BD39-D5BB929DBEB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9300" cy="3916363"/>
            <a:chOff x="432" y="1488"/>
            <a:chExt cx="3672" cy="2467"/>
          </a:xfrm>
        </p:grpSpPr>
        <p:sp>
          <p:nvSpPr>
            <p:cNvPr id="22542" name="Text Box 5">
              <a:extLst>
                <a:ext uri="{FF2B5EF4-FFF2-40B4-BE49-F238E27FC236}">
                  <a16:creationId xmlns:a16="http://schemas.microsoft.com/office/drawing/2014/main" id="{73A2A105-C2CB-4F47-93E9-8EF66DD07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2543" name="Text Box 6">
              <a:extLst>
                <a:ext uri="{FF2B5EF4-FFF2-40B4-BE49-F238E27FC236}">
                  <a16:creationId xmlns:a16="http://schemas.microsoft.com/office/drawing/2014/main" id="{08A3955E-20C1-42A7-AC02-2045EED6E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0" y="362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2544" name="Group 8">
              <a:extLst>
                <a:ext uri="{FF2B5EF4-FFF2-40B4-BE49-F238E27FC236}">
                  <a16:creationId xmlns:a16="http://schemas.microsoft.com/office/drawing/2014/main" id="{3F6DD7D9-7C9E-4218-82A9-39C46BA556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2545" name="Line 9">
                <a:extLst>
                  <a:ext uri="{FF2B5EF4-FFF2-40B4-BE49-F238E27FC236}">
                    <a16:creationId xmlns:a16="http://schemas.microsoft.com/office/drawing/2014/main" id="{80256631-57CD-4D9E-A678-CB50CBB0A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2546" name="Freeform 10">
                <a:extLst>
                  <a:ext uri="{FF2B5EF4-FFF2-40B4-BE49-F238E27FC236}">
                    <a16:creationId xmlns:a16="http://schemas.microsoft.com/office/drawing/2014/main" id="{4A12C8BC-B873-4DB6-98DD-1565CB04D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11" name="Freeform 11">
            <a:extLst>
              <a:ext uri="{FF2B5EF4-FFF2-40B4-BE49-F238E27FC236}">
                <a16:creationId xmlns:a16="http://schemas.microsoft.com/office/drawing/2014/main" id="{C7E1CB6F-D063-48F7-8575-3D83F6C2EBF2}"/>
              </a:ext>
            </a:extLst>
          </p:cNvPr>
          <p:cNvSpPr>
            <a:spLocks/>
          </p:cNvSpPr>
          <p:nvPr/>
        </p:nvSpPr>
        <p:spPr bwMode="auto">
          <a:xfrm>
            <a:off x="1828800" y="2590800"/>
            <a:ext cx="2438400" cy="2971800"/>
          </a:xfrm>
          <a:custGeom>
            <a:avLst/>
            <a:gdLst>
              <a:gd name="T0" fmla="*/ 0 w 1680"/>
              <a:gd name="T1" fmla="*/ 2147483646 h 1824"/>
              <a:gd name="T2" fmla="*/ 2147483646 w 1680"/>
              <a:gd name="T3" fmla="*/ 2147483646 h 1824"/>
              <a:gd name="T4" fmla="*/ 2147483646 w 1680"/>
              <a:gd name="T5" fmla="*/ 0 h 18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" h="1824">
                <a:moveTo>
                  <a:pt x="0" y="1824"/>
                </a:moveTo>
                <a:cubicBezTo>
                  <a:pt x="460" y="1736"/>
                  <a:pt x="920" y="1648"/>
                  <a:pt x="1200" y="1344"/>
                </a:cubicBezTo>
                <a:cubicBezTo>
                  <a:pt x="1480" y="1040"/>
                  <a:pt x="1600" y="224"/>
                  <a:pt x="1680" y="0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39D7E68E-5A8D-4913-8732-50F67A7C9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cen surovin→ pokles nákladů firem→ při dané cenové hladině firmy vyrobí větší množství produktu </a:t>
            </a:r>
          </a:p>
        </p:txBody>
      </p:sp>
      <p:grpSp>
        <p:nvGrpSpPr>
          <p:cNvPr id="25618" name="Group 18">
            <a:extLst>
              <a:ext uri="{FF2B5EF4-FFF2-40B4-BE49-F238E27FC236}">
                <a16:creationId xmlns:a16="http://schemas.microsoft.com/office/drawing/2014/main" id="{A93E9AC1-2746-432D-B86C-B482A1E23012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2540" name="Freeform 13">
              <a:extLst>
                <a:ext uri="{FF2B5EF4-FFF2-40B4-BE49-F238E27FC236}">
                  <a16:creationId xmlns:a16="http://schemas.microsoft.com/office/drawing/2014/main" id="{200C4E25-1551-4E03-9513-5D628D3F2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2541" name="Text Box 14">
              <a:extLst>
                <a:ext uri="{FF2B5EF4-FFF2-40B4-BE49-F238E27FC236}">
                  <a16:creationId xmlns:a16="http://schemas.microsoft.com/office/drawing/2014/main" id="{54C9F4FF-CFCB-4950-AF3A-07BDDF428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5615" name="Line 15">
            <a:extLst>
              <a:ext uri="{FF2B5EF4-FFF2-40B4-BE49-F238E27FC236}">
                <a16:creationId xmlns:a16="http://schemas.microsoft.com/office/drawing/2014/main" id="{A707E8B8-9AF2-4C87-9DFE-0305A52C5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181600"/>
            <a:ext cx="685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E2E0826E-180A-4B91-A8E3-7CA02B4CB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05200"/>
            <a:ext cx="1066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9" name="Text Box 2">
            <a:extLst>
              <a:ext uri="{FF2B5EF4-FFF2-40B4-BE49-F238E27FC236}">
                <a16:creationId xmlns:a16="http://schemas.microsoft.com/office/drawing/2014/main" id="{BA3B2416-DCA2-4926-A8C1-4B66AED5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8DAEEA29-E6ED-401D-B174-2B99B43D86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56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56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/>
      <p:bldP spid="256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 (AD)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ukazuje různá množství reálného produktu, která chtějí ekonomické subjekty (domácnosti, firmy, stát a zahraničí) koupit při různých úrovních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se dá také definovat jako celkové zamýšlené výdaje všech subjektů v ekonomice při určité cenové hladině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684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FB64D067-A39E-45D5-9AEE-E68AAA53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ABC59B0B-7DAE-40E3-B769-6268BF7DB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37720277-B418-4A35-8D4E-87788FC74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4807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3557" name="Group 8">
            <a:extLst>
              <a:ext uri="{FF2B5EF4-FFF2-40B4-BE49-F238E27FC236}">
                <a16:creationId xmlns:a16="http://schemas.microsoft.com/office/drawing/2014/main" id="{C258A7A3-E49C-4897-B5C5-800DAB071370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3568" name="Line 9">
              <a:extLst>
                <a:ext uri="{FF2B5EF4-FFF2-40B4-BE49-F238E27FC236}">
                  <a16:creationId xmlns:a16="http://schemas.microsoft.com/office/drawing/2014/main" id="{4D74CD7A-9AC3-495C-9D84-76AF06265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9" name="Freeform 10">
              <a:extLst>
                <a:ext uri="{FF2B5EF4-FFF2-40B4-BE49-F238E27FC236}">
                  <a16:creationId xmlns:a16="http://schemas.microsoft.com/office/drawing/2014/main" id="{851D0947-CD1E-4519-9886-E03AF2070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4597" name="Group 21">
            <a:extLst>
              <a:ext uri="{FF2B5EF4-FFF2-40B4-BE49-F238E27FC236}">
                <a16:creationId xmlns:a16="http://schemas.microsoft.com/office/drawing/2014/main" id="{334BABF4-A5C4-4405-9B54-8545D51182C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23566" name="Text Box 7">
              <a:extLst>
                <a:ext uri="{FF2B5EF4-FFF2-40B4-BE49-F238E27FC236}">
                  <a16:creationId xmlns:a16="http://schemas.microsoft.com/office/drawing/2014/main" id="{FED2306B-009E-4C6C-8E7B-F154FB763A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3567" name="Freeform 12">
              <a:extLst>
                <a:ext uri="{FF2B5EF4-FFF2-40B4-BE49-F238E27FC236}">
                  <a16:creationId xmlns:a16="http://schemas.microsoft.com/office/drawing/2014/main" id="{FFDE52BC-9AFC-4A2A-AD1D-8B9B29375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63C9E3E3-482F-42D5-B501-3F6372CB9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cen ropy → zvýšení nákladů firem → při dané cenové hladině firmy vyrobí menší množství produktu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24596" name="Group 20">
            <a:extLst>
              <a:ext uri="{FF2B5EF4-FFF2-40B4-BE49-F238E27FC236}">
                <a16:creationId xmlns:a16="http://schemas.microsoft.com/office/drawing/2014/main" id="{34814B11-9490-49F3-AC72-C06A14FABB0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3564" name="Freeform 14">
              <a:extLst>
                <a:ext uri="{FF2B5EF4-FFF2-40B4-BE49-F238E27FC236}">
                  <a16:creationId xmlns:a16="http://schemas.microsoft.com/office/drawing/2014/main" id="{31447FC9-62D5-4650-912F-0E21E6B1C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5" name="Text Box 15">
              <a:extLst>
                <a:ext uri="{FF2B5EF4-FFF2-40B4-BE49-F238E27FC236}">
                  <a16:creationId xmlns:a16="http://schemas.microsoft.com/office/drawing/2014/main" id="{237B5286-EE83-4DF6-84BF-19FCC4F3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4594" name="Line 18">
            <a:extLst>
              <a:ext uri="{FF2B5EF4-FFF2-40B4-BE49-F238E27FC236}">
                <a16:creationId xmlns:a16="http://schemas.microsoft.com/office/drawing/2014/main" id="{61CDB4E4-3668-47D2-860A-3D5517DCFB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876800"/>
            <a:ext cx="60960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95" name="Line 19">
            <a:extLst>
              <a:ext uri="{FF2B5EF4-FFF2-40B4-BE49-F238E27FC236}">
                <a16:creationId xmlns:a16="http://schemas.microsoft.com/office/drawing/2014/main" id="{2E9FBA53-8CB6-4953-A408-83875ADB06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3429000"/>
            <a:ext cx="10668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63" name="Text Box 2">
            <a:extLst>
              <a:ext uri="{FF2B5EF4-FFF2-40B4-BE49-F238E27FC236}">
                <a16:creationId xmlns:a16="http://schemas.microsoft.com/office/drawing/2014/main" id="{498A366E-DE1A-49DB-9C49-F9B3FA803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3D2CC5EE-D24F-4337-AD5B-5A79BAC8D18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AA6AABBD-9906-4194-9345-5ED5D381B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9D181A20-83DA-4C84-B229-3374F1163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944563"/>
            <a:ext cx="90360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Posun křivky jak v krátkém období (SRAS), tak dlouhém období (LRAS) nastává, když: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14DD045-CDF8-491D-AAE0-15148117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pracovní síla v ekonomice,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lidský kapitál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objeveny nové zdroje surovin,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mění pomalu strukturální skladba HDP,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kapitálová zásoba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rozvíjí technika a technologie,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lepší klimatické podmínky,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posilovány podněty k práci a podnikání.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4581" name="Text Box 2">
            <a:extLst>
              <a:ext uri="{FF2B5EF4-FFF2-40B4-BE49-F238E27FC236}">
                <a16:creationId xmlns:a16="http://schemas.microsoft.com/office/drawing/2014/main" id="{EB361CB8-AB67-4379-8493-C1E7A08C6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716BB5B5-7ECC-40FA-B689-73D20C0FE37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1CC4C624-AB36-47A4-A5C2-5D4078437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FA75AD8F-44D0-4C9C-878D-12F1B7339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C30238-E7FF-4D4C-8C5C-E775B4A5BF1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9700"/>
            <a:chOff x="432" y="1488"/>
            <a:chExt cx="3648" cy="2488"/>
          </a:xfrm>
        </p:grpSpPr>
        <p:sp>
          <p:nvSpPr>
            <p:cNvPr id="25617" name="Text Box 5">
              <a:extLst>
                <a:ext uri="{FF2B5EF4-FFF2-40B4-BE49-F238E27FC236}">
                  <a16:creationId xmlns:a16="http://schemas.microsoft.com/office/drawing/2014/main" id="{72C00E70-2E48-414A-82AF-6649544342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5618" name="Text Box 6">
              <a:extLst>
                <a:ext uri="{FF2B5EF4-FFF2-40B4-BE49-F238E27FC236}">
                  <a16:creationId xmlns:a16="http://schemas.microsoft.com/office/drawing/2014/main" id="{554EA96E-FF9D-496D-8A45-C72BC2B62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5619" name="Group 8">
              <a:extLst>
                <a:ext uri="{FF2B5EF4-FFF2-40B4-BE49-F238E27FC236}">
                  <a16:creationId xmlns:a16="http://schemas.microsoft.com/office/drawing/2014/main" id="{0EE6BCB0-EF8C-460C-B39F-B037E2D7DA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5620" name="Line 9">
                <a:extLst>
                  <a:ext uri="{FF2B5EF4-FFF2-40B4-BE49-F238E27FC236}">
                    <a16:creationId xmlns:a16="http://schemas.microsoft.com/office/drawing/2014/main" id="{1458768C-478A-4B4D-859F-047600B4C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5621" name="Freeform 10">
                <a:extLst>
                  <a:ext uri="{FF2B5EF4-FFF2-40B4-BE49-F238E27FC236}">
                    <a16:creationId xmlns:a16="http://schemas.microsoft.com/office/drawing/2014/main" id="{1A884909-802B-4F26-8C4F-4C5922303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05" name="Text Box 11">
            <a:extLst>
              <a:ext uri="{FF2B5EF4-FFF2-40B4-BE49-F238E27FC236}">
                <a16:creationId xmlns:a16="http://schemas.microsoft.com/office/drawing/2014/main" id="{1BC49C6D-BDFA-481B-9FE4-C2F0FF99F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4084FDA4-7746-4A68-A439-C13C1728E845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5615" name="Text Box 7">
              <a:extLst>
                <a:ext uri="{FF2B5EF4-FFF2-40B4-BE49-F238E27FC236}">
                  <a16:creationId xmlns:a16="http://schemas.microsoft.com/office/drawing/2014/main" id="{872FAD69-35E2-4D4F-80E8-B9C1014B1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5616" name="Line 13">
              <a:extLst>
                <a:ext uri="{FF2B5EF4-FFF2-40B4-BE49-F238E27FC236}">
                  <a16:creationId xmlns:a16="http://schemas.microsoft.com/office/drawing/2014/main" id="{EEAEC1C0-D9E4-4CB4-947F-DC672FADB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FC7E81F3-39C1-4AAA-9175-815C80991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sp>
        <p:nvSpPr>
          <p:cNvPr id="25608" name="Text Box 2">
            <a:extLst>
              <a:ext uri="{FF2B5EF4-FFF2-40B4-BE49-F238E27FC236}">
                <a16:creationId xmlns:a16="http://schemas.microsoft.com/office/drawing/2014/main" id="{87080946-85AB-43D5-B4E6-815E20292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5DE660D6-3E3B-45CA-BA57-6FD9407EFED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360613"/>
            <a:ext cx="1371600" cy="3810000"/>
            <a:chOff x="1920" y="1488"/>
            <a:chExt cx="864" cy="2400"/>
          </a:xfrm>
        </p:grpSpPr>
        <p:sp>
          <p:nvSpPr>
            <p:cNvPr id="25613" name="Text Box 7">
              <a:extLst>
                <a:ext uri="{FF2B5EF4-FFF2-40B4-BE49-F238E27FC236}">
                  <a16:creationId xmlns:a16="http://schemas.microsoft.com/office/drawing/2014/main" id="{B914BA6E-59B0-48AF-A383-2427F4761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5614" name="Line 13">
              <a:extLst>
                <a:ext uri="{FF2B5EF4-FFF2-40B4-BE49-F238E27FC236}">
                  <a16:creationId xmlns:a16="http://schemas.microsoft.com/office/drawing/2014/main" id="{8A982803-88B0-42B4-9BAC-1703801448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0" name="Text Box 14">
            <a:extLst>
              <a:ext uri="{FF2B5EF4-FFF2-40B4-BE49-F238E27FC236}">
                <a16:creationId xmlns:a16="http://schemas.microsoft.com/office/drawing/2014/main" id="{C3720F31-93D6-4324-83C6-433EFD0CD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207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D036C1B5-C29E-49F9-BA0B-0C8C7DE5103D}"/>
              </a:ext>
            </a:extLst>
          </p:cNvPr>
          <p:cNvCxnSpPr/>
          <p:nvPr/>
        </p:nvCxnSpPr>
        <p:spPr>
          <a:xfrm>
            <a:off x="3348038" y="34290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326B309-8371-433A-B157-3781A94953DB}"/>
              </a:ext>
            </a:extLst>
          </p:cNvPr>
          <p:cNvCxnSpPr/>
          <p:nvPr/>
        </p:nvCxnSpPr>
        <p:spPr>
          <a:xfrm>
            <a:off x="3348038" y="51054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99;p14">
            <a:extLst>
              <a:ext uri="{FF2B5EF4-FFF2-40B4-BE49-F238E27FC236}">
                <a16:creationId xmlns:a16="http://schemas.microsoft.com/office/drawing/2014/main" id="{A491FAC0-7EFE-40A8-8B5E-C7F421CDE87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0" grpId="0"/>
      <p:bldP spid="2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F9FB2BC2-82D4-44F2-8579-7EF7A49F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653142"/>
            <a:ext cx="7976507" cy="511402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62C4F12-49FD-4AFB-AF0B-4B4C6C692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64544"/>
            <a:ext cx="8229600" cy="4961619"/>
          </a:xfrm>
        </p:spPr>
        <p:txBody>
          <a:bodyPr>
            <a:normAutofit/>
          </a:bodyPr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Analogie s mikroekonomickou dílčí rovnováhou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Průsečík AD a AS =&gt; určuje rovnovážnou úroveň cenové hladiny (P) a rovnovážný produkt (Y)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je cenová hladina vyšší než rovnovážná =&gt; nabízené množství Y je vyšší než poptávané =&gt; přebytek produktu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u="sng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takový stav, který nesignalizuje potřebu změny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krátkodobá rovnováha může být pod úrovní Y* nebo i za úrovní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LR – změny mohou být dosaženy změnou AS, ne AD (viz dále)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68A84C0A-95D8-4BBA-8828-F88EFEC2558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106" y="568552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709BB8D-2A51-48F7-8DE9-C45EDF8D1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9521"/>
            <a:ext cx="8507413" cy="5528129"/>
          </a:xfrm>
        </p:spPr>
        <p:txBody>
          <a:bodyPr/>
          <a:lstStyle/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modelu AS-AD předpokládá rovnováhu na: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statků a služeb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práce a ostatních VF</a:t>
            </a:r>
          </a:p>
          <a:p>
            <a:pPr marL="0" indent="0" eaLnBrk="1" hangingPunct="1">
              <a:spcBef>
                <a:spcPts val="1200"/>
              </a:spcBef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Finančním trhu </a:t>
            </a:r>
            <a:r>
              <a:rPr lang="cs-CZ" altLang="cs-CZ" sz="20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(střetává se nabídka kapitálu – úspory, s poptávkou po kapitálu – investice)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Problémy spojené s obnovováním rovnováhy: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pružnost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tj. zda-</a:t>
            </a:r>
            <a:r>
              <a:rPr lang="cs-CZ" altLang="cs-CZ" sz="22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jak rychle reagují ceny na změnu proporcí mezi S a D na dílčích trzích (např. VF)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Mechanismus utváření rovnováhy na finančních trzích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čili mechanismus přeměny úspor v investice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Klasický vs. keynesiánský model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E6C68856-11DB-4857-A419-5C1BC5E6CF4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02" y="1207379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b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</a:t>
            </a:r>
            <a:r>
              <a:rPr lang="cs-CZ" sz="3600" b="1" dirty="0"/>
              <a:t>rátkodobá a dlouhodobá makroekonomická rovnováha</a:t>
            </a:r>
            <a:br>
              <a:rPr lang="cs-CZ" sz="3600" b="1" dirty="0"/>
            </a:br>
            <a:endParaRPr lang="cs-CZ" altLang="cs-CZ" sz="3600" b="1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6" name="Plátno 118">
            <a:extLst>
              <a:ext uri="{FF2B5EF4-FFF2-40B4-BE49-F238E27FC236}">
                <a16:creationId xmlns:a16="http://schemas.microsoft.com/office/drawing/2014/main" id="{EC94B5FE-9287-4F32-870D-3A0001C7E704}"/>
              </a:ext>
            </a:extLst>
          </p:cNvPr>
          <p:cNvGrpSpPr>
            <a:grpSpLocks/>
          </p:cNvGrpSpPr>
          <p:nvPr/>
        </p:nvGrpSpPr>
        <p:grpSpPr bwMode="auto">
          <a:xfrm>
            <a:off x="348580" y="2127154"/>
            <a:ext cx="3960440" cy="3384376"/>
            <a:chOff x="0" y="0"/>
            <a:chExt cx="27432" cy="24003"/>
          </a:xfrm>
        </p:grpSpPr>
        <p:sp>
          <p:nvSpPr>
            <p:cNvPr id="7" name="AutoShape 15">
              <a:extLst>
                <a:ext uri="{FF2B5EF4-FFF2-40B4-BE49-F238E27FC236}">
                  <a16:creationId xmlns:a16="http://schemas.microsoft.com/office/drawing/2014/main" id="{10553A41-30A8-4309-9D0B-8CB118D3A6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8" name="Arc 116">
              <a:extLst>
                <a:ext uri="{FF2B5EF4-FFF2-40B4-BE49-F238E27FC236}">
                  <a16:creationId xmlns:a16="http://schemas.microsoft.com/office/drawing/2014/main" id="{3941B442-29CF-48DC-85E8-D151E60BAC4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453" y="3429"/>
              <a:ext cx="10842" cy="13716"/>
            </a:xfrm>
            <a:custGeom>
              <a:avLst/>
              <a:gdLst>
                <a:gd name="T0" fmla="*/ 0 w 21600"/>
                <a:gd name="T1" fmla="*/ 1969 h 21600"/>
                <a:gd name="T2" fmla="*/ 1084263 w 21600"/>
                <a:gd name="T3" fmla="*/ 1371600 h 21600"/>
                <a:gd name="T4" fmla="*/ 55216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</a:path>
                <a:path w="21600" h="21600" stroke="0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  <a:lnTo>
                    <a:pt x="1159" y="21600"/>
                  </a:lnTo>
                  <a:lnTo>
                    <a:pt x="0" y="3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9" name="Text Box 117">
              <a:extLst>
                <a:ext uri="{FF2B5EF4-FFF2-40B4-BE49-F238E27FC236}">
                  <a16:creationId xmlns:a16="http://schemas.microsoft.com/office/drawing/2014/main" id="{BEDCE902-D605-4161-AE94-D461DBF9F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endParaRPr kumimoji="0" 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118">
              <a:extLst>
                <a:ext uri="{FF2B5EF4-FFF2-40B4-BE49-F238E27FC236}">
                  <a16:creationId xmlns:a16="http://schemas.microsoft.com/office/drawing/2014/main" id="{A89BFE3E-96B7-4B64-B999-AFBAA3179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1" name="Text Box 119">
              <a:extLst>
                <a:ext uri="{FF2B5EF4-FFF2-40B4-BE49-F238E27FC236}">
                  <a16:creationId xmlns:a16="http://schemas.microsoft.com/office/drawing/2014/main" id="{65CD0897-5526-4E32-BE27-C0ACC6568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20">
              <a:extLst>
                <a:ext uri="{FF2B5EF4-FFF2-40B4-BE49-F238E27FC236}">
                  <a16:creationId xmlns:a16="http://schemas.microsoft.com/office/drawing/2014/main" id="{C5A9693C-2046-42D7-B89B-82BCC1771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19" y="285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1">
              <a:extLst>
                <a:ext uri="{FF2B5EF4-FFF2-40B4-BE49-F238E27FC236}">
                  <a16:creationId xmlns:a16="http://schemas.microsoft.com/office/drawing/2014/main" id="{3B2F6C28-CA2A-4607-A936-8127064BD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rc 122">
              <a:extLst>
                <a:ext uri="{FF2B5EF4-FFF2-40B4-BE49-F238E27FC236}">
                  <a16:creationId xmlns:a16="http://schemas.microsoft.com/office/drawing/2014/main" id="{68D8412F-E2D7-4F5E-AD13-271F8B9D9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5" name="Line 123">
              <a:extLst>
                <a:ext uri="{FF2B5EF4-FFF2-40B4-BE49-F238E27FC236}">
                  <a16:creationId xmlns:a16="http://schemas.microsoft.com/office/drawing/2014/main" id="{F8B7BC6C-7BFD-4231-B174-CCF8748B4C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6" name="Text Box 124">
              <a:extLst>
                <a:ext uri="{FF2B5EF4-FFF2-40B4-BE49-F238E27FC236}">
                  <a16:creationId xmlns:a16="http://schemas.microsoft.com/office/drawing/2014/main" id="{2613129A-5973-4440-874E-9CA942351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1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25">
              <a:extLst>
                <a:ext uri="{FF2B5EF4-FFF2-40B4-BE49-F238E27FC236}">
                  <a16:creationId xmlns:a16="http://schemas.microsoft.com/office/drawing/2014/main" id="{0820FAF1-3C18-4A3F-8BFA-BF219BEC5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6002"/>
              <a:ext cx="0" cy="45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8" name="Line 126">
              <a:extLst>
                <a:ext uri="{FF2B5EF4-FFF2-40B4-BE49-F238E27FC236}">
                  <a16:creationId xmlns:a16="http://schemas.microsoft.com/office/drawing/2014/main" id="{D1D517CB-AB24-4708-8EBE-078FB7805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" y="16002"/>
              <a:ext cx="9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9" name="Text Box 127">
              <a:extLst>
                <a:ext uri="{FF2B5EF4-FFF2-40B4-BE49-F238E27FC236}">
                  <a16:creationId xmlns:a16="http://schemas.microsoft.com/office/drawing/2014/main" id="{2C63E19F-F335-4934-9AAA-C3CF0E0DC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4859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28">
              <a:extLst>
                <a:ext uri="{FF2B5EF4-FFF2-40B4-BE49-F238E27FC236}">
                  <a16:creationId xmlns:a16="http://schemas.microsoft.com/office/drawing/2014/main" id="{5CD32CD1-C59B-4E5D-8F87-67BAABA01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Plátno 104">
            <a:extLst>
              <a:ext uri="{FF2B5EF4-FFF2-40B4-BE49-F238E27FC236}">
                <a16:creationId xmlns:a16="http://schemas.microsoft.com/office/drawing/2014/main" id="{068B9BD3-D660-47EB-BEB5-5B3B85CAC760}"/>
              </a:ext>
            </a:extLst>
          </p:cNvPr>
          <p:cNvGrpSpPr>
            <a:grpSpLocks/>
          </p:cNvGrpSpPr>
          <p:nvPr/>
        </p:nvGrpSpPr>
        <p:grpSpPr bwMode="auto">
          <a:xfrm>
            <a:off x="4223118" y="2271170"/>
            <a:ext cx="4320480" cy="3240360"/>
            <a:chOff x="0" y="0"/>
            <a:chExt cx="29718" cy="24003"/>
          </a:xfrm>
        </p:grpSpPr>
        <p:sp>
          <p:nvSpPr>
            <p:cNvPr id="22" name="AutoShape 40">
              <a:extLst>
                <a:ext uri="{FF2B5EF4-FFF2-40B4-BE49-F238E27FC236}">
                  <a16:creationId xmlns:a16="http://schemas.microsoft.com/office/drawing/2014/main" id="{839E2B20-7B32-4C21-A64E-6D259ECA9F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3" name="Line 100">
              <a:extLst>
                <a:ext uri="{FF2B5EF4-FFF2-40B4-BE49-F238E27FC236}">
                  <a16:creationId xmlns:a16="http://schemas.microsoft.com/office/drawing/2014/main" id="{061512F1-49A7-41DA-9CA5-1FD51E1C3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73" y="3429"/>
              <a:ext cx="0" cy="17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4" name="Arc 101">
              <a:extLst>
                <a:ext uri="{FF2B5EF4-FFF2-40B4-BE49-F238E27FC236}">
                  <a16:creationId xmlns:a16="http://schemas.microsoft.com/office/drawing/2014/main" id="{F86B1F7A-1D32-4706-9E02-7C428A1EFE3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715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5" name="Text Box 102">
              <a:extLst>
                <a:ext uri="{FF2B5EF4-FFF2-40B4-BE49-F238E27FC236}">
                  <a16:creationId xmlns:a16="http://schemas.microsoft.com/office/drawing/2014/main" id="{D36E5CC2-9F39-4055-B796-ACDB063D4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P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103">
              <a:extLst>
                <a:ext uri="{FF2B5EF4-FFF2-40B4-BE49-F238E27FC236}">
                  <a16:creationId xmlns:a16="http://schemas.microsoft.com/office/drawing/2014/main" id="{FB384089-93D0-44D3-BE36-957AFE1E1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04">
              <a:extLst>
                <a:ext uri="{FF2B5EF4-FFF2-40B4-BE49-F238E27FC236}">
                  <a16:creationId xmlns:a16="http://schemas.microsoft.com/office/drawing/2014/main" id="{3664D5EF-63CD-4843-A29F-6D579F73E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05">
              <a:extLst>
                <a:ext uri="{FF2B5EF4-FFF2-40B4-BE49-F238E27FC236}">
                  <a16:creationId xmlns:a16="http://schemas.microsoft.com/office/drawing/2014/main" id="{C37899D1-E592-48D3-B1DB-27EE13F0C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rgbClr val="339966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</a:t>
              </a: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106">
              <a:extLst>
                <a:ext uri="{FF2B5EF4-FFF2-40B4-BE49-F238E27FC236}">
                  <a16:creationId xmlns:a16="http://schemas.microsoft.com/office/drawing/2014/main" id="{F75B4F0F-3F97-4782-9849-3ADE17D70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Arc 107">
              <a:extLst>
                <a:ext uri="{FF2B5EF4-FFF2-40B4-BE49-F238E27FC236}">
                  <a16:creationId xmlns:a16="http://schemas.microsoft.com/office/drawing/2014/main" id="{F2776621-7747-42EB-83FA-A6DD94081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3429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1" name="Line 108">
              <a:extLst>
                <a:ext uri="{FF2B5EF4-FFF2-40B4-BE49-F238E27FC236}">
                  <a16:creationId xmlns:a16="http://schemas.microsoft.com/office/drawing/2014/main" id="{D8B56BD2-B052-4EDC-A5DE-39BBBD720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20574"/>
              <a:ext cx="18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2" name="Line 109">
              <a:extLst>
                <a:ext uri="{FF2B5EF4-FFF2-40B4-BE49-F238E27FC236}">
                  <a16:creationId xmlns:a16="http://schemas.microsoft.com/office/drawing/2014/main" id="{1ECC56A6-094B-4164-87D9-13DDEED5C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3" name="Text Box 110">
              <a:extLst>
                <a:ext uri="{FF2B5EF4-FFF2-40B4-BE49-F238E27FC236}">
                  <a16:creationId xmlns:a16="http://schemas.microsoft.com/office/drawing/2014/main" id="{B0394C9A-667C-48EB-ABDE-04F6B2A51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111">
              <a:extLst>
                <a:ext uri="{FF2B5EF4-FFF2-40B4-BE49-F238E27FC236}">
                  <a16:creationId xmlns:a16="http://schemas.microsoft.com/office/drawing/2014/main" id="{7AA78733-0CFF-429F-AD21-881521A04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3" y="11430"/>
              <a:ext cx="4572" cy="4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112">
              <a:extLst>
                <a:ext uri="{FF2B5EF4-FFF2-40B4-BE49-F238E27FC236}">
                  <a16:creationId xmlns:a16="http://schemas.microsoft.com/office/drawing/2014/main" id="{8B3BCC22-070F-43B1-841A-7E45BBAE7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72" y="13716"/>
              <a:ext cx="80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6" name="Text Box 113">
              <a:extLst>
                <a:ext uri="{FF2B5EF4-FFF2-40B4-BE49-F238E27FC236}">
                  <a16:creationId xmlns:a16="http://schemas.microsoft.com/office/drawing/2014/main" id="{BBE1442A-596F-4761-B6F1-DA0120BF1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9DF08867-13B2-4393-9BE1-0A1CD29FB0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820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6A52EB59-4165-496F-90EB-53D16C82A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75" name="Group 23">
            <a:extLst>
              <a:ext uri="{FF2B5EF4-FFF2-40B4-BE49-F238E27FC236}">
                <a16:creationId xmlns:a16="http://schemas.microsoft.com/office/drawing/2014/main" id="{38A0B38C-B48C-47A1-9FCA-6A90E476B93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62400"/>
            <a:chOff x="432" y="1488"/>
            <a:chExt cx="3653" cy="2496"/>
          </a:xfrm>
        </p:grpSpPr>
        <p:sp>
          <p:nvSpPr>
            <p:cNvPr id="28688" name="Text Box 5">
              <a:extLst>
                <a:ext uri="{FF2B5EF4-FFF2-40B4-BE49-F238E27FC236}">
                  <a16:creationId xmlns:a16="http://schemas.microsoft.com/office/drawing/2014/main" id="{5FBAE288-D715-4713-AA2F-27034FB9E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8689" name="Text Box 6">
              <a:extLst>
                <a:ext uri="{FF2B5EF4-FFF2-40B4-BE49-F238E27FC236}">
                  <a16:creationId xmlns:a16="http://schemas.microsoft.com/office/drawing/2014/main" id="{178F721A-4C4E-4D69-80E2-2D1931346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8690" name="Group 9">
              <a:extLst>
                <a:ext uri="{FF2B5EF4-FFF2-40B4-BE49-F238E27FC236}">
                  <a16:creationId xmlns:a16="http://schemas.microsoft.com/office/drawing/2014/main" id="{7D947360-8C6F-4312-84DE-5DB3C40508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8691" name="Line 10">
                <a:extLst>
                  <a:ext uri="{FF2B5EF4-FFF2-40B4-BE49-F238E27FC236}">
                    <a16:creationId xmlns:a16="http://schemas.microsoft.com/office/drawing/2014/main" id="{44E1CFBF-11BF-4D15-8A83-4E3EAA2DF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2" name="Freeform 11">
                <a:extLst>
                  <a:ext uri="{FF2B5EF4-FFF2-40B4-BE49-F238E27FC236}">
                    <a16:creationId xmlns:a16="http://schemas.microsoft.com/office/drawing/2014/main" id="{2F91B840-6721-4097-B919-2EA5F3B8A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672" name="Group 24">
            <a:extLst>
              <a:ext uri="{FF2B5EF4-FFF2-40B4-BE49-F238E27FC236}">
                <a16:creationId xmlns:a16="http://schemas.microsoft.com/office/drawing/2014/main" id="{34E98807-FC3D-439F-B13C-0FED831141A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28686" name="Freeform 12">
              <a:extLst>
                <a:ext uri="{FF2B5EF4-FFF2-40B4-BE49-F238E27FC236}">
                  <a16:creationId xmlns:a16="http://schemas.microsoft.com/office/drawing/2014/main" id="{F81C836C-62B2-4195-BA97-DDBF01BC5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7" name="Text Box 13">
              <a:extLst>
                <a:ext uri="{FF2B5EF4-FFF2-40B4-BE49-F238E27FC236}">
                  <a16:creationId xmlns:a16="http://schemas.microsoft.com/office/drawing/2014/main" id="{AA2AE878-8116-47CF-96E3-142C3379F1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7673" name="Group 25">
            <a:extLst>
              <a:ext uri="{FF2B5EF4-FFF2-40B4-BE49-F238E27FC236}">
                <a16:creationId xmlns:a16="http://schemas.microsoft.com/office/drawing/2014/main" id="{CF0B0D53-4D40-49F4-98C4-44DEDC4587F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28684" name="Text Box 8">
              <a:extLst>
                <a:ext uri="{FF2B5EF4-FFF2-40B4-BE49-F238E27FC236}">
                  <a16:creationId xmlns:a16="http://schemas.microsoft.com/office/drawing/2014/main" id="{750C735E-A8E5-4348-8CF8-882A4D2B9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5" name="Freeform 17">
              <a:extLst>
                <a:ext uri="{FF2B5EF4-FFF2-40B4-BE49-F238E27FC236}">
                  <a16:creationId xmlns:a16="http://schemas.microsoft.com/office/drawing/2014/main" id="{05A2AD56-702D-42ED-A8FC-420FBF9B7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7666" name="Line 18">
            <a:extLst>
              <a:ext uri="{FF2B5EF4-FFF2-40B4-BE49-F238E27FC236}">
                <a16:creationId xmlns:a16="http://schemas.microsoft.com/office/drawing/2014/main" id="{D4407F1C-4352-4666-B468-361C174BF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279A301A-ADC6-43F0-9117-C88122288B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id="{41921011-459A-4F84-902F-3055001C7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69" name="Text Box 21">
            <a:extLst>
              <a:ext uri="{FF2B5EF4-FFF2-40B4-BE49-F238E27FC236}">
                <a16:creationId xmlns:a16="http://schemas.microsoft.com/office/drawing/2014/main" id="{3E08CCB8-C311-4771-93C4-5B952D8F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70" name="Text Box 22">
            <a:extLst>
              <a:ext uri="{FF2B5EF4-FFF2-40B4-BE49-F238E27FC236}">
                <a16:creationId xmlns:a16="http://schemas.microsoft.com/office/drawing/2014/main" id="{A7BDD795-8473-4BC7-A94B-0679B3D09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3" name="Text Box 2">
            <a:extLst>
              <a:ext uri="{FF2B5EF4-FFF2-40B4-BE49-F238E27FC236}">
                <a16:creationId xmlns:a16="http://schemas.microsoft.com/office/drawing/2014/main" id="{CA5AE4C7-054C-43DD-93B6-BE7506264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makroekonomická rovnováha</a:t>
            </a:r>
          </a:p>
        </p:txBody>
      </p:sp>
      <p:sp>
        <p:nvSpPr>
          <p:cNvPr id="21" name="Google Shape;99;p14">
            <a:extLst>
              <a:ext uri="{FF2B5EF4-FFF2-40B4-BE49-F238E27FC236}">
                <a16:creationId xmlns:a16="http://schemas.microsoft.com/office/drawing/2014/main" id="{7AEAD5DC-F6CB-4FF7-9933-00947FBEF23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  <p:bldP spid="27669" grpId="0"/>
      <p:bldP spid="2767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0F1C1233-C681-4E8F-A97C-925C18AFA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699" name="Group 27">
            <a:extLst>
              <a:ext uri="{FF2B5EF4-FFF2-40B4-BE49-F238E27FC236}">
                <a16:creationId xmlns:a16="http://schemas.microsoft.com/office/drawing/2014/main" id="{970177B0-BE36-4660-A0A7-D855D29C8C6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62400"/>
            <a:chOff x="432" y="1488"/>
            <a:chExt cx="3661" cy="2496"/>
          </a:xfrm>
        </p:grpSpPr>
        <p:sp>
          <p:nvSpPr>
            <p:cNvPr id="2" name="Text Box 4">
              <a:extLst>
                <a:ext uri="{FF2B5EF4-FFF2-40B4-BE49-F238E27FC236}">
                  <a16:creationId xmlns:a16="http://schemas.microsoft.com/office/drawing/2014/main" id="{DF5B1E2E-28EF-4B1B-9B37-B43568C51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6F2CA6D0-46EF-4660-B168-71568A6DD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88929BB5-F45C-4F3B-B21C-3F707449DD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5" name="Line 8">
                <a:extLst>
                  <a:ext uri="{FF2B5EF4-FFF2-40B4-BE49-F238E27FC236}">
                    <a16:creationId xmlns:a16="http://schemas.microsoft.com/office/drawing/2014/main" id="{A9F48C45-4629-4DA9-9F3C-7EE1F851D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723" name="Freeform 9">
                <a:extLst>
                  <a:ext uri="{FF2B5EF4-FFF2-40B4-BE49-F238E27FC236}">
                    <a16:creationId xmlns:a16="http://schemas.microsoft.com/office/drawing/2014/main" id="{02E31A67-2C0D-45AA-BDD5-CC27461F4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937C288F-8BC5-4396-A8F2-745542FF979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id="{F17584E7-A7FB-4ED8-A470-F44F65083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1">
              <a:extLst>
                <a:ext uri="{FF2B5EF4-FFF2-40B4-BE49-F238E27FC236}">
                  <a16:creationId xmlns:a16="http://schemas.microsoft.com/office/drawing/2014/main" id="{544F0EB7-D35B-4FA3-9A9A-A15C43821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FB8EA5A9-04DB-41BC-B7CF-6B93D60EE8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29715" name="Text Box 6">
              <a:extLst>
                <a:ext uri="{FF2B5EF4-FFF2-40B4-BE49-F238E27FC236}">
                  <a16:creationId xmlns:a16="http://schemas.microsoft.com/office/drawing/2014/main" id="{1B784FAC-EB80-4595-B52F-BA346E0A0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C99200AF-7D5A-4783-8991-750C577C3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6B3B2B35-867E-498C-9184-E7900D31F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59292578-C1CE-480A-8AF7-072A75CA1FCC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C970DA53-BF53-4C26-8B23-E23C14144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9714" name="Text Box 19">
              <a:extLst>
                <a:ext uri="{FF2B5EF4-FFF2-40B4-BE49-F238E27FC236}">
                  <a16:creationId xmlns:a16="http://schemas.microsoft.com/office/drawing/2014/main" id="{ED14E8CA-526C-4908-9D1B-AA244BA12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07599AB-D2DD-4DE8-8589-96FACC1E3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EBF200F1-98CD-470E-8291-E18B37A8D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F4F55C8E-BBD3-4CCD-915E-9433BDB74760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29719" name="AutoShape 23">
            <a:extLst>
              <a:ext uri="{FF2B5EF4-FFF2-40B4-BE49-F238E27FC236}">
                <a16:creationId xmlns:a16="http://schemas.microsoft.com/office/drawing/2014/main" id="{48C01B84-6220-46B5-BCAD-7D3201A44186}"/>
              </a:ext>
            </a:extLst>
          </p:cNvPr>
          <p:cNvCxnSpPr>
            <a:cxnSpLocks noChangeShapeType="1"/>
            <a:endCxn id="29718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0" name="Line 24">
            <a:extLst>
              <a:ext uri="{FF2B5EF4-FFF2-40B4-BE49-F238E27FC236}">
                <a16:creationId xmlns:a16="http://schemas.microsoft.com/office/drawing/2014/main" id="{F6F2C0F8-F14B-42AE-A97E-255420BF8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E6FDBB9F-36A5-4981-8618-AB68AEBF8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9C5C3C80-9F07-4AF8-BE82-27F66E3D4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8D900B4-26C8-48F9-8097-55A720A16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12" name="Text Box 2">
            <a:extLst>
              <a:ext uri="{FF2B5EF4-FFF2-40B4-BE49-F238E27FC236}">
                <a16:creationId xmlns:a16="http://schemas.microsoft.com/office/drawing/2014/main" id="{F083AC84-AB3C-4788-A935-B6812ECB3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</a:t>
            </a:r>
          </a:p>
        </p:txBody>
      </p:sp>
      <p:sp>
        <p:nvSpPr>
          <p:cNvPr id="28" name="Google Shape;99;p14">
            <a:extLst>
              <a:ext uri="{FF2B5EF4-FFF2-40B4-BE49-F238E27FC236}">
                <a16:creationId xmlns:a16="http://schemas.microsoft.com/office/drawing/2014/main" id="{94E5E777-6C4C-40EE-A47C-48849C462E5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7" grpId="0"/>
      <p:bldP spid="29721" grpId="0"/>
      <p:bldP spid="29722" grpId="0"/>
      <p:bldP spid="29727" grpId="0" animBg="1"/>
      <p:bldP spid="2972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72B16E0-63AB-4C82-A6D8-9F41D92AC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D97154E8-639C-4DCE-9938-6AB89DDB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C5C400B1-254F-4009-97D2-85FB8910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962" y="5810024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30725" name="Group 7">
            <a:extLst>
              <a:ext uri="{FF2B5EF4-FFF2-40B4-BE49-F238E27FC236}">
                <a16:creationId xmlns:a16="http://schemas.microsoft.com/office/drawing/2014/main" id="{B188C700-BC4F-4757-B13C-3F9E5A24C8EC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" name="Line 8">
              <a:extLst>
                <a:ext uri="{FF2B5EF4-FFF2-40B4-BE49-F238E27FC236}">
                  <a16:creationId xmlns:a16="http://schemas.microsoft.com/office/drawing/2014/main" id="{6101E258-F419-4FA5-9526-96F069671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" name="Freeform 9">
              <a:extLst>
                <a:ext uri="{FF2B5EF4-FFF2-40B4-BE49-F238E27FC236}">
                  <a16:creationId xmlns:a16="http://schemas.microsoft.com/office/drawing/2014/main" id="{B5A120BF-616C-4F4F-A8C7-2A11F3AF2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8" name="Group 28">
            <a:extLst>
              <a:ext uri="{FF2B5EF4-FFF2-40B4-BE49-F238E27FC236}">
                <a16:creationId xmlns:a16="http://schemas.microsoft.com/office/drawing/2014/main" id="{F41D7B98-C56A-4596-84AE-E6BF4D112C3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0743" name="Freeform 10">
              <a:extLst>
                <a:ext uri="{FF2B5EF4-FFF2-40B4-BE49-F238E27FC236}">
                  <a16:creationId xmlns:a16="http://schemas.microsoft.com/office/drawing/2014/main" id="{3B3F0091-42F1-4E47-A3C2-5B43E9661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12076 w 1632"/>
                <a:gd name="T3" fmla="*/ 304 h 1776"/>
                <a:gd name="T4" fmla="*/ 51323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11">
              <a:extLst>
                <a:ext uri="{FF2B5EF4-FFF2-40B4-BE49-F238E27FC236}">
                  <a16:creationId xmlns:a16="http://schemas.microsoft.com/office/drawing/2014/main" id="{FA3AC59A-2313-4718-A689-C8B7C7734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9" name="Group 29">
            <a:extLst>
              <a:ext uri="{FF2B5EF4-FFF2-40B4-BE49-F238E27FC236}">
                <a16:creationId xmlns:a16="http://schemas.microsoft.com/office/drawing/2014/main" id="{1DFF4461-5B86-4594-B67D-F22DF5A88353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0741" name="Text Box 6">
              <a:extLst>
                <a:ext uri="{FF2B5EF4-FFF2-40B4-BE49-F238E27FC236}">
                  <a16:creationId xmlns:a16="http://schemas.microsoft.com/office/drawing/2014/main" id="{FA780583-4FE8-4F48-AC5E-E307775A4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50045E15-5AB1-48F5-BE7B-D6012AFD7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3046 h 1824"/>
                <a:gd name="T2" fmla="*/ 899 w 1680"/>
                <a:gd name="T3" fmla="*/ 2243 h 1824"/>
                <a:gd name="T4" fmla="*/ 1257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6" name="Text Box 16">
            <a:extLst>
              <a:ext uri="{FF2B5EF4-FFF2-40B4-BE49-F238E27FC236}">
                <a16:creationId xmlns:a16="http://schemas.microsoft.com/office/drawing/2014/main" id="{0719EBCC-4CE6-4DE8-94B1-95EBC4AAC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0750" name="Group 30">
            <a:extLst>
              <a:ext uri="{FF2B5EF4-FFF2-40B4-BE49-F238E27FC236}">
                <a16:creationId xmlns:a16="http://schemas.microsoft.com/office/drawing/2014/main" id="{233A1C46-0C9A-4FFC-B6E6-73E95A522242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6" name="Line 17">
              <a:extLst>
                <a:ext uri="{FF2B5EF4-FFF2-40B4-BE49-F238E27FC236}">
                  <a16:creationId xmlns:a16="http://schemas.microsoft.com/office/drawing/2014/main" id="{A015A7D7-F525-4741-9FC5-6B6D027E1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BE608F83-260F-4223-A816-5FF963A93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9" name="Text Box 19">
            <a:extLst>
              <a:ext uri="{FF2B5EF4-FFF2-40B4-BE49-F238E27FC236}">
                <a16:creationId xmlns:a16="http://schemas.microsoft.com/office/drawing/2014/main" id="{7AEF304A-9678-4F60-8B5A-4F0F7933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Infla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ční mezera</a:t>
            </a:r>
          </a:p>
        </p:txBody>
      </p:sp>
      <p:sp>
        <p:nvSpPr>
          <p:cNvPr id="30740" name="Text Box 20">
            <a:extLst>
              <a:ext uri="{FF2B5EF4-FFF2-40B4-BE49-F238E27FC236}">
                <a16:creationId xmlns:a16="http://schemas.microsoft.com/office/drawing/2014/main" id="{E5D6EC4C-2929-4D20-A046-5E7976278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cxnSp>
        <p:nvCxnSpPr>
          <p:cNvPr id="30742" name="AutoShape 22">
            <a:extLst>
              <a:ext uri="{FF2B5EF4-FFF2-40B4-BE49-F238E27FC236}">
                <a16:creationId xmlns:a16="http://schemas.microsoft.com/office/drawing/2014/main" id="{4EB9FDF7-9FFD-4D65-8746-BF2CD1AB49F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4" name="Text Box 24">
            <a:extLst>
              <a:ext uri="{FF2B5EF4-FFF2-40B4-BE49-F238E27FC236}">
                <a16:creationId xmlns:a16="http://schemas.microsoft.com/office/drawing/2014/main" id="{1EB5F551-64AE-4BA5-9D4E-46BBFF986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745" name="Text Box 25">
            <a:extLst>
              <a:ext uri="{FF2B5EF4-FFF2-40B4-BE49-F238E27FC236}">
                <a16:creationId xmlns:a16="http://schemas.microsoft.com/office/drawing/2014/main" id="{29CF5785-8336-4191-B785-D16CEA42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7E51D56F-1DBF-4243-A740-DC0028D709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E5D8A008-B8CF-4C93-B5F5-D97C27992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51" name="Rectangle 31">
            <a:extLst>
              <a:ext uri="{FF2B5EF4-FFF2-40B4-BE49-F238E27FC236}">
                <a16:creationId xmlns:a16="http://schemas.microsoft.com/office/drawing/2014/main" id="{3F51F97C-4367-46EF-99E5-F4E7978D4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38" name="Text Box 2">
            <a:extLst>
              <a:ext uri="{FF2B5EF4-FFF2-40B4-BE49-F238E27FC236}">
                <a16:creationId xmlns:a16="http://schemas.microsoft.com/office/drawing/2014/main" id="{BC1970F8-EB52-491D-B0B0-EE7BD63F9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inflační mezera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187C933A-C765-4009-A4C1-4F3191FD4C4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307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  <p:bldP spid="30739" grpId="0"/>
      <p:bldP spid="30740" grpId="0"/>
      <p:bldP spid="30744" grpId="0"/>
      <p:bldP spid="30745" grpId="0"/>
      <p:bldP spid="30751" grpId="0" animBg="1"/>
      <p:bldP spid="3075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DC6F94FD-6D72-4052-BC48-9D557DDC7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1747" name="Group 22">
            <a:extLst>
              <a:ext uri="{FF2B5EF4-FFF2-40B4-BE49-F238E27FC236}">
                <a16:creationId xmlns:a16="http://schemas.microsoft.com/office/drawing/2014/main" id="{15725F59-8DC9-44E4-92B4-8520C54F6B9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29063"/>
            <a:chOff x="432" y="1488"/>
            <a:chExt cx="3696" cy="2475"/>
          </a:xfrm>
        </p:grpSpPr>
        <p:sp>
          <p:nvSpPr>
            <p:cNvPr id="31763" name="Text Box 4">
              <a:extLst>
                <a:ext uri="{FF2B5EF4-FFF2-40B4-BE49-F238E27FC236}">
                  <a16:creationId xmlns:a16="http://schemas.microsoft.com/office/drawing/2014/main" id="{C1F23535-38D8-4ED9-B150-0583898F0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1764" name="Text Box 5">
              <a:extLst>
                <a:ext uri="{FF2B5EF4-FFF2-40B4-BE49-F238E27FC236}">
                  <a16:creationId xmlns:a16="http://schemas.microsoft.com/office/drawing/2014/main" id="{2B50225B-96FE-4ABB-BFE4-2BA300DD9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6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1765" name="Group 7">
              <a:extLst>
                <a:ext uri="{FF2B5EF4-FFF2-40B4-BE49-F238E27FC236}">
                  <a16:creationId xmlns:a16="http://schemas.microsoft.com/office/drawing/2014/main" id="{BE71641F-1B1A-4674-943D-460C0220D1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1766" name="Line 8">
                <a:extLst>
                  <a:ext uri="{FF2B5EF4-FFF2-40B4-BE49-F238E27FC236}">
                    <a16:creationId xmlns:a16="http://schemas.microsoft.com/office/drawing/2014/main" id="{EA0D8E9D-4FB2-460F-804F-91E150127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1767" name="Freeform 9">
                <a:extLst>
                  <a:ext uri="{FF2B5EF4-FFF2-40B4-BE49-F238E27FC236}">
                    <a16:creationId xmlns:a16="http://schemas.microsoft.com/office/drawing/2014/main" id="{EB8C160B-E8DE-444E-9876-86B8575E5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7C237BAA-9C15-4436-A38F-CAF2371468A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1761" name="Freeform 10">
              <a:extLst>
                <a:ext uri="{FF2B5EF4-FFF2-40B4-BE49-F238E27FC236}">
                  <a16:creationId xmlns:a16="http://schemas.microsoft.com/office/drawing/2014/main" id="{0BC98183-8559-473C-A712-78441709B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2" name="Text Box 11">
              <a:extLst>
                <a:ext uri="{FF2B5EF4-FFF2-40B4-BE49-F238E27FC236}">
                  <a16:creationId xmlns:a16="http://schemas.microsoft.com/office/drawing/2014/main" id="{6AA33660-4E28-41ED-981E-4B2319321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03C0909-BE11-479F-9902-235438B059E1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31759" name="Text Box 6">
              <a:extLst>
                <a:ext uri="{FF2B5EF4-FFF2-40B4-BE49-F238E27FC236}">
                  <a16:creationId xmlns:a16="http://schemas.microsoft.com/office/drawing/2014/main" id="{1A77AD7B-6F46-4388-B953-F2047C02B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0" name="Freeform 13">
              <a:extLst>
                <a:ext uri="{FF2B5EF4-FFF2-40B4-BE49-F238E27FC236}">
                  <a16:creationId xmlns:a16="http://schemas.microsoft.com/office/drawing/2014/main" id="{CD0F729F-E63B-49EE-82E2-9D2F17A7D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CB241416-190E-4114-8BDD-37CB666E1C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8DC76074-3122-4EAD-9FF4-8B50C75C0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BB04BC0-D5F3-4CF8-9287-D28571608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2A311F54-828D-46E5-AF7C-7AD1A60E0C7D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133600"/>
            <a:ext cx="1371600" cy="4038600"/>
            <a:chOff x="1824" y="1344"/>
            <a:chExt cx="864" cy="2544"/>
          </a:xfrm>
        </p:grpSpPr>
        <p:sp>
          <p:nvSpPr>
            <p:cNvPr id="31757" name="Line 18">
              <a:extLst>
                <a:ext uri="{FF2B5EF4-FFF2-40B4-BE49-F238E27FC236}">
                  <a16:creationId xmlns:a16="http://schemas.microsoft.com/office/drawing/2014/main" id="{D4BCEF92-C635-4F6D-85B2-C92461F3A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58" name="Text Box 19">
              <a:extLst>
                <a:ext uri="{FF2B5EF4-FFF2-40B4-BE49-F238E27FC236}">
                  <a16:creationId xmlns:a16="http://schemas.microsoft.com/office/drawing/2014/main" id="{61B763B7-345E-41AC-B9FC-0FCC0A954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4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2" name="Text Box 20">
            <a:extLst>
              <a:ext uri="{FF2B5EF4-FFF2-40B4-BE49-F238E27FC236}">
                <a16:creationId xmlns:a16="http://schemas.microsoft.com/office/drawing/2014/main" id="{2DCF992C-4152-4F9E-B920-C40F6DBF8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429000"/>
            <a:ext cx="457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Průsečík leží zároveň na křivce LRAS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=&gt;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rovnováha při plné zaměstnanosti neboli přirozené míře nezaměstnanosti</a:t>
            </a:r>
          </a:p>
        </p:txBody>
      </p: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3C444E7-BD6E-4D9A-A684-D0CEF8D50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1756" name="Text Box 2">
            <a:extLst>
              <a:ext uri="{FF2B5EF4-FFF2-40B4-BE49-F238E27FC236}">
                <a16:creationId xmlns:a16="http://schemas.microsoft.com/office/drawing/2014/main" id="{B9ED27A5-0761-4EC2-BFBF-04757A04A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</a:t>
            </a:r>
          </a:p>
        </p:txBody>
      </p:sp>
      <p:sp>
        <p:nvSpPr>
          <p:cNvPr id="24" name="Google Shape;99;p14">
            <a:extLst>
              <a:ext uri="{FF2B5EF4-FFF2-40B4-BE49-F238E27FC236}">
                <a16:creationId xmlns:a16="http://schemas.microsoft.com/office/drawing/2014/main" id="{1531B582-5C45-437D-AC8E-D877A898969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2" grpId="0"/>
      <p:bldP spid="286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FE40F1D-6FC4-42AB-8D78-3B1FB20EDD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446" t="30000" r="21607" b="17142"/>
          <a:stretch/>
        </p:blipFill>
        <p:spPr>
          <a:xfrm>
            <a:off x="1392010" y="1616045"/>
            <a:ext cx="6359979" cy="396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31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8D60381B-2878-448D-8410-CFD73125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0292"/>
            <a:ext cx="8237764" cy="7073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3A404402-913E-4707-BB45-B6B8355E3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785225" cy="4997450"/>
          </a:xfrm>
        </p:spPr>
        <p:txBody>
          <a:bodyPr>
            <a:normAutofit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Klasické pojetí – vycházejí z těchto předpokladů: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Pružnost cen 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mechanismu)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výlučně dle vývoje úrokové míry (růst úrok. míry motivuje domácnosti k tvorbě S a následuje přeměna v I). Úroková míra jako vyčišťující faktor na trhu kapitálu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Cenový mechanismus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zareaguje na výkyvy AD tak, že navrátí skutečný výkon ekonomiky na úroveň potenciálu 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21FC79CA-6E0F-4856-923F-2168A30FCB2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D517775D-EC6B-4033-BF38-1114FF7D7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3795" name="Group 22">
            <a:extLst>
              <a:ext uri="{FF2B5EF4-FFF2-40B4-BE49-F238E27FC236}">
                <a16:creationId xmlns:a16="http://schemas.microsoft.com/office/drawing/2014/main" id="{D81EBAA9-91F4-402C-965E-0A0516C9821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59463" cy="3981450"/>
            <a:chOff x="432" y="1488"/>
            <a:chExt cx="3691" cy="2508"/>
          </a:xfrm>
        </p:grpSpPr>
        <p:sp>
          <p:nvSpPr>
            <p:cNvPr id="33819" name="Text Box 4">
              <a:extLst>
                <a:ext uri="{FF2B5EF4-FFF2-40B4-BE49-F238E27FC236}">
                  <a16:creationId xmlns:a16="http://schemas.microsoft.com/office/drawing/2014/main" id="{620D25F9-C785-4435-AA24-164D2A73A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3820" name="Text Box 5">
              <a:extLst>
                <a:ext uri="{FF2B5EF4-FFF2-40B4-BE49-F238E27FC236}">
                  <a16:creationId xmlns:a16="http://schemas.microsoft.com/office/drawing/2014/main" id="{752A326D-7DD0-4880-83A9-F8BF23B67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9" y="366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3821" name="Group 7">
              <a:extLst>
                <a:ext uri="{FF2B5EF4-FFF2-40B4-BE49-F238E27FC236}">
                  <a16:creationId xmlns:a16="http://schemas.microsoft.com/office/drawing/2014/main" id="{BB08419B-B6B4-4ADB-9B81-A939BAFE3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3822" name="Line 8">
                <a:extLst>
                  <a:ext uri="{FF2B5EF4-FFF2-40B4-BE49-F238E27FC236}">
                    <a16:creationId xmlns:a16="http://schemas.microsoft.com/office/drawing/2014/main" id="{82B71D0B-8415-4350-A887-2B9907DCC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3823" name="Freeform 9">
                <a:extLst>
                  <a:ext uri="{FF2B5EF4-FFF2-40B4-BE49-F238E27FC236}">
                    <a16:creationId xmlns:a16="http://schemas.microsoft.com/office/drawing/2014/main" id="{8842926A-3AE6-41E8-BD39-6BE6D96CB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A4EC0FB-5CEE-4791-A646-861C523A94C7}"/>
              </a:ext>
            </a:extLst>
          </p:cNvPr>
          <p:cNvGrpSpPr>
            <a:grpSpLocks/>
          </p:cNvGrpSpPr>
          <p:nvPr/>
        </p:nvGrpSpPr>
        <p:grpSpPr bwMode="auto">
          <a:xfrm>
            <a:off x="1200150" y="1951038"/>
            <a:ext cx="2476500" cy="3268662"/>
            <a:chOff x="1200" y="1493"/>
            <a:chExt cx="1560" cy="2059"/>
          </a:xfrm>
        </p:grpSpPr>
        <p:sp>
          <p:nvSpPr>
            <p:cNvPr id="33817" name="Text Box 6">
              <a:extLst>
                <a:ext uri="{FF2B5EF4-FFF2-40B4-BE49-F238E27FC236}">
                  <a16:creationId xmlns:a16="http://schemas.microsoft.com/office/drawing/2014/main" id="{10C099E3-AEF9-4689-B5DC-C02837A26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6" y="149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3818" name="Freeform 13">
              <a:extLst>
                <a:ext uri="{FF2B5EF4-FFF2-40B4-BE49-F238E27FC236}">
                  <a16:creationId xmlns:a16="http://schemas.microsoft.com/office/drawing/2014/main" id="{B1A9D21B-C276-47D4-B7FB-6122B4C05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A74DE2C5-7411-40AB-8459-6E3594E656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89025" y="4935538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9B233ECC-5D63-48F9-BA1A-3AFE2A58E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339BACD-96F1-43FC-ADD9-7D75BCBDA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DFA96A75-61E7-4A74-9650-8C50CF4C0581}"/>
              </a:ext>
            </a:extLst>
          </p:cNvPr>
          <p:cNvGrpSpPr>
            <a:grpSpLocks/>
          </p:cNvGrpSpPr>
          <p:nvPr/>
        </p:nvGrpSpPr>
        <p:grpSpPr bwMode="auto">
          <a:xfrm>
            <a:off x="3602038" y="2366963"/>
            <a:ext cx="1389062" cy="3805237"/>
            <a:chOff x="2256" y="1491"/>
            <a:chExt cx="875" cy="2397"/>
          </a:xfrm>
        </p:grpSpPr>
        <p:sp>
          <p:nvSpPr>
            <p:cNvPr id="33815" name="Line 18">
              <a:extLst>
                <a:ext uri="{FF2B5EF4-FFF2-40B4-BE49-F238E27FC236}">
                  <a16:creationId xmlns:a16="http://schemas.microsoft.com/office/drawing/2014/main" id="{B38E93BD-6725-4685-AEBB-CBB6C5429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6" name="Text Box 19">
              <a:extLst>
                <a:ext uri="{FF2B5EF4-FFF2-40B4-BE49-F238E27FC236}">
                  <a16:creationId xmlns:a16="http://schemas.microsoft.com/office/drawing/2014/main" id="{DECC93F6-DFB5-4100-9D36-27792920B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7" y="1491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008E0B0F-B55D-4A57-AA79-200BE80EC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42687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3802" name="Text Box 2">
            <a:extLst>
              <a:ext uri="{FF2B5EF4-FFF2-40B4-BE49-F238E27FC236}">
                <a16:creationId xmlns:a16="http://schemas.microsoft.com/office/drawing/2014/main" id="{4161748D-F596-4D57-BF43-0D3C776FE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obnovování rovnováhy v klasickém přístupu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B21F9EE3-4BF7-444E-8338-7FA1E7AB7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61991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0E76E1D5-3773-4E01-8D03-AB57E832117C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3813" name="Freeform 10">
              <a:extLst>
                <a:ext uri="{FF2B5EF4-FFF2-40B4-BE49-F238E27FC236}">
                  <a16:creationId xmlns:a16="http://schemas.microsoft.com/office/drawing/2014/main" id="{0CEF3D57-5190-43D2-A673-9186BB05F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4" name="Text Box 11">
              <a:extLst>
                <a:ext uri="{FF2B5EF4-FFF2-40B4-BE49-F238E27FC236}">
                  <a16:creationId xmlns:a16="http://schemas.microsoft.com/office/drawing/2014/main" id="{874FA936-6CB1-4F91-A412-44E527D5E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589E6EE5-6F70-4BD0-B1B5-4B79F3102A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28713" y="5475288"/>
            <a:ext cx="23383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756D1950-4D59-4E40-8C48-9E79CEC1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863E094-F2CE-4685-904D-71E010FB7483}"/>
              </a:ext>
            </a:extLst>
          </p:cNvPr>
          <p:cNvCxnSpPr/>
          <p:nvPr/>
        </p:nvCxnSpPr>
        <p:spPr>
          <a:xfrm>
            <a:off x="395288" y="4584700"/>
            <a:ext cx="0" cy="7858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53F8D361-0160-4853-8D56-9A9C9A057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0" y="54419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6CFB6154-38EF-493B-ABC4-BE441E8E7845}"/>
              </a:ext>
            </a:extLst>
          </p:cNvPr>
          <p:cNvCxnSpPr/>
          <p:nvPr/>
        </p:nvCxnSpPr>
        <p:spPr>
          <a:xfrm>
            <a:off x="2413000" y="6505575"/>
            <a:ext cx="94138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3">
            <a:extLst>
              <a:ext uri="{FF2B5EF4-FFF2-40B4-BE49-F238E27FC236}">
                <a16:creationId xmlns:a16="http://schemas.microsoft.com/office/drawing/2014/main" id="{644DA7C9-8F8C-4F88-8322-37CF777B0D70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2946400"/>
            <a:ext cx="3727450" cy="2962275"/>
            <a:chOff x="1200" y="1538"/>
            <a:chExt cx="2377" cy="2014"/>
          </a:xfrm>
        </p:grpSpPr>
        <p:sp>
          <p:nvSpPr>
            <p:cNvPr id="33811" name="Text Box 6">
              <a:extLst>
                <a:ext uri="{FF2B5EF4-FFF2-40B4-BE49-F238E27FC236}">
                  <a16:creationId xmlns:a16="http://schemas.microsoft.com/office/drawing/2014/main" id="{E18C35FA-FECD-47B6-98CA-83BA1F692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3" y="1538"/>
              <a:ext cx="86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3812" name="Freeform 13">
              <a:extLst>
                <a:ext uri="{FF2B5EF4-FFF2-40B4-BE49-F238E27FC236}">
                  <a16:creationId xmlns:a16="http://schemas.microsoft.com/office/drawing/2014/main" id="{82751B4C-0579-40D7-9C71-3FBFC27E4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3" name="Google Shape;99;p14">
            <a:extLst>
              <a:ext uri="{FF2B5EF4-FFF2-40B4-BE49-F238E27FC236}">
                <a16:creationId xmlns:a16="http://schemas.microsoft.com/office/drawing/2014/main" id="{73BB2166-5D06-4893-9E05-96BA133143A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925C466D-A27F-4A58-B576-7BF85561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3770"/>
            <a:ext cx="8017329" cy="63386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2F28146B-610C-487E-A660-3AC58C0E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4" y="1417637"/>
            <a:ext cx="8729889" cy="5180013"/>
          </a:xfrm>
        </p:spPr>
        <p:txBody>
          <a:bodyPr>
            <a:normAutofit/>
          </a:bodyPr>
          <a:lstStyle/>
          <a:p>
            <a:pPr marL="0" indent="0" eaLnBrk="1" hangingPunct="1">
              <a:buClrTx/>
              <a:buSzPct val="80000"/>
              <a:buNone/>
            </a:pPr>
            <a:r>
              <a:rPr lang="cs-CZ" altLang="cs-CZ" sz="2400" b="1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vycházejí z těchto předpokladů: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Nepružnost cen směrem dolů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 je tak nižší)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stabilita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jako projev nedokonalosti konkurence, zejména v monopolním nebo oligopolním prostředí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Existence cen podléhající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regulaci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není výlučně dle vývoje úrokové míry (nižší citlivost investic na úrokovou míru a úspory jsou funkcí důchodu, úroková míra není tak schopna zabezpečovat automaticky obnovu rovnováhy finančního trhu, neprobíhá automatická přeměna S v I)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AEBEB540-E2E9-47F4-BDD3-29F0EC2E5C6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08A07555-49CB-4257-9712-EDD0C80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92" y="612320"/>
            <a:ext cx="8270421" cy="72662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</a:t>
            </a:r>
            <a:r>
              <a:rPr lang="cs-CZ" altLang="cs-CZ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rovnováha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B0594034-40FB-43D9-8105-9B1799AEE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21" y="1338943"/>
            <a:ext cx="8695192" cy="5258707"/>
          </a:xfrm>
        </p:spPr>
        <p:txBody>
          <a:bodyPr/>
          <a:lstStyle/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zaostává za AS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omezený výkon ekonomiky, který je pod úrovní potenciálního produktu =&gt; v ekonomice nejsou využívány výrobní kapacity a vzniká vysoká nezaměstnanost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Příčiny: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(i) 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zostávání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výdajů na C za růstem důchodu;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poruchy v mechanismu přeměny </a:t>
            </a:r>
            <a:b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 v I;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závislost I na jiných veličinách než je úroková míra (např. očekávání budoucího vývoje spojená s rizikem a nejistotou)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Stimulací AD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možno dosáhnout úrovně výkonu ekonomiky blízkého Y*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Byť je tento vzestup Y doprovázen vzestupem P 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DFCDA57E-1C81-48DF-AF1F-1000100EFDF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4C650B0A-BF3E-41C8-925C-59BAB572C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7">
            <a:extLst>
              <a:ext uri="{FF2B5EF4-FFF2-40B4-BE49-F238E27FC236}">
                <a16:creationId xmlns:a16="http://schemas.microsoft.com/office/drawing/2014/main" id="{64609417-2E8D-41FA-90FD-9E2055BD8F2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4538" cy="3875088"/>
            <a:chOff x="432" y="1488"/>
            <a:chExt cx="3669" cy="2441"/>
          </a:xfrm>
        </p:grpSpPr>
        <p:sp>
          <p:nvSpPr>
            <p:cNvPr id="36901" name="Text Box 4">
              <a:extLst>
                <a:ext uri="{FF2B5EF4-FFF2-40B4-BE49-F238E27FC236}">
                  <a16:creationId xmlns:a16="http://schemas.microsoft.com/office/drawing/2014/main" id="{09B70CDE-9863-4512-8966-0F0141331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902" name="Text Box 5">
              <a:extLst>
                <a:ext uri="{FF2B5EF4-FFF2-40B4-BE49-F238E27FC236}">
                  <a16:creationId xmlns:a16="http://schemas.microsoft.com/office/drawing/2014/main" id="{4B424676-278E-4908-8FC0-25C9D080A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7" y="3602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903" name="Group 7">
              <a:extLst>
                <a:ext uri="{FF2B5EF4-FFF2-40B4-BE49-F238E27FC236}">
                  <a16:creationId xmlns:a16="http://schemas.microsoft.com/office/drawing/2014/main" id="{E44F90C2-A653-4662-B8B0-6DC63FE461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904" name="Line 8">
                <a:extLst>
                  <a:ext uri="{FF2B5EF4-FFF2-40B4-BE49-F238E27FC236}">
                    <a16:creationId xmlns:a16="http://schemas.microsoft.com/office/drawing/2014/main" id="{0E85FF7D-D037-4411-98DE-E04752A1C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905" name="Freeform 9">
                <a:extLst>
                  <a:ext uri="{FF2B5EF4-FFF2-40B4-BE49-F238E27FC236}">
                    <a16:creationId xmlns:a16="http://schemas.microsoft.com/office/drawing/2014/main" id="{FC150A3C-FB35-46CB-8060-D2827CAB2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37ADD46-A34C-4D0C-938F-95DFDC9B0378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6899" name="Freeform 10">
              <a:extLst>
                <a:ext uri="{FF2B5EF4-FFF2-40B4-BE49-F238E27FC236}">
                  <a16:creationId xmlns:a16="http://schemas.microsoft.com/office/drawing/2014/main" id="{70B5C921-0D2C-4BDA-A5A7-806B3B75D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900" name="Text Box 11">
              <a:extLst>
                <a:ext uri="{FF2B5EF4-FFF2-40B4-BE49-F238E27FC236}">
                  <a16:creationId xmlns:a16="http://schemas.microsoft.com/office/drawing/2014/main" id="{D327E9A5-ECFA-4E8A-8222-F899CD807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015A0E94-F058-4E2F-B080-C8283E3424E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6897" name="Text Box 6">
              <a:extLst>
                <a:ext uri="{FF2B5EF4-FFF2-40B4-BE49-F238E27FC236}">
                  <a16:creationId xmlns:a16="http://schemas.microsoft.com/office/drawing/2014/main" id="{ECFBC64D-8E96-4F52-85DC-0616E2DB9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8" name="Freeform 13">
              <a:extLst>
                <a:ext uri="{FF2B5EF4-FFF2-40B4-BE49-F238E27FC236}">
                  <a16:creationId xmlns:a16="http://schemas.microsoft.com/office/drawing/2014/main" id="{9AB6063A-8964-4AC8-BA57-BB7BE9844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45B16CA1-E5F9-4F28-93A5-57C082936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ECC95DE4-8DFB-432B-8911-A6EEAEE83B9A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6895" name="Line 18">
              <a:extLst>
                <a:ext uri="{FF2B5EF4-FFF2-40B4-BE49-F238E27FC236}">
                  <a16:creationId xmlns:a16="http://schemas.microsoft.com/office/drawing/2014/main" id="{B855BE12-22BC-4B25-929C-98389B491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6" name="Text Box 19">
              <a:extLst>
                <a:ext uri="{FF2B5EF4-FFF2-40B4-BE49-F238E27FC236}">
                  <a16:creationId xmlns:a16="http://schemas.microsoft.com/office/drawing/2014/main" id="{57017186-A2BE-43F2-929C-559632756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6AB9EF91-BD61-40BC-A3A2-73B06F6B6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62" y="488315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51F5E92-C511-495D-A5DA-114A0ACB2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663A4F6A-A7AE-4536-8E5F-E05A92748174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5D583041-C4EC-4174-AAE3-DE36C53F8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5D92A412-225E-4239-BE1C-3343A7695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796FEE08-8BB7-4942-984F-D831428AA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5A0F3B5A-E018-437A-A9C1-5305D5FF3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879" name="Text Box 2">
            <a:extLst>
              <a:ext uri="{FF2B5EF4-FFF2-40B4-BE49-F238E27FC236}">
                <a16:creationId xmlns:a16="http://schemas.microsoft.com/office/drawing/2014/main" id="{D0F67B22-8903-4B81-A6DC-EA3071F9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 a stimulace AD v keynesiánském modelu</a:t>
            </a: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A54BC5B-EDEB-443F-B358-9AFB81D414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2288710-6937-4339-9B36-D4B53BC05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E41DE4B7-B53E-49F3-A2B2-2B6A864C2F86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6893" name="Freeform 10">
              <a:extLst>
                <a:ext uri="{FF2B5EF4-FFF2-40B4-BE49-F238E27FC236}">
                  <a16:creationId xmlns:a16="http://schemas.microsoft.com/office/drawing/2014/main" id="{CC9D871E-3158-4282-B43E-E09D71FF7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4" name="Text Box 11">
              <a:extLst>
                <a:ext uri="{FF2B5EF4-FFF2-40B4-BE49-F238E27FC236}">
                  <a16:creationId xmlns:a16="http://schemas.microsoft.com/office/drawing/2014/main" id="{46B0C48A-D20D-40EE-8958-4A6B8BB8BC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7B273C5-4686-4754-95B2-08555FD14CF7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427FBDBD-E17F-470D-B188-FA1FE7EB5B49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FFE0B08B-9330-4605-86FC-0C2C25268DF7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AA3A7AFF-E6A6-4F57-9B89-D8F0B743A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4C2C0104-C145-42AD-B9EF-E17F6DA8D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603A95B2-753F-49D6-A3AD-49B7BF7097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D4F0B345-A9E6-4987-8F1C-1C526A193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5E8BC9AA-ACA5-4DBB-95C0-B20C19C45217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587A9C39-2AD5-4333-B154-2EF7FE760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22CC86EE-5C4B-477C-888C-E860D745528F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Google Shape;99;p14">
            <a:extLst>
              <a:ext uri="{FF2B5EF4-FFF2-40B4-BE49-F238E27FC236}">
                <a16:creationId xmlns:a16="http://schemas.microsoft.com/office/drawing/2014/main" id="{47384B89-64CE-48B5-A6E4-8FD9AC6C46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36F1B178-E6B2-4811-B974-A67BA31D3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2">
            <a:extLst>
              <a:ext uri="{FF2B5EF4-FFF2-40B4-BE49-F238E27FC236}">
                <a16:creationId xmlns:a16="http://schemas.microsoft.com/office/drawing/2014/main" id="{C9A80C15-D97F-4B16-87D0-B9148C32728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83038"/>
            <a:chOff x="432" y="1488"/>
            <a:chExt cx="3661" cy="2509"/>
          </a:xfrm>
        </p:grpSpPr>
        <p:sp>
          <p:nvSpPr>
            <p:cNvPr id="37918" name="Text Box 4">
              <a:extLst>
                <a:ext uri="{FF2B5EF4-FFF2-40B4-BE49-F238E27FC236}">
                  <a16:creationId xmlns:a16="http://schemas.microsoft.com/office/drawing/2014/main" id="{44919F4F-3160-4380-A838-7164B3AED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19" name="Text Box 5">
              <a:extLst>
                <a:ext uri="{FF2B5EF4-FFF2-40B4-BE49-F238E27FC236}">
                  <a16:creationId xmlns:a16="http://schemas.microsoft.com/office/drawing/2014/main" id="{0EEDDE97-D1F9-4CEE-9FB5-7F89E684D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70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0" name="Group 7">
              <a:extLst>
                <a:ext uri="{FF2B5EF4-FFF2-40B4-BE49-F238E27FC236}">
                  <a16:creationId xmlns:a16="http://schemas.microsoft.com/office/drawing/2014/main" id="{378AE467-3989-4ED0-A151-6076ACBB09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1" name="Line 8">
                <a:extLst>
                  <a:ext uri="{FF2B5EF4-FFF2-40B4-BE49-F238E27FC236}">
                    <a16:creationId xmlns:a16="http://schemas.microsoft.com/office/drawing/2014/main" id="{2AA61FE8-7552-4132-B90A-ECC5FFF70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2" name="Freeform 9">
                <a:extLst>
                  <a:ext uri="{FF2B5EF4-FFF2-40B4-BE49-F238E27FC236}">
                    <a16:creationId xmlns:a16="http://schemas.microsoft.com/office/drawing/2014/main" id="{3639897D-7B81-4221-B53C-58C2BB501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99006AF8-14C6-4B34-AA88-32E89498839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7916" name="Freeform 10">
              <a:extLst>
                <a:ext uri="{FF2B5EF4-FFF2-40B4-BE49-F238E27FC236}">
                  <a16:creationId xmlns:a16="http://schemas.microsoft.com/office/drawing/2014/main" id="{E9B9750F-A4C1-4729-9374-4E15D99A6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7" name="Text Box 11">
              <a:extLst>
                <a:ext uri="{FF2B5EF4-FFF2-40B4-BE49-F238E27FC236}">
                  <a16:creationId xmlns:a16="http://schemas.microsoft.com/office/drawing/2014/main" id="{3012DDA9-3FA4-40E2-A1EE-3E492A16E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3C5C5499-5826-42B8-B22E-06274E7D4E8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7914" name="Text Box 6">
              <a:extLst>
                <a:ext uri="{FF2B5EF4-FFF2-40B4-BE49-F238E27FC236}">
                  <a16:creationId xmlns:a16="http://schemas.microsoft.com/office/drawing/2014/main" id="{C8F940E1-7566-4545-B4EE-0A0327442E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5" name="Freeform 13">
              <a:extLst>
                <a:ext uri="{FF2B5EF4-FFF2-40B4-BE49-F238E27FC236}">
                  <a16:creationId xmlns:a16="http://schemas.microsoft.com/office/drawing/2014/main" id="{7752A886-E200-482C-AA0F-DA8C4A38B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4CC48DC-1A4E-4EFF-9177-2F7724EE9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BBA84E0B-24FF-4DB5-9410-B3C152AD5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039E0494-A272-4358-8B7B-B937A156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891F822-D796-4F4D-A6BE-5BA08ED4D40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7912" name="Line 18">
              <a:extLst>
                <a:ext uri="{FF2B5EF4-FFF2-40B4-BE49-F238E27FC236}">
                  <a16:creationId xmlns:a16="http://schemas.microsoft.com/office/drawing/2014/main" id="{7F374B03-39F3-468C-AF59-833D12B148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3" name="Text Box 19">
              <a:extLst>
                <a:ext uri="{FF2B5EF4-FFF2-40B4-BE49-F238E27FC236}">
                  <a16:creationId xmlns:a16="http://schemas.microsoft.com/office/drawing/2014/main" id="{2C9793ED-14C3-4C9B-AC1D-902998AA2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DDC6B1EB-F0F5-4F2A-838F-299DCFE2E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899" name="Text Box 2">
            <a:extLst>
              <a:ext uri="{FF2B5EF4-FFF2-40B4-BE49-F238E27FC236}">
                <a16:creationId xmlns:a16="http://schemas.microsoft.com/office/drawing/2014/main" id="{2067CFCD-BAD0-4B4E-BA9D-E165241A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(např. snížení G)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4B50A3D-A53E-473A-A97A-2EF893CD0A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C099FA8D-CD8A-401A-8F28-3085BAA07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562FE201-F2A6-462A-81FD-1916EFDE1D36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7910" name="Freeform 10">
              <a:extLst>
                <a:ext uri="{FF2B5EF4-FFF2-40B4-BE49-F238E27FC236}">
                  <a16:creationId xmlns:a16="http://schemas.microsoft.com/office/drawing/2014/main" id="{58BB169B-2CF2-433C-AA8D-664C74BB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1" name="Text Box 11">
              <a:extLst>
                <a:ext uri="{FF2B5EF4-FFF2-40B4-BE49-F238E27FC236}">
                  <a16:creationId xmlns:a16="http://schemas.microsoft.com/office/drawing/2014/main" id="{E07B2562-DC03-4900-8379-F3C39B611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D4B5E6E5-57D7-41D9-AA8F-65875FDCF2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38E00F8F-EF68-4AB3-8E82-9AAF15BF63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936BD869-14FA-480B-A894-32BC618A5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BC25777-76BB-481F-B264-F07787059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552F3D2D-CD3D-4ADB-B9BF-11BC1B9F5700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1402600F-CF99-4D27-AB06-94EE6B46271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63A3E67C-203C-42EF-A9F9-7339D5EA4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CA718703-751E-4754-999D-25D8BB8D1A4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8D813F14-176F-4E4C-B72E-24E07FFA0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8915" name="Group 22">
            <a:extLst>
              <a:ext uri="{FF2B5EF4-FFF2-40B4-BE49-F238E27FC236}">
                <a16:creationId xmlns:a16="http://schemas.microsoft.com/office/drawing/2014/main" id="{107A8307-C2B1-4A8F-A92E-97794DCE828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0563" cy="3921125"/>
            <a:chOff x="432" y="1488"/>
            <a:chExt cx="3635" cy="2470"/>
          </a:xfrm>
        </p:grpSpPr>
        <p:sp>
          <p:nvSpPr>
            <p:cNvPr id="38934" name="Text Box 4">
              <a:extLst>
                <a:ext uri="{FF2B5EF4-FFF2-40B4-BE49-F238E27FC236}">
                  <a16:creationId xmlns:a16="http://schemas.microsoft.com/office/drawing/2014/main" id="{DDCBF4B2-08AA-4F94-B3A5-DC0EE2163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8935" name="Text Box 5">
              <a:extLst>
                <a:ext uri="{FF2B5EF4-FFF2-40B4-BE49-F238E27FC236}">
                  <a16:creationId xmlns:a16="http://schemas.microsoft.com/office/drawing/2014/main" id="{101D2D3B-5A3E-486C-8DA1-61CD86C20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3631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8936" name="Group 7">
              <a:extLst>
                <a:ext uri="{FF2B5EF4-FFF2-40B4-BE49-F238E27FC236}">
                  <a16:creationId xmlns:a16="http://schemas.microsoft.com/office/drawing/2014/main" id="{0A5B2824-0811-4444-9BD0-AF5E207082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8937" name="Line 8">
                <a:extLst>
                  <a:ext uri="{FF2B5EF4-FFF2-40B4-BE49-F238E27FC236}">
                    <a16:creationId xmlns:a16="http://schemas.microsoft.com/office/drawing/2014/main" id="{10D7CC72-E603-4D45-B257-769A6D4BD4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938" name="Freeform 9">
                <a:extLst>
                  <a:ext uri="{FF2B5EF4-FFF2-40B4-BE49-F238E27FC236}">
                    <a16:creationId xmlns:a16="http://schemas.microsoft.com/office/drawing/2014/main" id="{3844BA2F-7A30-426A-ABF8-4FC29E104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AAD6EB73-0D1F-47CB-94D5-AB63A5C69418}"/>
              </a:ext>
            </a:extLst>
          </p:cNvPr>
          <p:cNvGrpSpPr>
            <a:grpSpLocks/>
          </p:cNvGrpSpPr>
          <p:nvPr/>
        </p:nvGrpSpPr>
        <p:grpSpPr bwMode="auto">
          <a:xfrm>
            <a:off x="2470150" y="3473449"/>
            <a:ext cx="4110038" cy="2438400"/>
            <a:chOff x="1200" y="1680"/>
            <a:chExt cx="2589" cy="1536"/>
          </a:xfrm>
        </p:grpSpPr>
        <p:sp>
          <p:nvSpPr>
            <p:cNvPr id="38932" name="Freeform 10">
              <a:extLst>
                <a:ext uri="{FF2B5EF4-FFF2-40B4-BE49-F238E27FC236}">
                  <a16:creationId xmlns:a16="http://schemas.microsoft.com/office/drawing/2014/main" id="{E7819E58-F5EE-46C7-AFC7-BE9122497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3" name="Text Box 11">
              <a:extLst>
                <a:ext uri="{FF2B5EF4-FFF2-40B4-BE49-F238E27FC236}">
                  <a16:creationId xmlns:a16="http://schemas.microsoft.com/office/drawing/2014/main" id="{D7E800AE-DA2E-4E04-8F8D-ED55CE329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866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E8464AD0-0F45-4AED-9B4C-8D907D7233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A28E7595-EDFA-46C1-ADA3-1E6395910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6D3657F4-55EA-4ECA-AE35-067EF5403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56DE3ECA-EE5F-41DB-9B20-4BC2DABBE28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8930" name="Line 18">
              <a:extLst>
                <a:ext uri="{FF2B5EF4-FFF2-40B4-BE49-F238E27FC236}">
                  <a16:creationId xmlns:a16="http://schemas.microsoft.com/office/drawing/2014/main" id="{9E97B8DF-E00D-499D-BFF0-244D9EEC86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1" name="Text Box 19">
              <a:extLst>
                <a:ext uri="{FF2B5EF4-FFF2-40B4-BE49-F238E27FC236}">
                  <a16:creationId xmlns:a16="http://schemas.microsoft.com/office/drawing/2014/main" id="{02891914-2894-4B5C-A837-09C892C65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AC4F68D-C42E-4904-A309-E37933091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8922" name="Text Box 2">
            <a:extLst>
              <a:ext uri="{FF2B5EF4-FFF2-40B4-BE49-F238E27FC236}">
                <a16:creationId xmlns:a16="http://schemas.microsoft.com/office/drawing/2014/main" id="{97D016D8-A684-47A1-B8A3-94B1B8DCA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dlouhodobá rovnováha a poptávkový šok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AE7810EF-0AC6-4485-A90D-E38F198AC77B}"/>
              </a:ext>
            </a:extLst>
          </p:cNvPr>
          <p:cNvGrpSpPr>
            <a:grpSpLocks/>
          </p:cNvGrpSpPr>
          <p:nvPr/>
        </p:nvGrpSpPr>
        <p:grpSpPr bwMode="auto">
          <a:xfrm>
            <a:off x="2855913" y="2630488"/>
            <a:ext cx="4271963" cy="2500312"/>
            <a:chOff x="1200" y="1680"/>
            <a:chExt cx="2691" cy="1575"/>
          </a:xfrm>
        </p:grpSpPr>
        <p:sp>
          <p:nvSpPr>
            <p:cNvPr id="38928" name="Freeform 10">
              <a:extLst>
                <a:ext uri="{FF2B5EF4-FFF2-40B4-BE49-F238E27FC236}">
                  <a16:creationId xmlns:a16="http://schemas.microsoft.com/office/drawing/2014/main" id="{D7D626BF-9780-4AD2-92DF-365DBC296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29" name="Text Box 11">
              <a:extLst>
                <a:ext uri="{FF2B5EF4-FFF2-40B4-BE49-F238E27FC236}">
                  <a16:creationId xmlns:a16="http://schemas.microsoft.com/office/drawing/2014/main" id="{1BB32ACB-3E7E-4376-AA41-341F915D4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" y="2928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C819F891-FE55-4666-8D55-C8AE5A9081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1DAF2B00-CB50-47D9-9686-3904B76AD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E90712E-0616-42BC-8CE2-2AE85D6BB57F}"/>
              </a:ext>
            </a:extLst>
          </p:cNvPr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BCBE1E90-2433-4B9B-8722-38764C119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DE6FA387-1B26-4F6A-A09F-DE678C310C0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br>
              <a:rPr lang="cs-CZ" altLang="cs-CZ" sz="3600" b="1" dirty="0"/>
            </a:br>
            <a:r>
              <a:rPr lang="cs-CZ" altLang="cs-CZ" sz="3600" b="1" dirty="0"/>
              <a:t>Posuny po křivce 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bohatství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(zvýšení P snižuje reálnou hodnotu peněžních zůstatků – finančních aktiv a omezení jejich výdajů)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úrokové míry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(zvýšení P vede ke zvýšení poptávky po penězích a tím pádem i úrokové míry a snížení spotřebních a investičních výdajů) – odložení na později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mezinárodního obchodu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 cenové hladiny způsobuje preferenci dovozů a snížení poptávaného množství reálného domácího produktu)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79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Faktory ovlivňující agregátní poptávku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úrokové míry</a:t>
            </a:r>
            <a:r>
              <a:rPr lang="cs-CZ" sz="2800" dirty="0"/>
              <a:t> (↑ úrokové míry → ↓ AD; ↓ úrokové míry → ↑ AD),</a:t>
            </a:r>
          </a:p>
          <a:p>
            <a:pPr lvl="0"/>
            <a:r>
              <a:rPr lang="cs-CZ" sz="2800" b="1" dirty="0"/>
              <a:t>výdaje spotřebitelů</a:t>
            </a:r>
            <a:r>
              <a:rPr lang="cs-CZ" sz="2800" dirty="0"/>
              <a:t> (↑ spotřebitelských výdajů → ↑ AD; ↓spotřebitelských výdajů → ↓AD),</a:t>
            </a:r>
          </a:p>
          <a:p>
            <a:pPr lvl="0"/>
            <a:r>
              <a:rPr lang="cs-CZ" sz="2800" b="1" dirty="0"/>
              <a:t>očekávání zisků z investičních projektů</a:t>
            </a:r>
            <a:r>
              <a:rPr lang="cs-CZ" sz="2800" dirty="0"/>
              <a:t> (očekávání vyšších zisků → ↑ AD),</a:t>
            </a:r>
          </a:p>
          <a:p>
            <a:pPr lvl="0"/>
            <a:r>
              <a:rPr lang="cs-CZ" sz="2800" b="1" dirty="0"/>
              <a:t>očekávání spotřebitelů</a:t>
            </a:r>
            <a:r>
              <a:rPr lang="cs-CZ" sz="2800" dirty="0"/>
              <a:t> (očekávání nižšího reálného důchodu → ↓ AD),</a:t>
            </a:r>
          </a:p>
          <a:p>
            <a:pPr lvl="0"/>
            <a:r>
              <a:rPr lang="cs-CZ" sz="2800" dirty="0"/>
              <a:t>………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670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Změny agregátní poptávky (AD)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i="1" dirty="0"/>
              <a:t>Změny vedoucí k posunu křivky agregátní poptávky</a:t>
            </a:r>
            <a:r>
              <a:rPr lang="cs-CZ" sz="2800" dirty="0"/>
              <a:t> označujeme jako </a:t>
            </a:r>
            <a:r>
              <a:rPr lang="cs-CZ" sz="2800" b="1" i="1" dirty="0"/>
              <a:t>poptávkové šoky</a:t>
            </a:r>
            <a:r>
              <a:rPr lang="cs-CZ" sz="2800" dirty="0"/>
              <a:t>, přičemž rozlišujeme </a:t>
            </a:r>
            <a:r>
              <a:rPr lang="cs-CZ" sz="2800" b="1" dirty="0"/>
              <a:t>negativní</a:t>
            </a:r>
            <a:r>
              <a:rPr lang="cs-CZ" sz="2800" dirty="0"/>
              <a:t> (= vedou k posunu křivky AD směrem doleva,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2</a:t>
            </a:r>
            <a:r>
              <a:rPr lang="cs-CZ" sz="2800" dirty="0"/>
              <a:t>) a </a:t>
            </a:r>
            <a:r>
              <a:rPr lang="cs-CZ" sz="2800" b="1" dirty="0"/>
              <a:t>pozitivní</a:t>
            </a:r>
            <a:r>
              <a:rPr lang="cs-CZ" sz="2800" dirty="0"/>
              <a:t> poptávkové šoky (= vedou k posunu křivky AD směrem doprava,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1</a:t>
            </a:r>
            <a:r>
              <a:rPr lang="cs-CZ" sz="2800" dirty="0"/>
              <a:t>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Plátno 89">
            <a:extLst>
              <a:ext uri="{FF2B5EF4-FFF2-40B4-BE49-F238E27FC236}">
                <a16:creationId xmlns:a16="http://schemas.microsoft.com/office/drawing/2014/main" id="{497175BF-9889-4B99-82E3-E1746A5BBF86}"/>
              </a:ext>
            </a:extLst>
          </p:cNvPr>
          <p:cNvGrpSpPr>
            <a:grpSpLocks/>
          </p:cNvGrpSpPr>
          <p:nvPr/>
        </p:nvGrpSpPr>
        <p:grpSpPr bwMode="auto">
          <a:xfrm>
            <a:off x="4896480" y="3874297"/>
            <a:ext cx="3960440" cy="2392784"/>
            <a:chOff x="0" y="0"/>
            <a:chExt cx="37338" cy="24003"/>
          </a:xfrm>
        </p:grpSpPr>
        <p:sp>
          <p:nvSpPr>
            <p:cNvPr id="6" name="AutoShape 14">
              <a:extLst>
                <a:ext uri="{FF2B5EF4-FFF2-40B4-BE49-F238E27FC236}">
                  <a16:creationId xmlns:a16="http://schemas.microsoft.com/office/drawing/2014/main" id="{7BEF298D-779C-48AB-BB2D-A0512FC3F7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733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7" name="Text Box 86">
              <a:extLst>
                <a:ext uri="{FF2B5EF4-FFF2-40B4-BE49-F238E27FC236}">
                  <a16:creationId xmlns:a16="http://schemas.microsoft.com/office/drawing/2014/main" id="{C1C93E7E-BA82-49CF-922A-A51659CE3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42"/>
              <a:ext cx="6953" cy="6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(cenová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hladina)</a:t>
              </a: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87">
              <a:extLst>
                <a:ext uri="{FF2B5EF4-FFF2-40B4-BE49-F238E27FC236}">
                  <a16:creationId xmlns:a16="http://schemas.microsoft.com/office/drawing/2014/main" id="{90265BCA-B522-456F-986F-01DABC113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9" name="Text Box 88">
              <a:extLst>
                <a:ext uri="{FF2B5EF4-FFF2-40B4-BE49-F238E27FC236}">
                  <a16:creationId xmlns:a16="http://schemas.microsoft.com/office/drawing/2014/main" id="{EDA8D7D5-B52A-45AF-899B-E269ED94E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(reálný produkt)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9">
              <a:extLst>
                <a:ext uri="{FF2B5EF4-FFF2-40B4-BE49-F238E27FC236}">
                  <a16:creationId xmlns:a16="http://schemas.microsoft.com/office/drawing/2014/main" id="{2904E4B6-B6B4-4872-BAA0-0F66A6AAA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16002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90">
              <a:extLst>
                <a:ext uri="{FF2B5EF4-FFF2-40B4-BE49-F238E27FC236}">
                  <a16:creationId xmlns:a16="http://schemas.microsoft.com/office/drawing/2014/main" id="{F57A1EB8-4B58-4E94-84ED-869E2F6B3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6660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2" name="Arc 91">
              <a:extLst>
                <a:ext uri="{FF2B5EF4-FFF2-40B4-BE49-F238E27FC236}">
                  <a16:creationId xmlns:a16="http://schemas.microsoft.com/office/drawing/2014/main" id="{DC017038-185E-4424-8B30-2A1475911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7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3" name="Arc 92">
              <a:extLst>
                <a:ext uri="{FF2B5EF4-FFF2-40B4-BE49-F238E27FC236}">
                  <a16:creationId xmlns:a16="http://schemas.microsoft.com/office/drawing/2014/main" id="{924CB0F4-9DEF-4266-8EFF-D5CCC9977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6" y="2286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4" name="Text Box 93">
              <a:extLst>
                <a:ext uri="{FF2B5EF4-FFF2-40B4-BE49-F238E27FC236}">
                  <a16:creationId xmlns:a16="http://schemas.microsoft.com/office/drawing/2014/main" id="{FEC19C71-CAF0-4A00-AE67-2D8B5F915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" y="1371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94">
              <a:extLst>
                <a:ext uri="{FF2B5EF4-FFF2-40B4-BE49-F238E27FC236}">
                  <a16:creationId xmlns:a16="http://schemas.microsoft.com/office/drawing/2014/main" id="{FE857BA9-407A-4B23-8CC2-118705411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05" y="1782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95">
              <a:extLst>
                <a:ext uri="{FF2B5EF4-FFF2-40B4-BE49-F238E27FC236}">
                  <a16:creationId xmlns:a16="http://schemas.microsoft.com/office/drawing/2014/main" id="{24689E1B-EC45-4E01-88AD-619CD08A8D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5" y="1143"/>
              <a:ext cx="0" cy="19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7" name="Line 96">
              <a:extLst>
                <a:ext uri="{FF2B5EF4-FFF2-40B4-BE49-F238E27FC236}">
                  <a16:creationId xmlns:a16="http://schemas.microsoft.com/office/drawing/2014/main" id="{4E08A9EC-CC5D-43EC-BCDF-8B68232A5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0287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8" name="Line 97">
              <a:extLst>
                <a:ext uri="{FF2B5EF4-FFF2-40B4-BE49-F238E27FC236}">
                  <a16:creationId xmlns:a16="http://schemas.microsoft.com/office/drawing/2014/main" id="{D5D9434E-C00B-46EF-806C-2B448F1360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4" y="12573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</p:grpSp>
    </p:spTree>
    <p:extLst>
      <p:ext uri="{BB962C8B-B14F-4D97-AF65-F5344CB8AC3E}">
        <p14:creationId xmlns:p14="http://schemas.microsoft.com/office/powerpoint/2010/main" val="4050204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Poptávkové šoky pozitivní a negativní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Poptávkové školy pozitivní</a:t>
            </a:r>
            <a:r>
              <a:rPr lang="cs-CZ" sz="2800" dirty="0"/>
              <a:t> – zvyšují výdaje ekonomických subjektů na nákup statků a služeb, čímž pozitivně ovlivňují ekonomickou výkonnost země,</a:t>
            </a:r>
          </a:p>
          <a:p>
            <a:r>
              <a:rPr lang="cs-CZ" sz="2800" b="1" dirty="0"/>
              <a:t>Poptávkové šoky negativní</a:t>
            </a:r>
            <a:r>
              <a:rPr lang="cs-CZ" sz="2800" dirty="0"/>
              <a:t> - jsou spojeny s poklesem vládních výdajů na nákup statků a služeb a tím pádem poklesem ekonomické výkonnosti země.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006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5AE8DA3B-D752-4BEC-8990-5844DF13F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6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4215C4D6-4BF6-49B1-AF4F-937D12B8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5487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</a:t>
            </a:r>
          </a:p>
        </p:txBody>
      </p:sp>
      <p:grpSp>
        <p:nvGrpSpPr>
          <p:cNvPr id="10272" name="Group 32">
            <a:extLst>
              <a:ext uri="{FF2B5EF4-FFF2-40B4-BE49-F238E27FC236}">
                <a16:creationId xmlns:a16="http://schemas.microsoft.com/office/drawing/2014/main" id="{AF66783B-0A78-46EF-BB58-A899B8D7B63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667000"/>
            <a:ext cx="3505200" cy="3109913"/>
            <a:chOff x="1344" y="1680"/>
            <a:chExt cx="2208" cy="1959"/>
          </a:xfrm>
        </p:grpSpPr>
        <p:sp>
          <p:nvSpPr>
            <p:cNvPr id="6173" name="Freeform 7">
              <a:extLst>
                <a:ext uri="{FF2B5EF4-FFF2-40B4-BE49-F238E27FC236}">
                  <a16:creationId xmlns:a16="http://schemas.microsoft.com/office/drawing/2014/main" id="{B68A119E-A597-4744-AD96-C6ED06BC5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4" name="Text Box 8">
              <a:extLst>
                <a:ext uri="{FF2B5EF4-FFF2-40B4-BE49-F238E27FC236}">
                  <a16:creationId xmlns:a16="http://schemas.microsoft.com/office/drawing/2014/main" id="{883196DF-2AFF-407F-BBC0-549C45D18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0</a:t>
              </a:r>
            </a:p>
          </p:txBody>
        </p:sp>
      </p:grpSp>
      <p:sp>
        <p:nvSpPr>
          <p:cNvPr id="10249" name="Text Box 9">
            <a:extLst>
              <a:ext uri="{FF2B5EF4-FFF2-40B4-BE49-F238E27FC236}">
                <a16:creationId xmlns:a16="http://schemas.microsoft.com/office/drawing/2014/main" id="{9C3B513E-9B15-4776-B599-0FBD9CB7A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14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AD</a:t>
            </a: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=C+I+G+NX</a:t>
            </a:r>
          </a:p>
        </p:txBody>
      </p:sp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437E4B29-1350-4014-A5F1-BFC223793538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6171" name="Line 11">
              <a:extLst>
                <a:ext uri="{FF2B5EF4-FFF2-40B4-BE49-F238E27FC236}">
                  <a16:creationId xmlns:a16="http://schemas.microsoft.com/office/drawing/2014/main" id="{6F891BF1-F624-44F8-9BC0-B40DA01EC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2" name="Freeform 12">
              <a:extLst>
                <a:ext uri="{FF2B5EF4-FFF2-40B4-BE49-F238E27FC236}">
                  <a16:creationId xmlns:a16="http://schemas.microsoft.com/office/drawing/2014/main" id="{B111B324-A29F-453A-B82A-6772A251E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253" name="Text Box 13">
            <a:extLst>
              <a:ext uri="{FF2B5EF4-FFF2-40B4-BE49-F238E27FC236}">
                <a16:creationId xmlns:a16="http://schemas.microsoft.com/office/drawing/2014/main" id="{262CC114-C1D9-4354-A9B6-E318A59F5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6576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Každá z těchto komponent ovlivní polohu křivky AD</a:t>
            </a:r>
          </a:p>
        </p:txBody>
      </p:sp>
      <p:sp>
        <p:nvSpPr>
          <p:cNvPr id="10254" name="AutoShape 14">
            <a:extLst>
              <a:ext uri="{FF2B5EF4-FFF2-40B4-BE49-F238E27FC236}">
                <a16:creationId xmlns:a16="http://schemas.microsoft.com/office/drawing/2014/main" id="{2D511882-DF3D-4DD0-B643-7C1E7D1E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6DF67BC7-D70B-45CF-8692-ECF6D4823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46FEAB29-397D-417B-B313-D910DA4DF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3E60A98A-8FC5-4B9D-9DD8-AB181D0F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0273" name="Group 33">
            <a:extLst>
              <a:ext uri="{FF2B5EF4-FFF2-40B4-BE49-F238E27FC236}">
                <a16:creationId xmlns:a16="http://schemas.microsoft.com/office/drawing/2014/main" id="{80379713-187C-453E-8D04-7BF6B88F994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590800"/>
            <a:ext cx="3581400" cy="2805113"/>
            <a:chOff x="1776" y="1632"/>
            <a:chExt cx="2256" cy="1767"/>
          </a:xfrm>
        </p:grpSpPr>
        <p:sp>
          <p:nvSpPr>
            <p:cNvPr id="6169" name="Freeform 18">
              <a:extLst>
                <a:ext uri="{FF2B5EF4-FFF2-40B4-BE49-F238E27FC236}">
                  <a16:creationId xmlns:a16="http://schemas.microsoft.com/office/drawing/2014/main" id="{A4C280A0-0BDA-441D-ACD5-C9877472D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32"/>
              <a:ext cx="1632" cy="1536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304 h 1776"/>
                <a:gd name="T4" fmla="*/ 1632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0" name="Text Box 20">
              <a:extLst>
                <a:ext uri="{FF2B5EF4-FFF2-40B4-BE49-F238E27FC236}">
                  <a16:creationId xmlns:a16="http://schemas.microsoft.com/office/drawing/2014/main" id="{15C8EA8B-F822-4510-90C3-286E8F1014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7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0274" name="Group 34">
            <a:extLst>
              <a:ext uri="{FF2B5EF4-FFF2-40B4-BE49-F238E27FC236}">
                <a16:creationId xmlns:a16="http://schemas.microsoft.com/office/drawing/2014/main" id="{9243EB8B-937A-455B-90C5-1550D6478E8D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124200"/>
            <a:ext cx="3810000" cy="3033713"/>
            <a:chOff x="1008" y="1968"/>
            <a:chExt cx="2400" cy="1911"/>
          </a:xfrm>
        </p:grpSpPr>
        <p:sp>
          <p:nvSpPr>
            <p:cNvPr id="6167" name="Freeform 19">
              <a:extLst>
                <a:ext uri="{FF2B5EF4-FFF2-40B4-BE49-F238E27FC236}">
                  <a16:creationId xmlns:a16="http://schemas.microsoft.com/office/drawing/2014/main" id="{177A96F0-57D7-44F8-858C-6DA873556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1968"/>
              <a:ext cx="1632" cy="1728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986 h 1776"/>
                <a:gd name="T4" fmla="*/ 1632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68" name="Text Box 21">
              <a:extLst>
                <a:ext uri="{FF2B5EF4-FFF2-40B4-BE49-F238E27FC236}">
                  <a16:creationId xmlns:a16="http://schemas.microsoft.com/office/drawing/2014/main" id="{DA795470-2A31-4690-B54A-0630CE5FE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3552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0262" name="Line 22">
            <a:extLst>
              <a:ext uri="{FF2B5EF4-FFF2-40B4-BE49-F238E27FC236}">
                <a16:creationId xmlns:a16="http://schemas.microsoft.com/office/drawing/2014/main" id="{1BD35D21-5036-401D-9F01-451F3B412D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7244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3" name="Line 23">
            <a:extLst>
              <a:ext uri="{FF2B5EF4-FFF2-40B4-BE49-F238E27FC236}">
                <a16:creationId xmlns:a16="http://schemas.microsoft.com/office/drawing/2014/main" id="{638F4459-C23C-4892-9D61-E2804F10C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334000"/>
            <a:ext cx="2286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4" name="Line 24">
            <a:extLst>
              <a:ext uri="{FF2B5EF4-FFF2-40B4-BE49-F238E27FC236}">
                <a16:creationId xmlns:a16="http://schemas.microsoft.com/office/drawing/2014/main" id="{41437AE4-04DE-48A4-A9CB-40BAC745A2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352800"/>
            <a:ext cx="3810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6" name="Line 26">
            <a:extLst>
              <a:ext uri="{FF2B5EF4-FFF2-40B4-BE49-F238E27FC236}">
                <a16:creationId xmlns:a16="http://schemas.microsoft.com/office/drawing/2014/main" id="{7B126242-1606-4894-9B9E-A9282A70CF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45720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7" name="Line 27">
            <a:extLst>
              <a:ext uri="{FF2B5EF4-FFF2-40B4-BE49-F238E27FC236}">
                <a16:creationId xmlns:a16="http://schemas.microsoft.com/office/drawing/2014/main" id="{F2D27958-86DA-4AB7-81B7-D0188A5162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3528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8" name="Line 28">
            <a:extLst>
              <a:ext uri="{FF2B5EF4-FFF2-40B4-BE49-F238E27FC236}">
                <a16:creationId xmlns:a16="http://schemas.microsoft.com/office/drawing/2014/main" id="{87EE7BB8-A538-41DD-BB4F-FB31A23AC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50292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0" name="AutoShape 30">
            <a:extLst>
              <a:ext uri="{FF2B5EF4-FFF2-40B4-BE49-F238E27FC236}">
                <a16:creationId xmlns:a16="http://schemas.microsoft.com/office/drawing/2014/main" id="{9249E59E-4656-4232-8AE5-EBBAA3F8B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72000"/>
            <a:ext cx="1371600" cy="1371600"/>
          </a:xfrm>
          <a:prstGeom prst="curvedLeft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4D2E6E18-BAFC-4544-92F6-D28FBA39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859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1" name="Google Shape;99;p14">
            <a:extLst>
              <a:ext uri="{FF2B5EF4-FFF2-40B4-BE49-F238E27FC236}">
                <a16:creationId xmlns:a16="http://schemas.microsoft.com/office/drawing/2014/main" id="{F8298182-7AE6-470D-B409-BFD2AC103E1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3" grpId="0"/>
      <p:bldP spid="10254" grpId="0" animBg="1"/>
      <p:bldP spid="10255" grpId="0" animBg="1"/>
      <p:bldP spid="10256" grpId="0" animBg="1"/>
      <p:bldP spid="10257" grpId="0" animBg="1"/>
      <p:bldP spid="10270" grpId="0" animBg="1"/>
      <p:bldP spid="102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2097</Words>
  <Application>Microsoft Office PowerPoint</Application>
  <PresentationFormat>Předvádění na obrazovce (4:3)</PresentationFormat>
  <Paragraphs>388</Paragraphs>
  <Slides>47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4" baseType="lpstr">
      <vt:lpstr>Arial</vt:lpstr>
      <vt:lpstr>Calibri</vt:lpstr>
      <vt:lpstr>Consolas</vt:lpstr>
      <vt:lpstr>Tahoma</vt:lpstr>
      <vt:lpstr>Times New Roman</vt:lpstr>
      <vt:lpstr>Wingdings</vt:lpstr>
      <vt:lpstr>Office Theme</vt:lpstr>
      <vt:lpstr>Makroekonomie Agregátní poptávka, agregátní nabídka a potencionální produkt YMAK_04/04</vt:lpstr>
      <vt:lpstr>Model AS-AD</vt:lpstr>
      <vt:lpstr>Agregátní poptávka (AD)</vt:lpstr>
      <vt:lpstr>Agregátní poptávka (AD)</vt:lpstr>
      <vt:lpstr>Agregátní poptávka (AD) Posuny po křivce AD</vt:lpstr>
      <vt:lpstr>Faktory ovlivňující agregátní poptávku</vt:lpstr>
      <vt:lpstr>Změny agregátní poptávky (AD)</vt:lpstr>
      <vt:lpstr>Poptávkové šoky pozitivní a negativní</vt:lpstr>
      <vt:lpstr>Prezentace aplikace PowerPoint</vt:lpstr>
      <vt:lpstr>Změny polohy křivky 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Agregátní nabídka (AS)</vt:lpstr>
      <vt:lpstr>Agregátní nabídka  krátkodobá (SRAS)</vt:lpstr>
      <vt:lpstr>Prezentace aplikace PowerPoint</vt:lpstr>
      <vt:lpstr>Agregátní nabídka (AS) - klasická</vt:lpstr>
      <vt:lpstr> Krátkodobá a dlouhodobá agregátní nabídka</vt:lpstr>
      <vt:lpstr>Prezentace aplikace PowerPoint</vt:lpstr>
      <vt:lpstr>Faktory ovlivňující krátkodobou agregátní nabídku</vt:lpstr>
      <vt:lpstr>Změny krátkodobé (SRAS) a dlouhodobé (LRAS) agregátní nabídky</vt:lpstr>
      <vt:lpstr>Nabídkové šoky pozitivní a negativní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Makroekonomická rovnováha</vt:lpstr>
      <vt:lpstr>Makroekonomická rovnováha krátkodobá a dlouhodobá makroekonomická rovnováha 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62</cp:revision>
  <dcterms:modified xsi:type="dcterms:W3CDTF">2023-02-15T14:06:47Z</dcterms:modified>
</cp:coreProperties>
</file>