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8"/>
  </p:notesMasterIdLst>
  <p:sldIdLst>
    <p:sldId id="256" r:id="rId2"/>
    <p:sldId id="257" r:id="rId3"/>
    <p:sldId id="285" r:id="rId4"/>
    <p:sldId id="286" r:id="rId5"/>
    <p:sldId id="271" r:id="rId6"/>
    <p:sldId id="289" r:id="rId7"/>
    <p:sldId id="284" r:id="rId8"/>
    <p:sldId id="287" r:id="rId9"/>
    <p:sldId id="273" r:id="rId10"/>
    <p:sldId id="292" r:id="rId11"/>
    <p:sldId id="323" r:id="rId12"/>
    <p:sldId id="324" r:id="rId13"/>
    <p:sldId id="277" r:id="rId14"/>
    <p:sldId id="293" r:id="rId15"/>
    <p:sldId id="294" r:id="rId16"/>
    <p:sldId id="295" r:id="rId17"/>
    <p:sldId id="297" r:id="rId18"/>
    <p:sldId id="298" r:id="rId19"/>
    <p:sldId id="280" r:id="rId20"/>
    <p:sldId id="281" r:id="rId21"/>
    <p:sldId id="274" r:id="rId22"/>
    <p:sldId id="301" r:id="rId23"/>
    <p:sldId id="302" r:id="rId24"/>
    <p:sldId id="304" r:id="rId25"/>
    <p:sldId id="306" r:id="rId26"/>
    <p:sldId id="309" r:id="rId27"/>
    <p:sldId id="310" r:id="rId28"/>
    <p:sldId id="313" r:id="rId29"/>
    <p:sldId id="314" r:id="rId30"/>
    <p:sldId id="316" r:id="rId31"/>
    <p:sldId id="317" r:id="rId32"/>
    <p:sldId id="318" r:id="rId33"/>
    <p:sldId id="319" r:id="rId34"/>
    <p:sldId id="321" r:id="rId35"/>
    <p:sldId id="359" r:id="rId36"/>
    <p:sldId id="326" r:id="rId37"/>
    <p:sldId id="327" r:id="rId38"/>
    <p:sldId id="328" r:id="rId39"/>
    <p:sldId id="329" r:id="rId40"/>
    <p:sldId id="330" r:id="rId41"/>
    <p:sldId id="331" r:id="rId42"/>
    <p:sldId id="333" r:id="rId43"/>
    <p:sldId id="334" r:id="rId44"/>
    <p:sldId id="305" r:id="rId45"/>
    <p:sldId id="296" r:id="rId46"/>
    <p:sldId id="358" r:id="rId47"/>
    <p:sldId id="336" r:id="rId48"/>
    <p:sldId id="337" r:id="rId49"/>
    <p:sldId id="340" r:id="rId50"/>
    <p:sldId id="355" r:id="rId51"/>
    <p:sldId id="325" r:id="rId52"/>
    <p:sldId id="308" r:id="rId53"/>
    <p:sldId id="307" r:id="rId54"/>
    <p:sldId id="338" r:id="rId55"/>
    <p:sldId id="339" r:id="rId56"/>
    <p:sldId id="361" r:id="rId5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7" d="100"/>
          <a:sy n="117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318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5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336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11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87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4329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541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B50711A-21A2-4FB1-AA07-01C675C5E6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E6D6E9B-A77C-4886-A0BC-A12FCEB107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006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234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33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EE8FF6F-A07A-42C4-A21C-DCB86A7309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91E5226-9E7B-417F-BDE9-2437CA804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CDEFCF6-6C99-4D5D-BADB-AFA9810D58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2E434DA-FF7B-4C1F-A498-F2E0194381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44815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39C87CD4-1FBF-467A-B9A8-D8A5C501B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8B99953-D39B-43FA-927A-47A7F5415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50ECFCF-0BD8-49C6-92B2-31EFB44D01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011282B-BDC2-4D30-9D3C-752C37E07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9A5AA7-565B-4E7B-8E78-671AB0B47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7C58DE8-D6D4-415C-B91E-1B4520D6C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192BDE7-4D9A-45CF-954C-B1952523C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84D41E7-B174-4E05-BE73-738B2DB3F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77485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B605AB7-258F-455B-928F-9362C1C4F0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B95876F-859D-4DF7-9A57-AC2E0D4C7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29735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6E2E051-34E7-4F5A-82DF-84A944B2E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1E9B7BC-3AB7-4A30-AC7A-CA3236F49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6080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609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37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190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597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093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6674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0492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70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1608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27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7152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9C7311C-4552-4353-A138-91596EB2DE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04A8282-A0F1-4927-966F-C948D65D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60016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88A6B0BD-FD61-42D2-AFF2-E01457BCF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3C1500F-7E3D-4A23-AD0B-049F291F7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7A9CC84-C574-472E-86BB-A9F251AA1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27FFB8-DEB1-41DE-B379-90B0C89D8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5386E8-1BC3-4029-8E3F-D3C9E54B5A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55AC2AB-240E-462A-9E74-80A4FA8E1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AEB3B95-C88A-4929-9FDC-8B972E0EE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88AECF7-2A42-425A-9DE2-9958EDBF4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7093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8D263016-FAB5-493C-90D7-6A7D8CFA5F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0CBB10-272A-49C8-853A-492DC9DEA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C000C95-50CB-4B9C-9C3C-623EF4BD1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043100D-78CA-4911-AD91-4D6C32369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0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9BA43D-CF33-4DD1-B3E0-2B6E99A2F6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F3AD25D-2574-48E6-ABEC-4B7DA1D78A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263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C1AA9D0-FA8C-49DE-9A08-7DBFCC4BA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EA18A7F-51A5-440F-9AAD-E6D16C8D2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9CDA02D-F342-4DDB-8A40-F26E9EE7B2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1EF5A53-C45A-4993-BDA3-BDBBA3FC0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4896F9B-870E-437E-809F-FA576239A2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9E451B4-6754-4F5C-8B0E-708ED4259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7D4E66F-77DF-4D98-A3D6-05FD55D3E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1DAD9D3-25CF-4378-8F64-D77B24A2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411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420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953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466C3D9-28CC-4B8B-A649-7CD76325CE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A635FC9-DA71-4CA5-BCF1-70845CB54A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3" r:id="rId13"/>
    <p:sldLayoutId id="2147483668" r:id="rId14"/>
    <p:sldLayoutId id="2147483665" r:id="rId15"/>
    <p:sldLayoutId id="2147483667" r:id="rId16"/>
    <p:sldLayoutId id="2147483670" r:id="rId17"/>
    <p:sldLayoutId id="2147483671" r:id="rId18"/>
    <p:sldLayoutId id="2147483672" r:id="rId19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i="1" dirty="0">
                <a:solidFill>
                  <a:srgbClr val="D10202"/>
                </a:solidFill>
              </a:rPr>
              <a:t>Spotřeba, úspory, investice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YMAK_03/04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17. 02. 2023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funkce= rostoucí funkce důchodu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úspory,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úspory vyjadřují velikost úspor, když je důchod roven nule, platí </a:t>
            </a:r>
            <a:r>
              <a:rPr lang="cs-CZ" altLang="cs-CZ" sz="2800" b="1" dirty="0">
                <a:solidFill>
                  <a:srgbClr val="C00000"/>
                </a:solidFill>
              </a:rPr>
              <a:t>S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  <a:r>
              <a:rPr lang="cs-CZ" altLang="cs-CZ" sz="2800" b="1" dirty="0">
                <a:solidFill>
                  <a:srgbClr val="C00000"/>
                </a:solidFill>
              </a:rPr>
              <a:t>=-C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A</a:t>
            </a:r>
          </a:p>
          <a:p>
            <a:r>
              <a:rPr lang="cs-CZ" altLang="cs-CZ" sz="2800" b="1" dirty="0"/>
              <a:t>S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indukované</a:t>
            </a:r>
            <a:r>
              <a:rPr lang="cs-CZ" altLang="cs-CZ" sz="2800" dirty="0"/>
              <a:t> úspory, které jsou funkcí důchodu a jsou násobkem mezního sklonu k úsporám (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) a důchodu (Y) 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mps</a:t>
            </a:r>
            <a:r>
              <a:rPr lang="cs-CZ" altLang="cs-CZ" sz="2800" dirty="0"/>
              <a:t>*Y nebo také S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 (1-mpc)*Y</a:t>
            </a:r>
          </a:p>
          <a:p>
            <a:r>
              <a:rPr lang="cs-CZ" altLang="cs-CZ" sz="2800" b="1" dirty="0" err="1"/>
              <a:t>mps</a:t>
            </a:r>
            <a:r>
              <a:rPr lang="cs-CZ" altLang="cs-CZ" sz="2800" dirty="0"/>
              <a:t> – mezní sklon k úsporám, vyjadřuje poměr přírůstku úspor k přírůstku důchodu.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07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800" b="1" dirty="0"/>
              <a:t>Model </a:t>
            </a:r>
            <a:r>
              <a:rPr lang="cs-CZ" sz="2800" b="1" dirty="0" err="1"/>
              <a:t>dvousektorové</a:t>
            </a:r>
            <a:r>
              <a:rPr lang="cs-CZ" sz="2800" b="1" dirty="0"/>
              <a:t> ekonomiky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S = - </a:t>
            </a:r>
            <a:r>
              <a:rPr lang="cs-CZ" sz="2800" dirty="0" err="1"/>
              <a:t>Sa</a:t>
            </a:r>
            <a:r>
              <a:rPr lang="cs-CZ" sz="2800" dirty="0"/>
              <a:t> + s*YD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- </a:t>
            </a:r>
            <a:r>
              <a:rPr lang="cs-CZ" sz="2800" dirty="0" err="1"/>
              <a:t>Sa</a:t>
            </a:r>
            <a:r>
              <a:rPr lang="cs-CZ" sz="2800" dirty="0"/>
              <a:t> = autonomní (negativní úspory),</a:t>
            </a:r>
          </a:p>
          <a:p>
            <a:pPr algn="just">
              <a:spcAft>
                <a:spcPts val="800"/>
              </a:spcAft>
            </a:pPr>
            <a:r>
              <a:rPr lang="cs-CZ" sz="2800" dirty="0"/>
              <a:t>Pokud domácnosti mají důchod nulový musí odčerpat své úspory na příslušné výdaje nebo si je půjčit od jiných subjektů,</a:t>
            </a:r>
          </a:p>
          <a:p>
            <a:pPr algn="just">
              <a:spcAft>
                <a:spcPts val="800"/>
              </a:spcAft>
            </a:pPr>
            <a:r>
              <a:rPr lang="cs-CZ" altLang="cs-CZ" sz="2800" dirty="0"/>
              <a:t>autonomní úspory </a:t>
            </a:r>
            <a:r>
              <a:rPr lang="cs-CZ" altLang="cs-CZ" sz="2800" b="1" dirty="0">
                <a:solidFill>
                  <a:srgbClr val="C00000"/>
                </a:solidFill>
              </a:rPr>
              <a:t>- </a:t>
            </a:r>
            <a:r>
              <a:rPr lang="cs-CZ" altLang="cs-CZ" sz="2800" b="1" dirty="0" err="1">
                <a:solidFill>
                  <a:srgbClr val="C00000"/>
                </a:solidFill>
              </a:rPr>
              <a:t>Sa</a:t>
            </a:r>
            <a:r>
              <a:rPr lang="cs-CZ" altLang="cs-CZ" sz="2800" b="1" dirty="0">
                <a:solidFill>
                  <a:srgbClr val="C00000"/>
                </a:solidFill>
              </a:rPr>
              <a:t> = Ca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805B8EC-9BBC-4096-9706-17AE8757DD7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69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err="1"/>
              <a:t>Úsporová</a:t>
            </a:r>
            <a:r>
              <a:rPr lang="cs-CZ" sz="3600" b="1" dirty="0"/>
              <a:t>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i="1" dirty="0"/>
              <a:t>s = mezní sklon k úsporám</a:t>
            </a:r>
            <a:r>
              <a:rPr lang="cs-CZ" sz="2800" dirty="0"/>
              <a:t> (</a:t>
            </a:r>
            <a:r>
              <a:rPr lang="cs-CZ" sz="2800" dirty="0" err="1"/>
              <a:t>mps</a:t>
            </a:r>
            <a:r>
              <a:rPr lang="cs-CZ" sz="2800" dirty="0"/>
              <a:t>) – vyjadřuje, jak se změní úspory při změně reálného důchodu.</a:t>
            </a:r>
          </a:p>
          <a:p>
            <a:r>
              <a:rPr lang="cs-CZ" sz="2800" dirty="0"/>
              <a:t>Jedná se o konstantu </a:t>
            </a:r>
            <a:r>
              <a:rPr lang="cs-CZ" sz="2800" i="1" dirty="0"/>
              <a:t>vyjadřující sklon funkce úspor</a:t>
            </a:r>
            <a:r>
              <a:rPr lang="cs-CZ" sz="2800" dirty="0"/>
              <a:t>. </a:t>
            </a:r>
          </a:p>
          <a:p>
            <a:r>
              <a:rPr lang="cs-CZ" sz="2800" dirty="0"/>
              <a:t>0 &lt; </a:t>
            </a:r>
            <a:r>
              <a:rPr lang="cs-CZ" sz="2800" dirty="0" err="1"/>
              <a:t>mps</a:t>
            </a:r>
            <a:r>
              <a:rPr lang="cs-CZ" sz="2800" dirty="0"/>
              <a:t> &lt; 1</a:t>
            </a:r>
          </a:p>
          <a:p>
            <a:endParaRPr lang="cs-CZ" sz="2800" dirty="0"/>
          </a:p>
          <a:p>
            <a:r>
              <a:rPr lang="cs-CZ" sz="2800" dirty="0" err="1"/>
              <a:t>mpc</a:t>
            </a:r>
            <a:r>
              <a:rPr lang="cs-CZ" sz="2800" dirty="0"/>
              <a:t> + </a:t>
            </a:r>
            <a:r>
              <a:rPr lang="cs-CZ" sz="2800" dirty="0" err="1"/>
              <a:t>mps</a:t>
            </a:r>
            <a:r>
              <a:rPr lang="cs-CZ" sz="2800" dirty="0"/>
              <a:t> = 1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00C159A4-47E9-4507-87BE-0EE2DB90282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80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200" b="1" dirty="0"/>
              <a:t>Autory</a:t>
            </a:r>
            <a:r>
              <a:rPr lang="cs-CZ" sz="3200" dirty="0"/>
              <a:t> tohoto modelu jsou: A. H. </a:t>
            </a:r>
            <a:r>
              <a:rPr lang="cs-CZ" sz="3200" dirty="0" err="1"/>
              <a:t>Hansen</a:t>
            </a:r>
            <a:r>
              <a:rPr lang="cs-CZ" sz="3200" dirty="0"/>
              <a:t>, L. R. Klein, P. A. </a:t>
            </a:r>
            <a:r>
              <a:rPr lang="cs-CZ" sz="3200" dirty="0" err="1"/>
              <a:t>Samuelson</a:t>
            </a:r>
            <a:r>
              <a:rPr lang="cs-CZ" sz="3200" dirty="0"/>
              <a:t>,</a:t>
            </a:r>
          </a:p>
          <a:p>
            <a:pPr lvl="0"/>
            <a:r>
              <a:rPr lang="cs-CZ" sz="3200" b="1" dirty="0"/>
              <a:t>Další označení tohoto modelu</a:t>
            </a:r>
            <a:r>
              <a:rPr lang="cs-CZ" sz="3200" dirty="0"/>
              <a:t>: model multiplikátoru, model jednoduché ekonomiky, model důchod – výdaje, model s linií 45°.</a:t>
            </a:r>
          </a:p>
          <a:p>
            <a:pPr lvl="0"/>
            <a:r>
              <a:rPr lang="cs-CZ" sz="3200" b="1" dirty="0"/>
              <a:t>Výdajový model popisuje</a:t>
            </a:r>
            <a:r>
              <a:rPr lang="cs-CZ" sz="3200" dirty="0"/>
              <a:t> mechanismus, kterým agregátní výdaje ovlivňují reálný produkt (důchod).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97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64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Určení</a:t>
            </a:r>
            <a:r>
              <a:rPr lang="cs-CZ" altLang="cs-CZ" sz="2800" dirty="0"/>
              <a:t> rovnovážného produktu</a:t>
            </a:r>
          </a:p>
          <a:p>
            <a:r>
              <a:rPr lang="cs-CZ" altLang="cs-CZ" sz="2800" dirty="0"/>
              <a:t>Tento výdajový model je tzv. poptávkově orientovaný, tj. </a:t>
            </a:r>
            <a:r>
              <a:rPr lang="cs-CZ" altLang="cs-CZ" sz="2800" b="1" dirty="0"/>
              <a:t>popisuje mechanismus, kterým agregátní výdaje ovlivňují reálný produkt</a:t>
            </a:r>
          </a:p>
          <a:p>
            <a:r>
              <a:rPr lang="cs-CZ" altLang="cs-CZ" sz="2800" b="1" dirty="0"/>
              <a:t>Agregátní výdaje </a:t>
            </a:r>
            <a:r>
              <a:rPr lang="cs-CZ" altLang="cs-CZ" sz="2800" dirty="0"/>
              <a:t>(</a:t>
            </a:r>
            <a:r>
              <a:rPr lang="cs-CZ" altLang="cs-CZ" sz="2800" b="1" dirty="0">
                <a:solidFill>
                  <a:srgbClr val="C00000"/>
                </a:solidFill>
              </a:rPr>
              <a:t>AE</a:t>
            </a:r>
            <a:r>
              <a:rPr lang="cs-CZ" altLang="cs-CZ" sz="2800" dirty="0"/>
              <a:t>) jsou stimulem růstu produktu</a:t>
            </a:r>
          </a:p>
          <a:p>
            <a:r>
              <a:rPr lang="cs-CZ" altLang="cs-CZ" sz="2800" dirty="0">
                <a:solidFill>
                  <a:srgbClr val="C00000"/>
                </a:solidFill>
              </a:rPr>
              <a:t>Dvou, tří a </a:t>
            </a:r>
            <a:r>
              <a:rPr lang="cs-CZ" altLang="cs-CZ" sz="2800" dirty="0" err="1">
                <a:solidFill>
                  <a:srgbClr val="C00000"/>
                </a:solidFill>
              </a:rPr>
              <a:t>čtyřsektorová</a:t>
            </a:r>
            <a:r>
              <a:rPr lang="cs-CZ" altLang="cs-CZ" sz="2800" dirty="0">
                <a:solidFill>
                  <a:srgbClr val="C00000"/>
                </a:solidFill>
              </a:rPr>
              <a:t> verze</a:t>
            </a:r>
          </a:p>
          <a:p>
            <a:r>
              <a:rPr lang="cs-CZ" altLang="cs-CZ" sz="2800" dirty="0"/>
              <a:t>Agregátní výdaje </a:t>
            </a:r>
            <a:r>
              <a:rPr lang="cs-CZ" altLang="cs-CZ" sz="2800" b="1" dirty="0"/>
              <a:t>AE=hodnota plánovaných výdajů na nákup výrobků a služeb</a:t>
            </a:r>
            <a:r>
              <a:rPr lang="cs-CZ" altLang="cs-CZ" sz="2800" dirty="0"/>
              <a:t>, jež jsou ekonomické subjekty ochotny vydat při určité úrovní reálného produktu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22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altLang="cs-CZ" b="1" dirty="0"/>
              <a:t>Předpoklady modelu:</a:t>
            </a:r>
          </a:p>
          <a:p>
            <a:pPr lvl="1"/>
            <a:r>
              <a:rPr lang="cs-CZ" altLang="cs-CZ" dirty="0"/>
              <a:t>cenová hladina je stálá,</a:t>
            </a:r>
          </a:p>
          <a:p>
            <a:pPr lvl="1"/>
            <a:r>
              <a:rPr lang="cs-CZ" altLang="cs-CZ" dirty="0"/>
              <a:t>zásoba kapitálu je dostatečná, může být vyrobena produkce, která je poptávaná, </a:t>
            </a:r>
          </a:p>
          <a:p>
            <a:pPr lvl="1"/>
            <a:r>
              <a:rPr lang="cs-CZ" altLang="cs-CZ" dirty="0"/>
              <a:t>existuje produkční mezera,</a:t>
            </a:r>
          </a:p>
          <a:p>
            <a:pPr lvl="1"/>
            <a:r>
              <a:rPr lang="cs-CZ" altLang="cs-CZ" dirty="0"/>
              <a:t>nabídka práce je dostatečná, může být vyrobena produkce, která je poptávaná při dané stálé nominální mzdě,</a:t>
            </a:r>
          </a:p>
          <a:p>
            <a:pPr lvl="1"/>
            <a:r>
              <a:rPr lang="cs-CZ" altLang="cs-CZ" dirty="0"/>
              <a:t>všechny nominální veličiny jsou reálnými veličinami,</a:t>
            </a:r>
          </a:p>
          <a:p>
            <a:pPr lvl="1"/>
            <a:r>
              <a:rPr lang="cs-CZ" altLang="cs-CZ" dirty="0"/>
              <a:t>ekonomika je uzavřená </a:t>
            </a:r>
            <a:r>
              <a:rPr lang="cs-CZ" sz="2800" dirty="0"/>
              <a:t>(→ platí pouze pro 2- a 3-sektorový model!)</a:t>
            </a: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422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616045"/>
            <a:ext cx="859314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b="1" dirty="0"/>
              <a:t>Investice firem:</a:t>
            </a:r>
          </a:p>
          <a:p>
            <a:pPr lvl="1"/>
            <a:r>
              <a:rPr lang="cs-CZ" altLang="cs-CZ" sz="2400" dirty="0"/>
              <a:t>Poměrně proměnlivé</a:t>
            </a:r>
          </a:p>
          <a:p>
            <a:pPr lvl="1"/>
            <a:r>
              <a:rPr lang="cs-CZ" altLang="cs-CZ" sz="2400" dirty="0"/>
              <a:t>Závisí např. na poptávce po produkci firem, očekáváních podnikatelů ohledně dalšího vývoje ekonomiky, na inflaci, nastavení podnikatelského prostředí, pohybu měnových kurzů, a v neposlední řadě také na politickém vývoji</a:t>
            </a:r>
          </a:p>
          <a:p>
            <a:pPr lvl="1"/>
            <a:r>
              <a:rPr lang="cs-CZ" altLang="cs-CZ" sz="2400" dirty="0"/>
              <a:t>Investice ovlivňuje i vláda prostřednictvím např. investičních pobídek, změnou sazby daně ze zisku, existencí minimální mzdy atd. </a:t>
            </a:r>
          </a:p>
          <a:p>
            <a:pPr lvl="1"/>
            <a:r>
              <a:rPr lang="cs-CZ" altLang="cs-CZ" sz="2400" dirty="0"/>
              <a:t>Investice se nemění se změnou reálného důchodu</a:t>
            </a:r>
          </a:p>
          <a:p>
            <a:pPr lvl="1"/>
            <a:r>
              <a:rPr lang="cs-CZ" altLang="cs-CZ" sz="2400" dirty="0"/>
              <a:t>Investice mají multiplikační efekt na produkt (produkt roste rychleji než investice, které jej vyvolaly)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59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9EC9CB5C-E917-4EF0-8BD9-D74C7CDC4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629" y="393582"/>
            <a:ext cx="7158038" cy="1412875"/>
          </a:xfrm>
        </p:spPr>
        <p:txBody>
          <a:bodyPr>
            <a:normAutofit/>
          </a:bodyPr>
          <a:lstStyle/>
          <a:p>
            <a:r>
              <a:rPr lang="cs-CZ" altLang="cs-CZ" sz="3600" b="1" dirty="0"/>
              <a:t>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AB8060B3-2416-432D-BB0F-99715E19EEE6}"/>
              </a:ext>
            </a:extLst>
          </p:cNvPr>
          <p:cNvCxnSpPr/>
          <p:nvPr/>
        </p:nvCxnSpPr>
        <p:spPr>
          <a:xfrm rot="5400000">
            <a:off x="-1413667" y="3637430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24A6E0D8-D124-4B71-B04C-10E23C5FED3F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850ECE0F-4E18-4B9A-9605-2E85E620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BE37CCB5-28A4-4F55-943E-30A052FA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505626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A9F21DB0-B6C1-4C5B-BAC9-DCA4D8C28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467" y="574007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Investiční výdaje jsou autonomní, tj. nezávislé na úrovni důchodu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BBD44A7A-963E-4D06-A99A-8D397FDA1AC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450BB87D-DB15-476A-A8A1-4D08AEC6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21" name="Přímá spojovací čára 23">
            <a:extLst>
              <a:ext uri="{FF2B5EF4-FFF2-40B4-BE49-F238E27FC236}">
                <a16:creationId xmlns:a16="http://schemas.microsoft.com/office/drawing/2014/main" id="{97F7AEA6-B8EA-4CB8-BFCB-110860A95E78}"/>
              </a:ext>
            </a:extLst>
          </p:cNvPr>
          <p:cNvCxnSpPr/>
          <p:nvPr/>
        </p:nvCxnSpPr>
        <p:spPr>
          <a:xfrm>
            <a:off x="900113" y="32131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1D33379-F33A-4EE5-8949-AD15FDCF2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938" y="3028950"/>
            <a:ext cx="139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I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</a:t>
            </a:r>
            <a:r>
              <a:rPr kumimoji="0" lang="el-GR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856D6D7C-8A85-4C5E-B916-ADAE944D559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8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5577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b="1" dirty="0"/>
              <a:t>Skutečné agregátní výdaje:</a:t>
            </a:r>
          </a:p>
          <a:p>
            <a:pPr lvl="1"/>
            <a:r>
              <a:rPr lang="cs-CZ" altLang="cs-CZ" sz="2600" dirty="0"/>
              <a:t>skutečné spotřební výdaje = plánovaným spotřebním výdajům, </a:t>
            </a:r>
          </a:p>
          <a:p>
            <a:pPr lvl="1"/>
            <a:r>
              <a:rPr lang="cs-CZ" altLang="cs-CZ" sz="2600" dirty="0"/>
              <a:t>liší se plánované a skutečné investiční výdaje,</a:t>
            </a:r>
          </a:p>
          <a:p>
            <a:pPr lvl="1"/>
            <a:r>
              <a:rPr lang="cs-CZ" altLang="cs-CZ" sz="2600" dirty="0"/>
              <a:t>skutečné celkové investiční výdaje: investiční výdaje plánované I</a:t>
            </a:r>
            <a:r>
              <a:rPr lang="cs-CZ" altLang="cs-CZ" sz="2600" baseline="-25000" dirty="0"/>
              <a:t>P</a:t>
            </a:r>
            <a:r>
              <a:rPr lang="cs-CZ" altLang="cs-CZ" sz="2600" dirty="0"/>
              <a:t> a investiční výdaje neplánované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(mají charakter zásob). </a:t>
            </a:r>
          </a:p>
          <a:p>
            <a:pPr lvl="1"/>
            <a:r>
              <a:rPr lang="cs-CZ" altLang="cs-CZ" sz="2600" dirty="0"/>
              <a:t>vyrobí-li firmy více produktu, hromadí se vyrobená produkce v zásobách, dochází k neplánovanému hromadění zásob a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 &gt; 0. Pokud vyrobí firmy méně produkce, dochází k neplánovanému čerpání zásob, I</a:t>
            </a:r>
            <a:r>
              <a:rPr lang="cs-CZ" altLang="cs-CZ" sz="2600" baseline="-25000" dirty="0"/>
              <a:t>N</a:t>
            </a:r>
            <a:r>
              <a:rPr lang="cs-CZ" altLang="cs-CZ" sz="2600" dirty="0"/>
              <a:t> &lt; 0. </a:t>
            </a:r>
          </a:p>
          <a:p>
            <a:pPr lvl="1"/>
            <a:r>
              <a:rPr lang="cs-CZ" altLang="cs-CZ" sz="2600" dirty="0"/>
              <a:t>celkový objem plánovaných výdajů zahrnuje výdaje tvořící </a:t>
            </a:r>
            <a:r>
              <a:rPr lang="cs-CZ" altLang="cs-CZ" sz="2600" b="1" dirty="0"/>
              <a:t>agregátní výdaje AE = C + 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22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dirty="0"/>
              <a:t>Popisuje proces utváření rovnovážného důchodu v ekonomice, která je představována pouze dvěma sektory, a to sektorem </a:t>
            </a:r>
            <a:r>
              <a:rPr lang="cs-CZ" sz="2800" b="1" dirty="0"/>
              <a:t>domácností</a:t>
            </a:r>
            <a:r>
              <a:rPr lang="cs-CZ" sz="2800" dirty="0"/>
              <a:t> a sektorem </a:t>
            </a:r>
            <a:r>
              <a:rPr lang="cs-CZ" sz="2800" b="1" dirty="0"/>
              <a:t>firem</a:t>
            </a:r>
            <a:r>
              <a:rPr lang="cs-CZ" sz="2800" dirty="0"/>
              <a:t>. </a:t>
            </a:r>
          </a:p>
          <a:p>
            <a:pPr lvl="0"/>
            <a:r>
              <a:rPr lang="cs-CZ" sz="2800" dirty="0"/>
              <a:t>Celkové </a:t>
            </a:r>
            <a:r>
              <a:rPr lang="cs-CZ" sz="2800" b="1" dirty="0"/>
              <a:t>agregátní výdaje </a:t>
            </a:r>
            <a:r>
              <a:rPr lang="cs-CZ" sz="2800" dirty="0"/>
              <a:t>na produkci (</a:t>
            </a:r>
            <a:r>
              <a:rPr lang="cs-CZ" sz="2800" b="1" dirty="0"/>
              <a:t>AE</a:t>
            </a:r>
            <a:r>
              <a:rPr lang="cs-CZ" sz="2800" dirty="0"/>
              <a:t>) jsou tvořeny výdaji na konečnou </a:t>
            </a:r>
            <a:r>
              <a:rPr lang="cs-CZ" sz="2800" b="1" dirty="0"/>
              <a:t>spotřebu</a:t>
            </a:r>
            <a:r>
              <a:rPr lang="cs-CZ" sz="2800" dirty="0"/>
              <a:t> </a:t>
            </a:r>
            <a:r>
              <a:rPr lang="cs-CZ" sz="2800" b="1" dirty="0"/>
              <a:t>domácností (C</a:t>
            </a:r>
            <a:r>
              <a:rPr lang="cs-CZ" sz="2800" dirty="0"/>
              <a:t>) a </a:t>
            </a:r>
            <a:r>
              <a:rPr lang="cs-CZ" sz="2800" b="1" dirty="0"/>
              <a:t>investičními výdaji </a:t>
            </a:r>
            <a:r>
              <a:rPr lang="cs-CZ" sz="2800" dirty="0"/>
              <a:t>soukromých firem </a:t>
            </a:r>
            <a:r>
              <a:rPr lang="cs-CZ" sz="2800" b="1" dirty="0"/>
              <a:t>(I).</a:t>
            </a:r>
          </a:p>
          <a:p>
            <a:pPr lvl="0"/>
            <a:r>
              <a:rPr lang="cs-CZ" sz="2800" b="1" dirty="0"/>
              <a:t>Agregátní výdaje (AE) </a:t>
            </a:r>
            <a:r>
              <a:rPr lang="cs-CZ" sz="2800" dirty="0"/>
              <a:t>jsou souhrnem výdajů všech sektorů ekonomiky při dané cenové úrovni. </a:t>
            </a:r>
            <a:endParaRPr lang="cs-CZ" sz="28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21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Keynesovská vs. neoklasická ekonomie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navazuje na klasickou ekonomii (neviditelná ruka trhu, volný trh bez zásahu státu - liberalismus, pružnost cen jakožto nástroj utváření rovnováhy)</a:t>
            </a:r>
          </a:p>
          <a:p>
            <a:r>
              <a:rPr lang="cs-CZ" altLang="cs-CZ" sz="3200" b="1" dirty="0"/>
              <a:t>Neoklasická ekonomie </a:t>
            </a:r>
            <a:r>
              <a:rPr lang="cs-CZ" altLang="cs-CZ" sz="3200" dirty="0"/>
              <a:t>– marginalistický přístup a víra v samoregulační schopnosti ekonomiky</a:t>
            </a:r>
          </a:p>
          <a:p>
            <a:r>
              <a:rPr lang="cs-CZ" altLang="cs-CZ" sz="3200" b="1" dirty="0"/>
              <a:t>Keynesovská ekonomie</a:t>
            </a:r>
            <a:r>
              <a:rPr lang="cs-CZ" altLang="cs-CZ" sz="3200" dirty="0"/>
              <a:t> – vzniká v období hospodářské krize v 30.letech, neviditelná ruka trhu selhala, nutnost státní intervence (popření samoregulační schopnosti v krátkém období), ceny jsou nepružné, zejména směrem dolů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800" b="1" dirty="0"/>
              <a:t>Agregátní poptávka (AD) </a:t>
            </a:r>
            <a:r>
              <a:rPr lang="cs-CZ" sz="2800" dirty="0"/>
              <a:t>zachycuje různá množství reálného produktu, která jsou různé sektory ekonomiky ochotny a schopny koupit při různých úrovních cenové hladiny. </a:t>
            </a:r>
          </a:p>
          <a:p>
            <a:pPr lvl="0"/>
            <a:r>
              <a:rPr lang="cs-CZ" sz="2800" dirty="0"/>
              <a:t>Protože předpokladem modelu důchod – výdaje je fixní cenová hladina, agregátní výdaje se rovnají agregátní poptávce.  </a:t>
            </a:r>
            <a:br>
              <a:rPr lang="cs-CZ" sz="2800" dirty="0"/>
            </a:br>
            <a:r>
              <a:rPr lang="cs-CZ" sz="2800" b="1" dirty="0"/>
              <a:t>AE = AD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337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9E473A5-FE1A-4207-8C5D-947FC8A8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6118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rovnovážného produktu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2CFACB57-6CDC-4658-9404-80F720BEC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F970E755-29A2-43DA-B10B-292D1E1F4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0137D4A-55FC-4B46-B82D-B5A6C7B6E0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7E2EA12C-85E0-45C4-A90A-1A5F8EFA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0C91C7B4-6B82-47F4-A8C8-4295A340E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B156014B-9BB7-427B-97B1-D250CC98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D57E7F62-E44F-4751-977F-7AFCC63943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80FB4B07-52A8-4E2D-A8FF-9D2F9D16C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F31B463-4C67-4DDB-908E-8328A2C48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303E6F56-A02E-4F76-899B-84D2C4A5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C126CBA6-D08E-4829-8E35-160C08D31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931B2A1-FF02-4BF7-9CD7-6E458DD23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F7460BD7-6FD4-43D6-A1E1-0B996224C7EC}"/>
              </a:ext>
            </a:extLst>
          </p:cNvPr>
          <p:cNvSpPr>
            <a:spLocks noChangeArrowheads="1"/>
          </p:cNvSpPr>
          <p:nvPr/>
        </p:nvSpPr>
        <p:spPr bwMode="auto">
          <a:xfrm rot="3428043">
            <a:off x="1724819" y="3659982"/>
            <a:ext cx="654050" cy="233362"/>
          </a:xfrm>
          <a:prstGeom prst="right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413D1E5-0770-488A-BC43-40E5ABB8A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73238"/>
            <a:ext cx="2857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jsou úspory nižší než investice. Bod E je rovnovážným, kdy se zamýšlené agregátní výdaje rovnají důchodu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8C49B77-5CA1-419D-8DAA-EB9E573FE5F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4D8A2DE2-7676-4078-BD30-FB221CFC1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3ADAD689-FDFD-416D-A559-7F2C3A8D4AB1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7D99BE3E-01DD-4FD1-BFA9-B22A7276A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16B7DE70-6AFC-4939-9E9B-26BC0EA34A09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3900671F-AF4C-425A-AC9D-F5348FBCF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40" name="Text Box 24">
            <a:extLst>
              <a:ext uri="{FF2B5EF4-FFF2-40B4-BE49-F238E27FC236}">
                <a16:creationId xmlns:a16="http://schemas.microsoft.com/office/drawing/2014/main" id="{4120F843-BD5D-4D37-B21B-D9F5A8EF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97465"/>
            <a:ext cx="8359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výdaje, tj. součet autonomní spotřeby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investičních výdajů</a:t>
            </a:r>
            <a:endParaRPr kumimoji="0" lang="en-US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39F8E700-2D1B-4B35-9C8C-05D55ACBA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3748088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8" grpId="0"/>
      <p:bldP spid="24" grpId="0"/>
      <p:bldP spid="9236" grpId="0"/>
      <p:bldP spid="3" grpId="0"/>
      <p:bldP spid="9240" grpId="0"/>
      <p:bldP spid="9240" grpId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ABCBB9E7-B93A-4C74-A5D1-EAC89ABBF7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87363"/>
            <a:ext cx="880110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rovnovážného produktu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</a:t>
            </a:r>
            <a:br>
              <a:rPr lang="cs-CZ" altLang="cs-CZ" sz="2800" b="1" dirty="0"/>
            </a:br>
            <a:r>
              <a:rPr lang="cs-CZ" altLang="cs-CZ" sz="2800" b="1" dirty="0"/>
              <a:t>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BC4E55B-B2FF-4760-83A0-EB6BCF34F86E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E20BED0F-8C86-41E7-ADBE-0EE3A87133DE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236C7010-8338-4B2B-80CC-9DB68B171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49E11FC9-CACA-4B9E-8B84-72985A35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" y="177165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48A041F1-C8BA-479D-A33E-634FBBC61D48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F9C29817-D545-45BC-BD90-0FA732AF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54572A7C-6668-48BB-9555-F604B3D37AB9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C9B752DA-7218-47DF-A5D6-E7DF6A66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54285E20-A228-4BD6-B97E-2B4E980FF757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4844257" y="3267868"/>
            <a:ext cx="673100" cy="360363"/>
          </a:xfrm>
          <a:prstGeom prst="rightArrow">
            <a:avLst>
              <a:gd name="adj1" fmla="val 50000"/>
              <a:gd name="adj2" fmla="val 29297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3CA82CAE-B503-48EF-BB81-305D0517D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CB018679-B202-4B35-BBBB-23B2BABC5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03C66267-23FF-4F71-AAAA-BF5F499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143500"/>
            <a:ext cx="48577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Výše rovnovážného produktu je samozřejmě stejná jako v předchozím případě, tj. pomocí spotřební a úsporové funkce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31BA28A3-6472-4402-A939-AF615D5C5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66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0C32B01-723E-4128-997E-29791F4AFD5E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A7A165F3-444A-42E1-BED3-78EACC8B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29C8EE30-F91F-41FC-BF06-18688C4C1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860800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854EFECB-282F-4DE4-B852-F85AFF44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365625"/>
            <a:ext cx="3786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ovéPole 21">
            <a:extLst>
              <a:ext uri="{FF2B5EF4-FFF2-40B4-BE49-F238E27FC236}">
                <a16:creationId xmlns:a16="http://schemas.microsoft.com/office/drawing/2014/main" id="{5E785E67-1D9F-4498-823A-C4733C81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25" y="345281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Google Shape;99;p14">
            <a:extLst>
              <a:ext uri="{FF2B5EF4-FFF2-40B4-BE49-F238E27FC236}">
                <a16:creationId xmlns:a16="http://schemas.microsoft.com/office/drawing/2014/main" id="{706AD7A4-E90E-4CB1-85BF-54A827E9B353}"/>
              </a:ext>
            </a:extLst>
          </p:cNvPr>
          <p:cNvSpPr txBox="1"/>
          <p:nvPr/>
        </p:nvSpPr>
        <p:spPr>
          <a:xfrm>
            <a:off x="265832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037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17" grpId="0" animBg="1"/>
      <p:bldP spid="32780" grpId="0"/>
      <p:bldP spid="32781" grpId="0"/>
      <p:bldP spid="32783" grpId="0"/>
      <p:bldP spid="32787" grpId="0"/>
      <p:bldP spid="3278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CE26D04-6354-4AF4-959B-B992AA043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3736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Určení recesní mezery pomocí křivky spotřeby a investic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0253A5FF-C5D0-4860-A798-2F31FC056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5EA044BE-F5A9-4847-B1CE-B8A1E875E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1D1C497F-BA5E-48DB-BC9E-D0BE0CC22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CDCDDB42-C7CB-4189-8C5E-59CE22AE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A1FF1CA6-C2C2-4C8F-9DF0-2E7DA7F6E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4AA4DD5-9E9D-4636-AB06-B58B0AD74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874A3187-56D5-4FD3-83D0-B1CF6410B1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0B8B351F-BD58-4F22-9DF4-78E13F2E1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716338"/>
            <a:ext cx="5256212" cy="136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CC6E74B4-473D-44FF-91DD-3A4976995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937F861B-B480-4183-B940-16A0790A5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043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4178B463-82D6-4B9E-A3DD-3846934CC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A26BCF4C-1B89-4DA7-AE93-F88EBB0D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7F02CF0E-BDED-444F-87B7-D0C95D56C0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8894" y="5585619"/>
            <a:ext cx="714375" cy="1587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17">
            <a:extLst>
              <a:ext uri="{FF2B5EF4-FFF2-40B4-BE49-F238E27FC236}">
                <a16:creationId xmlns:a16="http://schemas.microsoft.com/office/drawing/2014/main" id="{1E32DAA6-2E66-4F79-9688-074E314C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8688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675F9892-FA63-41C5-B9B5-33A8487288A0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61874DEC-5DC1-48CF-97F1-B5FC6BC91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5953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</a:p>
        </p:txBody>
      </p:sp>
      <p:cxnSp>
        <p:nvCxnSpPr>
          <p:cNvPr id="2" name="Přímá spojovací čára 23">
            <a:extLst>
              <a:ext uri="{FF2B5EF4-FFF2-40B4-BE49-F238E27FC236}">
                <a16:creationId xmlns:a16="http://schemas.microsoft.com/office/drawing/2014/main" id="{74FDB569-0788-4D26-BDD4-CCE2A089C5CA}"/>
              </a:ext>
            </a:extLst>
          </p:cNvPr>
          <p:cNvCxnSpPr/>
          <p:nvPr/>
        </p:nvCxnSpPr>
        <p:spPr>
          <a:xfrm>
            <a:off x="611188" y="5516563"/>
            <a:ext cx="6357937" cy="1587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13">
            <a:extLst>
              <a:ext uri="{FF2B5EF4-FFF2-40B4-BE49-F238E27FC236}">
                <a16:creationId xmlns:a16="http://schemas.microsoft.com/office/drawing/2014/main" id="{A0C2496D-9542-424C-9FDA-1B52B2177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373688"/>
            <a:ext cx="1439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čára 19">
            <a:extLst>
              <a:ext uri="{FF2B5EF4-FFF2-40B4-BE49-F238E27FC236}">
                <a16:creationId xmlns:a16="http://schemas.microsoft.com/office/drawing/2014/main" id="{73FE5F86-6FE1-4D80-B839-63D92B85F9D5}"/>
              </a:ext>
            </a:extLst>
          </p:cNvPr>
          <p:cNvCxnSpPr/>
          <p:nvPr/>
        </p:nvCxnSpPr>
        <p:spPr>
          <a:xfrm>
            <a:off x="3240088" y="3417888"/>
            <a:ext cx="0" cy="2525712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1">
            <a:extLst>
              <a:ext uri="{FF2B5EF4-FFF2-40B4-BE49-F238E27FC236}">
                <a16:creationId xmlns:a16="http://schemas.microsoft.com/office/drawing/2014/main" id="{C5930870-5C83-4813-9F6B-EA80C82A3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663" y="4187825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ovéPole 21">
            <a:extLst>
              <a:ext uri="{FF2B5EF4-FFF2-40B4-BE49-F238E27FC236}">
                <a16:creationId xmlns:a16="http://schemas.microsoft.com/office/drawing/2014/main" id="{3AFDC548-9D65-4CF2-B7A9-4A3331762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5949950"/>
            <a:ext cx="563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ovéPole 21">
            <a:extLst>
              <a:ext uri="{FF2B5EF4-FFF2-40B4-BE49-F238E27FC236}">
                <a16:creationId xmlns:a16="http://schemas.microsoft.com/office/drawing/2014/main" id="{1C5B7C4F-83E8-460C-AB5F-6BE52EDCD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684713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=potenciální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F8B36B0E-964F-42E6-B4B7-3F8237C8A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667125"/>
            <a:ext cx="56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31" name="Přímá spojovací šipka 22">
            <a:extLst>
              <a:ext uri="{FF2B5EF4-FFF2-40B4-BE49-F238E27FC236}">
                <a16:creationId xmlns:a16="http://schemas.microsoft.com/office/drawing/2014/main" id="{0625FA06-0766-4959-8C2B-EE5696A487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6453188"/>
            <a:ext cx="8286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ovéPole 21">
            <a:extLst>
              <a:ext uri="{FF2B5EF4-FFF2-40B4-BE49-F238E27FC236}">
                <a16:creationId xmlns:a16="http://schemas.microsoft.com/office/drawing/2014/main" id="{44975177-A36D-43F6-B6AD-5CD0586F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6494463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36" name="TextovéPole 21">
            <a:extLst>
              <a:ext uri="{FF2B5EF4-FFF2-40B4-BE49-F238E27FC236}">
                <a16:creationId xmlns:a16="http://schemas.microsoft.com/office/drawing/2014/main" id="{480B5715-101A-4274-82DC-2BEED54C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965825"/>
            <a:ext cx="56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8C5C0550-A2BF-4931-8E58-2F428AD43CC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24" grpId="0"/>
      <p:bldP spid="9236" grpId="0"/>
      <p:bldP spid="3" grpId="0"/>
      <p:bldP spid="26" grpId="0"/>
      <p:bldP spid="27" grpId="0"/>
      <p:bldP spid="28" grpId="0"/>
      <p:bldP spid="29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9252BA96-A8BD-4D2F-8F66-4974DC27F4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2288"/>
            <a:ext cx="9086850" cy="1412875"/>
          </a:xfrm>
        </p:spPr>
        <p:txBody>
          <a:bodyPr/>
          <a:lstStyle/>
          <a:p>
            <a:pPr algn="ctr"/>
            <a:r>
              <a:rPr lang="cs-CZ" altLang="cs-CZ" sz="2800" b="1" dirty="0"/>
              <a:t>Určení recesní mezery pomocí </a:t>
            </a:r>
            <a:r>
              <a:rPr lang="cs-CZ" altLang="cs-CZ" sz="2800" b="1" dirty="0" err="1"/>
              <a:t>úsporové</a:t>
            </a:r>
            <a:r>
              <a:rPr lang="cs-CZ" altLang="cs-CZ" sz="2800" b="1" dirty="0"/>
              <a:t> a investiční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E00515A4-3B81-4132-8152-C4BE523644C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5B92912D-D42A-4593-A1BE-F75FBFEE7F08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190BA3B1-E535-463C-AFA3-E87AB429A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2D6AF97F-9834-42A0-9EC1-0890E239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27200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C53B63D-BCC0-4033-B317-1E264C9F9C8C}"/>
              </a:ext>
            </a:extLst>
          </p:cNvPr>
          <p:cNvCxnSpPr/>
          <p:nvPr/>
        </p:nvCxnSpPr>
        <p:spPr>
          <a:xfrm flipV="1">
            <a:off x="900113" y="3043238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5CBC44E2-140E-465D-AFE9-C96D147E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0" y="2703513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F6FB2638-C49D-4633-B410-6A05EE7EE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A8FBEC05-E2B3-48AF-900B-693CBC35A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1" name="TextovéPole 19">
            <a:extLst>
              <a:ext uri="{FF2B5EF4-FFF2-40B4-BE49-F238E27FC236}">
                <a16:creationId xmlns:a16="http://schemas.microsoft.com/office/drawing/2014/main" id="{58EFDF78-FAAF-4822-9C77-355F9023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2CBF45B6-6E43-4EE6-B101-8252979E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706" y="6181725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Zvýšit reálný produkt jde v rámci této teorie např. politikou „levných peněz“ čili snížením úrokových sazeb</a:t>
            </a:r>
          </a:p>
        </p:txBody>
      </p:sp>
      <p:sp>
        <p:nvSpPr>
          <p:cNvPr id="32783" name="Text Box 15">
            <a:extLst>
              <a:ext uri="{FF2B5EF4-FFF2-40B4-BE49-F238E27FC236}">
                <a16:creationId xmlns:a16="http://schemas.microsoft.com/office/drawing/2014/main" id="{82EFB1EC-1F29-4126-8F26-D1F374F9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440113"/>
            <a:ext cx="1366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51EF9758-0D40-4BEC-B2B6-DE871F62C121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DC7CA2BD-A7BA-4B66-99A7-95246C9FF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9F8676AF-CE05-49B1-AE38-8069FFE20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F9065104-091D-457C-BCAE-9CE94AD2D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5908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=rovnovážný produkt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&lt; Y*=potenciální produkt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CD1C324-2657-4A76-82C8-74DE65D9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81375"/>
            <a:ext cx="0" cy="96837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710D29C9-082B-4FD5-8D0E-5005111C1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3672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573C9B87-55D3-4248-AB1A-2073122D4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538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Y*</a:t>
            </a:r>
            <a:endParaRPr kumimoji="0" lang="cs-CZ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" name="Přímá spojovací šipka 14">
            <a:extLst>
              <a:ext uri="{FF2B5EF4-FFF2-40B4-BE49-F238E27FC236}">
                <a16:creationId xmlns:a16="http://schemas.microsoft.com/office/drawing/2014/main" id="{1D229029-9427-40A2-A5D0-2D4F12D16891}"/>
              </a:ext>
            </a:extLst>
          </p:cNvPr>
          <p:cNvCxnSpPr/>
          <p:nvPr/>
        </p:nvCxnSpPr>
        <p:spPr>
          <a:xfrm flipH="1">
            <a:off x="4087813" y="4962525"/>
            <a:ext cx="1276350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1">
            <a:extLst>
              <a:ext uri="{FF2B5EF4-FFF2-40B4-BE49-F238E27FC236}">
                <a16:creationId xmlns:a16="http://schemas.microsoft.com/office/drawing/2014/main" id="{29095A05-667B-40FB-A5BE-99D9D272A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4981575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recesní mezera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4150DA21-E5B6-40EF-B5F9-2C7C4E431888}"/>
              </a:ext>
            </a:extLst>
          </p:cNvPr>
          <p:cNvSpPr txBox="1"/>
          <p:nvPr/>
        </p:nvSpPr>
        <p:spPr>
          <a:xfrm>
            <a:off x="334735" y="6352401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1" grpId="0"/>
      <p:bldP spid="32783" grpId="0"/>
      <p:bldP spid="32787" grpId="0"/>
      <p:bldP spid="32789" grpId="0"/>
      <p:bldP spid="22" grpId="0"/>
      <p:bldP spid="23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5930C627-100A-4C6B-B771-5416A3BFD4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6306" y="596901"/>
            <a:ext cx="7158038" cy="889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Paradox spořivosti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4118DF1F-EC19-4E93-9C11-B9F1B5093546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120D489A-0D44-48FC-BF31-CFB07952D4BA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ovéPole 7">
            <a:extLst>
              <a:ext uri="{FF2B5EF4-FFF2-40B4-BE49-F238E27FC236}">
                <a16:creationId xmlns:a16="http://schemas.microsoft.com/office/drawing/2014/main" id="{C8A4607C-4ED8-4720-B545-601B56C44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32774" name="TextovéPole 8">
            <a:extLst>
              <a:ext uri="{FF2B5EF4-FFF2-40B4-BE49-F238E27FC236}">
                <a16:creationId xmlns:a16="http://schemas.microsoft.com/office/drawing/2014/main" id="{02841E06-9A11-403E-9113-599205A6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S, I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087A9C92-52D5-49D4-8377-0C8D86CC41FE}"/>
              </a:ext>
            </a:extLst>
          </p:cNvPr>
          <p:cNvCxnSpPr/>
          <p:nvPr/>
        </p:nvCxnSpPr>
        <p:spPr>
          <a:xfrm flipV="1">
            <a:off x="914400" y="327501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ovéPole 12">
            <a:extLst>
              <a:ext uri="{FF2B5EF4-FFF2-40B4-BE49-F238E27FC236}">
                <a16:creationId xmlns:a16="http://schemas.microsoft.com/office/drawing/2014/main" id="{29C2798E-9115-429E-90CB-53285A24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3148013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78" name="TextovéPole 15">
            <a:extLst>
              <a:ext uri="{FF2B5EF4-FFF2-40B4-BE49-F238E27FC236}">
                <a16:creationId xmlns:a16="http://schemas.microsoft.com/office/drawing/2014/main" id="{EECE45CE-35D9-4B2D-81F1-146032734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962525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2780" name="TextovéPole 18">
            <a:extLst>
              <a:ext uri="{FF2B5EF4-FFF2-40B4-BE49-F238E27FC236}">
                <a16:creationId xmlns:a16="http://schemas.microsoft.com/office/drawing/2014/main" id="{82F11E24-C812-44C5-A601-8CB5062BB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916113"/>
            <a:ext cx="3284538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tomto bodě se investice rovnají úsporám, čili všechny úspory jsou proinvestovány, jedná se tedy o rovnovážný bod</a:t>
            </a:r>
          </a:p>
        </p:txBody>
      </p:sp>
      <p:sp>
        <p:nvSpPr>
          <p:cNvPr id="32782" name="TextovéPole 20">
            <a:extLst>
              <a:ext uri="{FF2B5EF4-FFF2-40B4-BE49-F238E27FC236}">
                <a16:creationId xmlns:a16="http://schemas.microsoft.com/office/drawing/2014/main" id="{D7B33F56-44C3-4B98-83AA-A67CFE43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2" y="6162674"/>
            <a:ext cx="7558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Spořivost může vést i k tomu, že ekonomika se dostane do recese nebo ji prohloubí</a:t>
            </a:r>
          </a:p>
        </p:txBody>
      </p: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11770AD9-45FF-4D07-958E-CC78A530EE04}"/>
              </a:ext>
            </a:extLst>
          </p:cNvPr>
          <p:cNvCxnSpPr/>
          <p:nvPr/>
        </p:nvCxnSpPr>
        <p:spPr>
          <a:xfrm>
            <a:off x="900113" y="3860800"/>
            <a:ext cx="6357937" cy="1588"/>
          </a:xfrm>
          <a:prstGeom prst="line">
            <a:avLst/>
          </a:prstGeom>
          <a:ln w="3492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ovéPole 19">
            <a:extLst>
              <a:ext uri="{FF2B5EF4-FFF2-40B4-BE49-F238E27FC236}">
                <a16:creationId xmlns:a16="http://schemas.microsoft.com/office/drawing/2014/main" id="{8F108B9F-23A7-4E1A-915C-BB8B846DF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3789363"/>
            <a:ext cx="642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32788" name="Line 20">
            <a:extLst>
              <a:ext uri="{FF2B5EF4-FFF2-40B4-BE49-F238E27FC236}">
                <a16:creationId xmlns:a16="http://schemas.microsoft.com/office/drawing/2014/main" id="{01E045C0-17AA-4EE1-B900-50E8A7DBE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5988" y="3851275"/>
            <a:ext cx="0" cy="504825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9" name="TextovéPole 21">
            <a:extLst>
              <a:ext uri="{FF2B5EF4-FFF2-40B4-BE49-F238E27FC236}">
                <a16:creationId xmlns:a16="http://schemas.microsoft.com/office/drawing/2014/main" id="{9C2EA853-1C2F-450C-9572-C3872D32B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5381625"/>
            <a:ext cx="7116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Domácnosti více spoří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/>
                <a:ea typeface="+mn-ea"/>
                <a:cs typeface="Times New Roman"/>
              </a:rPr>
              <a:t>=&gt;část produkce není nakoupena=&gt;hromadění zásob =&gt;firmy snižují výstup</a:t>
            </a:r>
            <a:endParaRPr kumimoji="0" lang="cs-CZ" altLang="cs-CZ" sz="2000" b="0" i="0" u="none" strike="noStrike" kern="1200" cap="none" spc="0" normalizeH="0" baseline="-2500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F7EB4BD1-1937-4367-89D2-189F5DAB43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95688" y="3876675"/>
            <a:ext cx="0" cy="566738"/>
          </a:xfrm>
          <a:prstGeom prst="line">
            <a:avLst/>
          </a:prstGeom>
          <a:noFill/>
          <a:ln w="476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19">
            <a:extLst>
              <a:ext uri="{FF2B5EF4-FFF2-40B4-BE49-F238E27FC236}">
                <a16:creationId xmlns:a16="http://schemas.microsoft.com/office/drawing/2014/main" id="{65615D8D-0426-4AC7-933B-B2B5587C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44164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</a:t>
            </a:r>
          </a:p>
        </p:txBody>
      </p:sp>
      <p:sp>
        <p:nvSpPr>
          <p:cNvPr id="23" name="TextovéPole 19">
            <a:extLst>
              <a:ext uri="{FF2B5EF4-FFF2-40B4-BE49-F238E27FC236}">
                <a16:creationId xmlns:a16="http://schemas.microsoft.com/office/drawing/2014/main" id="{AF7C8031-54C9-47F5-AEC4-BE859ACEB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4443413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cxnSp>
        <p:nvCxnSpPr>
          <p:cNvPr id="26" name="Přímá spojovací čára 10">
            <a:extLst>
              <a:ext uri="{FF2B5EF4-FFF2-40B4-BE49-F238E27FC236}">
                <a16:creationId xmlns:a16="http://schemas.microsoft.com/office/drawing/2014/main" id="{A2B821EA-5DA0-48E0-92E4-A29573E356A7}"/>
              </a:ext>
            </a:extLst>
          </p:cNvPr>
          <p:cNvCxnSpPr/>
          <p:nvPr/>
        </p:nvCxnSpPr>
        <p:spPr>
          <a:xfrm flipV="1">
            <a:off x="885825" y="2851150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12">
            <a:extLst>
              <a:ext uri="{FF2B5EF4-FFF2-40B4-BE49-F238E27FC236}">
                <a16:creationId xmlns:a16="http://schemas.microsoft.com/office/drawing/2014/main" id="{26E49AE1-DF32-4845-9D13-4C7773A51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075" y="2530475"/>
            <a:ext cx="520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59BF18F8-8043-4822-8CAA-C0D7ACA4548D}"/>
              </a:ext>
            </a:extLst>
          </p:cNvPr>
          <p:cNvCxnSpPr/>
          <p:nvPr/>
        </p:nvCxnSpPr>
        <p:spPr>
          <a:xfrm flipH="1">
            <a:off x="3629025" y="4962525"/>
            <a:ext cx="1096963" cy="0"/>
          </a:xfrm>
          <a:prstGeom prst="straightConnector1">
            <a:avLst/>
          </a:prstGeom>
          <a:ln w="3492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12">
            <a:extLst>
              <a:ext uri="{FF2B5EF4-FFF2-40B4-BE49-F238E27FC236}">
                <a16:creationId xmlns:a16="http://schemas.microsoft.com/office/drawing/2014/main" id="{D71F2000-6E34-41A1-8FCE-8F8F96AEB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338" y="3473450"/>
            <a:ext cx="520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TextovéPole 12">
            <a:extLst>
              <a:ext uri="{FF2B5EF4-FFF2-40B4-BE49-F238E27FC236}">
                <a16:creationId xmlns:a16="http://schemas.microsoft.com/office/drawing/2014/main" id="{27A3FF84-8D9A-483E-B617-6DE95D74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963" y="3497263"/>
            <a:ext cx="519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Google Shape;99;p14">
            <a:extLst>
              <a:ext uri="{FF2B5EF4-FFF2-40B4-BE49-F238E27FC236}">
                <a16:creationId xmlns:a16="http://schemas.microsoft.com/office/drawing/2014/main" id="{5335401F-07B7-4AC7-B03E-FB50D23F8824}"/>
              </a:ext>
            </a:extLst>
          </p:cNvPr>
          <p:cNvSpPr txBox="1"/>
          <p:nvPr/>
        </p:nvSpPr>
        <p:spPr>
          <a:xfrm>
            <a:off x="234950" y="6310332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  <p:bldP spid="32774" grpId="0"/>
      <p:bldP spid="32776" grpId="0"/>
      <p:bldP spid="32778" grpId="0"/>
      <p:bldP spid="32780" grpId="0"/>
      <p:bldP spid="32787" grpId="0"/>
      <p:bldP spid="32789" grpId="0"/>
      <p:bldP spid="22" grpId="0"/>
      <p:bldP spid="23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6A40F9E-9304-4A3E-8870-E850B50959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2901"/>
            <a:ext cx="9144000" cy="1166812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Jednoduchý výdajový multiplikátor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24E5269-3BE8-495E-BE6D-38F9ADD71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3B0D49E0-3985-451B-A178-333E8FD65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08D5949C-079F-45C0-A9FF-1256D19B2F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1D054929-A973-4EC4-8D3C-52B6A07D6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F9EB3BF8-B5E5-498B-9B01-C30CF6B46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6C95D54-28F0-4F8C-BECC-6ECF5670F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A0884CC1-FC3E-4093-9BBB-A5D56C6CCA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ED5EDDD2-6A7A-4702-B70C-0E7EFAED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42122051-6969-4A9C-ACE6-FB6AF98FDC8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48A40995-2188-4575-A02F-21AC7178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589597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4045" name="Text Box 24">
            <a:extLst>
              <a:ext uri="{FF2B5EF4-FFF2-40B4-BE49-F238E27FC236}">
                <a16:creationId xmlns:a16="http://schemas.microsoft.com/office/drawing/2014/main" id="{8553EB6E-94FB-4E9B-87E5-5673D3F4B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46" name="Text Box 25">
            <a:extLst>
              <a:ext uri="{FF2B5EF4-FFF2-40B4-BE49-F238E27FC236}">
                <a16:creationId xmlns:a16="http://schemas.microsoft.com/office/drawing/2014/main" id="{F440F6D5-DA40-48D7-90F7-883FED3C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558" y="1635126"/>
            <a:ext cx="8281988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Jaký efekt bude mít na výši rovnovážného produktu zvýšení investic?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66B84257-738B-4FAE-BEDD-3DEA2FE8C8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D330287-4686-4ED2-9176-255C9C755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00B9EA18-C123-401F-A598-6A5BFE370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000375"/>
            <a:ext cx="4873625" cy="1724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CA3451F1-BEE3-4B70-AD14-2F12E5944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271462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917F0ABA-5332-4BB8-8511-11F46270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7974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583C06-A8BB-4969-8C35-CAFFB271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182" y="59102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107579D8-0371-459B-9F33-ABB149B1329A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31C68923-49FE-42F9-828E-833F62C52C77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C144DAAB-B1BC-4D96-AD9A-5728EB81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500313"/>
            <a:ext cx="1857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Přírůstek investic vyvolá posun křivky AE směrem nahoru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4035E3EF-46F6-4191-B561-74E03023C587}"/>
              </a:ext>
            </a:extLst>
          </p:cNvPr>
          <p:cNvSpPr/>
          <p:nvPr/>
        </p:nvSpPr>
        <p:spPr>
          <a:xfrm rot="2343961">
            <a:off x="609600" y="4211638"/>
            <a:ext cx="1500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93AAA643-4B51-4C23-94EF-A10B704AE660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A5EBA81C-6E53-4B40-92DD-CDB5F178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71487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27A3D2B0-E2B9-4F04-8E28-E41CAD5F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B481BD55-88FE-4463-9925-EFC401A7C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83BC6B4-1785-4E3E-80C9-BE65A04DB7DA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6CDD2D80-5D6A-4CAB-BC5A-2F83F7B282F2}"/>
              </a:ext>
            </a:extLst>
          </p:cNvPr>
          <p:cNvCxnSpPr/>
          <p:nvPr/>
        </p:nvCxnSpPr>
        <p:spPr>
          <a:xfrm>
            <a:off x="3571875" y="6395424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276A98BE-2D59-4DB6-9DB6-4015E55B7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76169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29A12A0C-57DE-41CD-9C8C-9B0C8F89CCBB}"/>
              </a:ext>
            </a:extLst>
          </p:cNvPr>
          <p:cNvSpPr txBox="1"/>
          <p:nvPr/>
        </p:nvSpPr>
        <p:spPr>
          <a:xfrm>
            <a:off x="250825" y="6376599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26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7829"/>
            <a:ext cx="8643937" cy="118541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Jednoduchý výdajový multiplikátor - komentář</a:t>
            </a:r>
            <a:endParaRPr lang="en-US" altLang="cs-CZ" sz="36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773238"/>
            <a:ext cx="8143875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 nám investiční výdaje, což vyvolá posun křivky AE směrem nahoru. Důležité je, že změna investic vyvolá několikanásobnou (multiplikovanou změnu rovnovážného produktu, která se dá vypočítat skrz </a:t>
            </a: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jednoduchý výdajový multiplikátor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(značí se), který udává, </a:t>
            </a:r>
            <a:r>
              <a:rPr kumimoji="0" lang="cs-CZ" altLang="cs-CZ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kolik se zvýší produkt, zvýšíme-li investiční výdaje o jednotku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Výpočet: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9" name="Přímá spojovací čára 8">
            <a:extLst>
              <a:ext uri="{FF2B5EF4-FFF2-40B4-BE49-F238E27FC236}">
                <a16:creationId xmlns:a16="http://schemas.microsoft.com/office/drawing/2014/main" id="{8CBB9EED-D2E8-4E75-8F98-89FFF4B3454C}"/>
              </a:ext>
            </a:extLst>
          </p:cNvPr>
          <p:cNvCxnSpPr/>
          <p:nvPr/>
        </p:nvCxnSpPr>
        <p:spPr>
          <a:xfrm>
            <a:off x="2286000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2">
            <a:extLst>
              <a:ext uri="{FF2B5EF4-FFF2-40B4-BE49-F238E27FC236}">
                <a16:creationId xmlns:a16="http://schemas.microsoft.com/office/drawing/2014/main" id="{209CDC16-5788-4061-B980-6565E1291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000625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C838592C-4B2F-453C-8F5D-14E5BE1D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57212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D3A65FF-DA87-4630-8CDA-9A73A0A1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cxnSp>
        <p:nvCxnSpPr>
          <p:cNvPr id="23" name="Přímá spojovací čára 22">
            <a:extLst>
              <a:ext uri="{FF2B5EF4-FFF2-40B4-BE49-F238E27FC236}">
                <a16:creationId xmlns:a16="http://schemas.microsoft.com/office/drawing/2014/main" id="{DA1D9284-57FC-4C52-842A-FACD662F7A48}"/>
              </a:ext>
            </a:extLst>
          </p:cNvPr>
          <p:cNvCxnSpPr/>
          <p:nvPr/>
        </p:nvCxnSpPr>
        <p:spPr>
          <a:xfrm>
            <a:off x="3286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>
            <a:extLst>
              <a:ext uri="{FF2B5EF4-FFF2-40B4-BE49-F238E27FC236}">
                <a16:creationId xmlns:a16="http://schemas.microsoft.com/office/drawing/2014/main" id="{9BA91657-E618-4B81-85A6-2B0FD9B70AA8}"/>
              </a:ext>
            </a:extLst>
          </p:cNvPr>
          <p:cNvCxnSpPr/>
          <p:nvPr/>
        </p:nvCxnSpPr>
        <p:spPr>
          <a:xfrm>
            <a:off x="4429125" y="5500688"/>
            <a:ext cx="714375" cy="1587"/>
          </a:xfrm>
          <a:prstGeom prst="line">
            <a:avLst/>
          </a:prstGeom>
          <a:ln w="349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90DAB8AB-A201-4D9D-9909-26F47FD8B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28637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83D0CC3-6221-4B1D-B46D-848DC3F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5721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1-mpc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9729C24-0021-4AD1-8138-8E5B228B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4E92FE47-FD02-486B-B888-E5C605B1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5072063"/>
            <a:ext cx="428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86FFC2D-B2F1-4EDF-A440-B371990D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572125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6DE7D8C-71EA-46CE-AA27-36CB7135D4C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6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5" grpId="0"/>
      <p:bldP spid="26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70143D-6CBB-4E95-860E-A2811961AE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1488"/>
            <a:ext cx="8907236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 - komentář</a:t>
            </a:r>
            <a:endParaRPr lang="en-US" altLang="cs-CZ" sz="3200" b="1" dirty="0"/>
          </a:p>
        </p:txBody>
      </p:sp>
      <p:sp>
        <p:nvSpPr>
          <p:cNvPr id="46083" name="Text Box 15">
            <a:extLst>
              <a:ext uri="{FF2B5EF4-FFF2-40B4-BE49-F238E27FC236}">
                <a16:creationId xmlns:a16="http://schemas.microsoft.com/office/drawing/2014/main" id="{98B25FCE-FABC-4B79-9E68-276738E0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90" name="Text Box 26">
            <a:extLst>
              <a:ext uri="{FF2B5EF4-FFF2-40B4-BE49-F238E27FC236}">
                <a16:creationId xmlns:a16="http://schemas.microsoft.com/office/drawing/2014/main" id="{27C9BADB-E7D1-47C0-879C-19962A984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445079"/>
            <a:ext cx="8170409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Jednoduchý výdajový multiplikátor (α)</a:t>
            </a: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 je dán poměrem přírůstků (změny) rovnovážné produkce vyvolané zvýšením (změnou) autonomních výdajů o jednotku. 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Jednoduchý výdajový multiplikátor udává, o kolik vzroste rovnovážná produkce při zvýšení autonomních výdajů o jednotku.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b="1" dirty="0">
                <a:solidFill>
                  <a:srgbClr val="981E3A"/>
                </a:solidFill>
                <a:latin typeface="Calibri"/>
                <a:cs typeface="Calibri"/>
                <a:sym typeface="Calibri"/>
              </a:rPr>
              <a:t>Investiční multiplikátor je číslo, kterým musíme vynásobit změnu investic, abychom obdrželi výslednou změnu celkového produktu</a:t>
            </a:r>
          </a:p>
          <a:p>
            <a:pPr marL="457200" lvl="0" indent="-431800">
              <a:spcBef>
                <a:spcPts val="640"/>
              </a:spcBef>
              <a:buClr>
                <a:srgbClr val="000000"/>
              </a:buClr>
              <a:buSzPts val="3200"/>
              <a:buFont typeface="Arial"/>
              <a:buChar char="•"/>
            </a:pPr>
            <a:r>
              <a:rPr lang="cs-CZ" sz="2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Pokud ekonomické subjekty změní plánovanou výši autonomních výdajů, pak tato změna povede k multiplikované změně rovnovážného důchodu (= přírůstek produkce bude mnohem větší než přírůstek autonomních výdajů).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B7F1DEE9-0EC1-4974-B4C3-BC864D99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8658" y="4880201"/>
            <a:ext cx="1800200" cy="900100"/>
          </a:xfrm>
          <a:prstGeom prst="rect">
            <a:avLst/>
          </a:prstGeom>
          <a:noFill/>
        </p:spPr>
      </p:pic>
      <p:sp>
        <p:nvSpPr>
          <p:cNvPr id="17" name="Google Shape;99;p14">
            <a:extLst>
              <a:ext uri="{FF2B5EF4-FFF2-40B4-BE49-F238E27FC236}">
                <a16:creationId xmlns:a16="http://schemas.microsoft.com/office/drawing/2014/main" id="{C81545AC-57DD-4942-9A95-7C3BBA1B5B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07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6344736-1510-4150-8F0B-A136824BA4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6324" y="399004"/>
            <a:ext cx="715962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Jednoduchý výdajový multiplikátor</a:t>
            </a:r>
            <a:endParaRPr lang="en-US" altLang="cs-CZ" sz="32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8FD1115E-8208-4C1D-8648-EDB63112C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B1204A11-5ABC-4404-92BA-A50E515D2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BE868034-0D27-490E-A2DD-685FA43A25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3582D12-7320-4D6B-9C76-5C28737EF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3FC94E58-7413-4491-B058-48A16F85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54E8C7AA-05ED-4BA8-A3DC-792ADB3F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00754D38-D0CF-472B-8710-65E435BA3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637C8584-EF65-4E18-8396-C64200F0A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AA2563EE-B4E3-46F4-8D20-5DAB643D88B4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AD57B6EA-488C-4556-808D-96C87A08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6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E1 </a:t>
            </a:r>
          </a:p>
        </p:txBody>
      </p:sp>
      <p:sp>
        <p:nvSpPr>
          <p:cNvPr id="48141" name="Text Box 24">
            <a:extLst>
              <a:ext uri="{FF2B5EF4-FFF2-40B4-BE49-F238E27FC236}">
                <a16:creationId xmlns:a16="http://schemas.microsoft.com/office/drawing/2014/main" id="{3D1E5A38-033E-4B22-A422-4C46BBA0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86713E23-83F6-4562-9552-06EE3C8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Jaký efekt bude mít na výši rovnovážného produktu zvýšení 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mpc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88DF64B4-B202-4642-8E6D-4F705356FC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BEC1D2D5-9501-446A-A5E6-DE1136A73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127692C7-27C0-407B-94A6-C602E9C35B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586CF3-8565-41C9-B295-5BCEF05FC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=C+I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D46984B4-E8EE-412F-B208-9EB2B7CBF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772025"/>
            <a:ext cx="1135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CBD7E973-1E38-46D0-AC2D-76F2B4350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114" y="5884863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r>
              <a:rPr kumimoji="0" lang="cs-CZ" altLang="cs-CZ" sz="2000" b="0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A44E8D54-28F1-4668-8F87-09F526C01B02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AFDF17D2-50AD-4E20-9993-63ADFD94B831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75603D65-3A65-4CCD-9CBC-68F9EE26F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Změna mpc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1EDD19FB-FDA8-4DC0-82F3-471BA1B3AF91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2DEFECA0-6E50-415D-8422-F8930DE160E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35AF435C-9BA8-4946-A958-4B111573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A1B202B-2CB0-49A9-A958-1B55708F1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47FC958D-FEE2-435C-BD4F-2529DC680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DA9DF0EC-374D-44EF-B2DD-60B7CB2BD27D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E5EB879-018E-4CFD-AA3D-E58BB6270780}"/>
              </a:ext>
            </a:extLst>
          </p:cNvPr>
          <p:cNvCxnSpPr/>
          <p:nvPr/>
        </p:nvCxnSpPr>
        <p:spPr>
          <a:xfrm>
            <a:off x="3607594" y="637807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E1F55D6B-AB62-411D-818B-E45FDC727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7" y="6173788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A1754057-62BC-48A5-B9A3-9D833BE58E51}"/>
              </a:ext>
            </a:extLst>
          </p:cNvPr>
          <p:cNvSpPr txBox="1"/>
          <p:nvPr/>
        </p:nvSpPr>
        <p:spPr>
          <a:xfrm>
            <a:off x="495151" y="632049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Potencionální produkt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87929"/>
            <a:ext cx="8644269" cy="475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cs-CZ" altLang="cs-CZ" dirty="0"/>
              <a:t>takový produkt ekonomiky, pro jehož produkci jsou </a:t>
            </a:r>
            <a:r>
              <a:rPr lang="cs-CZ" altLang="cs-CZ" b="1" dirty="0"/>
              <a:t>využity všechny disponibilní výrobní faktory</a:t>
            </a:r>
            <a:r>
              <a:rPr lang="cs-CZ" altLang="cs-CZ" dirty="0"/>
              <a:t>, avšak v míře, jež ještě </a:t>
            </a:r>
            <a:r>
              <a:rPr lang="cs-CZ" altLang="cs-CZ" b="1" dirty="0"/>
              <a:t>nevyvolává inflační tlaky</a:t>
            </a:r>
            <a:r>
              <a:rPr lang="cs-CZ" altLang="cs-CZ" dirty="0"/>
              <a:t>, tj. tlaky </a:t>
            </a:r>
            <a:r>
              <a:rPr lang="cs-CZ" altLang="cs-CZ" b="1" dirty="0"/>
              <a:t>zejména v podobě růstu cen VF</a:t>
            </a:r>
            <a:r>
              <a:rPr lang="cs-CZ" altLang="cs-CZ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Ekonomika</a:t>
            </a:r>
            <a:r>
              <a:rPr lang="cs-CZ" altLang="cs-CZ" dirty="0"/>
              <a:t> </a:t>
            </a:r>
            <a:r>
              <a:rPr lang="cs-CZ" altLang="cs-CZ" b="1" dirty="0"/>
              <a:t>nefunguje</a:t>
            </a:r>
            <a:r>
              <a:rPr lang="cs-CZ" altLang="cs-CZ" dirty="0"/>
              <a:t> tzv. „</a:t>
            </a:r>
            <a:r>
              <a:rPr lang="cs-CZ" altLang="cs-CZ" b="1" dirty="0"/>
              <a:t>nadoraz</a:t>
            </a:r>
            <a:r>
              <a:rPr lang="cs-CZ" altLang="cs-CZ" dirty="0"/>
              <a:t>“, nýbrž jde o dlouhodobě udržitelný stav a nejsou vyvolávány ani inflační, ani deflační procesy. </a:t>
            </a:r>
          </a:p>
          <a:p>
            <a:pPr lvl="1">
              <a:lnSpc>
                <a:spcPct val="120000"/>
              </a:lnSpc>
            </a:pPr>
            <a:r>
              <a:rPr lang="cs-CZ" altLang="cs-CZ" b="1" dirty="0"/>
              <a:t>Současně na trhu práce existuje tzv. přirozená míra nezaměstnanosti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74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C3ED8AE4-E478-415D-B42C-01B11BBD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altLang="cs-CZ" sz="3600" b="1" dirty="0">
                <a:latin typeface="Corbel" panose="020B0503020204020204" pitchFamily="34" charset="0"/>
              </a:rPr>
              <a:t>Model s linií 45</a:t>
            </a: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º </a:t>
            </a:r>
            <a:b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cs-CZ" altLang="cs-CZ" sz="3600" b="1" dirty="0">
                <a:latin typeface="Corbel" panose="020B0503020204020204" pitchFamily="34" charset="0"/>
                <a:cs typeface="Times New Roman" panose="02020603050405020304" pitchFamily="18" charset="0"/>
              </a:rPr>
              <a:t>(jednoduchá keynesiánský model)</a:t>
            </a:r>
            <a:endParaRPr lang="cs-CZ" altLang="cs-CZ" sz="3600" b="1" dirty="0">
              <a:latin typeface="Corbel" panose="020B0503020204020204" pitchFamily="34" charset="0"/>
            </a:endParaRP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A9E53A32-35DA-453F-8172-D00F629B7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497887" cy="4114800"/>
          </a:xfrm>
        </p:spPr>
        <p:txBody>
          <a:bodyPr/>
          <a:lstStyle/>
          <a:p>
            <a:r>
              <a:rPr lang="cs-CZ" altLang="cs-CZ" b="1" dirty="0"/>
              <a:t>posune</a:t>
            </a:r>
            <a:r>
              <a:rPr lang="cs-CZ" altLang="cs-CZ" dirty="0"/>
              <a:t> se směrem nahoru, když se </a:t>
            </a:r>
            <a:r>
              <a:rPr lang="cs-CZ" altLang="cs-CZ" b="1" dirty="0"/>
              <a:t>zvýší </a:t>
            </a:r>
            <a:r>
              <a:rPr lang="cs-CZ" altLang="cs-CZ" dirty="0"/>
              <a:t>C</a:t>
            </a:r>
            <a:r>
              <a:rPr lang="cs-CZ" altLang="cs-CZ" baseline="-25000" dirty="0"/>
              <a:t>A</a:t>
            </a:r>
            <a:r>
              <a:rPr lang="cs-CZ" altLang="cs-CZ" dirty="0"/>
              <a:t>,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zvýší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zvýší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r>
              <a:rPr lang="cs-CZ" altLang="cs-CZ" b="1" dirty="0"/>
              <a:t>posune</a:t>
            </a:r>
            <a:r>
              <a:rPr lang="cs-CZ" altLang="cs-CZ" dirty="0"/>
              <a:t> se směrem dolů, pokud se sníží C</a:t>
            </a:r>
            <a:r>
              <a:rPr lang="cs-CZ" altLang="cs-CZ" baseline="-25000" dirty="0"/>
              <a:t>A</a:t>
            </a:r>
            <a:r>
              <a:rPr lang="cs-CZ" altLang="cs-CZ" dirty="0"/>
              <a:t> nebo I</a:t>
            </a:r>
            <a:r>
              <a:rPr lang="cs-CZ" altLang="cs-CZ" baseline="-25000" dirty="0"/>
              <a:t>A</a:t>
            </a:r>
            <a:r>
              <a:rPr lang="cs-CZ" altLang="cs-CZ" dirty="0"/>
              <a:t> </a:t>
            </a:r>
          </a:p>
          <a:p>
            <a:r>
              <a:rPr lang="cs-CZ" altLang="cs-CZ" b="1" dirty="0"/>
              <a:t>sníží</a:t>
            </a:r>
            <a:r>
              <a:rPr lang="cs-CZ" altLang="cs-CZ" dirty="0"/>
              <a:t> se její sklon, pokud se </a:t>
            </a:r>
            <a:r>
              <a:rPr lang="cs-CZ" altLang="cs-CZ" b="1" dirty="0"/>
              <a:t>sníží</a:t>
            </a:r>
            <a:r>
              <a:rPr lang="cs-CZ" altLang="cs-CZ" dirty="0"/>
              <a:t> </a:t>
            </a:r>
            <a:r>
              <a:rPr lang="cs-CZ" altLang="cs-CZ" dirty="0" err="1"/>
              <a:t>mpc</a:t>
            </a:r>
            <a:endParaRPr lang="cs-CZ" altLang="cs-CZ" dirty="0"/>
          </a:p>
          <a:p>
            <a:endParaRPr lang="cs-CZ" alt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AA3B0F-1402-42D9-82C4-5572AD76DA22}"/>
              </a:ext>
            </a:extLst>
          </p:cNvPr>
          <p:cNvSpPr txBox="1"/>
          <p:nvPr/>
        </p:nvSpPr>
        <p:spPr>
          <a:xfrm>
            <a:off x="0" y="1792288"/>
            <a:ext cx="9144000" cy="5857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Křivka Agregátních Výdajů 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C96085C6-FDBC-40A0-B301-590E0DA87E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0" y="1077238"/>
            <a:ext cx="8686800" cy="50489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Předpokládejme případ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dvousektorové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ekonomiky. Plánované investice jsou 400 mld. peněžních jednotek a rovnovážný HDP je 1500 mld. peněžních jednotek. Určete výši spotřeby a úspor v této ekonomice.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AF66EC11-3033-49E2-B88C-2A03002B2F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6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2: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23528" y="1166018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Uvažujte následující spotřební funkci: C =300 + 0, 85 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určete rovnici příslušné spotřební funkce úspor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/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/>
          </a:p>
        </p:txBody>
      </p:sp>
      <p:sp>
        <p:nvSpPr>
          <p:cNvPr id="8" name="Obdélník 7"/>
          <p:cNvSpPr/>
          <p:nvPr/>
        </p:nvSpPr>
        <p:spPr>
          <a:xfrm>
            <a:off x="333096" y="2239882"/>
            <a:ext cx="864096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určete výši důchodu, při kterém budou při uvedeném charakteru spotřeby nulové úspory</a:t>
            </a:r>
            <a:endParaRPr lang="cs-CZ" sz="20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99;p14">
            <a:extLst>
              <a:ext uri="{FF2B5EF4-FFF2-40B4-BE49-F238E27FC236}">
                <a16:creationId xmlns:a16="http://schemas.microsoft.com/office/drawing/2014/main" id="{BF6737FB-103E-4E46-9E74-55CEE14C7F1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Příklad č. 3: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87682" y="1166018"/>
            <a:ext cx="8501958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zemi krále Honzy je spotřeba pouze indukovaná s mezním sklonem ke spotřebě 0,8. Král vlastní v podzámčí pekárnu (zvláště dobře peče pravé povidlové buchty) a každoročně do ní investuje stejnou částku ve výši 15 tis. zlaťáků.</a:t>
            </a:r>
          </a:p>
          <a:p>
            <a:pPr marL="0" indent="114300" algn="just">
              <a:lnSpc>
                <a:spcPct val="150000"/>
              </a:lnSpc>
              <a:buAutoNum type="alphaLcParenR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hodnota mezního sklonu k úsporám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7681" y="3605358"/>
            <a:ext cx="8501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Napište rovnici spotřebních výdajů a rovnici funkce úspor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ED55F7C4-FE76-4986-9A14-029AE8BFB89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A12DC18-BC8D-4ABE-AC9B-93DB1484E779}"/>
              </a:ext>
            </a:extLst>
          </p:cNvPr>
          <p:cNvSpPr txBox="1"/>
          <p:nvPr/>
        </p:nvSpPr>
        <p:spPr>
          <a:xfrm>
            <a:off x="87682" y="3974690"/>
            <a:ext cx="905631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Najděte rovnovážnou úroveň důchodu v zemi krále Honzy (v této 2 sektorové ekonomice)</a:t>
            </a:r>
            <a:endParaRPr 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360E7EE5-F567-44F0-B56F-15D43D15B1CD}"/>
              </a:ext>
            </a:extLst>
          </p:cNvPr>
          <p:cNvSpPr txBox="1"/>
          <p:nvPr/>
        </p:nvSpPr>
        <p:spPr>
          <a:xfrm>
            <a:off x="87681" y="4489236"/>
            <a:ext cx="5831426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Jaká bude při tomto Y velikost spotřeby a úspor</a:t>
            </a:r>
          </a:p>
        </p:txBody>
      </p:sp>
    </p:spTree>
    <p:extLst>
      <p:ext uri="{BB962C8B-B14F-4D97-AF65-F5344CB8AC3E}">
        <p14:creationId xmlns:p14="http://schemas.microsoft.com/office/powerpoint/2010/main" val="408475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třísektorové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93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Vymezení třísektorové ekonomiky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Existence státních zásahů</a:t>
            </a:r>
          </a:p>
          <a:p>
            <a:pPr>
              <a:defRPr/>
            </a:pPr>
            <a:r>
              <a:rPr lang="cs-CZ" altLang="cs-CZ" sz="3200" dirty="0"/>
              <a:t>Účel státních zásahů (redukování recesní mezery)</a:t>
            </a:r>
          </a:p>
          <a:p>
            <a:pPr>
              <a:defRPr/>
            </a:pPr>
            <a:r>
              <a:rPr lang="cs-CZ" altLang="cs-CZ" sz="3200" dirty="0"/>
              <a:t>Vládní nákup statků a služeb</a:t>
            </a:r>
          </a:p>
          <a:p>
            <a:pPr>
              <a:defRPr/>
            </a:pPr>
            <a:r>
              <a:rPr lang="cs-CZ" altLang="cs-CZ" sz="3200" dirty="0"/>
              <a:t>Agregátní výdaje jsou v tomto modelu definovány: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7030A0"/>
                </a:solidFill>
              </a:rPr>
              <a:t>AE = C + I + G</a:t>
            </a:r>
          </a:p>
          <a:p>
            <a:pPr>
              <a:defRPr/>
            </a:pPr>
            <a:r>
              <a:rPr lang="cs-CZ" altLang="cs-CZ" sz="3200" dirty="0"/>
              <a:t>Stát navíc zasahuje do ekonomiky: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3200" b="1" dirty="0">
                <a:solidFill>
                  <a:srgbClr val="7030A0"/>
                </a:solidFill>
              </a:rPr>
              <a:t>    </a:t>
            </a:r>
            <a:r>
              <a:rPr lang="cs-CZ" altLang="cs-CZ" sz="2800" b="1" dirty="0">
                <a:solidFill>
                  <a:srgbClr val="7030A0"/>
                </a:solidFill>
              </a:rPr>
              <a:t>zdaněním ekonomických subjektů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7030A0"/>
                </a:solidFill>
              </a:rPr>
              <a:t>     platbami ekonomickým subjektům  (tzv. transferové platby)           </a:t>
            </a:r>
          </a:p>
          <a:p>
            <a:pPr>
              <a:defRPr/>
            </a:pPr>
            <a:r>
              <a:rPr lang="cs-CZ" altLang="cs-CZ" sz="3200" dirty="0"/>
              <a:t>Uzavřená ekonomika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36/56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3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Spotřební funkce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altLang="cs-CZ" sz="3200" dirty="0"/>
              <a:t>Spotřební funkce ve </a:t>
            </a:r>
            <a:r>
              <a:rPr lang="cs-CZ" altLang="cs-CZ" sz="3200" dirty="0" err="1"/>
              <a:t>dvousektorové</a:t>
            </a:r>
            <a:r>
              <a:rPr lang="cs-CZ" altLang="cs-CZ" sz="3200" dirty="0"/>
              <a:t> ekonomice: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C00000"/>
                </a:solidFill>
              </a:rPr>
              <a:t>C = C</a:t>
            </a:r>
            <a:r>
              <a:rPr lang="cs-CZ" altLang="cs-CZ" b="1" baseline="-25000" dirty="0">
                <a:solidFill>
                  <a:srgbClr val="C00000"/>
                </a:solidFill>
              </a:rPr>
              <a:t>A </a:t>
            </a:r>
            <a:r>
              <a:rPr lang="cs-CZ" altLang="cs-CZ" b="1" dirty="0">
                <a:solidFill>
                  <a:srgbClr val="C00000"/>
                </a:solidFill>
              </a:rPr>
              <a:t>+ </a:t>
            </a:r>
            <a:r>
              <a:rPr lang="cs-CZ" altLang="cs-CZ" b="1" dirty="0" err="1">
                <a:solidFill>
                  <a:srgbClr val="C00000"/>
                </a:solidFill>
              </a:rPr>
              <a:t>mpc</a:t>
            </a:r>
            <a:r>
              <a:rPr lang="cs-CZ" altLang="cs-CZ" b="1" dirty="0">
                <a:solidFill>
                  <a:srgbClr val="C00000"/>
                </a:solidFill>
              </a:rPr>
              <a:t> * Y</a:t>
            </a:r>
            <a:endParaRPr lang="en-US" altLang="cs-CZ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A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autonomní</a:t>
            </a:r>
            <a:r>
              <a:rPr lang="cs-CZ" altLang="cs-CZ" sz="3200" dirty="0"/>
              <a:t> spotřební výdaje, které </a:t>
            </a:r>
            <a:r>
              <a:rPr lang="cs-CZ" altLang="cs-CZ" sz="3200" b="1" u="sng" dirty="0"/>
              <a:t>nezávisí</a:t>
            </a:r>
            <a:r>
              <a:rPr lang="cs-CZ" altLang="cs-CZ" sz="3200" dirty="0"/>
              <a:t> na velikosti důchodu, autonomní spotřeba vyjadřuje spotřební výdaje, když je důchod roven nule</a:t>
            </a:r>
          </a:p>
          <a:p>
            <a:pPr>
              <a:defRPr/>
            </a:pPr>
            <a:r>
              <a:rPr lang="cs-CZ" altLang="cs-CZ" sz="3200" b="1" dirty="0"/>
              <a:t>C</a:t>
            </a:r>
            <a:r>
              <a:rPr lang="cs-CZ" altLang="cs-CZ" sz="3200" b="1" baseline="-25000" dirty="0"/>
              <a:t>I</a:t>
            </a:r>
            <a:r>
              <a:rPr lang="cs-CZ" altLang="cs-CZ" sz="3200" dirty="0"/>
              <a:t> – </a:t>
            </a:r>
            <a:r>
              <a:rPr lang="cs-CZ" altLang="cs-CZ" sz="3200" b="1" dirty="0"/>
              <a:t>indukovaná</a:t>
            </a:r>
            <a:r>
              <a:rPr lang="cs-CZ" altLang="cs-CZ" sz="3200" dirty="0"/>
              <a:t> spotřeba (spotřební výdaje), která je funkcí důchodu a je násobkem mezního sklonu ke spotřebě (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) a důchodu (Y)  C</a:t>
            </a:r>
            <a:r>
              <a:rPr lang="cs-CZ" altLang="cs-CZ" sz="3200" baseline="-25000" dirty="0"/>
              <a:t>I</a:t>
            </a:r>
            <a:r>
              <a:rPr lang="cs-CZ" altLang="cs-CZ" sz="3200" dirty="0"/>
              <a:t>=</a:t>
            </a:r>
            <a:r>
              <a:rPr lang="cs-CZ" altLang="cs-CZ" sz="3200" dirty="0" err="1"/>
              <a:t>mpc</a:t>
            </a:r>
            <a:r>
              <a:rPr lang="cs-CZ" altLang="cs-CZ" sz="3200" dirty="0"/>
              <a:t>*Y</a:t>
            </a:r>
          </a:p>
          <a:p>
            <a:pPr>
              <a:defRPr/>
            </a:pPr>
            <a:r>
              <a:rPr lang="cs-CZ" altLang="cs-CZ" sz="3200" b="1" dirty="0" err="1"/>
              <a:t>mpc</a:t>
            </a:r>
            <a:r>
              <a:rPr lang="cs-CZ" altLang="cs-CZ" sz="3200" dirty="0"/>
              <a:t> – mezní sklon ke spotřebě, vyjadřuje velikost, o kterou se zvýší spotřební výdaje při zvýšení důchodu o každou dodatečnou jednotku. 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37/56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8750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Důchod a zdanění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sz="3300" dirty="0"/>
              <a:t>Zahrnutí vlády se projeví v tom, že soukromý sektor platí z běžného důchodu daně a dostává transferové platby. 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b="1" dirty="0"/>
              <a:t>Spotřební výdaje</a:t>
            </a:r>
            <a:r>
              <a:rPr lang="cs-CZ" sz="3300" dirty="0"/>
              <a:t> proto již nejsou funkcí běžného důchodu, ale funkcí </a:t>
            </a:r>
            <a:r>
              <a:rPr lang="cs-CZ" sz="3300" b="1" dirty="0"/>
              <a:t>disponibilního důchodu =</a:t>
            </a:r>
            <a:r>
              <a:rPr lang="cs-CZ" sz="3300" dirty="0"/>
              <a:t>rozdíl mezi běžným důchodem Y po odečtení celkových daní T</a:t>
            </a:r>
            <a:r>
              <a:rPr lang="cs-CZ" sz="3300" baseline="-25000" dirty="0"/>
              <a:t>T</a:t>
            </a:r>
            <a:r>
              <a:rPr lang="cs-CZ" sz="3300" dirty="0"/>
              <a:t> a přičtení transferových plateb TR: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300" b="1" dirty="0">
                <a:solidFill>
                  <a:srgbClr val="7030A0"/>
                </a:solidFill>
              </a:rPr>
              <a:t>YD= Y – T</a:t>
            </a:r>
            <a:r>
              <a:rPr lang="cs-CZ" sz="3300" b="1" baseline="-25000" dirty="0">
                <a:solidFill>
                  <a:srgbClr val="7030A0"/>
                </a:solidFill>
              </a:rPr>
              <a:t>T </a:t>
            </a:r>
            <a:r>
              <a:rPr lang="cs-CZ" sz="3300" b="1" dirty="0">
                <a:solidFill>
                  <a:srgbClr val="7030A0"/>
                </a:solidFill>
              </a:rPr>
              <a:t>+ TR </a:t>
            </a:r>
            <a:endParaRPr lang="cs-CZ" altLang="cs-CZ" sz="3300" b="1" dirty="0">
              <a:solidFill>
                <a:srgbClr val="7030A0"/>
              </a:solidFill>
            </a:endParaRP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předpokládáme, že daně platí pouze domácnosti (abstrahujeme od opotřebení kapitálu a nerozděleného zisku firem )</a:t>
            </a:r>
          </a:p>
          <a:p>
            <a:pPr>
              <a:defRPr/>
            </a:pPr>
            <a:endParaRPr lang="cs-CZ" sz="3300" dirty="0"/>
          </a:p>
          <a:p>
            <a:pPr>
              <a:defRPr/>
            </a:pPr>
            <a:r>
              <a:rPr lang="cs-CZ" sz="3300" dirty="0"/>
              <a:t>Celkové daně jsou tvořeny autonomními daněmi T</a:t>
            </a:r>
            <a:r>
              <a:rPr lang="cs-CZ" sz="3300" baseline="-25000" dirty="0"/>
              <a:t>A</a:t>
            </a:r>
            <a:r>
              <a:rPr lang="cs-CZ" sz="3300" dirty="0"/>
              <a:t> a důchodové daně, tj. daně závislé na výši důchodu. Důležitá je </a:t>
            </a:r>
            <a:r>
              <a:rPr lang="cs-CZ" sz="3300" dirty="0">
                <a:solidFill>
                  <a:srgbClr val="FF0000"/>
                </a:solidFill>
              </a:rPr>
              <a:t>sazba daně t</a:t>
            </a:r>
            <a:r>
              <a:rPr lang="cs-CZ" sz="3300" dirty="0"/>
              <a:t>, která určuje, jaká část důchodu bude odvedena</a:t>
            </a:r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defRPr/>
            </a:pPr>
            <a:endParaRPr lang="cs-CZ" altLang="cs-CZ" sz="32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2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38/56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27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Spotřební funkce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cs-CZ" altLang="cs-CZ" sz="3600" dirty="0"/>
              <a:t>Spotřební funkce ve třísektorové ekonomice bude složitější o vliv vlády, kdy musíme důchod Y očistit o vliv zdanění a také vliv transferových plateb: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(Y –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t * Y + TR)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200" dirty="0"/>
              <a:t>Pokud roznásobíme závorku mezním sklonem ke spotřebě: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C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</a:t>
            </a:r>
          </a:p>
          <a:p>
            <a:pPr>
              <a:spcBef>
                <a:spcPts val="1200"/>
              </a:spcBef>
              <a:defRPr/>
            </a:pPr>
            <a:r>
              <a:rPr lang="cs-CZ" sz="3600" dirty="0"/>
              <a:t>zavedením </a:t>
            </a:r>
            <a:r>
              <a:rPr lang="cs-CZ" sz="3600" b="1" i="1" dirty="0">
                <a:solidFill>
                  <a:srgbClr val="C00000"/>
                </a:solidFill>
              </a:rPr>
              <a:t>sazby důchodové daně </a:t>
            </a:r>
            <a:r>
              <a:rPr lang="cs-CZ" sz="3600" dirty="0"/>
              <a:t>t se snižují spotřební výdaje, resp. agregátní výdaje v rozsahu – </a:t>
            </a:r>
            <a:r>
              <a:rPr lang="cs-CZ" sz="3600" dirty="0" err="1"/>
              <a:t>mpc</a:t>
            </a:r>
            <a:r>
              <a:rPr lang="cs-CZ" sz="3600" dirty="0"/>
              <a:t>  * t * Y </a:t>
            </a:r>
          </a:p>
          <a:p>
            <a:pPr>
              <a:spcBef>
                <a:spcPts val="1200"/>
              </a:spcBef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autonomní daně </a:t>
            </a:r>
            <a:r>
              <a:rPr lang="cs-CZ" sz="3600" dirty="0"/>
              <a:t>T</a:t>
            </a:r>
            <a:r>
              <a:rPr lang="cs-CZ" sz="3600" baseline="-25000" dirty="0"/>
              <a:t>A</a:t>
            </a:r>
            <a:r>
              <a:rPr lang="cs-CZ" sz="3600" dirty="0"/>
              <a:t> mění spotřební výdaje, resp. agregátní poptávku v rozsahu – </a:t>
            </a:r>
            <a:r>
              <a:rPr lang="cs-CZ" sz="3600" dirty="0" err="1"/>
              <a:t>mpc</a:t>
            </a:r>
            <a:r>
              <a:rPr lang="cs-CZ" sz="3600" dirty="0"/>
              <a:t> * T</a:t>
            </a:r>
            <a:r>
              <a:rPr lang="cs-CZ" sz="3600" baseline="-25000" dirty="0"/>
              <a:t>A</a:t>
            </a:r>
            <a:r>
              <a:rPr lang="cs-CZ" sz="3600" dirty="0"/>
              <a:t>,</a:t>
            </a:r>
          </a:p>
          <a:p>
            <a:pPr>
              <a:defRPr/>
            </a:pPr>
            <a:r>
              <a:rPr lang="cs-CZ" sz="3600" b="1" i="1" dirty="0">
                <a:solidFill>
                  <a:srgbClr val="C00000"/>
                </a:solidFill>
              </a:rPr>
              <a:t>transferové platby </a:t>
            </a:r>
            <a:r>
              <a:rPr lang="cs-CZ" sz="3600" dirty="0"/>
              <a:t>mění spotřební výdaje, resp. AE v rozsahu </a:t>
            </a:r>
            <a:br>
              <a:rPr lang="cs-CZ" sz="3600" dirty="0"/>
            </a:br>
            <a:r>
              <a:rPr lang="cs-CZ" sz="3600" dirty="0" err="1"/>
              <a:t>mpc</a:t>
            </a:r>
            <a:r>
              <a:rPr lang="cs-CZ" sz="3600" dirty="0"/>
              <a:t> * TR </a:t>
            </a:r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39/56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250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Disponibilní důchod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52811"/>
            <a:ext cx="8768511" cy="4789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cs-CZ" altLang="cs-CZ" sz="2800" dirty="0"/>
              <a:t>Disponibilní důchod lze rozdělit na spotřebu a úspory, neboli: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DI= C + S</a:t>
            </a:r>
          </a:p>
          <a:p>
            <a:r>
              <a:rPr lang="cs-CZ" altLang="cs-CZ" sz="2800" dirty="0"/>
              <a:t>Co je klíčové pro poměr mezi C a S? </a:t>
            </a:r>
          </a:p>
          <a:p>
            <a:r>
              <a:rPr lang="cs-CZ" altLang="cs-CZ" sz="2800" b="1" dirty="0" err="1">
                <a:solidFill>
                  <a:srgbClr val="A50021"/>
                </a:solidFill>
              </a:rPr>
              <a:t>mpc</a:t>
            </a:r>
            <a:r>
              <a:rPr lang="cs-CZ" altLang="cs-CZ" sz="2800" dirty="0"/>
              <a:t> (mezní sklon ke spotřebě) vs.</a:t>
            </a:r>
            <a:r>
              <a:rPr lang="cs-CZ" altLang="cs-CZ" sz="2800" b="1" dirty="0">
                <a:solidFill>
                  <a:srgbClr val="0033CC"/>
                </a:solidFill>
              </a:rPr>
              <a:t>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dirty="0"/>
              <a:t> (mezní sklon k úsporám), platí </a:t>
            </a:r>
            <a:r>
              <a:rPr lang="cs-CZ" altLang="cs-CZ" sz="2800" b="1" dirty="0" err="1">
                <a:solidFill>
                  <a:srgbClr val="C00000"/>
                </a:solidFill>
              </a:rPr>
              <a:t>mpc</a:t>
            </a:r>
            <a:r>
              <a:rPr lang="cs-CZ" altLang="cs-CZ" sz="2800" dirty="0"/>
              <a:t> + </a:t>
            </a:r>
            <a:r>
              <a:rPr lang="cs-CZ" altLang="cs-CZ" sz="2800" b="1" dirty="0" err="1">
                <a:solidFill>
                  <a:schemeClr val="bg2"/>
                </a:solidFill>
              </a:rPr>
              <a:t>mps</a:t>
            </a:r>
            <a:r>
              <a:rPr lang="cs-CZ" altLang="cs-CZ" sz="2800" b="1" dirty="0">
                <a:solidFill>
                  <a:schemeClr val="bg2"/>
                </a:solidFill>
              </a:rPr>
              <a:t> </a:t>
            </a:r>
            <a:r>
              <a:rPr lang="cs-CZ" altLang="cs-CZ" sz="2800" dirty="0"/>
              <a:t>= 1</a:t>
            </a:r>
          </a:p>
          <a:p>
            <a:r>
              <a:rPr lang="cs-CZ" altLang="cs-CZ" sz="2800" dirty="0"/>
              <a:t>Velikost spotřeby je závislá na výši disponibilního důchodu, s rostoucím důchodem roste i spotřeba </a:t>
            </a:r>
            <a:r>
              <a:rPr lang="cs-CZ" altLang="cs-CZ" sz="2800" dirty="0">
                <a:sym typeface="Symbol" panose="05050102010706020507" pitchFamily="18" charset="2"/>
              </a:rPr>
              <a:t> </a:t>
            </a:r>
            <a:r>
              <a:rPr lang="cs-CZ" altLang="cs-CZ" sz="2800" dirty="0"/>
              <a:t>spotřeba je funkcí disponibilního důchodu.</a:t>
            </a:r>
          </a:p>
          <a:p>
            <a:r>
              <a:rPr lang="cs-CZ" altLang="cs-CZ" sz="2800" dirty="0" err="1"/>
              <a:t>Úsporová</a:t>
            </a:r>
            <a:r>
              <a:rPr lang="cs-CZ" altLang="cs-CZ" sz="2800" dirty="0"/>
              <a:t> funkce je pak zrcadlovým obrazem spotřební funkce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69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cs-CZ" altLang="cs-CZ" sz="3600" b="1" dirty="0">
                <a:solidFill>
                  <a:srgbClr val="C00000"/>
                </a:solidFill>
              </a:rPr>
              <a:t>Agregátní výdaje </a:t>
            </a:r>
            <a:r>
              <a:rPr lang="cs-CZ" altLang="cs-CZ" sz="3600" dirty="0"/>
              <a:t>= výdaje domácností, firem a státu: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Potom </a:t>
            </a:r>
            <a:r>
              <a:rPr lang="cs-CZ" sz="3600" b="1" dirty="0">
                <a:solidFill>
                  <a:srgbClr val="C00000"/>
                </a:solidFill>
              </a:rPr>
              <a:t>autonomní výdaje </a:t>
            </a:r>
            <a:r>
              <a:rPr lang="cs-CZ" sz="3600" dirty="0"/>
              <a:t>(nezávisí na důchodu) budou: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= C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TR + I + G</a:t>
            </a:r>
          </a:p>
          <a:p>
            <a:pPr>
              <a:spcBef>
                <a:spcPts val="1800"/>
              </a:spcBef>
              <a:defRPr/>
            </a:pPr>
            <a:r>
              <a:rPr lang="cs-CZ" sz="3600" u="sng" dirty="0"/>
              <a:t>Autonomní budou </a:t>
            </a:r>
            <a:r>
              <a:rPr lang="cs-CZ" sz="3600" dirty="0"/>
              <a:t>– část spotřeby, autonomní daně, vládní výdaje a investiční výdaje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Agregátní výdaje se potom dají vyjádřit také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Y –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t * Y</a:t>
            </a:r>
          </a:p>
          <a:p>
            <a:pPr>
              <a:spcBef>
                <a:spcPts val="1800"/>
              </a:spcBef>
              <a:defRPr/>
            </a:pPr>
            <a:r>
              <a:rPr lang="cs-CZ" sz="3600" dirty="0"/>
              <a:t>Pokud vytkneme Y a </a:t>
            </a:r>
            <a:r>
              <a:rPr lang="cs-CZ" sz="3600" dirty="0" err="1"/>
              <a:t>mpc</a:t>
            </a:r>
            <a:r>
              <a:rPr lang="cs-CZ" sz="3600" dirty="0"/>
              <a:t>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3600" b="1" dirty="0"/>
              <a:t>AE = A</a:t>
            </a:r>
            <a:r>
              <a:rPr lang="cs-CZ" altLang="cs-CZ" sz="3600" b="1" baseline="-25000" dirty="0"/>
              <a:t>A</a:t>
            </a:r>
            <a:r>
              <a:rPr lang="cs-CZ" altLang="cs-CZ" sz="3600" b="1" dirty="0"/>
              <a:t> + </a:t>
            </a:r>
            <a:r>
              <a:rPr lang="cs-CZ" altLang="cs-CZ" sz="3600" b="1" dirty="0" err="1"/>
              <a:t>mpc</a:t>
            </a:r>
            <a:r>
              <a:rPr lang="cs-CZ" altLang="cs-CZ" sz="3600" b="1" dirty="0"/>
              <a:t> * (1 – t) * Y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3600" dirty="0"/>
          </a:p>
          <a:p>
            <a:pPr>
              <a:defRPr/>
            </a:pPr>
            <a:endParaRPr lang="en-US" altLang="cs-CZ" sz="3600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defRPr/>
            </a:pPr>
            <a:endParaRPr lang="cs-CZ" altLang="cs-CZ" sz="36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36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40/56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435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3600" b="1" dirty="0"/>
              <a:t>Agregátní výdaje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62BA04-B7DA-4388-81E8-9F6DE1994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7551"/>
            <a:ext cx="8229600" cy="4898612"/>
          </a:xfrm>
        </p:spPr>
        <p:txBody>
          <a:bodyPr>
            <a:normAutofit/>
          </a:bodyPr>
          <a:lstStyle/>
          <a:p>
            <a:pPr indent="-457200">
              <a:defRPr/>
            </a:pPr>
            <a:r>
              <a:rPr lang="cs-CZ" altLang="cs-CZ" sz="2800" b="1" dirty="0">
                <a:solidFill>
                  <a:schemeClr val="tx1"/>
                </a:solidFill>
              </a:rPr>
              <a:t>Křivka</a:t>
            </a:r>
            <a:r>
              <a:rPr lang="cs-CZ" altLang="cs-CZ" sz="2800" dirty="0">
                <a:solidFill>
                  <a:schemeClr val="tx1"/>
                </a:solidFill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</a:rPr>
              <a:t>AE</a:t>
            </a:r>
            <a:r>
              <a:rPr lang="cs-CZ" altLang="cs-CZ" sz="2800" dirty="0">
                <a:solidFill>
                  <a:schemeClr val="tx1"/>
                </a:solidFill>
              </a:rPr>
              <a:t> je vlivem TA, TR a G posunuta směrem </a:t>
            </a:r>
            <a:r>
              <a:rPr lang="cs-CZ" altLang="cs-CZ" sz="2800" b="1" dirty="0">
                <a:solidFill>
                  <a:schemeClr val="tx1"/>
                </a:solidFill>
              </a:rPr>
              <a:t>nahoru</a:t>
            </a:r>
            <a:r>
              <a:rPr lang="cs-CZ" altLang="cs-CZ" sz="2800" dirty="0">
                <a:solidFill>
                  <a:schemeClr val="tx1"/>
                </a:solidFill>
              </a:rPr>
              <a:t> ve srovnání s AE ve 2-sektorovém modelu.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Křivka je také </a:t>
            </a:r>
            <a:r>
              <a:rPr lang="cs-CZ" altLang="cs-CZ" sz="2800" b="1" dirty="0">
                <a:solidFill>
                  <a:schemeClr val="tx1"/>
                </a:solidFill>
              </a:rPr>
              <a:t>plošší vlivem sazby důchodové daně (t).</a:t>
            </a:r>
          </a:p>
          <a:p>
            <a:pPr indent="-457200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Rovnovážný produkt v 3-sektorové ekonomice určíme z: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57BC3D-A900-4123-81A8-2A44506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70" t="41576" r="27000" b="-696"/>
          <a:stretch/>
        </p:blipFill>
        <p:spPr>
          <a:xfrm>
            <a:off x="2698296" y="3570742"/>
            <a:ext cx="3747408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9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986A8D8-F6AD-4F41-A275-1B1C82DC62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5651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altLang="cs-CZ" sz="3600" b="1" dirty="0"/>
              <a:t>Křivka agregátních výdajů v třísektorovém modelu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DDF0813D-35B3-4672-A45F-1B00E509CD1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0147C53A-9F22-4675-850A-3BB44624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570D79C-7CFB-430A-8302-2BBC3DCC5F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2C2FDB4E-93E7-4A09-BDE9-47CC6DCD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1C22EE5A-212E-4979-8660-5241172DF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B9D162-796D-40E5-B356-32A58A2C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4797CBA7-F33D-49EB-BE33-971F693812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2EA897CE-5828-4583-8595-550E69B73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28950"/>
            <a:ext cx="309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 = A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+ mpc * (1 – t) * Y 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9B0B8D3A-6B9A-4B09-8A43-604170A31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800" y="4652963"/>
            <a:ext cx="0" cy="1296987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5C82A144-6E14-4784-B1AF-9D742D4E0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2563A219-7BF8-4D0E-B93C-80F7DDE61E1F}"/>
              </a:ext>
            </a:extLst>
          </p:cNvPr>
          <p:cNvCxnSpPr/>
          <p:nvPr/>
        </p:nvCxnSpPr>
        <p:spPr>
          <a:xfrm rot="5400000">
            <a:off x="1519238" y="5041900"/>
            <a:ext cx="1784350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ovéPole 21">
            <a:extLst>
              <a:ext uri="{FF2B5EF4-FFF2-40B4-BE49-F238E27FC236}">
                <a16:creationId xmlns:a16="http://schemas.microsoft.com/office/drawing/2014/main" id="{432959C2-A6B6-4898-B6BB-C8C2C10CB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929313"/>
            <a:ext cx="378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=rovnovážný produkt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5" name="TextovéPole 21">
            <a:extLst>
              <a:ext uri="{FF2B5EF4-FFF2-40B4-BE49-F238E27FC236}">
                <a16:creationId xmlns:a16="http://schemas.microsoft.com/office/drawing/2014/main" id="{C4EBF8FF-2649-4825-B7AD-847C5D9DB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3713163"/>
            <a:ext cx="39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endParaRPr kumimoji="0" lang="cs-CZ" altLang="cs-CZ" sz="20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F331AED7-1790-4007-89C0-879F46E470F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42/56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74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73" grpId="0"/>
      <p:bldP spid="9236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538595C7-64DF-4C44-9E6E-10665622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7" y="116648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EED4412E-2AE4-482A-A914-C15FE0D1F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79764"/>
            <a:ext cx="8240713" cy="5221061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vládních výdajů na nákup zboží a služeb (G) nebo zvýšení transferových plateb (TR) </a:t>
            </a:r>
            <a:r>
              <a:rPr lang="cs-CZ" altLang="cs-CZ" sz="2400" b="1" u="sng" dirty="0"/>
              <a:t>zvyšuje</a:t>
            </a:r>
            <a:r>
              <a:rPr lang="cs-CZ" altLang="cs-CZ" sz="2400" dirty="0"/>
              <a:t>  agregátní výdaje (AE) – posun křivky směrem nahoru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autonomních daní (T</a:t>
            </a:r>
            <a:r>
              <a:rPr lang="cs-CZ" altLang="cs-CZ" sz="2400" baseline="-25000" dirty="0"/>
              <a:t>A</a:t>
            </a:r>
            <a:r>
              <a:rPr lang="cs-CZ" altLang="cs-CZ" sz="2400" dirty="0"/>
              <a:t>) vede ke snížení agregátních výdajů (AE), tj. křivka AE se posune směrem dolů.</a:t>
            </a:r>
            <a:endParaRPr lang="cs-CZ" altLang="cs-CZ" sz="2400" b="1" dirty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cs-CZ" altLang="cs-CZ" sz="2400" b="1" u="sng" dirty="0"/>
              <a:t>Zvýšení</a:t>
            </a:r>
            <a:r>
              <a:rPr lang="cs-CZ" altLang="cs-CZ" sz="2400" dirty="0"/>
              <a:t> sazby důchodové daně (t) zplošťuje křivku agregátních výdajů tím více, čím vyšší je sazba daně. </a:t>
            </a:r>
          </a:p>
          <a:p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C7D5128-75F3-495D-B561-A8CB2EECEF1F}"/>
              </a:ext>
            </a:extLst>
          </p:cNvPr>
          <p:cNvSpPr txBox="1"/>
          <p:nvPr/>
        </p:nvSpPr>
        <p:spPr>
          <a:xfrm>
            <a:off x="449036" y="6345084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43/56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2F53EFB-E37D-418A-B76D-38B6D21F4E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736" y="383042"/>
            <a:ext cx="84500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>
                <a:solidFill>
                  <a:schemeClr val="tx1"/>
                </a:solidFill>
              </a:rPr>
              <a:t>Změny křivky AE v třísektorovém modelu</a:t>
            </a:r>
            <a:endParaRPr lang="en-US" altLang="cs-CZ" sz="3600" b="1" dirty="0">
              <a:solidFill>
                <a:schemeClr val="tx1"/>
              </a:solidFill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5CA05871-B55F-487B-B88E-99B64CAA0C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2781300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EF08285-12D6-467F-A0C2-FFB3BE9F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5949950"/>
            <a:ext cx="54387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A0A45C07-27D8-4746-8D83-41C5FD083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2420938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3C93A503-0487-44E6-ABD1-B26E8FF1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2050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(Y=AE)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6D96D31A-B23A-4F68-AC44-F3E264B0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24209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13103D4E-581E-4CED-87E1-2EA197C4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21388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368ED67B-E852-433D-842C-876E13A0D6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5445125"/>
            <a:ext cx="0" cy="576263"/>
          </a:xfrm>
          <a:prstGeom prst="line">
            <a:avLst/>
          </a:prstGeom>
          <a:noFill/>
          <a:ln w="31750">
            <a:solidFill>
              <a:srgbClr val="8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B88D55A8-A818-4682-AAB1-1519CFF4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cxnSp>
        <p:nvCxnSpPr>
          <p:cNvPr id="20" name="Přímá spojovací čára 19">
            <a:extLst>
              <a:ext uri="{FF2B5EF4-FFF2-40B4-BE49-F238E27FC236}">
                <a16:creationId xmlns:a16="http://schemas.microsoft.com/office/drawing/2014/main" id="{969AA1B3-5084-4CE7-BCBB-12602543DE6B}"/>
              </a:ext>
            </a:extLst>
          </p:cNvPr>
          <p:cNvCxnSpPr/>
          <p:nvPr/>
        </p:nvCxnSpPr>
        <p:spPr>
          <a:xfrm rot="5400000">
            <a:off x="3031331" y="5545932"/>
            <a:ext cx="776287" cy="0"/>
          </a:xfrm>
          <a:prstGeom prst="line">
            <a:avLst/>
          </a:prstGeom>
          <a:ln w="317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6" name="TextovéPole 21">
            <a:extLst>
              <a:ext uri="{FF2B5EF4-FFF2-40B4-BE49-F238E27FC236}">
                <a16:creationId xmlns:a16="http://schemas.microsoft.com/office/drawing/2014/main" id="{7F2642AB-45F9-4A19-A8A1-A7B36C54D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E1 </a:t>
            </a:r>
          </a:p>
        </p:txBody>
      </p:sp>
      <p:sp>
        <p:nvSpPr>
          <p:cNvPr id="23565" name="Text Box 24">
            <a:extLst>
              <a:ext uri="{FF2B5EF4-FFF2-40B4-BE49-F238E27FC236}">
                <a16:creationId xmlns:a16="http://schemas.microsoft.com/office/drawing/2014/main" id="{F82D5311-6C0A-409F-87FE-E6A50087B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8353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1278" name="Text Box 25">
            <a:extLst>
              <a:ext uri="{FF2B5EF4-FFF2-40B4-BE49-F238E27FC236}">
                <a16:creationId xmlns:a16="http://schemas.microsoft.com/office/drawing/2014/main" id="{BA820BAD-6DDB-44B1-AE1A-B5F87D254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2350" cy="366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Arial"/>
              </a:rPr>
              <a:t>Jaký efekt bude mít na výši rovnovážného produktu snížení t ?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2" name="Line 10">
            <a:extLst>
              <a:ext uri="{FF2B5EF4-FFF2-40B4-BE49-F238E27FC236}">
                <a16:creationId xmlns:a16="http://schemas.microsoft.com/office/drawing/2014/main" id="{CDC58C6B-85E7-41C0-BD30-4C71F5DD19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7313" y="3786188"/>
            <a:ext cx="4945062" cy="15875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8E3DED95-0CE2-4F5A-83AD-DACC71514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0938" y="3714750"/>
            <a:ext cx="1031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0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2C79F817-7417-44C6-A2B6-BFD656232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2238" y="2500313"/>
            <a:ext cx="4052887" cy="2867025"/>
          </a:xfrm>
          <a:prstGeom prst="line">
            <a:avLst/>
          </a:prstGeom>
          <a:noFill/>
          <a:ln w="53975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25FC47D7-9511-45A3-8683-0627857CF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2670175"/>
            <a:ext cx="111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AE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5059E905-90F1-4544-B5B7-3405668E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75" y="4811713"/>
            <a:ext cx="1135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 t</a:t>
            </a:r>
            <a:endParaRPr kumimoji="0" lang="en-US" altLang="cs-CZ" sz="24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50" name="TextovéPole 21">
            <a:extLst>
              <a:ext uri="{FF2B5EF4-FFF2-40B4-BE49-F238E27FC236}">
                <a16:creationId xmlns:a16="http://schemas.microsoft.com/office/drawing/2014/main" id="{D72E8513-6023-4299-885E-5F31CCDA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021388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Y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E2</a:t>
            </a:r>
          </a:p>
        </p:txBody>
      </p:sp>
      <p:sp>
        <p:nvSpPr>
          <p:cNvPr id="34853" name="AutoShape 37">
            <a:extLst>
              <a:ext uri="{FF2B5EF4-FFF2-40B4-BE49-F238E27FC236}">
                <a16:creationId xmlns:a16="http://schemas.microsoft.com/office/drawing/2014/main" id="{F4C1EEC4-5C42-4603-B33D-EC5EBBC62FE5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4549775" y="4044950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4854" name="AutoShape 38">
            <a:extLst>
              <a:ext uri="{FF2B5EF4-FFF2-40B4-BE49-F238E27FC236}">
                <a16:creationId xmlns:a16="http://schemas.microsoft.com/office/drawing/2014/main" id="{BEB0A7D0-ADF3-426D-82D7-1D4E3C055583}"/>
              </a:ext>
            </a:extLst>
          </p:cNvPr>
          <p:cNvSpPr>
            <a:spLocks noChangeArrowheads="1"/>
          </p:cNvSpPr>
          <p:nvPr/>
        </p:nvSpPr>
        <p:spPr bwMode="auto">
          <a:xfrm rot="-1768848">
            <a:off x="6835775" y="3330575"/>
            <a:ext cx="330200" cy="576263"/>
          </a:xfrm>
          <a:prstGeom prst="upArrow">
            <a:avLst>
              <a:gd name="adj1" fmla="val 50000"/>
              <a:gd name="adj2" fmla="val 436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698616BC-1B85-471F-8084-8E3D6BF9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690813"/>
            <a:ext cx="20351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Změna t vyvolá změnu sklonu AE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zvýší se</a:t>
            </a:r>
          </a:p>
        </p:txBody>
      </p:sp>
      <p:sp>
        <p:nvSpPr>
          <p:cNvPr id="29" name="Šrafovaná šipka doprava 28">
            <a:extLst>
              <a:ext uri="{FF2B5EF4-FFF2-40B4-BE49-F238E27FC236}">
                <a16:creationId xmlns:a16="http://schemas.microsoft.com/office/drawing/2014/main" id="{8AA76447-8633-4AF8-9D77-FD5855FDB998}"/>
              </a:ext>
            </a:extLst>
          </p:cNvPr>
          <p:cNvSpPr/>
          <p:nvPr/>
        </p:nvSpPr>
        <p:spPr>
          <a:xfrm rot="2343961">
            <a:off x="666750" y="4051300"/>
            <a:ext cx="992188" cy="4286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33" name="Přímá spojovací čára 32">
            <a:extLst>
              <a:ext uri="{FF2B5EF4-FFF2-40B4-BE49-F238E27FC236}">
                <a16:creationId xmlns:a16="http://schemas.microsoft.com/office/drawing/2014/main" id="{0D97CBB5-6376-48A4-9507-78E38D938F98}"/>
              </a:ext>
            </a:extLst>
          </p:cNvPr>
          <p:cNvCxnSpPr/>
          <p:nvPr/>
        </p:nvCxnSpPr>
        <p:spPr>
          <a:xfrm rot="5400000">
            <a:off x="3571081" y="5001419"/>
            <a:ext cx="1857375" cy="1588"/>
          </a:xfrm>
          <a:prstGeom prst="line">
            <a:avLst/>
          </a:prstGeom>
          <a:ln w="444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2">
            <a:extLst>
              <a:ext uri="{FF2B5EF4-FFF2-40B4-BE49-F238E27FC236}">
                <a16:creationId xmlns:a16="http://schemas.microsoft.com/office/drawing/2014/main" id="{E7234991-D484-4A6A-AFF9-835DBC6E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08635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1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8F2C41CD-4111-4BBE-85CF-11F437702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364331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E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2</a:t>
            </a:r>
            <a:endParaRPr kumimoji="0" lang="en-US" altLang="cs-CZ" sz="1800" b="1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9C7AC4F8-23FC-4AC7-8673-76067C26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264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Nový rovnovážný bod</a:t>
            </a:r>
          </a:p>
        </p:txBody>
      </p:sp>
      <p:cxnSp>
        <p:nvCxnSpPr>
          <p:cNvPr id="39" name="Přímá spojovací šipka 38">
            <a:extLst>
              <a:ext uri="{FF2B5EF4-FFF2-40B4-BE49-F238E27FC236}">
                <a16:creationId xmlns:a16="http://schemas.microsoft.com/office/drawing/2014/main" id="{54D7198C-BB96-4B55-A23C-489776F2CBBB}"/>
              </a:ext>
            </a:extLst>
          </p:cNvPr>
          <p:cNvCxnSpPr/>
          <p:nvPr/>
        </p:nvCxnSpPr>
        <p:spPr>
          <a:xfrm rot="16200000" flipH="1">
            <a:off x="3643313" y="3071813"/>
            <a:ext cx="571500" cy="5715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>
            <a:extLst>
              <a:ext uri="{FF2B5EF4-FFF2-40B4-BE49-F238E27FC236}">
                <a16:creationId xmlns:a16="http://schemas.microsoft.com/office/drawing/2014/main" id="{FDC4016F-8247-4F30-8052-E399C99ECFC7}"/>
              </a:ext>
            </a:extLst>
          </p:cNvPr>
          <p:cNvCxnSpPr/>
          <p:nvPr/>
        </p:nvCxnSpPr>
        <p:spPr>
          <a:xfrm>
            <a:off x="3500438" y="6572250"/>
            <a:ext cx="1071562" cy="1588"/>
          </a:xfrm>
          <a:prstGeom prst="straightConnector1">
            <a:avLst/>
          </a:prstGeom>
          <a:ln w="508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9B66445-E717-4B5E-8F13-547745BF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138863"/>
            <a:ext cx="300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Došlo k nárůstu produktu</a:t>
            </a:r>
          </a:p>
        </p:txBody>
      </p:sp>
      <p:sp>
        <p:nvSpPr>
          <p:cNvPr id="32" name="Google Shape;99;p14">
            <a:extLst>
              <a:ext uri="{FF2B5EF4-FFF2-40B4-BE49-F238E27FC236}">
                <a16:creationId xmlns:a16="http://schemas.microsoft.com/office/drawing/2014/main" id="{82BF07D5-3A81-4D2B-857B-28B1098FED1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44/56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4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4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73" grpId="0"/>
      <p:bldP spid="34836" grpId="0"/>
      <p:bldP spid="3" grpId="0"/>
      <p:bldP spid="7" grpId="0"/>
      <p:bldP spid="34848" grpId="0"/>
      <p:bldP spid="34850" grpId="0"/>
      <p:bldP spid="34853" grpId="0" animBg="1"/>
      <p:bldP spid="34853" grpId="1" animBg="1"/>
      <p:bldP spid="34854" grpId="0" animBg="1"/>
      <p:bldP spid="34854" grpId="1" animBg="1"/>
      <p:bldP spid="28" grpId="0"/>
      <p:bldP spid="35" grpId="0"/>
      <p:bldP spid="36" grpId="0"/>
      <p:bldP spid="37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36792D20-8646-44F7-802A-85C6B6D6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5123" y="269422"/>
            <a:ext cx="9731829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200" b="1" dirty="0"/>
              <a:t>Výdajový multiplikátor v třísektorové ekonomice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99061F-D208-484C-A218-341277B94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86" t="37857" r="14196" b="16143"/>
          <a:stretch/>
        </p:blipFill>
        <p:spPr>
          <a:xfrm>
            <a:off x="1191985" y="1585328"/>
            <a:ext cx="7356022" cy="4105098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031A5AE-4164-4066-9E18-6C180E2D24F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85B3C79E-7A78-46D6-AF9F-38BCDD1A1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01" y="302079"/>
            <a:ext cx="8792935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2800" b="1" dirty="0"/>
              <a:t>Další multiplikátory v třísektorové ekonomice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0E635D-9153-41DE-A98A-AA6BCAD16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7"/>
          <a:stretch/>
        </p:blipFill>
        <p:spPr>
          <a:xfrm>
            <a:off x="671272" y="1424969"/>
            <a:ext cx="7934118" cy="4334632"/>
          </a:xfrm>
          <a:prstGeom prst="rect">
            <a:avLst/>
          </a:prstGeom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95F56B1-A626-407E-9BFB-7A42C1C0A96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46/56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4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96ED1AB2-F170-4679-B9FA-A0F72383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Rovnovážný produkt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37641990-C1CA-452F-8F1F-F30FDBEB8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417638"/>
            <a:ext cx="8607425" cy="4678362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Příjmy, které domácnosti obdrží, se skládají z důchodu odvozeného z produktu Y a transferových plateb TR. Tyto příjmy jsou sníženy o celkové daně T</a:t>
            </a:r>
            <a:r>
              <a:rPr lang="cs-CZ" sz="2000" baseline="-25000" dirty="0"/>
              <a:t>T</a:t>
            </a:r>
            <a:r>
              <a:rPr lang="cs-CZ" sz="2000" dirty="0"/>
              <a:t>. Po odečtení celkových daní od celkových příjmů domácností, tj. důchodu odvozeného z produktu a transferových plateb dostáváme disponibilní důchod: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YD= Y+TR-T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Y=YD-TR+T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Jestliže lze disponibilní důchod  rozložit na C a S,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Y= 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Platí, že AE=Y, potom: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C+I+G=C+S+T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  <a:r>
              <a:rPr lang="cs-CZ" altLang="cs-CZ" sz="2000" dirty="0"/>
              <a:t>  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  <a:r>
              <a:rPr lang="cs-CZ" altLang="cs-CZ" sz="2000" b="1" dirty="0">
                <a:solidFill>
                  <a:srgbClr val="7030A0"/>
                </a:solidFill>
              </a:rPr>
              <a:t>-TR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-TR=T (čisté daně), potom lze psát  </a:t>
            </a:r>
            <a:r>
              <a:rPr lang="cs-CZ" altLang="cs-CZ" sz="2000" b="1" dirty="0">
                <a:solidFill>
                  <a:srgbClr val="7030A0"/>
                </a:solidFill>
              </a:rPr>
              <a:t>I+G=S+T</a:t>
            </a:r>
            <a:endParaRPr lang="cs-CZ" altLang="cs-CZ" sz="2000" b="1" baseline="-25000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</a:t>
            </a:r>
            <a:r>
              <a:rPr lang="cs-CZ" altLang="cs-CZ" sz="2000" b="1" dirty="0">
                <a:solidFill>
                  <a:srgbClr val="7030A0"/>
                </a:solidFill>
              </a:rPr>
              <a:t>I+G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nespotřebované výdaje</a:t>
            </a:r>
            <a:r>
              <a:rPr lang="cs-CZ" altLang="cs-CZ" sz="2000" dirty="0"/>
              <a:t> a </a:t>
            </a:r>
            <a:r>
              <a:rPr lang="cs-CZ" altLang="cs-CZ" sz="2000" b="1" dirty="0">
                <a:solidFill>
                  <a:srgbClr val="7030A0"/>
                </a:solidFill>
              </a:rPr>
              <a:t>S+T</a:t>
            </a:r>
            <a:r>
              <a:rPr lang="cs-CZ" altLang="cs-CZ" sz="2000" dirty="0"/>
              <a:t> jsou </a:t>
            </a:r>
            <a:r>
              <a:rPr lang="cs-CZ" altLang="cs-CZ" sz="2000" u="sng" dirty="0"/>
              <a:t>úniky</a:t>
            </a:r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7DB9DDA8-E658-4D8F-9C66-32B5CD3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47/56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CB72C52F-ADEE-48B5-9BF2-2139D3779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3600" b="1" dirty="0"/>
              <a:t>Rovnovážný produkt a státní rozpočet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7A39BE52-B893-4126-9525-DECCEA61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134836"/>
            <a:ext cx="8607425" cy="4961164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defRPr/>
            </a:pPr>
            <a:r>
              <a:rPr lang="cs-CZ" sz="2000" dirty="0"/>
              <a:t>Z tohoto vztahu plyne, že v modelu třísektorové ekonomiky se úniky, tj. úspory a čisté daně rovnají nespotřebním výdajům na finální produkci, tj. investicím a vládním výdajům na nákup zboží a služeb. Z tohoto vztahu lze proto odvodit i způsob financování rozpočtového schodku: 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S = I + G - T</a:t>
            </a:r>
          </a:p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    </a:t>
            </a:r>
            <a:r>
              <a:rPr lang="cs-CZ" altLang="cs-CZ" sz="2000" dirty="0"/>
              <a:t>což lze upravit na </a:t>
            </a:r>
            <a:r>
              <a:rPr lang="cs-CZ" altLang="cs-CZ" sz="2000" b="1" dirty="0">
                <a:solidFill>
                  <a:srgbClr val="7030A0"/>
                </a:solidFill>
              </a:rPr>
              <a:t>S = I + (G + TR) - T</a:t>
            </a:r>
            <a:r>
              <a:rPr lang="cs-CZ" altLang="cs-CZ" sz="2000" b="1" baseline="-25000" dirty="0">
                <a:solidFill>
                  <a:srgbClr val="7030A0"/>
                </a:solidFill>
              </a:rPr>
              <a:t>T</a:t>
            </a:r>
          </a:p>
          <a:p>
            <a:pPr>
              <a:spcBef>
                <a:spcPts val="1200"/>
              </a:spcBef>
              <a:defRPr/>
            </a:pPr>
            <a:r>
              <a:rPr lang="cs-CZ" altLang="cs-CZ" sz="2000" dirty="0"/>
              <a:t>kde součet G+TR tvoří </a:t>
            </a:r>
            <a:r>
              <a:rPr lang="cs-CZ" altLang="cs-CZ" sz="2000" u="sng" dirty="0"/>
              <a:t>celkové vládní výdaje</a:t>
            </a:r>
            <a:r>
              <a:rPr lang="cs-CZ" altLang="cs-CZ" sz="2000" dirty="0"/>
              <a:t>. Rozdíl celkových vládních výdajů a celkových daní T</a:t>
            </a:r>
            <a:r>
              <a:rPr lang="cs-CZ" altLang="cs-CZ" sz="2000" baseline="-25000" dirty="0"/>
              <a:t>T</a:t>
            </a:r>
            <a:r>
              <a:rPr lang="cs-CZ" altLang="cs-CZ" sz="2000" dirty="0"/>
              <a:t> potom vystihuje stav SR: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u="sng" dirty="0"/>
              <a:t>Když:</a:t>
            </a:r>
          </a:p>
          <a:p>
            <a:pPr>
              <a:defRPr/>
            </a:pPr>
            <a:r>
              <a:rPr lang="cs-CZ" sz="2000" dirty="0"/>
              <a:t>G + TR - TT = 0 je rozpočet </a:t>
            </a:r>
            <a:r>
              <a:rPr lang="cs-CZ" sz="2000" b="1" dirty="0">
                <a:solidFill>
                  <a:srgbClr val="FF0000"/>
                </a:solidFill>
              </a:rPr>
              <a:t>vyrovnaný</a:t>
            </a:r>
            <a:r>
              <a:rPr lang="cs-CZ" sz="2000" dirty="0"/>
              <a:t>, </a:t>
            </a:r>
          </a:p>
          <a:p>
            <a:pPr>
              <a:defRPr/>
            </a:pPr>
            <a:r>
              <a:rPr lang="cs-CZ" sz="2000" dirty="0"/>
              <a:t>G + TR - TT &gt; 0, tj. G + TR &gt; TT je rozpočet </a:t>
            </a:r>
            <a:r>
              <a:rPr lang="cs-CZ" sz="2000" b="1" dirty="0">
                <a:solidFill>
                  <a:srgbClr val="FF0000"/>
                </a:solidFill>
              </a:rPr>
              <a:t>schodkový</a:t>
            </a:r>
            <a:r>
              <a:rPr lang="cs-CZ" sz="2000" dirty="0"/>
              <a:t>, který nazýváme také jako záporné úspory vlády, </a:t>
            </a:r>
          </a:p>
          <a:p>
            <a:pPr>
              <a:defRPr/>
            </a:pPr>
            <a:r>
              <a:rPr lang="cs-CZ" sz="2000" dirty="0"/>
              <a:t>G + TR - TT &lt; 0, tj. G + TR &lt; TT je rozpočet </a:t>
            </a:r>
            <a:r>
              <a:rPr lang="cs-CZ" sz="2000" b="1" dirty="0">
                <a:solidFill>
                  <a:srgbClr val="FF0000"/>
                </a:solidFill>
              </a:rPr>
              <a:t>přebytkový</a:t>
            </a:r>
            <a:r>
              <a:rPr lang="cs-CZ" sz="2000" dirty="0"/>
              <a:t>, který nazýváme také jako úspory vlády. </a:t>
            </a:r>
          </a:p>
          <a:p>
            <a:pPr>
              <a:defRPr/>
            </a:pPr>
            <a:endParaRPr lang="cs-CZ" sz="2000" dirty="0"/>
          </a:p>
          <a:p>
            <a:pPr marL="0" indent="0">
              <a:spcBef>
                <a:spcPts val="1200"/>
              </a:spcBef>
              <a:buFont typeface="Wingdings" panose="05000000000000000000" pitchFamily="2" charset="2"/>
              <a:buNone/>
              <a:defRPr/>
            </a:pPr>
            <a:endParaRPr lang="cs-CZ" altLang="cs-CZ" sz="2000" dirty="0"/>
          </a:p>
          <a:p>
            <a:pPr>
              <a:spcBef>
                <a:spcPts val="1200"/>
              </a:spcBef>
              <a:defRPr/>
            </a:pPr>
            <a:endParaRPr lang="cs-CZ" altLang="cs-CZ" sz="2000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08FD897E-767C-49E3-83FB-AE8F374033FB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48/56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49/56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7E40CDB-27F3-4AD7-8FEE-A33FDC23D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Spotřební funkce</a:t>
            </a:r>
            <a:endParaRPr lang="en-US" altLang="cs-CZ" sz="3600" b="1" dirty="0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6A277A5-614F-4D50-9FB6-C0BD06EA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2276475"/>
            <a:ext cx="0" cy="36734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id="{7F344601-108C-484A-8894-4AC9F35A4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188" y="5949950"/>
            <a:ext cx="64817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Line 6">
            <a:extLst>
              <a:ext uri="{FF2B5EF4-FFF2-40B4-BE49-F238E27FC236}">
                <a16:creationId xmlns:a16="http://schemas.microsoft.com/office/drawing/2014/main" id="{3462E0D9-516B-4C8F-8432-4EA952E60E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2492375"/>
            <a:ext cx="3455987" cy="34575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43CA419C-615C-4F0B-A626-01141F5E8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144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45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°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(Y=C)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26706624-4601-467A-8F74-33D020F4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7323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5" name="Text Box 9">
            <a:extLst>
              <a:ext uri="{FF2B5EF4-FFF2-40B4-BE49-F238E27FC236}">
                <a16:creationId xmlns:a16="http://schemas.microsoft.com/office/drawing/2014/main" id="{46C97A1E-9C28-4757-9CF8-FFE62ABF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703" y="5797551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F13B92A-5BB3-42EE-BD23-7331FF2A6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3213100"/>
            <a:ext cx="4968875" cy="14398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7" name="Line 11">
            <a:extLst>
              <a:ext uri="{FF2B5EF4-FFF2-40B4-BE49-F238E27FC236}">
                <a16:creationId xmlns:a16="http://schemas.microsoft.com/office/drawing/2014/main" id="{2EC030FF-C922-413B-A47B-69527D323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1188" y="4581525"/>
            <a:ext cx="5256212" cy="136842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id="{62305274-D510-46AF-9915-BC463471D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852738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id="{1951205B-D223-4F61-86E1-6F023C367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149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C=mpc*Y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0" name="Line 14">
            <a:extLst>
              <a:ext uri="{FF2B5EF4-FFF2-40B4-BE49-F238E27FC236}">
                <a16:creationId xmlns:a16="http://schemas.microsoft.com/office/drawing/2014/main" id="{8E5C67D4-1605-43B7-AF16-66739F018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4652963"/>
            <a:ext cx="0" cy="12969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id="{CCAD62EE-E241-492D-8D9B-692065E5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2924175"/>
            <a:ext cx="0" cy="792163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D8DE58AB-DC37-4D7B-943C-6804FA6D31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789363"/>
            <a:ext cx="0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73" name="Text Box 17">
            <a:extLst>
              <a:ext uri="{FF2B5EF4-FFF2-40B4-BE49-F238E27FC236}">
                <a16:creationId xmlns:a16="http://schemas.microsoft.com/office/drawing/2014/main" id="{4663B261-35F9-4007-B51D-92B82A6C1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149725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en-US" altLang="cs-CZ" sz="1800" b="0" i="0" u="none" strike="noStrike" kern="1200" cap="none" spc="0" normalizeH="0" baseline="-2500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603E3B1D-56C5-40C9-839F-9CDE3458AE52}"/>
              </a:ext>
            </a:extLst>
          </p:cNvPr>
          <p:cNvSpPr/>
          <p:nvPr/>
        </p:nvSpPr>
        <p:spPr>
          <a:xfrm rot="3428043">
            <a:off x="1413669" y="3374232"/>
            <a:ext cx="12144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B50418E-52FD-4A54-9372-0E05C9FA7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tohoto bodu je spotřeba vyšší než disponibilní důchod.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A258DC8F-58B9-4E09-AF0D-11C6E4E7C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450056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 by vypadala křivka, kdybychom neměli žádné autonomní výdaje?  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46C00A86-3526-4DCF-9E28-1816709C5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000375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4A07AAC-212B-475C-9222-45F76249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4572000"/>
            <a:ext cx="1714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SPOTŘEBA</a:t>
            </a:r>
          </a:p>
        </p:txBody>
      </p:sp>
      <p:sp>
        <p:nvSpPr>
          <p:cNvPr id="7193" name="Text Box 25">
            <a:extLst>
              <a:ext uri="{FF2B5EF4-FFF2-40B4-BE49-F238E27FC236}">
                <a16:creationId xmlns:a16="http://schemas.microsoft.com/office/drawing/2014/main" id="{0B14E4B0-2CE6-486B-9DDF-13F68869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6168677"/>
            <a:ext cx="849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autonomní spotřeba, tj. spotřeba, která nezávisí na výši důchodu</a:t>
            </a:r>
            <a:endParaRPr kumimoji="0" lang="en-US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99;p14">
            <a:extLst>
              <a:ext uri="{FF2B5EF4-FFF2-40B4-BE49-F238E27FC236}">
                <a16:creationId xmlns:a16="http://schemas.microsoft.com/office/drawing/2014/main" id="{FAFA1EF7-3E98-4688-B5E2-8E2D11BBA729}"/>
              </a:ext>
            </a:extLst>
          </p:cNvPr>
          <p:cNvSpPr txBox="1"/>
          <p:nvPr/>
        </p:nvSpPr>
        <p:spPr>
          <a:xfrm>
            <a:off x="314176" y="6517887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45064" grpId="0"/>
      <p:bldP spid="45065" grpId="0"/>
      <p:bldP spid="45068" grpId="0"/>
      <p:bldP spid="45069" grpId="0"/>
      <p:bldP spid="45073" grpId="0"/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719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Příklad č. 1: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457200" y="1045030"/>
            <a:ext cx="8229600" cy="50811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C = 300 + 0,7YD, I = 100. Politika je charakterizována těmito údaji: G = 500; TR = 200; Ta = 300 a t = 0,3. </a:t>
            </a:r>
          </a:p>
          <a:p>
            <a:pPr marL="571500" indent="-457200" algn="just">
              <a:lnSpc>
                <a:spcPct val="150000"/>
              </a:lnSpc>
              <a:buAutoNum type="alphaLcParenR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Jaká je úroveň rovnovážného důchodu (zaokrouhlete na celé číslo)</a:t>
            </a:r>
          </a:p>
          <a:p>
            <a:pPr marL="571500" indent="-457200" algn="just">
              <a:lnSpc>
                <a:spcPct val="150000"/>
              </a:lnSpc>
              <a:buFont typeface="Arial"/>
              <a:buAutoNum type="alphaLcParenR"/>
            </a:pP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Jaká je velikost multiplikátoru transferových plateb, </a:t>
            </a:r>
            <a:b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daňového multiplikátoru a multiplikátoru vládních výdajů za existence důchodové daně </a:t>
            </a:r>
          </a:p>
          <a:p>
            <a:pPr marL="571500" indent="-457200" algn="just">
              <a:lnSpc>
                <a:spcPct val="150000"/>
              </a:lnSpc>
              <a:buFont typeface="Arial"/>
              <a:buAutoNum type="alphaLcParenR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Jaká je velikost celkové spotřeby</a:t>
            </a:r>
          </a:p>
          <a:p>
            <a:pPr marL="571500" indent="-457200" algn="just">
              <a:lnSpc>
                <a:spcPct val="150000"/>
              </a:lnSpc>
              <a:buAutoNum type="alphaLcParenR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baseline="-25000" dirty="0">
              <a:solidFill>
                <a:srgbClr val="9F2B2B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0808B9-4D1F-4069-9EB9-CD8802008F4E}" type="slidenum"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50</a:t>
            </a:fld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/>
              <a:ea typeface="+mn-ea"/>
              <a:cs typeface="Calibri"/>
              <a:sym typeface="Calibri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3FEF62D5-647E-4F6A-9AC1-05423893EC9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50/56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3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Vymezení </a:t>
            </a:r>
            <a:r>
              <a:rPr lang="cs-CZ" sz="4000" b="1" dirty="0" err="1">
                <a:solidFill>
                  <a:srgbClr val="C00000"/>
                </a:solidFill>
              </a:rPr>
              <a:t>čtyřsektorové</a:t>
            </a:r>
            <a:r>
              <a:rPr lang="cs-CZ" sz="4000" b="1" dirty="0">
                <a:solidFill>
                  <a:srgbClr val="C00000"/>
                </a:solidFill>
              </a:rPr>
              <a:t> ekonomiky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51/56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07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55EE485-2B02-4E22-A7B8-8E517B4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C6348F9-24E7-475D-84AD-0614F808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1249136"/>
            <a:ext cx="8607425" cy="484686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Existence zahraničí, tj. ekonomika je </a:t>
            </a:r>
            <a:r>
              <a:rPr lang="cs-CZ" altLang="cs-CZ" sz="2000" b="1" dirty="0"/>
              <a:t>OTEVŘENÁ</a:t>
            </a:r>
          </a:p>
          <a:p>
            <a:r>
              <a:rPr lang="cs-CZ" altLang="cs-CZ" sz="2000" dirty="0"/>
              <a:t>část agregátních výdajů je vynaloženo na produkci vyrobenou v zahraničí - </a:t>
            </a:r>
            <a:r>
              <a:rPr lang="cs-CZ" altLang="cs-CZ" sz="2000" b="1" dirty="0"/>
              <a:t>Import (</a:t>
            </a:r>
            <a:r>
              <a:rPr lang="cs-CZ" altLang="cs-CZ" sz="2000" b="1" dirty="0" err="1"/>
              <a:t>Im</a:t>
            </a:r>
            <a:r>
              <a:rPr lang="cs-CZ" altLang="cs-CZ" sz="2000" b="1" dirty="0"/>
              <a:t>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část domácí produkce je prodáno do zahraničí - </a:t>
            </a:r>
            <a:r>
              <a:rPr lang="cs-CZ" altLang="cs-CZ" sz="2000" b="1" dirty="0"/>
              <a:t>Export (Ex)</a:t>
            </a:r>
            <a:r>
              <a:rPr lang="cs-CZ" altLang="cs-CZ" sz="2000" dirty="0"/>
              <a:t> </a:t>
            </a:r>
          </a:p>
          <a:p>
            <a:r>
              <a:rPr lang="cs-CZ" altLang="cs-CZ" sz="2000" dirty="0"/>
              <a:t>Agregátní výdaje jsou v tomto modelu definovány:</a:t>
            </a:r>
          </a:p>
          <a:p>
            <a:pPr algn="ctr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cs-CZ" altLang="cs-CZ" sz="2000" b="1" dirty="0">
                <a:solidFill>
                  <a:srgbClr val="7030A0"/>
                </a:solidFill>
              </a:rPr>
              <a:t>AE = C + I + G + NX</a:t>
            </a:r>
          </a:p>
          <a:p>
            <a:endParaRPr lang="cs-CZ" altLang="cs-CZ" sz="2000" dirty="0"/>
          </a:p>
          <a:p>
            <a:r>
              <a:rPr lang="cs-CZ" altLang="cs-CZ" sz="2000" dirty="0"/>
              <a:t>Čistý export NX= EX – IM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považujeme za </a:t>
            </a:r>
            <a:r>
              <a:rPr lang="cs-CZ" altLang="cs-CZ" sz="2000" b="1" u="sng" dirty="0"/>
              <a:t>autonomní veličinu</a:t>
            </a:r>
            <a:r>
              <a:rPr lang="cs-CZ" altLang="cs-CZ" sz="2000" dirty="0"/>
              <a:t>, tj. nezávisí na velikosti reálného důchodu</a:t>
            </a:r>
          </a:p>
          <a:p>
            <a:r>
              <a:rPr lang="cs-CZ" altLang="cs-CZ" sz="2000" b="1" dirty="0"/>
              <a:t>Export</a:t>
            </a:r>
            <a:r>
              <a:rPr lang="cs-CZ" altLang="cs-CZ" sz="2000" dirty="0"/>
              <a:t> je ovlivňován jinými faktory (úroveň zahraničního důchodu, poměr tuzemské a zahraniční cenové hladiny, podpora nebo restrikce vývozu ze strany vlády, preference spotřebitelů, úroveň nominálního měnového kurzu)</a:t>
            </a:r>
          </a:p>
          <a:p>
            <a:endParaRPr lang="cs-CZ" altLang="cs-CZ" sz="20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F23937B-E5A0-449D-90AF-961650FB5CB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52/56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E8873C67-DBB0-4594-9E6F-5B3908CC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71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F7FC8FE8-4915-4EE6-8248-C9DC6B47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273629"/>
            <a:ext cx="8215313" cy="4822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/>
              <a:t>Dovoz</a:t>
            </a:r>
            <a:r>
              <a:rPr lang="cs-CZ" sz="2400" dirty="0"/>
              <a:t> statků je </a:t>
            </a:r>
            <a:r>
              <a:rPr lang="cs-CZ" sz="2400" b="1" dirty="0"/>
              <a:t>závislý</a:t>
            </a:r>
            <a:r>
              <a:rPr lang="cs-CZ" sz="2400" dirty="0"/>
              <a:t> zejména na úrovni tuzemského důchodu, částečně také na poměru tuzemské a zahraniční cenové úrovně statků, měnovém kurzu, spotřebitelských preferencích, na uplatňovaných obchodních omezeních apod. </a:t>
            </a: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Citlivost změny dovozu na změny úrovně tuzemského reálného důchodu vyjadřuje </a:t>
            </a:r>
            <a:r>
              <a:rPr lang="cs-CZ" altLang="cs-CZ" sz="2400" b="1" dirty="0">
                <a:solidFill>
                  <a:srgbClr val="7030A0"/>
                </a:solidFill>
              </a:rPr>
              <a:t>mezním sklonem k dovozu</a:t>
            </a:r>
            <a:r>
              <a:rPr lang="cs-CZ" altLang="cs-CZ" sz="2400" dirty="0"/>
              <a:t> (</a:t>
            </a:r>
            <a:r>
              <a:rPr lang="cs-CZ" altLang="cs-CZ" sz="2400" b="1" dirty="0" err="1">
                <a:solidFill>
                  <a:srgbClr val="7030A0"/>
                </a:solidFill>
              </a:rPr>
              <a:t>mpm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dirty="0"/>
              <a:t>Funkce dovozu lze potom vyjádřit jako: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rgbClr val="FF0000"/>
                </a:solidFill>
              </a:rPr>
              <a:t>IM = IM</a:t>
            </a:r>
            <a:r>
              <a:rPr lang="cs-CZ" altLang="cs-CZ" sz="24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 + </a:t>
            </a:r>
            <a:r>
              <a:rPr lang="cs-CZ" altLang="cs-CZ" sz="2400" b="1" dirty="0" err="1">
                <a:solidFill>
                  <a:srgbClr val="FF0000"/>
                </a:solidFill>
              </a:rPr>
              <a:t>mpm</a:t>
            </a:r>
            <a:r>
              <a:rPr lang="cs-CZ" altLang="cs-CZ" sz="2400" b="1" dirty="0">
                <a:solidFill>
                  <a:srgbClr val="FF0000"/>
                </a:solidFill>
              </a:rPr>
              <a:t> * Y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BD0FFA24-EC54-4374-AF20-19298660BB6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53/56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17E05E71-BC53-4B8F-B8C8-69A1C4E8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Vymezení </a:t>
            </a:r>
            <a:r>
              <a:rPr lang="cs-CZ" altLang="cs-CZ" sz="3600" b="1" dirty="0" err="1"/>
              <a:t>čtyřsektorové</a:t>
            </a:r>
            <a:r>
              <a:rPr lang="cs-CZ" altLang="cs-CZ" sz="3600" b="1" dirty="0"/>
              <a:t> ekonomiky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0BA98CE8-6A6A-4FC0-93C4-65BC65073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167493"/>
            <a:ext cx="8215313" cy="4928507"/>
          </a:xfrm>
        </p:spPr>
        <p:txBody>
          <a:bodyPr/>
          <a:lstStyle/>
          <a:p>
            <a:pPr>
              <a:defRPr/>
            </a:pPr>
            <a:r>
              <a:rPr lang="cs-CZ" sz="2400" b="1" dirty="0"/>
              <a:t>NX= EX – IM</a:t>
            </a:r>
            <a:r>
              <a:rPr lang="cs-CZ" sz="2400" dirty="0"/>
              <a:t>, potom lze zapsat rovnici takto: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rgbClr val="FF0000"/>
                </a:solidFill>
              </a:rPr>
              <a:t>NX = EX - IM</a:t>
            </a:r>
            <a:r>
              <a:rPr lang="cs-CZ" alt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altLang="cs-CZ" sz="2800" b="1" dirty="0">
                <a:solidFill>
                  <a:srgbClr val="FF0000"/>
                </a:solidFill>
              </a:rPr>
              <a:t> - </a:t>
            </a:r>
            <a:r>
              <a:rPr lang="cs-CZ" altLang="cs-CZ" sz="2800" b="1" dirty="0" err="1">
                <a:solidFill>
                  <a:srgbClr val="FF0000"/>
                </a:solidFill>
              </a:rPr>
              <a:t>mpm</a:t>
            </a:r>
            <a:r>
              <a:rPr lang="cs-CZ" altLang="cs-CZ" sz="2800" b="1" dirty="0">
                <a:solidFill>
                  <a:srgbClr val="FF0000"/>
                </a:solidFill>
              </a:rPr>
              <a:t> * Y</a:t>
            </a:r>
          </a:p>
          <a:p>
            <a:pPr>
              <a:spcBef>
                <a:spcPts val="1200"/>
              </a:spcBef>
              <a:defRPr/>
            </a:pPr>
            <a:r>
              <a:rPr lang="cs-CZ" sz="2200" dirty="0"/>
              <a:t>Pokud roste v zahraničí důchod, autonomní vývozy rostou a za jinak nezměněných podmínek se čisté vývozy zvyšují, což v konečném důsledku zvyšuje agregátní výdaje</a:t>
            </a:r>
          </a:p>
          <a:p>
            <a:pPr>
              <a:defRPr/>
            </a:pPr>
            <a:r>
              <a:rPr lang="cs-CZ" sz="2200" dirty="0"/>
              <a:t>Pokud roste reálný měnový kurz, rostou za jinak stejných podmínek také čisté vývozy a následně rostou agregátní výdaje</a:t>
            </a:r>
          </a:p>
          <a:p>
            <a:pPr>
              <a:defRPr/>
            </a:pPr>
            <a:r>
              <a:rPr lang="cs-CZ" sz="2200" dirty="0"/>
              <a:t>Pokud roste domácí důchod, čisté vývozy se za jinak nezměněných podmínek snižují, což ve svém důsledku snižuje i úroveň agregátních výdajů </a:t>
            </a:r>
          </a:p>
          <a:p>
            <a:pPr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C1B23FC9-4752-4434-88C1-FC79683052D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54/56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261A63A5-BB1E-49F0-9A73-D0FF76B4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04107"/>
            <a:ext cx="7158038" cy="1412875"/>
          </a:xfrm>
        </p:spPr>
        <p:txBody>
          <a:bodyPr>
            <a:normAutofit/>
          </a:bodyPr>
          <a:lstStyle/>
          <a:p>
            <a:pPr algn="ctr"/>
            <a:r>
              <a:rPr lang="cs-CZ" altLang="cs-CZ" sz="3600" b="1" dirty="0"/>
              <a:t>Agregátní výdaje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23F824C4-499F-4D0C-BD4D-60B550C8B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09750"/>
            <a:ext cx="9144000" cy="5040313"/>
          </a:xfrm>
        </p:spPr>
        <p:txBody>
          <a:bodyPr/>
          <a:lstStyle/>
          <a:p>
            <a:pPr>
              <a:defRPr/>
            </a:pPr>
            <a:r>
              <a:rPr lang="cs-CZ" altLang="cs-CZ" sz="2200" b="1" dirty="0">
                <a:solidFill>
                  <a:srgbClr val="7030A0"/>
                </a:solidFill>
              </a:rPr>
              <a:t>Agregátní výdaje </a:t>
            </a:r>
            <a:r>
              <a:rPr lang="cs-CZ" altLang="cs-CZ" sz="2200" dirty="0"/>
              <a:t>= výdaje domácností, firem, státu a zahraničí: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1800" b="1" dirty="0"/>
              <a:t>AE = C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Y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</a:t>
            </a:r>
            <a:r>
              <a:rPr lang="cs-CZ" altLang="cs-CZ" sz="1800" b="1" baseline="-25000" dirty="0"/>
              <a:t>A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 * Y + </a:t>
            </a:r>
            <a:r>
              <a:rPr lang="cs-CZ" altLang="cs-CZ" sz="1800" b="1" dirty="0" err="1"/>
              <a:t>mpc</a:t>
            </a:r>
            <a:r>
              <a:rPr lang="cs-CZ" altLang="cs-CZ" sz="1800" b="1" dirty="0"/>
              <a:t> * TR + I + G + EX – IM</a:t>
            </a:r>
            <a:r>
              <a:rPr lang="cs-CZ" altLang="cs-CZ" sz="1800" b="1" baseline="-25000" dirty="0"/>
              <a:t>A </a:t>
            </a:r>
            <a:r>
              <a:rPr lang="cs-CZ" altLang="cs-CZ" sz="1800" b="1" dirty="0"/>
              <a:t> – </a:t>
            </a:r>
            <a:r>
              <a:rPr lang="cs-CZ" altLang="cs-CZ" sz="1800" b="1" dirty="0" err="1"/>
              <a:t>mpm</a:t>
            </a:r>
            <a:r>
              <a:rPr lang="cs-CZ" altLang="cs-CZ" sz="1800" b="1" dirty="0"/>
              <a:t> * Y</a:t>
            </a:r>
            <a:r>
              <a:rPr lang="cs-CZ" altLang="cs-CZ" sz="1800" b="1" baseline="-25000" dirty="0"/>
              <a:t> 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Což můžeme zjednodušit na: 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EX – IM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(1 - t)* Y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*Y</a:t>
            </a:r>
          </a:p>
          <a:p>
            <a:pPr>
              <a:spcBef>
                <a:spcPts val="1800"/>
              </a:spcBef>
              <a:defRPr/>
            </a:pPr>
            <a:r>
              <a:rPr lang="cs-CZ" sz="2400" dirty="0"/>
              <a:t>Pokud vytkneme Y, rovnici AE můžeme zapsat</a:t>
            </a:r>
          </a:p>
          <a:p>
            <a:pPr marL="0" indent="0" algn="ctr">
              <a:spcBef>
                <a:spcPts val="1800"/>
              </a:spcBef>
              <a:buFont typeface="Wingdings" panose="05000000000000000000" pitchFamily="2" charset="2"/>
              <a:buNone/>
              <a:defRPr/>
            </a:pPr>
            <a:r>
              <a:rPr lang="cs-CZ" altLang="cs-CZ" sz="2400" b="1" dirty="0"/>
              <a:t>AE = A</a:t>
            </a:r>
            <a:r>
              <a:rPr lang="cs-CZ" altLang="cs-CZ" sz="2400" b="1" baseline="-25000" dirty="0"/>
              <a:t>A</a:t>
            </a:r>
            <a:r>
              <a:rPr lang="cs-CZ" altLang="cs-CZ" sz="2400" b="1" dirty="0"/>
              <a:t> + Y* (</a:t>
            </a:r>
            <a:r>
              <a:rPr lang="cs-CZ" altLang="cs-CZ" sz="2400" b="1" dirty="0" err="1"/>
              <a:t>mpc</a:t>
            </a:r>
            <a:r>
              <a:rPr lang="cs-CZ" altLang="cs-CZ" sz="2400" b="1" dirty="0"/>
              <a:t> * (1 – t) – </a:t>
            </a:r>
            <a:r>
              <a:rPr lang="cs-CZ" altLang="cs-CZ" sz="2400" b="1" dirty="0" err="1"/>
              <a:t>mpm</a:t>
            </a:r>
            <a:r>
              <a:rPr lang="cs-CZ" altLang="cs-CZ" sz="2400" b="1" dirty="0"/>
              <a:t>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>
              <a:defRPr/>
            </a:pPr>
            <a:endParaRPr lang="en-US" altLang="cs-CZ" b="1" dirty="0">
              <a:solidFill>
                <a:srgbClr val="FF33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rgbClr val="7030A0"/>
              </a:solidFill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9F87C53-93B9-44E7-94FB-5787BCD350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55/56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A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autonomní</a:t>
            </a:r>
            <a:r>
              <a:rPr lang="cs-CZ" altLang="cs-CZ" sz="2800" dirty="0"/>
              <a:t> spotřební výdaje, které </a:t>
            </a:r>
            <a:r>
              <a:rPr lang="cs-CZ" altLang="cs-CZ" sz="2800" b="1" u="sng" dirty="0"/>
              <a:t>nezávisí</a:t>
            </a:r>
            <a:r>
              <a:rPr lang="cs-CZ" altLang="cs-CZ" sz="2800" dirty="0"/>
              <a:t> na velikosti důchodu, autonomní spotřeba vyjadřuje spotřební výdaje, když je důchod roven nule</a:t>
            </a:r>
          </a:p>
          <a:p>
            <a:r>
              <a:rPr lang="cs-CZ" altLang="cs-CZ" sz="2800" b="1" dirty="0"/>
              <a:t>C</a:t>
            </a:r>
            <a:r>
              <a:rPr lang="cs-CZ" altLang="cs-CZ" sz="2800" b="1" baseline="-25000" dirty="0"/>
              <a:t>I</a:t>
            </a:r>
            <a:r>
              <a:rPr lang="cs-CZ" altLang="cs-CZ" sz="2800" dirty="0"/>
              <a:t> – </a:t>
            </a:r>
            <a:r>
              <a:rPr lang="cs-CZ" altLang="cs-CZ" sz="2800" b="1" dirty="0"/>
              <a:t>indukovaná</a:t>
            </a:r>
            <a:r>
              <a:rPr lang="cs-CZ" altLang="cs-CZ" sz="2800" dirty="0"/>
              <a:t> spotřeba (spotřební výdaje), která je funkcí důchodu a je násobkem mezního sklonu ke spotřebě (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) a důchodu (Y)  C</a:t>
            </a:r>
            <a:r>
              <a:rPr lang="cs-CZ" altLang="cs-CZ" sz="2800" baseline="-25000" dirty="0"/>
              <a:t>I</a:t>
            </a:r>
            <a:r>
              <a:rPr lang="cs-CZ" altLang="cs-CZ" sz="2800" dirty="0"/>
              <a:t>=</a:t>
            </a:r>
            <a:r>
              <a:rPr lang="cs-CZ" altLang="cs-CZ" sz="2800" dirty="0" err="1"/>
              <a:t>mpc</a:t>
            </a:r>
            <a:r>
              <a:rPr lang="cs-CZ" altLang="cs-CZ" sz="2800" dirty="0"/>
              <a:t>*Y</a:t>
            </a:r>
          </a:p>
          <a:p>
            <a:r>
              <a:rPr lang="cs-CZ" altLang="cs-CZ" sz="2800" b="1" dirty="0" err="1"/>
              <a:t>mpc</a:t>
            </a:r>
            <a:r>
              <a:rPr lang="cs-CZ" altLang="cs-CZ" sz="2800" dirty="0"/>
              <a:t> – mezní sklon ke spotřebě, vyjadřuje velikost, o kterou se zvýší spotřební výdaje při zvýšení důchodu o každou dodatečnou jednotku.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47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b="1" dirty="0"/>
              <a:t>Ca = autonomní spotřeba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Zahrnují pouze ty výdaje domácnosti na statky a služby, jejichž výše nezávisí na velikosti jejich disponibilního důchodu. </a:t>
            </a:r>
          </a:p>
          <a:p>
            <a:pPr algn="just">
              <a:lnSpc>
                <a:spcPct val="110000"/>
              </a:lnSpc>
              <a:spcAft>
                <a:spcPts val="800"/>
              </a:spcAft>
            </a:pPr>
            <a:r>
              <a:rPr lang="cs-CZ" sz="2800" dirty="0"/>
              <a:t>Domácnosti je musí vynaložit, i když je jejich důchod nulový (nájem, jídlo, atd.)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69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b="1" dirty="0"/>
              <a:t>Spotřební funkce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2" y="1440493"/>
            <a:ext cx="8593146" cy="470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dirty="0"/>
              <a:t>C = Ca + c*YD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 = mezní sklon ke spotřebě</a:t>
            </a:r>
            <a:r>
              <a:rPr lang="cs-CZ" sz="2800" dirty="0"/>
              <a:t> (</a:t>
            </a:r>
            <a:r>
              <a:rPr lang="cs-CZ" sz="2800" dirty="0" err="1"/>
              <a:t>mpc</a:t>
            </a:r>
            <a:r>
              <a:rPr lang="cs-CZ" sz="2800" dirty="0"/>
              <a:t>) – vyjadřuje, jak se změní spotřební výdaje domácnosti při změně reálného důchodu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dirty="0"/>
              <a:t>0 &lt; </a:t>
            </a:r>
            <a:r>
              <a:rPr lang="cs-CZ" sz="2800" dirty="0" err="1"/>
              <a:t>mpc</a:t>
            </a:r>
            <a:r>
              <a:rPr lang="cs-CZ" sz="2800" dirty="0"/>
              <a:t> &lt; 1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800" b="1" i="1" dirty="0"/>
              <a:t>c*Y</a:t>
            </a:r>
            <a:r>
              <a:rPr lang="cs-CZ" sz="2800" b="1" i="1" baseline="-25000" dirty="0"/>
              <a:t>D</a:t>
            </a:r>
            <a:r>
              <a:rPr lang="cs-CZ" sz="2800" b="1" i="1" dirty="0"/>
              <a:t> = indukovaná spotřeba (C´)</a:t>
            </a:r>
            <a:r>
              <a:rPr lang="cs-CZ" sz="2800" dirty="0"/>
              <a:t> (= složka spotřeby závislá na výši důchodu, s růstem důchodu se zvyšuje ochota spotřebitelů více spotřebovávat).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9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6AD8D7CF-3E64-4164-B8EC-7615057CF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3600" b="1" dirty="0" err="1"/>
              <a:t>Úsporová</a:t>
            </a:r>
            <a:r>
              <a:rPr lang="cs-CZ" altLang="cs-CZ" sz="3600" b="1" dirty="0"/>
              <a:t> funkce</a:t>
            </a:r>
          </a:p>
        </p:txBody>
      </p:sp>
      <p:cxnSp>
        <p:nvCxnSpPr>
          <p:cNvPr id="4" name="Přímá spojovací čára 3">
            <a:extLst>
              <a:ext uri="{FF2B5EF4-FFF2-40B4-BE49-F238E27FC236}">
                <a16:creationId xmlns:a16="http://schemas.microsoft.com/office/drawing/2014/main" id="{8A65AE15-62B9-4AC6-9E01-6895EB4D032B}"/>
              </a:ext>
            </a:extLst>
          </p:cNvPr>
          <p:cNvCxnSpPr/>
          <p:nvPr/>
        </p:nvCxnSpPr>
        <p:spPr>
          <a:xfrm rot="5400000">
            <a:off x="-1414462" y="4275138"/>
            <a:ext cx="4573587" cy="158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čára 5">
            <a:extLst>
              <a:ext uri="{FF2B5EF4-FFF2-40B4-BE49-F238E27FC236}">
                <a16:creationId xmlns:a16="http://schemas.microsoft.com/office/drawing/2014/main" id="{30C12740-0615-442A-8DAB-518E491A1685}"/>
              </a:ext>
            </a:extLst>
          </p:cNvPr>
          <p:cNvCxnSpPr/>
          <p:nvPr/>
        </p:nvCxnSpPr>
        <p:spPr>
          <a:xfrm>
            <a:off x="900113" y="4365625"/>
            <a:ext cx="7286625" cy="158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" name="TextovéPole 7">
            <a:extLst>
              <a:ext uri="{FF2B5EF4-FFF2-40B4-BE49-F238E27FC236}">
                <a16:creationId xmlns:a16="http://schemas.microsoft.com/office/drawing/2014/main" id="{CF25C2FE-6495-4B3F-8D0A-7C1385A4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38" y="45005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8198" name="TextovéPole 8">
            <a:extLst>
              <a:ext uri="{FF2B5EF4-FFF2-40B4-BE49-F238E27FC236}">
                <a16:creationId xmlns:a16="http://schemas.microsoft.com/office/drawing/2014/main" id="{08848B6D-CCB5-4403-BCA4-BCC48028C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785938"/>
            <a:ext cx="85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</a:t>
            </a:r>
          </a:p>
        </p:txBody>
      </p:sp>
      <p:cxnSp>
        <p:nvCxnSpPr>
          <p:cNvPr id="11" name="Přímá spojovací čára 10">
            <a:extLst>
              <a:ext uri="{FF2B5EF4-FFF2-40B4-BE49-F238E27FC236}">
                <a16:creationId xmlns:a16="http://schemas.microsoft.com/office/drawing/2014/main" id="{EBB7C88C-1DC8-4794-958D-A9D36CD95CA2}"/>
              </a:ext>
            </a:extLst>
          </p:cNvPr>
          <p:cNvCxnSpPr/>
          <p:nvPr/>
        </p:nvCxnSpPr>
        <p:spPr>
          <a:xfrm flipV="1">
            <a:off x="914400" y="3573463"/>
            <a:ext cx="5429250" cy="200025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TextovéPole 12">
            <a:extLst>
              <a:ext uri="{FF2B5EF4-FFF2-40B4-BE49-F238E27FC236}">
                <a16:creationId xmlns:a16="http://schemas.microsoft.com/office/drawing/2014/main" id="{CDAC2D82-A55D-41BF-83B6-849CFD86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3284538"/>
            <a:ext cx="3000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-C</a:t>
            </a:r>
            <a:r>
              <a:rPr kumimoji="0" lang="cs-CZ" altLang="cs-CZ" sz="1800" b="1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+(1-mpc)*Y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5" name="Přímá spojovací šipka 14">
            <a:extLst>
              <a:ext uri="{FF2B5EF4-FFF2-40B4-BE49-F238E27FC236}">
                <a16:creationId xmlns:a16="http://schemas.microsoft.com/office/drawing/2014/main" id="{92741F54-6B03-4A70-A070-BFDFE62BC062}"/>
              </a:ext>
            </a:extLst>
          </p:cNvPr>
          <p:cNvCxnSpPr/>
          <p:nvPr/>
        </p:nvCxnSpPr>
        <p:spPr>
          <a:xfrm rot="5400000">
            <a:off x="42069" y="5007769"/>
            <a:ext cx="1285875" cy="15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TextovéPole 15">
            <a:extLst>
              <a:ext uri="{FF2B5EF4-FFF2-40B4-BE49-F238E27FC236}">
                <a16:creationId xmlns:a16="http://schemas.microsoft.com/office/drawing/2014/main" id="{9631CE18-89D0-4366-958C-C5E7433EF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572125"/>
            <a:ext cx="642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-C</a:t>
            </a:r>
            <a:r>
              <a:rPr kumimoji="0" lang="cs-CZ" altLang="cs-CZ" sz="2000" b="0" i="0" u="none" strike="noStrike" kern="1200" cap="none" spc="0" normalizeH="0" baseline="-2500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Šipka doprava 16">
            <a:extLst>
              <a:ext uri="{FF2B5EF4-FFF2-40B4-BE49-F238E27FC236}">
                <a16:creationId xmlns:a16="http://schemas.microsoft.com/office/drawing/2014/main" id="{23E6EC72-19A1-4C28-9921-42FA88F63EF2}"/>
              </a:ext>
            </a:extLst>
          </p:cNvPr>
          <p:cNvSpPr>
            <a:spLocks noChangeArrowheads="1"/>
          </p:cNvSpPr>
          <p:nvPr/>
        </p:nvSpPr>
        <p:spPr bwMode="auto">
          <a:xfrm rot="3912132">
            <a:off x="3110707" y="3450431"/>
            <a:ext cx="1320800" cy="41433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956F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04" name="TextovéPole 18">
            <a:extLst>
              <a:ext uri="{FF2B5EF4-FFF2-40B4-BE49-F238E27FC236}">
                <a16:creationId xmlns:a16="http://schemas.microsoft.com/office/drawing/2014/main" id="{4E567260-D394-4952-BC62-591B491B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65400"/>
            <a:ext cx="3284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 do tohoto bodu jsou úspory</a:t>
            </a:r>
          </a:p>
        </p:txBody>
      </p:sp>
      <p:sp>
        <p:nvSpPr>
          <p:cNvPr id="8205" name="TextovéPole 19">
            <a:extLst>
              <a:ext uri="{FF2B5EF4-FFF2-40B4-BE49-F238E27FC236}">
                <a16:creationId xmlns:a16="http://schemas.microsoft.com/office/drawing/2014/main" id="{D32F9FA7-85F5-48D4-8F10-2FEF1A76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442912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S=0</a:t>
            </a:r>
          </a:p>
        </p:txBody>
      </p:sp>
      <p:sp>
        <p:nvSpPr>
          <p:cNvPr id="8206" name="TextovéPole 20">
            <a:extLst>
              <a:ext uri="{FF2B5EF4-FFF2-40B4-BE49-F238E27FC236}">
                <a16:creationId xmlns:a16="http://schemas.microsoft.com/office/drawing/2014/main" id="{AB1468AA-AE5B-4559-9C6A-590CA922D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4822628"/>
            <a:ext cx="4857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Rovnice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úsporové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křivky se dá zapsat i jako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S= -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cs-CZ" altLang="cs-CZ" sz="1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cs-CZ" alt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+mps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*Y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, neboť 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plati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mps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mpc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0642802A-2686-43F4-A679-1533A27ED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565400"/>
            <a:ext cx="1366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ZÁPORNÉ</a:t>
            </a:r>
            <a:endParaRPr kumimoji="0" lang="en-US" altLang="cs-CZ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4A042DBD-893B-4C37-A9FA-9226FA06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565400"/>
            <a:ext cx="576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516032D6-2391-4578-BB27-AFEC2B7CE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2060575"/>
            <a:ext cx="28082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Čerpám naspořené finance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Půjčím si</a:t>
            </a:r>
            <a:endParaRPr kumimoji="0" lang="en-US" altLang="cs-CZ" sz="1800" b="0" i="0" u="none" strike="noStrike" kern="1200" cap="none" spc="0" normalizeH="0" baseline="0" noProof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Google Shape;99;p14">
            <a:extLst>
              <a:ext uri="{FF2B5EF4-FFF2-40B4-BE49-F238E27FC236}">
                <a16:creationId xmlns:a16="http://schemas.microsoft.com/office/drawing/2014/main" id="{5A1ABD62-C52F-4423-B9F7-519B72442D01}"/>
              </a:ext>
            </a:extLst>
          </p:cNvPr>
          <p:cNvSpPr txBox="1"/>
          <p:nvPr/>
        </p:nvSpPr>
        <p:spPr>
          <a:xfrm>
            <a:off x="279251" y="6488926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8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200" grpId="0"/>
      <p:bldP spid="8202" grpId="0"/>
      <p:bldP spid="17" grpId="0" animBg="1"/>
      <p:bldP spid="8204" grpId="0"/>
      <p:bldP spid="8205" grpId="0"/>
      <p:bldP spid="8208" grpId="0"/>
      <p:bldP spid="82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3689</Words>
  <Application>Microsoft Office PowerPoint</Application>
  <PresentationFormat>Předvádění na obrazovce (4:3)</PresentationFormat>
  <Paragraphs>525</Paragraphs>
  <Slides>56</Slides>
  <Notes>55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Corbel</vt:lpstr>
      <vt:lpstr>Times New Roman</vt:lpstr>
      <vt:lpstr>Wingdings</vt:lpstr>
      <vt:lpstr>Office Theme</vt:lpstr>
      <vt:lpstr>Makroekonomie Spotřeba, úspory, investice YMAK_03/04</vt:lpstr>
      <vt:lpstr>Keynesovská vs. neoklasická ekonomie</vt:lpstr>
      <vt:lpstr>Potencionální produkt</vt:lpstr>
      <vt:lpstr>Disponibilní důchod</vt:lpstr>
      <vt:lpstr>Spotřební funkce</vt:lpstr>
      <vt:lpstr>Spotřební funkce</vt:lpstr>
      <vt:lpstr>Spotřební funkce</vt:lpstr>
      <vt:lpstr>Spotřební funkce</vt:lpstr>
      <vt:lpstr>Úsporová funkce</vt:lpstr>
      <vt:lpstr>Úsporová funkce</vt:lpstr>
      <vt:lpstr>Úsporová funkce</vt:lpstr>
      <vt:lpstr>Úsporová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Model s linií 45º  (jednoduchá keynesiánský model)</vt:lpstr>
      <vt:lpstr>Investiční funkce</vt:lpstr>
      <vt:lpstr>Model s linií 45º  (jednoduchá keynesiánský model)</vt:lpstr>
      <vt:lpstr>Model s linií 45º  (jednoduchá keynesiánský model)</vt:lpstr>
      <vt:lpstr>Model s linií 45º  (jednoduchá keynesiánský model)</vt:lpstr>
      <vt:lpstr>Určení rovnovážného produktu pomocí křivky spotřeby a investic</vt:lpstr>
      <vt:lpstr>Určení rovnovážného produktu pomocí úsporové  a investiční funkce</vt:lpstr>
      <vt:lpstr>Určení recesní mezery pomocí křivky spotřeby a investic</vt:lpstr>
      <vt:lpstr>Určení recesní mezery pomocí úsporové a investiční funkce</vt:lpstr>
      <vt:lpstr>Paradox spořivosti</vt:lpstr>
      <vt:lpstr>Jednoduchý výdajový multiplikátor</vt:lpstr>
      <vt:lpstr>Jednoduchý výdajový multiplikátor - komentář</vt:lpstr>
      <vt:lpstr>Jednoduchý výdajový multiplikátor - komentář</vt:lpstr>
      <vt:lpstr>Jednoduchý výdajový multiplikátor</vt:lpstr>
      <vt:lpstr>Model s linií 45º  (jednoduchá keynesiánský model)</vt:lpstr>
      <vt:lpstr>Příklady k procvičení</vt:lpstr>
      <vt:lpstr>Příklad č. 1:</vt:lpstr>
      <vt:lpstr>Příklad č. 2:</vt:lpstr>
      <vt:lpstr>Příklad č. 3:</vt:lpstr>
      <vt:lpstr>Vymezení třísektorové ekonomiky</vt:lpstr>
      <vt:lpstr>Vymezení třísektorové ekonomiky</vt:lpstr>
      <vt:lpstr>Spotřební funkce</vt:lpstr>
      <vt:lpstr>Důchod a zdanění</vt:lpstr>
      <vt:lpstr>Spotřební funkce</vt:lpstr>
      <vt:lpstr>Agregátní výdaje</vt:lpstr>
      <vt:lpstr>Agregátní výdaje</vt:lpstr>
      <vt:lpstr>Křivka agregátních výdajů v třísektorovém modelu</vt:lpstr>
      <vt:lpstr>Agregátní výdaje</vt:lpstr>
      <vt:lpstr>Změny křivky AE v třísektorovém modelu</vt:lpstr>
      <vt:lpstr>Výdajový multiplikátor v třísektorové ekonomice</vt:lpstr>
      <vt:lpstr>Další multiplikátory v třísektorové ekonomice</vt:lpstr>
      <vt:lpstr>Rovnovážný produkt</vt:lpstr>
      <vt:lpstr>Rovnovážný produkt a státní rozpočet</vt:lpstr>
      <vt:lpstr>Příklady k procvičení</vt:lpstr>
      <vt:lpstr>Příklad č. 1:</vt:lpstr>
      <vt:lpstr>Vymezení čtyřsektorové ekonomiky</vt:lpstr>
      <vt:lpstr>Vymezení čtyřsektorové ekonomiky</vt:lpstr>
      <vt:lpstr>Vymezení čtyřsektorové ekonomiky</vt:lpstr>
      <vt:lpstr>Vymezení čtyřsektorové ekonomiky</vt:lpstr>
      <vt:lpstr>Agregátní výdaje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60</cp:revision>
  <dcterms:modified xsi:type="dcterms:W3CDTF">2023-02-15T13:04:04Z</dcterms:modified>
</cp:coreProperties>
</file>