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522" r:id="rId2"/>
    <p:sldId id="523" r:id="rId3"/>
    <p:sldId id="524" r:id="rId4"/>
    <p:sldId id="525" r:id="rId5"/>
    <p:sldId id="401" r:id="rId6"/>
    <p:sldId id="402" r:id="rId7"/>
    <p:sldId id="403" r:id="rId8"/>
    <p:sldId id="404" r:id="rId9"/>
    <p:sldId id="405" r:id="rId10"/>
    <p:sldId id="406" r:id="rId11"/>
    <p:sldId id="407" r:id="rId12"/>
    <p:sldId id="408" r:id="rId13"/>
    <p:sldId id="409"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E9989C"/>
    <a:srgbClr val="ECA5A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showGuides="1">
      <p:cViewPr varScale="1">
        <p:scale>
          <a:sx n="123" d="100"/>
          <a:sy n="123" d="100"/>
        </p:scale>
        <p:origin x="1116" y="102"/>
      </p:cViewPr>
      <p:guideLst>
        <p:guide orient="horz" pos="2160"/>
        <p:guide pos="2880"/>
      </p:guideLst>
    </p:cSldViewPr>
  </p:slideViewPr>
  <p:notesTextViewPr>
    <p:cViewPr>
      <p:scale>
        <a:sx n="1" d="1"/>
        <a:sy n="1" d="1"/>
      </p:scale>
      <p:origin x="0" y="0"/>
    </p:cViewPr>
  </p:notesTextViewPr>
  <p:notesViewPr>
    <p:cSldViewPr snapToGrid="0">
      <p:cViewPr>
        <p:scale>
          <a:sx n="100" d="100"/>
          <a:sy n="100" d="100"/>
        </p:scale>
        <p:origin x="2400" y="-14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24DEF-76CE-43F8-B4C7-275C08DA3028}" type="datetimeFigureOut">
              <a:rPr lang="cs-CZ" smtClean="0"/>
              <a:t>16.03.2023</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A614E-6AFF-47D8-9BDB-1E8D5C03BDF9}" type="slidenum">
              <a:rPr lang="cs-CZ" smtClean="0"/>
              <a:t>‹#›</a:t>
            </a:fld>
            <a:endParaRPr lang="cs-CZ"/>
          </a:p>
        </p:txBody>
      </p:sp>
    </p:spTree>
    <p:extLst>
      <p:ext uri="{BB962C8B-B14F-4D97-AF65-F5344CB8AC3E}">
        <p14:creationId xmlns:p14="http://schemas.microsoft.com/office/powerpoint/2010/main" val="258403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5</a:t>
            </a:fld>
            <a:endParaRPr lang="cs-CZ"/>
          </a:p>
        </p:txBody>
      </p:sp>
    </p:spTree>
    <p:extLst>
      <p:ext uri="{BB962C8B-B14F-4D97-AF65-F5344CB8AC3E}">
        <p14:creationId xmlns:p14="http://schemas.microsoft.com/office/powerpoint/2010/main" val="906012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7</a:t>
            </a:fld>
            <a:endParaRPr lang="cs-CZ"/>
          </a:p>
        </p:txBody>
      </p:sp>
    </p:spTree>
    <p:extLst>
      <p:ext uri="{BB962C8B-B14F-4D97-AF65-F5344CB8AC3E}">
        <p14:creationId xmlns:p14="http://schemas.microsoft.com/office/powerpoint/2010/main" val="416138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8</a:t>
            </a:fld>
            <a:endParaRPr lang="cs-CZ"/>
          </a:p>
        </p:txBody>
      </p:sp>
    </p:spTree>
    <p:extLst>
      <p:ext uri="{BB962C8B-B14F-4D97-AF65-F5344CB8AC3E}">
        <p14:creationId xmlns:p14="http://schemas.microsoft.com/office/powerpoint/2010/main" val="1795242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12</a:t>
            </a:fld>
            <a:endParaRPr lang="cs-CZ"/>
          </a:p>
        </p:txBody>
      </p:sp>
    </p:spTree>
    <p:extLst>
      <p:ext uri="{BB962C8B-B14F-4D97-AF65-F5344CB8AC3E}">
        <p14:creationId xmlns:p14="http://schemas.microsoft.com/office/powerpoint/2010/main" val="1904514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FA28E-8293-4774-A3F2-1B0617E24EEC}"/>
              </a:ext>
            </a:extLst>
          </p:cNvPr>
          <p:cNvSpPr>
            <a:spLocks noGrp="1"/>
          </p:cNvSpPr>
          <p:nvPr>
            <p:ph type="ctrTitle"/>
          </p:nvPr>
        </p:nvSpPr>
        <p:spPr>
          <a:ln>
            <a:solidFill>
              <a:schemeClr val="tx1"/>
            </a:solidFill>
          </a:ln>
        </p:spPr>
        <p:txBody>
          <a:bodyPr>
            <a:normAutofit fontScale="90000"/>
          </a:bodyPr>
          <a:lstStyle/>
          <a:p>
            <a:r>
              <a:rPr lang="cs-CZ" sz="4000" dirty="0"/>
              <a:t>Tvorba podnikatelských modelů</a:t>
            </a:r>
            <a:br>
              <a:rPr lang="cs-CZ" sz="4000" dirty="0"/>
            </a:br>
            <a:br>
              <a:rPr lang="cs-CZ" sz="4000" dirty="0"/>
            </a:br>
            <a:r>
              <a:rPr lang="cs-CZ" sz="2800" dirty="0">
                <a:solidFill>
                  <a:schemeClr val="tx1"/>
                </a:solidFill>
              </a:rPr>
              <a:t>T1. Prvky modelu LEAN CANVAS A BUSINESS CANVAS</a:t>
            </a:r>
          </a:p>
        </p:txBody>
      </p:sp>
      <p:sp>
        <p:nvSpPr>
          <p:cNvPr id="3" name="Podnadpis 2">
            <a:extLst>
              <a:ext uri="{FF2B5EF4-FFF2-40B4-BE49-F238E27FC236}">
                <a16:creationId xmlns:a16="http://schemas.microsoft.com/office/drawing/2014/main" id="{5B7613AB-FA6E-4E31-B4FF-E108122E16CA}"/>
              </a:ext>
            </a:extLst>
          </p:cNvPr>
          <p:cNvSpPr>
            <a:spLocks noGrp="1"/>
          </p:cNvSpPr>
          <p:nvPr>
            <p:ph type="subTitle" idx="1"/>
          </p:nvPr>
        </p:nvSpPr>
        <p:spPr>
          <a:ln>
            <a:solidFill>
              <a:schemeClr val="tx1"/>
            </a:solidFill>
          </a:ln>
        </p:spPr>
        <p:txBody>
          <a:bodyPr/>
          <a:lstStyle/>
          <a:p>
            <a:r>
              <a:rPr lang="cs-CZ" dirty="0">
                <a:solidFill>
                  <a:schemeClr val="tx1"/>
                </a:solidFill>
              </a:rPr>
              <a:t>doc. Ing. Jindra Peterková, Ph.D.</a:t>
            </a:r>
          </a:p>
        </p:txBody>
      </p:sp>
    </p:spTree>
    <p:extLst>
      <p:ext uri="{BB962C8B-B14F-4D97-AF65-F5344CB8AC3E}">
        <p14:creationId xmlns:p14="http://schemas.microsoft.com/office/powerpoint/2010/main" val="132698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71827C0-BA3A-4003-BFDD-3D2EE389100C}"/>
              </a:ext>
            </a:extLst>
          </p:cNvPr>
          <p:cNvSpPr>
            <a:spLocks noGrp="1"/>
          </p:cNvSpPr>
          <p:nvPr>
            <p:ph type="title"/>
          </p:nvPr>
        </p:nvSpPr>
        <p:spPr>
          <a:xfrm>
            <a:off x="540000" y="365129"/>
            <a:ext cx="8064000" cy="1325563"/>
          </a:xfrm>
        </p:spPr>
        <p:txBody>
          <a:bodyPr/>
          <a:lstStyle/>
          <a:p>
            <a:r>
              <a:rPr lang="cs-CZ" sz="2400" dirty="0">
                <a:solidFill>
                  <a:schemeClr val="tx1"/>
                </a:solidFill>
              </a:rPr>
              <a:t>Obr. 2 Model Business </a:t>
            </a:r>
            <a:r>
              <a:rPr lang="cs-CZ" sz="2400" dirty="0" err="1">
                <a:solidFill>
                  <a:schemeClr val="tx1"/>
                </a:solidFill>
              </a:rPr>
              <a:t>Canvas</a:t>
            </a:r>
            <a:endParaRPr lang="en-US" sz="2400" dirty="0">
              <a:solidFill>
                <a:schemeClr val="tx1"/>
              </a:solidFill>
            </a:endParaRPr>
          </a:p>
        </p:txBody>
      </p:sp>
      <p:pic>
        <p:nvPicPr>
          <p:cNvPr id="2" name="Obrázek 1">
            <a:extLst>
              <a:ext uri="{FF2B5EF4-FFF2-40B4-BE49-F238E27FC236}">
                <a16:creationId xmlns:a16="http://schemas.microsoft.com/office/drawing/2014/main" id="{D6346456-00DA-4E9E-B147-4055C13E82E9}"/>
              </a:ext>
            </a:extLst>
          </p:cNvPr>
          <p:cNvPicPr/>
          <p:nvPr/>
        </p:nvPicPr>
        <p:blipFill>
          <a:blip r:embed="rId2" cstate="print"/>
          <a:stretch>
            <a:fillRect/>
          </a:stretch>
        </p:blipFill>
        <p:spPr>
          <a:xfrm>
            <a:off x="1307036" y="1825625"/>
            <a:ext cx="6529927" cy="4081204"/>
          </a:xfrm>
          <a:prstGeom prst="rect">
            <a:avLst/>
          </a:prstGeom>
          <a:noFill/>
        </p:spPr>
      </p:pic>
    </p:spTree>
    <p:extLst>
      <p:ext uri="{BB962C8B-B14F-4D97-AF65-F5344CB8AC3E}">
        <p14:creationId xmlns:p14="http://schemas.microsoft.com/office/powerpoint/2010/main" val="3581064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53A8F1F-7B7F-4AF2-81BF-9C802D72BC5D}"/>
              </a:ext>
            </a:extLst>
          </p:cNvPr>
          <p:cNvSpPr>
            <a:spLocks noGrp="1"/>
          </p:cNvSpPr>
          <p:nvPr>
            <p:ph idx="1"/>
          </p:nvPr>
        </p:nvSpPr>
        <p:spPr>
          <a:xfrm>
            <a:off x="540000" y="725864"/>
            <a:ext cx="8064000" cy="5448693"/>
          </a:xfrm>
          <a:ln>
            <a:solidFill>
              <a:schemeClr val="tx1"/>
            </a:solidFill>
          </a:ln>
        </p:spPr>
        <p:txBody>
          <a:bodyPr>
            <a:normAutofit fontScale="85000" lnSpcReduction="10000"/>
          </a:bodyPr>
          <a:lstStyle/>
          <a:p>
            <a:pPr marL="285750" indent="-285750" algn="just">
              <a:buFont typeface="Arial" panose="020B0604020202020204" pitchFamily="34" charset="0"/>
              <a:buChar char="•"/>
            </a:pPr>
            <a:r>
              <a:rPr lang="cs-CZ" sz="2400" b="1" dirty="0">
                <a:solidFill>
                  <a:srgbClr val="C00000"/>
                </a:solidFill>
              </a:rPr>
              <a:t>Zákaznický segment</a:t>
            </a:r>
            <a:r>
              <a:rPr lang="cs-CZ" sz="2400" dirty="0">
                <a:solidFill>
                  <a:srgbClr val="C00000"/>
                </a:solidFill>
              </a:rPr>
              <a:t>. </a:t>
            </a:r>
            <a:r>
              <a:rPr lang="cs-CZ" sz="2400" dirty="0"/>
              <a:t>Zákazníci jsou nejdůležitější prvky každého projektu či akce, našim úkolem je jim porozumět. Měli byste být schopni si zákazníka představit, charakterizovat ho.</a:t>
            </a:r>
          </a:p>
          <a:p>
            <a:pPr marL="285750" indent="-285750" algn="just">
              <a:buFont typeface="Arial" panose="020B0604020202020204" pitchFamily="34" charset="0"/>
              <a:buChar char="•"/>
            </a:pPr>
            <a:r>
              <a:rPr lang="cs-CZ" sz="2400" b="1" dirty="0">
                <a:solidFill>
                  <a:srgbClr val="C00000"/>
                </a:solidFill>
              </a:rPr>
              <a:t>Hodnotová nabí</a:t>
            </a:r>
            <a:r>
              <a:rPr lang="cs-CZ" sz="2400" dirty="0">
                <a:solidFill>
                  <a:srgbClr val="C00000"/>
                </a:solidFill>
              </a:rPr>
              <a:t>dka. </a:t>
            </a:r>
            <a:r>
              <a:rPr lang="cs-CZ" sz="2400" dirty="0"/>
              <a:t>Blok přestavuje naši nabídku pro zvolený segment zákazníků. Tato nabídka může být vyjádřena kvalitativně (např.: zkušenosti zákazníků, inovativnost, design výsledného produktu), tak kvantitativně (např.: cena, čas obsluhy, objem produkce).</a:t>
            </a:r>
          </a:p>
          <a:p>
            <a:pPr marL="285750" indent="-285750" algn="just">
              <a:buFont typeface="Arial" panose="020B0604020202020204" pitchFamily="34" charset="0"/>
              <a:buChar char="•"/>
            </a:pPr>
            <a:r>
              <a:rPr lang="cs-CZ" sz="2400" b="1" dirty="0">
                <a:solidFill>
                  <a:srgbClr val="C00000"/>
                </a:solidFill>
              </a:rPr>
              <a:t>Distribuční kanály</a:t>
            </a:r>
            <a:r>
              <a:rPr lang="cs-CZ" sz="2400" dirty="0">
                <a:solidFill>
                  <a:srgbClr val="C00000"/>
                </a:solidFill>
              </a:rPr>
              <a:t>. </a:t>
            </a:r>
            <a:r>
              <a:rPr lang="cs-CZ" sz="2400" dirty="0"/>
              <a:t>Tato část odpovídá na otázku, jak se naše řešení dostane k zákazníkovi. Jaký typ komunikace využijeme, jaké distribuční kanály budou osloveny, zda využijeme nových technologií či netradičních způsobů distribuce. </a:t>
            </a:r>
          </a:p>
          <a:p>
            <a:pPr marL="285750" indent="-285750" algn="just">
              <a:buFont typeface="Arial" panose="020B0604020202020204" pitchFamily="34" charset="0"/>
              <a:buChar char="•"/>
            </a:pPr>
            <a:r>
              <a:rPr lang="cs-CZ" sz="2400" b="1" dirty="0">
                <a:solidFill>
                  <a:srgbClr val="C00000"/>
                </a:solidFill>
              </a:rPr>
              <a:t>Vztah k zákazníkům</a:t>
            </a:r>
            <a:r>
              <a:rPr lang="cs-CZ" sz="2400" dirty="0">
                <a:solidFill>
                  <a:srgbClr val="C00000"/>
                </a:solidFill>
              </a:rPr>
              <a:t>. </a:t>
            </a:r>
            <a:r>
              <a:rPr lang="cs-CZ" sz="2400" dirty="0"/>
              <a:t>Zde popisujeme různé modely vztahů se zákazníkem s cílem získat nové. Rovněž dbá na to, jak si zákazníky udržet.</a:t>
            </a:r>
          </a:p>
          <a:p>
            <a:pPr marL="285750" indent="-285750" algn="just">
              <a:buFont typeface="Arial" panose="020B0604020202020204" pitchFamily="34" charset="0"/>
              <a:buChar char="•"/>
            </a:pPr>
            <a:r>
              <a:rPr lang="cs-CZ" sz="2400" b="1" dirty="0">
                <a:solidFill>
                  <a:srgbClr val="C00000"/>
                </a:solidFill>
              </a:rPr>
              <a:t>Zdroje příjmů</a:t>
            </a:r>
            <a:r>
              <a:rPr lang="cs-CZ" sz="2400" dirty="0">
                <a:solidFill>
                  <a:srgbClr val="C00000"/>
                </a:solidFill>
              </a:rPr>
              <a:t>. </a:t>
            </a:r>
            <a:r>
              <a:rPr lang="cs-CZ" sz="2400" dirty="0"/>
              <a:t>Tato část popisuje základní způsob, jak bude projekt podporován – za jakou cenu bude řešení prodáváno.  Je možno využít odlišných cenových modelů, jako, smlouvání, aukce, nabídky množstevních slev.</a:t>
            </a:r>
          </a:p>
          <a:p>
            <a:endParaRPr lang="cs-CZ" dirty="0"/>
          </a:p>
        </p:txBody>
      </p:sp>
    </p:spTree>
    <p:extLst>
      <p:ext uri="{BB962C8B-B14F-4D97-AF65-F5344CB8AC3E}">
        <p14:creationId xmlns:p14="http://schemas.microsoft.com/office/powerpoint/2010/main" val="4070035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0081504-9DA5-48A2-808A-29D5DC30BCD8}"/>
              </a:ext>
            </a:extLst>
          </p:cNvPr>
          <p:cNvSpPr>
            <a:spLocks noGrp="1"/>
          </p:cNvSpPr>
          <p:nvPr>
            <p:ph idx="1"/>
          </p:nvPr>
        </p:nvSpPr>
        <p:spPr>
          <a:xfrm>
            <a:off x="540000" y="527900"/>
            <a:ext cx="8064000" cy="5542961"/>
          </a:xfrm>
          <a:ln>
            <a:solidFill>
              <a:schemeClr val="tx1"/>
            </a:solidFill>
          </a:ln>
        </p:spPr>
        <p:txBody>
          <a:bodyPr>
            <a:normAutofit fontScale="92500" lnSpcReduction="10000"/>
          </a:bodyPr>
          <a:lstStyle/>
          <a:p>
            <a:pPr marL="285750" indent="-285750" algn="just">
              <a:buFont typeface="Arial" panose="020B0604020202020204" pitchFamily="34" charset="0"/>
              <a:buChar char="•"/>
            </a:pPr>
            <a:r>
              <a:rPr lang="cs-CZ" sz="2400" b="1" dirty="0">
                <a:solidFill>
                  <a:srgbClr val="C00000"/>
                </a:solidFill>
              </a:rPr>
              <a:t>Klíčové zdroje</a:t>
            </a:r>
            <a:r>
              <a:rPr lang="cs-CZ" sz="2400" dirty="0">
                <a:solidFill>
                  <a:srgbClr val="C00000"/>
                </a:solidFill>
              </a:rPr>
              <a:t>. </a:t>
            </a:r>
            <a:r>
              <a:rPr lang="cs-CZ" sz="2400" dirty="0"/>
              <a:t>Zde jsou popsány všechny „ingredience“, které potřebujeme k tomu, aby mohl být produkt či služba nabízena zákazníkovi – např. je ovlivněna Vašimi schopnostmi a dovednostmi, zdroji organizace apod. Tato část tvoří opak k hodnotové nabídce.</a:t>
            </a:r>
          </a:p>
          <a:p>
            <a:pPr marL="285750" indent="-285750" algn="just">
              <a:buFont typeface="Arial" panose="020B0604020202020204" pitchFamily="34" charset="0"/>
              <a:buChar char="•"/>
            </a:pPr>
            <a:r>
              <a:rPr lang="cs-CZ" sz="2400" b="1" dirty="0">
                <a:solidFill>
                  <a:srgbClr val="C00000"/>
                </a:solidFill>
              </a:rPr>
              <a:t>Hlavní aktivity</a:t>
            </a:r>
            <a:r>
              <a:rPr lang="cs-CZ" sz="2400" dirty="0">
                <a:solidFill>
                  <a:srgbClr val="C00000"/>
                </a:solidFill>
              </a:rPr>
              <a:t>. </a:t>
            </a:r>
            <a:r>
              <a:rPr lang="cs-CZ" sz="2400" dirty="0"/>
              <a:t>Nejen zdroje jsou důležité. Zdroje musíme umět použít, aby nabídka mohla vzniknout. Musíme umět popsat, jaké aktivity budeme k tomu potřebovat. </a:t>
            </a:r>
          </a:p>
          <a:p>
            <a:pPr marL="285750" indent="-285750" algn="just">
              <a:buFont typeface="Arial" panose="020B0604020202020204" pitchFamily="34" charset="0"/>
              <a:buChar char="•"/>
            </a:pPr>
            <a:r>
              <a:rPr lang="cs-CZ" sz="2400" b="1" dirty="0">
                <a:solidFill>
                  <a:srgbClr val="C00000"/>
                </a:solidFill>
              </a:rPr>
              <a:t>Hlavní obchodní partneři</a:t>
            </a:r>
            <a:r>
              <a:rPr lang="cs-CZ" sz="2400" dirty="0">
                <a:solidFill>
                  <a:srgbClr val="C00000"/>
                </a:solidFill>
              </a:rPr>
              <a:t>. </a:t>
            </a:r>
            <a:r>
              <a:rPr lang="cs-CZ" sz="2400" dirty="0"/>
              <a:t>V této části popisujeme, kdo nám pomáhá s hlavními činnostmi. Kdo je naším obchodním partnerem a jaké má vztahy vůči nám, tj. jaký vliv bude mít i na naše rozhodování při změnách (konkurent, strategický partner či konkurent).</a:t>
            </a:r>
          </a:p>
          <a:p>
            <a:pPr marL="285750" indent="-285750" algn="just">
              <a:buFont typeface="Arial" panose="020B0604020202020204" pitchFamily="34" charset="0"/>
              <a:buChar char="•"/>
            </a:pPr>
            <a:r>
              <a:rPr lang="cs-CZ" sz="2400" b="1" dirty="0">
                <a:solidFill>
                  <a:srgbClr val="C00000"/>
                </a:solidFill>
              </a:rPr>
              <a:t>Struktura nákladů</a:t>
            </a:r>
            <a:r>
              <a:rPr lang="cs-CZ" sz="2400" dirty="0">
                <a:solidFill>
                  <a:srgbClr val="C00000"/>
                </a:solidFill>
              </a:rPr>
              <a:t>. </a:t>
            </a:r>
            <a:r>
              <a:rPr lang="cs-CZ" sz="2400" dirty="0"/>
              <a:t>Nákladová struktura ovlivňuje v konečném důsledku úspěšnost projektu. V modelech můžeme rozlišit dva základní směry, a to hodnotově řízený přístup, kdy model je zaměřen na necenovou výhodu na trhu a v opačném případě se snažíme snižovat náklady a tím si budovat svou tržní pozici</a:t>
            </a:r>
          </a:p>
          <a:p>
            <a:endParaRPr lang="cs-CZ" dirty="0"/>
          </a:p>
        </p:txBody>
      </p:sp>
    </p:spTree>
    <p:extLst>
      <p:ext uri="{BB962C8B-B14F-4D97-AF65-F5344CB8AC3E}">
        <p14:creationId xmlns:p14="http://schemas.microsoft.com/office/powerpoint/2010/main" val="39775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7BE93-2340-41B0-B513-38191A5A921E}"/>
              </a:ext>
            </a:extLst>
          </p:cNvPr>
          <p:cNvSpPr>
            <a:spLocks noGrp="1"/>
          </p:cNvSpPr>
          <p:nvPr>
            <p:ph type="title"/>
          </p:nvPr>
        </p:nvSpPr>
        <p:spPr>
          <a:xfrm>
            <a:off x="251521" y="386499"/>
            <a:ext cx="8352479" cy="1285339"/>
          </a:xfrm>
        </p:spPr>
        <p:txBody>
          <a:bodyPr/>
          <a:lstStyle/>
          <a:p>
            <a:r>
              <a:rPr lang="cs-CZ" sz="3200" dirty="0"/>
              <a:t>Srovnání modelů Business </a:t>
            </a:r>
            <a:r>
              <a:rPr lang="cs-CZ" sz="3200" dirty="0" err="1"/>
              <a:t>Canvas</a:t>
            </a:r>
            <a:r>
              <a:rPr lang="cs-CZ" sz="3200" dirty="0"/>
              <a:t>  a </a:t>
            </a:r>
            <a:r>
              <a:rPr lang="cs-CZ" sz="3200" dirty="0" err="1"/>
              <a:t>Lean</a:t>
            </a:r>
            <a:r>
              <a:rPr lang="cs-CZ" sz="3200" dirty="0"/>
              <a:t> </a:t>
            </a:r>
            <a:r>
              <a:rPr lang="cs-CZ" sz="3200" dirty="0" err="1"/>
              <a:t>Canvas</a:t>
            </a:r>
            <a:endParaRPr lang="cs-CZ" sz="3200" dirty="0"/>
          </a:p>
        </p:txBody>
      </p:sp>
      <p:graphicFrame>
        <p:nvGraphicFramePr>
          <p:cNvPr id="4" name="Tabulka 3">
            <a:extLst>
              <a:ext uri="{FF2B5EF4-FFF2-40B4-BE49-F238E27FC236}">
                <a16:creationId xmlns:a16="http://schemas.microsoft.com/office/drawing/2014/main" id="{E4136C94-9CE5-407B-9B95-2F52898A15A2}"/>
              </a:ext>
            </a:extLst>
          </p:cNvPr>
          <p:cNvGraphicFramePr>
            <a:graphicFrameLocks noGrp="1"/>
          </p:cNvGraphicFramePr>
          <p:nvPr/>
        </p:nvGraphicFramePr>
        <p:xfrm>
          <a:off x="347290" y="1345997"/>
          <a:ext cx="8449419" cy="4792751"/>
        </p:xfrm>
        <a:graphic>
          <a:graphicData uri="http://schemas.openxmlformats.org/drawingml/2006/table">
            <a:tbl>
              <a:tblPr>
                <a:tableStyleId>{5C22544A-7EE6-4342-B048-85BDC9FD1C3A}</a:tableStyleId>
              </a:tblPr>
              <a:tblGrid>
                <a:gridCol w="1746961">
                  <a:extLst>
                    <a:ext uri="{9D8B030D-6E8A-4147-A177-3AD203B41FA5}">
                      <a16:colId xmlns:a16="http://schemas.microsoft.com/office/drawing/2014/main" val="580988883"/>
                    </a:ext>
                  </a:extLst>
                </a:gridCol>
                <a:gridCol w="3242821">
                  <a:extLst>
                    <a:ext uri="{9D8B030D-6E8A-4147-A177-3AD203B41FA5}">
                      <a16:colId xmlns:a16="http://schemas.microsoft.com/office/drawing/2014/main" val="2916528908"/>
                    </a:ext>
                  </a:extLst>
                </a:gridCol>
                <a:gridCol w="3459637">
                  <a:extLst>
                    <a:ext uri="{9D8B030D-6E8A-4147-A177-3AD203B41FA5}">
                      <a16:colId xmlns:a16="http://schemas.microsoft.com/office/drawing/2014/main" val="1552209502"/>
                    </a:ext>
                  </a:extLst>
                </a:gridCol>
              </a:tblGrid>
              <a:tr h="360255">
                <a:tc>
                  <a:txBody>
                    <a:bodyPr/>
                    <a:lstStyle/>
                    <a:p>
                      <a:pPr algn="just">
                        <a:lnSpc>
                          <a:spcPct val="115000"/>
                        </a:lnSpc>
                        <a:spcAft>
                          <a:spcPts val="0"/>
                        </a:spcAft>
                      </a:pPr>
                      <a:r>
                        <a:rPr lang="cs-CZ" sz="2400" spc="-30" dirty="0">
                          <a:solidFill>
                            <a:srgbClr val="C00000"/>
                          </a:solidFill>
                          <a:effectLst/>
                        </a:rPr>
                        <a:t>Prvky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a:solidFill>
                            <a:srgbClr val="C00000"/>
                          </a:solidFill>
                          <a:effectLst/>
                        </a:rPr>
                        <a:t>Business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err="1">
                          <a:solidFill>
                            <a:srgbClr val="C00000"/>
                          </a:solidFill>
                          <a:effectLst/>
                        </a:rPr>
                        <a:t>Lean</a:t>
                      </a:r>
                      <a:r>
                        <a:rPr lang="cs-CZ" sz="1600" b="1" spc="-30" dirty="0">
                          <a:solidFill>
                            <a:srgbClr val="C00000"/>
                          </a:solidFill>
                          <a:effectLst/>
                        </a:rPr>
                        <a:t>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75138552"/>
                  </a:ext>
                </a:extLst>
              </a:tr>
              <a:tr h="265195">
                <a:tc>
                  <a:txBody>
                    <a:bodyPr/>
                    <a:lstStyle/>
                    <a:p>
                      <a:pPr algn="just">
                        <a:lnSpc>
                          <a:spcPct val="115000"/>
                        </a:lnSpc>
                        <a:spcAft>
                          <a:spcPts val="0"/>
                        </a:spcAft>
                      </a:pPr>
                      <a:r>
                        <a:rPr lang="cs-CZ" sz="2400" spc="-30" dirty="0">
                          <a:solidFill>
                            <a:srgbClr val="C00000"/>
                          </a:solidFill>
                          <a:effectLst/>
                        </a:rPr>
                        <a:t>Cíl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Nové a existující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Převážně Start-up projekty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919847245"/>
                  </a:ext>
                </a:extLst>
              </a:tr>
              <a:tr h="265195">
                <a:tc>
                  <a:txBody>
                    <a:bodyPr/>
                    <a:lstStyle/>
                    <a:p>
                      <a:pPr algn="just">
                        <a:lnSpc>
                          <a:spcPct val="115000"/>
                        </a:lnSpc>
                        <a:spcAft>
                          <a:spcPts val="0"/>
                        </a:spcAft>
                      </a:pPr>
                      <a:r>
                        <a:rPr lang="cs-CZ" sz="2400" spc="-30" dirty="0">
                          <a:solidFill>
                            <a:srgbClr val="C00000"/>
                          </a:solidFill>
                          <a:effectLst/>
                        </a:rPr>
                        <a:t>Zaměření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Zákazníci, Investoři,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Pouze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842189972"/>
                  </a:ext>
                </a:extLst>
              </a:tr>
              <a:tr h="831491">
                <a:tc>
                  <a:txBody>
                    <a:bodyPr/>
                    <a:lstStyle/>
                    <a:p>
                      <a:pPr algn="just">
                        <a:lnSpc>
                          <a:spcPct val="115000"/>
                        </a:lnSpc>
                        <a:spcAft>
                          <a:spcPts val="0"/>
                        </a:spcAft>
                      </a:pPr>
                      <a:r>
                        <a:rPr lang="cs-CZ" sz="2400" spc="-30" dirty="0">
                          <a:solidFill>
                            <a:srgbClr val="C00000"/>
                          </a:solidFill>
                          <a:effectLst/>
                        </a:rPr>
                        <a:t>Zákazníci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Důraz na zákaznické segmenty, vztahy se zákazníky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Vzhledem k zaměření na start-up projekty, nedává proto důraz na zákazníka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224005249"/>
                  </a:ext>
                </a:extLst>
              </a:tr>
              <a:tr h="831491">
                <a:tc>
                  <a:txBody>
                    <a:bodyPr/>
                    <a:lstStyle/>
                    <a:p>
                      <a:pPr algn="just">
                        <a:lnSpc>
                          <a:spcPct val="115000"/>
                        </a:lnSpc>
                        <a:spcAft>
                          <a:spcPts val="0"/>
                        </a:spcAft>
                      </a:pPr>
                      <a:r>
                        <a:rPr lang="cs-CZ" sz="2400" spc="-30" dirty="0">
                          <a:solidFill>
                            <a:srgbClr val="C00000"/>
                          </a:solidFill>
                          <a:effectLst/>
                        </a:rPr>
                        <a:t>Přístup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Určuje infrastrukturu, zdroje financování a příjmů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Začíná s problémem, navrhuje jeho řešení a s tím souvislé náklady a příjmy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02199155"/>
                  </a:ext>
                </a:extLst>
              </a:tr>
              <a:tr h="831491">
                <a:tc>
                  <a:txBody>
                    <a:bodyPr/>
                    <a:lstStyle/>
                    <a:p>
                      <a:pPr algn="just">
                        <a:lnSpc>
                          <a:spcPct val="115000"/>
                        </a:lnSpc>
                        <a:spcAft>
                          <a:spcPts val="0"/>
                        </a:spcAft>
                      </a:pPr>
                      <a:r>
                        <a:rPr lang="cs-CZ" sz="2400" spc="-30" dirty="0">
                          <a:solidFill>
                            <a:srgbClr val="C00000"/>
                          </a:solidFill>
                          <a:effectLst/>
                        </a:rPr>
                        <a:t>Konkurence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Zaměřuje se na hodnotovou propozici z hlediska kvality i kvantity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Hodnotí, zda-</a:t>
                      </a:r>
                      <a:r>
                        <a:rPr lang="cs-CZ" sz="1800" spc="-30" dirty="0" err="1">
                          <a:effectLst/>
                        </a:rPr>
                        <a:t>li</a:t>
                      </a:r>
                      <a:r>
                        <a:rPr lang="cs-CZ" sz="1800" spc="-30" dirty="0">
                          <a:effectLst/>
                        </a:rPr>
                        <a:t> existují nefér výhody oproti zbytku a jak je zpeněžit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824704452"/>
                  </a:ext>
                </a:extLst>
              </a:tr>
              <a:tr h="831491">
                <a:tc>
                  <a:txBody>
                    <a:bodyPr/>
                    <a:lstStyle/>
                    <a:p>
                      <a:pPr algn="just">
                        <a:lnSpc>
                          <a:spcPct val="115000"/>
                        </a:lnSpc>
                        <a:spcAft>
                          <a:spcPts val="0"/>
                        </a:spcAft>
                      </a:pPr>
                      <a:r>
                        <a:rPr lang="cs-CZ" sz="2400" spc="-30" dirty="0">
                          <a:solidFill>
                            <a:srgbClr val="C00000"/>
                          </a:solidFill>
                          <a:effectLst/>
                        </a:rPr>
                        <a:t>Aplikace</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Podporuje pochopení, kreativitu, diskuzi a konstruktivní analýzu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Představuje jednoduché řešení krok po kroku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94836416"/>
                  </a:ext>
                </a:extLst>
              </a:tr>
            </a:tbl>
          </a:graphicData>
        </a:graphic>
      </p:graphicFrame>
    </p:spTree>
    <p:extLst>
      <p:ext uri="{BB962C8B-B14F-4D97-AF65-F5344CB8AC3E}">
        <p14:creationId xmlns:p14="http://schemas.microsoft.com/office/powerpoint/2010/main" val="64665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F5FEF-8250-4D5C-BC3E-793C29AE4A26}"/>
              </a:ext>
            </a:extLst>
          </p:cNvPr>
          <p:cNvSpPr>
            <a:spLocks noGrp="1"/>
          </p:cNvSpPr>
          <p:nvPr>
            <p:ph type="title"/>
          </p:nvPr>
        </p:nvSpPr>
        <p:spPr>
          <a:xfrm>
            <a:off x="540000" y="346275"/>
            <a:ext cx="8064000" cy="1325563"/>
          </a:xfrm>
          <a:ln>
            <a:solidFill>
              <a:schemeClr val="tx1"/>
            </a:solidFill>
          </a:ln>
        </p:spPr>
        <p:txBody>
          <a:bodyPr/>
          <a:lstStyle/>
          <a:p>
            <a:r>
              <a:rPr lang="cs-CZ" dirty="0"/>
              <a:t>1. Vymezení podnikatelských modelů</a:t>
            </a:r>
          </a:p>
        </p:txBody>
      </p:sp>
      <p:sp>
        <p:nvSpPr>
          <p:cNvPr id="3" name="Zástupný obsah 2">
            <a:extLst>
              <a:ext uri="{FF2B5EF4-FFF2-40B4-BE49-F238E27FC236}">
                <a16:creationId xmlns:a16="http://schemas.microsoft.com/office/drawing/2014/main" id="{3D425628-D385-4D8E-A973-65EC3723FF45}"/>
              </a:ext>
            </a:extLst>
          </p:cNvPr>
          <p:cNvSpPr>
            <a:spLocks noGrp="1"/>
          </p:cNvSpPr>
          <p:nvPr>
            <p:ph idx="1"/>
          </p:nvPr>
        </p:nvSpPr>
        <p:spPr>
          <a:ln>
            <a:solidFill>
              <a:schemeClr val="tx1"/>
            </a:solidFill>
          </a:ln>
        </p:spPr>
        <p:txBody>
          <a:bodyPr>
            <a:normAutofit fontScale="85000" lnSpcReduction="20000"/>
          </a:bodyPr>
          <a:lstStyle/>
          <a:p>
            <a:pPr marL="0" indent="0">
              <a:buNone/>
            </a:pPr>
            <a:r>
              <a:rPr lang="cs-CZ" dirty="0"/>
              <a:t>1.1 Vymezení podnikatelského modelu</a:t>
            </a:r>
          </a:p>
          <a:p>
            <a:pPr marL="0" indent="0">
              <a:buNone/>
            </a:pPr>
            <a:r>
              <a:rPr lang="cs-CZ" sz="2200" b="1" dirty="0">
                <a:solidFill>
                  <a:srgbClr val="222222"/>
                </a:solidFill>
                <a:effectLst/>
                <a:latin typeface="Times New Roman" panose="02020603050405020304" pitchFamily="18" charset="0"/>
                <a:ea typeface="Calibri" panose="020F0502020204030204" pitchFamily="34" charset="0"/>
              </a:rPr>
              <a:t>Podnikatelský </a:t>
            </a:r>
            <a:r>
              <a:rPr lang="cs-CZ" sz="2200" b="1" dirty="0">
                <a:solidFill>
                  <a:srgbClr val="000000"/>
                </a:solidFill>
                <a:effectLst/>
                <a:latin typeface="Times New Roman" panose="02020603050405020304" pitchFamily="18" charset="0"/>
                <a:ea typeface="Calibri" panose="020F0502020204030204" pitchFamily="34" charset="0"/>
              </a:rPr>
              <a:t>model představuje základní princip, jak firma vytváří </a:t>
            </a:r>
            <a:br>
              <a:rPr lang="cs-CZ" sz="2200" b="1" dirty="0">
                <a:solidFill>
                  <a:srgbClr val="000000"/>
                </a:solidFill>
                <a:effectLst/>
                <a:latin typeface="Times New Roman" panose="02020603050405020304" pitchFamily="18" charset="0"/>
                <a:ea typeface="Calibri" panose="020F0502020204030204" pitchFamily="34" charset="0"/>
              </a:rPr>
            </a:br>
            <a:r>
              <a:rPr lang="cs-CZ" sz="2200" b="1" dirty="0">
                <a:solidFill>
                  <a:srgbClr val="000000"/>
                </a:solidFill>
                <a:effectLst/>
                <a:latin typeface="Times New Roman" panose="02020603050405020304" pitchFamily="18" charset="0"/>
                <a:ea typeface="Calibri" panose="020F0502020204030204" pitchFamily="34" charset="0"/>
              </a:rPr>
              <a:t>a předává užitnou hodnotu a získává hodnotu v ekonomickém smyslu</a:t>
            </a:r>
            <a:r>
              <a:rPr lang="cs-CZ" sz="2200" b="1" i="1" dirty="0">
                <a:solidFill>
                  <a:srgbClr val="000000"/>
                </a:solidFill>
                <a:effectLst/>
                <a:latin typeface="Times New Roman" panose="02020603050405020304" pitchFamily="18" charset="0"/>
                <a:ea typeface="Calibri" panose="020F0502020204030204" pitchFamily="34" charset="0"/>
              </a:rPr>
              <a:t>.</a:t>
            </a:r>
            <a:r>
              <a:rPr lang="cs-CZ" sz="2200" b="1" dirty="0">
                <a:solidFill>
                  <a:srgbClr val="000000"/>
                </a:solidFill>
                <a:effectLst/>
                <a:latin typeface="Times New Roman" panose="02020603050405020304" pitchFamily="18" charset="0"/>
                <a:ea typeface="Calibri" panose="020F0502020204030204" pitchFamily="34" charset="0"/>
              </a:rPr>
              <a:t> </a:t>
            </a:r>
          </a:p>
          <a:p>
            <a:pPr marL="0" indent="0">
              <a:buNone/>
            </a:pPr>
            <a:r>
              <a:rPr lang="cs-CZ" sz="2200" dirty="0">
                <a:solidFill>
                  <a:srgbClr val="000000"/>
                </a:solidFill>
                <a:effectLst/>
                <a:latin typeface="Times New Roman" panose="02020603050405020304" pitchFamily="18" charset="0"/>
                <a:ea typeface="Calibri" panose="020F0502020204030204" pitchFamily="34" charset="0"/>
              </a:rPr>
              <a:t>Důvody pro změnu či vznik nového podnikatelského modelu: </a:t>
            </a:r>
            <a:endParaRPr lang="cs-CZ" sz="2200" dirty="0">
              <a:effectLst/>
              <a:latin typeface="Times New Roman" panose="02020603050405020304" pitchFamily="18" charset="0"/>
              <a:ea typeface="Calibri" panose="020F0502020204030204" pitchFamily="34" charset="0"/>
            </a:endParaRP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využít novou technologii v novém podnikatelském modelu nebo využít novou technologii na zcela novém trhu,</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uspokojit potřeby velké skupiny zákazníků, kteří jsou zatím vyloučeni z trhu; existující řešení je příliš drahé nebo příliš složité,</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soustředit se na činnost, která prozatím neexistuje,</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potřeba reagovat na měnící se bázi konkurence,</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potřeba odrazit nápor nízkonákladových konkurentů,</a:t>
            </a:r>
          </a:p>
          <a:p>
            <a:pPr marL="342900" lvl="0" indent="-342900" algn="just">
              <a:spcAft>
                <a:spcPts val="6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atd.</a:t>
            </a:r>
          </a:p>
          <a:p>
            <a:pPr marL="0" indent="0">
              <a:buNone/>
            </a:pPr>
            <a:endParaRPr lang="cs-CZ" dirty="0"/>
          </a:p>
        </p:txBody>
      </p:sp>
    </p:spTree>
    <p:extLst>
      <p:ext uri="{BB962C8B-B14F-4D97-AF65-F5344CB8AC3E}">
        <p14:creationId xmlns:p14="http://schemas.microsoft.com/office/powerpoint/2010/main" val="176303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70F347F-83FA-4654-95E5-3552D41F6477}"/>
              </a:ext>
            </a:extLst>
          </p:cNvPr>
          <p:cNvSpPr>
            <a:spLocks noGrp="1"/>
          </p:cNvSpPr>
          <p:nvPr>
            <p:ph idx="1"/>
          </p:nvPr>
        </p:nvSpPr>
        <p:spPr>
          <a:xfrm>
            <a:off x="540000" y="735291"/>
            <a:ext cx="8064000" cy="5863472"/>
          </a:xfrm>
        </p:spPr>
        <p:txBody>
          <a:bodyPr>
            <a:normAutofit fontScale="92500" lnSpcReduction="20000"/>
          </a:bodyPr>
          <a:lstStyle/>
          <a:p>
            <a:pPr marL="0" indent="0">
              <a:buNone/>
            </a:pPr>
            <a:r>
              <a:rPr lang="cs-CZ" dirty="0"/>
              <a:t>1.2 Ukázky podnikatelských modelů</a:t>
            </a: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r>
              <a:rPr lang="cs-CZ" sz="1800" dirty="0">
                <a:effectLst/>
                <a:latin typeface="Times New Roman" panose="02020603050405020304" pitchFamily="18" charset="0"/>
                <a:ea typeface="Times New Roman" panose="02020603050405020304" pitchFamily="18" charset="0"/>
              </a:rPr>
              <a:t>Podnikatelský model podle Johnsona a kol. (2009) tvoří čtyři prvky vzájemně se ovlivňujících a jako celek vytvářejících a nabízejících hodnotu pro zákazníka.</a:t>
            </a:r>
            <a:endParaRPr lang="cs-CZ" dirty="0"/>
          </a:p>
        </p:txBody>
      </p:sp>
      <p:pic>
        <p:nvPicPr>
          <p:cNvPr id="5" name="Obrázek 4">
            <a:extLst>
              <a:ext uri="{FF2B5EF4-FFF2-40B4-BE49-F238E27FC236}">
                <a16:creationId xmlns:a16="http://schemas.microsoft.com/office/drawing/2014/main" id="{992511DD-B7FE-4C66-B268-64B6577DFCF7}"/>
              </a:ext>
            </a:extLst>
          </p:cNvPr>
          <p:cNvPicPr>
            <a:picLocks noChangeAspect="1"/>
          </p:cNvPicPr>
          <p:nvPr/>
        </p:nvPicPr>
        <p:blipFill>
          <a:blip r:embed="rId2"/>
          <a:stretch>
            <a:fillRect/>
          </a:stretch>
        </p:blipFill>
        <p:spPr>
          <a:xfrm>
            <a:off x="985837" y="1219200"/>
            <a:ext cx="7172325" cy="4419600"/>
          </a:xfrm>
          <a:prstGeom prst="rect">
            <a:avLst/>
          </a:prstGeom>
        </p:spPr>
      </p:pic>
    </p:spTree>
    <p:extLst>
      <p:ext uri="{BB962C8B-B14F-4D97-AF65-F5344CB8AC3E}">
        <p14:creationId xmlns:p14="http://schemas.microsoft.com/office/powerpoint/2010/main" val="333506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E2AED91E-B76C-4161-92D2-0087BEFD609F}"/>
              </a:ext>
            </a:extLst>
          </p:cNvPr>
          <p:cNvPicPr>
            <a:picLocks noGrp="1" noChangeAspect="1"/>
          </p:cNvPicPr>
          <p:nvPr>
            <p:ph idx="1"/>
          </p:nvPr>
        </p:nvPicPr>
        <p:blipFill>
          <a:blip r:embed="rId2"/>
          <a:stretch>
            <a:fillRect/>
          </a:stretch>
        </p:blipFill>
        <p:spPr>
          <a:xfrm>
            <a:off x="1019175" y="978694"/>
            <a:ext cx="7105650" cy="4581525"/>
          </a:xfrm>
        </p:spPr>
      </p:pic>
      <p:sp>
        <p:nvSpPr>
          <p:cNvPr id="7" name="TextovéPole 6">
            <a:extLst>
              <a:ext uri="{FF2B5EF4-FFF2-40B4-BE49-F238E27FC236}">
                <a16:creationId xmlns:a16="http://schemas.microsoft.com/office/drawing/2014/main" id="{2650CBE2-7A2B-4AC2-9199-214624CC1EF4}"/>
              </a:ext>
            </a:extLst>
          </p:cNvPr>
          <p:cNvSpPr txBox="1"/>
          <p:nvPr/>
        </p:nvSpPr>
        <p:spPr>
          <a:xfrm>
            <a:off x="1019174" y="5380672"/>
            <a:ext cx="7304693" cy="923330"/>
          </a:xfrm>
          <a:prstGeom prst="rect">
            <a:avLst/>
          </a:prstGeom>
          <a:noFill/>
        </p:spPr>
        <p:txBody>
          <a:bodyPr wrap="square">
            <a:spAutoFit/>
          </a:bodyPr>
          <a:lstStyle/>
          <a:p>
            <a:r>
              <a:rPr lang="cs-CZ" sz="1800" dirty="0">
                <a:effectLst/>
                <a:latin typeface="Times New Roman" panose="02020603050405020304" pitchFamily="18" charset="0"/>
                <a:ea typeface="Times New Roman" panose="02020603050405020304" pitchFamily="18" charset="0"/>
              </a:rPr>
              <a:t>Obdobný pohled na podnikatelský model podává Kaplan (2012). Podnikatelský model pojímá procesně jako příběh o tom, jak podnik vytváří, dodává a zachycuje hodnotu.</a:t>
            </a:r>
            <a:endParaRPr lang="cs-CZ" dirty="0"/>
          </a:p>
        </p:txBody>
      </p:sp>
    </p:spTree>
    <p:extLst>
      <p:ext uri="{BB962C8B-B14F-4D97-AF65-F5344CB8AC3E}">
        <p14:creationId xmlns:p14="http://schemas.microsoft.com/office/powerpoint/2010/main" val="40713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9BFD7-66D5-4102-83DC-D1753248CD5C}"/>
              </a:ext>
            </a:extLst>
          </p:cNvPr>
          <p:cNvSpPr>
            <a:spLocks noGrp="1"/>
          </p:cNvSpPr>
          <p:nvPr>
            <p:ph type="title"/>
          </p:nvPr>
        </p:nvSpPr>
        <p:spPr>
          <a:ln>
            <a:solidFill>
              <a:schemeClr val="tx1"/>
            </a:solidFill>
          </a:ln>
        </p:spPr>
        <p:txBody>
          <a:bodyPr/>
          <a:lstStyle/>
          <a:p>
            <a:r>
              <a:rPr lang="cs-CZ" sz="3200" dirty="0"/>
              <a:t>Model </a:t>
            </a:r>
            <a:r>
              <a:rPr lang="cs-CZ" sz="3200" dirty="0" err="1"/>
              <a:t>Lean</a:t>
            </a:r>
            <a:r>
              <a:rPr lang="cs-CZ" sz="3200" dirty="0"/>
              <a:t> </a:t>
            </a:r>
            <a:r>
              <a:rPr lang="cs-CZ" sz="3200" dirty="0" err="1"/>
              <a:t>Canvas</a:t>
            </a:r>
            <a:endParaRPr lang="cs-CZ" sz="3200" dirty="0"/>
          </a:p>
        </p:txBody>
      </p:sp>
      <p:sp>
        <p:nvSpPr>
          <p:cNvPr id="3" name="Zástupný obsah 2">
            <a:extLst>
              <a:ext uri="{FF2B5EF4-FFF2-40B4-BE49-F238E27FC236}">
                <a16:creationId xmlns:a16="http://schemas.microsoft.com/office/drawing/2014/main" id="{107C41D6-67AB-472B-B27D-6B8441468382}"/>
              </a:ext>
            </a:extLst>
          </p:cNvPr>
          <p:cNvSpPr>
            <a:spLocks noGrp="1"/>
          </p:cNvSpPr>
          <p:nvPr>
            <p:ph idx="1"/>
          </p:nvPr>
        </p:nvSpPr>
        <p:spPr>
          <a:ln>
            <a:solidFill>
              <a:schemeClr val="tx1"/>
            </a:solidFill>
          </a:ln>
        </p:spPr>
        <p:txBody>
          <a:bodyPr>
            <a:normAutofit/>
          </a:bodyPr>
          <a:lstStyle/>
          <a:p>
            <a:pPr algn="just">
              <a:buFont typeface="Wingdings" panose="05000000000000000000" pitchFamily="2" charset="2"/>
              <a:buChar char="Ø"/>
            </a:pPr>
            <a:r>
              <a:rPr lang="cs-CZ" sz="2400" dirty="0"/>
              <a:t>Autorem je </a:t>
            </a:r>
            <a:r>
              <a:rPr lang="cs-CZ" sz="2400" dirty="0" err="1"/>
              <a:t>Ash</a:t>
            </a:r>
            <a:r>
              <a:rPr lang="cs-CZ" sz="2400" dirty="0"/>
              <a:t> </a:t>
            </a:r>
            <a:r>
              <a:rPr lang="cs-CZ" sz="2400" dirty="0" err="1"/>
              <a:t>Maurya</a:t>
            </a:r>
            <a:r>
              <a:rPr lang="cs-CZ" sz="2400" dirty="0"/>
              <a:t>, vycházel z Business Model </a:t>
            </a:r>
            <a:r>
              <a:rPr lang="cs-CZ" sz="2400" dirty="0" err="1"/>
              <a:t>Canvasu</a:t>
            </a:r>
            <a:r>
              <a:rPr lang="cs-CZ" sz="2400" dirty="0"/>
              <a:t> autora Alexe </a:t>
            </a:r>
            <a:r>
              <a:rPr lang="cs-CZ" sz="2400" dirty="0" err="1"/>
              <a:t>Osterwaldera</a:t>
            </a:r>
            <a:r>
              <a:rPr lang="cs-CZ" sz="2400" dirty="0"/>
              <a:t>. Model </a:t>
            </a:r>
            <a:r>
              <a:rPr lang="cs-CZ" sz="2400" dirty="0" err="1"/>
              <a:t>Lean</a:t>
            </a:r>
            <a:r>
              <a:rPr lang="cs-CZ" sz="2400" dirty="0"/>
              <a:t> </a:t>
            </a:r>
            <a:r>
              <a:rPr lang="cs-CZ" sz="2400" dirty="0" err="1"/>
              <a:t>Canvas</a:t>
            </a:r>
            <a:r>
              <a:rPr lang="cs-CZ" sz="2400" dirty="0"/>
              <a:t> je primárně určen pro začínající podnikatele, kdežto Business Model </a:t>
            </a:r>
            <a:r>
              <a:rPr lang="cs-CZ" sz="2400" dirty="0" err="1"/>
              <a:t>Canvas</a:t>
            </a:r>
            <a:r>
              <a:rPr lang="cs-CZ" sz="2400" dirty="0"/>
              <a:t> je spíše určen pro již existující a fungující podniky.</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představuje jednoduše strukturovaný plán podnikání, jde o jednoduchou grafickou šablonu pro popis příběhu budoucího produktu.</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obsahuje 9 bloků viz obr. 1.</a:t>
            </a:r>
          </a:p>
        </p:txBody>
      </p:sp>
    </p:spTree>
    <p:extLst>
      <p:ext uri="{BB962C8B-B14F-4D97-AF65-F5344CB8AC3E}">
        <p14:creationId xmlns:p14="http://schemas.microsoft.com/office/powerpoint/2010/main" val="293176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09E9FC65-576E-4ACB-9F90-AA4B70F10DE7}"/>
              </a:ext>
            </a:extLst>
          </p:cNvPr>
          <p:cNvSpPr txBox="1"/>
          <p:nvPr/>
        </p:nvSpPr>
        <p:spPr>
          <a:xfrm>
            <a:off x="540000" y="365129"/>
            <a:ext cx="8064000" cy="1325563"/>
          </a:xfrm>
          <a:prstGeom prst="rect">
            <a:avLst/>
          </a:prstGeom>
        </p:spPr>
        <p:txBody>
          <a:bodyPr vert="horz" lIns="91440" tIns="45720" rIns="91440" bIns="45720" rtlCol="0" anchor="ctr">
            <a:normAutofit/>
          </a:bodyPr>
          <a:lstStyle/>
          <a:p>
            <a:pPr defTabSz="685783">
              <a:lnSpc>
                <a:spcPct val="90000"/>
              </a:lnSpc>
              <a:spcBef>
                <a:spcPct val="0"/>
              </a:spcBef>
              <a:spcAft>
                <a:spcPts val="600"/>
              </a:spcAft>
            </a:pPr>
            <a:r>
              <a:rPr lang="cs-CZ" sz="2400" b="0" kern="1200" cap="none" baseline="0" dirty="0">
                <a:latin typeface="+mn-lt"/>
                <a:ea typeface="+mj-ea"/>
                <a:cs typeface="+mj-cs"/>
              </a:rPr>
              <a:t>Obr. 1 </a:t>
            </a:r>
            <a:r>
              <a:rPr lang="cs-CZ" sz="2400" b="0" kern="1200" cap="none" baseline="0" dirty="0" err="1">
                <a:latin typeface="+mn-lt"/>
                <a:ea typeface="+mj-ea"/>
                <a:cs typeface="+mj-cs"/>
              </a:rPr>
              <a:t>Lean</a:t>
            </a:r>
            <a:r>
              <a:rPr lang="cs-CZ" sz="2400" b="0" kern="1200" cap="none" baseline="0" dirty="0">
                <a:latin typeface="+mn-lt"/>
                <a:ea typeface="+mj-ea"/>
                <a:cs typeface="+mj-cs"/>
              </a:rPr>
              <a:t> </a:t>
            </a:r>
            <a:r>
              <a:rPr lang="cs-CZ" sz="2400" b="0" kern="1200" cap="none" baseline="0" dirty="0" err="1">
                <a:latin typeface="+mn-lt"/>
                <a:ea typeface="+mj-ea"/>
                <a:cs typeface="+mj-cs"/>
              </a:rPr>
              <a:t>Canvas</a:t>
            </a:r>
            <a:endParaRPr lang="cs-CZ" sz="2400" b="0" kern="1200" cap="none" baseline="0" dirty="0">
              <a:latin typeface="+mn-lt"/>
              <a:ea typeface="+mj-ea"/>
              <a:cs typeface="+mj-cs"/>
            </a:endParaRPr>
          </a:p>
        </p:txBody>
      </p:sp>
      <p:pic>
        <p:nvPicPr>
          <p:cNvPr id="3" name="Obrázek 2">
            <a:extLst>
              <a:ext uri="{FF2B5EF4-FFF2-40B4-BE49-F238E27FC236}">
                <a16:creationId xmlns:a16="http://schemas.microsoft.com/office/drawing/2014/main" id="{9B3B7EC5-40BC-4C2E-BA26-92F4ADD177FA}"/>
              </a:ext>
            </a:extLst>
          </p:cNvPr>
          <p:cNvPicPr>
            <a:picLocks noChangeAspect="1"/>
          </p:cNvPicPr>
          <p:nvPr/>
        </p:nvPicPr>
        <p:blipFill>
          <a:blip r:embed="rId2"/>
          <a:stretch>
            <a:fillRect/>
          </a:stretch>
        </p:blipFill>
        <p:spPr>
          <a:xfrm>
            <a:off x="540000" y="1920787"/>
            <a:ext cx="8064000" cy="3890880"/>
          </a:xfrm>
          <a:prstGeom prst="rect">
            <a:avLst/>
          </a:prstGeom>
          <a:noFill/>
        </p:spPr>
      </p:pic>
    </p:spTree>
    <p:extLst>
      <p:ext uri="{BB962C8B-B14F-4D97-AF65-F5344CB8AC3E}">
        <p14:creationId xmlns:p14="http://schemas.microsoft.com/office/powerpoint/2010/main" val="286190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32F05C2-14FC-4365-BBED-5B0F4356BD21}"/>
              </a:ext>
            </a:extLst>
          </p:cNvPr>
          <p:cNvSpPr>
            <a:spLocks noGrp="1"/>
          </p:cNvSpPr>
          <p:nvPr>
            <p:ph idx="1"/>
          </p:nvPr>
        </p:nvSpPr>
        <p:spPr>
          <a:xfrm>
            <a:off x="540000" y="509047"/>
            <a:ext cx="8064000" cy="5397782"/>
          </a:xfrm>
          <a:ln>
            <a:solidFill>
              <a:schemeClr val="tx1"/>
            </a:solidFill>
          </a:ln>
        </p:spPr>
        <p:txBody>
          <a:bodyPr>
            <a:normAutofit lnSpcReduction="10000"/>
          </a:bodyPr>
          <a:lstStyle/>
          <a:p>
            <a:pPr marL="0" indent="0">
              <a:buNone/>
            </a:pPr>
            <a:r>
              <a:rPr lang="cs-CZ" sz="2400" b="1" dirty="0">
                <a:solidFill>
                  <a:srgbClr val="C00000"/>
                </a:solidFill>
              </a:rPr>
              <a:t>Části modelu </a:t>
            </a:r>
            <a:r>
              <a:rPr lang="cs-CZ" sz="2400" b="1" dirty="0" err="1">
                <a:solidFill>
                  <a:srgbClr val="C00000"/>
                </a:solidFill>
              </a:rPr>
              <a:t>Lean</a:t>
            </a:r>
            <a:r>
              <a:rPr lang="cs-CZ" sz="2400" b="1" dirty="0">
                <a:solidFill>
                  <a:srgbClr val="C00000"/>
                </a:solidFill>
              </a:rPr>
              <a:t> </a:t>
            </a:r>
            <a:r>
              <a:rPr lang="cs-CZ" sz="2400" b="1" dirty="0" err="1">
                <a:solidFill>
                  <a:srgbClr val="C00000"/>
                </a:solidFill>
              </a:rPr>
              <a:t>Canvas</a:t>
            </a:r>
            <a:r>
              <a:rPr lang="cs-CZ" sz="2400" b="1" dirty="0">
                <a:solidFill>
                  <a:srgbClr val="C00000"/>
                </a:solidFill>
              </a:rPr>
              <a:t>:</a:t>
            </a:r>
          </a:p>
          <a:p>
            <a:pPr marL="457200" indent="-457200" algn="just">
              <a:buFont typeface="+mj-lt"/>
              <a:buAutoNum type="arabicPeriod"/>
            </a:pPr>
            <a:r>
              <a:rPr lang="cs-CZ" b="1" dirty="0">
                <a:solidFill>
                  <a:srgbClr val="C00000"/>
                </a:solidFill>
              </a:rPr>
              <a:t>Zákazníci</a:t>
            </a:r>
            <a:r>
              <a:rPr lang="cs-CZ" dirty="0"/>
              <a:t> - ideální je začít definováním zákazníků, ovšem je potřeba rozlišovat „zákazníky“ a „uživatele“ (zákazník platí, uživatel užívá). První vlaštovky představují zákaznickou skupinu, která se nebude bát vyzkoušet produkt jako první. </a:t>
            </a:r>
          </a:p>
          <a:p>
            <a:pPr marL="457200" indent="-457200" algn="just">
              <a:buFont typeface="+mj-lt"/>
              <a:buAutoNum type="arabicPeriod"/>
            </a:pPr>
            <a:r>
              <a:rPr lang="cs-CZ" b="1" dirty="0">
                <a:solidFill>
                  <a:srgbClr val="C00000"/>
                </a:solidFill>
              </a:rPr>
              <a:t>Problém</a:t>
            </a:r>
            <a:r>
              <a:rPr lang="cs-CZ" dirty="0"/>
              <a:t> – dalším krokem je popis problému, kdy jako problém je nutné chápat potřeby zákazníků, které by měl produkt naplňovat. Podkapitola se zabývá otázkou, zda existují alternativy, resp. jakým způsobem problém řešili lidé doposud. </a:t>
            </a:r>
          </a:p>
          <a:p>
            <a:pPr marL="457200" indent="-457200" algn="just">
              <a:buFont typeface="+mj-lt"/>
              <a:buAutoNum type="arabicPeriod"/>
            </a:pPr>
            <a:r>
              <a:rPr lang="cs-CZ" b="1" dirty="0">
                <a:solidFill>
                  <a:srgbClr val="C00000"/>
                </a:solidFill>
              </a:rPr>
              <a:t>Jedinečnost řešení </a:t>
            </a:r>
            <a:r>
              <a:rPr lang="cs-CZ" dirty="0"/>
              <a:t>– jde o nejdůležitější část modelu, shrnuje, jakou unikátní nabídku zákazníkům produkt přináší. Autor by měl být schopen shrnout unikátnost jednoduchou, dobře srozumitelnou větou. </a:t>
            </a:r>
          </a:p>
          <a:p>
            <a:pPr marL="457200" indent="-457200" algn="just">
              <a:buFont typeface="+mj-lt"/>
              <a:buAutoNum type="arabicPeriod"/>
            </a:pPr>
            <a:r>
              <a:rPr lang="cs-CZ" b="1" dirty="0">
                <a:solidFill>
                  <a:srgbClr val="C00000"/>
                </a:solidFill>
              </a:rPr>
              <a:t>Řešení</a:t>
            </a:r>
            <a:r>
              <a:rPr lang="cs-CZ" dirty="0"/>
              <a:t> – spojuje dva předchozí body – zákaznické skupiny a jejich problémy, patří zde popis produktu, jeho vlastnosti a hodnota, kterou přináší. </a:t>
            </a:r>
          </a:p>
        </p:txBody>
      </p:sp>
    </p:spTree>
    <p:extLst>
      <p:ext uri="{BB962C8B-B14F-4D97-AF65-F5344CB8AC3E}">
        <p14:creationId xmlns:p14="http://schemas.microsoft.com/office/powerpoint/2010/main" val="361121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C754289-9AE8-436C-8BC7-F9EDA215E935}"/>
              </a:ext>
            </a:extLst>
          </p:cNvPr>
          <p:cNvSpPr>
            <a:spLocks noGrp="1"/>
          </p:cNvSpPr>
          <p:nvPr>
            <p:ph idx="1"/>
          </p:nvPr>
        </p:nvSpPr>
        <p:spPr>
          <a:xfrm>
            <a:off x="540000" y="735291"/>
            <a:ext cx="8064000" cy="5171538"/>
          </a:xfrm>
          <a:ln>
            <a:solidFill>
              <a:schemeClr val="tx1"/>
            </a:solidFill>
          </a:ln>
        </p:spPr>
        <p:txBody>
          <a:bodyPr>
            <a:normAutofit/>
          </a:bodyPr>
          <a:lstStyle/>
          <a:p>
            <a:pPr marL="457200" indent="-457200" algn="just">
              <a:buFont typeface="+mj-lt"/>
              <a:buAutoNum type="arabicPeriod" startAt="5"/>
            </a:pPr>
            <a:r>
              <a:rPr lang="cs-CZ" sz="2400" dirty="0">
                <a:solidFill>
                  <a:srgbClr val="C00000"/>
                </a:solidFill>
              </a:rPr>
              <a:t>Distribuční kanály </a:t>
            </a:r>
            <a:r>
              <a:rPr lang="cs-CZ" sz="2400" dirty="0"/>
              <a:t>– cesty k zákazníkům (marketingová strategie, která definuje, jak se zákazníci o existenci produktu dozvědí a jak se produkt k zákazníkům dostane). </a:t>
            </a:r>
          </a:p>
          <a:p>
            <a:pPr marL="457200" indent="-457200" algn="just">
              <a:buFont typeface="+mj-lt"/>
              <a:buAutoNum type="arabicPeriod" startAt="5"/>
            </a:pPr>
            <a:r>
              <a:rPr lang="cs-CZ" sz="2400" dirty="0">
                <a:solidFill>
                  <a:srgbClr val="C00000"/>
                </a:solidFill>
              </a:rPr>
              <a:t>Zdroje příjmů </a:t>
            </a:r>
            <a:r>
              <a:rPr lang="cs-CZ" sz="2400" dirty="0"/>
              <a:t>– souvisí se zvoleným cenovým modelem (nákladový model, hodnotový přístup, určení horní hranice ceny). 7. Struktura nákladů – zde je nutno zohlednit vše, co představuje nějaký náklad, resp. výdaj.</a:t>
            </a:r>
          </a:p>
          <a:p>
            <a:pPr marL="457200" indent="-457200" algn="just">
              <a:buFont typeface="+mj-lt"/>
              <a:buAutoNum type="arabicPeriod" startAt="5"/>
            </a:pPr>
            <a:r>
              <a:rPr lang="cs-CZ" sz="2400" dirty="0">
                <a:solidFill>
                  <a:srgbClr val="C00000"/>
                </a:solidFill>
              </a:rPr>
              <a:t>Jak měřit úspěch </a:t>
            </a:r>
            <a:r>
              <a:rPr lang="cs-CZ" sz="2400" dirty="0"/>
              <a:t>– stanovení kritérií úspěchu, např. počet zákazníků, tržby aj. </a:t>
            </a:r>
          </a:p>
          <a:p>
            <a:pPr marL="457200" indent="-457200" algn="just">
              <a:buFont typeface="+mj-lt"/>
              <a:buAutoNum type="arabicPeriod" startAt="5"/>
            </a:pPr>
            <a:r>
              <a:rPr lang="cs-CZ" sz="2400" dirty="0">
                <a:solidFill>
                  <a:srgbClr val="C00000"/>
                </a:solidFill>
              </a:rPr>
              <a:t>Nefér výhoda </a:t>
            </a:r>
            <a:r>
              <a:rPr lang="cs-CZ" sz="2400" dirty="0"/>
              <a:t>– něco, co chrání před konkurencí, co nejde snadno kopírovat nebo koupit</a:t>
            </a:r>
          </a:p>
        </p:txBody>
      </p:sp>
    </p:spTree>
    <p:extLst>
      <p:ext uri="{BB962C8B-B14F-4D97-AF65-F5344CB8AC3E}">
        <p14:creationId xmlns:p14="http://schemas.microsoft.com/office/powerpoint/2010/main" val="1880397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BB06D-BDF2-4FA7-9F3A-970E1BE604A4}"/>
              </a:ext>
            </a:extLst>
          </p:cNvPr>
          <p:cNvSpPr>
            <a:spLocks noGrp="1"/>
          </p:cNvSpPr>
          <p:nvPr>
            <p:ph type="title"/>
          </p:nvPr>
        </p:nvSpPr>
        <p:spPr/>
        <p:txBody>
          <a:bodyPr/>
          <a:lstStyle/>
          <a:p>
            <a:r>
              <a:rPr lang="cs-CZ" sz="3200" dirty="0"/>
              <a:t>Části modelu Business </a:t>
            </a:r>
            <a:r>
              <a:rPr lang="cs-CZ" sz="3200" dirty="0" err="1"/>
              <a:t>Canvas</a:t>
            </a:r>
            <a:endParaRPr lang="cs-CZ" sz="3200" dirty="0"/>
          </a:p>
        </p:txBody>
      </p:sp>
      <p:sp>
        <p:nvSpPr>
          <p:cNvPr id="3" name="Zástupný obsah 2">
            <a:extLst>
              <a:ext uri="{FF2B5EF4-FFF2-40B4-BE49-F238E27FC236}">
                <a16:creationId xmlns:a16="http://schemas.microsoft.com/office/drawing/2014/main" id="{512BE41F-2729-4008-AB19-19C9DD7ED52C}"/>
              </a:ext>
            </a:extLst>
          </p:cNvPr>
          <p:cNvSpPr>
            <a:spLocks noGrp="1"/>
          </p:cNvSpPr>
          <p:nvPr>
            <p:ph idx="1"/>
          </p:nvPr>
        </p:nvSpPr>
        <p:spPr>
          <a:xfrm>
            <a:off x="540000" y="1432874"/>
            <a:ext cx="8064000" cy="4473955"/>
          </a:xfrm>
          <a:ln>
            <a:solidFill>
              <a:schemeClr val="tx1"/>
            </a:solidFill>
          </a:ln>
        </p:spPr>
        <p:txBody>
          <a:bodyPr/>
          <a:lstStyle/>
          <a:p>
            <a:pPr algn="just">
              <a:buFont typeface="Wingdings" panose="05000000000000000000" pitchFamily="2" charset="2"/>
              <a:buChar char="Ø"/>
            </a:pPr>
            <a:r>
              <a:rPr lang="cs-CZ" sz="2400" dirty="0"/>
              <a:t>Hlavním přínosem této koncepce je jednoduché mapování a možnost diskuse, což shledáváme přínosné při práci v mezigeneračním týmu. </a:t>
            </a:r>
          </a:p>
          <a:p>
            <a:pPr algn="just">
              <a:buFont typeface="Wingdings" panose="05000000000000000000" pitchFamily="2" charset="2"/>
              <a:buChar char="Ø"/>
            </a:pPr>
            <a:r>
              <a:rPr lang="cs-CZ" sz="2400" dirty="0"/>
              <a:t>Model i koncepce podporuje aktivní komunikaci a tím, že využívá ikon a grafických prvků, vychází již z Vámi zvládnuté myšlenkové mapy.</a:t>
            </a:r>
          </a:p>
          <a:p>
            <a:pPr algn="just">
              <a:buFont typeface="Wingdings" panose="05000000000000000000" pitchFamily="2" charset="2"/>
              <a:buChar char="Ø"/>
            </a:pPr>
            <a:r>
              <a:rPr lang="cs-CZ" sz="2400" dirty="0"/>
              <a:t>Skládá se z 9 částí viz obr. 2.</a:t>
            </a:r>
          </a:p>
          <a:p>
            <a:endParaRPr lang="cs-CZ" dirty="0"/>
          </a:p>
        </p:txBody>
      </p:sp>
    </p:spTree>
    <p:extLst>
      <p:ext uri="{BB962C8B-B14F-4D97-AF65-F5344CB8AC3E}">
        <p14:creationId xmlns:p14="http://schemas.microsoft.com/office/powerpoint/2010/main" val="51880811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 PPT_základní_CZ</Template>
  <TotalTime>1880</TotalTime>
  <Words>1035</Words>
  <Application>Microsoft Office PowerPoint</Application>
  <PresentationFormat>Předvádění na obrazovce (4:3)</PresentationFormat>
  <Paragraphs>84</Paragraphs>
  <Slides>13</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Calibri Light</vt:lpstr>
      <vt:lpstr>Symbol</vt:lpstr>
      <vt:lpstr>Times New Roman</vt:lpstr>
      <vt:lpstr>Wingdings</vt:lpstr>
      <vt:lpstr>Motiv Office</vt:lpstr>
      <vt:lpstr>Tvorba podnikatelských modelů  T1. Prvky modelu LEAN CANVAS A BUSINESS CANVAS</vt:lpstr>
      <vt:lpstr>1. Vymezení podnikatelských modelů</vt:lpstr>
      <vt:lpstr>Prezentace aplikace PowerPoint</vt:lpstr>
      <vt:lpstr>Prezentace aplikace PowerPoint</vt:lpstr>
      <vt:lpstr>Model Lean Canvas</vt:lpstr>
      <vt:lpstr>Prezentace aplikace PowerPoint</vt:lpstr>
      <vt:lpstr>Prezentace aplikace PowerPoint</vt:lpstr>
      <vt:lpstr>Prezentace aplikace PowerPoint</vt:lpstr>
      <vt:lpstr>Části modelu Business Canvas</vt:lpstr>
      <vt:lpstr>Obr. 2 Model Business Canvas</vt:lpstr>
      <vt:lpstr>Prezentace aplikace PowerPoint</vt:lpstr>
      <vt:lpstr>Prezentace aplikace PowerPoint</vt:lpstr>
      <vt:lpstr>Srovnání modelů Business Canvas  a Lean Canvas</vt:lpstr>
    </vt:vector>
  </TitlesOfParts>
  <Company>TESCO SW,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Ameir Omar</dc:creator>
  <cp:lastModifiedBy>Peterková Jindra</cp:lastModifiedBy>
  <cp:revision>131</cp:revision>
  <dcterms:created xsi:type="dcterms:W3CDTF">2017-08-29T14:48:16Z</dcterms:created>
  <dcterms:modified xsi:type="dcterms:W3CDTF">2023-03-16T11:24:38Z</dcterms:modified>
</cp:coreProperties>
</file>