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4"/>
  </p:notesMasterIdLst>
  <p:sldIdLst>
    <p:sldId id="256" r:id="rId2"/>
    <p:sldId id="444" r:id="rId3"/>
    <p:sldId id="416" r:id="rId4"/>
    <p:sldId id="412" r:id="rId5"/>
    <p:sldId id="418" r:id="rId6"/>
    <p:sldId id="417" r:id="rId7"/>
    <p:sldId id="419" r:id="rId8"/>
    <p:sldId id="445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8" r:id="rId17"/>
    <p:sldId id="429" r:id="rId18"/>
    <p:sldId id="430" r:id="rId19"/>
    <p:sldId id="431" r:id="rId20"/>
    <p:sldId id="446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2" r:id="rId31"/>
    <p:sldId id="441" r:id="rId32"/>
    <p:sldId id="44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4" autoAdjust="0"/>
    <p:restoredTop sz="95288"/>
  </p:normalViewPr>
  <p:slideViewPr>
    <p:cSldViewPr snapToGrid="0" snapToObjects="1">
      <p:cViewPr varScale="1">
        <p:scale>
          <a:sx n="82" d="100"/>
          <a:sy n="82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3A0EE-F5FF-6E47-A5A6-BFAE1CC96F23}" type="doc">
      <dgm:prSet loTypeId="urn:microsoft.com/office/officeart/2005/8/layout/hProcess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FC4EB28-BA20-434B-99D9-87BFCFE9D672}">
      <dgm:prSet phldrT="[Text]" phldr="1"/>
      <dgm:spPr/>
      <dgm:t>
        <a:bodyPr/>
        <a:lstStyle/>
        <a:p>
          <a:endParaRPr lang="cs-CZ"/>
        </a:p>
      </dgm:t>
    </dgm:pt>
    <dgm:pt modelId="{03A42162-7EDE-7B46-BC4A-9C54F70B42B9}" type="parTrans" cxnId="{51D31107-C477-F341-87C2-FEEBF05E0F2A}">
      <dgm:prSet/>
      <dgm:spPr/>
      <dgm:t>
        <a:bodyPr/>
        <a:lstStyle/>
        <a:p>
          <a:endParaRPr lang="cs-CZ"/>
        </a:p>
      </dgm:t>
    </dgm:pt>
    <dgm:pt modelId="{CAC1EE4D-96A4-2840-8C52-A131A685A211}" type="sibTrans" cxnId="{51D31107-C477-F341-87C2-FEEBF05E0F2A}">
      <dgm:prSet/>
      <dgm:spPr/>
      <dgm:t>
        <a:bodyPr/>
        <a:lstStyle/>
        <a:p>
          <a:endParaRPr lang="cs-CZ"/>
        </a:p>
      </dgm:t>
    </dgm:pt>
    <dgm:pt modelId="{CFBF17D7-FA51-3141-96FE-7F80A6F74724}">
      <dgm:prSet phldrT="[Text]"/>
      <dgm:spPr/>
      <dgm:t>
        <a:bodyPr/>
        <a:lstStyle/>
        <a:p>
          <a:r>
            <a:rPr lang="cs-CZ" dirty="0"/>
            <a:t>iPod</a:t>
          </a:r>
        </a:p>
      </dgm:t>
    </dgm:pt>
    <dgm:pt modelId="{5B04125D-7AFF-C84F-BFE8-91FE2A57EC11}" type="parTrans" cxnId="{62364FBB-62E0-5846-B3DB-B82BF84C0F98}">
      <dgm:prSet/>
      <dgm:spPr/>
      <dgm:t>
        <a:bodyPr/>
        <a:lstStyle/>
        <a:p>
          <a:endParaRPr lang="cs-CZ"/>
        </a:p>
      </dgm:t>
    </dgm:pt>
    <dgm:pt modelId="{02F873C1-A565-EE48-8252-2E4FB20982A9}" type="sibTrans" cxnId="{62364FBB-62E0-5846-B3DB-B82BF84C0F98}">
      <dgm:prSet/>
      <dgm:spPr/>
      <dgm:t>
        <a:bodyPr/>
        <a:lstStyle/>
        <a:p>
          <a:endParaRPr lang="cs-CZ"/>
        </a:p>
      </dgm:t>
    </dgm:pt>
    <dgm:pt modelId="{989AB0D4-978D-AE46-A00F-BA0CE2CCA742}">
      <dgm:prSet phldrT="[Text]"/>
      <dgm:spPr/>
      <dgm:t>
        <a:bodyPr/>
        <a:lstStyle/>
        <a:p>
          <a:r>
            <a:rPr lang="cs-CZ" dirty="0"/>
            <a:t>2001</a:t>
          </a:r>
        </a:p>
      </dgm:t>
    </dgm:pt>
    <dgm:pt modelId="{CCB66BEA-6A76-7146-AB14-60BD58732251}" type="parTrans" cxnId="{4DC32606-9F18-8B46-94E9-F65045D64B9E}">
      <dgm:prSet/>
      <dgm:spPr/>
      <dgm:t>
        <a:bodyPr/>
        <a:lstStyle/>
        <a:p>
          <a:endParaRPr lang="cs-CZ"/>
        </a:p>
      </dgm:t>
    </dgm:pt>
    <dgm:pt modelId="{E1DE08D8-D789-7A48-8542-700975EFD371}" type="sibTrans" cxnId="{4DC32606-9F18-8B46-94E9-F65045D64B9E}">
      <dgm:prSet/>
      <dgm:spPr/>
      <dgm:t>
        <a:bodyPr/>
        <a:lstStyle/>
        <a:p>
          <a:endParaRPr lang="cs-CZ"/>
        </a:p>
      </dgm:t>
    </dgm:pt>
    <dgm:pt modelId="{13730C04-A885-2140-B33F-C7CBF08E6C2A}">
      <dgm:prSet phldrT="[Text]"/>
      <dgm:spPr/>
      <dgm:t>
        <a:bodyPr/>
        <a:lstStyle/>
        <a:p>
          <a:r>
            <a:rPr lang="cs-CZ" dirty="0"/>
            <a:t>Přechod k modelu vícestranné platformy</a:t>
          </a:r>
        </a:p>
      </dgm:t>
    </dgm:pt>
    <dgm:pt modelId="{F21E3836-2A65-4D49-9725-F25B9B53D060}" type="parTrans" cxnId="{F2E41F8E-3B19-804D-A4E7-8653F4AC5DC2}">
      <dgm:prSet/>
      <dgm:spPr/>
      <dgm:t>
        <a:bodyPr/>
        <a:lstStyle/>
        <a:p>
          <a:endParaRPr lang="cs-CZ"/>
        </a:p>
      </dgm:t>
    </dgm:pt>
    <dgm:pt modelId="{202D4876-90BF-2143-A8C7-399B5611D8C6}" type="sibTrans" cxnId="{F2E41F8E-3B19-804D-A4E7-8653F4AC5DC2}">
      <dgm:prSet/>
      <dgm:spPr/>
      <dgm:t>
        <a:bodyPr/>
        <a:lstStyle/>
        <a:p>
          <a:endParaRPr lang="cs-CZ"/>
        </a:p>
      </dgm:t>
    </dgm:pt>
    <dgm:pt modelId="{8BA1351F-7E0E-EA40-B9DB-004957625DD8}">
      <dgm:prSet phldrT="[Text]"/>
      <dgm:spPr/>
      <dgm:t>
        <a:bodyPr/>
        <a:lstStyle/>
        <a:p>
          <a:r>
            <a:rPr lang="cs-CZ" dirty="0"/>
            <a:t>iPod a iTunes</a:t>
          </a:r>
        </a:p>
      </dgm:t>
    </dgm:pt>
    <dgm:pt modelId="{D4341DE8-FF48-3F4F-8BE7-31EFB4761531}" type="parTrans" cxnId="{F13BAC32-19FC-2F43-8105-85ADE0CF2EE5}">
      <dgm:prSet/>
      <dgm:spPr/>
      <dgm:t>
        <a:bodyPr/>
        <a:lstStyle/>
        <a:p>
          <a:endParaRPr lang="cs-CZ"/>
        </a:p>
      </dgm:t>
    </dgm:pt>
    <dgm:pt modelId="{81C41EED-0F00-0445-A5E7-C30320FEB435}" type="sibTrans" cxnId="{F13BAC32-19FC-2F43-8105-85ADE0CF2EE5}">
      <dgm:prSet/>
      <dgm:spPr/>
      <dgm:t>
        <a:bodyPr/>
        <a:lstStyle/>
        <a:p>
          <a:endParaRPr lang="cs-CZ"/>
        </a:p>
      </dgm:t>
    </dgm:pt>
    <dgm:pt modelId="{35515B3F-5B05-BE45-A77C-D670B4E09C54}">
      <dgm:prSet phldrT="[Text]"/>
      <dgm:spPr/>
      <dgm:t>
        <a:bodyPr/>
        <a:lstStyle/>
        <a:p>
          <a:r>
            <a:rPr lang="cs-CZ" dirty="0"/>
            <a:t>2003</a:t>
          </a:r>
        </a:p>
      </dgm:t>
    </dgm:pt>
    <dgm:pt modelId="{D6ACF569-F3C1-E545-87FB-EAE0F62E1BBB}" type="parTrans" cxnId="{D70655A7-372A-0449-8327-4EB592B8DE74}">
      <dgm:prSet/>
      <dgm:spPr/>
      <dgm:t>
        <a:bodyPr/>
        <a:lstStyle/>
        <a:p>
          <a:endParaRPr lang="cs-CZ"/>
        </a:p>
      </dgm:t>
    </dgm:pt>
    <dgm:pt modelId="{7E0C149A-2813-DC4B-B4C1-8829BC22CF4D}" type="sibTrans" cxnId="{D70655A7-372A-0449-8327-4EB592B8DE74}">
      <dgm:prSet/>
      <dgm:spPr/>
      <dgm:t>
        <a:bodyPr/>
        <a:lstStyle/>
        <a:p>
          <a:endParaRPr lang="cs-CZ"/>
        </a:p>
      </dgm:t>
    </dgm:pt>
    <dgm:pt modelId="{846222F9-B233-5640-A808-7B0B6B0E1908}">
      <dgm:prSet phldrT="[Text]"/>
      <dgm:spPr/>
      <dgm:t>
        <a:bodyPr/>
        <a:lstStyle/>
        <a:p>
          <a:r>
            <a:rPr lang="cs-CZ" dirty="0"/>
            <a:t>Upevnění business modelu</a:t>
          </a:r>
        </a:p>
      </dgm:t>
    </dgm:pt>
    <dgm:pt modelId="{84C2EC35-09E0-2B41-96F0-2A85F62FBDA9}" type="parTrans" cxnId="{D01F648E-A357-0948-8BD9-4715C078B98F}">
      <dgm:prSet/>
      <dgm:spPr/>
      <dgm:t>
        <a:bodyPr/>
        <a:lstStyle/>
        <a:p>
          <a:endParaRPr lang="cs-CZ"/>
        </a:p>
      </dgm:t>
    </dgm:pt>
    <dgm:pt modelId="{70BCE356-8977-8B40-9407-59F6D5EBD49A}" type="sibTrans" cxnId="{D01F648E-A357-0948-8BD9-4715C078B98F}">
      <dgm:prSet/>
      <dgm:spPr/>
      <dgm:t>
        <a:bodyPr/>
        <a:lstStyle/>
        <a:p>
          <a:endParaRPr lang="cs-CZ"/>
        </a:p>
      </dgm:t>
    </dgm:pt>
    <dgm:pt modelId="{C6B2E498-7BFC-E840-AE94-07F08295785D}">
      <dgm:prSet phldrT="[Text]"/>
      <dgm:spPr/>
      <dgm:t>
        <a:bodyPr/>
        <a:lstStyle/>
        <a:p>
          <a:r>
            <a:rPr lang="cs-CZ" dirty="0"/>
            <a:t>iPhone a </a:t>
          </a:r>
          <a:r>
            <a:rPr lang="cs-CZ" dirty="0" err="1"/>
            <a:t>Appstore</a:t>
          </a:r>
          <a:endParaRPr lang="cs-CZ" dirty="0"/>
        </a:p>
      </dgm:t>
    </dgm:pt>
    <dgm:pt modelId="{5E819E34-8007-714C-8A35-FFBC2C26E4DF}" type="parTrans" cxnId="{A18FC931-5D9A-0544-B20B-1CF9C3414BB4}">
      <dgm:prSet/>
      <dgm:spPr/>
      <dgm:t>
        <a:bodyPr/>
        <a:lstStyle/>
        <a:p>
          <a:endParaRPr lang="cs-CZ"/>
        </a:p>
      </dgm:t>
    </dgm:pt>
    <dgm:pt modelId="{CD10092E-FFFF-F74F-913D-C2A9A8062F6A}" type="sibTrans" cxnId="{A18FC931-5D9A-0544-B20B-1CF9C3414BB4}">
      <dgm:prSet/>
      <dgm:spPr/>
      <dgm:t>
        <a:bodyPr/>
        <a:lstStyle/>
        <a:p>
          <a:endParaRPr lang="cs-CZ"/>
        </a:p>
      </dgm:t>
    </dgm:pt>
    <dgm:pt modelId="{1AA374DD-BE49-604D-8F7E-73AB288A92AD}">
      <dgm:prSet phldrT="[Text]"/>
      <dgm:spPr/>
      <dgm:t>
        <a:bodyPr/>
        <a:lstStyle/>
        <a:p>
          <a:r>
            <a:rPr lang="cs-CZ" dirty="0"/>
            <a:t>2008</a:t>
          </a:r>
        </a:p>
      </dgm:t>
    </dgm:pt>
    <dgm:pt modelId="{0AE9BFD4-2B0E-6A40-888A-0CC8126A9996}" type="parTrans" cxnId="{D763675C-1443-3540-BC92-1B8A95B3DB82}">
      <dgm:prSet/>
      <dgm:spPr/>
      <dgm:t>
        <a:bodyPr/>
        <a:lstStyle/>
        <a:p>
          <a:endParaRPr lang="cs-CZ"/>
        </a:p>
      </dgm:t>
    </dgm:pt>
    <dgm:pt modelId="{B0B91183-9E4F-644A-BC4B-9183470050C3}" type="sibTrans" cxnId="{D763675C-1443-3540-BC92-1B8A95B3DB82}">
      <dgm:prSet/>
      <dgm:spPr/>
      <dgm:t>
        <a:bodyPr/>
        <a:lstStyle/>
        <a:p>
          <a:endParaRPr lang="cs-CZ"/>
        </a:p>
      </dgm:t>
    </dgm:pt>
    <dgm:pt modelId="{74CDFE38-68AE-794C-923A-889DA1D63715}" type="pres">
      <dgm:prSet presAssocID="{E1F3A0EE-F5FF-6E47-A5A6-BFAE1CC96F23}" presName="theList" presStyleCnt="0">
        <dgm:presLayoutVars>
          <dgm:dir/>
          <dgm:animLvl val="lvl"/>
          <dgm:resizeHandles val="exact"/>
        </dgm:presLayoutVars>
      </dgm:prSet>
      <dgm:spPr/>
    </dgm:pt>
    <dgm:pt modelId="{DE7EA0A6-3A60-4646-B18F-5F56278B24FA}" type="pres">
      <dgm:prSet presAssocID="{AFC4EB28-BA20-434B-99D9-87BFCFE9D672}" presName="compNode" presStyleCnt="0"/>
      <dgm:spPr/>
    </dgm:pt>
    <dgm:pt modelId="{F9864AB2-C53E-204A-8339-BE71FDEA5FBE}" type="pres">
      <dgm:prSet presAssocID="{AFC4EB28-BA20-434B-99D9-87BFCFE9D672}" presName="noGeometry" presStyleCnt="0"/>
      <dgm:spPr/>
    </dgm:pt>
    <dgm:pt modelId="{489ED01E-9371-FD4F-A306-B8FF43C338B5}" type="pres">
      <dgm:prSet presAssocID="{AFC4EB28-BA20-434B-99D9-87BFCFE9D672}" presName="childTextVisible" presStyleLbl="bgAccFollowNode1" presStyleIdx="0" presStyleCnt="3">
        <dgm:presLayoutVars>
          <dgm:bulletEnabled val="1"/>
        </dgm:presLayoutVars>
      </dgm:prSet>
      <dgm:spPr/>
    </dgm:pt>
    <dgm:pt modelId="{EB505680-D6F0-1447-A895-0E470C3D92AF}" type="pres">
      <dgm:prSet presAssocID="{AFC4EB28-BA20-434B-99D9-87BFCFE9D672}" presName="childTextHidden" presStyleLbl="bgAccFollowNode1" presStyleIdx="0" presStyleCnt="3"/>
      <dgm:spPr/>
    </dgm:pt>
    <dgm:pt modelId="{777A225C-B65F-994A-8FD2-78F9CBEC078A}" type="pres">
      <dgm:prSet presAssocID="{AFC4EB28-BA20-434B-99D9-87BFCFE9D67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F33C5DC-8296-894B-B12F-3556E80FEF71}" type="pres">
      <dgm:prSet presAssocID="{AFC4EB28-BA20-434B-99D9-87BFCFE9D672}" presName="aSpace" presStyleCnt="0"/>
      <dgm:spPr/>
    </dgm:pt>
    <dgm:pt modelId="{DAB88735-25F2-8D4A-A1EE-E49979DE0D94}" type="pres">
      <dgm:prSet presAssocID="{13730C04-A885-2140-B33F-C7CBF08E6C2A}" presName="compNode" presStyleCnt="0"/>
      <dgm:spPr/>
    </dgm:pt>
    <dgm:pt modelId="{CBB67C8B-14C7-544E-9451-B5AB3A37C1CB}" type="pres">
      <dgm:prSet presAssocID="{13730C04-A885-2140-B33F-C7CBF08E6C2A}" presName="noGeometry" presStyleCnt="0"/>
      <dgm:spPr/>
    </dgm:pt>
    <dgm:pt modelId="{98C6665D-A0F5-E743-9A41-CE1717FA2E33}" type="pres">
      <dgm:prSet presAssocID="{13730C04-A885-2140-B33F-C7CBF08E6C2A}" presName="childTextVisible" presStyleLbl="bgAccFollowNode1" presStyleIdx="1" presStyleCnt="3">
        <dgm:presLayoutVars>
          <dgm:bulletEnabled val="1"/>
        </dgm:presLayoutVars>
      </dgm:prSet>
      <dgm:spPr/>
    </dgm:pt>
    <dgm:pt modelId="{0AA3ADF9-4D41-BC4F-B9E4-4F8FA6B69241}" type="pres">
      <dgm:prSet presAssocID="{13730C04-A885-2140-B33F-C7CBF08E6C2A}" presName="childTextHidden" presStyleLbl="bgAccFollowNode1" presStyleIdx="1" presStyleCnt="3"/>
      <dgm:spPr/>
    </dgm:pt>
    <dgm:pt modelId="{33727EF5-5113-FA4B-9F77-8028992841FA}" type="pres">
      <dgm:prSet presAssocID="{13730C04-A885-2140-B33F-C7CBF08E6C2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98D3F05-9471-4C47-BB45-DDB858D6C740}" type="pres">
      <dgm:prSet presAssocID="{13730C04-A885-2140-B33F-C7CBF08E6C2A}" presName="aSpace" presStyleCnt="0"/>
      <dgm:spPr/>
    </dgm:pt>
    <dgm:pt modelId="{DD13CF7F-D3D7-1C45-AA9D-60C0DA11D003}" type="pres">
      <dgm:prSet presAssocID="{846222F9-B233-5640-A808-7B0B6B0E1908}" presName="compNode" presStyleCnt="0"/>
      <dgm:spPr/>
    </dgm:pt>
    <dgm:pt modelId="{9C956F63-014C-1946-BCCC-0E741C2FD877}" type="pres">
      <dgm:prSet presAssocID="{846222F9-B233-5640-A808-7B0B6B0E1908}" presName="noGeometry" presStyleCnt="0"/>
      <dgm:spPr/>
    </dgm:pt>
    <dgm:pt modelId="{496BC6C1-D24E-1741-AA98-0109F2C32814}" type="pres">
      <dgm:prSet presAssocID="{846222F9-B233-5640-A808-7B0B6B0E1908}" presName="childTextVisible" presStyleLbl="bgAccFollowNode1" presStyleIdx="2" presStyleCnt="3">
        <dgm:presLayoutVars>
          <dgm:bulletEnabled val="1"/>
        </dgm:presLayoutVars>
      </dgm:prSet>
      <dgm:spPr/>
    </dgm:pt>
    <dgm:pt modelId="{74A74F9D-851B-CF45-BAC2-A4E89E4500BB}" type="pres">
      <dgm:prSet presAssocID="{846222F9-B233-5640-A808-7B0B6B0E1908}" presName="childTextHidden" presStyleLbl="bgAccFollowNode1" presStyleIdx="2" presStyleCnt="3"/>
      <dgm:spPr/>
    </dgm:pt>
    <dgm:pt modelId="{7FAC3DE5-B0C2-274F-860E-7657DC0533A3}" type="pres">
      <dgm:prSet presAssocID="{846222F9-B233-5640-A808-7B0B6B0E190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853B100-8992-084E-88C0-69997DC3FE3C}" type="presOf" srcId="{AFC4EB28-BA20-434B-99D9-87BFCFE9D672}" destId="{777A225C-B65F-994A-8FD2-78F9CBEC078A}" srcOrd="0" destOrd="0" presId="urn:microsoft.com/office/officeart/2005/8/layout/hProcess6"/>
    <dgm:cxn modelId="{115D2C02-64EA-E74B-8346-2E75CB75FBA9}" type="presOf" srcId="{CFBF17D7-FA51-3141-96FE-7F80A6F74724}" destId="{EB505680-D6F0-1447-A895-0E470C3D92AF}" srcOrd="1" destOrd="0" presId="urn:microsoft.com/office/officeart/2005/8/layout/hProcess6"/>
    <dgm:cxn modelId="{4DC32606-9F18-8B46-94E9-F65045D64B9E}" srcId="{AFC4EB28-BA20-434B-99D9-87BFCFE9D672}" destId="{989AB0D4-978D-AE46-A00F-BA0CE2CCA742}" srcOrd="1" destOrd="0" parTransId="{CCB66BEA-6A76-7146-AB14-60BD58732251}" sibTransId="{E1DE08D8-D789-7A48-8542-700975EFD371}"/>
    <dgm:cxn modelId="{51D31107-C477-F341-87C2-FEEBF05E0F2A}" srcId="{E1F3A0EE-F5FF-6E47-A5A6-BFAE1CC96F23}" destId="{AFC4EB28-BA20-434B-99D9-87BFCFE9D672}" srcOrd="0" destOrd="0" parTransId="{03A42162-7EDE-7B46-BC4A-9C54F70B42B9}" sibTransId="{CAC1EE4D-96A4-2840-8C52-A131A685A211}"/>
    <dgm:cxn modelId="{3AF4A11B-7267-B541-838A-BF1F41A48164}" type="presOf" srcId="{35515B3F-5B05-BE45-A77C-D670B4E09C54}" destId="{0AA3ADF9-4D41-BC4F-B9E4-4F8FA6B69241}" srcOrd="1" destOrd="1" presId="urn:microsoft.com/office/officeart/2005/8/layout/hProcess6"/>
    <dgm:cxn modelId="{4AB2FE1D-9B08-2342-9AC2-B7C25B9AC3EF}" type="presOf" srcId="{C6B2E498-7BFC-E840-AE94-07F08295785D}" destId="{74A74F9D-851B-CF45-BAC2-A4E89E4500BB}" srcOrd="1" destOrd="0" presId="urn:microsoft.com/office/officeart/2005/8/layout/hProcess6"/>
    <dgm:cxn modelId="{C34A7E2F-1EF0-4143-8047-A3F1C4788033}" type="presOf" srcId="{C6B2E498-7BFC-E840-AE94-07F08295785D}" destId="{496BC6C1-D24E-1741-AA98-0109F2C32814}" srcOrd="0" destOrd="0" presId="urn:microsoft.com/office/officeart/2005/8/layout/hProcess6"/>
    <dgm:cxn modelId="{A18FC931-5D9A-0544-B20B-1CF9C3414BB4}" srcId="{846222F9-B233-5640-A808-7B0B6B0E1908}" destId="{C6B2E498-7BFC-E840-AE94-07F08295785D}" srcOrd="0" destOrd="0" parTransId="{5E819E34-8007-714C-8A35-FFBC2C26E4DF}" sibTransId="{CD10092E-FFFF-F74F-913D-C2A9A8062F6A}"/>
    <dgm:cxn modelId="{F13BAC32-19FC-2F43-8105-85ADE0CF2EE5}" srcId="{13730C04-A885-2140-B33F-C7CBF08E6C2A}" destId="{8BA1351F-7E0E-EA40-B9DB-004957625DD8}" srcOrd="0" destOrd="0" parTransId="{D4341DE8-FF48-3F4F-8BE7-31EFB4761531}" sibTransId="{81C41EED-0F00-0445-A5E7-C30320FEB435}"/>
    <dgm:cxn modelId="{FE824033-C8C3-5C40-A5C8-5F4C35B7497A}" type="presOf" srcId="{E1F3A0EE-F5FF-6E47-A5A6-BFAE1CC96F23}" destId="{74CDFE38-68AE-794C-923A-889DA1D63715}" srcOrd="0" destOrd="0" presId="urn:microsoft.com/office/officeart/2005/8/layout/hProcess6"/>
    <dgm:cxn modelId="{D763675C-1443-3540-BC92-1B8A95B3DB82}" srcId="{846222F9-B233-5640-A808-7B0B6B0E1908}" destId="{1AA374DD-BE49-604D-8F7E-73AB288A92AD}" srcOrd="1" destOrd="0" parTransId="{0AE9BFD4-2B0E-6A40-888A-0CC8126A9996}" sibTransId="{B0B91183-9E4F-644A-BC4B-9183470050C3}"/>
    <dgm:cxn modelId="{95717F4B-9325-D346-A21B-2E701EC329F7}" type="presOf" srcId="{8BA1351F-7E0E-EA40-B9DB-004957625DD8}" destId="{98C6665D-A0F5-E743-9A41-CE1717FA2E33}" srcOrd="0" destOrd="0" presId="urn:microsoft.com/office/officeart/2005/8/layout/hProcess6"/>
    <dgm:cxn modelId="{F659C34C-6F54-4545-8FA2-721D361B4196}" type="presOf" srcId="{846222F9-B233-5640-A808-7B0B6B0E1908}" destId="{7FAC3DE5-B0C2-274F-860E-7657DC0533A3}" srcOrd="0" destOrd="0" presId="urn:microsoft.com/office/officeart/2005/8/layout/hProcess6"/>
    <dgm:cxn modelId="{13EEFE5A-1FEA-CB4C-9BA5-2EC77FF2FF35}" type="presOf" srcId="{CFBF17D7-FA51-3141-96FE-7F80A6F74724}" destId="{489ED01E-9371-FD4F-A306-B8FF43C338B5}" srcOrd="0" destOrd="0" presId="urn:microsoft.com/office/officeart/2005/8/layout/hProcess6"/>
    <dgm:cxn modelId="{0F425084-11FE-8040-9B59-0F7E442A756A}" type="presOf" srcId="{989AB0D4-978D-AE46-A00F-BA0CE2CCA742}" destId="{EB505680-D6F0-1447-A895-0E470C3D92AF}" srcOrd="1" destOrd="1" presId="urn:microsoft.com/office/officeart/2005/8/layout/hProcess6"/>
    <dgm:cxn modelId="{F008738B-4FCA-6A45-9726-41099166974B}" type="presOf" srcId="{1AA374DD-BE49-604D-8F7E-73AB288A92AD}" destId="{496BC6C1-D24E-1741-AA98-0109F2C32814}" srcOrd="0" destOrd="1" presId="urn:microsoft.com/office/officeart/2005/8/layout/hProcess6"/>
    <dgm:cxn modelId="{F2E41F8E-3B19-804D-A4E7-8653F4AC5DC2}" srcId="{E1F3A0EE-F5FF-6E47-A5A6-BFAE1CC96F23}" destId="{13730C04-A885-2140-B33F-C7CBF08E6C2A}" srcOrd="1" destOrd="0" parTransId="{F21E3836-2A65-4D49-9725-F25B9B53D060}" sibTransId="{202D4876-90BF-2143-A8C7-399B5611D8C6}"/>
    <dgm:cxn modelId="{D01F648E-A357-0948-8BD9-4715C078B98F}" srcId="{E1F3A0EE-F5FF-6E47-A5A6-BFAE1CC96F23}" destId="{846222F9-B233-5640-A808-7B0B6B0E1908}" srcOrd="2" destOrd="0" parTransId="{84C2EC35-09E0-2B41-96F0-2A85F62FBDA9}" sibTransId="{70BCE356-8977-8B40-9407-59F6D5EBD49A}"/>
    <dgm:cxn modelId="{D70655A7-372A-0449-8327-4EB592B8DE74}" srcId="{13730C04-A885-2140-B33F-C7CBF08E6C2A}" destId="{35515B3F-5B05-BE45-A77C-D670B4E09C54}" srcOrd="1" destOrd="0" parTransId="{D6ACF569-F3C1-E545-87FB-EAE0F62E1BBB}" sibTransId="{7E0C149A-2813-DC4B-B4C1-8829BC22CF4D}"/>
    <dgm:cxn modelId="{62364FBB-62E0-5846-B3DB-B82BF84C0F98}" srcId="{AFC4EB28-BA20-434B-99D9-87BFCFE9D672}" destId="{CFBF17D7-FA51-3141-96FE-7F80A6F74724}" srcOrd="0" destOrd="0" parTransId="{5B04125D-7AFF-C84F-BFE8-91FE2A57EC11}" sibTransId="{02F873C1-A565-EE48-8252-2E4FB20982A9}"/>
    <dgm:cxn modelId="{7EB737DA-569C-DD49-9ADF-05A99497F03D}" type="presOf" srcId="{1AA374DD-BE49-604D-8F7E-73AB288A92AD}" destId="{74A74F9D-851B-CF45-BAC2-A4E89E4500BB}" srcOrd="1" destOrd="1" presId="urn:microsoft.com/office/officeart/2005/8/layout/hProcess6"/>
    <dgm:cxn modelId="{2B9678DA-B3C9-874F-B40C-C68E39D624CD}" type="presOf" srcId="{13730C04-A885-2140-B33F-C7CBF08E6C2A}" destId="{33727EF5-5113-FA4B-9F77-8028992841FA}" srcOrd="0" destOrd="0" presId="urn:microsoft.com/office/officeart/2005/8/layout/hProcess6"/>
    <dgm:cxn modelId="{859C50E5-0EE7-5B4E-9464-652860F400E9}" type="presOf" srcId="{8BA1351F-7E0E-EA40-B9DB-004957625DD8}" destId="{0AA3ADF9-4D41-BC4F-B9E4-4F8FA6B69241}" srcOrd="1" destOrd="0" presId="urn:microsoft.com/office/officeart/2005/8/layout/hProcess6"/>
    <dgm:cxn modelId="{E5114BE6-22D8-3F43-9C7C-67A602CF1089}" type="presOf" srcId="{35515B3F-5B05-BE45-A77C-D670B4E09C54}" destId="{98C6665D-A0F5-E743-9A41-CE1717FA2E33}" srcOrd="0" destOrd="1" presId="urn:microsoft.com/office/officeart/2005/8/layout/hProcess6"/>
    <dgm:cxn modelId="{067B20F7-C3BE-754C-B3C5-97F6AB05BAEB}" type="presOf" srcId="{989AB0D4-978D-AE46-A00F-BA0CE2CCA742}" destId="{489ED01E-9371-FD4F-A306-B8FF43C338B5}" srcOrd="0" destOrd="1" presId="urn:microsoft.com/office/officeart/2005/8/layout/hProcess6"/>
    <dgm:cxn modelId="{12CF3B70-C814-C940-A557-34875C69A541}" type="presParOf" srcId="{74CDFE38-68AE-794C-923A-889DA1D63715}" destId="{DE7EA0A6-3A60-4646-B18F-5F56278B24FA}" srcOrd="0" destOrd="0" presId="urn:microsoft.com/office/officeart/2005/8/layout/hProcess6"/>
    <dgm:cxn modelId="{41372957-A136-9248-9643-AD88DD01D216}" type="presParOf" srcId="{DE7EA0A6-3A60-4646-B18F-5F56278B24FA}" destId="{F9864AB2-C53E-204A-8339-BE71FDEA5FBE}" srcOrd="0" destOrd="0" presId="urn:microsoft.com/office/officeart/2005/8/layout/hProcess6"/>
    <dgm:cxn modelId="{DFE5F024-D66B-C144-B621-323ACC051BDA}" type="presParOf" srcId="{DE7EA0A6-3A60-4646-B18F-5F56278B24FA}" destId="{489ED01E-9371-FD4F-A306-B8FF43C338B5}" srcOrd="1" destOrd="0" presId="urn:microsoft.com/office/officeart/2005/8/layout/hProcess6"/>
    <dgm:cxn modelId="{720384F1-780A-CB48-ABE0-5426F698B662}" type="presParOf" srcId="{DE7EA0A6-3A60-4646-B18F-5F56278B24FA}" destId="{EB505680-D6F0-1447-A895-0E470C3D92AF}" srcOrd="2" destOrd="0" presId="urn:microsoft.com/office/officeart/2005/8/layout/hProcess6"/>
    <dgm:cxn modelId="{FB0C8AA8-DA27-1F4C-BB5E-62C169A3BC8B}" type="presParOf" srcId="{DE7EA0A6-3A60-4646-B18F-5F56278B24FA}" destId="{777A225C-B65F-994A-8FD2-78F9CBEC078A}" srcOrd="3" destOrd="0" presId="urn:microsoft.com/office/officeart/2005/8/layout/hProcess6"/>
    <dgm:cxn modelId="{81BE9543-BB07-AA46-9D15-279CFB9A4E4D}" type="presParOf" srcId="{74CDFE38-68AE-794C-923A-889DA1D63715}" destId="{3F33C5DC-8296-894B-B12F-3556E80FEF71}" srcOrd="1" destOrd="0" presId="urn:microsoft.com/office/officeart/2005/8/layout/hProcess6"/>
    <dgm:cxn modelId="{41A4DC6E-7003-F846-B2AA-2280EAAA13AD}" type="presParOf" srcId="{74CDFE38-68AE-794C-923A-889DA1D63715}" destId="{DAB88735-25F2-8D4A-A1EE-E49979DE0D94}" srcOrd="2" destOrd="0" presId="urn:microsoft.com/office/officeart/2005/8/layout/hProcess6"/>
    <dgm:cxn modelId="{13DD9C91-A6E0-884E-8688-90B0EB3E7E0C}" type="presParOf" srcId="{DAB88735-25F2-8D4A-A1EE-E49979DE0D94}" destId="{CBB67C8B-14C7-544E-9451-B5AB3A37C1CB}" srcOrd="0" destOrd="0" presId="urn:microsoft.com/office/officeart/2005/8/layout/hProcess6"/>
    <dgm:cxn modelId="{8944AC79-E621-064C-9AC2-1DC747ACFB8F}" type="presParOf" srcId="{DAB88735-25F2-8D4A-A1EE-E49979DE0D94}" destId="{98C6665D-A0F5-E743-9A41-CE1717FA2E33}" srcOrd="1" destOrd="0" presId="urn:microsoft.com/office/officeart/2005/8/layout/hProcess6"/>
    <dgm:cxn modelId="{728822BC-161A-4942-96AB-D6AFE63E1593}" type="presParOf" srcId="{DAB88735-25F2-8D4A-A1EE-E49979DE0D94}" destId="{0AA3ADF9-4D41-BC4F-B9E4-4F8FA6B69241}" srcOrd="2" destOrd="0" presId="urn:microsoft.com/office/officeart/2005/8/layout/hProcess6"/>
    <dgm:cxn modelId="{1FDE187C-703B-4246-B1E3-415C52462285}" type="presParOf" srcId="{DAB88735-25F2-8D4A-A1EE-E49979DE0D94}" destId="{33727EF5-5113-FA4B-9F77-8028992841FA}" srcOrd="3" destOrd="0" presId="urn:microsoft.com/office/officeart/2005/8/layout/hProcess6"/>
    <dgm:cxn modelId="{F96083DA-13CC-4348-9F35-BBC5D9A026D5}" type="presParOf" srcId="{74CDFE38-68AE-794C-923A-889DA1D63715}" destId="{498D3F05-9471-4C47-BB45-DDB858D6C740}" srcOrd="3" destOrd="0" presId="urn:microsoft.com/office/officeart/2005/8/layout/hProcess6"/>
    <dgm:cxn modelId="{3AE282AA-8360-2D47-83D6-66C668D962EA}" type="presParOf" srcId="{74CDFE38-68AE-794C-923A-889DA1D63715}" destId="{DD13CF7F-D3D7-1C45-AA9D-60C0DA11D003}" srcOrd="4" destOrd="0" presId="urn:microsoft.com/office/officeart/2005/8/layout/hProcess6"/>
    <dgm:cxn modelId="{BEEFB1A5-C992-4948-8FA0-9760C7BB5BC8}" type="presParOf" srcId="{DD13CF7F-D3D7-1C45-AA9D-60C0DA11D003}" destId="{9C956F63-014C-1946-BCCC-0E741C2FD877}" srcOrd="0" destOrd="0" presId="urn:microsoft.com/office/officeart/2005/8/layout/hProcess6"/>
    <dgm:cxn modelId="{4D5F59B3-A259-1C46-BB3A-03FF481D6399}" type="presParOf" srcId="{DD13CF7F-D3D7-1C45-AA9D-60C0DA11D003}" destId="{496BC6C1-D24E-1741-AA98-0109F2C32814}" srcOrd="1" destOrd="0" presId="urn:microsoft.com/office/officeart/2005/8/layout/hProcess6"/>
    <dgm:cxn modelId="{FDEB4379-BBCB-DC40-8860-FAABC0EAB995}" type="presParOf" srcId="{DD13CF7F-D3D7-1C45-AA9D-60C0DA11D003}" destId="{74A74F9D-851B-CF45-BAC2-A4E89E4500BB}" srcOrd="2" destOrd="0" presId="urn:microsoft.com/office/officeart/2005/8/layout/hProcess6"/>
    <dgm:cxn modelId="{3DEE950B-DDA7-7747-93F9-16ED76F74E56}" type="presParOf" srcId="{DD13CF7F-D3D7-1C45-AA9D-60C0DA11D003}" destId="{7FAC3DE5-B0C2-274F-860E-7657DC0533A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ED01E-9371-FD4F-A306-B8FF43C338B5}">
      <dsp:nvSpPr>
        <dsp:cNvPr id="0" name=""/>
        <dsp:cNvSpPr/>
      </dsp:nvSpPr>
      <dsp:spPr>
        <a:xfrm>
          <a:off x="628605" y="1057537"/>
          <a:ext cx="2495515" cy="21813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iPod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2001</a:t>
          </a:r>
        </a:p>
      </dsp:txBody>
      <dsp:txXfrm>
        <a:off x="1252484" y="1384746"/>
        <a:ext cx="1216563" cy="1526977"/>
      </dsp:txXfrm>
    </dsp:sp>
    <dsp:sp modelId="{777A225C-B65F-994A-8FD2-78F9CBEC078A}">
      <dsp:nvSpPr>
        <dsp:cNvPr id="0" name=""/>
        <dsp:cNvSpPr/>
      </dsp:nvSpPr>
      <dsp:spPr>
        <a:xfrm>
          <a:off x="4726" y="1524356"/>
          <a:ext cx="1247757" cy="124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187456" y="1707086"/>
        <a:ext cx="882297" cy="882297"/>
      </dsp:txXfrm>
    </dsp:sp>
    <dsp:sp modelId="{98C6665D-A0F5-E743-9A41-CE1717FA2E33}">
      <dsp:nvSpPr>
        <dsp:cNvPr id="0" name=""/>
        <dsp:cNvSpPr/>
      </dsp:nvSpPr>
      <dsp:spPr>
        <a:xfrm>
          <a:off x="3903970" y="1057537"/>
          <a:ext cx="2495515" cy="21813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iPod a iTunes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2003</a:t>
          </a:r>
        </a:p>
      </dsp:txBody>
      <dsp:txXfrm>
        <a:off x="4527849" y="1384746"/>
        <a:ext cx="1216563" cy="1526977"/>
      </dsp:txXfrm>
    </dsp:sp>
    <dsp:sp modelId="{33727EF5-5113-FA4B-9F77-8028992841FA}">
      <dsp:nvSpPr>
        <dsp:cNvPr id="0" name=""/>
        <dsp:cNvSpPr/>
      </dsp:nvSpPr>
      <dsp:spPr>
        <a:xfrm>
          <a:off x="3280091" y="1524356"/>
          <a:ext cx="1247757" cy="124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Přechod k modelu vícestranné platformy</a:t>
          </a:r>
        </a:p>
      </dsp:txBody>
      <dsp:txXfrm>
        <a:off x="3462821" y="1707086"/>
        <a:ext cx="882297" cy="882297"/>
      </dsp:txXfrm>
    </dsp:sp>
    <dsp:sp modelId="{496BC6C1-D24E-1741-AA98-0109F2C32814}">
      <dsp:nvSpPr>
        <dsp:cNvPr id="0" name=""/>
        <dsp:cNvSpPr/>
      </dsp:nvSpPr>
      <dsp:spPr>
        <a:xfrm>
          <a:off x="7179334" y="1057537"/>
          <a:ext cx="2495515" cy="21813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iPhone a </a:t>
          </a:r>
          <a:r>
            <a:rPr lang="cs-CZ" sz="1700" kern="1200" dirty="0" err="1"/>
            <a:t>Appstore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2008</a:t>
          </a:r>
        </a:p>
      </dsp:txBody>
      <dsp:txXfrm>
        <a:off x="7803213" y="1384746"/>
        <a:ext cx="1216563" cy="1526977"/>
      </dsp:txXfrm>
    </dsp:sp>
    <dsp:sp modelId="{7FAC3DE5-B0C2-274F-860E-7657DC0533A3}">
      <dsp:nvSpPr>
        <dsp:cNvPr id="0" name=""/>
        <dsp:cNvSpPr/>
      </dsp:nvSpPr>
      <dsp:spPr>
        <a:xfrm>
          <a:off x="6555455" y="1524356"/>
          <a:ext cx="1247757" cy="124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Upevnění business modelu</a:t>
          </a:r>
        </a:p>
      </dsp:txBody>
      <dsp:txXfrm>
        <a:off x="6738185" y="1707086"/>
        <a:ext cx="882297" cy="882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FB863-071B-D94E-A8F0-66B0CF25212C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53046-3476-DB49-86EF-28C3B0263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49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5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22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457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47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806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06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853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3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71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24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8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9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8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9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24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8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75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9EDC-D870-9A41-A6AF-AD4A34AD7273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6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3CDD-9B7A-4647-88B8-8D5378CFF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Tvorba business modelů</a:t>
            </a:r>
            <a:br>
              <a:rPr lang="cs-CZ" dirty="0"/>
            </a:br>
            <a:r>
              <a:rPr lang="cs-CZ" dirty="0"/>
              <a:t>Přehled vybraných modelů</a:t>
            </a:r>
          </a:p>
        </p:txBody>
      </p:sp>
    </p:spTree>
    <p:extLst>
      <p:ext uri="{BB962C8B-B14F-4D97-AF65-F5344CB8AC3E}">
        <p14:creationId xmlns:p14="http://schemas.microsoft.com/office/powerpoint/2010/main" val="307968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F2ABB-8AF5-774F-A3E9-B683BD66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948C8-8C60-AA4E-A563-9D307F2B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33303"/>
            <a:ext cx="10820400" cy="4024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Dle Andersona tento jev v mediálních odvětví způsobily 3 faktory: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b="1" dirty="0"/>
              <a:t>Demokratizace výrobních nástrojů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cs-CZ" dirty="0"/>
              <a:t>Klesající náklady na technologie umožnily jednotlivcům využívat nástroje, které byly ještě před několika lety příliš nákladné. Miliony amatérů dnes mohou profesionálně nahrávat hudbu, produkovat krátké filmy či navrhovat jednoduchý software. </a:t>
            </a:r>
          </a:p>
          <a:p>
            <a:pPr marL="914400" lvl="1" indent="-457200">
              <a:lnSpc>
                <a:spcPct val="150000"/>
              </a:lnSpc>
              <a:buAutoNum type="arabicPeriod" startAt="2"/>
            </a:pPr>
            <a:r>
              <a:rPr lang="cs-CZ" b="1" dirty="0"/>
              <a:t>Demokratizace distribuce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cs-CZ" dirty="0"/>
              <a:t>Internet vedl k dramatickému snížení nákladů na zásoby, komunikaci a transakce, čímž okrajovým produktům otevřel nové trhy. </a:t>
            </a:r>
          </a:p>
        </p:txBody>
      </p:sp>
    </p:spTree>
    <p:extLst>
      <p:ext uri="{BB962C8B-B14F-4D97-AF65-F5344CB8AC3E}">
        <p14:creationId xmlns:p14="http://schemas.microsoft.com/office/powerpoint/2010/main" val="160072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12628-DEDC-B346-88B8-704FFBFF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875A44-9634-F742-BF9C-4E8C29F39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lnSpc>
                <a:spcPct val="150000"/>
              </a:lnSpc>
              <a:buAutoNum type="arabicPeriod" startAt="3"/>
            </a:pPr>
            <a:r>
              <a:rPr lang="cs-CZ" b="1" dirty="0"/>
              <a:t>Klesající náklady na propojení nabídky a poptávky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cs-CZ" dirty="0"/>
              <a:t>hlavním problémem je pro okrajový obsah najít zájemce. Toto úskalí však do značné míry odstranily výkonné vyhledávače a systémy doporučování, uživatelská hodnocení a zájmové komunity. </a:t>
            </a:r>
          </a:p>
        </p:txBody>
      </p:sp>
      <p:pic>
        <p:nvPicPr>
          <p:cNvPr id="4098" name="Picture 2" descr="Alternativní internetové vyhledávače | Chip.cz - recenze a testy">
            <a:extLst>
              <a:ext uri="{FF2B5EF4-FFF2-40B4-BE49-F238E27FC236}">
                <a16:creationId xmlns:a16="http://schemas.microsoft.com/office/drawing/2014/main" id="{6DBC7B7C-550C-4145-A219-BE900B6B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2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1AA12-5094-4641-8529-03B6B36B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221C2-0E96-EF4C-88C3-EAA87E7A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5" y="1741234"/>
            <a:ext cx="9411789" cy="43629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cs-CZ" dirty="0"/>
              <a:t>Příklady:</a:t>
            </a:r>
          </a:p>
          <a:p>
            <a:pPr lvl="1">
              <a:lnSpc>
                <a:spcPct val="160000"/>
              </a:lnSpc>
            </a:pPr>
            <a:r>
              <a:rPr lang="cs-CZ" dirty="0" err="1"/>
              <a:t>Netflix</a:t>
            </a:r>
            <a:endParaRPr lang="cs-CZ" dirty="0"/>
          </a:p>
          <a:p>
            <a:pPr lvl="2">
              <a:lnSpc>
                <a:spcPct val="160000"/>
              </a:lnSpc>
            </a:pPr>
            <a:r>
              <a:rPr lang="cs-CZ" dirty="0"/>
              <a:t>Firma půjčující video online se přesunula k licencování vysokého počtu okrajových filmů. Přestože se jednotlivé snímky nepůjčují příliš často, celkové tržby z obrovského katalogu firmy odpovídají tržbám z půjčování finančně nejúspěšnějších filmů. </a:t>
            </a:r>
          </a:p>
          <a:p>
            <a:pPr>
              <a:lnSpc>
                <a:spcPct val="160000"/>
              </a:lnSpc>
            </a:pPr>
            <a:r>
              <a:rPr lang="cs-CZ" dirty="0"/>
              <a:t>Dnes Anderson uvádí, že dlouhý chvost funguje i mimo mediální průmysl.</a:t>
            </a:r>
          </a:p>
          <a:p>
            <a:pPr lvl="1">
              <a:lnSpc>
                <a:spcPct val="160000"/>
              </a:lnSpc>
            </a:pPr>
            <a:r>
              <a:rPr lang="cs-CZ" dirty="0" err="1"/>
              <a:t>eBay</a:t>
            </a:r>
            <a:endParaRPr lang="cs-CZ" dirty="0"/>
          </a:p>
          <a:p>
            <a:pPr lvl="2">
              <a:lnSpc>
                <a:spcPct val="160000"/>
              </a:lnSpc>
            </a:pPr>
            <a:r>
              <a:rPr lang="cs-CZ" dirty="0"/>
              <a:t>Úspěch online aukční společnosti </a:t>
            </a:r>
            <a:r>
              <a:rPr lang="cs-CZ" dirty="0" err="1"/>
              <a:t>eBay</a:t>
            </a:r>
            <a:r>
              <a:rPr lang="cs-CZ" dirty="0"/>
              <a:t> vychází z obrovského množství účastníků aukcí, kteří prodávají a kupují malá množství „nehitových“ položek. </a:t>
            </a:r>
          </a:p>
          <a:p>
            <a:pPr lvl="1">
              <a:lnSpc>
                <a:spcPct val="160000"/>
              </a:lnSpc>
            </a:pPr>
            <a:endParaRPr lang="cs-CZ" dirty="0"/>
          </a:p>
        </p:txBody>
      </p:sp>
      <p:pic>
        <p:nvPicPr>
          <p:cNvPr id="5122" name="Picture 2" descr="Netflixu ubrala možné předplatitele pandemie i konkurence. Láká proto na  videohry - Aktuálně.cz">
            <a:extLst>
              <a:ext uri="{FF2B5EF4-FFF2-40B4-BE49-F238E27FC236}">
                <a16:creationId xmlns:a16="http://schemas.microsoft.com/office/drawing/2014/main" id="{0AFA8FDA-DBCE-7C42-B130-8161A808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93" y="2662940"/>
            <a:ext cx="2351497" cy="13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výšený elektronický obchod a nový management změnily výhledy a sílu  společnosti eBay - Burzovnisvet.cz - Akcie, kurzy, burza, forex, komodity,  IPO, dluhopisy - zpravodajství">
            <a:extLst>
              <a:ext uri="{FF2B5EF4-FFF2-40B4-BE49-F238E27FC236}">
                <a16:creationId xmlns:a16="http://schemas.microsoft.com/office/drawing/2014/main" id="{72CDBE4B-1190-C444-AABE-5EEF1D0E3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94" y="4357007"/>
            <a:ext cx="2351497" cy="15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9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9B52A-F9E0-C243-A9BF-B5869B03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235" y="135467"/>
            <a:ext cx="8610600" cy="1293028"/>
          </a:xfrm>
        </p:spPr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999846-27E8-0A43-AC63-5E8E38A2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2" y="1774129"/>
            <a:ext cx="10750731" cy="484873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Transformace v odvětví nakladatelství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Starý model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Tradiční nakladatelský model je založen na procesu </a:t>
            </a:r>
            <a:r>
              <a:rPr lang="cs-CZ" b="1" dirty="0"/>
              <a:t>selekce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Nakladatelé si vybírají z autorů a rukopisů, u kterých je předpoklad úspěchu prodeje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Méně slibní autoři a jejich tituly jsou odmítnuty, protože by se jim  ekonomicky nevyplatilo graficky upravovat, tisknout, propagovat knihy, které se neprodávají.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Nakladatelé mají zájem o knihy, které se mohou tisknout ve velkém a prodávat velkému počtu zákazníků. </a:t>
            </a:r>
          </a:p>
        </p:txBody>
      </p:sp>
    </p:spTree>
    <p:extLst>
      <p:ext uri="{BB962C8B-B14F-4D97-AF65-F5344CB8AC3E}">
        <p14:creationId xmlns:p14="http://schemas.microsoft.com/office/powerpoint/2010/main" val="396665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18D34-9CA9-2F40-9AFB-D33285D7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B261A7-F3C7-B84D-990A-F45409A5E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" t="30512" r="6840" b="34097"/>
          <a:stretch/>
        </p:blipFill>
        <p:spPr>
          <a:xfrm>
            <a:off x="84667" y="2243668"/>
            <a:ext cx="11612980" cy="44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2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C1B0E-CEDA-9540-A124-65B74D6E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006D1-3B71-CE4B-991D-73F766DBF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Nový model – společnost </a:t>
            </a:r>
            <a:r>
              <a:rPr lang="cs-CZ" b="1" dirty="0" err="1"/>
              <a:t>Lulu.com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dirty="0"/>
              <a:t>Umožnila publikovat každému</a:t>
            </a:r>
          </a:p>
          <a:p>
            <a:pPr>
              <a:lnSpc>
                <a:spcPct val="150000"/>
              </a:lnSpc>
            </a:pPr>
            <a:r>
              <a:rPr lang="cs-CZ" dirty="0"/>
              <a:t>Princip: okrajovým a amatérským autorům pomáhá uvést jejich dílo na trh</a:t>
            </a:r>
          </a:p>
          <a:p>
            <a:pPr>
              <a:lnSpc>
                <a:spcPct val="150000"/>
              </a:lnSpc>
            </a:pPr>
            <a:r>
              <a:rPr lang="cs-CZ" dirty="0"/>
              <a:t>Poskytuje autorům nástroje ke tvorbě, tisku a distribuci jejich rukopisů prostřednictvím online trhu a odstraňuje tak tradiční překážky vstupu na trh. </a:t>
            </a:r>
          </a:p>
          <a:p>
            <a:pPr>
              <a:lnSpc>
                <a:spcPct val="150000"/>
              </a:lnSpc>
            </a:pPr>
            <a:r>
              <a:rPr lang="cs-CZ" dirty="0"/>
              <a:t>Autoři se stávají zákazníky</a:t>
            </a:r>
          </a:p>
          <a:p>
            <a:pPr>
              <a:lnSpc>
                <a:spcPct val="150000"/>
              </a:lnSpc>
            </a:pPr>
            <a:r>
              <a:rPr lang="cs-CZ" dirty="0"/>
              <a:t>Tisíce autorů využívají samoobslužné nástroje </a:t>
            </a:r>
            <a:r>
              <a:rPr lang="cs-CZ" dirty="0" err="1"/>
              <a:t>Lulu.com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Knihy se tisknou na základě potvrzených objednávek</a:t>
            </a:r>
          </a:p>
          <a:p>
            <a:pPr>
              <a:lnSpc>
                <a:spcPct val="150000"/>
              </a:lnSpc>
            </a:pPr>
            <a:r>
              <a:rPr lang="cs-CZ" dirty="0"/>
              <a:t>Komerční neúspěch nevadí, protože s tím nejsou spojené žádné náklady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6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2C427-DF54-2743-8054-D7E076D94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2" y="98168"/>
            <a:ext cx="8610600" cy="1293028"/>
          </a:xfrm>
        </p:spPr>
        <p:txBody>
          <a:bodyPr/>
          <a:lstStyle/>
          <a:p>
            <a:r>
              <a:rPr lang="cs-CZ" dirty="0"/>
              <a:t>2. Dlouhý chvost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63BCCA-932D-3D4B-9A83-A93410E42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9" t="15061" r="11605" b="25021"/>
          <a:stretch/>
        </p:blipFill>
        <p:spPr>
          <a:xfrm>
            <a:off x="1879600" y="1495501"/>
            <a:ext cx="8432800" cy="51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9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9B590-676A-0E44-A0CC-E2E1D9C3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2080A-84C9-9645-9031-F3629CCEB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Nastudovat:</a:t>
            </a:r>
          </a:p>
          <a:p>
            <a:pPr lvl="1"/>
            <a:r>
              <a:rPr lang="cs-CZ" dirty="0"/>
              <a:t>Nový model dlouhého chvostu u společnosti LEGO</a:t>
            </a:r>
          </a:p>
          <a:p>
            <a:pPr lvl="2"/>
            <a:r>
              <a:rPr lang="cs-CZ" dirty="0"/>
              <a:t>Zdroj: OSTERWALDER, A. PIGNEUR, </a:t>
            </a:r>
            <a:r>
              <a:rPr lang="cs-CZ" dirty="0" err="1"/>
              <a:t>Y</a:t>
            </a:r>
            <a:r>
              <a:rPr lang="cs-CZ" dirty="0"/>
              <a:t>. Tvorba business modelů, 2012. str. 72 – 73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pic>
        <p:nvPicPr>
          <p:cNvPr id="7170" name="Picture 2" descr="The Lego Group – Wikipedie">
            <a:extLst>
              <a:ext uri="{FF2B5EF4-FFF2-40B4-BE49-F238E27FC236}">
                <a16:creationId xmlns:a16="http://schemas.microsoft.com/office/drawing/2014/main" id="{51DFE5B6-6AF6-4442-BBD8-86C5F67E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8872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7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0777F-51A4-7645-9311-565E54287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81048"/>
            <a:ext cx="8610600" cy="1293028"/>
          </a:xfrm>
        </p:spPr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0C619-C54C-D145-A386-9E589F5B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8537"/>
            <a:ext cx="10820400" cy="54994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Klíčové charakteristiky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Klíčoví partneři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Poskytovatelé okrajového obsahu (profesionální nebo vytvořený uživateli)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Klíčový zdroj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Platforma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Klíčové činnosti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Vývoj a údržba platformy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Získávání a výroba okrajového obsahu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Hlavní náklady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Náklady na vývoj a údržbu platformy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Zaměření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Na zákazníky vyhledávající okrajové produkty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Klíčové zdroje příjmů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 reklamy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 prodeje produktů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 předplatného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Klíčový nástroj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většinou Internet</a:t>
            </a:r>
          </a:p>
        </p:txBody>
      </p:sp>
    </p:spTree>
    <p:extLst>
      <p:ext uri="{BB962C8B-B14F-4D97-AF65-F5344CB8AC3E}">
        <p14:creationId xmlns:p14="http://schemas.microsoft.com/office/powerpoint/2010/main" val="338815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0552F-CE44-FE42-9098-7EB1773EF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28796"/>
            <a:ext cx="8610600" cy="1293028"/>
          </a:xfrm>
        </p:spPr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FCA12-D6C7-9547-B502-FC280C61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521824"/>
            <a:ext cx="11247120" cy="5460274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70000"/>
              </a:lnSpc>
              <a:spcAft>
                <a:spcPts val="600"/>
              </a:spcAft>
            </a:pPr>
            <a:r>
              <a:rPr lang="cs-CZ" sz="2100" dirty="0"/>
              <a:t>Vícestranné platformy </a:t>
            </a:r>
            <a:r>
              <a:rPr lang="cs-CZ" sz="2100" b="1" dirty="0"/>
              <a:t>spojují alespoň dvě provázané skupiny zákazníků</a:t>
            </a:r>
            <a:r>
              <a:rPr lang="cs-CZ" sz="2100" dirty="0"/>
              <a:t>. </a:t>
            </a:r>
          </a:p>
          <a:p>
            <a:pPr lvl="1">
              <a:lnSpc>
                <a:spcPct val="170000"/>
              </a:lnSpc>
              <a:spcAft>
                <a:spcPts val="600"/>
              </a:spcAft>
            </a:pPr>
            <a:r>
              <a:rPr lang="cs-CZ" sz="2100" dirty="0"/>
              <a:t>Platforma vytváří </a:t>
            </a:r>
            <a:r>
              <a:rPr lang="cs-CZ" sz="2100" b="1" dirty="0"/>
              <a:t>hodnotu</a:t>
            </a:r>
            <a:r>
              <a:rPr lang="cs-CZ" sz="2100" dirty="0"/>
              <a:t> tím, že usnadňuje interakci mezi skupinami. Hodnota platformy pro konkrétní uživatelskou skupinu závisí na </a:t>
            </a:r>
            <a:r>
              <a:rPr lang="cs-CZ" sz="2100" b="1" dirty="0"/>
              <a:t>počtu uživatelů</a:t>
            </a:r>
            <a:r>
              <a:rPr lang="cs-CZ" sz="2100" dirty="0"/>
              <a:t>. Platformy jsou užitečné pro určitou skupinu pouze v případě, že jsou přítomny další skupiny zákazníků. </a:t>
            </a:r>
          </a:p>
          <a:p>
            <a:pPr lvl="1">
              <a:lnSpc>
                <a:spcPct val="170000"/>
              </a:lnSpc>
              <a:spcAft>
                <a:spcPts val="600"/>
              </a:spcAft>
            </a:pPr>
            <a:r>
              <a:rPr lang="cs-CZ" sz="2100" dirty="0"/>
              <a:t>Vícestranná platforma přitahuje další uživatele a vzniká síťový efekt. Provozovatelé vícestranných platforem musí reagovat na následující otázky:</a:t>
            </a:r>
          </a:p>
          <a:p>
            <a:pPr lvl="2">
              <a:lnSpc>
                <a:spcPct val="170000"/>
              </a:lnSpc>
              <a:spcAft>
                <a:spcPts val="600"/>
              </a:spcAft>
            </a:pPr>
            <a:r>
              <a:rPr lang="cs-CZ" sz="1900" dirty="0"/>
              <a:t>Dokáží přilákat na každou stranu platformy dostatečné množství zákazníků? </a:t>
            </a:r>
          </a:p>
          <a:p>
            <a:pPr lvl="2">
              <a:lnSpc>
                <a:spcPct val="170000"/>
              </a:lnSpc>
              <a:spcAft>
                <a:spcPts val="600"/>
              </a:spcAft>
            </a:pPr>
            <a:r>
              <a:rPr lang="cs-CZ" sz="1900" dirty="0"/>
              <a:t>Která strana je citlivější na cenu? </a:t>
            </a:r>
          </a:p>
          <a:p>
            <a:pPr lvl="2">
              <a:lnSpc>
                <a:spcPct val="170000"/>
              </a:lnSpc>
              <a:spcAft>
                <a:spcPts val="600"/>
              </a:spcAft>
            </a:pPr>
            <a:r>
              <a:rPr lang="cs-CZ" sz="1900" dirty="0"/>
              <a:t>Lze stranu citlivější na cenu nalákat dotovanou nabídkou? </a:t>
            </a:r>
          </a:p>
          <a:p>
            <a:pPr lvl="2">
              <a:lnSpc>
                <a:spcPct val="170000"/>
              </a:lnSpc>
              <a:spcAft>
                <a:spcPts val="600"/>
              </a:spcAft>
            </a:pPr>
            <a:r>
              <a:rPr lang="cs-CZ" sz="1900" dirty="0"/>
              <a:t>Bude druhá strana platformy generovat dostatečné množství tržeb k pokrytí finanční podpory? </a:t>
            </a:r>
          </a:p>
          <a:p>
            <a:pPr lvl="1">
              <a:lnSpc>
                <a:spcPct val="170000"/>
              </a:lnSpc>
              <a:spcAft>
                <a:spcPts val="600"/>
              </a:spcAft>
            </a:pPr>
            <a:r>
              <a:rPr lang="cs-CZ" sz="2100" dirty="0"/>
              <a:t>Model vícestranné platformy byl uplatňován ve společnosti Google, Apple, iPod, iTunes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47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48CE0-8685-2545-995A-81724BC0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Vzory podnikatelských modelů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44A535-4095-0B43-B127-13E697A8A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62994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2400" dirty="0">
                <a:ea typeface="Calibri" panose="020F0502020204030204" pitchFamily="34" charset="0"/>
              </a:rPr>
              <a:t>Osterwalder a </a:t>
            </a:r>
            <a:r>
              <a:rPr lang="cs-CZ" sz="2400" dirty="0" err="1">
                <a:ea typeface="Calibri" panose="020F0502020204030204" pitchFamily="34" charset="0"/>
              </a:rPr>
              <a:t>Pigneur</a:t>
            </a:r>
            <a:r>
              <a:rPr lang="cs-CZ" sz="2400" dirty="0">
                <a:ea typeface="Calibri" panose="020F0502020204030204" pitchFamily="34" charset="0"/>
              </a:rPr>
              <a:t> (2012) vymezují určité vzory podnikatelských modelů na základě podobných </a:t>
            </a:r>
            <a:r>
              <a:rPr lang="cs-CZ" sz="2400" b="1" dirty="0">
                <a:ea typeface="Calibri" panose="020F0502020204030204" pitchFamily="34" charset="0"/>
              </a:rPr>
              <a:t>vlastností, uspořádání stavebních prvků či podobného chování</a:t>
            </a:r>
            <a:r>
              <a:rPr lang="cs-CZ" sz="2400" dirty="0">
                <a:ea typeface="Calibri" panose="020F0502020204030204" pitchFamily="34" charset="0"/>
              </a:rPr>
              <a:t>. Rozlišují pět vzorů:</a:t>
            </a:r>
          </a:p>
          <a:p>
            <a:pPr marL="800100" lvl="1" indent="-342900" algn="just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Podnikatelské zaměření</a:t>
            </a:r>
          </a:p>
          <a:p>
            <a:pPr marL="800100" lvl="1" indent="-342900" algn="just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Dlouhý chvost</a:t>
            </a:r>
          </a:p>
          <a:p>
            <a:pPr marL="800100" lvl="1" indent="-342900" algn="just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Vícestranné platformy</a:t>
            </a:r>
          </a:p>
          <a:p>
            <a:pPr marL="800100" lvl="1" indent="-342900" algn="just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Bezplatná nabídka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Otevřené podnikatelské modely </a:t>
            </a:r>
          </a:p>
          <a:p>
            <a:endParaRPr lang="cs-CZ" dirty="0"/>
          </a:p>
        </p:txBody>
      </p:sp>
      <p:pic>
        <p:nvPicPr>
          <p:cNvPr id="1026" name="Picture 2" descr="Tvorba business modelů - Alexander Osterwalder, Yves Pigneur | KOSMAS.cz -  vaše internetové knihkupectví">
            <a:extLst>
              <a:ext uri="{FF2B5EF4-FFF2-40B4-BE49-F238E27FC236}">
                <a16:creationId xmlns:a16="http://schemas.microsoft.com/office/drawing/2014/main" id="{03AADCF2-3062-9F48-9C09-DFAAED040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616415"/>
            <a:ext cx="31242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96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E89ED-EE0D-2248-BF77-2A247D53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537" y="117859"/>
            <a:ext cx="8610600" cy="1293028"/>
          </a:xfrm>
        </p:spPr>
        <p:txBody>
          <a:bodyPr/>
          <a:lstStyle/>
          <a:p>
            <a:r>
              <a:rPr lang="cs-CZ" dirty="0"/>
              <a:t>3. Vícestranné platformy</a:t>
            </a:r>
          </a:p>
        </p:txBody>
      </p:sp>
      <p:pic>
        <p:nvPicPr>
          <p:cNvPr id="3" name="Picture 2" descr="Amazon Ecosystem overview">
            <a:extLst>
              <a:ext uri="{FF2B5EF4-FFF2-40B4-BE49-F238E27FC236}">
                <a16:creationId xmlns:a16="http://schemas.microsoft.com/office/drawing/2014/main" id="{B37BAC69-DAAF-1744-9B9E-F8E1A0A7D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6" b="1340"/>
          <a:stretch/>
        </p:blipFill>
        <p:spPr bwMode="auto">
          <a:xfrm>
            <a:off x="2250681" y="1849767"/>
            <a:ext cx="7690637" cy="475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10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6B7E3-0B1D-0243-B540-F9BD3751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11676"/>
            <a:ext cx="8610600" cy="1293028"/>
          </a:xfrm>
        </p:spPr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7A2663-F0C7-6840-BF67-FDC1891D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4704"/>
            <a:ext cx="10820400" cy="451398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Business model </a:t>
            </a:r>
            <a:r>
              <a:rPr lang="cs-CZ" b="1" dirty="0"/>
              <a:t>Googlu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Jádro modelu: poskytovat na webu přesně cílenou reklamu  a to v globálním měřítku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Přes službu </a:t>
            </a:r>
            <a:r>
              <a:rPr lang="cs-CZ" dirty="0" err="1"/>
              <a:t>AdWords</a:t>
            </a:r>
            <a:r>
              <a:rPr lang="cs-CZ" dirty="0"/>
              <a:t> mohou zadavatelé reklamy zveřejňovat reklamy a sponzorované odkazy na stránkách Googlu s výsledky vyhledávání.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Když lidé vyhledávají pomocí Googlu, zobrazují se reklamy vedle výsledků vyhledávání.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Google pak dbá na to, aby se zobrazovaly reklamy, které souvisí s vyhledávaným slovem.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Model může fungovat pouze když vyhledávač Google používá mnoho lidí.</a:t>
            </a:r>
          </a:p>
        </p:txBody>
      </p:sp>
    </p:spTree>
    <p:extLst>
      <p:ext uri="{BB962C8B-B14F-4D97-AF65-F5344CB8AC3E}">
        <p14:creationId xmlns:p14="http://schemas.microsoft.com/office/powerpoint/2010/main" val="196275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56C37-442A-6043-9A2F-4413775B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03686-84BA-BE45-BC36-7E34E30B7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1052"/>
            <a:ext cx="10820400" cy="480713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Hodnotová nabídka Googlu pro zadavatele reklamy </a:t>
            </a:r>
            <a:r>
              <a:rPr lang="cs-CZ" b="1" dirty="0"/>
              <a:t>závisí na počtu zákazníků</a:t>
            </a:r>
            <a:r>
              <a:rPr lang="cs-CZ" dirty="0"/>
              <a:t>, které Google na své stránky přivede. Této skupině nabízí Google vyhledávač a zvyšující se množství nástrojů: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Webovou poštu Gmail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Mapy Google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Online foto album </a:t>
            </a:r>
            <a:r>
              <a:rPr lang="cs-CZ" dirty="0" err="1"/>
              <a:t>Picasa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/>
              <a:t>AdSense</a:t>
            </a:r>
            <a:r>
              <a:rPr lang="cs-CZ" dirty="0"/>
              <a:t> automaticky analyzuje obsah webové stránky zařazené do partnerské sítě a jejím návštěvníkům zobrazuje relevantní textové a obrazové reklamy.</a:t>
            </a:r>
          </a:p>
          <a:p>
            <a:pPr>
              <a:lnSpc>
                <a:spcPct val="150000"/>
              </a:lnSpc>
            </a:pPr>
            <a:r>
              <a:rPr lang="cs-CZ" dirty="0"/>
              <a:t>Hodnotová nabídka těmto externím majitelům webů tvoří třetí zákaznický segment.  </a:t>
            </a:r>
          </a:p>
        </p:txBody>
      </p:sp>
    </p:spTree>
    <p:extLst>
      <p:ext uri="{BB962C8B-B14F-4D97-AF65-F5344CB8AC3E}">
        <p14:creationId xmlns:p14="http://schemas.microsoft.com/office/powerpoint/2010/main" val="3572556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26083-4E1D-D84D-866A-89857CD2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59424"/>
            <a:ext cx="8610600" cy="1293028"/>
          </a:xfrm>
        </p:spPr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DF611-C7FD-C743-8F3E-FD3007AD9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1417"/>
            <a:ext cx="10820400" cy="52251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cs-CZ" dirty="0"/>
              <a:t>Na jednom zákaznickém segmentu – zadavatelích reklamy vydělává, dalším 2 segmentům (návštěvníkům webů a majitelům obsahu) poskytuje služby zdarma. 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Čím více reklam zobrazí návštěvníkům webu, tím větší příjmy získá od zadavatelů reklamy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Zvyšující se zisky z reklamy pak motivují více majitelů obsahu, aby se stali partnery v rámci služby </a:t>
            </a:r>
            <a:r>
              <a:rPr lang="cs-CZ" dirty="0" err="1"/>
              <a:t>AdSense</a:t>
            </a:r>
            <a:r>
              <a:rPr lang="cs-CZ" dirty="0"/>
              <a:t>. Zadavatelé reklamy si nekupují reklamní prostor od Googlu přímo, ale ucházejí se o klíčová slova související s reklamou.</a:t>
            </a:r>
          </a:p>
          <a:p>
            <a:pPr lvl="1">
              <a:lnSpc>
                <a:spcPct val="160000"/>
              </a:lnSpc>
            </a:pPr>
            <a:r>
              <a:rPr lang="cs-CZ" b="1" dirty="0"/>
              <a:t>Klíčový zdroj příjmů Google</a:t>
            </a:r>
            <a:r>
              <a:rPr lang="cs-CZ" dirty="0"/>
              <a:t>: vyhledávací platforma, která umožňuje provoz </a:t>
            </a:r>
            <a:r>
              <a:rPr lang="cs-CZ" b="1" dirty="0"/>
              <a:t>3 různých služeb</a:t>
            </a:r>
            <a:r>
              <a:rPr lang="cs-CZ" dirty="0"/>
              <a:t>:</a:t>
            </a:r>
          </a:p>
          <a:p>
            <a:pPr marL="1257300" lvl="2" indent="-342900">
              <a:lnSpc>
                <a:spcPct val="160000"/>
              </a:lnSpc>
              <a:buFont typeface="+mj-lt"/>
              <a:buAutoNum type="arabicPeriod"/>
            </a:pPr>
            <a:r>
              <a:rPr lang="cs-CZ" dirty="0"/>
              <a:t>Webové vyhledávání (</a:t>
            </a:r>
            <a:r>
              <a:rPr lang="cs-CZ" dirty="0" err="1"/>
              <a:t>Google.com</a:t>
            </a:r>
            <a:r>
              <a:rPr lang="cs-CZ" dirty="0"/>
              <a:t>)</a:t>
            </a:r>
          </a:p>
          <a:p>
            <a:pPr marL="1257300" lvl="2" indent="-342900">
              <a:lnSpc>
                <a:spcPct val="160000"/>
              </a:lnSpc>
              <a:buFont typeface="+mj-lt"/>
              <a:buAutoNum type="arabicPeriod"/>
            </a:pPr>
            <a:r>
              <a:rPr lang="cs-CZ" dirty="0"/>
              <a:t>Reklamy (</a:t>
            </a:r>
            <a:r>
              <a:rPr lang="cs-CZ" dirty="0" err="1"/>
              <a:t>AdWords</a:t>
            </a:r>
            <a:r>
              <a:rPr lang="cs-CZ" dirty="0"/>
              <a:t>) a </a:t>
            </a:r>
          </a:p>
          <a:p>
            <a:pPr marL="1257300" lvl="2" indent="-342900">
              <a:lnSpc>
                <a:spcPct val="160000"/>
              </a:lnSpc>
              <a:buFont typeface="+mj-lt"/>
              <a:buAutoNum type="arabicPeriod"/>
            </a:pPr>
            <a:r>
              <a:rPr lang="cs-CZ" dirty="0" err="1"/>
              <a:t>Monetarizace</a:t>
            </a:r>
            <a:r>
              <a:rPr lang="cs-CZ" dirty="0"/>
              <a:t> obsahu třetích stran (</a:t>
            </a:r>
            <a:r>
              <a:rPr lang="cs-CZ" dirty="0" err="1"/>
              <a:t>AdSense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1769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F4DF8-39AB-AE4F-A281-1E94623B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BE510-73AE-B243-8EB6-32CB9A4B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234440"/>
          </a:xfrm>
        </p:spPr>
        <p:txBody>
          <a:bodyPr/>
          <a:lstStyle/>
          <a:p>
            <a:r>
              <a:rPr lang="cs-CZ" dirty="0"/>
              <a:t>Evoluce </a:t>
            </a:r>
            <a:r>
              <a:rPr lang="cs-CZ" dirty="0" err="1"/>
              <a:t>Applu</a:t>
            </a:r>
            <a:r>
              <a:rPr lang="cs-CZ" dirty="0"/>
              <a:t> a jeho proměna v operátora platformy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E48760-E258-744A-950C-1F5E36D64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809487"/>
              </p:ext>
            </p:extLst>
          </p:nvPr>
        </p:nvGraphicFramePr>
        <p:xfrm>
          <a:off x="1423851" y="1797156"/>
          <a:ext cx="9679577" cy="429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661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F55F4-ACE1-BB42-8F15-855B57DC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0" y="195942"/>
            <a:ext cx="8610600" cy="1293028"/>
          </a:xfrm>
        </p:spPr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BE8C5A-AF75-FE45-BC4C-75229545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8970"/>
            <a:ext cx="10820400" cy="5173088"/>
          </a:xfrm>
        </p:spPr>
        <p:txBody>
          <a:bodyPr>
            <a:normAutofit/>
          </a:bodyPr>
          <a:lstStyle/>
          <a:p>
            <a:r>
              <a:rPr lang="cs-CZ" dirty="0"/>
              <a:t>2001</a:t>
            </a:r>
          </a:p>
          <a:p>
            <a:pPr lvl="1"/>
            <a:r>
              <a:rPr lang="cs-CZ" dirty="0"/>
              <a:t>iPod uveden na trh jako samostatný produkt</a:t>
            </a:r>
          </a:p>
          <a:p>
            <a:pPr lvl="1"/>
            <a:r>
              <a:rPr lang="cs-CZ" dirty="0"/>
              <a:t>Uživatelé si na něj mohli kopírovat svá CD a hudbu staženou z internetu</a:t>
            </a:r>
          </a:p>
          <a:p>
            <a:pPr lvl="1"/>
            <a:r>
              <a:rPr lang="cs-CZ" dirty="0"/>
              <a:t>iPod = technologická platforma pro ukládání hudby z různých zdrojů</a:t>
            </a:r>
          </a:p>
          <a:p>
            <a:r>
              <a:rPr lang="cs-CZ" dirty="0"/>
              <a:t>2003</a:t>
            </a:r>
          </a:p>
          <a:p>
            <a:pPr lvl="1"/>
            <a:r>
              <a:rPr lang="cs-CZ" dirty="0"/>
              <a:t>Představení internetového obchodu iTunes Music </a:t>
            </a:r>
            <a:r>
              <a:rPr lang="cs-CZ" dirty="0" err="1"/>
              <a:t>Store</a:t>
            </a:r>
            <a:r>
              <a:rPr lang="cs-CZ" dirty="0"/>
              <a:t>, který je s iPodem úzce integrován</a:t>
            </a:r>
          </a:p>
          <a:p>
            <a:pPr lvl="1"/>
            <a:r>
              <a:rPr lang="cs-CZ" dirty="0"/>
              <a:t>Obchod umožňuje jednoduše kupovat a stahovat digitální hudbu = první pokus o využití platformy</a:t>
            </a:r>
          </a:p>
          <a:p>
            <a:pPr lvl="1"/>
            <a:r>
              <a:rPr lang="cs-CZ" dirty="0"/>
              <a:t>Obchod iTunes spojil</a:t>
            </a:r>
          </a:p>
          <a:p>
            <a:pPr lvl="2"/>
            <a:r>
              <a:rPr lang="cs-CZ" dirty="0"/>
              <a:t>Držitele práv k hudbě přímo s kupujícími</a:t>
            </a:r>
          </a:p>
          <a:p>
            <a:r>
              <a:rPr lang="cs-CZ" dirty="0"/>
              <a:t>2008</a:t>
            </a:r>
          </a:p>
          <a:p>
            <a:pPr lvl="1"/>
            <a:r>
              <a:rPr lang="cs-CZ" dirty="0"/>
              <a:t>iPhone a </a:t>
            </a:r>
            <a:r>
              <a:rPr lang="cs-CZ" dirty="0" err="1"/>
              <a:t>Appstore</a:t>
            </a:r>
            <a:r>
              <a:rPr lang="cs-CZ" dirty="0"/>
              <a:t> – prodej aplikací</a:t>
            </a:r>
          </a:p>
          <a:p>
            <a:pPr lvl="1"/>
            <a:r>
              <a:rPr lang="cs-CZ" dirty="0"/>
              <a:t>Vývojáři aplikací musí odvádět u každé prodané aplikace 30% poplatek </a:t>
            </a:r>
            <a:r>
              <a:rPr lang="cs-CZ" dirty="0" err="1"/>
              <a:t>Applu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1315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EBC5A-D3DF-F04E-9B7F-A8034FF5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54921"/>
            <a:ext cx="8610600" cy="1293028"/>
          </a:xfrm>
        </p:spPr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89D62-703D-D041-9BB7-137258549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6914"/>
            <a:ext cx="10820400" cy="52643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Klíčový zdroj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Platforma</a:t>
            </a:r>
          </a:p>
          <a:p>
            <a:pPr>
              <a:lnSpc>
                <a:spcPct val="150000"/>
              </a:lnSpc>
            </a:pPr>
            <a:r>
              <a:rPr lang="cs-CZ" dirty="0"/>
              <a:t>Klíčové činnosti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Řízení platformy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Zajišťování služeb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Propagace platformy</a:t>
            </a:r>
          </a:p>
          <a:p>
            <a:pPr>
              <a:lnSpc>
                <a:spcPct val="150000"/>
              </a:lnSpc>
            </a:pPr>
            <a:r>
              <a:rPr lang="cs-CZ" dirty="0"/>
              <a:t>Hlavní náklady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Vývoj a údržba platformy</a:t>
            </a:r>
          </a:p>
          <a:p>
            <a:pPr>
              <a:lnSpc>
                <a:spcPct val="150000"/>
              </a:lnSpc>
            </a:pPr>
            <a:r>
              <a:rPr lang="cs-CZ" dirty="0"/>
              <a:t>Hodnotová nabídka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Přilákání skupin uživatelů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Spojení zákaznických segmentů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Snížení nákladů díky vedení transakcí přes platformu</a:t>
            </a:r>
          </a:p>
          <a:p>
            <a:pPr lvl="1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116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D91C7-7960-FD4C-AAB5-B3F8F9E6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3C042-9AA5-9149-8A56-6B60E055A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Tento business model vykazuje </a:t>
            </a:r>
            <a:r>
              <a:rPr lang="cs-CZ" b="1" dirty="0"/>
              <a:t>specifickou strukturu: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Opírá se min o 2 segmenty, přičemž každý z nich má svou vlastní hodnotovou nabídku a související zdroj příjmů.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 jednomu či více segmentům mohou směřovat bezplatné nabídky či nižší ceny, které jsou dotovány příjmy z jiných zákaznických segmentů.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Výběr, který segment má být dotován, představuje klíčové cenotvorné rozhodnutí, jež určuje celkový úspěch business modelu.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Jeden segment nemůže existovat bez druhého.</a:t>
            </a:r>
          </a:p>
        </p:txBody>
      </p:sp>
    </p:spTree>
    <p:extLst>
      <p:ext uri="{BB962C8B-B14F-4D97-AF65-F5344CB8AC3E}">
        <p14:creationId xmlns:p14="http://schemas.microsoft.com/office/powerpoint/2010/main" val="2546237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04BD2-0847-3349-B138-30DC3414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Bezplatná nabídka </a:t>
            </a:r>
            <a:br>
              <a:rPr lang="cs-CZ" dirty="0"/>
            </a:br>
            <a:r>
              <a:rPr lang="cs-CZ" dirty="0"/>
              <a:t>(business model zdarma)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DC84B-49F9-0F4F-929F-BDA3C3792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9777549" cy="40241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ea typeface="Calibri" panose="020F0502020204030204" pitchFamily="34" charset="0"/>
              </a:rPr>
              <a:t>Jeden významný </a:t>
            </a:r>
            <a:r>
              <a:rPr lang="cs-CZ" sz="2400" b="1" dirty="0">
                <a:ea typeface="Calibri" panose="020F0502020204030204" pitchFamily="34" charset="0"/>
              </a:rPr>
              <a:t>zákaznický segment profituje z bezplatných nabídek,</a:t>
            </a:r>
            <a:r>
              <a:rPr lang="cs-CZ" sz="2400" dirty="0">
                <a:ea typeface="Calibri" panose="020F0502020204030204" pitchFamily="34" charset="0"/>
              </a:rPr>
              <a:t> přičemž neplatící zákazníky financuje jiný zákaznický segment nebo jiná část modelu. 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a typeface="Calibri" panose="020F0502020204030204" pitchFamily="34" charset="0"/>
              </a:rPr>
              <a:t>Je to dáno tím, že sice </a:t>
            </a:r>
            <a:r>
              <a:rPr lang="cs-CZ" sz="2400" b="1" dirty="0">
                <a:ea typeface="Calibri" panose="020F0502020204030204" pitchFamily="34" charset="0"/>
              </a:rPr>
              <a:t>náklady</a:t>
            </a:r>
            <a:r>
              <a:rPr lang="cs-CZ" sz="2400" dirty="0">
                <a:ea typeface="Calibri" panose="020F0502020204030204" pitchFamily="34" charset="0"/>
              </a:rPr>
              <a:t> na výrobu produktů zdarma </a:t>
            </a:r>
            <a:r>
              <a:rPr lang="cs-CZ" sz="2400" b="1" dirty="0">
                <a:ea typeface="Calibri" panose="020F0502020204030204" pitchFamily="34" charset="0"/>
              </a:rPr>
              <a:t>poklesly</a:t>
            </a:r>
            <a:r>
              <a:rPr lang="cs-CZ" sz="2400" dirty="0">
                <a:ea typeface="Calibri" panose="020F0502020204030204" pitchFamily="34" charset="0"/>
              </a:rPr>
              <a:t>, ale aby firma mohla dosahovat zisku, </a:t>
            </a:r>
            <a:r>
              <a:rPr lang="cs-CZ" sz="2400" b="1" dirty="0">
                <a:ea typeface="Calibri" panose="020F0502020204030204" pitchFamily="34" charset="0"/>
              </a:rPr>
              <a:t>musí generovat tržby</a:t>
            </a:r>
            <a:r>
              <a:rPr lang="cs-CZ" sz="2400" dirty="0"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a typeface="Calibri" panose="020F0502020204030204" pitchFamily="34" charset="0"/>
              </a:rPr>
              <a:t>Růst nových bezplatných nabídek je spojen s odlišnou ekonomikou zejména digitálních výrobků a služeb. 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29F338-CDDA-8843-A4B8-9ECAC21E8481}"/>
              </a:ext>
            </a:extLst>
          </p:cNvPr>
          <p:cNvSpPr txBox="1"/>
          <p:nvPr/>
        </p:nvSpPr>
        <p:spPr>
          <a:xfrm>
            <a:off x="10463349" y="3606457"/>
            <a:ext cx="172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Náklady poklesly např. u ukládání dat online </a:t>
            </a:r>
          </a:p>
        </p:txBody>
      </p:sp>
    </p:spTree>
    <p:extLst>
      <p:ext uri="{BB962C8B-B14F-4D97-AF65-F5344CB8AC3E}">
        <p14:creationId xmlns:p14="http://schemas.microsoft.com/office/powerpoint/2010/main" val="4289970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C008C-5B5D-CB4A-9298-D8F72301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Bezplatná nabídka </a:t>
            </a:r>
            <a:br>
              <a:rPr lang="cs-CZ" dirty="0"/>
            </a:br>
            <a:r>
              <a:rPr lang="cs-CZ" dirty="0"/>
              <a:t>(business model zdarma)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5BF4B5-1924-FB4F-8610-4E791E606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Význam z hlediska marketingu – „něco zdarma“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= poptávka generovaná cenou rovnající se 0 je mnohonásobně vyšší než poptávka generovaná cenou rovnající se 1 Kč či jiné nízké ceny.</a:t>
            </a:r>
          </a:p>
          <a:p>
            <a:pPr>
              <a:lnSpc>
                <a:spcPct val="150000"/>
              </a:lnSpc>
            </a:pPr>
            <a:r>
              <a:rPr lang="cs-CZ" b="1" dirty="0"/>
              <a:t>Model </a:t>
            </a:r>
            <a:r>
              <a:rPr lang="cs-CZ" b="1" dirty="0" err="1"/>
              <a:t>freemium</a:t>
            </a:r>
            <a:endParaRPr lang="cs-CZ" b="1" dirty="0"/>
          </a:p>
          <a:p>
            <a:pPr lvl="1">
              <a:lnSpc>
                <a:spcPct val="150000"/>
              </a:lnSpc>
            </a:pPr>
            <a:r>
              <a:rPr lang="cs-CZ" dirty="0"/>
              <a:t>Poskytuje základní služby zdarma a prémiové služby za poplatek (Amazon)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Existují 3 vzory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Bezplatná platforma založená na vícestranné platformě (opírající se o reklamu)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Bezplatné základní služby plus volitelné prémiové služby (model </a:t>
            </a:r>
            <a:r>
              <a:rPr lang="cs-CZ" dirty="0" err="1"/>
              <a:t>freemium</a:t>
            </a:r>
            <a:r>
              <a:rPr lang="cs-CZ" dirty="0"/>
              <a:t>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Model návnady a háčku – bezplatná nebo levná úvodní nabídka láká zákazníky k opakovaným nákupům </a:t>
            </a:r>
          </a:p>
        </p:txBody>
      </p:sp>
    </p:spTree>
    <p:extLst>
      <p:ext uri="{BB962C8B-B14F-4D97-AF65-F5344CB8AC3E}">
        <p14:creationId xmlns:p14="http://schemas.microsoft.com/office/powerpoint/2010/main" val="428112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4A971-5C08-404E-A6D6-3A899993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656" y="195943"/>
            <a:ext cx="8610600" cy="1293028"/>
          </a:xfrm>
        </p:spPr>
        <p:txBody>
          <a:bodyPr/>
          <a:lstStyle/>
          <a:p>
            <a:r>
              <a:rPr lang="cs-CZ" dirty="0"/>
              <a:t>1. Podnikatelské zaměření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FF298-626D-F14E-880B-F79148368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24297"/>
            <a:ext cx="11005457" cy="4937760"/>
          </a:xfrm>
        </p:spPr>
        <p:txBody>
          <a:bodyPr>
            <a:normAutofit fontScale="70000" lnSpcReduction="20000"/>
          </a:bodyPr>
          <a:lstStyle/>
          <a:p>
            <a:pPr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cs-CZ" sz="2400" dirty="0">
                <a:ea typeface="Calibri" panose="020F0502020204030204" pitchFamily="34" charset="0"/>
              </a:rPr>
              <a:t>Tato koncepce říká, že existují </a:t>
            </a:r>
            <a:r>
              <a:rPr lang="cs-CZ" sz="2400" b="1" dirty="0">
                <a:ea typeface="Calibri" panose="020F0502020204030204" pitchFamily="34" charset="0"/>
              </a:rPr>
              <a:t>tři odlišné typy </a:t>
            </a:r>
            <a:r>
              <a:rPr lang="cs-CZ" sz="2400" dirty="0">
                <a:ea typeface="Calibri" panose="020F0502020204030204" pitchFamily="34" charset="0"/>
              </a:rPr>
              <a:t>podnikatelského zaměření ve firmě, a to zaměření na </a:t>
            </a:r>
          </a:p>
          <a:p>
            <a:pPr marL="855000" lvl="1" indent="-45720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vztahy se </a:t>
            </a:r>
            <a:r>
              <a:rPr lang="cs-CZ" sz="2200" b="1" dirty="0">
                <a:ea typeface="Calibri" panose="020F0502020204030204" pitchFamily="34" charset="0"/>
              </a:rPr>
              <a:t>zákazníky</a:t>
            </a:r>
            <a:r>
              <a:rPr lang="cs-CZ" sz="2200" dirty="0">
                <a:ea typeface="Calibri" panose="020F0502020204030204" pitchFamily="34" charset="0"/>
              </a:rPr>
              <a:t>, </a:t>
            </a:r>
          </a:p>
          <a:p>
            <a:pPr marL="855000" lvl="1" indent="-45720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zaměření na </a:t>
            </a:r>
            <a:r>
              <a:rPr lang="cs-CZ" sz="2200" b="1" dirty="0">
                <a:ea typeface="Calibri" panose="020F0502020204030204" pitchFamily="34" charset="0"/>
              </a:rPr>
              <a:t>inovaci</a:t>
            </a:r>
            <a:r>
              <a:rPr lang="cs-CZ" sz="2200" dirty="0">
                <a:ea typeface="Calibri" panose="020F0502020204030204" pitchFamily="34" charset="0"/>
              </a:rPr>
              <a:t> produktů a </a:t>
            </a:r>
          </a:p>
          <a:p>
            <a:pPr marL="855000" lvl="1" indent="-45720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zaměření na </a:t>
            </a:r>
            <a:r>
              <a:rPr lang="cs-CZ" sz="2200" b="1" dirty="0">
                <a:ea typeface="Calibri" panose="020F0502020204030204" pitchFamily="34" charset="0"/>
              </a:rPr>
              <a:t>infrastrukturu</a:t>
            </a:r>
            <a:r>
              <a:rPr lang="cs-CZ" sz="2200" dirty="0">
                <a:ea typeface="Calibri" panose="020F0502020204030204" pitchFamily="34" charset="0"/>
              </a:rPr>
              <a:t> podniku. </a:t>
            </a:r>
          </a:p>
          <a:p>
            <a:pPr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cs-CZ" sz="2400" dirty="0">
                <a:ea typeface="Calibri" panose="020F0502020204030204" pitchFamily="34" charset="0"/>
              </a:rPr>
              <a:t>Podnikatelská zaměření se liší </a:t>
            </a:r>
            <a:r>
              <a:rPr lang="cs-CZ" sz="2400" b="1" dirty="0">
                <a:ea typeface="Calibri" panose="020F0502020204030204" pitchFamily="34" charset="0"/>
              </a:rPr>
              <a:t>ekonomickými, konkurenčními a kulturními </a:t>
            </a:r>
            <a:r>
              <a:rPr lang="cs-CZ" sz="2400" dirty="0">
                <a:ea typeface="Calibri" panose="020F0502020204030204" pitchFamily="34" charset="0"/>
              </a:rPr>
              <a:t>charakteristikami.</a:t>
            </a:r>
          </a:p>
          <a:p>
            <a:pPr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cs-CZ" sz="2400" dirty="0">
                <a:ea typeface="Calibri" panose="020F0502020204030204" pitchFamily="34" charset="0"/>
              </a:rPr>
              <a:t>S ohledem na </a:t>
            </a:r>
            <a:r>
              <a:rPr lang="cs-CZ" sz="2400" b="1" dirty="0">
                <a:ea typeface="Calibri" panose="020F0502020204030204" pitchFamily="34" charset="0"/>
              </a:rPr>
              <a:t>odlišnosti</a:t>
            </a:r>
            <a:r>
              <a:rPr lang="cs-CZ" sz="2400" dirty="0">
                <a:ea typeface="Calibri" panose="020F0502020204030204" pitchFamily="34" charset="0"/>
              </a:rPr>
              <a:t> u jednotlivých typů podnikatelských zaměření se doporučuje podnikatelská zaměření oddělit a </a:t>
            </a:r>
            <a:r>
              <a:rPr lang="cs-CZ" sz="2400" b="1" dirty="0">
                <a:ea typeface="Calibri" panose="020F0502020204030204" pitchFamily="34" charset="0"/>
              </a:rPr>
              <a:t>zabývat se pouze jedním z nich</a:t>
            </a:r>
            <a:r>
              <a:rPr lang="cs-CZ" sz="2400" dirty="0">
                <a:ea typeface="Calibri" panose="020F0502020204030204" pitchFamily="34" charset="0"/>
              </a:rPr>
              <a:t>. </a:t>
            </a:r>
          </a:p>
          <a:p>
            <a:pPr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cs-CZ" sz="2400" dirty="0">
                <a:ea typeface="Calibri" panose="020F0502020204030204" pitchFamily="34" charset="0"/>
              </a:rPr>
              <a:t>To znamená, že firmy by se měly zaměřit pouze na jednu hodnotovou disciplínu: provozní dokonalost, vůdčí postavení na poli produktů nebo na důvěrný vztah se zákazníkem. </a:t>
            </a:r>
          </a:p>
          <a:p>
            <a:pPr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cs-CZ" sz="2400" dirty="0">
                <a:ea typeface="Calibri" panose="020F0502020204030204" pitchFamily="34" charset="0"/>
              </a:rPr>
              <a:t>Tento vzor modelu byl aplikován např. ve společnostech France Telecom, aj. viz obr.</a:t>
            </a:r>
          </a:p>
        </p:txBody>
      </p:sp>
    </p:spTree>
    <p:extLst>
      <p:ext uri="{BB962C8B-B14F-4D97-AF65-F5344CB8AC3E}">
        <p14:creationId xmlns:p14="http://schemas.microsoft.com/office/powerpoint/2010/main" val="861400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871B5-D1AF-7B42-AD7F-D2D44E38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Bezplatná nabídka </a:t>
            </a:r>
            <a:br>
              <a:rPr lang="cs-CZ" dirty="0"/>
            </a:br>
            <a:r>
              <a:rPr lang="cs-CZ" dirty="0"/>
              <a:t>(business model zdarma)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FDC03-BD62-7C4B-99FD-E6B319B6E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Návnada a háček </a:t>
            </a:r>
            <a:r>
              <a:rPr lang="cs-CZ" dirty="0"/>
              <a:t>– příklad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Telekomunikce</a:t>
            </a:r>
            <a:endParaRPr lang="cs-CZ" dirty="0"/>
          </a:p>
          <a:p>
            <a:pPr lvl="2">
              <a:lnSpc>
                <a:spcPct val="150000"/>
              </a:lnSpc>
            </a:pPr>
            <a:r>
              <a:rPr lang="cs-CZ" dirty="0"/>
              <a:t>Nabídka tarifu a k tomu zdarma telefon nebo tablet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Operátor sice bezplatnou nabídkou telefonu přichází o peníze, avšak ztrátu snadno a rychle nahradí díky měsíčním poplatkům za služby.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Operátoři tak přinášení lidem okamžité uspokojení v podobě bezplatné nabídky, která jim později generuje pravidelný příjem</a:t>
            </a:r>
          </a:p>
        </p:txBody>
      </p:sp>
    </p:spTree>
    <p:extLst>
      <p:ext uri="{BB962C8B-B14F-4D97-AF65-F5344CB8AC3E}">
        <p14:creationId xmlns:p14="http://schemas.microsoft.com/office/powerpoint/2010/main" val="465013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B2CEA-60C0-9C4D-878E-160082A2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Bezplatná nabídka </a:t>
            </a:r>
            <a:br>
              <a:rPr lang="cs-CZ" dirty="0"/>
            </a:br>
            <a:r>
              <a:rPr lang="cs-CZ" dirty="0"/>
              <a:t>(business model zdarma)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3967B0-3A14-5449-B6D6-22287E410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Úkol: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Nastudovat 3 příklady: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Reklama: model vícestranné platformy</a:t>
            </a:r>
          </a:p>
          <a:p>
            <a:pPr lvl="3">
              <a:lnSpc>
                <a:spcPct val="150000"/>
              </a:lnSpc>
            </a:pPr>
            <a:r>
              <a:rPr lang="cs-CZ" dirty="0"/>
              <a:t>Zdroj: OSTERWALDER, A. PIGNEUR, </a:t>
            </a:r>
            <a:r>
              <a:rPr lang="cs-CZ" dirty="0" err="1"/>
              <a:t>Y</a:t>
            </a:r>
            <a:r>
              <a:rPr lang="cs-CZ" dirty="0"/>
              <a:t>. Tvorba business modelů, 2012. str. 92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Noviny: zdarma, nebo za peníze?</a:t>
            </a:r>
          </a:p>
          <a:p>
            <a:pPr lvl="3">
              <a:lnSpc>
                <a:spcPct val="150000"/>
              </a:lnSpc>
            </a:pPr>
            <a:r>
              <a:rPr lang="cs-CZ" dirty="0"/>
              <a:t>Zdroj: OSTERWALDER, A. PIGNEUR, </a:t>
            </a:r>
            <a:r>
              <a:rPr lang="cs-CZ" dirty="0" err="1"/>
              <a:t>Y</a:t>
            </a:r>
            <a:r>
              <a:rPr lang="cs-CZ" dirty="0"/>
              <a:t>. Tvorba business modelů, 2012. str. 93</a:t>
            </a:r>
          </a:p>
          <a:p>
            <a:pPr lvl="2">
              <a:lnSpc>
                <a:spcPct val="150000"/>
              </a:lnSpc>
            </a:pPr>
            <a:r>
              <a:rPr lang="cs-CZ" dirty="0" err="1"/>
              <a:t>Freemium</a:t>
            </a:r>
            <a:r>
              <a:rPr lang="cs-CZ" dirty="0"/>
              <a:t>: základ zdarma, více za peníze</a:t>
            </a:r>
          </a:p>
          <a:p>
            <a:pPr lvl="3">
              <a:lnSpc>
                <a:spcPct val="150000"/>
              </a:lnSpc>
            </a:pPr>
            <a:r>
              <a:rPr lang="cs-CZ" dirty="0"/>
              <a:t>Zdroj: OSTERWALDER, A. PIGNEUR, </a:t>
            </a:r>
            <a:r>
              <a:rPr lang="cs-CZ" dirty="0" err="1"/>
              <a:t>Y</a:t>
            </a:r>
            <a:r>
              <a:rPr lang="cs-CZ" dirty="0"/>
              <a:t>. Tvorba business modelů, 2012. str. 96</a:t>
            </a:r>
          </a:p>
          <a:p>
            <a:pPr lvl="3">
              <a:lnSpc>
                <a:spcPct val="150000"/>
              </a:lnSpc>
            </a:pPr>
            <a:endParaRPr lang="cs-CZ" dirty="0"/>
          </a:p>
          <a:p>
            <a:pPr lvl="3">
              <a:lnSpc>
                <a:spcPct val="150000"/>
              </a:lnSpc>
            </a:pPr>
            <a:endParaRPr lang="cs-CZ" dirty="0"/>
          </a:p>
          <a:p>
            <a:pPr lvl="3">
              <a:lnSpc>
                <a:spcPct val="150000"/>
              </a:lnSpc>
            </a:pPr>
            <a:endParaRPr lang="cs-CZ" dirty="0"/>
          </a:p>
          <a:p>
            <a:pPr lvl="3">
              <a:lnSpc>
                <a:spcPct val="150000"/>
              </a:lnSpc>
            </a:pPr>
            <a:endParaRPr lang="cs-CZ" dirty="0"/>
          </a:p>
          <a:p>
            <a:pPr lvl="3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76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D3A02-FABA-064A-9B85-CD1891B08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Otevřený podnikatelský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A76D07-252F-714D-A94A-6C214495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709159"/>
          </a:xfrm>
        </p:spPr>
        <p:txBody>
          <a:bodyPr>
            <a:normAutofit/>
          </a:bodyPr>
          <a:lstStyle/>
          <a:p>
            <a:pPr marL="571500" indent="-342900" algn="just">
              <a:spcAft>
                <a:spcPts val="600"/>
              </a:spcAft>
            </a:pPr>
            <a:r>
              <a:rPr lang="cs-CZ" dirty="0"/>
              <a:t>L</a:t>
            </a:r>
            <a:r>
              <a:rPr lang="cs-CZ"/>
              <a:t>ze </a:t>
            </a:r>
            <a:r>
              <a:rPr lang="cs-CZ" dirty="0"/>
              <a:t>využívat k tvorbě a získávání hodnoty prostřednictvím spolupráce s externími partnery. </a:t>
            </a:r>
          </a:p>
          <a:p>
            <a:pPr marL="571500" indent="-342900" algn="just">
              <a:spcAft>
                <a:spcPts val="600"/>
              </a:spcAft>
            </a:pPr>
            <a:r>
              <a:rPr lang="cs-CZ" dirty="0"/>
              <a:t>Tento model lze realizovat zvenčí dovnitř nebo zevnitř ven. </a:t>
            </a:r>
          </a:p>
          <a:p>
            <a:pPr marL="571500" indent="-342900" algn="just">
              <a:spcAft>
                <a:spcPts val="600"/>
              </a:spcAft>
            </a:pPr>
            <a:r>
              <a:rPr lang="cs-CZ" dirty="0"/>
              <a:t>Při využívání externích nápadů zvenčí dovnitř firma do svých inovačních procesů integruje znalosti, duševní vlastnictví </a:t>
            </a:r>
            <a:br>
              <a:rPr lang="cs-CZ" dirty="0"/>
            </a:br>
            <a:r>
              <a:rPr lang="cs-CZ" dirty="0"/>
              <a:t>a produkty od externích partnerů. </a:t>
            </a:r>
          </a:p>
          <a:p>
            <a:pPr marL="571500" indent="-342900" algn="just">
              <a:spcAft>
                <a:spcPts val="600"/>
              </a:spcAft>
            </a:pPr>
            <a:r>
              <a:rPr lang="cs-CZ" dirty="0"/>
              <a:t>Naopak, když firma poskytuje externím partnerům svoje produkty, technologie, znalosti a duševní vlastnictví, které leží ladem, formou např. licencí, společných podniků atd., realizuje model zevnitř ven. </a:t>
            </a:r>
          </a:p>
          <a:p>
            <a:pPr indent="0" algn="just">
              <a:spcAft>
                <a:spcPts val="600"/>
              </a:spcAft>
              <a:buNone/>
            </a:pPr>
            <a:r>
              <a:rPr lang="cs-CZ" dirty="0"/>
              <a:t>Otevřený podnikatelský model byl uplatňován např. ve firmách Procter &amp; Gamble, </a:t>
            </a:r>
            <a:r>
              <a:rPr lang="cs-CZ" dirty="0" err="1"/>
              <a:t>GlaxoSmithKline</a:t>
            </a:r>
            <a:r>
              <a:rPr lang="cs-CZ" dirty="0"/>
              <a:t>, </a:t>
            </a:r>
            <a:r>
              <a:rPr lang="cs-CZ" dirty="0" err="1"/>
              <a:t>InnoCentive</a:t>
            </a:r>
            <a:r>
              <a:rPr lang="cs-CZ" dirty="0"/>
              <a:t> atd.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16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A101D91-234B-4506-B355-7ADE68F98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09397"/>
              </p:ext>
            </p:extLst>
          </p:nvPr>
        </p:nvGraphicFramePr>
        <p:xfrm>
          <a:off x="195943" y="822960"/>
          <a:ext cx="11625944" cy="5649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868">
                  <a:extLst>
                    <a:ext uri="{9D8B030D-6E8A-4147-A177-3AD203B41FA5}">
                      <a16:colId xmlns:a16="http://schemas.microsoft.com/office/drawing/2014/main" val="1092240372"/>
                    </a:ext>
                  </a:extLst>
                </a:gridCol>
                <a:gridCol w="3013694">
                  <a:extLst>
                    <a:ext uri="{9D8B030D-6E8A-4147-A177-3AD203B41FA5}">
                      <a16:colId xmlns:a16="http://schemas.microsoft.com/office/drawing/2014/main" val="1762566045"/>
                    </a:ext>
                  </a:extLst>
                </a:gridCol>
                <a:gridCol w="3280691">
                  <a:extLst>
                    <a:ext uri="{9D8B030D-6E8A-4147-A177-3AD203B41FA5}">
                      <a16:colId xmlns:a16="http://schemas.microsoft.com/office/drawing/2014/main" val="310116185"/>
                    </a:ext>
                  </a:extLst>
                </a:gridCol>
                <a:gridCol w="3280691">
                  <a:extLst>
                    <a:ext uri="{9D8B030D-6E8A-4147-A177-3AD203B41FA5}">
                      <a16:colId xmlns:a16="http://schemas.microsoft.com/office/drawing/2014/main" val="2520241155"/>
                    </a:ext>
                  </a:extLst>
                </a:gridCol>
              </a:tblGrid>
              <a:tr h="179616">
                <a:tc rowSpan="2"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Sledované</a:t>
                      </a:r>
                    </a:p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oblasti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Podnikatelské zaměření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18084"/>
                  </a:ext>
                </a:extLst>
              </a:tr>
              <a:tr h="4272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1. Vztahy se zákazníky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effectLst/>
                        </a:rPr>
                        <a:t>2. Inovace produktů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3. Infrastruktura podniku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3506872"/>
                  </a:ext>
                </a:extLst>
              </a:tr>
              <a:tr h="2427664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Ekonomika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Z důvodu vysokých nákladů na získávání zákazníků (</a:t>
                      </a:r>
                      <a:r>
                        <a:rPr lang="cs-CZ" sz="1600" dirty="0" err="1">
                          <a:effectLst/>
                        </a:rPr>
                        <a:t>branding</a:t>
                      </a:r>
                      <a:r>
                        <a:rPr lang="cs-CZ" sz="1600" dirty="0">
                          <a:effectLst/>
                        </a:rPr>
                        <a:t>, marketing) je nutné získat vysokou část z prostředků, které zákazníci utratí, klíčové jsou zde úspory ze sortimentu. Tržby z prodeje široké škály produktů na základě důvěry zákazníků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Brzký vstup na trh umožňuje zavést prémiové ceny a získat značný tržní podíl, klíčová je zde rychlost (vysoké náklady na výzkum a vývoj).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Z důvodu vysokých fixních nákladů je nutné produkovat vysoké objemy a dosahovat tak nízkých nákladů, klíčové jsou zde úspory z rozsahu (nízké marže, vysoké objemy prodeje).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62609840"/>
                  </a:ext>
                </a:extLst>
              </a:tr>
              <a:tr h="1422408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Konkurence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Boj o sortiment: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</a:p>
                    <a:p>
                      <a:r>
                        <a:rPr lang="cs-CZ" sz="1600" dirty="0">
                          <a:effectLst/>
                        </a:rPr>
                        <a:t>dominantní postavení několika velkých hráčů.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Boj o talent: </a:t>
                      </a:r>
                    </a:p>
                    <a:p>
                      <a:r>
                        <a:rPr lang="cs-CZ" sz="1600" dirty="0">
                          <a:effectLst/>
                        </a:rPr>
                        <a:t>nízké překážky vstupu na trh, úspěch mnoha malých hráčů.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Boj o rozsah: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</a:p>
                    <a:p>
                      <a:r>
                        <a:rPr lang="cs-CZ" sz="1600" dirty="0">
                          <a:effectLst/>
                        </a:rPr>
                        <a:t>dominantní postavení několika velkých hráčů.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96414227"/>
                  </a:ext>
                </a:extLst>
              </a:tr>
              <a:tr h="1192599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Kultura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Výrazná orientace na služby, uvažování typu „</a:t>
                      </a:r>
                      <a:r>
                        <a:rPr lang="cs-CZ" sz="1600" i="1" dirty="0">
                          <a:effectLst/>
                        </a:rPr>
                        <a:t>zákazník na prvním místě</a:t>
                      </a:r>
                      <a:r>
                        <a:rPr lang="cs-CZ" sz="1600" dirty="0">
                          <a:effectLst/>
                        </a:rPr>
                        <a:t>“.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Zaměření na zaměstnance, hýčkání kreativních hvězd (vysoké personální náklady)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Zaměření na náklady, důraz na standardizaci, předvídatelnost a efektivitu.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31353302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0F7C418E-D5CC-A241-9379-982F88E16A4C}"/>
              </a:ext>
            </a:extLst>
          </p:cNvPr>
          <p:cNvSpPr txBox="1">
            <a:spLocks/>
          </p:cNvSpPr>
          <p:nvPr/>
        </p:nvSpPr>
        <p:spPr>
          <a:xfrm>
            <a:off x="3065417" y="72405"/>
            <a:ext cx="8610600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Podnikatelské zaměření</a:t>
            </a:r>
          </a:p>
        </p:txBody>
      </p:sp>
    </p:spTree>
    <p:extLst>
      <p:ext uri="{BB962C8B-B14F-4D97-AF65-F5344CB8AC3E}">
        <p14:creationId xmlns:p14="http://schemas.microsoft.com/office/powerpoint/2010/main" val="107422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AC83B-D6EF-2846-9E50-6DD40667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Podnikatelské zaměření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AF7323-54F6-9D49-B206-C35D1E3196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10820400" cy="3186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2000" b="1" dirty="0"/>
              <a:t>Úspory ze sortimentu (</a:t>
            </a:r>
            <a:r>
              <a:rPr lang="cs-CZ" sz="2000" b="1" dirty="0" err="1"/>
              <a:t>Economies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Scope</a:t>
            </a:r>
            <a:r>
              <a:rPr lang="cs-CZ" sz="2000" b="1" dirty="0"/>
              <a:t>): 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= zvyšování efektivnosti s rostoucím počtem výrobků produkovaných firmou na rozdíl od úspor z rozsahu, u nichž efektivnost je způsobena zvýšenou produkcí. 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Úspory ze sortimentu se vztahují na situaci, kdy průměrné náklady klesají, protože je firmou poskytováno více zboží a služeb.</a:t>
            </a:r>
          </a:p>
          <a:p>
            <a:pPr lvl="1">
              <a:lnSpc>
                <a:spcPct val="150000"/>
              </a:lnSpc>
            </a:pPr>
            <a:r>
              <a:rPr lang="cs-CZ" sz="1800" u="sng" dirty="0"/>
              <a:t>Praxe:</a:t>
            </a:r>
            <a:r>
              <a:rPr lang="cs-CZ" sz="1800" dirty="0"/>
              <a:t> použití stejného zařízení pro různé výrobky, společná reklama při tvorbě značky, společné výdaje na výzkum a vývoj</a:t>
            </a:r>
          </a:p>
        </p:txBody>
      </p:sp>
    </p:spTree>
    <p:extLst>
      <p:ext uri="{BB962C8B-B14F-4D97-AF65-F5344CB8AC3E}">
        <p14:creationId xmlns:p14="http://schemas.microsoft.com/office/powerpoint/2010/main" val="239532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F95BA-882C-5B42-90FF-ADA9093F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Podnikatelské zaměření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0FFE8-0DE0-1E4A-828E-24CF0265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„</a:t>
            </a:r>
            <a:r>
              <a:rPr lang="cs-CZ" dirty="0" err="1"/>
              <a:t>Unbundling</a:t>
            </a:r>
            <a:r>
              <a:rPr lang="cs-CZ" dirty="0"/>
              <a:t>“ – rozdělení = označení business modelu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Nastudovat: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Soukromé bankovnictví: spojení 3 podnikatelských zaměření</a:t>
            </a:r>
          </a:p>
          <a:p>
            <a:pPr lvl="3">
              <a:lnSpc>
                <a:spcPct val="150000"/>
              </a:lnSpc>
            </a:pPr>
            <a:r>
              <a:rPr lang="cs-CZ" dirty="0"/>
              <a:t>Zdroj: OSTERWALDER, A. PIGNEUR, </a:t>
            </a:r>
            <a:r>
              <a:rPr lang="cs-CZ" dirty="0" err="1"/>
              <a:t>Y</a:t>
            </a:r>
            <a:r>
              <a:rPr lang="cs-CZ" dirty="0"/>
              <a:t>. Tvorba business modelů, 2012. str. 60 – 61</a:t>
            </a:r>
          </a:p>
          <a:p>
            <a:pPr lvl="2">
              <a:lnSpc>
                <a:spcPct val="150000"/>
              </a:lnSpc>
            </a:pPr>
            <a:r>
              <a:rPr lang="cs-CZ" dirty="0" err="1"/>
              <a:t>Unbundling</a:t>
            </a:r>
            <a:r>
              <a:rPr lang="cs-CZ" dirty="0"/>
              <a:t> v mobilních telekomunikacích.</a:t>
            </a:r>
          </a:p>
          <a:p>
            <a:pPr lvl="3">
              <a:lnSpc>
                <a:spcPct val="150000"/>
              </a:lnSpc>
            </a:pPr>
            <a:r>
              <a:rPr lang="cs-CZ" dirty="0"/>
              <a:t>Zdroj: OSTERWALDER, A. PIGNEUR, </a:t>
            </a:r>
            <a:r>
              <a:rPr lang="cs-CZ" dirty="0" err="1"/>
              <a:t>Y</a:t>
            </a:r>
            <a:r>
              <a:rPr lang="cs-CZ" dirty="0"/>
              <a:t>. Tvorba business modelů, 2012. str. 62 – 63</a:t>
            </a:r>
          </a:p>
          <a:p>
            <a:pPr lvl="3">
              <a:lnSpc>
                <a:spcPct val="150000"/>
              </a:lnSpc>
            </a:pPr>
            <a:endParaRPr lang="cs-CZ" dirty="0"/>
          </a:p>
          <a:p>
            <a:pPr lvl="2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8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EB11A-6888-004D-83C2-FB29328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0DDA9-9CFB-D04F-B55B-FAE6FB71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9430"/>
            <a:ext cx="10820400" cy="4558936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2000" dirty="0">
                <a:ea typeface="Calibri" panose="020F0502020204030204" pitchFamily="34" charset="0"/>
              </a:rPr>
              <a:t>Podnikatelský model založený na dlouhém chvostu se zaměřuje na nabídku širokého sortimentu okrajových produktů, přičemž každý z nich se prodává zřídka. </a:t>
            </a: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2000" dirty="0">
                <a:ea typeface="Calibri" panose="020F0502020204030204" pitchFamily="34" charset="0"/>
              </a:rPr>
              <a:t>Jedná se o prodej menšího množství většího počtu produktů. </a:t>
            </a: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2000" b="1" dirty="0">
                <a:ea typeface="Calibri" panose="020F0502020204030204" pitchFamily="34" charset="0"/>
              </a:rPr>
              <a:t>Celkové tržby z prodeje okrajových položek v tomto modelu jsou stejné jako celkové tržby plynoucí z úzké nabídky nejprodávanějších produktů</a:t>
            </a:r>
            <a:r>
              <a:rPr lang="cs-CZ" sz="2000" dirty="0">
                <a:ea typeface="Calibri" panose="020F0502020204030204" pitchFamily="34" charset="0"/>
              </a:rPr>
              <a:t>. </a:t>
            </a: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2000" dirty="0">
                <a:ea typeface="Calibri" panose="020F0502020204030204" pitchFamily="34" charset="0"/>
              </a:rPr>
              <a:t>Model dlouhého chvostu byl nejdříve popsán v </a:t>
            </a:r>
            <a:r>
              <a:rPr lang="cs-CZ" sz="2000" b="1" dirty="0">
                <a:ea typeface="Calibri" panose="020F0502020204030204" pitchFamily="34" charset="0"/>
              </a:rPr>
              <a:t>mediálním odvětví</a:t>
            </a:r>
            <a:r>
              <a:rPr lang="cs-CZ" sz="2000" dirty="0">
                <a:ea typeface="Calibri" panose="020F0502020204030204" pitchFamily="34" charset="0"/>
              </a:rPr>
              <a:t>. Později bylo zjištěno, že model dlouhého chvostu funguje i mimo mediální odvětví a byl úspěšně aplikován např. ve společnostech </a:t>
            </a:r>
            <a:r>
              <a:rPr lang="cs-CZ" sz="2000" dirty="0" err="1">
                <a:ea typeface="Calibri" panose="020F0502020204030204" pitchFamily="34" charset="0"/>
              </a:rPr>
              <a:t>Netflix</a:t>
            </a:r>
            <a:r>
              <a:rPr lang="cs-CZ" sz="2000" dirty="0">
                <a:ea typeface="Calibri" panose="020F0502020204030204" pitchFamily="34" charset="0"/>
              </a:rPr>
              <a:t>, </a:t>
            </a:r>
            <a:r>
              <a:rPr lang="cs-CZ" sz="2000" dirty="0" err="1">
                <a:ea typeface="Calibri" panose="020F0502020204030204" pitchFamily="34" charset="0"/>
              </a:rPr>
              <a:t>eBay</a:t>
            </a:r>
            <a:r>
              <a:rPr lang="cs-CZ" sz="2000" dirty="0">
                <a:ea typeface="Calibri" panose="020F0502020204030204" pitchFamily="34" charset="0"/>
              </a:rPr>
              <a:t>, </a:t>
            </a:r>
            <a:r>
              <a:rPr lang="cs-CZ" sz="2000" dirty="0" err="1">
                <a:ea typeface="Calibri" panose="020F0502020204030204" pitchFamily="34" charset="0"/>
              </a:rPr>
              <a:t>You</a:t>
            </a:r>
            <a:r>
              <a:rPr lang="cs-CZ" sz="2000" dirty="0">
                <a:ea typeface="Calibri" panose="020F0502020204030204" pitchFamily="34" charset="0"/>
              </a:rPr>
              <a:t> Tube, </a:t>
            </a:r>
            <a:r>
              <a:rPr lang="cs-CZ" sz="2000" dirty="0" err="1">
                <a:ea typeface="Calibri" panose="020F0502020204030204" pitchFamily="34" charset="0"/>
              </a:rPr>
              <a:t>Facebook</a:t>
            </a:r>
            <a:r>
              <a:rPr lang="cs-CZ" sz="2000" dirty="0">
                <a:ea typeface="Calibri" panose="020F0502020204030204" pitchFamily="34" charset="0"/>
              </a:rPr>
              <a:t> atd.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18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CE7EB-45C7-544A-9414-C3D6DAEE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pic>
        <p:nvPicPr>
          <p:cNvPr id="2056" name="Picture 8" descr="Zlatá střední cesta: zapomeňme na hity i dlouhý ocas? – Proberme to!">
            <a:extLst>
              <a:ext uri="{FF2B5EF4-FFF2-40B4-BE49-F238E27FC236}">
                <a16:creationId xmlns:a16="http://schemas.microsoft.com/office/drawing/2014/main" id="{70CF833A-0361-7041-8E13-8C26BCB30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8" y="2457803"/>
            <a:ext cx="5020054" cy="27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Long Tail from SmarterComics eBook by Chris Anderson - 9781610829823 |  Rakuten Kobo United States">
            <a:extLst>
              <a:ext uri="{FF2B5EF4-FFF2-40B4-BE49-F238E27FC236}">
                <a16:creationId xmlns:a16="http://schemas.microsoft.com/office/drawing/2014/main" id="{F703E9C3-C3F2-CC41-9BF7-7B429FF6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66" y="1972492"/>
            <a:ext cx="23241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7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04038-3A09-E449-82CA-9B301D03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C15CC5-BDE3-6848-9DA6-BC60C996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0240"/>
            <a:ext cx="10820400" cy="45066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Model horních 20 procent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Se zaměřuje na malé množství produktů, přičemž každý z nich se prodává ve vysokých objemech</a:t>
            </a:r>
          </a:p>
          <a:p>
            <a:pPr>
              <a:lnSpc>
                <a:spcPct val="150000"/>
              </a:lnSpc>
            </a:pPr>
            <a:r>
              <a:rPr lang="cs-CZ" b="1" dirty="0"/>
              <a:t>Model dlouhého chvostu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Se zaměřuje na velké množství produktů. Každý z nich se prodává v nízkých objemech.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Vytvořil </a:t>
            </a:r>
            <a:r>
              <a:rPr lang="cs-CZ" dirty="0" err="1"/>
              <a:t>Chris</a:t>
            </a:r>
            <a:r>
              <a:rPr lang="cs-CZ" dirty="0"/>
              <a:t> Anderson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Cíl: popsat posun v mediálním odvětví – od prodeje malého množství „hitových položek“ ve vysokých objemech k prodeji vysokého množství okrajových položek v relativně nízkých objemech </a:t>
            </a:r>
          </a:p>
        </p:txBody>
      </p:sp>
    </p:spTree>
    <p:extLst>
      <p:ext uri="{BB962C8B-B14F-4D97-AF65-F5344CB8AC3E}">
        <p14:creationId xmlns:p14="http://schemas.microsoft.com/office/powerpoint/2010/main" val="317578420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{C301A164-58B3-064D-9AC5-76EB7EF97F70}tf10001079</Template>
  <TotalTime>3790</TotalTime>
  <Words>2204</Words>
  <Application>Microsoft Office PowerPoint</Application>
  <PresentationFormat>Širokoúhlá obrazovka</PresentationFormat>
  <Paragraphs>233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Kondenzační stopa</vt:lpstr>
      <vt:lpstr>Tvorba business modelů Přehled vybraných modelů</vt:lpstr>
      <vt:lpstr>Vzory podnikatelských modelů</vt:lpstr>
      <vt:lpstr>1. Podnikatelské zaměření</vt:lpstr>
      <vt:lpstr>Prezentace aplikace PowerPoint</vt:lpstr>
      <vt:lpstr>1. Podnikatelské zaměření </vt:lpstr>
      <vt:lpstr>1. Podnikatelské zaměření</vt:lpstr>
      <vt:lpstr>2. Dlouhý chvost</vt:lpstr>
      <vt:lpstr>2. Dlouhý chvost</vt:lpstr>
      <vt:lpstr>Dlouhý chvost</vt:lpstr>
      <vt:lpstr>2. Dlouhý chvost</vt:lpstr>
      <vt:lpstr>2. Dlouhý chvost</vt:lpstr>
      <vt:lpstr>2. Dlouhý chvost</vt:lpstr>
      <vt:lpstr>2. Dlouhý chvost</vt:lpstr>
      <vt:lpstr>2. DLOUHÝ CHVOST</vt:lpstr>
      <vt:lpstr>2. Dlouhý chvost</vt:lpstr>
      <vt:lpstr>2. Dlouhý chvost</vt:lpstr>
      <vt:lpstr>2. Dlouhý chvost</vt:lpstr>
      <vt:lpstr>2. Dlouhý chvost</vt:lpstr>
      <vt:lpstr>3. Vícestranné platformy</vt:lpstr>
      <vt:lpstr>3. Vícestranné platformy</vt:lpstr>
      <vt:lpstr>3. Vícestranné platformy</vt:lpstr>
      <vt:lpstr>3. Vícestranné platformy</vt:lpstr>
      <vt:lpstr>3. Vícestranné platformy</vt:lpstr>
      <vt:lpstr>3. Vícestranné platformy</vt:lpstr>
      <vt:lpstr>3. Vícestranné platformy</vt:lpstr>
      <vt:lpstr>3. Vícestranné platformy</vt:lpstr>
      <vt:lpstr>3. Vícestranné platformy</vt:lpstr>
      <vt:lpstr>4. Bezplatná nabídka  (business model zdarma)</vt:lpstr>
      <vt:lpstr>4. Bezplatná nabídka  (business model zdarma)</vt:lpstr>
      <vt:lpstr>4. Bezplatná nabídka  (business model zdarma)</vt:lpstr>
      <vt:lpstr>4. Bezplatná nabídka  (business model zdarma)</vt:lpstr>
      <vt:lpstr>5. Otevřený podnikatelský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business modelů Přehled vybraných modelů</dc:title>
  <dc:creator>Microsoft Office User</dc:creator>
  <cp:lastModifiedBy>Jindra Peterkova</cp:lastModifiedBy>
  <cp:revision>7</cp:revision>
  <dcterms:created xsi:type="dcterms:W3CDTF">2022-03-27T19:49:57Z</dcterms:created>
  <dcterms:modified xsi:type="dcterms:W3CDTF">2023-04-13T13:03:32Z</dcterms:modified>
</cp:coreProperties>
</file>