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624" r:id="rId2"/>
    <p:sldId id="632" r:id="rId3"/>
    <p:sldId id="557" r:id="rId4"/>
    <p:sldId id="587" r:id="rId5"/>
    <p:sldId id="622" r:id="rId6"/>
    <p:sldId id="586" r:id="rId7"/>
    <p:sldId id="571" r:id="rId8"/>
    <p:sldId id="570" r:id="rId9"/>
    <p:sldId id="573" r:id="rId10"/>
    <p:sldId id="568" r:id="rId11"/>
    <p:sldId id="585" r:id="rId12"/>
    <p:sldId id="574" r:id="rId13"/>
    <p:sldId id="577" r:id="rId14"/>
    <p:sldId id="578" r:id="rId15"/>
    <p:sldId id="566" r:id="rId16"/>
    <p:sldId id="575" r:id="rId17"/>
    <p:sldId id="564" r:id="rId18"/>
    <p:sldId id="576" r:id="rId19"/>
    <p:sldId id="563" r:id="rId20"/>
    <p:sldId id="607" r:id="rId21"/>
    <p:sldId id="642" r:id="rId22"/>
    <p:sldId id="666" r:id="rId23"/>
    <p:sldId id="643" r:id="rId24"/>
    <p:sldId id="644" r:id="rId25"/>
    <p:sldId id="670" r:id="rId26"/>
    <p:sldId id="669" r:id="rId27"/>
    <p:sldId id="645" r:id="rId28"/>
    <p:sldId id="667" r:id="rId29"/>
    <p:sldId id="663" r:id="rId30"/>
    <p:sldId id="671" r:id="rId31"/>
    <p:sldId id="626" r:id="rId32"/>
    <p:sldId id="627" r:id="rId33"/>
    <p:sldId id="628" r:id="rId34"/>
    <p:sldId id="629" r:id="rId35"/>
    <p:sldId id="630" r:id="rId36"/>
    <p:sldId id="631" r:id="rId37"/>
    <p:sldId id="562" r:id="rId38"/>
    <p:sldId id="584" r:id="rId39"/>
    <p:sldId id="581" r:id="rId40"/>
    <p:sldId id="583" r:id="rId41"/>
    <p:sldId id="579" r:id="rId42"/>
    <p:sldId id="646" r:id="rId43"/>
    <p:sldId id="662" r:id="rId44"/>
    <p:sldId id="661" r:id="rId45"/>
    <p:sldId id="647" r:id="rId46"/>
    <p:sldId id="660" r:id="rId47"/>
    <p:sldId id="659" r:id="rId48"/>
    <p:sldId id="650" r:id="rId49"/>
    <p:sldId id="672" r:id="rId50"/>
    <p:sldId id="673" r:id="rId51"/>
    <p:sldId id="658" r:id="rId52"/>
    <p:sldId id="648" r:id="rId53"/>
    <p:sldId id="656" r:id="rId54"/>
    <p:sldId id="655" r:id="rId55"/>
    <p:sldId id="649" r:id="rId56"/>
    <p:sldId id="654" r:id="rId57"/>
    <p:sldId id="653" r:id="rId58"/>
    <p:sldId id="623"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317" userDrawn="1">
          <p15:clr>
            <a:srgbClr val="A4A3A4"/>
          </p15:clr>
        </p15:guide>
        <p15:guide id="2" pos="499"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00FF"/>
    <a:srgbClr val="D10202"/>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807" autoAdjust="0"/>
  </p:normalViewPr>
  <p:slideViewPr>
    <p:cSldViewPr snapToGrid="0" snapToObjects="1">
      <p:cViewPr>
        <p:scale>
          <a:sx n="80" d="100"/>
          <a:sy n="80" d="100"/>
        </p:scale>
        <p:origin x="-1086" y="-72"/>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18.4.2023</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18.4.2023</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90784-34DA-4799-BFD9-C6E9ED246103}"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43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5E46F86A-5537-4E34-A3CE-C64E83A14637}" type="slidenum">
              <a:rPr lang="cs-CZ" smtClean="0"/>
              <a:t>49</a:t>
            </a:fld>
            <a:endParaRPr lang="cs-CZ" dirty="0"/>
          </a:p>
        </p:txBody>
      </p:sp>
    </p:spTree>
    <p:extLst>
      <p:ext uri="{BB962C8B-B14F-4D97-AF65-F5344CB8AC3E}">
        <p14:creationId xmlns:p14="http://schemas.microsoft.com/office/powerpoint/2010/main" val="408177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defTabSz="931774">
              <a:defRPr/>
            </a:pPr>
            <a:fld id="{5E46F86A-5537-4E34-A3CE-C64E83A14637}" type="slidenum">
              <a:rPr lang="cs-CZ">
                <a:solidFill>
                  <a:prstClr val="black"/>
                </a:solidFill>
                <a:latin typeface="Calibri" panose="020F0502020204030204"/>
              </a:rPr>
              <a:pPr defTabSz="931774">
                <a:defRPr/>
              </a:pPr>
              <a:t>50</a:t>
            </a:fld>
            <a:endParaRPr lang="cs-CZ" dirty="0">
              <a:solidFill>
                <a:prstClr val="black"/>
              </a:solidFill>
              <a:latin typeface="Calibri" panose="020F0502020204030204"/>
            </a:endParaRPr>
          </a:p>
        </p:txBody>
      </p:sp>
    </p:spTree>
    <p:extLst>
      <p:ext uri="{BB962C8B-B14F-4D97-AF65-F5344CB8AC3E}">
        <p14:creationId xmlns:p14="http://schemas.microsoft.com/office/powerpoint/2010/main" val="166313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 obsahu">
    <p:spTree>
      <p:nvGrpSpPr>
        <p:cNvPr id="1" name=""/>
        <p:cNvGrpSpPr/>
        <p:nvPr/>
      </p:nvGrpSpPr>
      <p:grpSpPr>
        <a:xfrm>
          <a:off x="0" y="0"/>
          <a:ext cx="0" cy="0"/>
          <a:chOff x="0" y="0"/>
          <a:chExt cx="0" cy="0"/>
        </a:xfrm>
      </p:grpSpPr>
      <p:sp>
        <p:nvSpPr>
          <p:cNvPr id="6" name="Zástupný symbol obrázku 4">
            <a:extLst>
              <a:ext uri="{FF2B5EF4-FFF2-40B4-BE49-F238E27FC236}">
                <a16:creationId xmlns="" xmlns:a16="http://schemas.microsoft.com/office/drawing/2014/main" id="{F8F88439-2E2F-420C-B2D5-AC87C621BD26}"/>
              </a:ext>
            </a:extLst>
          </p:cNvPr>
          <p:cNvSpPr>
            <a:spLocks noGrp="1"/>
          </p:cNvSpPr>
          <p:nvPr>
            <p:ph type="pic" sz="quarter" idx="12" hasCustomPrompt="1"/>
          </p:nvPr>
        </p:nvSpPr>
        <p:spPr>
          <a:xfrm>
            <a:off x="1315572" y="108000"/>
            <a:ext cx="3261229"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cs-CZ" noProof="0" dirty="0"/>
              <a:t>Vložte nebo přetáhněte svoji fotku sem</a:t>
            </a:r>
          </a:p>
        </p:txBody>
      </p:sp>
      <p:sp>
        <p:nvSpPr>
          <p:cNvPr id="3" name="Zástupný symbol pro obsah 2">
            <a:extLst>
              <a:ext uri="{FF2B5EF4-FFF2-40B4-BE49-F238E27FC236}">
                <a16:creationId xmlns="" xmlns:a16="http://schemas.microsoft.com/office/drawing/2014/main" id="{B1948E38-8FB0-4E51-A01C-C88794372E50}"/>
              </a:ext>
            </a:extLst>
          </p:cNvPr>
          <p:cNvSpPr>
            <a:spLocks noGrp="1"/>
          </p:cNvSpPr>
          <p:nvPr>
            <p:ph idx="1"/>
          </p:nvPr>
        </p:nvSpPr>
        <p:spPr>
          <a:xfrm>
            <a:off x="4852780" y="1152000"/>
            <a:ext cx="3976220"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zápatí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cs-CZ" noProof="0" dirty="0"/>
          </a:p>
        </p:txBody>
      </p:sp>
      <p:sp>
        <p:nvSpPr>
          <p:cNvPr id="8" name="Zástupný symbol pro číslo snímku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cs-CZ" noProof="0" smtClean="0"/>
              <a:pPr rtl="0"/>
              <a:t>‹#›</a:t>
            </a:fld>
            <a:endParaRPr lang="cs-CZ" noProof="0" dirty="0"/>
          </a:p>
        </p:txBody>
      </p:sp>
      <p:sp>
        <p:nvSpPr>
          <p:cNvPr id="5" name="Nadpis 4">
            <a:extLst>
              <a:ext uri="{FF2B5EF4-FFF2-40B4-BE49-F238E27FC236}">
                <a16:creationId xmlns="" xmlns:a16="http://schemas.microsoft.com/office/drawing/2014/main" id="{A29B30B9-EFA7-4032-827D-3AB4E7F2F943}"/>
              </a:ext>
            </a:extLst>
          </p:cNvPr>
          <p:cNvSpPr>
            <a:spLocks noGrp="1"/>
          </p:cNvSpPr>
          <p:nvPr>
            <p:ph type="title"/>
          </p:nvPr>
        </p:nvSpPr>
        <p:spPr>
          <a:xfrm rot="16200000">
            <a:off x="-2343340" y="2532342"/>
            <a:ext cx="6083250" cy="1234571"/>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cs-CZ" noProof="0"/>
              <a:t>Kliknutím lze upravit styl.</a:t>
            </a:r>
            <a:endParaRPr lang="cs-CZ" noProof="0" dirty="0"/>
          </a:p>
        </p:txBody>
      </p:sp>
    </p:spTree>
    <p:extLst>
      <p:ext uri="{BB962C8B-B14F-4D97-AF65-F5344CB8AC3E}">
        <p14:creationId xmlns:p14="http://schemas.microsoft.com/office/powerpoint/2010/main" val="342967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4/18/2023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4/18/2023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4/18/2023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7654610" cy="1967679"/>
          </a:xfrm>
          <a:noFill/>
        </p:spPr>
        <p:txBody>
          <a:bodyPr lIns="0" tIns="0" rIns="0" bIns="0" anchor="t" anchorCtr="0">
            <a:normAutofit fontScale="90000"/>
          </a:bodyPr>
          <a:lstStyle/>
          <a:p>
            <a:pPr algn="l">
              <a:spcBef>
                <a:spcPts val="1200"/>
              </a:spcBef>
            </a:pPr>
            <a:r>
              <a:rPr lang="cs-CZ" sz="3600" dirty="0" smtClean="0">
                <a:solidFill>
                  <a:srgbClr val="D10202"/>
                </a:solidFill>
                <a:effectLst>
                  <a:outerShdw blurRad="38100" dist="38100" dir="2700000" algn="tl">
                    <a:srgbClr val="000000">
                      <a:alpha val="43137"/>
                    </a:srgbClr>
                  </a:outerShdw>
                </a:effectLst>
                <a:cs typeface="Arial"/>
              </a:rPr>
              <a:t>TRENDY V MARKETINGOVÁ </a:t>
            </a:r>
            <a:r>
              <a:rPr lang="cs-CZ" sz="3600" smtClean="0">
                <a:solidFill>
                  <a:srgbClr val="D10202"/>
                </a:solidFill>
                <a:effectLst>
                  <a:outerShdw blurRad="38100" dist="38100" dir="2700000" algn="tl">
                    <a:srgbClr val="000000">
                      <a:alpha val="43137"/>
                    </a:srgbClr>
                  </a:outerShdw>
                </a:effectLst>
                <a:cs typeface="Arial"/>
              </a:rPr>
              <a:t>KOMUNIKACI  </a:t>
            </a:r>
            <a:r>
              <a:rPr lang="cs-CZ" sz="3600" smtClean="0">
                <a:solidFill>
                  <a:srgbClr val="D10202"/>
                </a:solidFill>
                <a:effectLst>
                  <a:outerShdw blurRad="38100" dist="38100" dir="2700000" algn="tl">
                    <a:srgbClr val="000000">
                      <a:alpha val="43137"/>
                    </a:srgbClr>
                  </a:outerShdw>
                </a:effectLst>
                <a:cs typeface="Arial"/>
              </a:rPr>
              <a:t>(XTMK</a:t>
            </a:r>
            <a:r>
              <a:rPr lang="cs-CZ" sz="3600" dirty="0" smtClean="0">
                <a:solidFill>
                  <a:srgbClr val="D10202"/>
                </a:solidFill>
                <a:effectLst>
                  <a:outerShdw blurRad="38100" dist="38100" dir="2700000" algn="tl">
                    <a:srgbClr val="000000">
                      <a:alpha val="43137"/>
                    </a:srgbClr>
                  </a:outerShdw>
                </a:effectLst>
                <a:cs typeface="Arial"/>
              </a:rPr>
              <a:t>)</a:t>
            </a:r>
            <a:r>
              <a:rPr lang="cs-CZ" sz="3600" b="1">
                <a:solidFill>
                  <a:srgbClr val="D10202"/>
                </a:solidFill>
                <a:effectLst>
                  <a:outerShdw blurRad="38100" dist="38100" dir="2700000" algn="tl">
                    <a:srgbClr val="000000">
                      <a:alpha val="43137"/>
                    </a:srgbClr>
                  </a:outerShdw>
                </a:effectLst>
                <a:cs typeface="Arial"/>
              </a:rPr>
              <a:t/>
            </a:r>
            <a:br>
              <a:rPr lang="cs-CZ" sz="3600" b="1">
                <a:solidFill>
                  <a:srgbClr val="D10202"/>
                </a:solidFill>
                <a:effectLst>
                  <a:outerShdw blurRad="38100" dist="38100" dir="2700000" algn="tl">
                    <a:srgbClr val="000000">
                      <a:alpha val="43137"/>
                    </a:srgbClr>
                  </a:outerShdw>
                </a:effectLst>
                <a:cs typeface="Arial"/>
              </a:rPr>
            </a:b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3100" dirty="0">
                <a:solidFill>
                  <a:srgbClr val="D10202"/>
                </a:solidFill>
                <a:effectLst>
                  <a:outerShdw blurRad="38100" dist="38100" dir="2700000" algn="tl">
                    <a:srgbClr val="000000">
                      <a:alpha val="43137"/>
                    </a:srgbClr>
                  </a:outerShdw>
                </a:effectLst>
                <a:cs typeface="Arial"/>
              </a:rPr>
              <a:t>Téma: </a:t>
            </a:r>
            <a:r>
              <a:rPr lang="pl-PL" sz="3100" dirty="0">
                <a:solidFill>
                  <a:srgbClr val="D10202"/>
                </a:solidFill>
                <a:effectLst>
                  <a:outerShdw blurRad="38100" dist="38100" dir="2700000" algn="tl">
                    <a:srgbClr val="000000">
                      <a:alpha val="43137"/>
                    </a:srgbClr>
                  </a:outerShdw>
                </a:effectLst>
                <a:cs typeface="Arial"/>
              </a:rPr>
              <a:t>Trendy marketingové komunikace v 21. století</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endParaRPr lang="en-US" sz="1300" dirty="0">
              <a:solidFill>
                <a:srgbClr val="D10202"/>
              </a:solidFill>
            </a:endParaRPr>
          </a:p>
        </p:txBody>
      </p:sp>
      <p:sp>
        <p:nvSpPr>
          <p:cNvPr id="3" name="Title 1"/>
          <p:cNvSpPr txBox="1">
            <a:spLocks/>
          </p:cNvSpPr>
          <p:nvPr/>
        </p:nvSpPr>
        <p:spPr>
          <a:xfrm>
            <a:off x="788350" y="5170133"/>
            <a:ext cx="3105470"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PhDr. Ing. Mgr. Renáta Pavlíčková, MBA</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renata.pavlickova@mvso.cz</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cs-CZ" sz="1400" b="0" i="0" u="none" strike="noStrike" kern="1200" cap="none" spc="0" normalizeH="0" baseline="0" noProof="0" dirty="0">
              <a:ln>
                <a:noFill/>
              </a:ln>
              <a:solidFill>
                <a:prstClr val="black"/>
              </a:solidFill>
              <a:effectLst/>
              <a:uLnTx/>
              <a:uFillTx/>
              <a:latin typeface="Calibri"/>
              <a:ea typeface="+mj-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Olomouc, </a:t>
            </a:r>
            <a:r>
              <a:rPr kumimoji="0" lang="cs-CZ" sz="1400" b="0" i="0" u="none" strike="noStrike" kern="1200" cap="none" spc="0" normalizeH="0" baseline="0" noProof="0">
                <a:ln>
                  <a:noFill/>
                </a:ln>
                <a:solidFill>
                  <a:prstClr val="black"/>
                </a:solidFill>
                <a:effectLst/>
                <a:uLnTx/>
                <a:uFillTx/>
                <a:latin typeface="Calibri"/>
                <a:ea typeface="+mj-ea"/>
                <a:cs typeface="Arial"/>
              </a:rPr>
              <a:t>LS </a:t>
            </a:r>
            <a:r>
              <a:rPr kumimoji="0" lang="cs-CZ" sz="1400" b="0" i="0" u="none" strike="noStrike" kern="1200" cap="none" spc="0" normalizeH="0" baseline="0" noProof="0" smtClean="0">
                <a:ln>
                  <a:noFill/>
                </a:ln>
                <a:solidFill>
                  <a:prstClr val="black"/>
                </a:solidFill>
                <a:effectLst/>
                <a:uLnTx/>
                <a:uFillTx/>
                <a:latin typeface="Calibri"/>
                <a:ea typeface="+mj-ea"/>
                <a:cs typeface="Arial"/>
              </a:rPr>
              <a:t>2022/2023</a:t>
            </a:r>
            <a:endParaRPr kumimoji="0" lang="en-US" sz="1400" b="0" i="0" u="none" strike="noStrike" kern="1200" cap="none" spc="0" normalizeH="0" baseline="0" noProof="0" dirty="0">
              <a:ln>
                <a:noFill/>
              </a:ln>
              <a:solidFill>
                <a:prstClr val="black"/>
              </a:solidFill>
              <a:effectLst/>
              <a:uLnTx/>
              <a:uFillTx/>
              <a:latin typeface="Calibri"/>
              <a:ea typeface="+mj-ea"/>
              <a:cs typeface="Arial"/>
            </a:endParaRPr>
          </a:p>
        </p:txBody>
      </p:sp>
    </p:spTree>
    <p:extLst>
      <p:ext uri="{BB962C8B-B14F-4D97-AF65-F5344CB8AC3E}">
        <p14:creationId xmlns:p14="http://schemas.microsoft.com/office/powerpoint/2010/main" val="92384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(2) Guerillová </a:t>
            </a:r>
            <a:r>
              <a:rPr lang="cs-CZ" sz="2400" dirty="0">
                <a:solidFill>
                  <a:srgbClr val="D10202"/>
                </a:solidFill>
                <a:effectLst>
                  <a:outerShdw blurRad="38100" dist="38100" dir="2700000" algn="tl">
                    <a:srgbClr val="000000">
                      <a:alpha val="43137"/>
                    </a:srgbClr>
                  </a:outerShdw>
                </a:effectLst>
              </a:rPr>
              <a:t>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guerillová komunikace je označována jako nízkonákladový guerilla marketing</a:t>
            </a:r>
          </a:p>
          <a:p>
            <a:pPr algn="just">
              <a:lnSpc>
                <a:spcPct val="150000"/>
              </a:lnSpc>
              <a:buFont typeface="Wingdings" panose="05000000000000000000" pitchFamily="2" charset="2"/>
              <a:buChar char="§"/>
            </a:pPr>
            <a:r>
              <a:rPr lang="cs-CZ" sz="1800" dirty="0"/>
              <a:t>guerilla marketing je forma marketingu a propagace využívající netradiční </a:t>
            </a:r>
            <a:br>
              <a:rPr lang="cs-CZ" sz="1800" dirty="0"/>
            </a:br>
            <a:r>
              <a:rPr lang="cs-CZ" sz="1800" dirty="0"/>
              <a:t>a neotřelé metody, díky kterým se snaží dosáhnout maximálního efektu zároveň </a:t>
            </a:r>
            <a:br>
              <a:rPr lang="cs-CZ" sz="1800" dirty="0"/>
            </a:br>
            <a:r>
              <a:rPr lang="cs-CZ" sz="1800" dirty="0"/>
              <a:t>s minimálními náklady</a:t>
            </a:r>
          </a:p>
          <a:p>
            <a:pPr algn="just">
              <a:lnSpc>
                <a:spcPct val="150000"/>
              </a:lnSpc>
              <a:buFont typeface="Wingdings" panose="05000000000000000000" pitchFamily="2" charset="2"/>
              <a:buChar char="§"/>
            </a:pPr>
            <a:r>
              <a:rPr lang="cs-CZ" sz="1800" dirty="0"/>
              <a:t>cílem této nekonvenční metody marketingové komunikace je vzbuzení maximálního zájmu za použití omezeného rozpočtu </a:t>
            </a:r>
          </a:p>
          <a:p>
            <a:pPr algn="just">
              <a:lnSpc>
                <a:spcPct val="150000"/>
              </a:lnSpc>
              <a:buFont typeface="Wingdings" panose="05000000000000000000" pitchFamily="2" charset="2"/>
              <a:buChar char="§"/>
            </a:pPr>
            <a:r>
              <a:rPr lang="cs-CZ" sz="1800" dirty="0"/>
              <a:t>využívají jej typicky </a:t>
            </a:r>
            <a:r>
              <a:rPr lang="cs-CZ" sz="1800" dirty="0" err="1"/>
              <a:t>startupy</a:t>
            </a:r>
            <a:r>
              <a:rPr lang="cs-CZ" sz="1800" dirty="0"/>
              <a:t>, malé a střední firmy (z důvodu nízkonákladovosti)</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Guerilla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metody a princip lze odvodit z pojmu guerilla (partyzán)</a:t>
            </a:r>
          </a:p>
          <a:p>
            <a:pPr algn="just">
              <a:lnSpc>
                <a:spcPct val="150000"/>
              </a:lnSpc>
              <a:buFont typeface="Wingdings" panose="05000000000000000000" pitchFamily="2" charset="2"/>
              <a:buChar char="§"/>
            </a:pPr>
            <a:r>
              <a:rPr lang="cs-CZ" sz="1800" dirty="0"/>
              <a:t>je to takový partizánský způsob (proto guerilla) vedení marketingového boje</a:t>
            </a:r>
          </a:p>
          <a:p>
            <a:pPr algn="just">
              <a:lnSpc>
                <a:spcPct val="150000"/>
              </a:lnSpc>
              <a:buFont typeface="Wingdings" panose="05000000000000000000" pitchFamily="2" charset="2"/>
              <a:buChar char="§"/>
            </a:pPr>
            <a:r>
              <a:rPr lang="cs-CZ" sz="1800" dirty="0"/>
              <a:t>metody bývají nejen netradiční, ale někdy také kontroverzní, jdou po hraně korektnosti, za kterou by správně vedený guerilla marketing neměl nikdy zajít </a:t>
            </a:r>
          </a:p>
          <a:p>
            <a:pPr algn="just">
              <a:lnSpc>
                <a:spcPct val="150000"/>
              </a:lnSpc>
              <a:buFont typeface="Wingdings" panose="05000000000000000000" pitchFamily="2" charset="2"/>
              <a:buChar char="§"/>
            </a:pPr>
            <a:r>
              <a:rPr lang="cs-CZ" sz="1800" dirty="0"/>
              <a:t>kampaň nesmí poškodit pověst firmy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79362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guerilla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guerillový marketing je souhrnný název pro různé komunikační techniky, jako je např.:</a:t>
            </a:r>
          </a:p>
          <a:p>
            <a:pPr marL="800100" lvl="1" indent="-342900" algn="just">
              <a:lnSpc>
                <a:spcPct val="150000"/>
              </a:lnSpc>
              <a:buFont typeface="+mj-lt"/>
              <a:buAutoNum type="arabicPeriod"/>
            </a:pPr>
            <a:r>
              <a:rPr lang="cs-CZ" sz="1700" b="1" dirty="0"/>
              <a:t>virální marketing </a:t>
            </a:r>
            <a:r>
              <a:rPr lang="cs-CZ" sz="1700" dirty="0"/>
              <a:t>(šířený většinou po internetu)</a:t>
            </a:r>
          </a:p>
          <a:p>
            <a:pPr marL="800100" lvl="1" indent="-342900" algn="just">
              <a:lnSpc>
                <a:spcPct val="150000"/>
              </a:lnSpc>
              <a:buFont typeface="+mj-lt"/>
              <a:buAutoNum type="arabicPeriod"/>
            </a:pPr>
            <a:r>
              <a:rPr lang="cs-CZ" sz="1700" b="1" dirty="0" err="1"/>
              <a:t>buzz</a:t>
            </a:r>
            <a:r>
              <a:rPr lang="cs-CZ" sz="1700" b="1" dirty="0"/>
              <a:t> marketing </a:t>
            </a:r>
            <a:r>
              <a:rPr lang="cs-CZ" sz="1700" dirty="0"/>
              <a:t>(</a:t>
            </a:r>
            <a:r>
              <a:rPr lang="cs-CZ" sz="1600" dirty="0"/>
              <a:t>marketing zaměřený na vyvolání rozruchu, bzukotu, hukotu (</a:t>
            </a:r>
            <a:r>
              <a:rPr lang="cs-CZ" sz="1600" dirty="0" err="1"/>
              <a:t>buzzu</a:t>
            </a:r>
            <a:r>
              <a:rPr lang="cs-CZ" sz="1600" dirty="0"/>
              <a:t>) okolo určité značky, produktu, společnosti, akce)</a:t>
            </a:r>
            <a:endParaRPr lang="cs-CZ" sz="1700" dirty="0"/>
          </a:p>
          <a:p>
            <a:pPr marL="800100" lvl="1" indent="-342900" algn="just">
              <a:lnSpc>
                <a:spcPct val="150000"/>
              </a:lnSpc>
              <a:buFont typeface="+mj-lt"/>
              <a:buAutoNum type="arabicPeriod"/>
            </a:pPr>
            <a:r>
              <a:rPr lang="cs-CZ" sz="1700" b="1" dirty="0" err="1"/>
              <a:t>astroturfing</a:t>
            </a:r>
            <a:r>
              <a:rPr lang="cs-CZ" sz="1700" dirty="0"/>
              <a:t> (falešný </a:t>
            </a:r>
            <a:r>
              <a:rPr lang="cs-CZ" sz="1700" dirty="0" err="1"/>
              <a:t>buzz</a:t>
            </a:r>
            <a:r>
              <a:rPr lang="cs-CZ" sz="1700" dirty="0"/>
              <a:t> marketing, zadavatel se snaží vyvolat falešný dojem pozitivní spontánní reakce spotřebitelů či fanoušků na produkt či názor)</a:t>
            </a:r>
          </a:p>
          <a:p>
            <a:pPr marL="800100" lvl="1" indent="-342900" algn="just">
              <a:lnSpc>
                <a:spcPct val="150000"/>
              </a:lnSpc>
              <a:buFont typeface="+mj-lt"/>
              <a:buAutoNum type="arabicPeriod"/>
            </a:pPr>
            <a:r>
              <a:rPr lang="cs-CZ" sz="1700" b="1" dirty="0" err="1"/>
              <a:t>undercover</a:t>
            </a:r>
            <a:r>
              <a:rPr lang="cs-CZ" sz="1700" b="1" dirty="0"/>
              <a:t> marketing </a:t>
            </a:r>
            <a:r>
              <a:rPr lang="cs-CZ" sz="1700" dirty="0"/>
              <a:t>(skrytá, na první pohled nezřetelná reklamní kampaň)</a:t>
            </a:r>
          </a:p>
          <a:p>
            <a:pPr marL="800100" lvl="1" indent="-342900" algn="just">
              <a:lnSpc>
                <a:spcPct val="150000"/>
              </a:lnSpc>
              <a:buFont typeface="+mj-lt"/>
              <a:buAutoNum type="arabicPeriod"/>
            </a:pPr>
            <a:r>
              <a:rPr lang="cs-CZ" sz="1700" b="1" dirty="0"/>
              <a:t>ambient marketing </a:t>
            </a:r>
            <a:r>
              <a:rPr lang="cs-CZ" sz="1700" dirty="0"/>
              <a:t>(druh marketingu, který používá neobvyklé, originální formáty a média, a je často založený na překvapení nebo humoru)</a:t>
            </a:r>
          </a:p>
          <a:p>
            <a:pPr marL="800100" lvl="1" indent="-342900" algn="just">
              <a:lnSpc>
                <a:spcPct val="150000"/>
              </a:lnSpc>
              <a:buFont typeface="+mj-lt"/>
              <a:buAutoNum type="arabicPeriod"/>
            </a:pPr>
            <a:r>
              <a:rPr lang="cs-CZ" sz="1700" b="1" dirty="0" err="1"/>
              <a:t>ambush</a:t>
            </a:r>
            <a:r>
              <a:rPr lang="cs-CZ" sz="1700" b="1" dirty="0"/>
              <a:t> mar</a:t>
            </a:r>
            <a:r>
              <a:rPr lang="cs-CZ" sz="1700" dirty="0"/>
              <a:t>keting (parazitující, příživnický marketing)</a:t>
            </a:r>
          </a:p>
          <a:p>
            <a:pPr marL="457200" lvl="1"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91907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pojem je odvozen z medicíny od slova „virus“ (virus se šíří lavinovitě)</a:t>
            </a:r>
          </a:p>
          <a:p>
            <a:pPr algn="just">
              <a:lnSpc>
                <a:spcPct val="150000"/>
              </a:lnSpc>
              <a:buFont typeface="Wingdings" panose="05000000000000000000" pitchFamily="2" charset="2"/>
              <a:buChar char="§"/>
            </a:pPr>
            <a:r>
              <a:rPr lang="cs-CZ" sz="1800" dirty="0"/>
              <a:t>pro termín „</a:t>
            </a:r>
            <a:r>
              <a:rPr lang="cs-CZ" sz="1800" dirty="0" err="1"/>
              <a:t>viral</a:t>
            </a:r>
            <a:r>
              <a:rPr lang="cs-CZ" sz="1800" dirty="0"/>
              <a:t> marketing“ se používá spojení virový marketing, nebo jeho zdomácnělý český ekvivalent virální marketing </a:t>
            </a:r>
          </a:p>
          <a:p>
            <a:pPr algn="just">
              <a:lnSpc>
                <a:spcPct val="150000"/>
              </a:lnSpc>
              <a:buFont typeface="Wingdings" panose="05000000000000000000" pitchFamily="2" charset="2"/>
              <a:buChar char="§"/>
            </a:pPr>
            <a:r>
              <a:rPr lang="cs-CZ" sz="1800" dirty="0"/>
              <a:t>označení virový je odvozeno z představy osoby, která je nakažena marketingovým sdělením, a poté ho rozšiřuje mezi své přátele jako vir </a:t>
            </a:r>
          </a:p>
          <a:p>
            <a:pPr algn="just">
              <a:lnSpc>
                <a:spcPct val="150000"/>
              </a:lnSpc>
              <a:buFont typeface="Wingdings" panose="05000000000000000000" pitchFamily="2" charset="2"/>
              <a:buChar char="§"/>
            </a:pPr>
            <a:r>
              <a:rPr lang="cs-CZ" sz="1800" dirty="0"/>
              <a:t>virus se nesdružuje, ale násobí, znovu a znovu s geometrickým narůstáním síly, znásobuje se k každým dalším opakováním</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70" y="4615355"/>
            <a:ext cx="1921259" cy="151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06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virus se nesdružuje, ale násobí, znovu a znovu s geometrickým narůstáním síly, znásobuje se k každým dalším opakováním</a:t>
            </a:r>
          </a:p>
          <a:p>
            <a:pPr lvl="0" algn="just">
              <a:lnSpc>
                <a:spcPct val="150000"/>
              </a:lnSpc>
              <a:buFont typeface="Wingdings" panose="05000000000000000000" pitchFamily="2" charset="2"/>
              <a:buChar char="§"/>
            </a:pPr>
            <a:endParaRPr lang="cs-CZ" sz="1600" dirty="0"/>
          </a:p>
          <a:p>
            <a:pPr marL="0" indent="0" algn="just">
              <a:buNone/>
            </a:pPr>
            <a:r>
              <a:rPr lang="cs-CZ" sz="2400" dirty="0"/>
              <a:t>                                           X</a:t>
            </a:r>
          </a:p>
          <a:p>
            <a:pPr marL="0" indent="0" algn="just">
              <a:buNone/>
            </a:pPr>
            <a:r>
              <a:rPr lang="cs-CZ" sz="2400" dirty="0"/>
              <a:t>                                          XX</a:t>
            </a:r>
          </a:p>
          <a:p>
            <a:pPr marL="0" indent="0" algn="just">
              <a:buNone/>
            </a:pPr>
            <a:r>
              <a:rPr lang="cs-CZ" sz="2400" dirty="0"/>
              <a:t>                                        XXXX</a:t>
            </a:r>
          </a:p>
          <a:p>
            <a:pPr marL="0" indent="0" algn="just">
              <a:buNone/>
            </a:pPr>
            <a:r>
              <a:rPr lang="cs-CZ" sz="2400" dirty="0"/>
              <a:t>                                    XXXXXXXX</a:t>
            </a:r>
          </a:p>
          <a:p>
            <a:pPr marL="0" indent="0" algn="just">
              <a:buNone/>
            </a:pPr>
            <a:r>
              <a:rPr lang="cs-CZ" sz="2400" dirty="0"/>
              <a:t>                           XXXXXXXXXXXXXXXX</a:t>
            </a:r>
          </a:p>
          <a:p>
            <a:pPr marL="0" indent="0" algn="just">
              <a:buNone/>
            </a:pPr>
            <a:r>
              <a:rPr lang="cs-CZ" sz="2400" dirty="0"/>
              <a:t>        XXXXXXXXXXXXXXXXXXXXXXXXXXXXXXXX</a:t>
            </a:r>
          </a:p>
        </p:txBody>
      </p:sp>
    </p:spTree>
    <p:extLst>
      <p:ext uri="{BB962C8B-B14F-4D97-AF65-F5344CB8AC3E}">
        <p14:creationId xmlns:p14="http://schemas.microsoft.com/office/powerpoint/2010/main" val="192449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marketingová technika, která pro šíření komerčního sdělení využívá převážně sociální sítě</a:t>
            </a:r>
          </a:p>
          <a:p>
            <a:pPr algn="just">
              <a:lnSpc>
                <a:spcPct val="150000"/>
              </a:lnSpc>
              <a:buFont typeface="Wingdings" panose="05000000000000000000" pitchFamily="2" charset="2"/>
              <a:buChar char="§"/>
            </a:pPr>
            <a:r>
              <a:rPr lang="cs-CZ" sz="1800" dirty="0"/>
              <a:t>ke vzniku této nové formy marketingu přispěly nejnovější technologie </a:t>
            </a:r>
          </a:p>
          <a:p>
            <a:pPr algn="just">
              <a:lnSpc>
                <a:spcPct val="150000"/>
              </a:lnSpc>
              <a:buFont typeface="Wingdings" panose="05000000000000000000" pitchFamily="2" charset="2"/>
              <a:buChar char="§"/>
            </a:pPr>
            <a:r>
              <a:rPr lang="cs-CZ" sz="1800" dirty="0"/>
              <a:t>principy virálního marketingu umožňují oslovit velké množství potenciálních spotřebitelů za relativně nízkých mediálních nákladů</a:t>
            </a:r>
          </a:p>
          <a:p>
            <a:pPr algn="just">
              <a:lnSpc>
                <a:spcPct val="150000"/>
              </a:lnSpc>
              <a:buFont typeface="Wingdings" panose="05000000000000000000" pitchFamily="2" charset="2"/>
              <a:buChar char="§"/>
            </a:pPr>
            <a:r>
              <a:rPr lang="cs-CZ" sz="1800" dirty="0"/>
              <a:t>téměř nulová možnost kontrolovat šířený obsah</a:t>
            </a:r>
          </a:p>
          <a:p>
            <a:pPr algn="just">
              <a:lnSpc>
                <a:spcPct val="150000"/>
              </a:lnSpc>
              <a:buFont typeface="Wingdings" panose="05000000000000000000" pitchFamily="2" charset="2"/>
              <a:buChar char="§"/>
            </a:pPr>
            <a:r>
              <a:rPr lang="cs-CZ" sz="1800" dirty="0"/>
              <a:t>obsahem sdělení může být cokoliv, co je možné nějakým způsobem poslat nebo předat dál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aby k virálnímu šíření skutečně docházelo, je nezbytné, aby obsah sdělení splňoval několik kritérií: </a:t>
            </a:r>
          </a:p>
          <a:p>
            <a:pPr lvl="1" algn="just">
              <a:lnSpc>
                <a:spcPct val="150000"/>
              </a:lnSpc>
              <a:buFont typeface="Wingdings" panose="05000000000000000000" pitchFamily="2" charset="2"/>
              <a:buChar char="§"/>
            </a:pPr>
            <a:r>
              <a:rPr lang="cs-CZ" sz="1700" dirty="0"/>
              <a:t>snadnou přenositelnost  </a:t>
            </a:r>
          </a:p>
          <a:p>
            <a:pPr lvl="1" algn="just">
              <a:lnSpc>
                <a:spcPct val="150000"/>
              </a:lnSpc>
              <a:buFont typeface="Wingdings" panose="05000000000000000000" pitchFamily="2" charset="2"/>
              <a:buChar char="§"/>
            </a:pPr>
            <a:r>
              <a:rPr lang="cs-CZ" sz="1700" dirty="0"/>
              <a:t>potřebnou sílu</a:t>
            </a:r>
          </a:p>
          <a:p>
            <a:pPr lvl="1" algn="just">
              <a:lnSpc>
                <a:spcPct val="150000"/>
              </a:lnSpc>
              <a:buFont typeface="Wingdings" panose="05000000000000000000" pitchFamily="2" charset="2"/>
              <a:buChar char="§"/>
            </a:pPr>
            <a:r>
              <a:rPr lang="cs-CZ" sz="1700" dirty="0"/>
              <a:t>zajímavost</a:t>
            </a:r>
          </a:p>
          <a:p>
            <a:pPr lvl="1" algn="just">
              <a:lnSpc>
                <a:spcPct val="150000"/>
              </a:lnSpc>
              <a:buFont typeface="Wingdings" panose="05000000000000000000" pitchFamily="2" charset="2"/>
              <a:buChar char="§"/>
            </a:pPr>
            <a:r>
              <a:rPr lang="cs-CZ" sz="1700" dirty="0"/>
              <a:t>hodnotnost</a:t>
            </a:r>
          </a:p>
          <a:p>
            <a:pPr lvl="1" algn="just">
              <a:lnSpc>
                <a:spcPct val="150000"/>
              </a:lnSpc>
              <a:buFont typeface="Wingdings" panose="05000000000000000000" pitchFamily="2" charset="2"/>
              <a:buChar char="§"/>
            </a:pPr>
            <a:r>
              <a:rPr lang="cs-CZ" sz="1700" dirty="0"/>
              <a:t>humornost </a:t>
            </a:r>
          </a:p>
          <a:p>
            <a:pPr lvl="1" algn="just">
              <a:lnSpc>
                <a:spcPct val="150000"/>
              </a:lnSpc>
              <a:buFont typeface="Wingdings" panose="05000000000000000000" pitchFamily="2" charset="2"/>
              <a:buChar char="§"/>
            </a:pPr>
            <a:r>
              <a:rPr lang="cs-CZ" sz="1700" dirty="0"/>
              <a:t>atd.</a:t>
            </a:r>
          </a:p>
          <a:p>
            <a:pPr algn="just">
              <a:lnSpc>
                <a:spcPct val="150000"/>
              </a:lnSpc>
              <a:buFont typeface="Wingdings" panose="05000000000000000000" pitchFamily="2" charset="2"/>
              <a:buChar char="§"/>
            </a:pPr>
            <a:r>
              <a:rPr lang="cs-CZ" sz="1700" dirty="0"/>
              <a:t>sdělení musí být natolik „atraktiv</a:t>
            </a:r>
            <a:r>
              <a:rPr lang="cs-CZ" sz="1800" dirty="0"/>
              <a:t>ní“, že lidé si o něm budou chtít povídat a předávat si informaci mezi sebou</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376" y="3167742"/>
            <a:ext cx="2576946" cy="128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buzz</a:t>
            </a:r>
            <a:r>
              <a:rPr lang="cs-CZ" sz="1800" dirty="0"/>
              <a:t> = vzruch, burcování</a:t>
            </a:r>
          </a:p>
          <a:p>
            <a:pPr algn="just">
              <a:lnSpc>
                <a:spcPct val="150000"/>
              </a:lnSpc>
              <a:buFont typeface="Wingdings" panose="05000000000000000000" pitchFamily="2" charset="2"/>
              <a:buChar char="§"/>
            </a:pPr>
            <a:r>
              <a:rPr lang="cs-CZ" sz="1800" dirty="0" err="1"/>
              <a:t>buzz</a:t>
            </a:r>
            <a:r>
              <a:rPr lang="cs-CZ" sz="1800" dirty="0"/>
              <a:t> marketing je marketing zaměřený na vyvolání rozruchu, bzukotu, hukotu (</a:t>
            </a:r>
            <a:r>
              <a:rPr lang="cs-CZ" sz="1800" dirty="0" err="1"/>
              <a:t>buzzu</a:t>
            </a:r>
            <a:r>
              <a:rPr lang="cs-CZ" sz="1800" dirty="0"/>
              <a:t>) okolo určité značky, produktu, společnosti, akce</a:t>
            </a:r>
          </a:p>
          <a:p>
            <a:pPr algn="just">
              <a:lnSpc>
                <a:spcPct val="150000"/>
              </a:lnSpc>
              <a:buFont typeface="Wingdings" panose="05000000000000000000" pitchFamily="2" charset="2"/>
              <a:buChar char="§"/>
            </a:pPr>
            <a:r>
              <a:rPr lang="cs-CZ" sz="1800" dirty="0"/>
              <a:t>podstatou je skutečnost, že firma injektuje do společnosti vzruch ve formě určité informace, a lidé šíří toto sdělení na své náklady a ve své režii dále</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informace však musí být zajímavá, překvapivá, šokující, hodna další diskuse</a:t>
            </a:r>
          </a:p>
          <a:p>
            <a:pPr algn="just">
              <a:lnSpc>
                <a:spcPct val="150000"/>
              </a:lnSpc>
              <a:buFont typeface="Wingdings" panose="05000000000000000000" pitchFamily="2" charset="2"/>
              <a:buChar char="§"/>
            </a:pPr>
            <a:r>
              <a:rPr lang="cs-CZ" sz="1800" dirty="0"/>
              <a:t>informace se tak šíří společností stejně, jako vzruchy v mozku</a:t>
            </a:r>
          </a:p>
          <a:p>
            <a:pPr algn="just">
              <a:lnSpc>
                <a:spcPct val="150000"/>
              </a:lnSpc>
              <a:buFont typeface="Wingdings" panose="05000000000000000000" pitchFamily="2" charset="2"/>
              <a:buChar char="§"/>
            </a:pPr>
            <a:r>
              <a:rPr lang="cs-CZ" sz="1800" dirty="0"/>
              <a:t>cílem je poskytnout skvělé téma pro diskusi mezi lidmi (WOM marketing) </a:t>
            </a:r>
            <a:br>
              <a:rPr lang="cs-CZ" sz="1800" dirty="0"/>
            </a:br>
            <a:r>
              <a:rPr lang="cs-CZ" sz="1800" dirty="0"/>
              <a:t>a v médiích</a:t>
            </a:r>
          </a:p>
          <a:p>
            <a:pPr algn="just">
              <a:lnSpc>
                <a:spcPct val="150000"/>
              </a:lnSpc>
              <a:buFont typeface="Wingdings" panose="05000000000000000000" pitchFamily="2" charset="2"/>
              <a:buChar char="§"/>
            </a:pPr>
            <a:r>
              <a:rPr lang="cs-CZ" sz="1800" dirty="0"/>
              <a:t>typickým příkladem </a:t>
            </a:r>
            <a:r>
              <a:rPr lang="cs-CZ" sz="1800" dirty="0" err="1"/>
              <a:t>buzz</a:t>
            </a:r>
            <a:r>
              <a:rPr lang="cs-CZ" sz="1800" dirty="0"/>
              <a:t> marketingu je scéna z filmu Slunce, seno, jahody a jedna z jeho představitelek – systém „</a:t>
            </a:r>
            <a:r>
              <a:rPr lang="cs-CZ" sz="1800" dirty="0" err="1"/>
              <a:t>Kelišová</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50" y="4337936"/>
            <a:ext cx="3040775" cy="187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07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spontánní </a:t>
            </a:r>
            <a:r>
              <a:rPr lang="cs-CZ" sz="1800" dirty="0" err="1"/>
              <a:t>buzz</a:t>
            </a:r>
            <a:endParaRPr lang="cs-CZ" sz="1800" dirty="0"/>
          </a:p>
          <a:p>
            <a:pPr lvl="1" algn="just">
              <a:lnSpc>
                <a:spcPct val="150000"/>
              </a:lnSpc>
              <a:buFont typeface="Wingdings" panose="05000000000000000000" pitchFamily="2" charset="2"/>
              <a:buChar char="§"/>
            </a:pPr>
            <a:r>
              <a:rPr lang="cs-CZ" sz="1800" dirty="0"/>
              <a:t>šíření zpráv bez zapojení marketingového oddělení (o produktu se dozví široký okruh lidí bez nákladů na reklamu, firma ale nemá informace pod kontrolou)</a:t>
            </a:r>
          </a:p>
          <a:p>
            <a:pPr lvl="2" algn="just">
              <a:lnSpc>
                <a:spcPct val="150000"/>
              </a:lnSpc>
              <a:buFont typeface="Wingdings" panose="05000000000000000000" pitchFamily="2" charset="2"/>
              <a:buChar char="§"/>
            </a:pPr>
            <a:r>
              <a:rPr lang="cs-CZ" sz="1800" dirty="0"/>
              <a:t>pozitivní</a:t>
            </a:r>
          </a:p>
          <a:p>
            <a:pPr lvl="2" algn="just">
              <a:lnSpc>
                <a:spcPct val="150000"/>
              </a:lnSpc>
              <a:buFont typeface="Wingdings" panose="05000000000000000000" pitchFamily="2" charset="2"/>
              <a:buChar char="§"/>
            </a:pPr>
            <a:r>
              <a:rPr lang="cs-CZ" sz="1800" dirty="0"/>
              <a:t>negativní</a:t>
            </a:r>
          </a:p>
          <a:p>
            <a:pPr algn="just">
              <a:lnSpc>
                <a:spcPct val="150000"/>
              </a:lnSpc>
              <a:buFont typeface="Wingdings" panose="05000000000000000000" pitchFamily="2" charset="2"/>
              <a:buChar char="§"/>
            </a:pPr>
            <a:r>
              <a:rPr lang="cs-CZ" sz="1800" dirty="0"/>
              <a:t>řízený </a:t>
            </a:r>
            <a:r>
              <a:rPr lang="cs-CZ" sz="1800" dirty="0" err="1"/>
              <a:t>buzz</a:t>
            </a:r>
            <a:endParaRPr lang="cs-CZ" sz="1800" dirty="0"/>
          </a:p>
          <a:p>
            <a:pPr lvl="1" algn="just">
              <a:lnSpc>
                <a:spcPct val="150000"/>
              </a:lnSpc>
              <a:buFont typeface="Wingdings" panose="05000000000000000000" pitchFamily="2" charset="2"/>
              <a:buChar char="§"/>
            </a:pPr>
            <a:r>
              <a:rPr lang="cs-CZ" sz="1800" dirty="0"/>
              <a:t>vypracovaný koncept, jak zvýšit povědomí o značce</a:t>
            </a:r>
          </a:p>
          <a:p>
            <a:pPr lvl="1" algn="just">
              <a:lnSpc>
                <a:spcPct val="150000"/>
              </a:lnSpc>
              <a:buFont typeface="Wingdings" panose="05000000000000000000" pitchFamily="2" charset="2"/>
              <a:buChar char="§"/>
            </a:pPr>
            <a:r>
              <a:rPr lang="cs-CZ" sz="1800" dirty="0"/>
              <a:t>informace jsou vypouštěny cíleně</a:t>
            </a:r>
          </a:p>
          <a:p>
            <a:pPr marL="457200" lvl="1" indent="0" algn="just">
              <a:lnSpc>
                <a:spcPct val="150000"/>
              </a:lnSpc>
              <a:buNone/>
            </a:pPr>
            <a:endParaRPr lang="cs-CZ" sz="12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Obsah předmětu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spcBef>
                <a:spcPts val="200"/>
              </a:spcBef>
              <a:buNone/>
            </a:pPr>
            <a:r>
              <a:rPr lang="cs-CZ" sz="1600" dirty="0" smtClean="0"/>
              <a:t>1</a:t>
            </a:r>
            <a:r>
              <a:rPr lang="cs-CZ" sz="1600" dirty="0"/>
              <a:t>. Úvod do marketingové komunikace</a:t>
            </a:r>
          </a:p>
          <a:p>
            <a:pPr marL="0" indent="0" algn="just">
              <a:lnSpc>
                <a:spcPct val="150000"/>
              </a:lnSpc>
              <a:spcBef>
                <a:spcPts val="200"/>
              </a:spcBef>
              <a:buNone/>
            </a:pPr>
            <a:r>
              <a:rPr lang="cs-CZ" sz="1600" dirty="0"/>
              <a:t>2. Strategie marketingové komunikace</a:t>
            </a:r>
          </a:p>
          <a:p>
            <a:pPr marL="0" indent="0" algn="just">
              <a:lnSpc>
                <a:spcPct val="150000"/>
              </a:lnSpc>
              <a:spcBef>
                <a:spcPts val="200"/>
              </a:spcBef>
              <a:buNone/>
            </a:pPr>
            <a:r>
              <a:rPr lang="cs-CZ" sz="1600" dirty="0"/>
              <a:t>3. </a:t>
            </a:r>
            <a:r>
              <a:rPr lang="cs-CZ" sz="1600" dirty="0" err="1"/>
              <a:t>Storytelling</a:t>
            </a:r>
            <a:endParaRPr lang="cs-CZ" sz="1600" dirty="0"/>
          </a:p>
          <a:p>
            <a:pPr marL="0" indent="0" algn="just">
              <a:lnSpc>
                <a:spcPct val="150000"/>
              </a:lnSpc>
              <a:spcBef>
                <a:spcPts val="200"/>
              </a:spcBef>
              <a:buNone/>
            </a:pPr>
            <a:r>
              <a:rPr lang="cs-CZ" sz="1600" dirty="0"/>
              <a:t>4. </a:t>
            </a:r>
            <a:r>
              <a:rPr lang="cs-CZ" sz="1600" dirty="0" err="1"/>
              <a:t>Influencer</a:t>
            </a:r>
            <a:r>
              <a:rPr lang="cs-CZ" sz="1600" dirty="0"/>
              <a:t> marketing</a:t>
            </a:r>
          </a:p>
          <a:p>
            <a:pPr marL="0" indent="0" algn="just">
              <a:lnSpc>
                <a:spcPct val="150000"/>
              </a:lnSpc>
              <a:spcBef>
                <a:spcPts val="200"/>
              </a:spcBef>
              <a:buNone/>
            </a:pPr>
            <a:r>
              <a:rPr lang="cs-CZ" sz="1600" dirty="0"/>
              <a:t>5. Guerilla marketing</a:t>
            </a:r>
          </a:p>
          <a:p>
            <a:pPr marL="0" indent="0" algn="just">
              <a:lnSpc>
                <a:spcPct val="150000"/>
              </a:lnSpc>
              <a:spcBef>
                <a:spcPts val="200"/>
              </a:spcBef>
              <a:buNone/>
            </a:pPr>
            <a:r>
              <a:rPr lang="cs-CZ" sz="1600" dirty="0"/>
              <a:t>6. FOMO</a:t>
            </a:r>
          </a:p>
          <a:p>
            <a:pPr marL="0" indent="0" algn="just">
              <a:lnSpc>
                <a:spcPct val="150000"/>
              </a:lnSpc>
              <a:spcBef>
                <a:spcPts val="200"/>
              </a:spcBef>
              <a:buNone/>
            </a:pPr>
            <a:r>
              <a:rPr lang="cs-CZ" sz="1600" dirty="0"/>
              <a:t>7. </a:t>
            </a:r>
            <a:r>
              <a:rPr lang="cs-CZ" sz="1600" dirty="0" err="1"/>
              <a:t>Retromarketing</a:t>
            </a:r>
            <a:endParaRPr lang="cs-CZ" sz="1600" dirty="0"/>
          </a:p>
          <a:p>
            <a:pPr marL="0" indent="0" algn="just">
              <a:lnSpc>
                <a:spcPct val="150000"/>
              </a:lnSpc>
              <a:spcBef>
                <a:spcPts val="200"/>
              </a:spcBef>
              <a:buNone/>
            </a:pPr>
            <a:r>
              <a:rPr lang="cs-CZ" sz="1600" dirty="0"/>
              <a:t>8. </a:t>
            </a:r>
            <a:r>
              <a:rPr lang="cs-CZ" sz="1600" dirty="0" err="1"/>
              <a:t>Branding</a:t>
            </a:r>
            <a:endParaRPr lang="cs-CZ" sz="1600" dirty="0"/>
          </a:p>
          <a:p>
            <a:pPr marL="0" indent="0" algn="just">
              <a:lnSpc>
                <a:spcPct val="150000"/>
              </a:lnSpc>
              <a:spcBef>
                <a:spcPts val="200"/>
              </a:spcBef>
              <a:buNone/>
            </a:pPr>
            <a:r>
              <a:rPr lang="cs-CZ" sz="1600" dirty="0"/>
              <a:t>9. </a:t>
            </a:r>
            <a:r>
              <a:rPr lang="cs-CZ" sz="1600" dirty="0" err="1"/>
              <a:t>Content</a:t>
            </a:r>
            <a:r>
              <a:rPr lang="cs-CZ" sz="1600" dirty="0"/>
              <a:t> marketing</a:t>
            </a:r>
          </a:p>
          <a:p>
            <a:pPr marL="0" indent="0" algn="just">
              <a:lnSpc>
                <a:spcPct val="150000"/>
              </a:lnSpc>
              <a:spcBef>
                <a:spcPts val="200"/>
              </a:spcBef>
              <a:buNone/>
            </a:pPr>
            <a:r>
              <a:rPr lang="cs-CZ" sz="1600" dirty="0"/>
              <a:t>10. </a:t>
            </a:r>
            <a:r>
              <a:rPr lang="cs-CZ" sz="1600" dirty="0" err="1"/>
              <a:t>Omnichannel</a:t>
            </a:r>
            <a:r>
              <a:rPr lang="cs-CZ" sz="1600" dirty="0"/>
              <a:t> marketing </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63678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Příklady/ukázky guerilla marketingu</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160" y="1602636"/>
            <a:ext cx="3290866" cy="452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42" y="2743200"/>
            <a:ext cx="3709958" cy="245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195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Astroturfing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smtClean="0"/>
              <a:t>falešný </a:t>
            </a:r>
            <a:r>
              <a:rPr lang="cs-CZ" sz="1600" dirty="0" err="1"/>
              <a:t>buzz</a:t>
            </a:r>
            <a:r>
              <a:rPr lang="cs-CZ" sz="1600" dirty="0"/>
              <a:t> marketing, zadavatel se snaží vyvolat falešný dojem pozitivní spontánní reakce spotřebitelů či fanoušků na produkt či </a:t>
            </a:r>
            <a:r>
              <a:rPr lang="cs-CZ" sz="1600" dirty="0" smtClean="0"/>
              <a:t>názor</a:t>
            </a:r>
            <a:endParaRPr lang="cs-CZ" sz="1600" dirty="0"/>
          </a:p>
          <a:p>
            <a:pPr>
              <a:lnSpc>
                <a:spcPct val="150000"/>
              </a:lnSpc>
              <a:spcBef>
                <a:spcPts val="200"/>
              </a:spcBef>
              <a:buFont typeface="Wingdings" panose="05000000000000000000" pitchFamily="2" charset="2"/>
              <a:buChar char="§"/>
            </a:pPr>
            <a:r>
              <a:rPr lang="cs-CZ" sz="1600" dirty="0" err="1"/>
              <a:t>Astroturfing</a:t>
            </a:r>
            <a:r>
              <a:rPr lang="cs-CZ" sz="1600" dirty="0"/>
              <a:t> je marketingová metoda, jež se dá označit za jeden z druhů tzv. guerillového marketingu. </a:t>
            </a:r>
            <a:endParaRPr lang="cs-CZ" sz="1600" dirty="0" smtClean="0"/>
          </a:p>
          <a:p>
            <a:pPr>
              <a:lnSpc>
                <a:spcPct val="150000"/>
              </a:lnSpc>
              <a:spcBef>
                <a:spcPts val="200"/>
              </a:spcBef>
              <a:buFont typeface="Wingdings" panose="05000000000000000000" pitchFamily="2" charset="2"/>
              <a:buChar char="§"/>
            </a:pPr>
            <a:r>
              <a:rPr lang="cs-CZ" sz="1600" dirty="0" smtClean="0"/>
              <a:t>Spočívá </a:t>
            </a:r>
            <a:r>
              <a:rPr lang="cs-CZ" sz="1600" dirty="0"/>
              <a:t>v tom, že zadavatel reklamy (</a:t>
            </a:r>
            <a:r>
              <a:rPr lang="cs-CZ" sz="1600" dirty="0" smtClean="0"/>
              <a:t>firma) </a:t>
            </a:r>
            <a:r>
              <a:rPr lang="cs-CZ" sz="1600" dirty="0"/>
              <a:t>se snaží vyvolat falešný dojem pozitivní spontánní reakce spotřebitelů či fanoušků na dané zboží, službu či politický názor. Tím se vytváří umělý a klamný dojem, že veřejnost zastává určitý postoj, preferuje určitý produkt nebo má na nějaké téma jistý názor. Praktikuje se například zakládáním blogů, kde je produkt vychvalován. </a:t>
            </a:r>
            <a:endParaRPr lang="cs-CZ" sz="1600" dirty="0" smtClean="0"/>
          </a:p>
          <a:p>
            <a:pPr>
              <a:lnSpc>
                <a:spcPct val="150000"/>
              </a:lnSpc>
              <a:spcBef>
                <a:spcPts val="200"/>
              </a:spcBef>
              <a:buFont typeface="Wingdings" panose="05000000000000000000" pitchFamily="2" charset="2"/>
              <a:buChar char="§"/>
            </a:pPr>
            <a:r>
              <a:rPr lang="cs-CZ" sz="1600" dirty="0" smtClean="0"/>
              <a:t>Může </a:t>
            </a:r>
            <a:r>
              <a:rPr lang="cs-CZ" sz="1600" dirty="0"/>
              <a:t>jít i o účast v on-line diskusích a anketách. Zdánlivě autentické výpovědi, které mají v očích veřejnosti zvýšit hodnotu produktu, jsou však vytvářeny PR profesionály a organizovaně – zaměstnanci firmy či přímo najatými lidmi.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Nástroje </a:t>
            </a:r>
            <a:r>
              <a:rPr lang="cs-CZ" sz="2400" dirty="0" err="1" smtClean="0">
                <a:solidFill>
                  <a:srgbClr val="D10202"/>
                </a:solidFill>
                <a:effectLst>
                  <a:outerShdw blurRad="38100" dist="38100" dir="2700000" algn="tl">
                    <a:srgbClr val="000000">
                      <a:alpha val="43137"/>
                    </a:srgbClr>
                  </a:outerShdw>
                </a:effectLst>
              </a:rPr>
              <a:t>astroturfingu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0"/>
              </a:spcBef>
              <a:buFont typeface="Wingdings" panose="05000000000000000000" pitchFamily="2" charset="2"/>
              <a:buChar char="§"/>
            </a:pPr>
            <a:r>
              <a:rPr lang="cs-CZ" sz="1700" dirty="0" smtClean="0"/>
              <a:t>zdánlivě </a:t>
            </a:r>
            <a:r>
              <a:rPr lang="cs-CZ" sz="1700" dirty="0"/>
              <a:t>autentické výpovědi najatých osob;</a:t>
            </a:r>
          </a:p>
          <a:p>
            <a:pPr algn="just">
              <a:lnSpc>
                <a:spcPct val="150000"/>
              </a:lnSpc>
              <a:spcBef>
                <a:spcPts val="0"/>
              </a:spcBef>
              <a:buFont typeface="Wingdings" panose="05000000000000000000" pitchFamily="2" charset="2"/>
              <a:buChar char="§"/>
            </a:pPr>
            <a:r>
              <a:rPr lang="cs-CZ" sz="1700" dirty="0" smtClean="0"/>
              <a:t>hraná </a:t>
            </a:r>
            <a:r>
              <a:rPr lang="cs-CZ" sz="1700" dirty="0"/>
              <a:t>reakce několika „zaplacených účinkujících“;</a:t>
            </a:r>
          </a:p>
          <a:p>
            <a:pPr algn="just">
              <a:lnSpc>
                <a:spcPct val="150000"/>
              </a:lnSpc>
              <a:spcBef>
                <a:spcPts val="0"/>
              </a:spcBef>
              <a:buFont typeface="Wingdings" panose="05000000000000000000" pitchFamily="2" charset="2"/>
              <a:buChar char="§"/>
            </a:pPr>
            <a:r>
              <a:rPr lang="cs-CZ" sz="1700" dirty="0" smtClean="0"/>
              <a:t>fiktivní </a:t>
            </a:r>
            <a:r>
              <a:rPr lang="cs-CZ" sz="1700" dirty="0"/>
              <a:t>čtenářský dopis cosi podporující nebo i hanící konkurenci či oponenty;</a:t>
            </a:r>
          </a:p>
          <a:p>
            <a:pPr algn="just">
              <a:lnSpc>
                <a:spcPct val="150000"/>
              </a:lnSpc>
              <a:spcBef>
                <a:spcPts val="0"/>
              </a:spcBef>
              <a:buFont typeface="Wingdings" panose="05000000000000000000" pitchFamily="2" charset="2"/>
              <a:buChar char="§"/>
            </a:pPr>
            <a:r>
              <a:rPr lang="cs-CZ" sz="1700" dirty="0" smtClean="0"/>
              <a:t>falešné </a:t>
            </a:r>
            <a:r>
              <a:rPr lang="cs-CZ" sz="1700" dirty="0"/>
              <a:t>osobní blogy (tzv. </a:t>
            </a:r>
            <a:r>
              <a:rPr lang="cs-CZ" sz="1700" dirty="0" err="1"/>
              <a:t>flogy</a:t>
            </a:r>
            <a:r>
              <a:rPr lang="cs-CZ" sz="1700" dirty="0"/>
              <a:t>);</a:t>
            </a:r>
          </a:p>
          <a:p>
            <a:pPr algn="just">
              <a:lnSpc>
                <a:spcPct val="150000"/>
              </a:lnSpc>
              <a:spcBef>
                <a:spcPts val="0"/>
              </a:spcBef>
              <a:buFont typeface="Wingdings" panose="05000000000000000000" pitchFamily="2" charset="2"/>
              <a:buChar char="§"/>
            </a:pPr>
            <a:r>
              <a:rPr lang="cs-CZ" sz="1700" dirty="0" smtClean="0"/>
              <a:t>placení </a:t>
            </a:r>
            <a:r>
              <a:rPr lang="cs-CZ" sz="1700" dirty="0"/>
              <a:t>diskutéři pomáhající prosadit určitý záměr při politických debatách a na předvolebních shromážděních;</a:t>
            </a:r>
          </a:p>
          <a:p>
            <a:pPr algn="just">
              <a:lnSpc>
                <a:spcPct val="150000"/>
              </a:lnSpc>
              <a:spcBef>
                <a:spcPts val="0"/>
              </a:spcBef>
              <a:buFont typeface="Wingdings" panose="05000000000000000000" pitchFamily="2" charset="2"/>
              <a:buChar char="§"/>
            </a:pPr>
            <a:r>
              <a:rPr lang="cs-CZ" sz="1700" dirty="0" smtClean="0"/>
              <a:t>účast </a:t>
            </a:r>
            <a:r>
              <a:rPr lang="cs-CZ" sz="1700" dirty="0"/>
              <a:t>v anketách;</a:t>
            </a:r>
          </a:p>
          <a:p>
            <a:pPr algn="just">
              <a:lnSpc>
                <a:spcPct val="150000"/>
              </a:lnSpc>
              <a:spcBef>
                <a:spcPts val="0"/>
              </a:spcBef>
              <a:buFont typeface="Wingdings" panose="05000000000000000000" pitchFamily="2" charset="2"/>
              <a:buChar char="§"/>
            </a:pPr>
            <a:r>
              <a:rPr lang="cs-CZ" sz="1700" dirty="0" smtClean="0"/>
              <a:t>zmanipulované </a:t>
            </a:r>
            <a:r>
              <a:rPr lang="cs-CZ" sz="1700" dirty="0"/>
              <a:t>příspěvky v diskusních fórech a sociálních sítích na internetu;</a:t>
            </a:r>
          </a:p>
          <a:p>
            <a:pPr algn="just">
              <a:lnSpc>
                <a:spcPct val="150000"/>
              </a:lnSpc>
              <a:spcBef>
                <a:spcPts val="0"/>
              </a:spcBef>
              <a:buFont typeface="Wingdings" panose="05000000000000000000" pitchFamily="2" charset="2"/>
              <a:buChar char="§"/>
            </a:pPr>
            <a:r>
              <a:rPr lang="cs-CZ" sz="1700" dirty="0" smtClean="0"/>
              <a:t>telefonáty </a:t>
            </a:r>
            <a:r>
              <a:rPr lang="cs-CZ" sz="1700" dirty="0"/>
              <a:t>do rozhlasových a televizních pořadů;</a:t>
            </a:r>
          </a:p>
          <a:p>
            <a:pPr algn="just">
              <a:lnSpc>
                <a:spcPct val="150000"/>
              </a:lnSpc>
              <a:spcBef>
                <a:spcPts val="0"/>
              </a:spcBef>
              <a:buFont typeface="Wingdings" panose="05000000000000000000" pitchFamily="2" charset="2"/>
              <a:buChar char="§"/>
            </a:pPr>
            <a:r>
              <a:rPr lang="cs-CZ" sz="1700" dirty="0" smtClean="0"/>
              <a:t>účast </a:t>
            </a:r>
            <a:r>
              <a:rPr lang="cs-CZ" sz="1700" dirty="0"/>
              <a:t>placených „nadšených“ osob při zahájení prodeje či nabídky nového produktu;</a:t>
            </a:r>
          </a:p>
          <a:p>
            <a:pPr algn="just">
              <a:lnSpc>
                <a:spcPct val="150000"/>
              </a:lnSpc>
              <a:spcBef>
                <a:spcPts val="0"/>
              </a:spcBef>
              <a:buFont typeface="Wingdings" panose="05000000000000000000" pitchFamily="2" charset="2"/>
              <a:buChar char="§"/>
            </a:pPr>
            <a:r>
              <a:rPr lang="cs-CZ" sz="1700" dirty="0" smtClean="0"/>
              <a:t>organizovaný </a:t>
            </a:r>
            <a:r>
              <a:rPr lang="cs-CZ" sz="1700" dirty="0"/>
              <a:t>potlesk, hektický aplaus či umělý smích v sitkomech apod.</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Undercover</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skrytá</a:t>
            </a:r>
            <a:r>
              <a:rPr lang="cs-CZ" sz="1600" dirty="0"/>
              <a:t>, na první pohled nezřetelná reklamní </a:t>
            </a:r>
            <a:r>
              <a:rPr lang="cs-CZ" sz="1600" dirty="0" smtClean="0"/>
              <a:t>kampaň</a:t>
            </a:r>
            <a:endParaRPr lang="cs-CZ" sz="1600" dirty="0"/>
          </a:p>
          <a:p>
            <a:pPr>
              <a:lnSpc>
                <a:spcPct val="150000"/>
              </a:lnSpc>
              <a:spcBef>
                <a:spcPts val="200"/>
              </a:spcBef>
              <a:buFont typeface="Wingdings" panose="05000000000000000000" pitchFamily="2" charset="2"/>
              <a:buChar char="§"/>
            </a:pPr>
            <a:r>
              <a:rPr lang="cs-CZ" sz="1600" dirty="0" smtClean="0"/>
              <a:t>Skrytý </a:t>
            </a:r>
            <a:r>
              <a:rPr lang="cs-CZ" sz="1600" dirty="0"/>
              <a:t>marketing je takový marketing nebo propagace u kterého potenciální zákazník ani neví, neuvědomuje si, že by na něj byla aplikována nějaká reklama nebo propagace. </a:t>
            </a:r>
            <a:endParaRPr lang="cs-CZ" sz="1600" dirty="0" smtClean="0"/>
          </a:p>
          <a:p>
            <a:pPr>
              <a:lnSpc>
                <a:spcPct val="150000"/>
              </a:lnSpc>
              <a:spcBef>
                <a:spcPts val="200"/>
              </a:spcBef>
              <a:buFont typeface="Wingdings" panose="05000000000000000000" pitchFamily="2" charset="2"/>
              <a:buChar char="§"/>
            </a:pPr>
            <a:r>
              <a:rPr lang="cs-CZ" sz="1600" dirty="0"/>
              <a:t>Je to takový neviditelný způsob předávání reklamního sdělení, podprahová reklama. </a:t>
            </a:r>
            <a:endParaRPr lang="cs-CZ" sz="1600" dirty="0" smtClean="0"/>
          </a:p>
          <a:p>
            <a:pPr>
              <a:lnSpc>
                <a:spcPct val="150000"/>
              </a:lnSpc>
              <a:spcBef>
                <a:spcPts val="200"/>
              </a:spcBef>
              <a:buFont typeface="Wingdings" panose="05000000000000000000" pitchFamily="2" charset="2"/>
              <a:buChar char="§"/>
            </a:pPr>
            <a:r>
              <a:rPr lang="cs-CZ" sz="1600" dirty="0"/>
              <a:t>Nejznámější je v tomto směru asi James Bond a jeho vozy Aston Martin.</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34" y="3871816"/>
            <a:ext cx="3490293" cy="196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8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druh </a:t>
            </a:r>
            <a:r>
              <a:rPr lang="cs-CZ" sz="1600" dirty="0"/>
              <a:t>marketingu, který používá neobvyklé, originální formáty a média, a je často založený na překvapení nebo </a:t>
            </a:r>
            <a:r>
              <a:rPr lang="cs-CZ" sz="1600" dirty="0" smtClean="0"/>
              <a:t>humoru</a:t>
            </a:r>
            <a:endParaRPr lang="cs-CZ" sz="1600" dirty="0"/>
          </a:p>
          <a:p>
            <a:pPr>
              <a:lnSpc>
                <a:spcPct val="150000"/>
              </a:lnSpc>
              <a:spcBef>
                <a:spcPts val="200"/>
              </a:spcBef>
              <a:buFont typeface="Wingdings" panose="05000000000000000000" pitchFamily="2" charset="2"/>
              <a:buChar char="§"/>
            </a:pPr>
            <a:r>
              <a:rPr lang="cs-CZ" sz="1600" dirty="0" smtClean="0"/>
              <a:t>ambient </a:t>
            </a:r>
            <a:r>
              <a:rPr lang="cs-CZ" sz="1600" dirty="0"/>
              <a:t>neboli ambientní marketing je formou guerilla </a:t>
            </a:r>
            <a:r>
              <a:rPr lang="cs-CZ" sz="1600" dirty="0" smtClean="0"/>
              <a:t>marketingu, který využívá </a:t>
            </a:r>
            <a:r>
              <a:rPr lang="cs-CZ" sz="1600" dirty="0"/>
              <a:t>alternativní, ambientní média, většinou </a:t>
            </a:r>
            <a:r>
              <a:rPr lang="cs-CZ" sz="1600" dirty="0" smtClean="0"/>
              <a:t>reklamní </a:t>
            </a:r>
            <a:r>
              <a:rPr lang="cs-CZ" sz="1600" dirty="0"/>
              <a:t>nosiče, které se od standardních liší svou originalitou, ale i svým </a:t>
            </a:r>
            <a:r>
              <a:rPr lang="cs-CZ" sz="1600" dirty="0" smtClean="0"/>
              <a:t>umístěním</a:t>
            </a:r>
          </a:p>
          <a:p>
            <a:pPr>
              <a:lnSpc>
                <a:spcPct val="150000"/>
              </a:lnSpc>
              <a:spcBef>
                <a:spcPts val="200"/>
              </a:spcBef>
              <a:buFont typeface="Wingdings" panose="05000000000000000000" pitchFamily="2" charset="2"/>
              <a:buChar char="§"/>
            </a:pPr>
            <a:r>
              <a:rPr lang="cs-CZ" sz="1600" dirty="0" smtClean="0"/>
              <a:t>častým </a:t>
            </a:r>
            <a:r>
              <a:rPr lang="cs-CZ" sz="1600" dirty="0"/>
              <a:t>prvkem ambient marketingu je i humor, překvapení nebo </a:t>
            </a:r>
            <a:r>
              <a:rPr lang="cs-CZ" sz="1600" dirty="0" smtClean="0"/>
              <a:t>interaktivita, dokáže </a:t>
            </a:r>
            <a:r>
              <a:rPr lang="cs-CZ" sz="1600" dirty="0"/>
              <a:t>vytvořit </a:t>
            </a:r>
            <a:r>
              <a:rPr lang="cs-CZ" sz="1600" dirty="0" err="1"/>
              <a:t>buzz</a:t>
            </a:r>
            <a:r>
              <a:rPr lang="cs-CZ" sz="1600" dirty="0"/>
              <a:t> či </a:t>
            </a:r>
            <a:r>
              <a:rPr lang="cs-CZ" sz="1600" dirty="0" smtClean="0"/>
              <a:t>WOM</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Ambient marketing</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00" y="1337644"/>
            <a:ext cx="4890118" cy="488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194" y="1520876"/>
            <a:ext cx="21907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119" y="4196258"/>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270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2955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49585"/>
            <a:ext cx="22955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649" y="3849585"/>
            <a:ext cx="3222851" cy="214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806" y="1600199"/>
            <a:ext cx="2657721" cy="199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806" y="3849585"/>
            <a:ext cx="2276578" cy="227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720" y="1703428"/>
            <a:ext cx="2973780" cy="178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424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parazitující</a:t>
            </a:r>
            <a:r>
              <a:rPr lang="cs-CZ" sz="1600" dirty="0"/>
              <a:t>, příživnický </a:t>
            </a:r>
            <a:r>
              <a:rPr lang="cs-CZ" sz="1600" dirty="0" smtClean="0"/>
              <a:t>marketing</a:t>
            </a:r>
          </a:p>
          <a:p>
            <a:pPr>
              <a:lnSpc>
                <a:spcPct val="150000"/>
              </a:lnSpc>
              <a:spcBef>
                <a:spcPts val="200"/>
              </a:spcBef>
              <a:buFont typeface="Wingdings" panose="05000000000000000000" pitchFamily="2" charset="2"/>
              <a:buChar char="§"/>
            </a:pPr>
            <a:r>
              <a:rPr lang="cs-CZ" sz="1600" dirty="0" err="1" smtClean="0"/>
              <a:t>Ambush</a:t>
            </a:r>
            <a:r>
              <a:rPr lang="cs-CZ" sz="1600" dirty="0" smtClean="0"/>
              <a:t> představuje útok </a:t>
            </a:r>
            <a:r>
              <a:rPr lang="cs-CZ" sz="1600" dirty="0"/>
              <a:t>nebo přepad ze zálohy, číhání v </a:t>
            </a:r>
            <a:r>
              <a:rPr lang="cs-CZ" sz="1600" dirty="0" smtClean="0"/>
              <a:t>úkrytu, léčku</a:t>
            </a:r>
          </a:p>
          <a:p>
            <a:pPr>
              <a:lnSpc>
                <a:spcPct val="150000"/>
              </a:lnSpc>
              <a:spcBef>
                <a:spcPts val="200"/>
              </a:spcBef>
              <a:buFont typeface="Wingdings" panose="05000000000000000000" pitchFamily="2" charset="2"/>
              <a:buChar char="§"/>
            </a:pPr>
            <a:r>
              <a:rPr lang="cs-CZ" sz="1600" dirty="0" smtClean="0"/>
              <a:t>nejčastěji </a:t>
            </a:r>
            <a:r>
              <a:rPr lang="cs-CZ" sz="1600" dirty="0"/>
              <a:t>se vyskytuje tam, kde se podnikající subjekt pomocí reklamy snaží využít nejrůznější akce, aniž by byl jejich oficiální </a:t>
            </a:r>
            <a:r>
              <a:rPr lang="cs-CZ" sz="1600" dirty="0" smtClean="0"/>
              <a:t>sponzor, typicky </a:t>
            </a:r>
            <a:r>
              <a:rPr lang="cs-CZ" sz="1600" dirty="0"/>
              <a:t>se s takovým jednáním setkáváme u velkých sportovních </a:t>
            </a:r>
            <a:r>
              <a:rPr lang="cs-CZ" sz="1600" dirty="0" smtClean="0"/>
              <a:t>akcí</a:t>
            </a:r>
          </a:p>
          <a:p>
            <a:pPr>
              <a:lnSpc>
                <a:spcPct val="150000"/>
              </a:lnSpc>
              <a:spcBef>
                <a:spcPts val="200"/>
              </a:spcBef>
              <a:buFont typeface="Wingdings" panose="05000000000000000000" pitchFamily="2" charset="2"/>
              <a:buChar char="§"/>
            </a:pPr>
            <a:r>
              <a:rPr lang="cs-CZ" sz="1600" dirty="0" smtClean="0"/>
              <a:t>protože </a:t>
            </a:r>
            <a:r>
              <a:rPr lang="cs-CZ" sz="1600" dirty="0" err="1"/>
              <a:t>ambush</a:t>
            </a:r>
            <a:r>
              <a:rPr lang="cs-CZ" sz="1600" dirty="0"/>
              <a:t> marketing parazituje na aktivitách konkurence, řadíme ho mezi ofenzivní a agresivní formy </a:t>
            </a:r>
            <a:r>
              <a:rPr lang="cs-CZ" sz="1600" dirty="0" smtClean="0"/>
              <a:t>marketingu</a:t>
            </a:r>
          </a:p>
          <a:p>
            <a:pPr>
              <a:lnSpc>
                <a:spcPct val="150000"/>
              </a:lnSpc>
              <a:spcBef>
                <a:spcPts val="200"/>
              </a:spcBef>
              <a:buFont typeface="Wingdings" panose="05000000000000000000" pitchFamily="2" charset="2"/>
              <a:buChar char="§"/>
            </a:pPr>
            <a:r>
              <a:rPr lang="cs-CZ" sz="1600" dirty="0" err="1"/>
              <a:t>Ambush</a:t>
            </a:r>
            <a:r>
              <a:rPr lang="cs-CZ" sz="1600" dirty="0"/>
              <a:t> marketing se tak stává cenově výhodnou alternativou klasického </a:t>
            </a:r>
            <a:r>
              <a:rPr lang="cs-CZ" sz="1600" dirty="0" smtClean="0"/>
              <a:t>sponzoringu</a:t>
            </a:r>
          </a:p>
          <a:p>
            <a:pPr>
              <a:lnSpc>
                <a:spcPct val="150000"/>
              </a:lnSpc>
              <a:spcBef>
                <a:spcPts val="200"/>
              </a:spcBef>
              <a:buFont typeface="Wingdings" panose="05000000000000000000" pitchFamily="2" charset="2"/>
              <a:buChar char="§"/>
            </a:pPr>
            <a:r>
              <a:rPr lang="cs-CZ" sz="1600" dirty="0" err="1" smtClean="0"/>
              <a:t>Ambush</a:t>
            </a:r>
            <a:r>
              <a:rPr lang="cs-CZ" sz="1600" dirty="0" smtClean="0"/>
              <a:t> </a:t>
            </a:r>
            <a:r>
              <a:rPr lang="cs-CZ" sz="1600" dirty="0"/>
              <a:t>marketing je považován za typ guerillového </a:t>
            </a:r>
            <a:r>
              <a:rPr lang="cs-CZ" sz="1600" dirty="0" smtClean="0"/>
              <a:t>marketingu</a:t>
            </a: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Formy </a:t>
            </a:r>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77500" lnSpcReduction="20000"/>
          </a:bodyPr>
          <a:lstStyle/>
          <a:p>
            <a:pPr algn="just">
              <a:lnSpc>
                <a:spcPct val="150000"/>
              </a:lnSpc>
              <a:buFont typeface="+mj-lt"/>
              <a:buAutoNum type="arabicPeriod"/>
            </a:pPr>
            <a:r>
              <a:rPr lang="cs-CZ" sz="1800" b="1" dirty="0"/>
              <a:t>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zahrnuje </a:t>
            </a:r>
            <a:r>
              <a:rPr lang="cs-CZ" sz="1800" dirty="0"/>
              <a:t>případy, kdy se firmy nebo jiné podnikatelské subjekty, respektive konkrétní značky snaží záměrně spojit se s akcí nebo událostí a přitom neprávem využívají majetek či práva, která si nezakoupili prostřednictvím sponzorské </a:t>
            </a:r>
            <a:r>
              <a:rPr lang="cs-CZ" sz="1800" dirty="0" smtClean="0"/>
              <a:t>licence</a:t>
            </a:r>
          </a:p>
          <a:p>
            <a:pPr algn="just">
              <a:lnSpc>
                <a:spcPct val="150000"/>
              </a:lnSpc>
              <a:buFont typeface="Wingdings" panose="05000000000000000000" pitchFamily="2" charset="2"/>
              <a:buChar char="§"/>
            </a:pPr>
            <a:r>
              <a:rPr lang="cs-CZ" sz="1800" dirty="0" smtClean="0"/>
              <a:t>jedná </a:t>
            </a:r>
            <a:r>
              <a:rPr lang="cs-CZ" sz="1800" dirty="0"/>
              <a:t>se nejčastěji o loga, symboly akce, slogany, které se vztahují k události samotné nebo jiné obrazové či filmové materiály vytvořené přímo pro sportovní či jinou událost. Konkrétně zde řadíme případy předstíraného sponzorství nebo nejrůznější formy útoků na oficiální sponzory se snahou zviditelnit svou značku prostřednictvím publicity akce v médiích</a:t>
            </a:r>
            <a:endParaRPr lang="cs-CZ" sz="1800" dirty="0" smtClean="0"/>
          </a:p>
          <a:p>
            <a:pPr algn="just">
              <a:lnSpc>
                <a:spcPct val="150000"/>
              </a:lnSpc>
              <a:buFont typeface="+mj-lt"/>
              <a:buAutoNum type="arabicPeriod"/>
            </a:pPr>
            <a:r>
              <a:rPr lang="cs-CZ" sz="1800" b="1" dirty="0" smtClean="0"/>
              <a:t>Nepřímý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jedná </a:t>
            </a:r>
            <a:r>
              <a:rPr lang="cs-CZ" sz="1800" dirty="0"/>
              <a:t>se o nezáměrné spojování značky s akcí, událostí nebo právy z této události a to prostřednictvím náznaků nebo nepřímých odkazů. Nepřímý </a:t>
            </a:r>
            <a:r>
              <a:rPr lang="cs-CZ" sz="1800" dirty="0" err="1"/>
              <a:t>ambush</a:t>
            </a:r>
            <a:r>
              <a:rPr lang="cs-CZ" sz="1800" dirty="0"/>
              <a:t> marketing využívá například osoby spojené s událostí (nejčastěji sportovce) pro vlastní reklamní kampaň. Druhým častým způsobem využívaným v nepřímém </a:t>
            </a:r>
            <a:r>
              <a:rPr lang="cs-CZ" sz="1800" dirty="0" err="1"/>
              <a:t>ambush</a:t>
            </a:r>
            <a:r>
              <a:rPr lang="cs-CZ" sz="1800" dirty="0"/>
              <a:t> marketingu je umisťování reklamního poselství, značky nebo jiných vlastních symbolů v geografické blízkosti dané události. Pro nepřímý </a:t>
            </a:r>
            <a:r>
              <a:rPr lang="cs-CZ" sz="1800" dirty="0" err="1"/>
              <a:t>ambush</a:t>
            </a:r>
            <a:r>
              <a:rPr lang="cs-CZ" sz="1800" dirty="0"/>
              <a:t> marketing je také charakteristické poskytovat služby publiku v okolí akce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9516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92500" lnSpcReduction="10000"/>
          </a:bodyPr>
          <a:lstStyle/>
          <a:p>
            <a:pPr marL="0" indent="0" algn="just">
              <a:lnSpc>
                <a:spcPct val="150000"/>
              </a:lnSpc>
              <a:buNone/>
            </a:pPr>
            <a:r>
              <a:rPr lang="cs-CZ" sz="1800" b="1" dirty="0"/>
              <a:t>Olympijské hry Salt </a:t>
            </a:r>
            <a:r>
              <a:rPr lang="cs-CZ" sz="1800" b="1" dirty="0" err="1"/>
              <a:t>Lake</a:t>
            </a:r>
            <a:r>
              <a:rPr lang="cs-CZ" sz="1800" b="1" dirty="0"/>
              <a:t> City 2002 - Aleš Valenta</a:t>
            </a:r>
          </a:p>
          <a:p>
            <a:pPr algn="just">
              <a:lnSpc>
                <a:spcPct val="150000"/>
              </a:lnSpc>
              <a:buFont typeface="Wingdings" panose="05000000000000000000" pitchFamily="2" charset="2"/>
              <a:buChar char="§"/>
            </a:pPr>
            <a:r>
              <a:rPr lang="cs-CZ" sz="1800" dirty="0" smtClean="0"/>
              <a:t>Sportovci </a:t>
            </a:r>
            <a:r>
              <a:rPr lang="cs-CZ" sz="1800" dirty="0"/>
              <a:t>jsou také častými nositeli sponzorských log a ta nemusí být zrovna v souladu s oficiálním sponzorem akce, na které sportovec aktuálně působí. </a:t>
            </a:r>
            <a:endParaRPr lang="cs-CZ" sz="1800" dirty="0" smtClean="0"/>
          </a:p>
          <a:p>
            <a:pPr algn="just">
              <a:lnSpc>
                <a:spcPct val="150000"/>
              </a:lnSpc>
              <a:buFont typeface="Wingdings" panose="05000000000000000000" pitchFamily="2" charset="2"/>
              <a:buChar char="§"/>
            </a:pPr>
            <a:r>
              <a:rPr lang="cs-CZ" sz="1800" dirty="0" smtClean="0"/>
              <a:t>Jedním </a:t>
            </a:r>
            <a:r>
              <a:rPr lang="cs-CZ" sz="1800" dirty="0"/>
              <a:t>takovým byl svého času také Aleš Valenta, akrobatický skokan na lyžích, vítěz Olympijských her v Salt </a:t>
            </a:r>
            <a:r>
              <a:rPr lang="cs-CZ" sz="1800" dirty="0" err="1"/>
              <a:t>Lake</a:t>
            </a:r>
            <a:r>
              <a:rPr lang="cs-CZ" sz="1800" dirty="0"/>
              <a:t> City. </a:t>
            </a:r>
            <a:endParaRPr lang="cs-CZ" sz="1800" dirty="0" smtClean="0"/>
          </a:p>
          <a:p>
            <a:pPr algn="just">
              <a:lnSpc>
                <a:spcPct val="150000"/>
              </a:lnSpc>
              <a:buFont typeface="Wingdings" panose="05000000000000000000" pitchFamily="2" charset="2"/>
              <a:buChar char="§"/>
            </a:pPr>
            <a:r>
              <a:rPr lang="cs-CZ" sz="1800" dirty="0" smtClean="0"/>
              <a:t>Ten </a:t>
            </a:r>
            <a:r>
              <a:rPr lang="cs-CZ" sz="1800" dirty="0"/>
              <a:t>v průběhu závodů nosil helmu v barvách, s logem a nápisem svého osobního sponzora, kterým byl </a:t>
            </a:r>
            <a:r>
              <a:rPr lang="cs-CZ" sz="1800" dirty="0" err="1"/>
              <a:t>Red</a:t>
            </a:r>
            <a:r>
              <a:rPr lang="cs-CZ" sz="1800" dirty="0"/>
              <a:t> Bull. Oficiálním sponzorem ovšem byla Coca-Cola, proto si musel český skokan na lyžích helmu přelepit neprůhlednou páskou. </a:t>
            </a:r>
            <a:endParaRPr lang="cs-CZ" sz="1800" dirty="0" smtClean="0"/>
          </a:p>
          <a:p>
            <a:pPr algn="just">
              <a:lnSpc>
                <a:spcPct val="150000"/>
              </a:lnSpc>
              <a:buFont typeface="Wingdings" panose="05000000000000000000" pitchFamily="2" charset="2"/>
              <a:buChar char="§"/>
            </a:pPr>
            <a:r>
              <a:rPr lang="cs-CZ" sz="1800" dirty="0" smtClean="0"/>
              <a:t>O </a:t>
            </a:r>
            <a:r>
              <a:rPr lang="cs-CZ" sz="1800" dirty="0"/>
              <a:t>tom, nakolik se jednalo o záměrný </a:t>
            </a:r>
            <a:r>
              <a:rPr lang="cs-CZ" sz="1800" dirty="0" err="1"/>
              <a:t>ambush</a:t>
            </a:r>
            <a:r>
              <a:rPr lang="cs-CZ" sz="1800" dirty="0"/>
              <a:t> marketing můžeme jen spekulovat, ovšem pořadatelé reklamu na helmě českého akrobatického lyžaře objevili záhy, a proto existuje pouze málo fotografií nebo záběrů, kde je reklama viditelná.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Nové trendy marketingové 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tak, jako se vyvíjí prostředí, trh i zákazníci, vyvíjí se také marketing</a:t>
            </a:r>
          </a:p>
          <a:p>
            <a:pPr algn="just">
              <a:lnSpc>
                <a:spcPct val="150000"/>
              </a:lnSpc>
              <a:buFont typeface="Wingdings" panose="05000000000000000000" pitchFamily="2" charset="2"/>
              <a:buChar char="§"/>
            </a:pPr>
            <a:r>
              <a:rPr lang="cs-CZ" sz="1800" dirty="0"/>
              <a:t>to, co platilo včera a platí dnes, už zítra platit nemusí</a:t>
            </a:r>
          </a:p>
          <a:p>
            <a:pPr algn="just">
              <a:lnSpc>
                <a:spcPct val="150000"/>
              </a:lnSpc>
              <a:buFont typeface="Wingdings" panose="05000000000000000000" pitchFamily="2" charset="2"/>
              <a:buChar char="§"/>
            </a:pPr>
            <a:r>
              <a:rPr lang="cs-CZ" sz="1800" dirty="0"/>
              <a:t>vznik nových aplikací, nástrojů, forem a způsobů, jak přitáhnout pozornost </a:t>
            </a:r>
            <a:br>
              <a:rPr lang="cs-CZ" sz="1800" dirty="0"/>
            </a:br>
            <a:r>
              <a:rPr lang="cs-CZ" sz="1800" dirty="0"/>
              <a:t>k určitým značkám a produktům</a:t>
            </a:r>
          </a:p>
          <a:p>
            <a:pPr algn="just">
              <a:lnSpc>
                <a:spcPct val="150000"/>
              </a:lnSpc>
              <a:buFont typeface="Wingdings" panose="05000000000000000000" pitchFamily="2" charset="2"/>
              <a:buChar char="§"/>
            </a:pPr>
            <a:r>
              <a:rPr lang="cs-CZ" sz="1800" dirty="0"/>
              <a:t>nutnost držet „krok s dobou“ a sledovat nové trendy marketingových aktivit</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 name="Obrázek 3">
            <a:extLst>
              <a:ext uri="{FF2B5EF4-FFF2-40B4-BE49-F238E27FC236}">
                <a16:creationId xmlns:a16="http://schemas.microsoft.com/office/drawing/2014/main" xmlns="" id="{10D20B78-BB4F-4C2A-AD5D-102ACC70B977}"/>
              </a:ext>
            </a:extLst>
          </p:cNvPr>
          <p:cNvPicPr>
            <a:picLocks noChangeAspect="1"/>
          </p:cNvPicPr>
          <p:nvPr/>
        </p:nvPicPr>
        <p:blipFill>
          <a:blip r:embed="rId2"/>
          <a:stretch>
            <a:fillRect/>
          </a:stretch>
        </p:blipFill>
        <p:spPr>
          <a:xfrm>
            <a:off x="3192656" y="4073576"/>
            <a:ext cx="2052587" cy="2052587"/>
          </a:xfrm>
          <a:prstGeom prst="rect">
            <a:avLst/>
          </a:prstGeom>
        </p:spPr>
      </p:pic>
    </p:spTree>
    <p:extLst>
      <p:ext uri="{BB962C8B-B14F-4D97-AF65-F5344CB8AC3E}">
        <p14:creationId xmlns:p14="http://schemas.microsoft.com/office/powerpoint/2010/main" val="219722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26" y="1520876"/>
            <a:ext cx="2743200" cy="252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26" y="4256716"/>
            <a:ext cx="27432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803" y="2544813"/>
            <a:ext cx="3204792" cy="240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0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700" b="1" dirty="0">
                <a:solidFill>
                  <a:srgbClr val="000000"/>
                </a:solidFill>
              </a:rPr>
              <a:t>Word </a:t>
            </a:r>
            <a:r>
              <a:rPr lang="cs-CZ" sz="1700" b="1" dirty="0" err="1">
                <a:solidFill>
                  <a:srgbClr val="000000"/>
                </a:solidFill>
              </a:rPr>
              <a:t>of</a:t>
            </a:r>
            <a:r>
              <a:rPr lang="cs-CZ" sz="1700" b="1" dirty="0">
                <a:solidFill>
                  <a:srgbClr val="000000"/>
                </a:solidFill>
              </a:rPr>
              <a:t> </a:t>
            </a:r>
            <a:r>
              <a:rPr lang="cs-CZ" sz="1700" b="1" dirty="0" err="1">
                <a:solidFill>
                  <a:srgbClr val="000000"/>
                </a:solidFill>
              </a:rPr>
              <a:t>Mouth</a:t>
            </a:r>
            <a:r>
              <a:rPr lang="cs-CZ" sz="1700" dirty="0">
                <a:solidFill>
                  <a:srgbClr val="000000"/>
                </a:solidFill>
              </a:rPr>
              <a:t> (WOM) je jednou z forem šíření povědomí o produktech, značce, službách, popř. firmě mezi existujícími či potenciálními zákazníky. </a:t>
            </a: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Marketing založený na tzv. osobním doporučení či faktoru „o čem se mluví“.</a:t>
            </a:r>
          </a:p>
          <a:p>
            <a:pPr algn="just">
              <a:lnSpc>
                <a:spcPct val="150000"/>
              </a:lnSpc>
              <a:buFont typeface="Wingdings" panose="05000000000000000000" pitchFamily="2" charset="2"/>
              <a:buChar char="§"/>
            </a:pPr>
            <a:r>
              <a:rPr lang="cs-CZ" sz="1700" dirty="0">
                <a:solidFill>
                  <a:srgbClr val="000000"/>
                </a:solidFill>
              </a:rPr>
              <a:t>Pojem Word </a:t>
            </a:r>
            <a:r>
              <a:rPr lang="cs-CZ" sz="1700" dirty="0" err="1">
                <a:solidFill>
                  <a:srgbClr val="000000"/>
                </a:solidFill>
              </a:rPr>
              <a:t>of</a:t>
            </a:r>
            <a:r>
              <a:rPr lang="cs-CZ" sz="1700" dirty="0">
                <a:solidFill>
                  <a:srgbClr val="000000"/>
                </a:solidFill>
              </a:rPr>
              <a:t> </a:t>
            </a:r>
            <a:r>
              <a:rPr lang="cs-CZ" sz="1700" dirty="0" err="1">
                <a:solidFill>
                  <a:srgbClr val="000000"/>
                </a:solidFill>
              </a:rPr>
              <a:t>Mouth</a:t>
            </a:r>
            <a:r>
              <a:rPr lang="cs-CZ" sz="1700" dirty="0">
                <a:solidFill>
                  <a:srgbClr val="000000"/>
                </a:solidFill>
              </a:rPr>
              <a:t> se překládá do češtiny více způsoby:</a:t>
            </a:r>
          </a:p>
          <a:p>
            <a:pPr lvl="1" algn="just">
              <a:lnSpc>
                <a:spcPct val="150000"/>
              </a:lnSpc>
              <a:buFont typeface="Wingdings" panose="05000000000000000000" pitchFamily="2" charset="2"/>
              <a:buChar char="§"/>
            </a:pPr>
            <a:r>
              <a:rPr lang="cs-CZ" sz="1700" dirty="0">
                <a:solidFill>
                  <a:srgbClr val="000000"/>
                </a:solidFill>
              </a:rPr>
              <a:t>můžeme se setkat víceméně asi s nejvýstižnějším pojmem </a:t>
            </a:r>
            <a:r>
              <a:rPr lang="cs-CZ" sz="1700" b="1" dirty="0">
                <a:solidFill>
                  <a:srgbClr val="000000"/>
                </a:solidFill>
              </a:rPr>
              <a:t>slovo z úst </a:t>
            </a:r>
            <a:r>
              <a:rPr lang="cs-CZ" sz="1700" dirty="0">
                <a:solidFill>
                  <a:srgbClr val="000000"/>
                </a:solidFill>
              </a:rPr>
              <a:t>(stejně jako anglický originál nedává velký smysl),</a:t>
            </a:r>
          </a:p>
          <a:p>
            <a:pPr lvl="1" algn="just">
              <a:lnSpc>
                <a:spcPct val="150000"/>
              </a:lnSpc>
              <a:buFont typeface="Wingdings" panose="05000000000000000000" pitchFamily="2" charset="2"/>
              <a:buChar char="§"/>
            </a:pPr>
            <a:r>
              <a:rPr lang="cs-CZ" sz="1700" dirty="0">
                <a:solidFill>
                  <a:srgbClr val="000000"/>
                </a:solidFill>
              </a:rPr>
              <a:t>nebo také </a:t>
            </a:r>
            <a:r>
              <a:rPr lang="cs-CZ" sz="1700" b="1" dirty="0">
                <a:solidFill>
                  <a:srgbClr val="000000"/>
                </a:solidFill>
              </a:rPr>
              <a:t>šeptanda</a:t>
            </a:r>
            <a:r>
              <a:rPr lang="cs-CZ" sz="1700" dirty="0">
                <a:solidFill>
                  <a:srgbClr val="000000"/>
                </a:solidFill>
              </a:rPr>
              <a:t>, </a:t>
            </a:r>
            <a:r>
              <a:rPr lang="cs-CZ" sz="1700" b="1" dirty="0">
                <a:solidFill>
                  <a:srgbClr val="000000"/>
                </a:solidFill>
              </a:rPr>
              <a:t>doporučení, reference </a:t>
            </a:r>
            <a:r>
              <a:rPr lang="cs-CZ" sz="1700" dirty="0">
                <a:solidFill>
                  <a:srgbClr val="000000"/>
                </a:solidFill>
              </a:rPr>
              <a:t>(které však přesně nepostihují obsah anglický výrazu). </a:t>
            </a:r>
            <a:endParaRPr lang="cs-CZ" sz="1700" dirty="0"/>
          </a:p>
          <a:p>
            <a:pPr marL="342900" marR="0" lvl="0" indent="-34290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Komunikační kanály, které WOM typicky využívá:</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mluvená verbální komunikace  – bezprostřední rozhovor nebo telefon,</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psaná verbální komunikace – elektronická komunikace (např. internet, e-mail, SMS).</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661523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solidFill>
                  <a:srgbClr val="000000"/>
                </a:solidFill>
              </a:rPr>
              <a:t>V poslední době se o využití </a:t>
            </a:r>
            <a:r>
              <a:rPr lang="cs-CZ" sz="1600" b="1" dirty="0">
                <a:solidFill>
                  <a:srgbClr val="000000"/>
                </a:solidFill>
              </a:rPr>
              <a:t>Word </a:t>
            </a:r>
            <a:r>
              <a:rPr lang="cs-CZ" sz="1600" b="1" dirty="0" err="1">
                <a:solidFill>
                  <a:srgbClr val="000000"/>
                </a:solidFill>
              </a:rPr>
              <a:t>of</a:t>
            </a:r>
            <a:r>
              <a:rPr lang="cs-CZ" sz="1600" b="1" dirty="0">
                <a:solidFill>
                  <a:srgbClr val="000000"/>
                </a:solidFill>
              </a:rPr>
              <a:t> </a:t>
            </a:r>
            <a:r>
              <a:rPr lang="cs-CZ" sz="1600" b="1" dirty="0" err="1">
                <a:solidFill>
                  <a:srgbClr val="000000"/>
                </a:solidFill>
              </a:rPr>
              <a:t>Mouth</a:t>
            </a:r>
            <a:r>
              <a:rPr lang="cs-CZ" sz="1600" b="1" dirty="0">
                <a:solidFill>
                  <a:srgbClr val="000000"/>
                </a:solidFill>
              </a:rPr>
              <a:t> marketingu </a:t>
            </a:r>
            <a:r>
              <a:rPr lang="cs-CZ" sz="1600" dirty="0">
                <a:solidFill>
                  <a:srgbClr val="000000"/>
                </a:solidFill>
              </a:rPr>
              <a:t>(</a:t>
            </a:r>
            <a:r>
              <a:rPr lang="cs-CZ" sz="1600" b="1" dirty="0">
                <a:solidFill>
                  <a:srgbClr val="000000"/>
                </a:solidFill>
              </a:rPr>
              <a:t>WOMM</a:t>
            </a:r>
            <a:r>
              <a:rPr lang="cs-CZ" sz="1600" dirty="0">
                <a:solidFill>
                  <a:srgbClr val="000000"/>
                </a:solidFill>
              </a:rPr>
              <a:t>) jako významného komunikačního nástroje hodně hovoří a dává se mu velký prostor.</a:t>
            </a:r>
          </a:p>
          <a:p>
            <a:pPr algn="just">
              <a:lnSpc>
                <a:spcPct val="150000"/>
              </a:lnSpc>
              <a:buFont typeface="Wingdings" panose="05000000000000000000" pitchFamily="2" charset="2"/>
              <a:buChar char="§"/>
            </a:pPr>
            <a:r>
              <a:rPr lang="cs-CZ" sz="1600" b="1" dirty="0">
                <a:solidFill>
                  <a:srgbClr val="000000"/>
                </a:solidFill>
              </a:rPr>
              <a:t>Důvody:</a:t>
            </a:r>
          </a:p>
          <a:p>
            <a:pPr lvl="1" algn="just">
              <a:lnSpc>
                <a:spcPct val="150000"/>
              </a:lnSpc>
              <a:buFont typeface="Wingdings" panose="05000000000000000000" pitchFamily="2" charset="2"/>
              <a:buChar char="§"/>
            </a:pPr>
            <a:r>
              <a:rPr lang="cs-CZ" sz="1600" dirty="0">
                <a:solidFill>
                  <a:srgbClr val="000000"/>
                </a:solidFill>
              </a:rPr>
              <a:t>příchod nových digitálních technologií, </a:t>
            </a:r>
          </a:p>
          <a:p>
            <a:pPr lvl="1" algn="just">
              <a:lnSpc>
                <a:spcPct val="150000"/>
              </a:lnSpc>
              <a:buFont typeface="Wingdings" panose="05000000000000000000" pitchFamily="2" charset="2"/>
              <a:buChar char="§"/>
            </a:pPr>
            <a:r>
              <a:rPr lang="cs-CZ" sz="1600" dirty="0">
                <a:solidFill>
                  <a:srgbClr val="000000"/>
                </a:solidFill>
              </a:rPr>
              <a:t>stále oblíbenější využívání internetu (který poskytl této formě komunikace zcela nové možnosti v podobě aktivit diskuzních skupin, blogů a komunikace na sociálních sítích, které umožnily šířit veškerá sdělení nejen rychleji, ale v nesrovnatelně větším rozsahu, než tomu bylo dříve),</a:t>
            </a:r>
          </a:p>
          <a:p>
            <a:pPr lvl="1" algn="just">
              <a:lnSpc>
                <a:spcPct val="150000"/>
              </a:lnSpc>
              <a:buFont typeface="Wingdings" panose="05000000000000000000" pitchFamily="2" charset="2"/>
              <a:buChar char="§"/>
            </a:pPr>
            <a:r>
              <a:rPr lang="cs-CZ" sz="1600" dirty="0">
                <a:solidFill>
                  <a:srgbClr val="000000"/>
                </a:solidFill>
              </a:rPr>
              <a:t>pokles důvěry v ostatní nástroje komunikačního mixu (zejména reklamy),</a:t>
            </a:r>
          </a:p>
          <a:p>
            <a:pPr lvl="1" algn="just">
              <a:lnSpc>
                <a:spcPct val="150000"/>
              </a:lnSpc>
              <a:buFont typeface="Wingdings" panose="05000000000000000000" pitchFamily="2" charset="2"/>
              <a:buChar char="§"/>
            </a:pPr>
            <a:r>
              <a:rPr lang="cs-CZ" sz="1600" dirty="0">
                <a:solidFill>
                  <a:srgbClr val="000000"/>
                </a:solidFill>
              </a:rPr>
              <a:t>růst významu osobního hodnocení spotřebitelů (pozitivního i negativního).</a:t>
            </a:r>
            <a:endParaRPr lang="cs-CZ" sz="16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9707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2 formy WOM marketingu:</a:t>
            </a:r>
          </a:p>
          <a:p>
            <a:pPr lvl="1" algn="just">
              <a:lnSpc>
                <a:spcPct val="150000"/>
              </a:lnSpc>
              <a:buFont typeface="Wingdings" panose="05000000000000000000" pitchFamily="2" charset="2"/>
              <a:buChar char="§"/>
            </a:pPr>
            <a:r>
              <a:rPr lang="cs-CZ" sz="1800" dirty="0"/>
              <a:t>spontánní WOM – vzniká spontánně díky aktivitě uživatelů či příznivců produktu či značky bez přímé motivace od jeho producenta</a:t>
            </a:r>
          </a:p>
          <a:p>
            <a:pPr lvl="1" algn="just">
              <a:lnSpc>
                <a:spcPct val="150000"/>
              </a:lnSpc>
              <a:buFont typeface="Wingdings" panose="05000000000000000000" pitchFamily="2" charset="2"/>
              <a:buChar char="§"/>
            </a:pPr>
            <a:r>
              <a:rPr lang="cs-CZ" sz="1800" dirty="0"/>
              <a:t>umělý WOM – je vyvolán uměle marketingovou aktivitou producenta nebo reklamní agentury</a:t>
            </a:r>
          </a:p>
          <a:p>
            <a:pPr algn="just">
              <a:lnSpc>
                <a:spcPct val="150000"/>
              </a:lnSpc>
              <a:buFont typeface="Wingdings" panose="05000000000000000000" pitchFamily="2" charset="2"/>
              <a:buChar char="§"/>
            </a:pPr>
            <a:r>
              <a:rPr lang="cs-CZ" sz="1800" dirty="0"/>
              <a:t>„Šeptandou můžete zničit konkurenci. Nebo sami sebe.“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905942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a:t>
            </a:r>
            <a:r>
              <a:rPr lang="cs-CZ" sz="2400" dirty="0" err="1">
                <a:solidFill>
                  <a:srgbClr val="D10202"/>
                </a:solidFill>
                <a:effectLst>
                  <a:outerShdw blurRad="38100" dist="38100" dir="2700000" algn="tl">
                    <a:srgbClr val="000000">
                      <a:alpha val="43137"/>
                    </a:srgbClr>
                  </a:outerShdw>
                </a:effectLst>
              </a:rPr>
              <a:t>Sernowitz</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buFont typeface="Wingdings" panose="05000000000000000000" pitchFamily="2" charset="2"/>
              <a:buChar char="§"/>
            </a:pPr>
            <a:r>
              <a:rPr lang="cs-CZ" sz="1600" dirty="0">
                <a:solidFill>
                  <a:srgbClr val="000000"/>
                </a:solidFill>
              </a:rPr>
              <a:t>Proč by ale lidé měli zrovna o naší značce, produktu, službách či firmě hovořit?</a:t>
            </a:r>
          </a:p>
          <a:p>
            <a:pPr algn="just">
              <a:spcBef>
                <a:spcPts val="600"/>
              </a:spcBef>
              <a:buFont typeface="Wingdings" panose="05000000000000000000" pitchFamily="2" charset="2"/>
              <a:buChar char="§"/>
            </a:pPr>
            <a:r>
              <a:rPr lang="cs-CZ" sz="1600" dirty="0">
                <a:solidFill>
                  <a:srgbClr val="000000"/>
                </a:solidFill>
              </a:rPr>
              <a:t>Musíme dát lidem důvod, aby o nás hovořili, </a:t>
            </a:r>
            <a:r>
              <a:rPr lang="cs-CZ" sz="1600" b="1" dirty="0">
                <a:solidFill>
                  <a:srgbClr val="000000"/>
                </a:solidFill>
              </a:rPr>
              <a:t>dle </a:t>
            </a:r>
            <a:r>
              <a:rPr lang="cs-CZ" sz="1600" b="1" dirty="0" err="1">
                <a:solidFill>
                  <a:srgbClr val="000000"/>
                </a:solidFill>
              </a:rPr>
              <a:t>Sernowitze</a:t>
            </a:r>
            <a:r>
              <a:rPr lang="cs-CZ" sz="1600" b="1" dirty="0">
                <a:solidFill>
                  <a:srgbClr val="000000"/>
                </a:solidFill>
              </a:rPr>
              <a:t> </a:t>
            </a:r>
            <a:r>
              <a:rPr lang="cs-CZ" sz="1600" dirty="0">
                <a:solidFill>
                  <a:srgbClr val="000000"/>
                </a:solidFill>
              </a:rPr>
              <a:t>platí, že pokud si chceme zasloužit WOM, musíme dodržet </a:t>
            </a:r>
            <a:r>
              <a:rPr lang="cs-CZ" sz="1600" b="1" dirty="0">
                <a:solidFill>
                  <a:srgbClr val="000000"/>
                </a:solidFill>
              </a:rPr>
              <a:t>čtyři základní pravidla</a:t>
            </a:r>
            <a:r>
              <a:rPr lang="cs-CZ" sz="1600" dirty="0">
                <a:solidFill>
                  <a:srgbClr val="000000"/>
                </a:solidFill>
              </a:rPr>
              <a:t>:</a:t>
            </a:r>
          </a:p>
          <a:p>
            <a:pPr marL="800100" lvl="1" indent="-342900" algn="just">
              <a:spcBef>
                <a:spcPts val="600"/>
              </a:spcBef>
              <a:buFont typeface="+mj-lt"/>
              <a:buAutoNum type="arabicPeriod"/>
            </a:pPr>
            <a:r>
              <a:rPr lang="cs-CZ" sz="1600" b="1" dirty="0">
                <a:solidFill>
                  <a:srgbClr val="000000"/>
                </a:solidFill>
              </a:rPr>
              <a:t>Být zajímavým </a:t>
            </a:r>
            <a:r>
              <a:rPr lang="cs-CZ" sz="1600" dirty="0">
                <a:solidFill>
                  <a:srgbClr val="000000"/>
                </a:solidFill>
              </a:rPr>
              <a:t>–</a:t>
            </a:r>
            <a:r>
              <a:rPr lang="cs-CZ" sz="1600" b="1" dirty="0">
                <a:solidFill>
                  <a:srgbClr val="000000"/>
                </a:solidFill>
              </a:rPr>
              <a:t> </a:t>
            </a:r>
            <a:r>
              <a:rPr lang="cs-CZ" sz="1600" dirty="0">
                <a:solidFill>
                  <a:srgbClr val="000000"/>
                </a:solidFill>
              </a:rPr>
              <a:t>svým produktem, reklamou apod. (nikdo nebude hovořit o produktu, který jej nudí nebo značce, která v podstatě nikomu nic neříká a nikoho nezajímá). </a:t>
            </a:r>
          </a:p>
          <a:p>
            <a:pPr marL="800100" lvl="1" indent="-342900" algn="just">
              <a:spcBef>
                <a:spcPts val="600"/>
              </a:spcBef>
              <a:buFont typeface="+mj-lt"/>
              <a:buAutoNum type="arabicPeriod"/>
            </a:pPr>
            <a:r>
              <a:rPr lang="cs-CZ" sz="1600" b="1" dirty="0">
                <a:solidFill>
                  <a:srgbClr val="000000"/>
                </a:solidFill>
              </a:rPr>
              <a:t>Dělat věci jednoduše </a:t>
            </a:r>
            <a:r>
              <a:rPr lang="cs-CZ" sz="1600" dirty="0">
                <a:solidFill>
                  <a:srgbClr val="000000"/>
                </a:solidFill>
              </a:rPr>
              <a:t>–</a:t>
            </a:r>
            <a:r>
              <a:rPr lang="cs-CZ" sz="1600" b="1" dirty="0">
                <a:solidFill>
                  <a:srgbClr val="000000"/>
                </a:solidFill>
              </a:rPr>
              <a:t> </a:t>
            </a:r>
            <a:r>
              <a:rPr lang="cs-CZ" sz="1600" dirty="0">
                <a:solidFill>
                  <a:srgbClr val="000000"/>
                </a:solidFill>
              </a:rPr>
              <a:t>sdělení, které se přenáší WOM musí být velmi jednoduchým (jednoduše - někdy pro odlišení stačí nezvyklá barva produktu, jeho design, nová funkce apod.).</a:t>
            </a:r>
          </a:p>
          <a:p>
            <a:pPr marL="800100" lvl="1" indent="-342900" algn="just">
              <a:spcBef>
                <a:spcPts val="600"/>
              </a:spcBef>
              <a:buFont typeface="+mj-lt"/>
              <a:buAutoNum type="arabicPeriod"/>
            </a:pPr>
            <a:r>
              <a:rPr lang="cs-CZ" sz="1600" b="1" dirty="0">
                <a:solidFill>
                  <a:srgbClr val="000000"/>
                </a:solidFill>
              </a:rPr>
              <a:t>Dělat lidi šťastnými </a:t>
            </a:r>
            <a:r>
              <a:rPr lang="cs-CZ" sz="1600" dirty="0">
                <a:solidFill>
                  <a:srgbClr val="000000"/>
                </a:solidFill>
              </a:rPr>
              <a:t>– náš produkt by měl dělat lidi nadstandardně spokojenými, aby lidi „nabudily“ tak, že budou mít potřebu se o svůj zážitek či pocit spokojenosti, až štěstí, podělit s ostatními. </a:t>
            </a:r>
          </a:p>
          <a:p>
            <a:pPr marL="800100" lvl="1" indent="-342900" algn="just">
              <a:spcBef>
                <a:spcPts val="600"/>
              </a:spcBef>
              <a:buFont typeface="+mj-lt"/>
              <a:buAutoNum type="arabicPeriod"/>
            </a:pPr>
            <a:r>
              <a:rPr lang="cs-CZ" sz="1600" b="1" dirty="0">
                <a:solidFill>
                  <a:srgbClr val="000000"/>
                </a:solidFill>
              </a:rPr>
              <a:t> Zasloužit si důvěru, respekt a reputaci </a:t>
            </a:r>
            <a:r>
              <a:rPr lang="cs-CZ" sz="1600" dirty="0">
                <a:solidFill>
                  <a:srgbClr val="000000"/>
                </a:solidFill>
              </a:rPr>
              <a:t>–</a:t>
            </a:r>
            <a:r>
              <a:rPr lang="cs-CZ" sz="1600" b="1" dirty="0">
                <a:solidFill>
                  <a:srgbClr val="000000"/>
                </a:solidFill>
              </a:rPr>
              <a:t> </a:t>
            </a:r>
            <a:r>
              <a:rPr lang="cs-CZ" sz="1600" dirty="0">
                <a:solidFill>
                  <a:srgbClr val="000000"/>
                </a:solidFill>
              </a:rPr>
              <a:t>firma, které lidé věří, která s nimi dlouhodobě komunikuje otevřeně a fair, která dodržuje vlastní etický kodex, firma, která svými nápady, produkty, službami, aktivitami dovede příjemně překvapit, o takové firmě lidé mezi sebou rádi hovoří. </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248341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err="1">
                <a:solidFill>
                  <a:srgbClr val="000000"/>
                </a:solidFill>
              </a:rPr>
              <a:t>Sernowitz</a:t>
            </a:r>
            <a:r>
              <a:rPr lang="cs-CZ" sz="1600" dirty="0">
                <a:solidFill>
                  <a:srgbClr val="000000"/>
                </a:solidFill>
              </a:rPr>
              <a:t> ve své knize hovoří o základních stavebních kamenech plánování účinné kampaně WOMM a nazývá je 5T: </a:t>
            </a:r>
          </a:p>
          <a:p>
            <a:pPr marL="800100" lvl="1" indent="-34290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tj. osoby, které budou o nás se svými přáteli hovořit. </a:t>
            </a:r>
          </a:p>
          <a:p>
            <a:pPr marL="800100" lvl="1" indent="-34290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tj. téma, o kterém budou hovořit. </a:t>
            </a:r>
          </a:p>
          <a:p>
            <a:pPr marL="800100" lvl="1" indent="-34290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jakým způsobem umožníme, aby se sdělení dostalo k mluvčím. </a:t>
            </a:r>
          </a:p>
          <a:p>
            <a:pPr marL="800100" lvl="1" indent="-34290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jak se zapojíte do konverzace. </a:t>
            </a:r>
          </a:p>
          <a:p>
            <a:pPr marL="800100" lvl="1" indent="-34290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co lidé o nás hovoří?</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1379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lnSpcReduction="10000"/>
          </a:bodyPr>
          <a:lstStyle/>
          <a:p>
            <a:pPr marL="40005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jsou osoby nebo skupina osob, kteří jsou ochotni s určitým nasazením šířit naše sdělení. Nemusí to být celebrity, mohou to být lidé ze sousedství, či naši zákazníci.</a:t>
            </a:r>
          </a:p>
          <a:p>
            <a:pPr marL="40005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musíme najít </a:t>
            </a:r>
            <a:r>
              <a:rPr lang="cs-CZ" sz="1600" b="1" dirty="0">
                <a:solidFill>
                  <a:srgbClr val="000000"/>
                </a:solidFill>
              </a:rPr>
              <a:t>téma</a:t>
            </a:r>
            <a:r>
              <a:rPr lang="cs-CZ" sz="1600" dirty="0">
                <a:solidFill>
                  <a:srgbClr val="000000"/>
                </a:solidFill>
              </a:rPr>
              <a:t>, které je natolik zajímavé a nosné, že stojí za to, aby se o něm hovořilo (může to být úplná drobnost). </a:t>
            </a:r>
          </a:p>
          <a:p>
            <a:pPr marL="40005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např. sociální síť </a:t>
            </a:r>
            <a:r>
              <a:rPr lang="cs-CZ" sz="1600" dirty="0" err="1">
                <a:solidFill>
                  <a:srgbClr val="000000"/>
                </a:solidFill>
              </a:rPr>
              <a:t>YouTube</a:t>
            </a:r>
            <a:r>
              <a:rPr lang="cs-CZ" sz="1600" dirty="0">
                <a:solidFill>
                  <a:srgbClr val="000000"/>
                </a:solidFill>
              </a:rPr>
              <a:t> představuje </a:t>
            </a:r>
            <a:r>
              <a:rPr lang="cs-CZ" sz="1600" b="1" dirty="0">
                <a:solidFill>
                  <a:srgbClr val="000000"/>
                </a:solidFill>
              </a:rPr>
              <a:t>nástroj</a:t>
            </a:r>
            <a:r>
              <a:rPr lang="cs-CZ" sz="1600" dirty="0">
                <a:solidFill>
                  <a:srgbClr val="000000"/>
                </a:solidFill>
              </a:rPr>
              <a:t>, který napomáhá šířit sdělení, a to nejen rychle, ale v tomto případě dokonce globálně. Aby se sdělení mohlo šířit v co největším rozsahu, je potřeba vybudovat vhodnou infrastrukturu. </a:t>
            </a:r>
          </a:p>
          <a:p>
            <a:pPr marL="40005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t>
            </a:r>
            <a:r>
              <a:rPr lang="cs-CZ" sz="1600" dirty="0" err="1">
                <a:solidFill>
                  <a:srgbClr val="000000"/>
                </a:solidFill>
              </a:rPr>
              <a:t>akmile</a:t>
            </a:r>
            <a:r>
              <a:rPr lang="cs-CZ" sz="1600" dirty="0">
                <a:solidFill>
                  <a:srgbClr val="000000"/>
                </a:solidFill>
              </a:rPr>
              <a:t> jednou existuje slovo z úst týkající se vaší značky či firmy, již jej nikdy nevezmete zpět. Pokud se </a:t>
            </a:r>
            <a:r>
              <a:rPr lang="cs-CZ" sz="1600" b="1" dirty="0">
                <a:solidFill>
                  <a:srgbClr val="000000"/>
                </a:solidFill>
              </a:rPr>
              <a:t>nezapojíte do konverzace</a:t>
            </a:r>
            <a:r>
              <a:rPr lang="cs-CZ" sz="1600" dirty="0">
                <a:solidFill>
                  <a:srgbClr val="000000"/>
                </a:solidFill>
              </a:rPr>
              <a:t>, bude žít vlastním životem a v řadě případů může dobrou myšlenku, vaši pověst nebo jméno značky i poškodit. </a:t>
            </a:r>
            <a:r>
              <a:rPr lang="pl-PL" sz="1600" dirty="0">
                <a:solidFill>
                  <a:srgbClr val="000000"/>
                </a:solidFill>
              </a:rPr>
              <a:t> </a:t>
            </a:r>
          </a:p>
          <a:p>
            <a:pPr marL="40005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a:t>
            </a:r>
            <a:r>
              <a:rPr lang="cs-CZ" sz="1600" b="1" dirty="0">
                <a:solidFill>
                  <a:srgbClr val="000000"/>
                </a:solidFill>
              </a:rPr>
              <a:t>monitorovat </a:t>
            </a:r>
            <a:r>
              <a:rPr lang="cs-CZ" sz="1600" dirty="0">
                <a:solidFill>
                  <a:srgbClr val="000000"/>
                </a:solidFill>
              </a:rPr>
              <a:t>většinu informací týkajících se vašich produktů, značky, firmy apod.</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460197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Word </a:t>
            </a:r>
            <a:r>
              <a:rPr lang="cs-CZ" sz="1800" dirty="0" err="1"/>
              <a:t>of</a:t>
            </a:r>
            <a:r>
              <a:rPr lang="cs-CZ" sz="1800" dirty="0"/>
              <a:t> </a:t>
            </a:r>
            <a:r>
              <a:rPr lang="cs-CZ" sz="1800" dirty="0" err="1"/>
              <a:t>Mouth</a:t>
            </a:r>
            <a:r>
              <a:rPr lang="cs-CZ" sz="1800" dirty="0"/>
              <a:t> Marketing Asociace (nezisková organizace zabývající se propagací Word </a:t>
            </a:r>
            <a:r>
              <a:rPr lang="cs-CZ" sz="1800" dirty="0" err="1"/>
              <a:t>of</a:t>
            </a:r>
            <a:r>
              <a:rPr lang="cs-CZ" sz="1800" dirty="0"/>
              <a:t> </a:t>
            </a:r>
            <a:r>
              <a:rPr lang="cs-CZ" sz="1800" dirty="0" err="1"/>
              <a:t>Mouth</a:t>
            </a:r>
            <a:r>
              <a:rPr lang="cs-CZ" sz="1800" dirty="0"/>
              <a:t> Marketingu) definuje </a:t>
            </a:r>
            <a:r>
              <a:rPr lang="cs-CZ" sz="1800" dirty="0" err="1"/>
              <a:t>influencer</a:t>
            </a:r>
            <a:r>
              <a:rPr lang="cs-CZ" sz="1800" dirty="0"/>
              <a:t> marketing jako aktivní marketingovou taktiku, při níž "obchodník identifikuje, vyhledává a získává </a:t>
            </a:r>
            <a:r>
              <a:rPr lang="cs-CZ" sz="1800" dirty="0" err="1"/>
              <a:t>ovlivňovatele</a:t>
            </a:r>
            <a:r>
              <a:rPr lang="cs-CZ" sz="1800" dirty="0"/>
              <a:t> trhu (</a:t>
            </a:r>
            <a:r>
              <a:rPr lang="cs-CZ" sz="1800" dirty="0" err="1"/>
              <a:t>influencery</a:t>
            </a:r>
            <a:r>
              <a:rPr lang="cs-CZ" sz="1800" dirty="0"/>
              <a:t>) na podporu svého podnikatelského cíle"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800" dirty="0"/>
              <a:t>v rámci činnosti marketérů je nutné zaměřit se na:</a:t>
            </a:r>
          </a:p>
          <a:p>
            <a:pPr lvl="1" algn="just">
              <a:lnSpc>
                <a:spcPct val="150000"/>
              </a:lnSpc>
              <a:buFont typeface="Wingdings" panose="05000000000000000000" pitchFamily="2" charset="2"/>
              <a:buChar char="§"/>
            </a:pPr>
            <a:r>
              <a:rPr lang="cs-CZ" sz="1800" dirty="0"/>
              <a:t>zhodnocení, zda je využití </a:t>
            </a:r>
            <a:r>
              <a:rPr lang="cs-CZ" sz="1800" dirty="0" err="1"/>
              <a:t>influencer</a:t>
            </a:r>
            <a:r>
              <a:rPr lang="cs-CZ" sz="1800" dirty="0"/>
              <a:t> marketingu vhodné pro naše produktové portfolio</a:t>
            </a:r>
          </a:p>
          <a:p>
            <a:pPr lvl="1" algn="just">
              <a:lnSpc>
                <a:spcPct val="150000"/>
              </a:lnSpc>
              <a:buFont typeface="Wingdings" panose="05000000000000000000" pitchFamily="2" charset="2"/>
              <a:buChar char="§"/>
            </a:pPr>
            <a:r>
              <a:rPr lang="cs-CZ" sz="1800" dirty="0"/>
              <a:t>pokud ano, zahrnout </a:t>
            </a:r>
            <a:r>
              <a:rPr lang="cs-CZ" sz="1800" dirty="0" err="1"/>
              <a:t>influencer</a:t>
            </a:r>
            <a:r>
              <a:rPr lang="cs-CZ" sz="1800" dirty="0"/>
              <a:t> marketing do marketingového mixu</a:t>
            </a:r>
          </a:p>
          <a:p>
            <a:pPr lvl="1" algn="just">
              <a:lnSpc>
                <a:spcPct val="150000"/>
              </a:lnSpc>
              <a:buFont typeface="Wingdings" panose="05000000000000000000" pitchFamily="2" charset="2"/>
              <a:buChar char="§"/>
            </a:pPr>
            <a:r>
              <a:rPr lang="cs-CZ" sz="1800" dirty="0"/>
              <a:t>výběr typu </a:t>
            </a:r>
            <a:r>
              <a:rPr lang="cs-CZ" sz="1800" dirty="0" err="1"/>
              <a:t>influencera</a:t>
            </a:r>
            <a:r>
              <a:rPr lang="cs-CZ" sz="1800" dirty="0"/>
              <a:t> (dle oborového zaměření)</a:t>
            </a:r>
          </a:p>
          <a:p>
            <a:pPr lvl="1" algn="just">
              <a:lnSpc>
                <a:spcPct val="150000"/>
              </a:lnSpc>
              <a:buFont typeface="Wingdings" panose="05000000000000000000" pitchFamily="2" charset="2"/>
              <a:buChar char="§"/>
            </a:pPr>
            <a:r>
              <a:rPr lang="cs-CZ" sz="1800" dirty="0"/>
              <a:t>správný výběr konkrétního/ideálního </a:t>
            </a:r>
            <a:r>
              <a:rPr lang="cs-CZ" sz="1800" dirty="0" err="1"/>
              <a:t>influencera</a:t>
            </a:r>
            <a:r>
              <a:rPr lang="cs-CZ" sz="1800" dirty="0"/>
              <a:t> (dle osobnostní charakteristiky </a:t>
            </a:r>
            <a:br>
              <a:rPr lang="cs-CZ" sz="1800" dirty="0"/>
            </a:br>
            <a:r>
              <a:rPr lang="cs-CZ" sz="1800" dirty="0"/>
              <a:t>a dalších kritérií)</a:t>
            </a:r>
          </a:p>
          <a:p>
            <a:pPr lvl="1" algn="just">
              <a:lnSpc>
                <a:spcPct val="150000"/>
              </a:lnSpc>
              <a:buFont typeface="Wingdings" panose="05000000000000000000" pitchFamily="2" charset="2"/>
              <a:buChar char="§"/>
            </a:pPr>
            <a:r>
              <a:rPr lang="cs-CZ" sz="1800" dirty="0"/>
              <a:t>výběr vhodné sociální sítě (kombinace/mix)</a:t>
            </a:r>
          </a:p>
          <a:p>
            <a:pPr lvl="1" algn="just">
              <a:lnSpc>
                <a:spcPct val="150000"/>
              </a:lnSpc>
              <a:buFont typeface="Wingdings" panose="05000000000000000000" pitchFamily="2" charset="2"/>
              <a:buChar char="§"/>
            </a:pPr>
            <a:r>
              <a:rPr lang="cs-CZ" sz="1800" dirty="0"/>
              <a:t>investice do </a:t>
            </a:r>
            <a:r>
              <a:rPr lang="cs-CZ" sz="1800" dirty="0" err="1"/>
              <a:t>influencer</a:t>
            </a:r>
            <a:r>
              <a:rPr lang="cs-CZ" sz="1800" dirty="0"/>
              <a:t> marketingu (také v návaznosti na tzv. </a:t>
            </a:r>
            <a:r>
              <a:rPr lang="cs-CZ" sz="1800" dirty="0" err="1"/>
              <a:t>followery</a:t>
            </a:r>
            <a:r>
              <a:rPr lang="cs-CZ" sz="1800" dirty="0"/>
              <a:t> </a:t>
            </a:r>
            <a:r>
              <a:rPr lang="cs-CZ" sz="1800" dirty="0" err="1"/>
              <a:t>influencera</a:t>
            </a:r>
            <a:r>
              <a:rPr lang="cs-CZ" sz="1800" dirty="0"/>
              <a:t> – tedy osob, které jej pravidelně sledují, pozor na falešné uživatele/</a:t>
            </a:r>
            <a:r>
              <a:rPr lang="cs-CZ" sz="1800" dirty="0" err="1"/>
              <a:t>followery</a:t>
            </a:r>
            <a:r>
              <a:rPr lang="cs-CZ" sz="1800" dirty="0"/>
              <a:t>) </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51426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Influenceři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influenceři</a:t>
            </a:r>
            <a:r>
              <a:rPr lang="cs-CZ" sz="1800" dirty="0"/>
              <a:t> jsou lidé, kteří svými názory ovlivňují myšlení a názory skupiny dalších lidí (kteří je sledují), inspirují je a ovlivňují jejich tržní chování a rozhodování</a:t>
            </a:r>
          </a:p>
          <a:p>
            <a:pPr algn="just">
              <a:lnSpc>
                <a:spcPct val="150000"/>
              </a:lnSpc>
              <a:buFont typeface="Wingdings" panose="05000000000000000000" pitchFamily="2" charset="2"/>
              <a:buChar char="§"/>
            </a:pPr>
            <a:r>
              <a:rPr lang="cs-CZ" sz="1800" dirty="0" err="1"/>
              <a:t>influenceři</a:t>
            </a:r>
            <a:r>
              <a:rPr lang="cs-CZ" sz="1800" dirty="0"/>
              <a:t> dnes působí zejména na sociálních sítích</a:t>
            </a:r>
          </a:p>
          <a:p>
            <a:pPr algn="just">
              <a:lnSpc>
                <a:spcPct val="150000"/>
              </a:lnSpc>
              <a:buFont typeface="Wingdings" panose="05000000000000000000" pitchFamily="2" charset="2"/>
              <a:buChar char="§"/>
            </a:pPr>
            <a:r>
              <a:rPr lang="cs-CZ" sz="1800" dirty="0"/>
              <a:t>jsou součástí WOM (Word </a:t>
            </a:r>
            <a:r>
              <a:rPr lang="cs-CZ" sz="1800" dirty="0" err="1"/>
              <a:t>of</a:t>
            </a:r>
            <a:r>
              <a:rPr lang="cs-CZ" sz="1800" dirty="0"/>
              <a:t> </a:t>
            </a:r>
            <a:r>
              <a:rPr lang="cs-CZ" sz="1800" dirty="0" err="1"/>
              <a:t>Mouth</a:t>
            </a:r>
            <a:r>
              <a:rPr lang="cs-CZ" sz="1800" dirty="0"/>
              <a:t> Marketingu)</a:t>
            </a:r>
          </a:p>
          <a:p>
            <a:pPr algn="just">
              <a:lnSpc>
                <a:spcPct val="150000"/>
              </a:lnSpc>
              <a:buFont typeface="Wingdings" panose="05000000000000000000" pitchFamily="2" charset="2"/>
              <a:buChar char="§"/>
            </a:pPr>
            <a:r>
              <a:rPr lang="cs-CZ" sz="1800" dirty="0"/>
              <a:t>v rámci marketingových aktivit určité firmy tak komunikují (prezentují) určité produkty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5647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Účinnost tradičních médií</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očekávaný pokles účinnosti tradičních médií</a:t>
            </a:r>
          </a:p>
          <a:p>
            <a:pPr lvl="1" algn="just">
              <a:lnSpc>
                <a:spcPct val="150000"/>
              </a:lnSpc>
              <a:buFont typeface="Wingdings" panose="05000000000000000000" pitchFamily="2" charset="2"/>
              <a:buChar char="§"/>
            </a:pPr>
            <a:r>
              <a:rPr lang="cs-CZ" sz="1800" dirty="0"/>
              <a:t>televize</a:t>
            </a:r>
          </a:p>
          <a:p>
            <a:pPr lvl="1" algn="just">
              <a:lnSpc>
                <a:spcPct val="150000"/>
              </a:lnSpc>
              <a:buFont typeface="Wingdings" panose="05000000000000000000" pitchFamily="2" charset="2"/>
              <a:buChar char="§"/>
            </a:pPr>
            <a:r>
              <a:rPr lang="cs-CZ" sz="1800" dirty="0"/>
              <a:t>rádio</a:t>
            </a:r>
          </a:p>
          <a:p>
            <a:pPr lvl="1" algn="just">
              <a:lnSpc>
                <a:spcPct val="150000"/>
              </a:lnSpc>
              <a:buFont typeface="Wingdings" panose="05000000000000000000" pitchFamily="2" charset="2"/>
              <a:buChar char="§"/>
            </a:pPr>
            <a:r>
              <a:rPr lang="cs-CZ" sz="1800" dirty="0"/>
              <a:t>tisk</a:t>
            </a:r>
          </a:p>
          <a:p>
            <a:pPr lvl="1" algn="just">
              <a:lnSpc>
                <a:spcPct val="150000"/>
              </a:lnSpc>
              <a:buFont typeface="Wingdings" panose="05000000000000000000" pitchFamily="2" charset="2"/>
              <a:buChar char="§"/>
            </a:pPr>
            <a:r>
              <a:rPr lang="cs-CZ" sz="1800" dirty="0"/>
              <a:t>direct mail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76269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Typy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typy </a:t>
            </a:r>
            <a:r>
              <a:rPr lang="cs-CZ" sz="1800" dirty="0" err="1"/>
              <a:t>influencerů</a:t>
            </a:r>
            <a:r>
              <a:rPr lang="cs-CZ" sz="1800" dirty="0"/>
              <a:t> dle sociálních sítí:</a:t>
            </a:r>
          </a:p>
          <a:p>
            <a:pPr lvl="1" algn="just">
              <a:lnSpc>
                <a:spcPct val="150000"/>
              </a:lnSpc>
              <a:buFont typeface="Wingdings" panose="05000000000000000000" pitchFamily="2" charset="2"/>
              <a:buChar char="§"/>
            </a:pPr>
            <a:r>
              <a:rPr lang="cs-CZ" sz="1800" dirty="0" err="1"/>
              <a:t>Facebook</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Instagram</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Youtube</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Blogger</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262" y="4444473"/>
            <a:ext cx="2131483" cy="142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917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Představitelé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formální autority (politici, komory, svazy, …)</a:t>
            </a:r>
          </a:p>
          <a:p>
            <a:pPr algn="just">
              <a:lnSpc>
                <a:spcPct val="150000"/>
              </a:lnSpc>
              <a:buFont typeface="Wingdings" panose="05000000000000000000" pitchFamily="2" charset="2"/>
              <a:buChar char="§"/>
            </a:pPr>
            <a:r>
              <a:rPr lang="cs-CZ" sz="1800" dirty="0"/>
              <a:t>uznávaní experti (vědci, akademici, oboroví specialisté, autoři knih, …)</a:t>
            </a:r>
          </a:p>
          <a:p>
            <a:pPr algn="just">
              <a:lnSpc>
                <a:spcPct val="150000"/>
              </a:lnSpc>
              <a:buFont typeface="Wingdings" panose="05000000000000000000" pitchFamily="2" charset="2"/>
              <a:buChar char="§"/>
            </a:pPr>
            <a:r>
              <a:rPr lang="cs-CZ" sz="1800" dirty="0"/>
              <a:t>celebrity (herci, zpěváci, sportovci, …)</a:t>
            </a:r>
          </a:p>
          <a:p>
            <a:pPr algn="just">
              <a:lnSpc>
                <a:spcPct val="150000"/>
              </a:lnSpc>
              <a:buFont typeface="Wingdings" panose="05000000000000000000" pitchFamily="2" charset="2"/>
              <a:buChar char="§"/>
            </a:pPr>
            <a:r>
              <a:rPr lang="cs-CZ" sz="1800" dirty="0"/>
              <a:t>komunitní názoroví vůdci (lídři komunit, zakladatelé blogů, diskusních fór, …)</a:t>
            </a:r>
          </a:p>
          <a:p>
            <a:pPr algn="just">
              <a:lnSpc>
                <a:spcPct val="150000"/>
              </a:lnSpc>
              <a:buFont typeface="Wingdings" panose="05000000000000000000" pitchFamily="2" charset="2"/>
              <a:buChar char="§"/>
            </a:pPr>
            <a:r>
              <a:rPr lang="cs-CZ" sz="1800" dirty="0"/>
              <a:t>média (novináři, …)</a:t>
            </a:r>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255" y="3829371"/>
            <a:ext cx="3177902" cy="211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168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err="1"/>
              <a:t>Storytelling</a:t>
            </a:r>
            <a:r>
              <a:rPr lang="cs-CZ" sz="1600" dirty="0"/>
              <a:t> je ve zkratce řečeno </a:t>
            </a:r>
            <a:r>
              <a:rPr lang="cs-CZ" sz="1600" b="1" dirty="0"/>
              <a:t>vyprávění příběhů</a:t>
            </a:r>
            <a:r>
              <a:rPr lang="cs-CZ" sz="1600" dirty="0"/>
              <a:t>. </a:t>
            </a:r>
            <a:endParaRPr lang="cs-CZ" sz="1600" dirty="0" smtClean="0"/>
          </a:p>
          <a:p>
            <a:pPr>
              <a:lnSpc>
                <a:spcPct val="150000"/>
              </a:lnSpc>
              <a:spcBef>
                <a:spcPts val="200"/>
              </a:spcBef>
              <a:buFont typeface="Wingdings" panose="05000000000000000000" pitchFamily="2" charset="2"/>
              <a:buChar char="§"/>
            </a:pPr>
            <a:r>
              <a:rPr lang="cs-CZ" sz="1600" dirty="0" smtClean="0"/>
              <a:t>Je </a:t>
            </a:r>
            <a:r>
              <a:rPr lang="cs-CZ" sz="1600" dirty="0"/>
              <a:t>to návrat a znovuobjevování hluboce zakořeněné tradice vyprávění. Je to ta nejpřirozenější lidská činnost i umění zároveň.</a:t>
            </a:r>
          </a:p>
          <a:p>
            <a:pPr>
              <a:lnSpc>
                <a:spcPct val="150000"/>
              </a:lnSpc>
              <a:spcBef>
                <a:spcPts val="200"/>
              </a:spcBef>
              <a:buFont typeface="Wingdings" panose="05000000000000000000" pitchFamily="2" charset="2"/>
              <a:buChar char="§"/>
            </a:pPr>
            <a:r>
              <a:rPr lang="cs-CZ" sz="1600" dirty="0" err="1" smtClean="0"/>
              <a:t>Storytelling</a:t>
            </a:r>
            <a:r>
              <a:rPr lang="cs-CZ" sz="1600" dirty="0" smtClean="0"/>
              <a:t> </a:t>
            </a:r>
            <a:r>
              <a:rPr lang="cs-CZ" sz="1600" dirty="0"/>
              <a:t>je důležitá marketingová aktivita, kdy se pomocí vyprávění příběhu mohou zákazníci lépe ztotožnit se značkou. </a:t>
            </a:r>
            <a:endParaRPr lang="cs-CZ" sz="1600" dirty="0" smtClean="0"/>
          </a:p>
          <a:p>
            <a:pPr>
              <a:lnSpc>
                <a:spcPct val="150000"/>
              </a:lnSpc>
              <a:spcBef>
                <a:spcPts val="200"/>
              </a:spcBef>
              <a:buFont typeface="Wingdings" panose="05000000000000000000" pitchFamily="2" charset="2"/>
              <a:buChar char="§"/>
            </a:pPr>
            <a:r>
              <a:rPr lang="cs-CZ" sz="1600" dirty="0" smtClean="0"/>
              <a:t>Daleko </a:t>
            </a:r>
            <a:r>
              <a:rPr lang="cs-CZ" sz="1600" dirty="0"/>
              <a:t>raději se člověk stane příznivcem produktu, k jehož vzniku a využití se váže nějaká emotivní linka. </a:t>
            </a:r>
            <a:endParaRPr lang="cs-CZ" sz="1600" dirty="0" smtClean="0"/>
          </a:p>
          <a:p>
            <a:pPr>
              <a:lnSpc>
                <a:spcPct val="150000"/>
              </a:lnSpc>
              <a:spcBef>
                <a:spcPts val="200"/>
              </a:spcBef>
              <a:buFont typeface="Wingdings" panose="05000000000000000000" pitchFamily="2" charset="2"/>
              <a:buChar char="§"/>
            </a:pPr>
            <a:r>
              <a:rPr lang="cs-CZ" sz="1600" dirty="0" smtClean="0"/>
              <a:t>Touha po příbězích je v nás od dětství.</a:t>
            </a:r>
          </a:p>
          <a:p>
            <a:pPr>
              <a:lnSpc>
                <a:spcPct val="150000"/>
              </a:lnSpc>
              <a:spcBef>
                <a:spcPts val="200"/>
              </a:spcBef>
              <a:buFont typeface="Wingdings" panose="05000000000000000000" pitchFamily="2" charset="2"/>
              <a:buChar char="§"/>
            </a:pPr>
            <a:r>
              <a:rPr lang="cs-CZ" sz="1600" dirty="0"/>
              <a:t>Budete-li vyprávět příběh, lidé si mnohem lépe zapamatují, kdo jste, co nabízíte a proč to nabízíte. Žijeme v době, kdy máme všeho dostatek a můžeme si vybírat, takže jak to udělat tak, aby si lidé vybrali zrovna vás?</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r>
              <a:rPr lang="cs-CZ" sz="1600" b="1" dirty="0"/>
              <a:t>Čím vším je a může být </a:t>
            </a:r>
            <a:r>
              <a:rPr lang="cs-CZ" sz="1600" b="1" dirty="0" err="1"/>
              <a:t>storytelling</a:t>
            </a:r>
            <a:r>
              <a:rPr lang="cs-CZ" sz="1600" b="1" dirty="0"/>
              <a:t>?</a:t>
            </a:r>
          </a:p>
          <a:p>
            <a:pPr lvl="1" algn="just">
              <a:lnSpc>
                <a:spcPct val="150000"/>
              </a:lnSpc>
              <a:buFont typeface="Wingdings" panose="05000000000000000000" pitchFamily="2" charset="2"/>
              <a:buChar char="§"/>
            </a:pPr>
            <a:r>
              <a:rPr lang="cs-CZ" sz="1600" dirty="0" smtClean="0"/>
              <a:t>způsobem </a:t>
            </a:r>
            <a:r>
              <a:rPr lang="cs-CZ" sz="1600" dirty="0"/>
              <a:t>realizace</a:t>
            </a:r>
          </a:p>
          <a:p>
            <a:pPr lvl="1" algn="just">
              <a:lnSpc>
                <a:spcPct val="150000"/>
              </a:lnSpc>
              <a:buFont typeface="Wingdings" panose="05000000000000000000" pitchFamily="2" charset="2"/>
              <a:buChar char="§"/>
            </a:pPr>
            <a:r>
              <a:rPr lang="cs-CZ" sz="1600" dirty="0" smtClean="0"/>
              <a:t>edukačním prostředkem</a:t>
            </a:r>
          </a:p>
          <a:p>
            <a:pPr lvl="1" algn="just">
              <a:lnSpc>
                <a:spcPct val="150000"/>
              </a:lnSpc>
              <a:buFont typeface="Wingdings" panose="05000000000000000000" pitchFamily="2" charset="2"/>
              <a:buChar char="§"/>
            </a:pPr>
            <a:r>
              <a:rPr lang="cs-CZ" sz="1600" dirty="0" smtClean="0"/>
              <a:t>marketingovým nástrojem</a:t>
            </a:r>
            <a:endParaRPr lang="cs-CZ" sz="1600" dirty="0"/>
          </a:p>
          <a:p>
            <a:pPr lvl="1" algn="just">
              <a:lnSpc>
                <a:spcPct val="150000"/>
              </a:lnSpc>
              <a:buFont typeface="Wingdings" panose="05000000000000000000" pitchFamily="2" charset="2"/>
              <a:buChar char="§"/>
            </a:pPr>
            <a:r>
              <a:rPr lang="cs-CZ" sz="1600" dirty="0" smtClean="0"/>
              <a:t>volnočasovou </a:t>
            </a:r>
            <a:r>
              <a:rPr lang="cs-CZ" sz="1600" dirty="0"/>
              <a:t>aktivitou</a:t>
            </a:r>
          </a:p>
          <a:p>
            <a:pPr lvl="1" algn="just">
              <a:lnSpc>
                <a:spcPct val="150000"/>
              </a:lnSpc>
              <a:buFont typeface="Wingdings" panose="05000000000000000000" pitchFamily="2" charset="2"/>
              <a:buChar char="§"/>
            </a:pPr>
            <a:r>
              <a:rPr lang="cs-CZ" sz="1600" dirty="0" smtClean="0"/>
              <a:t>uměleckou </a:t>
            </a:r>
            <a:r>
              <a:rPr lang="cs-CZ" sz="1600" dirty="0"/>
              <a:t>disciplínou</a:t>
            </a:r>
          </a:p>
          <a:p>
            <a:pPr lvl="1" algn="just">
              <a:lnSpc>
                <a:spcPct val="150000"/>
              </a:lnSpc>
              <a:buFont typeface="Wingdings" panose="05000000000000000000" pitchFamily="2" charset="2"/>
              <a:buChar char="§"/>
            </a:pPr>
            <a:r>
              <a:rPr lang="cs-CZ" sz="1600" dirty="0" smtClean="0"/>
              <a:t>prostředkem </a:t>
            </a:r>
            <a:r>
              <a:rPr lang="cs-CZ" sz="1600" dirty="0"/>
              <a:t>sebepoznávání a osobnostního rozvoje</a:t>
            </a:r>
          </a:p>
          <a:p>
            <a:pPr lvl="1" algn="just">
              <a:lnSpc>
                <a:spcPct val="150000"/>
              </a:lnSpc>
              <a:buFont typeface="Wingdings" panose="05000000000000000000" pitchFamily="2" charset="2"/>
              <a:buChar char="§"/>
            </a:pPr>
            <a:r>
              <a:rPr lang="cs-CZ" sz="1600" dirty="0" smtClean="0"/>
              <a:t>a </a:t>
            </a:r>
            <a:r>
              <a:rPr lang="cs-CZ" sz="1600" dirty="0"/>
              <a:t>mnohým dalším</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Význam </a:t>
            </a:r>
            <a:r>
              <a:rPr lang="cs-CZ" sz="2400" dirty="0" err="1" smtClean="0">
                <a:solidFill>
                  <a:srgbClr val="D10202"/>
                </a:solidFill>
                <a:effectLst>
                  <a:outerShdw blurRad="38100" dist="38100" dir="2700000" algn="tl">
                    <a:srgbClr val="000000">
                      <a:alpha val="43137"/>
                    </a:srgbClr>
                  </a:outerShdw>
                </a:effectLst>
              </a:rPr>
              <a:t>storytellingu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smtClean="0"/>
              <a:t>Jeden z trendů marketingové komunikace.</a:t>
            </a:r>
          </a:p>
          <a:p>
            <a:pPr algn="just">
              <a:lnSpc>
                <a:spcPct val="150000"/>
              </a:lnSpc>
              <a:buFont typeface="Wingdings" panose="05000000000000000000" pitchFamily="2" charset="2"/>
              <a:buChar char="§"/>
            </a:pPr>
            <a:r>
              <a:rPr lang="cs-CZ" sz="1600" dirty="0" smtClean="0"/>
              <a:t>Aktivně </a:t>
            </a:r>
            <a:r>
              <a:rPr lang="cs-CZ" sz="1600" dirty="0"/>
              <a:t>pracuje s </a:t>
            </a:r>
            <a:r>
              <a:rPr lang="cs-CZ" sz="1600" dirty="0" smtClean="0"/>
              <a:t>příběhy, literaturou </a:t>
            </a:r>
            <a:r>
              <a:rPr lang="cs-CZ" sz="1600" dirty="0"/>
              <a:t>a podněcuje zájem o ni.</a:t>
            </a:r>
          </a:p>
          <a:p>
            <a:pPr algn="just">
              <a:lnSpc>
                <a:spcPct val="150000"/>
              </a:lnSpc>
              <a:buFont typeface="Wingdings" panose="05000000000000000000" pitchFamily="2" charset="2"/>
              <a:buChar char="§"/>
            </a:pPr>
            <a:r>
              <a:rPr lang="cs-CZ" sz="1600" dirty="0" smtClean="0"/>
              <a:t>Obohacuje </a:t>
            </a:r>
            <a:r>
              <a:rPr lang="cs-CZ" sz="1600" dirty="0"/>
              <a:t>a rozšiřuje slovní zásobu.</a:t>
            </a:r>
          </a:p>
          <a:p>
            <a:pPr algn="just">
              <a:lnSpc>
                <a:spcPct val="150000"/>
              </a:lnSpc>
              <a:buFont typeface="Wingdings" panose="05000000000000000000" pitchFamily="2" charset="2"/>
              <a:buChar char="§"/>
            </a:pPr>
            <a:r>
              <a:rPr lang="cs-CZ" sz="1600" dirty="0" smtClean="0"/>
              <a:t>Napomáhá </a:t>
            </a:r>
            <a:r>
              <a:rPr lang="cs-CZ" sz="1600" dirty="0"/>
              <a:t>chápat souvislosti, uceluje kontext.</a:t>
            </a:r>
          </a:p>
          <a:p>
            <a:pPr algn="just">
              <a:lnSpc>
                <a:spcPct val="150000"/>
              </a:lnSpc>
              <a:buFont typeface="Wingdings" panose="05000000000000000000" pitchFamily="2" charset="2"/>
              <a:buChar char="§"/>
            </a:pPr>
            <a:r>
              <a:rPr lang="cs-CZ" sz="1600" dirty="0" smtClean="0"/>
              <a:t>Podporuje </a:t>
            </a:r>
            <a:r>
              <a:rPr lang="cs-CZ" sz="1600" dirty="0"/>
              <a:t>kritické myšlení, </a:t>
            </a:r>
            <a:r>
              <a:rPr lang="cs-CZ" sz="1600" dirty="0" smtClean="0"/>
              <a:t>zabývá se názory </a:t>
            </a:r>
            <a:r>
              <a:rPr lang="cs-CZ" sz="1600" dirty="0"/>
              <a:t>a </a:t>
            </a:r>
            <a:r>
              <a:rPr lang="cs-CZ" sz="1600" dirty="0" smtClean="0"/>
              <a:t>hodnotami.</a:t>
            </a:r>
            <a:endParaRPr lang="cs-CZ" sz="1600" dirty="0"/>
          </a:p>
          <a:p>
            <a:pPr algn="just">
              <a:lnSpc>
                <a:spcPct val="150000"/>
              </a:lnSpc>
              <a:buFont typeface="Wingdings" panose="05000000000000000000" pitchFamily="2" charset="2"/>
              <a:buChar char="§"/>
            </a:pPr>
            <a:r>
              <a:rPr lang="cs-CZ" sz="1600" dirty="0" smtClean="0"/>
              <a:t>Zvyšuje </a:t>
            </a:r>
            <a:r>
              <a:rPr lang="cs-CZ" sz="1600" dirty="0"/>
              <a:t>schopnost naslouchat a chápat.</a:t>
            </a:r>
          </a:p>
          <a:p>
            <a:pPr algn="just">
              <a:lnSpc>
                <a:spcPct val="150000"/>
              </a:lnSpc>
              <a:buFont typeface="Wingdings" panose="05000000000000000000" pitchFamily="2" charset="2"/>
              <a:buChar char="§"/>
            </a:pPr>
            <a:r>
              <a:rPr lang="cs-CZ" sz="1600" dirty="0" smtClean="0"/>
              <a:t>Podněcuje </a:t>
            </a:r>
            <a:r>
              <a:rPr lang="cs-CZ" sz="1600" dirty="0"/>
              <a:t>tvořivé psaní a představivost.</a:t>
            </a:r>
          </a:p>
          <a:p>
            <a:pPr algn="just">
              <a:lnSpc>
                <a:spcPct val="150000"/>
              </a:lnSpc>
              <a:buFont typeface="Wingdings" panose="05000000000000000000" pitchFamily="2" charset="2"/>
              <a:buChar char="§"/>
            </a:pPr>
            <a:r>
              <a:rPr lang="cs-CZ" sz="1600" dirty="0" smtClean="0"/>
              <a:t>Zvyšuje </a:t>
            </a:r>
            <a:r>
              <a:rPr lang="cs-CZ" sz="1600" dirty="0"/>
              <a:t>schopnost komunikace.</a:t>
            </a:r>
          </a:p>
          <a:p>
            <a:pPr algn="just">
              <a:lnSpc>
                <a:spcPct val="150000"/>
              </a:lnSpc>
              <a:buFont typeface="Wingdings" panose="05000000000000000000" pitchFamily="2" charset="2"/>
              <a:buChar char="§"/>
            </a:pPr>
            <a:r>
              <a:rPr lang="cs-CZ" sz="1600" dirty="0" smtClean="0"/>
              <a:t>Podporuje </a:t>
            </a:r>
            <a:r>
              <a:rPr lang="cs-CZ" sz="1600" dirty="0"/>
              <a:t>schopnost předvídání, analýzy a syntézy.</a:t>
            </a:r>
          </a:p>
          <a:p>
            <a:pPr algn="just">
              <a:lnSpc>
                <a:spcPct val="150000"/>
              </a:lnSpc>
              <a:buFont typeface="Wingdings" panose="05000000000000000000" pitchFamily="2" charset="2"/>
              <a:buChar char="§"/>
            </a:pPr>
            <a:r>
              <a:rPr lang="cs-CZ" sz="1600" dirty="0" smtClean="0"/>
              <a:t>Je </a:t>
            </a:r>
            <a:r>
              <a:rPr lang="cs-CZ" sz="1600" dirty="0"/>
              <a:t>to skvělá zábava.</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b="1" dirty="0" smtClean="0"/>
              <a:t>FOMO </a:t>
            </a:r>
            <a:r>
              <a:rPr lang="cs-CZ" sz="1600" dirty="0" smtClean="0"/>
              <a:t>(z </a:t>
            </a:r>
            <a:r>
              <a:rPr lang="cs-CZ" sz="1600" dirty="0"/>
              <a:t>angl. </a:t>
            </a:r>
            <a:r>
              <a:rPr lang="cs-CZ" sz="1600" dirty="0" err="1"/>
              <a:t>Fear</a:t>
            </a:r>
            <a:r>
              <a:rPr lang="cs-CZ" sz="1600" dirty="0"/>
              <a:t> </a:t>
            </a:r>
            <a:r>
              <a:rPr lang="cs-CZ" sz="1600" dirty="0" err="1"/>
              <a:t>of</a:t>
            </a:r>
            <a:r>
              <a:rPr lang="cs-CZ" sz="1600" dirty="0"/>
              <a:t> </a:t>
            </a:r>
            <a:r>
              <a:rPr lang="cs-CZ" sz="1600" dirty="0" err="1"/>
              <a:t>missing</a:t>
            </a:r>
            <a:r>
              <a:rPr lang="cs-CZ" sz="1600" dirty="0"/>
              <a:t> </a:t>
            </a:r>
            <a:r>
              <a:rPr lang="cs-CZ" sz="1600" dirty="0" err="1" smtClean="0"/>
              <a:t>out</a:t>
            </a:r>
            <a:r>
              <a:rPr lang="cs-CZ" sz="1600" dirty="0" smtClean="0"/>
              <a:t>), </a:t>
            </a:r>
            <a:r>
              <a:rPr lang="cs-CZ" sz="1600" dirty="0"/>
              <a:t>česky </a:t>
            </a:r>
            <a:r>
              <a:rPr lang="cs-CZ" sz="1600" b="1" dirty="0"/>
              <a:t>strach ze zmeškání</a:t>
            </a:r>
            <a:r>
              <a:rPr lang="cs-CZ" sz="1600" dirty="0"/>
              <a:t> nebo </a:t>
            </a:r>
            <a:r>
              <a:rPr lang="cs-CZ" sz="1600" b="1" dirty="0"/>
              <a:t>strach, že o něco přijdeme</a:t>
            </a:r>
            <a:r>
              <a:rPr lang="cs-CZ" sz="1600" dirty="0"/>
              <a:t>, je druh úzkosti způsobený pocitem, že člověku utíká zajímavá příležitost, které ale využívají druzí. </a:t>
            </a:r>
            <a:r>
              <a:rPr lang="cs-CZ" sz="1600" dirty="0" smtClean="0"/>
              <a:t>V </a:t>
            </a:r>
            <a:r>
              <a:rPr lang="cs-CZ" sz="1600" dirty="0"/>
              <a:t>dané chvíli vnímá, že jiní lidé si užívají exotickou dovolenou, jsou ve společnosti atraktivní osoby nebo bohatnou díky výhodné investici – on však ne.  </a:t>
            </a:r>
            <a:endParaRPr lang="cs-CZ" sz="1600" dirty="0" smtClean="0"/>
          </a:p>
          <a:p>
            <a:pPr>
              <a:lnSpc>
                <a:spcPct val="150000"/>
              </a:lnSpc>
              <a:spcBef>
                <a:spcPts val="200"/>
              </a:spcBef>
              <a:buFont typeface="Wingdings" panose="05000000000000000000" pitchFamily="2" charset="2"/>
              <a:buChar char="§"/>
            </a:pPr>
            <a:r>
              <a:rPr lang="cs-CZ" sz="1600" dirty="0"/>
              <a:t>Člověk je společenský tvor, a tento strach je mu proto do jisté míry vlastní, nejde o nový fenomén. </a:t>
            </a:r>
            <a:endParaRPr lang="cs-CZ" sz="1600" dirty="0" smtClean="0"/>
          </a:p>
          <a:p>
            <a:pPr>
              <a:lnSpc>
                <a:spcPct val="150000"/>
              </a:lnSpc>
              <a:spcBef>
                <a:spcPts val="200"/>
              </a:spcBef>
              <a:buFont typeface="Wingdings" panose="05000000000000000000" pitchFamily="2" charset="2"/>
              <a:buChar char="§"/>
            </a:pPr>
            <a:r>
              <a:rPr lang="cs-CZ" sz="1600" dirty="0" smtClean="0"/>
              <a:t>Moderní </a:t>
            </a:r>
            <a:r>
              <a:rPr lang="cs-CZ" sz="1600" dirty="0"/>
              <a:t>doba a zejména sociální sítě však k němu poskytují mnoho příležitostí. Umožňují sice sdílení s ostatními, ale nabízejí také nekonečný proud aktivit, kterých se daný člověk neúčastní. To jej vede k závislosti na </a:t>
            </a:r>
            <a:r>
              <a:rPr lang="cs-CZ" sz="1600" dirty="0" smtClean="0"/>
              <a:t>sítích.</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Využití FOMO v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Reklamy na </a:t>
            </a:r>
            <a:r>
              <a:rPr lang="cs-CZ" sz="1600" dirty="0" smtClean="0"/>
              <a:t>produkty podstatu </a:t>
            </a:r>
            <a:r>
              <a:rPr lang="cs-CZ" sz="1600" dirty="0"/>
              <a:t>FOMO využívají, protože obchodníci tak mohou část lidí přimět k impulzivním nákupům. </a:t>
            </a:r>
            <a:endParaRPr lang="cs-CZ" sz="1600" dirty="0" smtClean="0"/>
          </a:p>
          <a:p>
            <a:pPr algn="just">
              <a:lnSpc>
                <a:spcPct val="150000"/>
              </a:lnSpc>
              <a:buFont typeface="Wingdings" panose="05000000000000000000" pitchFamily="2" charset="2"/>
              <a:buChar char="§"/>
            </a:pPr>
            <a:r>
              <a:rPr lang="cs-CZ" sz="1600" dirty="0" smtClean="0"/>
              <a:t>K </a:t>
            </a:r>
            <a:r>
              <a:rPr lang="cs-CZ" sz="1600" dirty="0"/>
              <a:t>metodám, které kalkulují s tímto strachem, patří např</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časově </a:t>
            </a:r>
            <a:r>
              <a:rPr lang="cs-CZ" sz="1600" dirty="0"/>
              <a:t>omezené </a:t>
            </a:r>
            <a:r>
              <a:rPr lang="cs-CZ" sz="1600" dirty="0" smtClean="0"/>
              <a:t>slevy</a:t>
            </a:r>
          </a:p>
          <a:p>
            <a:pPr lvl="1" algn="just">
              <a:lnSpc>
                <a:spcPct val="150000"/>
              </a:lnSpc>
              <a:buFont typeface="Wingdings" panose="05000000000000000000" pitchFamily="2" charset="2"/>
              <a:buChar char="§"/>
            </a:pPr>
            <a:r>
              <a:rPr lang="cs-CZ" sz="1600" dirty="0" smtClean="0"/>
              <a:t>prezentace </a:t>
            </a:r>
            <a:r>
              <a:rPr lang="cs-CZ" sz="1600" dirty="0"/>
              <a:t>výrobku </a:t>
            </a:r>
            <a:r>
              <a:rPr lang="cs-CZ" sz="1600" dirty="0" smtClean="0"/>
              <a:t>celebritou</a:t>
            </a:r>
          </a:p>
          <a:p>
            <a:pPr lvl="1" algn="just">
              <a:lnSpc>
                <a:spcPct val="150000"/>
              </a:lnSpc>
              <a:buFont typeface="Wingdings" panose="05000000000000000000" pitchFamily="2" charset="2"/>
              <a:buChar char="§"/>
            </a:pPr>
            <a:r>
              <a:rPr lang="cs-CZ" sz="1600" dirty="0" smtClean="0"/>
              <a:t>limitované </a:t>
            </a:r>
            <a:r>
              <a:rPr lang="cs-CZ" sz="1600" dirty="0"/>
              <a:t>edice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Zvládání 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Zvládání FOMO může usnadnit</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uvědomění </a:t>
            </a:r>
            <a:r>
              <a:rPr lang="cs-CZ" sz="1600" dirty="0"/>
              <a:t>vlastních životních priorit</a:t>
            </a:r>
          </a:p>
          <a:p>
            <a:pPr lvl="1" algn="just">
              <a:lnSpc>
                <a:spcPct val="150000"/>
              </a:lnSpc>
              <a:buFont typeface="Wingdings" panose="05000000000000000000" pitchFamily="2" charset="2"/>
              <a:buChar char="§"/>
            </a:pPr>
            <a:r>
              <a:rPr lang="cs-CZ" sz="1600" dirty="0" smtClean="0"/>
              <a:t>práce </a:t>
            </a:r>
            <a:r>
              <a:rPr lang="cs-CZ" sz="1600" dirty="0"/>
              <a:t>na dosahování svých cílů</a:t>
            </a:r>
          </a:p>
          <a:p>
            <a:pPr lvl="1" algn="just">
              <a:lnSpc>
                <a:spcPct val="150000"/>
              </a:lnSpc>
              <a:buFont typeface="Wingdings" panose="05000000000000000000" pitchFamily="2" charset="2"/>
              <a:buChar char="§"/>
            </a:pPr>
            <a:r>
              <a:rPr lang="cs-CZ" sz="1600" dirty="0" smtClean="0"/>
              <a:t>preference </a:t>
            </a:r>
            <a:r>
              <a:rPr lang="cs-CZ" sz="1600" dirty="0"/>
              <a:t>osobních setkání před virtuální realitou sítí</a:t>
            </a:r>
          </a:p>
          <a:p>
            <a:pPr lvl="1" algn="just">
              <a:lnSpc>
                <a:spcPct val="150000"/>
              </a:lnSpc>
              <a:buFont typeface="Wingdings" panose="05000000000000000000" pitchFamily="2" charset="2"/>
              <a:buChar char="§"/>
            </a:pPr>
            <a:r>
              <a:rPr lang="cs-CZ" sz="1600" dirty="0" smtClean="0"/>
              <a:t>přihlašování </a:t>
            </a:r>
            <a:r>
              <a:rPr lang="cs-CZ" sz="1600" dirty="0"/>
              <a:t>na soc. sítě jen v určitý vymezený čas nebo vypnutí notifikací</a:t>
            </a:r>
          </a:p>
          <a:p>
            <a:pPr lvl="1" algn="just">
              <a:lnSpc>
                <a:spcPct val="150000"/>
              </a:lnSpc>
              <a:buFont typeface="Wingdings" panose="05000000000000000000" pitchFamily="2" charset="2"/>
              <a:buChar char="§"/>
            </a:pPr>
            <a:r>
              <a:rPr lang="cs-CZ" sz="1600" dirty="0" smtClean="0"/>
              <a:t>smazání </a:t>
            </a:r>
            <a:r>
              <a:rPr lang="cs-CZ" sz="1600" dirty="0"/>
              <a:t>profilu na sítích, které uživateli způsobují pocit nedostatečnosti</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a:t>Prvky </a:t>
            </a:r>
            <a:r>
              <a:rPr lang="cs-CZ" sz="1600" dirty="0" err="1"/>
              <a:t>retromarketingu</a:t>
            </a:r>
            <a:r>
              <a:rPr lang="cs-CZ" sz="1600" dirty="0"/>
              <a:t> společnosti využívají více či méně již delší dobu, jako pojem se však začal užívat teprve relativně nedávno, a to spíše intuitivně.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46FA783B-2A96-465F-931A-E2DD81D28D08}"/>
              </a:ext>
            </a:extLst>
          </p:cNvPr>
          <p:cNvSpPr>
            <a:spLocks noGrp="1"/>
          </p:cNvSpPr>
          <p:nvPr>
            <p:ph type="title"/>
          </p:nvPr>
        </p:nvSpPr>
        <p:spPr>
          <a:xfrm rot="16200000">
            <a:off x="-1969830" y="2905851"/>
            <a:ext cx="5336231" cy="1234571"/>
          </a:xfrm>
        </p:spPr>
        <p:txBody>
          <a:bodyPr rtlCol="0"/>
          <a:lstStyle/>
          <a:p>
            <a:pPr rtl="0"/>
            <a:r>
              <a:rPr lang="cs-CZ" dirty="0"/>
              <a:t>RETROMARKETING</a:t>
            </a:r>
          </a:p>
        </p:txBody>
      </p:sp>
      <p:pic>
        <p:nvPicPr>
          <p:cNvPr id="38" name="Zástupný symbol obrázku 37" descr="Starý, zlatožlutý automobil na silnici před hnědými stromy">
            <a:extLst>
              <a:ext uri="{FF2B5EF4-FFF2-40B4-BE49-F238E27FC236}">
                <a16:creationId xmlns="" xmlns:a16="http://schemas.microsoft.com/office/drawing/2014/main" id="{9DB4AA5D-EC26-42FF-B721-D6B63F126D5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315572" y="855022"/>
            <a:ext cx="3261229" cy="5336227"/>
          </a:xfrm>
        </p:spPr>
      </p:pic>
      <p:grpSp>
        <p:nvGrpSpPr>
          <p:cNvPr id="2" name="Skupina 1" descr="Tři trojúhelníkové obrysy, které zvýrazní obrázek">
            <a:extLst>
              <a:ext uri="{FF2B5EF4-FFF2-40B4-BE49-F238E27FC236}">
                <a16:creationId xmlns="" xmlns:a16="http://schemas.microsoft.com/office/drawing/2014/main"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8" name="Rovnoramenný trojúhelník 27" descr="Ozdobný trojúhelník">
              <a:extLst>
                <a:ext uri="{FF2B5EF4-FFF2-40B4-BE49-F238E27FC236}">
                  <a16:creationId xmlns=""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9" name="Rovnoramenný trojúhelník 28" descr="Ozdobný trojúhelník">
              <a:extLst>
                <a:ext uri="{FF2B5EF4-FFF2-40B4-BE49-F238E27FC236}">
                  <a16:creationId xmlns=""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grpSp>
      <p:sp>
        <p:nvSpPr>
          <p:cNvPr id="5" name="Zástupný symbol pro obsah 4">
            <a:extLst>
              <a:ext uri="{FF2B5EF4-FFF2-40B4-BE49-F238E27FC236}">
                <a16:creationId xmlns="" xmlns:a16="http://schemas.microsoft.com/office/drawing/2014/main" id="{E9387D84-59D0-407F-B754-632FFF8DF0CD}"/>
              </a:ext>
            </a:extLst>
          </p:cNvPr>
          <p:cNvSpPr>
            <a:spLocks noGrp="1"/>
          </p:cNvSpPr>
          <p:nvPr>
            <p:ph idx="1"/>
          </p:nvPr>
        </p:nvSpPr>
        <p:spPr>
          <a:xfrm>
            <a:off x="4852780" y="1151999"/>
            <a:ext cx="3913532" cy="4754880"/>
          </a:xfrm>
        </p:spPr>
        <p:txBody>
          <a:bodyPr rtlCol="0"/>
          <a:lstStyle/>
          <a:p>
            <a:pPr rtl="0">
              <a:lnSpc>
                <a:spcPct val="150000"/>
              </a:lnSpc>
              <a:spcBef>
                <a:spcPts val="0"/>
              </a:spcBef>
              <a:buFont typeface="Wingdings" panose="05000000000000000000" pitchFamily="2" charset="2"/>
              <a:buChar char="§"/>
            </a:pPr>
            <a:r>
              <a:rPr lang="cs-CZ" dirty="0"/>
              <a:t>Relativní novota ve skupině marketingových odvětví</a:t>
            </a:r>
          </a:p>
          <a:p>
            <a:pPr rtl="0">
              <a:lnSpc>
                <a:spcPct val="150000"/>
              </a:lnSpc>
              <a:spcBef>
                <a:spcPts val="0"/>
              </a:spcBef>
              <a:buFont typeface="Wingdings" panose="05000000000000000000" pitchFamily="2" charset="2"/>
              <a:buChar char="§"/>
            </a:pPr>
            <a:r>
              <a:rPr lang="cs-CZ" dirty="0"/>
              <a:t>Skrovné teoretické pokrytí </a:t>
            </a:r>
          </a:p>
          <a:p>
            <a:pPr rtl="0">
              <a:lnSpc>
                <a:spcPct val="150000"/>
              </a:lnSpc>
              <a:spcBef>
                <a:spcPts val="0"/>
              </a:spcBef>
              <a:buFont typeface="Wingdings" panose="05000000000000000000" pitchFamily="2" charset="2"/>
              <a:buChar char="§"/>
            </a:pPr>
            <a:r>
              <a:rPr lang="cs-CZ" dirty="0"/>
              <a:t>Doposud spíše intuitivní využívání</a:t>
            </a:r>
          </a:p>
          <a:p>
            <a:pPr rtl="0">
              <a:lnSpc>
                <a:spcPct val="150000"/>
              </a:lnSpc>
              <a:spcBef>
                <a:spcPts val="0"/>
              </a:spcBef>
              <a:buFont typeface="Wingdings" panose="05000000000000000000" pitchFamily="2" charset="2"/>
              <a:buChar char="§"/>
            </a:pPr>
            <a:r>
              <a:rPr lang="cs-CZ" dirty="0"/>
              <a:t>Nejednotná aplikace samotného pojmu </a:t>
            </a:r>
            <a:r>
              <a:rPr lang="cs-CZ" dirty="0" err="1"/>
              <a:t>retromarketing</a:t>
            </a:r>
            <a:endParaRPr lang="cs-CZ" dirty="0"/>
          </a:p>
          <a:p>
            <a:pPr rtl="0">
              <a:lnSpc>
                <a:spcPct val="150000"/>
              </a:lnSpc>
              <a:spcBef>
                <a:spcPts val="0"/>
              </a:spcBef>
              <a:buFont typeface="Wingdings" panose="05000000000000000000" pitchFamily="2" charset="2"/>
              <a:buChar char="§"/>
            </a:pPr>
            <a:r>
              <a:rPr lang="cs-CZ" dirty="0"/>
              <a:t>Potenciál ve vztahu k cílové skupině</a:t>
            </a:r>
          </a:p>
          <a:p>
            <a:pPr rtl="0">
              <a:lnSpc>
                <a:spcPct val="150000"/>
              </a:lnSpc>
              <a:spcBef>
                <a:spcPts val="0"/>
              </a:spcBef>
              <a:buFont typeface="Wingdings" panose="05000000000000000000" pitchFamily="2" charset="2"/>
              <a:buChar char="§"/>
            </a:pPr>
            <a:r>
              <a:rPr lang="cs-CZ" dirty="0"/>
              <a:t>Minulost se stala přítomností a staré je nové „nové“</a:t>
            </a:r>
          </a:p>
          <a:p>
            <a:pPr marL="0" indent="0" rtl="0">
              <a:lnSpc>
                <a:spcPts val="2200"/>
              </a:lnSpc>
              <a:spcBef>
                <a:spcPts val="0"/>
              </a:spcBef>
              <a:buNone/>
            </a:pPr>
            <a:endParaRPr lang="cs-CZ" sz="1400" dirty="0"/>
          </a:p>
        </p:txBody>
      </p:sp>
      <p:sp>
        <p:nvSpPr>
          <p:cNvPr id="30" name="Zástupný symbol pro číslo snímku 29">
            <a:extLst>
              <a:ext uri="{FF2B5EF4-FFF2-40B4-BE49-F238E27FC236}">
                <a16:creationId xmlns="" xmlns:a16="http://schemas.microsoft.com/office/drawing/2014/main" id="{F3158FD9-70ED-4C10-B7CE-63D15C2FD338}"/>
              </a:ext>
            </a:extLst>
          </p:cNvPr>
          <p:cNvSpPr>
            <a:spLocks noGrp="1"/>
          </p:cNvSpPr>
          <p:nvPr>
            <p:ph type="sldNum" sz="quarter" idx="11"/>
          </p:nvPr>
        </p:nvSpPr>
        <p:spPr/>
        <p:txBody>
          <a:bodyPr rtlCol="0"/>
          <a:lstStyle/>
          <a:p>
            <a:pPr rtl="0"/>
            <a:fld id="{19B51A1E-902D-48AF-9020-955120F399B6}" type="slidenum">
              <a:rPr lang="cs-CZ" smtClean="0"/>
              <a:pPr rtl="0"/>
              <a:t>49</a:t>
            </a:fld>
            <a:endParaRPr lang="cs-CZ" dirty="0"/>
          </a:p>
        </p:txBody>
      </p:sp>
    </p:spTree>
    <p:extLst>
      <p:ext uri="{BB962C8B-B14F-4D97-AF65-F5344CB8AC3E}">
        <p14:creationId xmlns:p14="http://schemas.microsoft.com/office/powerpoint/2010/main" val="4138855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Marketing na sociálních sítích</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online média (blogy, sdílení obsahu, sociální sítě), na kterých lidé mají možnost patřit do určité skupiny, sdílet obsahy, diskutovat, účastnit se různých činností (hrát online hry, soutěže apod.)</a:t>
            </a:r>
          </a:p>
          <a:p>
            <a:pPr algn="just">
              <a:lnSpc>
                <a:spcPct val="150000"/>
              </a:lnSpc>
              <a:buFont typeface="Wingdings" panose="05000000000000000000" pitchFamily="2" charset="2"/>
              <a:buChar char="§"/>
            </a:pPr>
            <a:r>
              <a:rPr lang="cs-CZ" sz="1800" dirty="0"/>
              <a:t>nabídka služeb, které poskytují sociální média – hlasování, hodnocení, komentáře, získávání zpětné vazby</a:t>
            </a:r>
          </a:p>
          <a:p>
            <a:pPr algn="just">
              <a:lnSpc>
                <a:spcPct val="150000"/>
              </a:lnSpc>
              <a:buFont typeface="Wingdings" panose="05000000000000000000" pitchFamily="2" charset="2"/>
              <a:buChar char="§"/>
            </a:pPr>
            <a:r>
              <a:rPr lang="cs-CZ" sz="1800" dirty="0"/>
              <a:t> sociální média umožňují propojení s ostatními stránkami, zdroji a lidmi</a:t>
            </a:r>
          </a:p>
          <a:p>
            <a:pPr algn="just">
              <a:lnSpc>
                <a:spcPct val="150000"/>
              </a:lnSpc>
              <a:buFont typeface="Wingdings" panose="05000000000000000000" pitchFamily="2" charset="2"/>
              <a:buChar char="§"/>
            </a:pPr>
            <a:r>
              <a:rPr lang="cs-CZ" sz="1800" dirty="0"/>
              <a:t>sociální média používají spíše oboustrannou komunikaci, tedy přímou interakci uživatelů, na rozdíl od jednosměrné komunikace (například televizní reklamy)</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66581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 xmlns:a16="http://schemas.microsoft.com/office/drawing/2014/main" id="{46FA783B-2A96-465F-931A-E2DD81D28D08}"/>
              </a:ext>
            </a:extLst>
          </p:cNvPr>
          <p:cNvSpPr>
            <a:spLocks noGrp="1"/>
          </p:cNvSpPr>
          <p:nvPr>
            <p:ph type="title"/>
          </p:nvPr>
        </p:nvSpPr>
        <p:spPr>
          <a:xfrm rot="16200000">
            <a:off x="-1874827" y="3000854"/>
            <a:ext cx="5146225" cy="1234571"/>
          </a:xfrm>
        </p:spPr>
        <p:txBody>
          <a:bodyPr rtlCol="0"/>
          <a:lstStyle/>
          <a:p>
            <a:pPr rtl="0"/>
            <a:r>
              <a:rPr lang="cs-CZ" dirty="0"/>
              <a:t>RETROMARKETING</a:t>
            </a:r>
          </a:p>
        </p:txBody>
      </p:sp>
      <p:grpSp>
        <p:nvGrpSpPr>
          <p:cNvPr id="2" name="Skupina 1" descr="Tři trojúhelníkové obrysy, které zvýrazní obrázek">
            <a:extLst>
              <a:ext uri="{FF2B5EF4-FFF2-40B4-BE49-F238E27FC236}">
                <a16:creationId xmlns="" xmlns:a16="http://schemas.microsoft.com/office/drawing/2014/main"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 xmlns:a16="http://schemas.microsoft.com/office/drawing/2014/main"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ovnoramenný trojúhelník 27" descr="Ozdobný trojúhelník">
              <a:extLst>
                <a:ext uri="{FF2B5EF4-FFF2-40B4-BE49-F238E27FC236}">
                  <a16:creationId xmlns="" xmlns:a16="http://schemas.microsoft.com/office/drawing/2014/main"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ovnoramenný trojúhelník 28" descr="Ozdobný trojúhelník">
              <a:extLst>
                <a:ext uri="{FF2B5EF4-FFF2-40B4-BE49-F238E27FC236}">
                  <a16:creationId xmlns="" xmlns:a16="http://schemas.microsoft.com/office/drawing/2014/main"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 name="Zástupný symbol pro obsah 4">
            <a:extLst>
              <a:ext uri="{FF2B5EF4-FFF2-40B4-BE49-F238E27FC236}">
                <a16:creationId xmlns="" xmlns:a16="http://schemas.microsoft.com/office/drawing/2014/main" id="{E9387D84-59D0-407F-B754-632FFF8DF0CD}"/>
              </a:ext>
            </a:extLst>
          </p:cNvPr>
          <p:cNvSpPr>
            <a:spLocks noGrp="1"/>
          </p:cNvSpPr>
          <p:nvPr>
            <p:ph idx="1"/>
          </p:nvPr>
        </p:nvSpPr>
        <p:spPr>
          <a:xfrm>
            <a:off x="4852780" y="1151999"/>
            <a:ext cx="3569326" cy="4754880"/>
          </a:xfrm>
        </p:spPr>
        <p:txBody>
          <a:bodyPr rtlCol="0">
            <a:normAutofit/>
          </a:bodyPr>
          <a:lstStyle/>
          <a:p>
            <a:pPr algn="just" rtl="0">
              <a:lnSpc>
                <a:spcPct val="150000"/>
              </a:lnSpc>
              <a:spcBef>
                <a:spcPts val="0"/>
              </a:spcBef>
              <a:buFont typeface="Wingdings" panose="05000000000000000000" pitchFamily="2" charset="2"/>
              <a:buChar char="§"/>
            </a:pPr>
            <a:r>
              <a:rPr lang="cs-CZ" dirty="0" err="1"/>
              <a:t>Retromarketing</a:t>
            </a:r>
            <a:r>
              <a:rPr lang="cs-CZ" dirty="0"/>
              <a:t> reaguje na  pocit  nostalgie  v soudobé  společnosti  a  ujišťuje  spotřebitele,  že  kupovaný  produkt  má tradici, je prověřený časem a je autentický</a:t>
            </a:r>
            <a:r>
              <a:rPr lang="cs-CZ" dirty="0" smtClean="0"/>
              <a:t>.</a:t>
            </a:r>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pracuje na bázi vzpomínek.</a:t>
            </a:r>
            <a:endParaRPr lang="cs-CZ" i="1" dirty="0"/>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a:t>
            </a:r>
            <a:r>
              <a:rPr lang="cs-CZ" i="1" dirty="0"/>
              <a:t>staví na chuti mládí.</a:t>
            </a:r>
          </a:p>
          <a:p>
            <a:pPr marL="0" indent="0" rtl="0">
              <a:lnSpc>
                <a:spcPts val="2200"/>
              </a:lnSpc>
              <a:spcBef>
                <a:spcPts val="0"/>
              </a:spcBef>
              <a:buNone/>
            </a:pPr>
            <a:endParaRPr lang="cs-CZ" dirty="0"/>
          </a:p>
        </p:txBody>
      </p:sp>
      <p:sp>
        <p:nvSpPr>
          <p:cNvPr id="30" name="Zástupný symbol pro číslo snímku 29">
            <a:extLst>
              <a:ext uri="{FF2B5EF4-FFF2-40B4-BE49-F238E27FC236}">
                <a16:creationId xmlns="" xmlns:a16="http://schemas.microsoft.com/office/drawing/2014/main" id="{F3158FD9-70ED-4C10-B7CE-63D15C2FD338}"/>
              </a:ext>
            </a:extLst>
          </p:cNvPr>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cs-CZ" sz="2000" b="0" i="0" u="none" strike="noStrike" kern="1200" cap="none" spc="0" normalizeH="0" baseline="0" noProof="0" smtClean="0">
                <a:ln>
                  <a:noFill/>
                </a:ln>
                <a:solidFill>
                  <a:prstClr val="black">
                    <a:lumMod val="75000"/>
                    <a:lumOff val="25000"/>
                  </a:prstClr>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cs-CZ"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p:txBody>
      </p:sp>
      <p:pic>
        <p:nvPicPr>
          <p:cNvPr id="7" name="Zástupný symbol obrázku 6">
            <a:extLst>
              <a:ext uri="{FF2B5EF4-FFF2-40B4-BE49-F238E27FC236}">
                <a16:creationId xmlns="" xmlns:a16="http://schemas.microsoft.com/office/drawing/2014/main" id="{CA78F016-A19A-4A01-A102-DDEEC42121B3}"/>
              </a:ext>
            </a:extLst>
          </p:cNvPr>
          <p:cNvPicPr>
            <a:picLocks noGrp="1" noChangeAspect="1"/>
          </p:cNvPicPr>
          <p:nvPr>
            <p:ph type="pic" sz="quarter" idx="12"/>
          </p:nvPr>
        </p:nvPicPr>
        <p:blipFill>
          <a:blip r:embed="rId3"/>
          <a:srcRect l="28868" r="28868"/>
          <a:stretch>
            <a:fillRect/>
          </a:stretch>
        </p:blipFill>
        <p:spPr>
          <a:xfrm>
            <a:off x="1315572" y="1045028"/>
            <a:ext cx="3261229" cy="5146221"/>
          </a:xfrm>
          <a:prstGeom prst="rect">
            <a:avLst/>
          </a:prstGeom>
        </p:spPr>
      </p:pic>
    </p:spTree>
    <p:extLst>
      <p:ext uri="{BB962C8B-B14F-4D97-AF65-F5344CB8AC3E}">
        <p14:creationId xmlns:p14="http://schemas.microsoft.com/office/powerpoint/2010/main" val="3504151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Retrosvět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sz="half" idx="1"/>
          </p:nvPr>
        </p:nvSpPr>
        <p:spPr>
          <a:noFill/>
        </p:spPr>
        <p:txBody>
          <a:bodyPr>
            <a:normAutofit/>
          </a:bodyPr>
          <a:lstStyle/>
          <a:p>
            <a:pPr marL="0" indent="0" algn="just">
              <a:lnSpc>
                <a:spcPct val="150000"/>
              </a:lnSpc>
              <a:buNone/>
            </a:pPr>
            <a:r>
              <a:rPr lang="cs-CZ" sz="1800" dirty="0" smtClean="0"/>
              <a:t>Příběh:</a:t>
            </a:r>
          </a:p>
          <a:p>
            <a:pPr algn="just">
              <a:lnSpc>
                <a:spcPct val="150000"/>
              </a:lnSpc>
              <a:buFont typeface="Wingdings" panose="05000000000000000000" pitchFamily="2" charset="2"/>
              <a:buChar char="§"/>
            </a:pPr>
            <a:r>
              <a:rPr lang="cs-CZ" sz="1800" dirty="0" smtClean="0"/>
              <a:t>„</a:t>
            </a:r>
            <a:r>
              <a:rPr lang="cs-CZ" sz="1800" dirty="0"/>
              <a:t>Za zvuků hitovek diskotékového krále Michala Davida popíjím kofolu, </a:t>
            </a:r>
            <a:br>
              <a:rPr lang="cs-CZ" sz="1800" dirty="0"/>
            </a:br>
            <a:r>
              <a:rPr lang="cs-CZ" sz="1800" dirty="0"/>
              <a:t>v kapse na mě čeká žvýkačka Pedro, do rytmu si podupávají nohy obuté do botasek. Scéna jako z filmu z 80. let? Kdepak, vítejte v dnešním </a:t>
            </a:r>
            <a:r>
              <a:rPr lang="cs-CZ" sz="1800" dirty="0" err="1"/>
              <a:t>retrosvětě</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213742"/>
            <a:ext cx="4038600" cy="225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314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a:t>Obsahový marketing (anglicky </a:t>
            </a:r>
            <a:r>
              <a:rPr lang="cs-CZ" sz="1600" dirty="0" err="1"/>
              <a:t>content</a:t>
            </a:r>
            <a:r>
              <a:rPr lang="cs-CZ" sz="1600" dirty="0"/>
              <a:t> marketing) je forma marketingu, zaměřená na tvorbu, publikování a distribuci takového obsahu, který je pro vybrané cílové publikum relevantní a hodnotný. </a:t>
            </a:r>
            <a:endParaRPr lang="cs-CZ" sz="1600" dirty="0" smtClean="0"/>
          </a:p>
          <a:p>
            <a:pPr>
              <a:lnSpc>
                <a:spcPct val="150000"/>
              </a:lnSpc>
              <a:spcBef>
                <a:spcPts val="200"/>
              </a:spcBef>
              <a:buFont typeface="Wingdings" panose="05000000000000000000" pitchFamily="2" charset="2"/>
              <a:buChar char="§"/>
            </a:pPr>
            <a:r>
              <a:rPr lang="cs-CZ" sz="1600" dirty="0" err="1" smtClean="0"/>
              <a:t>Zkazník</a:t>
            </a:r>
            <a:r>
              <a:rPr lang="cs-CZ" sz="1600" dirty="0" smtClean="0"/>
              <a:t> </a:t>
            </a:r>
            <a:r>
              <a:rPr lang="cs-CZ" sz="1600" dirty="0"/>
              <a:t>při něm sám aktivně vyhledává informace a odpovědi, současně na obsah může obvykle reagovat (skrze komentáře, sdílením apod.). </a:t>
            </a:r>
            <a:endParaRPr lang="cs-CZ" sz="1600" dirty="0" smtClean="0"/>
          </a:p>
          <a:p>
            <a:pPr>
              <a:lnSpc>
                <a:spcPct val="150000"/>
              </a:lnSpc>
              <a:spcBef>
                <a:spcPts val="200"/>
              </a:spcBef>
              <a:buFont typeface="Wingdings" panose="05000000000000000000" pitchFamily="2" charset="2"/>
              <a:buChar char="§"/>
            </a:pPr>
            <a:r>
              <a:rPr lang="cs-CZ" sz="1600" dirty="0" smtClean="0"/>
              <a:t>Cílem </a:t>
            </a:r>
            <a:r>
              <a:rPr lang="cs-CZ" sz="1600" dirty="0"/>
              <a:t>obsahového marketingu je zpravidla</a:t>
            </a:r>
            <a:r>
              <a:rPr lang="cs-CZ" sz="1600" dirty="0" smtClean="0"/>
              <a:t>:</a:t>
            </a:r>
            <a:endParaRPr lang="cs-CZ" sz="1600" dirty="0"/>
          </a:p>
          <a:p>
            <a:pPr lvl="1">
              <a:lnSpc>
                <a:spcPct val="150000"/>
              </a:lnSpc>
              <a:spcBef>
                <a:spcPts val="200"/>
              </a:spcBef>
              <a:buFont typeface="Wingdings" panose="05000000000000000000" pitchFamily="2" charset="2"/>
              <a:buChar char="§"/>
            </a:pPr>
            <a:r>
              <a:rPr lang="cs-CZ" sz="1600" dirty="0" smtClean="0"/>
              <a:t>přilákat </a:t>
            </a:r>
            <a:r>
              <a:rPr lang="cs-CZ" sz="1600" dirty="0"/>
              <a:t>pozornost a generovat potenciální zákazníky</a:t>
            </a:r>
          </a:p>
          <a:p>
            <a:pPr lvl="1">
              <a:lnSpc>
                <a:spcPct val="150000"/>
              </a:lnSpc>
              <a:spcBef>
                <a:spcPts val="200"/>
              </a:spcBef>
              <a:buFont typeface="Wingdings" panose="05000000000000000000" pitchFamily="2" charset="2"/>
              <a:buChar char="§"/>
            </a:pPr>
            <a:r>
              <a:rPr lang="cs-CZ" sz="1600" dirty="0" smtClean="0"/>
              <a:t>rozšířit </a:t>
            </a:r>
            <a:r>
              <a:rPr lang="cs-CZ" sz="1600" dirty="0"/>
              <a:t>svou zákaznickou základnu</a:t>
            </a:r>
          </a:p>
          <a:p>
            <a:pPr lvl="1">
              <a:lnSpc>
                <a:spcPct val="150000"/>
              </a:lnSpc>
              <a:spcBef>
                <a:spcPts val="200"/>
              </a:spcBef>
              <a:buFont typeface="Wingdings" panose="05000000000000000000" pitchFamily="2" charset="2"/>
              <a:buChar char="§"/>
            </a:pPr>
            <a:r>
              <a:rPr lang="cs-CZ" sz="1600" dirty="0" smtClean="0"/>
              <a:t>zvýšit </a:t>
            </a:r>
            <a:r>
              <a:rPr lang="cs-CZ" sz="1600" dirty="0"/>
              <a:t>objem prodeje</a:t>
            </a:r>
          </a:p>
          <a:p>
            <a:pPr lvl="1">
              <a:lnSpc>
                <a:spcPct val="150000"/>
              </a:lnSpc>
              <a:spcBef>
                <a:spcPts val="200"/>
              </a:spcBef>
              <a:buFont typeface="Wingdings" panose="05000000000000000000" pitchFamily="2" charset="2"/>
              <a:buChar char="§"/>
            </a:pPr>
            <a:r>
              <a:rPr lang="cs-CZ" sz="1600" dirty="0" smtClean="0"/>
              <a:t>zvýšit </a:t>
            </a:r>
            <a:r>
              <a:rPr lang="cs-CZ" sz="1600" dirty="0"/>
              <a:t>povědomí o značce a získat důvěryhodnost</a:t>
            </a:r>
          </a:p>
          <a:p>
            <a:pPr lvl="1">
              <a:lnSpc>
                <a:spcPct val="150000"/>
              </a:lnSpc>
              <a:spcBef>
                <a:spcPts val="200"/>
              </a:spcBef>
              <a:buFont typeface="Wingdings" panose="05000000000000000000" pitchFamily="2" charset="2"/>
              <a:buChar char="§"/>
            </a:pPr>
            <a:r>
              <a:rPr lang="cs-CZ" sz="1600" dirty="0" smtClean="0"/>
              <a:t>zapojit </a:t>
            </a:r>
            <a:r>
              <a:rPr lang="cs-CZ" sz="1600" dirty="0"/>
              <a:t>online komunitu uživatelů </a:t>
            </a:r>
            <a:r>
              <a:rPr lang="cs-CZ" sz="1200" dirty="0"/>
              <a:t/>
            </a:r>
            <a:br>
              <a:rPr lang="cs-CZ" sz="1200" dirty="0"/>
            </a:br>
            <a:endParaRPr lang="cs-CZ" sz="12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Výhody obsahového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růst povědomí o značce – potenciální zákazníci a kupující vyhledávají prostřednictvím internetu odpovědi na své otázky, snaží se najít řešení pro své problémy</a:t>
            </a:r>
            <a:r>
              <a:rPr lang="cs-CZ" sz="1600" dirty="0" smtClean="0"/>
              <a:t>.</a:t>
            </a:r>
          </a:p>
          <a:p>
            <a:pPr algn="just">
              <a:lnSpc>
                <a:spcPct val="150000"/>
              </a:lnSpc>
              <a:buFont typeface="Wingdings" panose="05000000000000000000" pitchFamily="2" charset="2"/>
              <a:buChar char="§"/>
            </a:pPr>
            <a:r>
              <a:rPr lang="cs-CZ" sz="1600" dirty="0"/>
              <a:t>zvýšení preference dané </a:t>
            </a:r>
            <a:r>
              <a:rPr lang="cs-CZ" sz="1600" dirty="0" smtClean="0"/>
              <a:t>značky</a:t>
            </a:r>
          </a:p>
          <a:p>
            <a:pPr algn="just">
              <a:lnSpc>
                <a:spcPct val="150000"/>
              </a:lnSpc>
              <a:buFont typeface="Wingdings" panose="05000000000000000000" pitchFamily="2" charset="2"/>
              <a:buChar char="§"/>
            </a:pPr>
            <a:r>
              <a:rPr lang="cs-CZ" sz="1600" dirty="0"/>
              <a:t>zajišťuje lepší dosah s nižšími náklady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Cíle </a:t>
            </a:r>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25000" lnSpcReduction="20000"/>
          </a:bodyPr>
          <a:lstStyle/>
          <a:p>
            <a:pPr marL="0" indent="0" algn="just">
              <a:lnSpc>
                <a:spcPct val="150000"/>
              </a:lnSpc>
              <a:spcBef>
                <a:spcPts val="0"/>
              </a:spcBef>
              <a:buNone/>
            </a:pPr>
            <a:r>
              <a:rPr lang="cs-CZ" sz="5600" dirty="0"/>
              <a:t>Obsahem lze při správné obsahové strategii dosahovat různých cílů. Na cíle lze pohlížet ze 2 různých pohledů, a to z pohledu uživatele a z pohledu </a:t>
            </a:r>
            <a:r>
              <a:rPr lang="cs-CZ" sz="5600" dirty="0" smtClean="0"/>
              <a:t>podnikání.</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uživatele:</a:t>
            </a:r>
            <a:endParaRPr lang="cs-CZ" sz="5600" b="1" dirty="0"/>
          </a:p>
          <a:p>
            <a:pPr lvl="1" algn="just">
              <a:lnSpc>
                <a:spcPct val="150000"/>
              </a:lnSpc>
              <a:spcBef>
                <a:spcPts val="0"/>
              </a:spcBef>
              <a:buFont typeface="Wingdings" panose="05000000000000000000" pitchFamily="2" charset="2"/>
              <a:buChar char="§"/>
            </a:pPr>
            <a:r>
              <a:rPr lang="cs-CZ" sz="5600" dirty="0" smtClean="0"/>
              <a:t>Zábava</a:t>
            </a:r>
            <a:endParaRPr lang="cs-CZ" sz="5600" dirty="0"/>
          </a:p>
          <a:p>
            <a:pPr lvl="1" algn="just">
              <a:lnSpc>
                <a:spcPct val="150000"/>
              </a:lnSpc>
              <a:spcBef>
                <a:spcPts val="0"/>
              </a:spcBef>
              <a:buFont typeface="Wingdings" panose="05000000000000000000" pitchFamily="2" charset="2"/>
              <a:buChar char="§"/>
            </a:pPr>
            <a:r>
              <a:rPr lang="cs-CZ" sz="5600" dirty="0" smtClean="0"/>
              <a:t>Vzdělání</a:t>
            </a:r>
            <a:endParaRPr lang="cs-CZ" sz="5600" dirty="0"/>
          </a:p>
          <a:p>
            <a:pPr lvl="1" algn="just">
              <a:lnSpc>
                <a:spcPct val="150000"/>
              </a:lnSpc>
              <a:spcBef>
                <a:spcPts val="0"/>
              </a:spcBef>
              <a:buFont typeface="Wingdings" panose="05000000000000000000" pitchFamily="2" charset="2"/>
              <a:buChar char="§"/>
            </a:pPr>
            <a:r>
              <a:rPr lang="cs-CZ" sz="5600" dirty="0" smtClean="0"/>
              <a:t>Pomoc</a:t>
            </a:r>
            <a:endParaRPr lang="cs-CZ" sz="5600" dirty="0"/>
          </a:p>
          <a:p>
            <a:pPr lvl="1" algn="just">
              <a:lnSpc>
                <a:spcPct val="150000"/>
              </a:lnSpc>
              <a:spcBef>
                <a:spcPts val="0"/>
              </a:spcBef>
              <a:buFont typeface="Wingdings" panose="05000000000000000000" pitchFamily="2" charset="2"/>
              <a:buChar char="§"/>
            </a:pPr>
            <a:r>
              <a:rPr lang="cs-CZ" sz="5600" dirty="0" smtClean="0"/>
              <a:t>Informace</a:t>
            </a:r>
            <a:endParaRPr lang="cs-CZ" sz="5600" dirty="0"/>
          </a:p>
          <a:p>
            <a:pPr lvl="1" algn="just">
              <a:lnSpc>
                <a:spcPct val="150000"/>
              </a:lnSpc>
              <a:spcBef>
                <a:spcPts val="0"/>
              </a:spcBef>
              <a:buFont typeface="Wingdings" panose="05000000000000000000" pitchFamily="2" charset="2"/>
              <a:buChar char="§"/>
            </a:pPr>
            <a:r>
              <a:rPr lang="cs-CZ" sz="5600" dirty="0" smtClean="0"/>
              <a:t>Nákup</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podnikání:</a:t>
            </a:r>
            <a:endParaRPr lang="cs-CZ" sz="5600" b="1" dirty="0"/>
          </a:p>
          <a:p>
            <a:pPr lvl="1" algn="just">
              <a:lnSpc>
                <a:spcPct val="150000"/>
              </a:lnSpc>
              <a:spcBef>
                <a:spcPts val="0"/>
              </a:spcBef>
              <a:buFont typeface="Wingdings" panose="05000000000000000000" pitchFamily="2" charset="2"/>
              <a:buChar char="§"/>
            </a:pPr>
            <a:r>
              <a:rPr lang="cs-CZ" sz="5600" dirty="0" smtClean="0"/>
              <a:t>Návštěvnost</a:t>
            </a:r>
            <a:endParaRPr lang="cs-CZ" sz="5600" dirty="0"/>
          </a:p>
          <a:p>
            <a:pPr lvl="1" algn="just">
              <a:lnSpc>
                <a:spcPct val="150000"/>
              </a:lnSpc>
              <a:spcBef>
                <a:spcPts val="0"/>
              </a:spcBef>
              <a:buFont typeface="Wingdings" panose="05000000000000000000" pitchFamily="2" charset="2"/>
              <a:buChar char="§"/>
            </a:pPr>
            <a:r>
              <a:rPr lang="cs-CZ" sz="5600" dirty="0" smtClean="0"/>
              <a:t>Prodej</a:t>
            </a:r>
            <a:endParaRPr lang="cs-CZ" sz="5600" dirty="0"/>
          </a:p>
          <a:p>
            <a:pPr lvl="1" algn="just">
              <a:lnSpc>
                <a:spcPct val="150000"/>
              </a:lnSpc>
              <a:spcBef>
                <a:spcPts val="0"/>
              </a:spcBef>
              <a:buFont typeface="Wingdings" panose="05000000000000000000" pitchFamily="2" charset="2"/>
              <a:buChar char="§"/>
            </a:pPr>
            <a:r>
              <a:rPr lang="cs-CZ" sz="5600" dirty="0" smtClean="0"/>
              <a:t>Zvyšování </a:t>
            </a:r>
            <a:r>
              <a:rPr lang="cs-CZ" sz="5600" dirty="0"/>
              <a:t>reputace</a:t>
            </a:r>
          </a:p>
          <a:p>
            <a:pPr lvl="1" algn="just">
              <a:lnSpc>
                <a:spcPct val="150000"/>
              </a:lnSpc>
              <a:spcBef>
                <a:spcPts val="0"/>
              </a:spcBef>
              <a:buFont typeface="Wingdings" panose="05000000000000000000" pitchFamily="2" charset="2"/>
              <a:buChar char="§"/>
            </a:pPr>
            <a:r>
              <a:rPr lang="cs-CZ" sz="5600" dirty="0" smtClean="0"/>
              <a:t>Budování </a:t>
            </a:r>
            <a:r>
              <a:rPr lang="cs-CZ" sz="5600" dirty="0"/>
              <a:t>důvěry</a:t>
            </a:r>
          </a:p>
          <a:p>
            <a:pPr lvl="1" algn="just">
              <a:lnSpc>
                <a:spcPct val="150000"/>
              </a:lnSpc>
              <a:spcBef>
                <a:spcPts val="0"/>
              </a:spcBef>
              <a:buFont typeface="Wingdings" panose="05000000000000000000" pitchFamily="2" charset="2"/>
              <a:buChar char="§"/>
            </a:pPr>
            <a:r>
              <a:rPr lang="cs-CZ" sz="5600" dirty="0" smtClean="0"/>
              <a:t>Budování značky</a:t>
            </a:r>
            <a:endParaRPr lang="cs-CZ" sz="5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err="1"/>
              <a:t>Omnichannel</a:t>
            </a:r>
            <a:r>
              <a:rPr lang="cs-CZ" sz="1600" dirty="0"/>
              <a:t> je pojem užívaný v celé šíři oborů a představuje strategie, které organizace používají pro maximální využití existence více paralelních prodejních či komunikačních kanálů</a:t>
            </a:r>
            <a:r>
              <a:rPr lang="cs-CZ" sz="1600" dirty="0" smtClean="0"/>
              <a:t>.</a:t>
            </a:r>
          </a:p>
          <a:p>
            <a:pPr>
              <a:lnSpc>
                <a:spcPct val="150000"/>
              </a:lnSpc>
              <a:spcBef>
                <a:spcPts val="200"/>
              </a:spcBef>
              <a:buFont typeface="Wingdings" panose="05000000000000000000" pitchFamily="2" charset="2"/>
              <a:buChar char="§"/>
            </a:pPr>
            <a:r>
              <a:rPr lang="cs-CZ" sz="1600" dirty="0" smtClean="0"/>
              <a:t>Cílem </a:t>
            </a:r>
            <a:r>
              <a:rPr lang="cs-CZ" sz="1600" dirty="0"/>
              <a:t>je nejčastěji zlepšení zákaznického či obecně uživatelského </a:t>
            </a:r>
            <a:r>
              <a:rPr lang="cs-CZ" sz="1600" dirty="0" smtClean="0"/>
              <a:t>prožitku.</a:t>
            </a:r>
          </a:p>
          <a:p>
            <a:pPr>
              <a:lnSpc>
                <a:spcPct val="150000"/>
              </a:lnSpc>
              <a:spcBef>
                <a:spcPts val="200"/>
              </a:spcBef>
              <a:buFont typeface="Wingdings" panose="05000000000000000000" pitchFamily="2" charset="2"/>
              <a:buChar char="§"/>
            </a:pPr>
            <a:r>
              <a:rPr lang="cs-CZ" sz="1600" dirty="0" err="1"/>
              <a:t>Omnichanel</a:t>
            </a:r>
            <a:r>
              <a:rPr lang="cs-CZ" sz="1600" dirty="0"/>
              <a:t> marketing si </a:t>
            </a:r>
            <a:r>
              <a:rPr lang="cs-CZ" sz="1600" dirty="0" smtClean="0"/>
              <a:t>klade </a:t>
            </a:r>
            <a:r>
              <a:rPr lang="cs-CZ" sz="1600" dirty="0"/>
              <a:t>za cíl komunikaci se stávajícími spotřebiteli. Také prostřednictvím více kanálů, ale </a:t>
            </a:r>
            <a:r>
              <a:rPr lang="cs-CZ" sz="1600" dirty="0" smtClean="0"/>
              <a:t>celistvě. </a:t>
            </a:r>
          </a:p>
          <a:p>
            <a:pPr>
              <a:lnSpc>
                <a:spcPct val="150000"/>
              </a:lnSpc>
              <a:spcBef>
                <a:spcPts val="200"/>
              </a:spcBef>
              <a:buFont typeface="Wingdings" panose="05000000000000000000" pitchFamily="2" charset="2"/>
              <a:buChar char="§"/>
            </a:pPr>
            <a:r>
              <a:rPr lang="cs-CZ" sz="1600" dirty="0" smtClean="0"/>
              <a:t>Oproti </a:t>
            </a:r>
            <a:r>
              <a:rPr lang="cs-CZ" sz="1600" dirty="0" err="1"/>
              <a:t>multichannel</a:t>
            </a:r>
            <a:r>
              <a:rPr lang="cs-CZ" sz="1600" dirty="0"/>
              <a:t> marketingu se zaměřuje na stejné cílové publikum a klade důraz na komplexní a konzistentní zážitek se značkou</a:t>
            </a:r>
            <a:r>
              <a:rPr lang="cs-CZ" sz="1600" dirty="0" smtClean="0"/>
              <a:t>.</a:t>
            </a:r>
          </a:p>
          <a:p>
            <a:pPr>
              <a:buFont typeface="Wingdings" panose="05000000000000000000" pitchFamily="2" charset="2"/>
              <a:buChar char="§"/>
            </a:pPr>
            <a:r>
              <a:rPr lang="cs-CZ" sz="1600" dirty="0"/>
              <a:t>Pokud si například zákazník rozhodne objednat daný produktu/služby, dojde k tomu sice skrz různé kanály, ale pro značku je důležité, aby byl zážitek </a:t>
            </a:r>
            <a:r>
              <a:rPr lang="cs-CZ" sz="1600" dirty="0" smtClean="0"/>
              <a:t>konzistentní.</a:t>
            </a:r>
          </a:p>
          <a:p>
            <a:pPr>
              <a:buFont typeface="Wingdings" panose="05000000000000000000" pitchFamily="2" charset="2"/>
              <a:buChar char="§"/>
            </a:pPr>
            <a:endParaRPr lang="cs-CZ" sz="1600" dirty="0" smtClean="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Příklad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buFont typeface="Wingdings" panose="05000000000000000000" pitchFamily="2" charset="2"/>
              <a:buChar char="§"/>
            </a:pPr>
            <a:r>
              <a:rPr lang="cs-CZ" sz="1600" dirty="0" smtClean="0"/>
              <a:t>Výrobce </a:t>
            </a:r>
            <a:r>
              <a:rPr lang="cs-CZ" sz="1600" dirty="0"/>
              <a:t>krmiva pro psy prodává velkoobchodně (B2B) své produkty supermarketům v ČR a zároveň má vlastní </a:t>
            </a:r>
            <a:r>
              <a:rPr lang="cs-CZ" sz="1600" dirty="0" err="1"/>
              <a:t>eshop</a:t>
            </a:r>
            <a:r>
              <a:rPr lang="cs-CZ" sz="1600" dirty="0"/>
              <a:t> (B2C). </a:t>
            </a:r>
            <a:endParaRPr lang="cs-CZ" sz="1600" dirty="0" smtClean="0"/>
          </a:p>
          <a:p>
            <a:pPr>
              <a:lnSpc>
                <a:spcPct val="150000"/>
              </a:lnSpc>
              <a:buFont typeface="Wingdings" panose="05000000000000000000" pitchFamily="2" charset="2"/>
              <a:buChar char="§"/>
            </a:pPr>
            <a:r>
              <a:rPr lang="cs-CZ" sz="1600" dirty="0" smtClean="0"/>
              <a:t>V </a:t>
            </a:r>
            <a:r>
              <a:rPr lang="cs-CZ" sz="1600" dirty="0"/>
              <a:t>rámci </a:t>
            </a:r>
            <a:r>
              <a:rPr lang="cs-CZ" sz="1600" dirty="0" err="1"/>
              <a:t>omnichannel</a:t>
            </a:r>
            <a:r>
              <a:rPr lang="cs-CZ" sz="1600" dirty="0"/>
              <a:t> strategie spustí reklamní kampaň v TV, která představí nový produkt značky, kterou může spotřebitel koupit jak v supermarketu, tak na jeho </a:t>
            </a:r>
            <a:r>
              <a:rPr lang="cs-CZ" sz="1600" dirty="0" smtClean="0"/>
              <a:t/>
            </a:r>
            <a:br>
              <a:rPr lang="cs-CZ" sz="1600" dirty="0" smtClean="0"/>
            </a:br>
            <a:r>
              <a:rPr lang="cs-CZ" sz="1600" dirty="0" smtClean="0"/>
              <a:t>e-</a:t>
            </a:r>
            <a:r>
              <a:rPr lang="cs-CZ" sz="1600" dirty="0" err="1" smtClean="0"/>
              <a:t>shopu</a:t>
            </a:r>
            <a:r>
              <a:rPr lang="cs-CZ" sz="1600" dirty="0"/>
              <a:t>.</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descr="C:\Users\Renáta\Desktop\6050630d5a066523441e1fd2_Omnichann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70267"/>
            <a:ext cx="3016332" cy="295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1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Rozdíl </a:t>
            </a:r>
            <a:r>
              <a:rPr lang="cs-CZ" sz="2400" dirty="0">
                <a:solidFill>
                  <a:srgbClr val="D10202"/>
                </a:solidFill>
                <a:effectLst>
                  <a:outerShdw blurRad="38100" dist="38100" dir="2700000" algn="tl">
                    <a:srgbClr val="000000">
                      <a:alpha val="43137"/>
                    </a:srgbClr>
                  </a:outerShdw>
                </a:effectLst>
              </a:rPr>
              <a:t>mezi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a </a:t>
            </a:r>
            <a:r>
              <a:rPr lang="cs-CZ" sz="2400" dirty="0" err="1" smtClean="0">
                <a:solidFill>
                  <a:srgbClr val="D10202"/>
                </a:solidFill>
                <a:effectLst>
                  <a:outerShdw blurRad="38100" dist="38100" dir="2700000" algn="tl">
                    <a:srgbClr val="000000">
                      <a:alpha val="43137"/>
                    </a:srgbClr>
                  </a:outerShdw>
                </a:effectLst>
              </a:rPr>
              <a:t>multichannel</a:t>
            </a:r>
            <a:r>
              <a:rPr lang="cs-CZ" sz="2400" dirty="0" smtClean="0">
                <a:solidFill>
                  <a:srgbClr val="D10202"/>
                </a:solidFill>
                <a:effectLst>
                  <a:outerShdw blurRad="38100" dist="38100" dir="2700000" algn="tl">
                    <a:srgbClr val="000000">
                      <a:alpha val="43137"/>
                    </a:srgbClr>
                  </a:outerShdw>
                </a:effectLst>
              </a:rPr>
              <a:t> </a:t>
            </a:r>
            <a:r>
              <a:rPr lang="cs-CZ" sz="2400" dirty="0">
                <a:solidFill>
                  <a:srgbClr val="D10202"/>
                </a:solidFill>
                <a:effectLst>
                  <a:outerShdw blurRad="38100" dist="38100" dir="2700000" algn="tl">
                    <a:srgbClr val="000000">
                      <a:alpha val="43137"/>
                    </a:srgbClr>
                  </a:outerShdw>
                </a:effectLst>
              </a:rPr>
              <a:t>marketing </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Hlavním cílem </a:t>
            </a:r>
            <a:r>
              <a:rPr lang="cs-CZ" sz="1800" b="1" dirty="0" err="1"/>
              <a:t>multichannel</a:t>
            </a:r>
            <a:r>
              <a:rPr lang="cs-CZ" sz="1800" dirty="0"/>
              <a:t> marketingu je dosáhnout, co nejširšího dosahu na všech kanálech. Chce jednoduše zvýšit počet zákazníků, na co nejvyšší možný počet &gt;&gt; otevírá nové prodejní kanály a vstupuje na nové trhy či tržiště. V konečném důsledku pak tato strategie podporuje růst značky</a:t>
            </a:r>
            <a:r>
              <a:rPr lang="cs-CZ" sz="1800" dirty="0" smtClean="0"/>
              <a:t>.</a:t>
            </a:r>
          </a:p>
          <a:p>
            <a:pPr algn="just">
              <a:lnSpc>
                <a:spcPct val="150000"/>
              </a:lnSpc>
              <a:buFont typeface="Wingdings" panose="05000000000000000000" pitchFamily="2" charset="2"/>
              <a:buChar char="§"/>
            </a:pPr>
            <a:r>
              <a:rPr lang="cs-CZ" sz="1800" b="1" dirty="0" err="1"/>
              <a:t>Omnichannel</a:t>
            </a:r>
            <a:r>
              <a:rPr lang="cs-CZ" sz="1800" b="1" dirty="0"/>
              <a:t> marketing </a:t>
            </a:r>
            <a:r>
              <a:rPr lang="cs-CZ" sz="1800" dirty="0"/>
              <a:t>se naopak zaměřuje na poskytování, co nejvíce poutavého zážitku napříč kanály. Je založen na celistvé spotřebitelské zkušenosti. Ano, používá k tomu stejné kanály jako první strategie, ovšem s tím rozdílem, že je vše propojené</a:t>
            </a:r>
            <a:r>
              <a:rPr lang="cs-CZ" sz="1800" dirty="0" smtClean="0"/>
              <a:t>.</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4" name="Zástupný obsah 3">
            <a:extLst>
              <a:ext uri="{FF2B5EF4-FFF2-40B4-BE49-F238E27FC236}">
                <a16:creationId xmlns:a16="http://schemas.microsoft.com/office/drawing/2014/main" xmlns="" id="{577459DF-6072-401D-B65A-C4AD9CDF8D43}"/>
              </a:ext>
            </a:extLst>
          </p:cNvPr>
          <p:cNvPicPr>
            <a:picLocks noGrp="1" noChangeAspect="1"/>
          </p:cNvPicPr>
          <p:nvPr>
            <p:ph idx="1"/>
          </p:nvPr>
        </p:nvPicPr>
        <p:blipFill>
          <a:blip r:embed="rId2"/>
          <a:stretch>
            <a:fillRect/>
          </a:stretch>
        </p:blipFill>
        <p:spPr>
          <a:xfrm>
            <a:off x="289560" y="3194729"/>
            <a:ext cx="4945380" cy="2810625"/>
          </a:xfrm>
          <a:prstGeom prst="rect">
            <a:avLst/>
          </a:prstGeom>
        </p:spPr>
      </p:pic>
    </p:spTree>
    <p:extLst>
      <p:ext uri="{BB962C8B-B14F-4D97-AF65-F5344CB8AC3E}">
        <p14:creationId xmlns:p14="http://schemas.microsoft.com/office/powerpoint/2010/main" val="285399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umělá inteligence</a:t>
            </a:r>
          </a:p>
          <a:p>
            <a:pPr algn="just">
              <a:lnSpc>
                <a:spcPct val="150000"/>
              </a:lnSpc>
              <a:buFont typeface="Wingdings" panose="05000000000000000000" pitchFamily="2" charset="2"/>
              <a:buChar char="§"/>
            </a:pPr>
            <a:r>
              <a:rPr lang="cs-CZ" sz="1800" dirty="0"/>
              <a:t>digitální marketing</a:t>
            </a:r>
          </a:p>
          <a:p>
            <a:pPr algn="just">
              <a:lnSpc>
                <a:spcPct val="150000"/>
              </a:lnSpc>
              <a:buFont typeface="Wingdings" panose="05000000000000000000" pitchFamily="2" charset="2"/>
              <a:buChar char="§"/>
            </a:pPr>
            <a:r>
              <a:rPr lang="cs-CZ" sz="1800" dirty="0"/>
              <a:t>chytré telefony</a:t>
            </a:r>
          </a:p>
          <a:p>
            <a:pPr algn="just">
              <a:lnSpc>
                <a:spcPct val="150000"/>
              </a:lnSpc>
              <a:buFont typeface="Wingdings" panose="05000000000000000000" pitchFamily="2" charset="2"/>
              <a:buChar char="§"/>
            </a:pPr>
            <a:r>
              <a:rPr lang="cs-CZ" sz="1800" dirty="0" err="1"/>
              <a:t>Facebook</a:t>
            </a:r>
            <a:r>
              <a:rPr lang="cs-CZ" sz="1800" dirty="0"/>
              <a:t> </a:t>
            </a:r>
          </a:p>
          <a:p>
            <a:pPr algn="just">
              <a:lnSpc>
                <a:spcPct val="150000"/>
              </a:lnSpc>
              <a:buFont typeface="Wingdings" panose="05000000000000000000" pitchFamily="2" charset="2"/>
              <a:buChar char="§"/>
            </a:pPr>
            <a:r>
              <a:rPr lang="cs-CZ" sz="1800" dirty="0" err="1"/>
              <a:t>You</a:t>
            </a:r>
            <a:r>
              <a:rPr lang="cs-CZ" sz="1800" dirty="0"/>
              <a:t> Tube</a:t>
            </a:r>
          </a:p>
          <a:p>
            <a:pPr algn="just">
              <a:lnSpc>
                <a:spcPct val="150000"/>
              </a:lnSpc>
              <a:buFont typeface="Wingdings" panose="05000000000000000000" pitchFamily="2" charset="2"/>
              <a:buChar char="§"/>
            </a:pPr>
            <a:r>
              <a:rPr lang="cs-CZ" sz="1800" dirty="0" err="1"/>
              <a:t>streemová</a:t>
            </a:r>
            <a:r>
              <a:rPr lang="cs-CZ" sz="1800" dirty="0"/>
              <a:t> televize</a:t>
            </a:r>
          </a:p>
          <a:p>
            <a:pPr algn="just">
              <a:lnSpc>
                <a:spcPct val="150000"/>
              </a:lnSpc>
              <a:buFont typeface="Wingdings" panose="05000000000000000000" pitchFamily="2" charset="2"/>
              <a:buChar char="§"/>
            </a:pPr>
            <a:r>
              <a:rPr lang="cs-CZ" sz="1800" dirty="0"/>
              <a:t>digitální kiosky</a:t>
            </a:r>
          </a:p>
          <a:p>
            <a:pPr algn="just">
              <a:lnSpc>
                <a:spcPct val="150000"/>
              </a:lnSpc>
              <a:buFont typeface="Wingdings" panose="05000000000000000000" pitchFamily="2" charset="2"/>
              <a:buChar char="§"/>
            </a:pPr>
            <a:r>
              <a:rPr lang="cs-CZ" sz="1800" dirty="0" err="1"/>
              <a:t>influenceři</a:t>
            </a:r>
            <a:r>
              <a:rPr lang="cs-CZ" sz="1800" dirty="0"/>
              <a:t> jako osobní značka</a:t>
            </a:r>
          </a:p>
          <a:p>
            <a:pPr algn="just">
              <a:lnSpc>
                <a:spcPct val="150000"/>
              </a:lnSpc>
              <a:buFont typeface="Wingdings" panose="05000000000000000000" pitchFamily="2" charset="2"/>
              <a:buChar char="§"/>
            </a:pPr>
            <a:r>
              <a:rPr lang="cs-CZ" sz="1800" dirty="0"/>
              <a:t>optimalizace pro vyhledávače - SEO</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895" y="3119264"/>
            <a:ext cx="3895106" cy="243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117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displejová reklama</a:t>
            </a:r>
          </a:p>
          <a:p>
            <a:pPr algn="just">
              <a:lnSpc>
                <a:spcPct val="150000"/>
              </a:lnSpc>
              <a:buFont typeface="Wingdings" panose="05000000000000000000" pitchFamily="2" charset="2"/>
              <a:buChar char="§"/>
            </a:pPr>
            <a:r>
              <a:rPr lang="cs-CZ" sz="1800" dirty="0" err="1"/>
              <a:t>geolokační</a:t>
            </a:r>
            <a:r>
              <a:rPr lang="cs-CZ" sz="1800" dirty="0"/>
              <a:t> marketing</a:t>
            </a:r>
          </a:p>
          <a:p>
            <a:pPr algn="just">
              <a:lnSpc>
                <a:spcPct val="150000"/>
              </a:lnSpc>
              <a:buFont typeface="Wingdings" panose="05000000000000000000" pitchFamily="2" charset="2"/>
              <a:buChar char="§"/>
            </a:pPr>
            <a:r>
              <a:rPr lang="cs-CZ" sz="1800" dirty="0"/>
              <a:t>QR kódy</a:t>
            </a:r>
          </a:p>
          <a:p>
            <a:pPr algn="just">
              <a:lnSpc>
                <a:spcPct val="150000"/>
              </a:lnSpc>
              <a:buFont typeface="Wingdings" panose="05000000000000000000" pitchFamily="2" charset="2"/>
              <a:buChar char="§"/>
            </a:pPr>
            <a:r>
              <a:rPr lang="cs-CZ" sz="1800" dirty="0"/>
              <a:t>reklamní tapety</a:t>
            </a:r>
          </a:p>
          <a:p>
            <a:pPr algn="just">
              <a:lnSpc>
                <a:spcPct val="150000"/>
              </a:lnSpc>
              <a:buFont typeface="Wingdings" panose="05000000000000000000" pitchFamily="2" charset="2"/>
              <a:buChar char="§"/>
            </a:pPr>
            <a:r>
              <a:rPr lang="cs-CZ" sz="1800" dirty="0"/>
              <a:t>e-mail/SMS mobil marketing</a:t>
            </a:r>
          </a:p>
          <a:p>
            <a:pPr algn="just">
              <a:lnSpc>
                <a:spcPct val="150000"/>
              </a:lnSpc>
              <a:buFont typeface="Wingdings" panose="05000000000000000000" pitchFamily="2" charset="2"/>
              <a:buChar char="§"/>
            </a:pPr>
            <a:r>
              <a:rPr lang="cs-CZ" sz="1800" dirty="0"/>
              <a:t>mobilní srovnávací servery</a:t>
            </a:r>
          </a:p>
          <a:p>
            <a:pPr algn="just">
              <a:lnSpc>
                <a:spcPct val="150000"/>
              </a:lnSpc>
              <a:buFont typeface="Wingdings" panose="05000000000000000000" pitchFamily="2" charset="2"/>
              <a:buChar char="§"/>
            </a:pPr>
            <a:r>
              <a:rPr lang="cs-CZ" sz="1800" dirty="0"/>
              <a:t>mobilní nákupní rádce</a:t>
            </a:r>
          </a:p>
          <a:p>
            <a:pPr algn="just">
              <a:lnSpc>
                <a:spcPct val="150000"/>
              </a:lnSpc>
              <a:buFont typeface="Wingdings" panose="05000000000000000000" pitchFamily="2" charset="2"/>
              <a:buChar char="§"/>
            </a:pPr>
            <a:r>
              <a:rPr lang="cs-CZ" sz="1800" dirty="0" err="1"/>
              <a:t>product</a:t>
            </a:r>
            <a:r>
              <a:rPr lang="cs-CZ" sz="1800" dirty="0"/>
              <a:t> </a:t>
            </a:r>
            <a:r>
              <a:rPr lang="cs-CZ" sz="1800" dirty="0" err="1"/>
              <a:t>placement</a:t>
            </a:r>
            <a:endParaRPr lang="cs-CZ" sz="1800" dirty="0"/>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96" y="1520876"/>
            <a:ext cx="3475704" cy="23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(1) Product </a:t>
            </a:r>
            <a:r>
              <a:rPr lang="cs-CZ" sz="2400" dirty="0" err="1">
                <a:solidFill>
                  <a:srgbClr val="D10202"/>
                </a:solidFill>
                <a:effectLst>
                  <a:outerShdw blurRad="38100" dist="38100" dir="2700000" algn="tl">
                    <a:srgbClr val="000000">
                      <a:alpha val="43137"/>
                    </a:srgbClr>
                  </a:outerShdw>
                </a:effectLst>
              </a:rPr>
              <a:t>placement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doslova přeloženo jako umístění produktu</a:t>
            </a:r>
          </a:p>
          <a:p>
            <a:pPr algn="just">
              <a:lnSpc>
                <a:spcPct val="150000"/>
              </a:lnSpc>
              <a:buFont typeface="Wingdings" panose="05000000000000000000" pitchFamily="2" charset="2"/>
              <a:buChar char="§"/>
            </a:pPr>
            <a:r>
              <a:rPr lang="cs-CZ" sz="1800" dirty="0"/>
              <a:t>je jednou z možností skryté reklamy</a:t>
            </a:r>
          </a:p>
          <a:p>
            <a:pPr algn="just">
              <a:lnSpc>
                <a:spcPct val="150000"/>
              </a:lnSpc>
              <a:buFont typeface="Wingdings" panose="05000000000000000000" pitchFamily="2" charset="2"/>
              <a:buChar char="§"/>
            </a:pPr>
            <a:r>
              <a:rPr lang="cs-CZ" sz="1800" dirty="0"/>
              <a:t>jedná se o umísťování výrobků, názvů či log existujících značek do uměleckých děl (filmy, seriály, videohry, zábavní pořady, písně apod.)</a:t>
            </a:r>
          </a:p>
          <a:p>
            <a:pPr algn="just">
              <a:lnSpc>
                <a:spcPct val="150000"/>
              </a:lnSpc>
              <a:buFont typeface="Wingdings" panose="05000000000000000000" pitchFamily="2" charset="2"/>
              <a:buChar char="§"/>
            </a:pPr>
            <a:r>
              <a:rPr lang="cs-CZ" sz="1800" dirty="0"/>
              <a:t>oblíbenost </a:t>
            </a:r>
            <a:r>
              <a:rPr lang="cs-CZ" sz="1800" dirty="0" err="1"/>
              <a:t>product</a:t>
            </a:r>
            <a:r>
              <a:rPr lang="cs-CZ" sz="1800" dirty="0"/>
              <a:t> </a:t>
            </a:r>
            <a:r>
              <a:rPr lang="cs-CZ" sz="1800" dirty="0" err="1"/>
              <a:t>placementu</a:t>
            </a:r>
            <a:r>
              <a:rPr lang="cs-CZ" sz="1800" dirty="0"/>
              <a:t> roste, proto jej lze označit jako opravdový trend </a:t>
            </a:r>
            <a:br>
              <a:rPr lang="cs-CZ" sz="1800" dirty="0"/>
            </a:br>
            <a:r>
              <a:rPr lang="cs-CZ" sz="1800" dirty="0"/>
              <a:t>v  marketingové komunikaci</a:t>
            </a:r>
          </a:p>
          <a:p>
            <a:pPr algn="just">
              <a:lnSpc>
                <a:spcPct val="150000"/>
              </a:lnSpc>
              <a:buFont typeface="Wingdings" panose="05000000000000000000" pitchFamily="2" charset="2"/>
              <a:buChar char="§"/>
            </a:pPr>
            <a:r>
              <a:rPr lang="cs-CZ" sz="1800" dirty="0"/>
              <a:t>důvodem je nejen rozšíření v zahraničí (zejména v USA ), ale také fakt, že právě </a:t>
            </a:r>
            <a:r>
              <a:rPr lang="cs-CZ" sz="1800" dirty="0" err="1"/>
              <a:t>product</a:t>
            </a:r>
            <a:r>
              <a:rPr lang="cs-CZ" sz="1800" dirty="0"/>
              <a:t> </a:t>
            </a:r>
            <a:r>
              <a:rPr lang="cs-CZ" sz="1800" dirty="0" err="1"/>
              <a:t>placement</a:t>
            </a:r>
            <a:r>
              <a:rPr lang="cs-CZ" sz="1800" dirty="0"/>
              <a:t> je mnohdy  schopný zaplatit náklady na celý film </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051" y="1600199"/>
            <a:ext cx="1829750" cy="95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Product </a:t>
            </a:r>
            <a:r>
              <a:rPr lang="cs-CZ" sz="2400" dirty="0" err="1">
                <a:solidFill>
                  <a:srgbClr val="D10202"/>
                </a:solidFill>
                <a:effectLst>
                  <a:outerShdw blurRad="38100" dist="38100" dir="2700000" algn="tl">
                    <a:srgbClr val="000000">
                      <a:alpha val="43137"/>
                    </a:srgbClr>
                  </a:outerShdw>
                </a:effectLst>
              </a:rPr>
              <a:t>placement</a:t>
            </a:r>
            <a:r>
              <a:rPr lang="cs-CZ" sz="2400" dirty="0">
                <a:solidFill>
                  <a:srgbClr val="D10202"/>
                </a:solidFill>
                <a:effectLst>
                  <a:outerShdw blurRad="38100" dist="38100" dir="2700000" algn="tl">
                    <a:srgbClr val="000000">
                      <a:alpha val="43137"/>
                    </a:srgbClr>
                  </a:outerShdw>
                </a:effectLst>
              </a:rPr>
              <a:t> v ČR</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v České republice byl </a:t>
            </a:r>
            <a:r>
              <a:rPr lang="cs-CZ" sz="1800" dirty="0" err="1"/>
              <a:t>product</a:t>
            </a:r>
            <a:r>
              <a:rPr lang="cs-CZ" sz="1800" dirty="0"/>
              <a:t> </a:t>
            </a:r>
            <a:r>
              <a:rPr lang="cs-CZ" sz="1800" dirty="0" err="1"/>
              <a:t>placement</a:t>
            </a:r>
            <a:r>
              <a:rPr lang="cs-CZ" sz="1800" dirty="0"/>
              <a:t> až do 17. 8. 2009 oficiálně zakázán, avšak do jisté míry tolerován</a:t>
            </a:r>
          </a:p>
          <a:p>
            <a:pPr algn="just">
              <a:lnSpc>
                <a:spcPct val="150000"/>
              </a:lnSpc>
              <a:buFont typeface="Wingdings" panose="05000000000000000000" pitchFamily="2" charset="2"/>
              <a:buChar char="§"/>
            </a:pPr>
            <a:r>
              <a:rPr lang="cs-CZ" sz="1800" dirty="0"/>
              <a:t>v současné době je tato aktivita povolena, avšak je nutné při jejím uplatňování respektovat legislativní  omezení</a:t>
            </a:r>
          </a:p>
          <a:p>
            <a:pPr algn="just">
              <a:lnSpc>
                <a:spcPct val="150000"/>
              </a:lnSpc>
              <a:buFont typeface="Wingdings" panose="05000000000000000000" pitchFamily="2" charset="2"/>
              <a:buChar char="§"/>
            </a:pPr>
            <a:r>
              <a:rPr lang="cs-CZ" sz="1800" dirty="0"/>
              <a:t>doporučení Rady pro rozhlasové a televizní vysílání (RRTV): „Piktogram PP bude </a:t>
            </a:r>
            <a:br>
              <a:rPr lang="cs-CZ" sz="1800" dirty="0"/>
            </a:br>
            <a:r>
              <a:rPr lang="cs-CZ" sz="1800" dirty="0"/>
              <a:t>na obrazovce při každém svém uvedení umístěn po dobu minimálně pěti sekund </a:t>
            </a:r>
            <a:br>
              <a:rPr lang="cs-CZ" sz="1800" dirty="0"/>
            </a:br>
            <a:r>
              <a:rPr lang="cs-CZ" sz="1800" dirty="0"/>
              <a:t>u pravého dolního rohu obrazovky. Piktogram bude zabírat minimálně 15 % obrazovky, aby byl pro diváka dostatečně zřetelný“. Sdělení by mělo být jak v textové, tak i verbální podobě.</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609" y="200419"/>
            <a:ext cx="1433450" cy="14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Pushpin</Template>
  <TotalTime>2377</TotalTime>
  <Words>3568</Words>
  <Application>Microsoft Office PowerPoint</Application>
  <PresentationFormat>Předvádění na obrazovce (4:3)</PresentationFormat>
  <Paragraphs>461</Paragraphs>
  <Slides>58</Slides>
  <Notes>3</Notes>
  <HiddenSlides>0</HiddenSlides>
  <MMClips>0</MMClips>
  <ScaleCrop>false</ScaleCrop>
  <HeadingPairs>
    <vt:vector size="4" baseType="variant">
      <vt:variant>
        <vt:lpstr>Motiv</vt:lpstr>
      </vt:variant>
      <vt:variant>
        <vt:i4>1</vt:i4>
      </vt:variant>
      <vt:variant>
        <vt:lpstr>Nadpisy snímků</vt:lpstr>
      </vt:variant>
      <vt:variant>
        <vt:i4>58</vt:i4>
      </vt:variant>
    </vt:vector>
  </HeadingPairs>
  <TitlesOfParts>
    <vt:vector size="59" baseType="lpstr">
      <vt:lpstr>Office Theme</vt:lpstr>
      <vt:lpstr>TRENDY V MARKETINGOVÁ KOMUNIKACI  (XTMK)  Téma: Trendy marketingové komunikace v 21. století </vt:lpstr>
      <vt:lpstr>Obsah předmětu</vt:lpstr>
      <vt:lpstr>Nové trendy marketingové komunikace</vt:lpstr>
      <vt:lpstr>Účinnost tradičních médií</vt:lpstr>
      <vt:lpstr>Marketing na sociálních sítích</vt:lpstr>
      <vt:lpstr>Moderní trendy v marketingu</vt:lpstr>
      <vt:lpstr>Moderní trendy v marketingu</vt:lpstr>
      <vt:lpstr>(1) Product placement</vt:lpstr>
      <vt:lpstr>Product placement v ČR</vt:lpstr>
      <vt:lpstr>(2) Guerillová komunikace</vt:lpstr>
      <vt:lpstr>Guerilla marketing</vt:lpstr>
      <vt:lpstr>Formy guerilla marketingu</vt:lpstr>
      <vt:lpstr>(3) Virální marketing</vt:lpstr>
      <vt:lpstr>Virální marketing</vt:lpstr>
      <vt:lpstr>Virální marketing</vt:lpstr>
      <vt:lpstr>Virální marketing</vt:lpstr>
      <vt:lpstr>(3) Buzz marketing</vt:lpstr>
      <vt:lpstr>Buzz marketing</vt:lpstr>
      <vt:lpstr>Formy buzz marketingu</vt:lpstr>
      <vt:lpstr>Příklady/ukázky guerilla marketingu</vt:lpstr>
      <vt:lpstr>Astroturfing</vt:lpstr>
      <vt:lpstr>Nástroje astroturfingu</vt:lpstr>
      <vt:lpstr>Undercover marketing</vt:lpstr>
      <vt:lpstr>Ambient marketing</vt:lpstr>
      <vt:lpstr>Ambient marketing</vt:lpstr>
      <vt:lpstr>Ambient marketing</vt:lpstr>
      <vt:lpstr>Ambush marketing</vt:lpstr>
      <vt:lpstr>Formy ambush marketingu</vt:lpstr>
      <vt:lpstr>Ambush marketing v praxi</vt:lpstr>
      <vt:lpstr>Ambush marketing v praxi</vt:lpstr>
      <vt:lpstr>WOM</vt:lpstr>
      <vt:lpstr>WOM</vt:lpstr>
      <vt:lpstr>WOM</vt:lpstr>
      <vt:lpstr>WOM – Sernowitz</vt:lpstr>
      <vt:lpstr>WOM – 5T</vt:lpstr>
      <vt:lpstr>WOM – 5T</vt:lpstr>
      <vt:lpstr>Influencer marketing</vt:lpstr>
      <vt:lpstr>Influencer marketing</vt:lpstr>
      <vt:lpstr>Influenceři</vt:lpstr>
      <vt:lpstr>Typy influencerů</vt:lpstr>
      <vt:lpstr>Představitelé influencerů</vt:lpstr>
      <vt:lpstr>Storytelling</vt:lpstr>
      <vt:lpstr>Storytelling</vt:lpstr>
      <vt:lpstr>Význam storytellingu</vt:lpstr>
      <vt:lpstr>FOMO</vt:lpstr>
      <vt:lpstr>Využití FOMO v marketingu</vt:lpstr>
      <vt:lpstr>Zvládání FOMO</vt:lpstr>
      <vt:lpstr>Retromarketing</vt:lpstr>
      <vt:lpstr>RETROMARKETING</vt:lpstr>
      <vt:lpstr>RETROMARKETING</vt:lpstr>
      <vt:lpstr>Retrosvět</vt:lpstr>
      <vt:lpstr>Content marketing</vt:lpstr>
      <vt:lpstr>Výhody obsahového marketingu</vt:lpstr>
      <vt:lpstr>Cíle content marketingu</vt:lpstr>
      <vt:lpstr>Omnichannel marketing</vt:lpstr>
      <vt:lpstr>Příklad omnichannel marketingu</vt:lpstr>
      <vt:lpstr>Rozdíl mezi omnichannel a multichannel marketing </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2. cvičení</dc:title>
  <dc:creator>Pavlíčková Renáta</dc:creator>
  <cp:lastModifiedBy>Renáta</cp:lastModifiedBy>
  <cp:revision>288</cp:revision>
  <cp:lastPrinted>2020-03-03T12:19:40Z</cp:lastPrinted>
  <dcterms:created xsi:type="dcterms:W3CDTF">2020-03-02T13:24:01Z</dcterms:created>
  <dcterms:modified xsi:type="dcterms:W3CDTF">2023-04-18T19:05:41Z</dcterms:modified>
</cp:coreProperties>
</file>