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  <p:sldMasterId id="2147483684" r:id="rId3"/>
    <p:sldMasterId id="2147483696" r:id="rId4"/>
  </p:sldMasterIdLst>
  <p:notesMasterIdLst>
    <p:notesMasterId r:id="rId38"/>
  </p:notesMasterIdLst>
  <p:handoutMasterIdLst>
    <p:handoutMasterId r:id="rId39"/>
  </p:handoutMasterIdLst>
  <p:sldIdLst>
    <p:sldId id="256" r:id="rId5"/>
    <p:sldId id="318" r:id="rId6"/>
    <p:sldId id="557" r:id="rId7"/>
    <p:sldId id="587" r:id="rId8"/>
    <p:sldId id="622" r:id="rId9"/>
    <p:sldId id="586" r:id="rId10"/>
    <p:sldId id="571" r:id="rId11"/>
    <p:sldId id="570" r:id="rId12"/>
    <p:sldId id="573" r:id="rId13"/>
    <p:sldId id="627" r:id="rId14"/>
    <p:sldId id="628" r:id="rId15"/>
    <p:sldId id="568" r:id="rId16"/>
    <p:sldId id="585" r:id="rId17"/>
    <p:sldId id="574" r:id="rId18"/>
    <p:sldId id="577" r:id="rId19"/>
    <p:sldId id="578" r:id="rId20"/>
    <p:sldId id="566" r:id="rId21"/>
    <p:sldId id="575" r:id="rId22"/>
    <p:sldId id="564" r:id="rId23"/>
    <p:sldId id="576" r:id="rId24"/>
    <p:sldId id="563" r:id="rId25"/>
    <p:sldId id="607" r:id="rId26"/>
    <p:sldId id="609" r:id="rId27"/>
    <p:sldId id="610" r:id="rId28"/>
    <p:sldId id="612" r:id="rId29"/>
    <p:sldId id="611" r:id="rId30"/>
    <p:sldId id="613" r:id="rId31"/>
    <p:sldId id="615" r:id="rId32"/>
    <p:sldId id="621" r:id="rId33"/>
    <p:sldId id="617" r:id="rId34"/>
    <p:sldId id="619" r:id="rId35"/>
    <p:sldId id="620" r:id="rId36"/>
    <p:sldId id="501" r:id="rId37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317" userDrawn="1">
          <p15:clr>
            <a:srgbClr val="A4A3A4"/>
          </p15:clr>
        </p15:guide>
        <p15:guide id="2" pos="49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dvíková Pavla" initials="LP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9FF99"/>
    <a:srgbClr val="D10202"/>
    <a:srgbClr val="D50202"/>
    <a:srgbClr val="CCFF99"/>
    <a:srgbClr val="99FFCC"/>
    <a:srgbClr val="0066FF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Světlý sty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6807" autoAdjust="0"/>
  </p:normalViewPr>
  <p:slideViewPr>
    <p:cSldViewPr snapToGrid="0" snapToObjects="1">
      <p:cViewPr>
        <p:scale>
          <a:sx n="80" d="100"/>
          <a:sy n="80" d="100"/>
        </p:scale>
        <p:origin x="-1086" y="-72"/>
      </p:cViewPr>
      <p:guideLst>
        <p:guide orient="horz" pos="3317"/>
        <p:guide pos="499"/>
      </p:guideLst>
    </p:cSldViewPr>
  </p:slideViewPr>
  <p:outlineViewPr>
    <p:cViewPr>
      <p:scale>
        <a:sx n="33" d="100"/>
        <a:sy n="33" d="100"/>
      </p:scale>
      <p:origin x="0" y="-2010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1" d="100"/>
          <a:sy n="91" d="100"/>
        </p:scale>
        <p:origin x="376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970939" y="0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C6700B-6DB9-4E6E-8308-1B81A615A0C7}" type="datetimeFigureOut">
              <a:rPr lang="cs-CZ" smtClean="0"/>
              <a:t>18.4.2023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1" y="8829968"/>
            <a:ext cx="303784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970939" y="8829968"/>
            <a:ext cx="303784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0AA3FD-3C58-4BC6-86FC-A8729BC073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17137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482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482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3DBD41-9FAA-4C3D-A3D8-9976A4942FA3}" type="datetimeFigureOut">
              <a:rPr lang="cs-CZ" smtClean="0"/>
              <a:t>18.4.2023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01041" y="4415790"/>
            <a:ext cx="5608320" cy="418338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1" y="8829967"/>
            <a:ext cx="3037840" cy="4648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970939" y="8829967"/>
            <a:ext cx="3037840" cy="4648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390784-34DA-4799-BFD9-C6E9ED2461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173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90784-34DA-4799-BFD9-C6E9ED246103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5430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724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822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058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4/18/2023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8421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4/18/2023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7523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4/18/2023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2807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4/18/2023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209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4/18/2023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2882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4/18/2023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5872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4/18/2023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543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4/18/2023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057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8077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4/18/2023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5451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4/18/2023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869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4/18/2023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8082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4/18/2023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1283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4/18/2023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0963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4/18/2023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317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4/18/2023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022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4/18/2023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3196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4/18/2023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9606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4/18/2023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695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0234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4/18/2023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3430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4/18/2023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6976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4/18/2023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2856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4/18/2023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315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4/18/2023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7144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4/18/2023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9743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4/18/2023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5983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4/18/2023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7888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4/18/2023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0061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4/18/2023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949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8747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4/18/2023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0432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4/18/2023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7104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4/18/2023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0403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4/18/2023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5123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4/18/2023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08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223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651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00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378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601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B1EB3-18E5-3B48-B1FD-09B9226D6C2A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04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4/18/2023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37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4/18/2023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094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4/18/2023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19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www.creativeguerrillamarketing.com/guerrilla-marketing/122-must-see-guerilla-marketing-examples/" TargetMode="Externa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mam.ihned.cz/c1-44977040-ambientni-media-jsou-v-cechach-spise-raritou" TargetMode="External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touch4it.cz/blog/guerilla-marketing-kampane" TargetMode="Externa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touch4it.cz/blog/guerilla-marketing-kampane" TargetMode="External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touch4it.cz/blog/guerilla-marketing-kampane" TargetMode="External"/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350" y="2566220"/>
            <a:ext cx="7607505" cy="2362040"/>
          </a:xfrm>
          <a:noFill/>
        </p:spPr>
        <p:txBody>
          <a:bodyPr lIns="0" tIns="0" rIns="0" bIns="0" anchor="t" anchorCtr="0">
            <a:normAutofit fontScale="90000"/>
          </a:bodyPr>
          <a:lstStyle/>
          <a:p>
            <a:pPr algn="l">
              <a:spcBef>
                <a:spcPts val="1200"/>
              </a:spcBef>
            </a:pPr>
            <a:r>
              <a:rPr lang="cs-CZ" sz="3600" dirty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MARKETINGOVÁ KOMUNIKACE  </a:t>
            </a:r>
            <a:r>
              <a:rPr lang="cs-CZ" sz="36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(XMK</a:t>
            </a:r>
            <a:r>
              <a:rPr lang="cs-CZ" sz="3600" dirty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)</a:t>
            </a:r>
            <a:r>
              <a:rPr lang="cs-CZ" sz="3600" b="1" dirty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/>
            </a:r>
            <a:br>
              <a:rPr lang="cs-CZ" sz="3600" b="1" dirty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</a:br>
            <a:r>
              <a:rPr lang="cs-CZ" sz="3600" b="1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/>
            </a:r>
            <a:br>
              <a:rPr lang="cs-CZ" sz="3600" b="1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</a:br>
            <a:r>
              <a:rPr lang="cs-CZ" sz="33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5. cvičení</a:t>
            </a:r>
            <a:r>
              <a:rPr lang="cs-CZ" sz="3300" dirty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/>
            </a:r>
            <a:br>
              <a:rPr lang="cs-CZ" sz="3300" dirty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</a:br>
            <a:r>
              <a:rPr lang="cs-CZ" sz="3300" dirty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Téma: </a:t>
            </a:r>
            <a:r>
              <a:rPr lang="cs-CZ" sz="33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Guerilla marketing </a:t>
            </a:r>
            <a:br>
              <a:rPr lang="cs-CZ" sz="33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</a:br>
            <a:r>
              <a:rPr lang="cs-CZ" sz="33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         + nové trendy marketingové komunikace</a:t>
            </a:r>
            <a:r>
              <a:rPr lang="cs-CZ" sz="3300" b="1" dirty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/>
            </a:r>
            <a:br>
              <a:rPr lang="cs-CZ" sz="3300" b="1" dirty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</a:br>
            <a:endParaRPr lang="en-US" sz="3300" dirty="0">
              <a:solidFill>
                <a:srgbClr val="D10202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788350" y="5170132"/>
            <a:ext cx="2928245" cy="105253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600" dirty="0" smtClean="0">
                <a:cs typeface="Arial"/>
              </a:rPr>
              <a:t>Renáta Pavlíčková</a:t>
            </a:r>
            <a:endParaRPr lang="cs-CZ" sz="1600" dirty="0">
              <a:cs typeface="Arial"/>
            </a:endParaRPr>
          </a:p>
          <a:p>
            <a:pPr algn="l"/>
            <a:r>
              <a:rPr lang="cs-CZ" sz="1600" dirty="0">
                <a:cs typeface="Arial"/>
              </a:rPr>
              <a:t>renata.pavlickova@mvso.cz</a:t>
            </a:r>
          </a:p>
          <a:p>
            <a:pPr algn="l"/>
            <a:endParaRPr lang="cs-CZ" sz="1600" dirty="0">
              <a:cs typeface="Arial"/>
            </a:endParaRPr>
          </a:p>
          <a:p>
            <a:pPr algn="l"/>
            <a:r>
              <a:rPr lang="cs-CZ" sz="1600" dirty="0">
                <a:cs typeface="Arial"/>
              </a:rPr>
              <a:t>Olomouc, </a:t>
            </a:r>
            <a:r>
              <a:rPr lang="cs-CZ" sz="1600" dirty="0" smtClean="0">
                <a:cs typeface="Arial"/>
              </a:rPr>
              <a:t>LS </a:t>
            </a:r>
            <a:r>
              <a:rPr lang="cs-CZ" sz="1600" dirty="0" smtClean="0">
                <a:cs typeface="Arial"/>
              </a:rPr>
              <a:t>2022/2023</a:t>
            </a:r>
            <a:endParaRPr lang="cs-CZ" sz="1600" dirty="0" smtClean="0">
              <a:cs typeface="Arial"/>
            </a:endParaRPr>
          </a:p>
          <a:p>
            <a:pPr algn="l"/>
            <a:endParaRPr lang="en-US" sz="16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508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24394"/>
            <a:ext cx="8229600" cy="693243"/>
          </a:xfrm>
        </p:spPr>
        <p:txBody>
          <a:bodyPr>
            <a:normAutofit/>
          </a:bodyPr>
          <a:lstStyle/>
          <a:p>
            <a:r>
              <a:rPr lang="cs-CZ" sz="2400" i="1" dirty="0" smtClean="0"/>
              <a:t>Příklad dobré i špatné praxe</a:t>
            </a:r>
            <a:endParaRPr lang="cs-CZ" sz="2400" i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841526"/>
            <a:ext cx="264795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454" y="2162159"/>
            <a:ext cx="2486025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078" y="1556518"/>
            <a:ext cx="26098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4122655"/>
            <a:ext cx="2485244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928" y="4395789"/>
            <a:ext cx="278130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751" y="3735284"/>
            <a:ext cx="278130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3264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24394"/>
            <a:ext cx="8229600" cy="693243"/>
          </a:xfrm>
        </p:spPr>
        <p:txBody>
          <a:bodyPr>
            <a:normAutofit/>
          </a:bodyPr>
          <a:lstStyle/>
          <a:p>
            <a:r>
              <a:rPr lang="cs-CZ" sz="2400" i="1" dirty="0" smtClean="0"/>
              <a:t>Příklad dobré praxe</a:t>
            </a:r>
            <a:endParaRPr lang="cs-CZ" sz="2400" i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8894"/>
            <a:ext cx="3622800" cy="202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1" y="1678894"/>
            <a:ext cx="4090989" cy="202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82586"/>
            <a:ext cx="3818360" cy="2138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631" y="3982586"/>
            <a:ext cx="3799170" cy="2138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6580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solidFill>
            <a:schemeClr val="bg1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Guerillová </a:t>
            </a:r>
            <a:r>
              <a:rPr lang="cs-CZ" sz="2400" dirty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komunikace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guerillová komunikace je označována jako nízkonákladový guerilla marketing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guerilla </a:t>
            </a:r>
            <a:r>
              <a:rPr lang="cs-CZ" sz="1800" dirty="0"/>
              <a:t>marketing je forma marketingu a propagace využívající netradiční </a:t>
            </a: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1800" dirty="0" smtClean="0"/>
              <a:t>a </a:t>
            </a:r>
            <a:r>
              <a:rPr lang="cs-CZ" sz="1800" dirty="0"/>
              <a:t>neotřelé metody, díky kterým se snaží dosáhnout maximálního efektu zároveň </a:t>
            </a: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1800" dirty="0" smtClean="0"/>
              <a:t>s </a:t>
            </a:r>
            <a:r>
              <a:rPr lang="cs-CZ" sz="1800" dirty="0"/>
              <a:t>minimálními </a:t>
            </a:r>
            <a:r>
              <a:rPr lang="cs-CZ" sz="1800" dirty="0" smtClean="0"/>
              <a:t>náklady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cílem této nekonvenční metody marketingové komunikace je vzbuzení maximálního zájmu za použití omezeného rozpočtu 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využívají jej typicky </a:t>
            </a:r>
            <a:r>
              <a:rPr lang="cs-CZ" sz="1800" dirty="0" err="1" smtClean="0"/>
              <a:t>startupy</a:t>
            </a:r>
            <a:r>
              <a:rPr lang="cs-CZ" sz="1800" dirty="0" smtClean="0"/>
              <a:t>, </a:t>
            </a:r>
            <a:r>
              <a:rPr lang="cs-CZ" sz="1800" dirty="0"/>
              <a:t>malé a střední </a:t>
            </a:r>
            <a:r>
              <a:rPr lang="cs-CZ" sz="1800" dirty="0" smtClean="0"/>
              <a:t>firmy (z důvodu nízkonákladovosti)</a:t>
            </a: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19722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Guerilla marketing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metody </a:t>
            </a:r>
            <a:r>
              <a:rPr lang="cs-CZ" sz="1800" dirty="0"/>
              <a:t>a princip </a:t>
            </a:r>
            <a:r>
              <a:rPr lang="cs-CZ" sz="1800" dirty="0" smtClean="0"/>
              <a:t>lze odvodit z pojmu guerilla (partyzán)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je </a:t>
            </a:r>
            <a:r>
              <a:rPr lang="cs-CZ" sz="1800" dirty="0"/>
              <a:t>to takový partizánský způsob (proto guerilla) vedení marketingového </a:t>
            </a:r>
            <a:r>
              <a:rPr lang="cs-CZ" sz="1800" dirty="0" smtClean="0"/>
              <a:t>boje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metody </a:t>
            </a:r>
            <a:r>
              <a:rPr lang="cs-CZ" sz="1800" dirty="0"/>
              <a:t>bývají nejen netradiční, ale někdy také kontroverzní, jdou po hraně </a:t>
            </a:r>
            <a:r>
              <a:rPr lang="cs-CZ" sz="1800" dirty="0" smtClean="0"/>
              <a:t>korektnosti, za kterou by správně </a:t>
            </a:r>
            <a:r>
              <a:rPr lang="cs-CZ" sz="1800" dirty="0"/>
              <a:t>vedený guerilla marketing neměl nikdy </a:t>
            </a:r>
            <a:r>
              <a:rPr lang="cs-CZ" sz="1800" dirty="0" smtClean="0"/>
              <a:t>zajít 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kampaň nesmí poškodit pověst firmy</a:t>
            </a: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79362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Formy guerilla marketingu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  <a:ln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700" dirty="0"/>
              <a:t>guerillový marketing je souhrnný název pro různé komunikační techniky, jako je </a:t>
            </a:r>
            <a:r>
              <a:rPr lang="cs-CZ" sz="1700" dirty="0" smtClean="0"/>
              <a:t>např.:</a:t>
            </a:r>
            <a:endParaRPr lang="cs-CZ" sz="1700" dirty="0"/>
          </a:p>
          <a:p>
            <a:pPr marL="800100" lvl="1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cs-CZ" sz="1700" b="1" dirty="0" smtClean="0"/>
              <a:t>virální marketing </a:t>
            </a:r>
            <a:r>
              <a:rPr lang="cs-CZ" sz="1700" dirty="0" smtClean="0"/>
              <a:t>(šířený většinou po internetu)</a:t>
            </a:r>
          </a:p>
          <a:p>
            <a:pPr marL="800100" lvl="1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cs-CZ" sz="1700" b="1" dirty="0" err="1" smtClean="0"/>
              <a:t>buzz</a:t>
            </a:r>
            <a:r>
              <a:rPr lang="cs-CZ" sz="1700" b="1" dirty="0" smtClean="0"/>
              <a:t> marketing </a:t>
            </a:r>
            <a:r>
              <a:rPr lang="cs-CZ" sz="1700" dirty="0" smtClean="0"/>
              <a:t>(</a:t>
            </a:r>
            <a:r>
              <a:rPr lang="cs-CZ" sz="1600" dirty="0"/>
              <a:t>marketing zaměřený na vyvolání rozruchu, bzukotu, hukotu (</a:t>
            </a:r>
            <a:r>
              <a:rPr lang="cs-CZ" sz="1600" dirty="0" err="1"/>
              <a:t>buzzu</a:t>
            </a:r>
            <a:r>
              <a:rPr lang="cs-CZ" sz="1600" dirty="0"/>
              <a:t>) okolo určité značky, produktu, společnosti, </a:t>
            </a:r>
            <a:r>
              <a:rPr lang="cs-CZ" sz="1600" dirty="0" smtClean="0"/>
              <a:t>akce)</a:t>
            </a:r>
            <a:endParaRPr lang="cs-CZ" sz="1700" dirty="0" smtClean="0"/>
          </a:p>
          <a:p>
            <a:pPr marL="800100" lvl="1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cs-CZ" sz="1700" b="1" dirty="0" err="1"/>
              <a:t>astroturfing</a:t>
            </a:r>
            <a:r>
              <a:rPr lang="cs-CZ" sz="1700" dirty="0"/>
              <a:t> (falešný </a:t>
            </a:r>
            <a:r>
              <a:rPr lang="cs-CZ" sz="1700" dirty="0" err="1"/>
              <a:t>buzz</a:t>
            </a:r>
            <a:r>
              <a:rPr lang="cs-CZ" sz="1700" dirty="0"/>
              <a:t> </a:t>
            </a:r>
            <a:r>
              <a:rPr lang="cs-CZ" sz="1700" dirty="0" smtClean="0"/>
              <a:t>marketing, zadavatel se snaží vyvolat falešný dojem pozitivní spontánní reakce spotřebitelů či fanoušků na produkt či názor)</a:t>
            </a:r>
          </a:p>
          <a:p>
            <a:pPr marL="800100" lvl="1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cs-CZ" sz="1700" b="1" dirty="0" err="1" smtClean="0"/>
              <a:t>undercover</a:t>
            </a:r>
            <a:r>
              <a:rPr lang="cs-CZ" sz="1700" b="1" dirty="0" smtClean="0"/>
              <a:t> marketing </a:t>
            </a:r>
            <a:r>
              <a:rPr lang="cs-CZ" sz="1700" dirty="0" smtClean="0"/>
              <a:t>(skrytá, na první pohled nezřetelná reklamní kampaň)</a:t>
            </a:r>
            <a:endParaRPr lang="cs-CZ" sz="1700" dirty="0"/>
          </a:p>
          <a:p>
            <a:pPr marL="800100" lvl="1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cs-CZ" sz="1700" b="1" dirty="0"/>
              <a:t>ambient marketing </a:t>
            </a:r>
            <a:r>
              <a:rPr lang="cs-CZ" sz="1700" dirty="0" smtClean="0"/>
              <a:t>(druh </a:t>
            </a:r>
            <a:r>
              <a:rPr lang="cs-CZ" sz="1700" dirty="0"/>
              <a:t>marketingu, který používá neobvyklé, originální formáty a </a:t>
            </a:r>
            <a:r>
              <a:rPr lang="cs-CZ" sz="1700" dirty="0" smtClean="0"/>
              <a:t>média, </a:t>
            </a:r>
            <a:r>
              <a:rPr lang="cs-CZ" sz="1700" dirty="0"/>
              <a:t>a je často založený na překvapení nebo </a:t>
            </a:r>
            <a:r>
              <a:rPr lang="cs-CZ" sz="1700" dirty="0" smtClean="0"/>
              <a:t>humoru)</a:t>
            </a:r>
            <a:endParaRPr lang="cs-CZ" sz="1700" dirty="0"/>
          </a:p>
          <a:p>
            <a:pPr marL="800100" lvl="1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cs-CZ" sz="1700" b="1" dirty="0" err="1"/>
              <a:t>ambush</a:t>
            </a:r>
            <a:r>
              <a:rPr lang="cs-CZ" sz="1700" b="1" dirty="0"/>
              <a:t> </a:t>
            </a:r>
            <a:r>
              <a:rPr lang="cs-CZ" sz="1700" b="1" dirty="0" smtClean="0"/>
              <a:t>mar</a:t>
            </a:r>
            <a:r>
              <a:rPr lang="cs-CZ" sz="1700" dirty="0" smtClean="0"/>
              <a:t>keting (parazitující, příživnický marketing)</a:t>
            </a:r>
            <a:endParaRPr lang="cs-CZ" sz="1700" dirty="0"/>
          </a:p>
          <a:p>
            <a:pPr marL="457200" lvl="1" indent="0" algn="just">
              <a:lnSpc>
                <a:spcPct val="150000"/>
              </a:lnSpc>
              <a:buNone/>
            </a:pP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91907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solidFill>
            <a:schemeClr val="bg1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Virální marketing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pojem je odvozen z medicíny od slova „virus“ (virus se šíří lavinovitě)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pro </a:t>
            </a:r>
            <a:r>
              <a:rPr lang="cs-CZ" sz="1800" dirty="0"/>
              <a:t>termín „</a:t>
            </a:r>
            <a:r>
              <a:rPr lang="cs-CZ" sz="1800" dirty="0" err="1"/>
              <a:t>viral</a:t>
            </a:r>
            <a:r>
              <a:rPr lang="cs-CZ" sz="1800" dirty="0"/>
              <a:t> marketing“ se používá spojení virový marketing, nebo jeho zdomácnělý český ekvivalent virální marketing 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označení virový je odvozeno z představy osoby, která je nakažena marketingovým sdělením, a poté ho rozšiřuje mezi své přátele jako vir 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virus se nesdružuje, ale násobí, znovu a znovu s geometrickým narůstáním síly, znásobuje se k každým dalším opakováním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800" dirty="0" smtClean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70" y="4615355"/>
            <a:ext cx="1921259" cy="1510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606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Virální marketing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600" dirty="0" smtClean="0"/>
              <a:t>virus </a:t>
            </a:r>
            <a:r>
              <a:rPr lang="cs-CZ" sz="1600" dirty="0"/>
              <a:t>se nesdružuje, ale násobí, znovu a znovu s geometrickým narůstáním síly, znásobuje se k každým dalším opakováním</a:t>
            </a:r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marL="0" indent="0" algn="just">
              <a:buNone/>
            </a:pPr>
            <a:r>
              <a:rPr lang="cs-CZ" sz="2400" dirty="0" smtClean="0"/>
              <a:t>                                           X</a:t>
            </a:r>
          </a:p>
          <a:p>
            <a:pPr marL="0" indent="0" algn="just">
              <a:buNone/>
            </a:pPr>
            <a:r>
              <a:rPr lang="cs-CZ" sz="2400" dirty="0"/>
              <a:t> </a:t>
            </a:r>
            <a:r>
              <a:rPr lang="cs-CZ" sz="2400" dirty="0" smtClean="0"/>
              <a:t>                                         XX</a:t>
            </a:r>
          </a:p>
          <a:p>
            <a:pPr marL="0" indent="0" algn="just">
              <a:buNone/>
            </a:pPr>
            <a:r>
              <a:rPr lang="cs-CZ" sz="2400" dirty="0" smtClean="0"/>
              <a:t>                                        XXXX</a:t>
            </a:r>
          </a:p>
          <a:p>
            <a:pPr marL="0" indent="0" algn="just">
              <a:buNone/>
            </a:pPr>
            <a:r>
              <a:rPr lang="cs-CZ" sz="2400" dirty="0" smtClean="0"/>
              <a:t>                                    XXXXXXXX</a:t>
            </a:r>
          </a:p>
          <a:p>
            <a:pPr marL="0" indent="0" algn="just">
              <a:buNone/>
            </a:pPr>
            <a:r>
              <a:rPr lang="cs-CZ" sz="2400" dirty="0" smtClean="0"/>
              <a:t>                           XXXXXXXXXXXXXXXX</a:t>
            </a:r>
          </a:p>
          <a:p>
            <a:pPr marL="0" indent="0" algn="just">
              <a:buNone/>
            </a:pPr>
            <a:r>
              <a:rPr lang="cs-CZ" sz="2400" dirty="0" smtClean="0"/>
              <a:t>        XXXXXXXXXXXXXXXXXXXXXXXXXXXXXXXX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92449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Virální marketing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marketingová technika, která pro šíření komerčního sdělení využívá převážně sociální sítě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ke vzniku této nové formy marketingu přispěly nejnovější technologie 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principy virálního marketingu umožňují oslovit velké množství potenciálních spotřebitelů za relativně nízkých mediálních nákladů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téměř nulová možnost kontrolovat šířený obsah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obsahem sdělení může být cokoliv, co je možné nějakým způsobem poslat nebo předat dál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19722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Virální marketing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700" dirty="0" smtClean="0"/>
              <a:t>aby </a:t>
            </a:r>
            <a:r>
              <a:rPr lang="cs-CZ" sz="1700" dirty="0"/>
              <a:t>k virálnímu šíření skutečně docházelo, je nezbytné, aby obsah sdělení splňoval několik kritérií: </a:t>
            </a:r>
            <a:endParaRPr lang="cs-CZ" sz="1700" dirty="0" smtClean="0"/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700" dirty="0" smtClean="0"/>
              <a:t>snadnou </a:t>
            </a:r>
            <a:r>
              <a:rPr lang="cs-CZ" sz="1700" dirty="0"/>
              <a:t>přenositelnost  </a:t>
            </a:r>
            <a:endParaRPr lang="cs-CZ" sz="1700" dirty="0" smtClean="0"/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700" dirty="0" smtClean="0"/>
              <a:t>potřebnou sílu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700" dirty="0" smtClean="0"/>
              <a:t>zajímavost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700" dirty="0" smtClean="0"/>
              <a:t>hodnotnost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700" dirty="0" smtClean="0"/>
              <a:t>humornost 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700" dirty="0" smtClean="0"/>
              <a:t>atd.</a:t>
            </a:r>
            <a:endParaRPr lang="cs-CZ" sz="17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700" dirty="0" smtClean="0"/>
              <a:t>sdělení musí být natolik „atraktiv</a:t>
            </a:r>
            <a:r>
              <a:rPr lang="cs-CZ" sz="1800" dirty="0" smtClean="0"/>
              <a:t>ní“, že lidé si o něm budou chtít povídat a předávat si informaci mezi sebou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376" y="3167742"/>
            <a:ext cx="2576946" cy="128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907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solidFill>
            <a:schemeClr val="bg1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cs-CZ" sz="2400" dirty="0" err="1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Buzz</a:t>
            </a:r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marketing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err="1" smtClean="0"/>
              <a:t>buzz</a:t>
            </a:r>
            <a:r>
              <a:rPr lang="cs-CZ" sz="1800" dirty="0" smtClean="0"/>
              <a:t> = vzruch, burcování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err="1" smtClean="0"/>
              <a:t>buzz</a:t>
            </a:r>
            <a:r>
              <a:rPr lang="cs-CZ" sz="1800" dirty="0" smtClean="0"/>
              <a:t> marketing </a:t>
            </a:r>
            <a:r>
              <a:rPr lang="cs-CZ" sz="1800" dirty="0"/>
              <a:t>je marketing zaměřený na vyvolání rozruchu, bzukotu, </a:t>
            </a:r>
            <a:r>
              <a:rPr lang="cs-CZ" sz="1800" dirty="0" smtClean="0"/>
              <a:t>hukotu (</a:t>
            </a:r>
            <a:r>
              <a:rPr lang="cs-CZ" sz="1800" dirty="0" err="1" smtClean="0"/>
              <a:t>buzzu</a:t>
            </a:r>
            <a:r>
              <a:rPr lang="cs-CZ" sz="1800" dirty="0" smtClean="0"/>
              <a:t>) </a:t>
            </a:r>
            <a:r>
              <a:rPr lang="cs-CZ" sz="1800" dirty="0"/>
              <a:t>okolo určité </a:t>
            </a:r>
            <a:r>
              <a:rPr lang="cs-CZ" sz="1800" dirty="0" smtClean="0"/>
              <a:t>značky, produktu</a:t>
            </a:r>
            <a:r>
              <a:rPr lang="cs-CZ" sz="1800" dirty="0"/>
              <a:t>, společnosti, </a:t>
            </a:r>
            <a:r>
              <a:rPr lang="cs-CZ" sz="1800" dirty="0" smtClean="0"/>
              <a:t>akce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podstatou je skutečnost, že firma injektuje do společnosti vzruch ve formě určité informace, a lidé šíří toto sdělení na své náklady a ve své režii dále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19722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1090924"/>
          </a:xfrm>
          <a:solidFill>
            <a:schemeClr val="bg1">
              <a:lumMod val="75000"/>
            </a:schemeClr>
          </a:solidFill>
        </p:spPr>
        <p:txBody>
          <a:bodyPr>
            <a:noAutofit/>
          </a:bodyPr>
          <a:lstStyle/>
          <a:p>
            <a:pPr algn="just"/>
            <a:r>
              <a:rPr lang="cs-CZ" sz="2000" b="1" dirty="0" smtClean="0">
                <a:solidFill>
                  <a:srgbClr val="C00000"/>
                </a:solidFill>
              </a:rPr>
              <a:t>(5) Nové trendy marketingové komunikace</a:t>
            </a:r>
            <a:endParaRPr lang="cs-CZ" sz="2000" b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190683"/>
          </a:xfrm>
          <a:noFill/>
        </p:spPr>
        <p:txBody>
          <a:bodyPr>
            <a:normAutofit/>
          </a:bodyPr>
          <a:lstStyle/>
          <a:p>
            <a:pPr marL="400050" lvl="1" indent="0" algn="just">
              <a:lnSpc>
                <a:spcPct val="150000"/>
              </a:lnSpc>
              <a:buNone/>
            </a:pPr>
            <a:r>
              <a:rPr lang="cs-CZ" sz="1800" dirty="0" smtClean="0"/>
              <a:t>(5a) Product </a:t>
            </a:r>
            <a:r>
              <a:rPr lang="cs-CZ" sz="1800" dirty="0" err="1" smtClean="0"/>
              <a:t>placement</a:t>
            </a:r>
            <a:endParaRPr lang="cs-CZ" sz="1800" dirty="0" smtClean="0"/>
          </a:p>
          <a:p>
            <a:pPr marL="400050" lvl="1" indent="0" algn="just">
              <a:lnSpc>
                <a:spcPct val="150000"/>
              </a:lnSpc>
              <a:buNone/>
            </a:pPr>
            <a:r>
              <a:rPr lang="cs-CZ" sz="1800" dirty="0" smtClean="0"/>
              <a:t>(5b) Guerillová komunikace</a:t>
            </a:r>
            <a:endParaRPr lang="cs-CZ" sz="1800" dirty="0"/>
          </a:p>
          <a:p>
            <a:pPr marL="400050" lvl="1" indent="0" algn="just">
              <a:lnSpc>
                <a:spcPct val="150000"/>
              </a:lnSpc>
              <a:buNone/>
            </a:pPr>
            <a:r>
              <a:rPr lang="cs-CZ" sz="1800" dirty="0" smtClean="0"/>
              <a:t>(5c</a:t>
            </a:r>
            <a:r>
              <a:rPr lang="cs-CZ" sz="1800" dirty="0"/>
              <a:t>) </a:t>
            </a:r>
            <a:r>
              <a:rPr lang="cs-CZ" sz="1800" dirty="0" smtClean="0"/>
              <a:t>Virální marketing, </a:t>
            </a:r>
            <a:r>
              <a:rPr lang="cs-CZ" sz="1800" dirty="0" err="1" smtClean="0"/>
              <a:t>buzz</a:t>
            </a:r>
            <a:r>
              <a:rPr lang="cs-CZ" sz="1800" dirty="0" smtClean="0"/>
              <a:t> marketing, </a:t>
            </a:r>
            <a:r>
              <a:rPr lang="cs-CZ" sz="1800" dirty="0" err="1" smtClean="0"/>
              <a:t>influencer</a:t>
            </a:r>
            <a:r>
              <a:rPr lang="cs-CZ" sz="1800" dirty="0" smtClean="0"/>
              <a:t> marketing</a:t>
            </a:r>
            <a:endParaRPr lang="cs-CZ" sz="1800" dirty="0"/>
          </a:p>
          <a:p>
            <a:pPr marL="0" indent="0" algn="just">
              <a:buNone/>
            </a:pPr>
            <a:endParaRPr lang="cs-CZ" sz="2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522" y="3262745"/>
            <a:ext cx="2863418" cy="2863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762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 err="1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Buzz</a:t>
            </a:r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marketing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informace </a:t>
            </a:r>
            <a:r>
              <a:rPr lang="cs-CZ" sz="1800" dirty="0"/>
              <a:t>však musí být zajímavá, překvapivá, šokující, hodna další diskuse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informace </a:t>
            </a:r>
            <a:r>
              <a:rPr lang="cs-CZ" sz="1800" dirty="0"/>
              <a:t>se tak šíří společností stejně, jako vzruchy v mozku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/>
              <a:t>cílem je poskytnout skvělé téma pro diskusi mezi lidmi (WOM marketing) </a:t>
            </a: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1800" dirty="0" smtClean="0"/>
              <a:t>a </a:t>
            </a:r>
            <a:r>
              <a:rPr lang="cs-CZ" sz="1800" dirty="0"/>
              <a:t>v </a:t>
            </a:r>
            <a:r>
              <a:rPr lang="cs-CZ" sz="1800" dirty="0" smtClean="0"/>
              <a:t>médiích</a:t>
            </a: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typickým příkladem </a:t>
            </a:r>
            <a:r>
              <a:rPr lang="cs-CZ" sz="1800" dirty="0" err="1" smtClean="0"/>
              <a:t>buzz</a:t>
            </a:r>
            <a:r>
              <a:rPr lang="cs-CZ" sz="1800" dirty="0" smtClean="0"/>
              <a:t> marketingu je scéna z filmu Slunce, seno, jahody a jedna z jeho představitelek – systém „</a:t>
            </a:r>
            <a:r>
              <a:rPr lang="cs-CZ" sz="1800" dirty="0" err="1" smtClean="0"/>
              <a:t>Kelišová</a:t>
            </a:r>
            <a:r>
              <a:rPr lang="cs-CZ" sz="1800" dirty="0" smtClean="0"/>
              <a:t>“</a:t>
            </a: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50" y="4337936"/>
            <a:ext cx="3040775" cy="1871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907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Formy </a:t>
            </a:r>
            <a:r>
              <a:rPr lang="cs-CZ" sz="2400" dirty="0" err="1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buzz</a:t>
            </a:r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marketingu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spontánní </a:t>
            </a:r>
            <a:r>
              <a:rPr lang="cs-CZ" sz="1800" dirty="0" err="1" smtClean="0"/>
              <a:t>buzz</a:t>
            </a:r>
            <a:endParaRPr lang="cs-CZ" sz="1800" dirty="0" smtClean="0"/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šíření zpráv bez zapojení marketingového oddělení (o produktu se dozví široký okruh lidí bez nákladů na reklamu, firma ale nemá informace pod kontrolou)</a:t>
            </a:r>
          </a:p>
          <a:p>
            <a:pPr lvl="2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pozitivní</a:t>
            </a:r>
          </a:p>
          <a:p>
            <a:pPr lvl="2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negativní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řízený </a:t>
            </a:r>
            <a:r>
              <a:rPr lang="cs-CZ" sz="1800" dirty="0" err="1" smtClean="0"/>
              <a:t>buzz</a:t>
            </a:r>
            <a:endParaRPr lang="cs-CZ" sz="1800" dirty="0"/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vypracovaný koncept, jak zvýšit povědomí o značce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/>
              <a:t>i</a:t>
            </a:r>
            <a:r>
              <a:rPr lang="cs-CZ" sz="1800" dirty="0" smtClean="0"/>
              <a:t>nformace jsou vypouštěny cíleně</a:t>
            </a:r>
          </a:p>
          <a:p>
            <a:pPr marL="457200" lvl="1" indent="0" algn="just">
              <a:lnSpc>
                <a:spcPct val="150000"/>
              </a:lnSpc>
              <a:buNone/>
            </a:pPr>
            <a:endParaRPr lang="cs-CZ" sz="12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19722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solidFill>
            <a:schemeClr val="bg1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Příklady/ukázky guerilla marketingu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cs-CZ" sz="1800" dirty="0" smtClean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160" y="1602636"/>
            <a:ext cx="3290866" cy="4523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842" y="2743200"/>
            <a:ext cx="3709958" cy="245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919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Guerilla (ambient) marketing – Potisk autobusu</a:t>
            </a:r>
            <a:endParaRPr lang="cs-CZ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3099"/>
          </a:xfrm>
          <a:noFill/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r>
              <a:rPr lang="cs-CZ" sz="1000" dirty="0" smtClean="0"/>
              <a:t>          </a:t>
            </a:r>
            <a:r>
              <a:rPr lang="cs-CZ" sz="1000" dirty="0">
                <a:latin typeface="Calibri" panose="020F0502020204030204" pitchFamily="34" charset="0"/>
              </a:rPr>
              <a:t>Zdroj: ŽijÚspěšně.cz, https://zijuspesne.cz/jak-funguje-guerilla-marketing/ (data k 01.03.2021). 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813" y="1600200"/>
            <a:ext cx="5957643" cy="4160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362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Guerilla (ambient) </a:t>
            </a:r>
            <a:r>
              <a:rPr lang="cs-CZ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marketing – Lego na pláži</a:t>
            </a:r>
            <a:endParaRPr lang="cs-CZ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3099"/>
          </a:xfrm>
          <a:noFill/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r>
              <a:rPr lang="cs-CZ" sz="1000" dirty="0" smtClean="0"/>
              <a:t>          </a:t>
            </a:r>
            <a:r>
              <a:rPr lang="cs-CZ" sz="1000" dirty="0" smtClean="0">
                <a:latin typeface="Calibri" panose="020F0502020204030204" pitchFamily="34" charset="0"/>
              </a:rPr>
              <a:t>Zdroj</a:t>
            </a:r>
            <a:r>
              <a:rPr lang="cs-CZ" sz="1000" dirty="0">
                <a:latin typeface="Calibri" panose="020F0502020204030204" pitchFamily="34" charset="0"/>
              </a:rPr>
              <a:t>: ŽijÚspěšně.cz, https://zijuspesne.cz/jak-funguje-guerilla-marketing</a:t>
            </a:r>
            <a:r>
              <a:rPr lang="cs-CZ" sz="1000" dirty="0" smtClean="0">
                <a:latin typeface="Calibri" panose="020F0502020204030204" pitchFamily="34" charset="0"/>
              </a:rPr>
              <a:t>/ (data k 01.03.2021). </a:t>
            </a:r>
            <a:endParaRPr lang="cs-CZ" sz="1000" dirty="0">
              <a:latin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294" y="1600200"/>
            <a:ext cx="6189156" cy="41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715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Guerilla (ambient) </a:t>
            </a:r>
            <a:r>
              <a:rPr lang="cs-CZ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marketing – Alfa Romeo</a:t>
            </a:r>
            <a:endParaRPr lang="cs-CZ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3099"/>
          </a:xfrm>
          <a:noFill/>
        </p:spPr>
        <p:txBody>
          <a:bodyPr>
            <a:normAutofit fontScale="92500"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cs-CZ" sz="1000" dirty="0" smtClean="0">
                <a:latin typeface="Calibri" panose="020F0502020204030204" pitchFamily="34" charset="0"/>
              </a:rPr>
              <a:t> Zdroj</a:t>
            </a:r>
            <a:r>
              <a:rPr lang="cs-CZ" sz="1000" dirty="0">
                <a:latin typeface="Calibri" panose="020F0502020204030204" pitchFamily="34" charset="0"/>
              </a:rPr>
              <a:t>: </a:t>
            </a:r>
            <a:r>
              <a:rPr lang="cs-CZ" sz="1000" dirty="0" err="1" smtClean="0">
                <a:latin typeface="Calibri" panose="020F0502020204030204" pitchFamily="34" charset="0"/>
                <a:ea typeface="Times New Roman"/>
              </a:rPr>
              <a:t>Creative</a:t>
            </a:r>
            <a:r>
              <a:rPr lang="cs-CZ" sz="1000" dirty="0" smtClean="0">
                <a:latin typeface="Calibri" panose="020F0502020204030204" pitchFamily="34" charset="0"/>
                <a:ea typeface="Times New Roman"/>
              </a:rPr>
              <a:t> </a:t>
            </a:r>
            <a:r>
              <a:rPr lang="cs-CZ" sz="1000" dirty="0">
                <a:latin typeface="Calibri" panose="020F0502020204030204" pitchFamily="34" charset="0"/>
                <a:ea typeface="Times New Roman"/>
              </a:rPr>
              <a:t>guerilla marketing, </a:t>
            </a:r>
            <a:r>
              <a:rPr lang="cs-CZ" sz="1000" u="sng" dirty="0">
                <a:solidFill>
                  <a:srgbClr val="0000FF"/>
                </a:solidFill>
                <a:latin typeface="Calibri" panose="020F0502020204030204" pitchFamily="34" charset="0"/>
                <a:ea typeface="Times New Roman"/>
                <a:hlinkClick r:id="rId2"/>
              </a:rPr>
              <a:t>http://www.creativeguerrillamarketing.com/guerrilla-marketing/122-must-see-guerilla-marketing-examples/</a:t>
            </a:r>
            <a:r>
              <a:rPr lang="cs-CZ" sz="1000" dirty="0">
                <a:latin typeface="Calibri" panose="020F0502020204030204" pitchFamily="34" charset="0"/>
                <a:ea typeface="Times New Roman"/>
              </a:rPr>
              <a:t> (data k </a:t>
            </a:r>
            <a:r>
              <a:rPr lang="cs-CZ" sz="1000" dirty="0" smtClean="0">
                <a:latin typeface="Calibri" panose="020F0502020204030204" pitchFamily="34" charset="0"/>
                <a:ea typeface="Times New Roman"/>
              </a:rPr>
              <a:t>03.07.2015</a:t>
            </a:r>
            <a:r>
              <a:rPr lang="cs-CZ" sz="1000" dirty="0">
                <a:latin typeface="Calibri" panose="020F0502020204030204" pitchFamily="34" charset="0"/>
                <a:ea typeface="Times New Roman"/>
              </a:rPr>
              <a:t>).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cs-CZ" sz="1000" dirty="0">
              <a:latin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998" y="1840673"/>
            <a:ext cx="6375296" cy="3740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174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Guerilla (ambient) </a:t>
            </a:r>
            <a:r>
              <a:rPr lang="cs-CZ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marketing – Staropramen</a:t>
            </a:r>
            <a:endParaRPr lang="cs-CZ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3099"/>
          </a:xfrm>
          <a:noFill/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r>
              <a:rPr lang="cs-CZ" sz="1000" dirty="0" smtClean="0"/>
              <a:t>          </a:t>
            </a:r>
            <a:r>
              <a:rPr lang="cs-CZ" sz="1000" dirty="0" smtClean="0">
                <a:latin typeface="Calibri" panose="020F0502020204030204" pitchFamily="34" charset="0"/>
              </a:rPr>
              <a:t>Zdroj</a:t>
            </a:r>
            <a:r>
              <a:rPr lang="cs-CZ" sz="1000" dirty="0">
                <a:latin typeface="Calibri" panose="020F0502020204030204" pitchFamily="34" charset="0"/>
              </a:rPr>
              <a:t>: </a:t>
            </a:r>
            <a:r>
              <a:rPr lang="cs-CZ" sz="1000" dirty="0" smtClean="0">
                <a:latin typeface="Calibri" panose="020F0502020204030204" pitchFamily="34" charset="0"/>
              </a:rPr>
              <a:t>Marketing </a:t>
            </a:r>
            <a:r>
              <a:rPr lang="cs-CZ" sz="1000" dirty="0">
                <a:latin typeface="Calibri" panose="020F0502020204030204" pitchFamily="34" charset="0"/>
              </a:rPr>
              <a:t>and Media, </a:t>
            </a:r>
            <a:r>
              <a:rPr lang="cs-CZ" sz="1000" u="sng" dirty="0">
                <a:latin typeface="Calibri" panose="020F0502020204030204" pitchFamily="34" charset="0"/>
                <a:hlinkClick r:id="rId2"/>
              </a:rPr>
              <a:t>http://mam.ihned.cz/c1-44977040-ambientni-media-jsou-v-   </a:t>
            </a:r>
            <a:r>
              <a:rPr lang="cs-CZ" sz="1000" u="sng" dirty="0" err="1">
                <a:latin typeface="Calibri" panose="020F0502020204030204" pitchFamily="34" charset="0"/>
                <a:hlinkClick r:id="rId2"/>
              </a:rPr>
              <a:t>cechach</a:t>
            </a:r>
            <a:r>
              <a:rPr lang="cs-CZ" sz="1000" u="sng" dirty="0">
                <a:latin typeface="Calibri" panose="020F0502020204030204" pitchFamily="34" charset="0"/>
                <a:hlinkClick r:id="rId2"/>
              </a:rPr>
              <a:t>-spise-raritou</a:t>
            </a:r>
            <a:r>
              <a:rPr lang="cs-CZ" sz="1000" dirty="0">
                <a:latin typeface="Calibri" panose="020F0502020204030204" pitchFamily="34" charset="0"/>
              </a:rPr>
              <a:t> (data k </a:t>
            </a:r>
            <a:r>
              <a:rPr lang="cs-CZ" sz="1000" dirty="0" smtClean="0">
                <a:latin typeface="Calibri" panose="020F0502020204030204" pitchFamily="34" charset="0"/>
              </a:rPr>
              <a:t>26.06.2015</a:t>
            </a:r>
            <a:r>
              <a:rPr lang="cs-CZ" sz="1000" dirty="0">
                <a:latin typeface="Calibri" panose="020F0502020204030204" pitchFamily="34" charset="0"/>
              </a:rPr>
              <a:t>).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149" y="1592166"/>
            <a:ext cx="5563426" cy="4174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48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Guerilla </a:t>
            </a:r>
            <a:r>
              <a:rPr lang="cs-CZ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marketing</a:t>
            </a:r>
            <a:endParaRPr lang="cs-CZ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3099"/>
          </a:xfrm>
          <a:noFill/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r>
              <a:rPr lang="cs-CZ" sz="1000" dirty="0" smtClean="0"/>
              <a:t>          </a:t>
            </a:r>
            <a:r>
              <a:rPr lang="cs-CZ" sz="1000" dirty="0" smtClean="0">
                <a:latin typeface="Calibri" panose="020F0502020204030204" pitchFamily="34" charset="0"/>
              </a:rPr>
              <a:t>Zdroj</a:t>
            </a:r>
            <a:r>
              <a:rPr lang="cs-CZ" sz="1000" dirty="0">
                <a:latin typeface="Calibri" panose="020F0502020204030204" pitchFamily="34" charset="0"/>
              </a:rPr>
              <a:t>: </a:t>
            </a:r>
            <a:r>
              <a:rPr lang="cs-CZ" sz="1000" dirty="0" smtClean="0">
                <a:latin typeface="Calibri" panose="020F0502020204030204" pitchFamily="34" charset="0"/>
              </a:rPr>
              <a:t>Informujui.cz, https</a:t>
            </a:r>
            <a:r>
              <a:rPr lang="cs-CZ" sz="1000" dirty="0">
                <a:latin typeface="Calibri" panose="020F0502020204030204" pitchFamily="34" charset="0"/>
              </a:rPr>
              <a:t>://www.informuji.cz/clanky/74-guerilla-marketingreklama-nebo-umeni/ (data k </a:t>
            </a:r>
            <a:r>
              <a:rPr lang="cs-CZ" sz="1000" dirty="0" smtClean="0">
                <a:latin typeface="Calibri" panose="020F0502020204030204" pitchFamily="34" charset="0"/>
              </a:rPr>
              <a:t>01.03.2021).</a:t>
            </a:r>
            <a:endParaRPr lang="cs-CZ" sz="1000" dirty="0">
              <a:latin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1523236"/>
            <a:ext cx="3591544" cy="4301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014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Guerilla </a:t>
            </a:r>
            <a:r>
              <a:rPr lang="cs-CZ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marketing – Greenpeace (plasty)</a:t>
            </a:r>
            <a:endParaRPr lang="cs-CZ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3099"/>
          </a:xfrm>
          <a:noFill/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r>
              <a:rPr lang="cs-CZ" sz="1000" dirty="0" smtClean="0"/>
              <a:t>          </a:t>
            </a:r>
            <a:r>
              <a:rPr lang="cs-CZ" sz="1000" dirty="0" smtClean="0">
                <a:latin typeface="Calibri" panose="020F0502020204030204" pitchFamily="34" charset="0"/>
              </a:rPr>
              <a:t>Zdroj</a:t>
            </a:r>
            <a:r>
              <a:rPr lang="cs-CZ" sz="1000" dirty="0">
                <a:latin typeface="Calibri" panose="020F0502020204030204" pitchFamily="34" charset="0"/>
              </a:rPr>
              <a:t>: </a:t>
            </a:r>
            <a:r>
              <a:rPr lang="cs-CZ" sz="1000" dirty="0" err="1" smtClean="0">
                <a:latin typeface="Calibri" panose="020F0502020204030204" pitchFamily="34" charset="0"/>
              </a:rPr>
              <a:t>Supfee</a:t>
            </a:r>
            <a:r>
              <a:rPr lang="cs-CZ" sz="1000" dirty="0" smtClean="0">
                <a:latin typeface="Calibri" panose="020F0502020204030204" pitchFamily="34" charset="0"/>
              </a:rPr>
              <a:t>, https</a:t>
            </a:r>
            <a:r>
              <a:rPr lang="cs-CZ" sz="1000" dirty="0">
                <a:latin typeface="Calibri" panose="020F0502020204030204" pitchFamily="34" charset="0"/>
              </a:rPr>
              <a:t>://supfee.cz/clanek-guerilla-marketing (data k </a:t>
            </a:r>
            <a:r>
              <a:rPr lang="cs-CZ" sz="1000" dirty="0" smtClean="0">
                <a:latin typeface="Calibri" panose="020F0502020204030204" pitchFamily="34" charset="0"/>
              </a:rPr>
              <a:t>01.03.2021).</a:t>
            </a:r>
            <a:endParaRPr lang="cs-CZ" sz="1000" dirty="0">
              <a:latin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32" y="1745673"/>
            <a:ext cx="6973713" cy="3772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984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Guerilla </a:t>
            </a:r>
            <a:r>
              <a:rPr lang="cs-CZ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marketing – káva </a:t>
            </a:r>
            <a:r>
              <a:rPr lang="cs-CZ" sz="24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Folgers</a:t>
            </a:r>
            <a:endParaRPr lang="cs-CZ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3099"/>
          </a:xfrm>
          <a:noFill/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r>
              <a:rPr lang="cs-CZ" sz="1000" dirty="0" smtClean="0"/>
              <a:t>          </a:t>
            </a:r>
            <a:r>
              <a:rPr lang="cs-CZ" sz="1000" dirty="0" smtClean="0">
                <a:latin typeface="Calibri" panose="020F0502020204030204" pitchFamily="34" charset="0"/>
              </a:rPr>
              <a:t>Zdroj</a:t>
            </a:r>
            <a:r>
              <a:rPr lang="cs-CZ" sz="1000" dirty="0">
                <a:latin typeface="Calibri" panose="020F0502020204030204" pitchFamily="34" charset="0"/>
              </a:rPr>
              <a:t>: </a:t>
            </a:r>
            <a:r>
              <a:rPr lang="cs-CZ" sz="1000" dirty="0" smtClean="0">
                <a:latin typeface="Calibri" panose="020F0502020204030204" pitchFamily="34" charset="0"/>
              </a:rPr>
              <a:t>Touch4it</a:t>
            </a:r>
            <a:r>
              <a:rPr lang="cs-CZ" sz="1000" dirty="0">
                <a:latin typeface="Calibri" panose="020F0502020204030204" pitchFamily="34" charset="0"/>
              </a:rPr>
              <a:t>, </a:t>
            </a:r>
            <a:r>
              <a:rPr lang="cs-CZ" sz="1000" dirty="0">
                <a:latin typeface="Calibri" panose="020F0502020204030204" pitchFamily="34" charset="0"/>
                <a:hlinkClick r:id="rId2"/>
              </a:rPr>
              <a:t>https://</a:t>
            </a:r>
            <a:r>
              <a:rPr lang="cs-CZ" sz="1000" dirty="0" smtClean="0">
                <a:latin typeface="Calibri" panose="020F0502020204030204" pitchFamily="34" charset="0"/>
                <a:hlinkClick r:id="rId2"/>
              </a:rPr>
              <a:t>touch4it.cz/blog/guerilla-marketing-kampane</a:t>
            </a:r>
            <a:r>
              <a:rPr lang="cs-CZ" sz="1000" dirty="0" smtClean="0">
                <a:latin typeface="Calibri" panose="020F0502020204030204" pitchFamily="34" charset="0"/>
              </a:rPr>
              <a:t>  </a:t>
            </a:r>
            <a:r>
              <a:rPr lang="cs-CZ" sz="1000" dirty="0">
                <a:latin typeface="Calibri" panose="020F0502020204030204" pitchFamily="34" charset="0"/>
              </a:rPr>
              <a:t>(data k </a:t>
            </a:r>
            <a:r>
              <a:rPr lang="cs-CZ" sz="1000" dirty="0" smtClean="0">
                <a:latin typeface="Calibri" panose="020F0502020204030204" pitchFamily="34" charset="0"/>
              </a:rPr>
              <a:t>01.03.2021).</a:t>
            </a:r>
            <a:endParaRPr lang="cs-CZ" sz="1000" dirty="0">
              <a:latin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564" y="2155371"/>
            <a:ext cx="6766461" cy="3247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63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solidFill>
            <a:schemeClr val="bg1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Nové trendy marketingové komunikace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tak, jako se vyvíjí prostředí, trh i zákazníci, vyvíjí se také marketing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to</a:t>
            </a:r>
            <a:r>
              <a:rPr lang="cs-CZ" sz="1800" dirty="0"/>
              <a:t>, co platilo včera a platí dnes, už zítra platit </a:t>
            </a:r>
            <a:r>
              <a:rPr lang="cs-CZ" sz="1800" dirty="0" smtClean="0"/>
              <a:t>nemusí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vznik nových aplikací, nástrojů, forem a způsobů, jak přitáhnout pozornost </a:t>
            </a:r>
            <a:br>
              <a:rPr lang="cs-CZ" sz="1800" dirty="0" smtClean="0"/>
            </a:br>
            <a:r>
              <a:rPr lang="cs-CZ" sz="1800" dirty="0" smtClean="0"/>
              <a:t>k určitým značkám</a:t>
            </a:r>
            <a:r>
              <a:rPr lang="cs-CZ" sz="1800" dirty="0"/>
              <a:t> </a:t>
            </a:r>
            <a:r>
              <a:rPr lang="cs-CZ" sz="1800" dirty="0" smtClean="0"/>
              <a:t>a produktům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nutnost držet „krok s dobou“ a sledovat nové trendy marketingových aktivit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800" dirty="0" smtClean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800" dirty="0" smtClean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19722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Guerilla </a:t>
            </a:r>
            <a:r>
              <a:rPr lang="cs-CZ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marketing - </a:t>
            </a:r>
            <a:r>
              <a:rPr lang="cs-CZ" sz="24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Nikon</a:t>
            </a:r>
            <a:endParaRPr lang="cs-CZ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3099"/>
          </a:xfrm>
          <a:noFill/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r>
              <a:rPr lang="cs-CZ" sz="1000" dirty="0" smtClean="0"/>
              <a:t>          </a:t>
            </a:r>
            <a:r>
              <a:rPr lang="cs-CZ" sz="1000" dirty="0" smtClean="0">
                <a:latin typeface="Calibri" panose="020F0502020204030204" pitchFamily="34" charset="0"/>
              </a:rPr>
              <a:t>Zdroj</a:t>
            </a:r>
            <a:r>
              <a:rPr lang="cs-CZ" sz="1000" dirty="0">
                <a:latin typeface="Calibri" panose="020F0502020204030204" pitchFamily="34" charset="0"/>
              </a:rPr>
              <a:t>: </a:t>
            </a:r>
            <a:r>
              <a:rPr lang="cs-CZ" sz="1000" dirty="0" smtClean="0">
                <a:latin typeface="Calibri" panose="020F0502020204030204" pitchFamily="34" charset="0"/>
              </a:rPr>
              <a:t>Informujui.cz, https</a:t>
            </a:r>
            <a:r>
              <a:rPr lang="cs-CZ" sz="1000" dirty="0">
                <a:latin typeface="Calibri" panose="020F0502020204030204" pitchFamily="34" charset="0"/>
              </a:rPr>
              <a:t>://www.informuji.cz/clanky/74-guerilla-marketingreklama-nebo-umeni/ (data k </a:t>
            </a:r>
            <a:r>
              <a:rPr lang="cs-CZ" sz="1000" dirty="0" smtClean="0">
                <a:latin typeface="Calibri" panose="020F0502020204030204" pitchFamily="34" charset="0"/>
              </a:rPr>
              <a:t>01.03.2021).</a:t>
            </a:r>
            <a:endParaRPr lang="cs-CZ" sz="1000" dirty="0">
              <a:latin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336" y="1520876"/>
            <a:ext cx="6359245" cy="4300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61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Guerilla </a:t>
            </a:r>
            <a:r>
              <a:rPr lang="cs-CZ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marketing – Sprite</a:t>
            </a:r>
            <a:endParaRPr lang="cs-CZ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3099"/>
          </a:xfrm>
          <a:noFill/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r>
              <a:rPr lang="cs-CZ" sz="1000" dirty="0" smtClean="0"/>
              <a:t>          </a:t>
            </a:r>
            <a:r>
              <a:rPr lang="cs-CZ" sz="1000" dirty="0" smtClean="0">
                <a:latin typeface="Calibri" panose="020F0502020204030204" pitchFamily="34" charset="0"/>
              </a:rPr>
              <a:t>Zdroj</a:t>
            </a:r>
            <a:r>
              <a:rPr lang="cs-CZ" sz="1000" dirty="0">
                <a:latin typeface="Calibri" panose="020F0502020204030204" pitchFamily="34" charset="0"/>
              </a:rPr>
              <a:t>: </a:t>
            </a:r>
            <a:r>
              <a:rPr lang="cs-CZ" sz="1000" dirty="0" smtClean="0">
                <a:latin typeface="Calibri" panose="020F0502020204030204" pitchFamily="34" charset="0"/>
              </a:rPr>
              <a:t>Touch4it</a:t>
            </a:r>
            <a:r>
              <a:rPr lang="cs-CZ" sz="1000" dirty="0">
                <a:latin typeface="Calibri" panose="020F0502020204030204" pitchFamily="34" charset="0"/>
              </a:rPr>
              <a:t>, </a:t>
            </a:r>
            <a:r>
              <a:rPr lang="cs-CZ" sz="1000" dirty="0">
                <a:latin typeface="Calibri" panose="020F0502020204030204" pitchFamily="34" charset="0"/>
                <a:hlinkClick r:id="rId2"/>
              </a:rPr>
              <a:t>https://</a:t>
            </a:r>
            <a:r>
              <a:rPr lang="cs-CZ" sz="1000" dirty="0" smtClean="0">
                <a:latin typeface="Calibri" panose="020F0502020204030204" pitchFamily="34" charset="0"/>
                <a:hlinkClick r:id="rId2"/>
              </a:rPr>
              <a:t>touch4it.cz/blog/guerilla-marketing-kampane</a:t>
            </a:r>
            <a:r>
              <a:rPr lang="cs-CZ" sz="1000" dirty="0" smtClean="0">
                <a:latin typeface="Calibri" panose="020F0502020204030204" pitchFamily="34" charset="0"/>
              </a:rPr>
              <a:t>  </a:t>
            </a:r>
            <a:r>
              <a:rPr lang="cs-CZ" sz="1000" dirty="0">
                <a:latin typeface="Calibri" panose="020F0502020204030204" pitchFamily="34" charset="0"/>
              </a:rPr>
              <a:t>(data k </a:t>
            </a:r>
            <a:r>
              <a:rPr lang="cs-CZ" sz="1000" dirty="0" smtClean="0">
                <a:latin typeface="Calibri" panose="020F0502020204030204" pitchFamily="34" charset="0"/>
              </a:rPr>
              <a:t>01.03.2021).</a:t>
            </a:r>
            <a:endParaRPr lang="cs-CZ" sz="1000" dirty="0">
              <a:latin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821" y="1762125"/>
            <a:ext cx="6710194" cy="3914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314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Guerilla </a:t>
            </a:r>
            <a:r>
              <a:rPr lang="cs-CZ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marketing – Mars</a:t>
            </a:r>
            <a:endParaRPr lang="cs-CZ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3099"/>
          </a:xfrm>
          <a:noFill/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r>
              <a:rPr lang="cs-CZ" sz="1000" dirty="0" smtClean="0"/>
              <a:t>          </a:t>
            </a:r>
            <a:r>
              <a:rPr lang="cs-CZ" sz="1000" dirty="0" smtClean="0">
                <a:latin typeface="Calibri" panose="020F0502020204030204" pitchFamily="34" charset="0"/>
              </a:rPr>
              <a:t>Zdroj</a:t>
            </a:r>
            <a:r>
              <a:rPr lang="cs-CZ" sz="1000" dirty="0">
                <a:latin typeface="Calibri" panose="020F0502020204030204" pitchFamily="34" charset="0"/>
              </a:rPr>
              <a:t>: </a:t>
            </a:r>
            <a:r>
              <a:rPr lang="cs-CZ" sz="1000" dirty="0" smtClean="0">
                <a:latin typeface="Calibri" panose="020F0502020204030204" pitchFamily="34" charset="0"/>
              </a:rPr>
              <a:t>Touch4it</a:t>
            </a:r>
            <a:r>
              <a:rPr lang="cs-CZ" sz="1000" dirty="0">
                <a:latin typeface="Calibri" panose="020F0502020204030204" pitchFamily="34" charset="0"/>
              </a:rPr>
              <a:t>, </a:t>
            </a:r>
            <a:r>
              <a:rPr lang="cs-CZ" sz="1000" dirty="0">
                <a:latin typeface="Calibri" panose="020F0502020204030204" pitchFamily="34" charset="0"/>
                <a:hlinkClick r:id="rId2"/>
              </a:rPr>
              <a:t>https://</a:t>
            </a:r>
            <a:r>
              <a:rPr lang="cs-CZ" sz="1000" dirty="0" smtClean="0">
                <a:latin typeface="Calibri" panose="020F0502020204030204" pitchFamily="34" charset="0"/>
                <a:hlinkClick r:id="rId2"/>
              </a:rPr>
              <a:t>touch4it.cz/blog/guerilla-marketing-kampane</a:t>
            </a:r>
            <a:r>
              <a:rPr lang="cs-CZ" sz="1000" dirty="0" smtClean="0">
                <a:latin typeface="Calibri" panose="020F0502020204030204" pitchFamily="34" charset="0"/>
              </a:rPr>
              <a:t>  </a:t>
            </a:r>
            <a:r>
              <a:rPr lang="cs-CZ" sz="1000" dirty="0">
                <a:latin typeface="Calibri" panose="020F0502020204030204" pitchFamily="34" charset="0"/>
              </a:rPr>
              <a:t>(data k </a:t>
            </a:r>
            <a:r>
              <a:rPr lang="cs-CZ" sz="1000" dirty="0" smtClean="0">
                <a:latin typeface="Calibri" panose="020F0502020204030204" pitchFamily="34" charset="0"/>
              </a:rPr>
              <a:t>01.03.2021).</a:t>
            </a:r>
            <a:endParaRPr lang="cs-CZ" sz="1000" dirty="0">
              <a:latin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742" y="1520876"/>
            <a:ext cx="5945085" cy="4211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765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xmlns="" id="{91F32EBA-ED97-466E-8CFA-8382584155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3899" y="1313600"/>
            <a:ext cx="3848096" cy="1461778"/>
          </a:xfrm>
          <a:noFill/>
        </p:spPr>
        <p:txBody>
          <a:bodyPr>
            <a:normAutofit/>
          </a:bodyPr>
          <a:lstStyle/>
          <a:p>
            <a:r>
              <a:rPr lang="cs-CZ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Děkuji vám za pozornost </a:t>
            </a:r>
            <a:r>
              <a:rPr lang="cs-CZ" sz="3600" b="1" dirty="0"/>
              <a:t/>
            </a:r>
            <a:br>
              <a:rPr lang="cs-CZ" sz="3600" b="1" dirty="0"/>
            </a:br>
            <a:endParaRPr lang="cs-CZ" sz="3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3900" y="2470248"/>
            <a:ext cx="3036258" cy="353623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100" dirty="0"/>
          </a:p>
          <a:p>
            <a:pPr marL="0" lvl="0" indent="0">
              <a:buNone/>
            </a:pPr>
            <a:endParaRPr lang="cs-CZ" sz="2100" dirty="0">
              <a:cs typeface="Arial"/>
            </a:endParaRPr>
          </a:p>
          <a:p>
            <a:endParaRPr lang="cs-CZ" sz="210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62A38935-BB53-4DF7-A56E-48DD25B685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132777" y="851518"/>
            <a:ext cx="4638605" cy="5154967"/>
          </a:xfrm>
          <a:custGeom>
            <a:avLst/>
            <a:gdLst>
              <a:gd name="connsiteX0" fmla="*/ 363179 w 6184806"/>
              <a:gd name="connsiteY0" fmla="*/ 3125191 h 5154967"/>
              <a:gd name="connsiteX1" fmla="*/ 898270 w 6184806"/>
              <a:gd name="connsiteY1" fmla="*/ 3125191 h 5154967"/>
              <a:gd name="connsiteX2" fmla="*/ 980326 w 6184806"/>
              <a:gd name="connsiteY2" fmla="*/ 3173551 h 5154967"/>
              <a:gd name="connsiteX3" fmla="*/ 1248448 w 6184806"/>
              <a:gd name="connsiteY3" fmla="*/ 3635277 h 5154967"/>
              <a:gd name="connsiteX4" fmla="*/ 1248448 w 6184806"/>
              <a:gd name="connsiteY4" fmla="*/ 3729695 h 5154967"/>
              <a:gd name="connsiteX5" fmla="*/ 980326 w 6184806"/>
              <a:gd name="connsiteY5" fmla="*/ 4191421 h 5154967"/>
              <a:gd name="connsiteX6" fmla="*/ 898270 w 6184806"/>
              <a:gd name="connsiteY6" fmla="*/ 4239781 h 5154967"/>
              <a:gd name="connsiteX7" fmla="*/ 363179 w 6184806"/>
              <a:gd name="connsiteY7" fmla="*/ 4239781 h 5154967"/>
              <a:gd name="connsiteX8" fmla="*/ 279969 w 6184806"/>
              <a:gd name="connsiteY8" fmla="*/ 4191421 h 5154967"/>
              <a:gd name="connsiteX9" fmla="*/ 13002 w 6184806"/>
              <a:gd name="connsiteY9" fmla="*/ 3729695 h 5154967"/>
              <a:gd name="connsiteX10" fmla="*/ 13002 w 6184806"/>
              <a:gd name="connsiteY10" fmla="*/ 3635277 h 5154967"/>
              <a:gd name="connsiteX11" fmla="*/ 279969 w 6184806"/>
              <a:gd name="connsiteY11" fmla="*/ 3173551 h 5154967"/>
              <a:gd name="connsiteX12" fmla="*/ 363179 w 6184806"/>
              <a:gd name="connsiteY12" fmla="*/ 3125191 h 5154967"/>
              <a:gd name="connsiteX13" fmla="*/ 2489721 w 6184806"/>
              <a:gd name="connsiteY13" fmla="*/ 570035 h 5154967"/>
              <a:gd name="connsiteX14" fmla="*/ 2764862 w 6184806"/>
              <a:gd name="connsiteY14" fmla="*/ 570035 h 5154967"/>
              <a:gd name="connsiteX15" fmla="*/ 2796959 w 6184806"/>
              <a:gd name="connsiteY15" fmla="*/ 570035 h 5154967"/>
              <a:gd name="connsiteX16" fmla="*/ 2827587 w 6184806"/>
              <a:gd name="connsiteY16" fmla="*/ 622777 h 5154967"/>
              <a:gd name="connsiteX17" fmla="*/ 2977604 w 6184806"/>
              <a:gd name="connsiteY17" fmla="*/ 881117 h 5154967"/>
              <a:gd name="connsiteX18" fmla="*/ 2977604 w 6184806"/>
              <a:gd name="connsiteY18" fmla="*/ 1025720 h 5154967"/>
              <a:gd name="connsiteX19" fmla="*/ 2566968 w 6184806"/>
              <a:gd name="connsiteY19" fmla="*/ 1732863 h 5154967"/>
              <a:gd name="connsiteX20" fmla="*/ 2441299 w 6184806"/>
              <a:gd name="connsiteY20" fmla="*/ 1806927 h 5154967"/>
              <a:gd name="connsiteX21" fmla="*/ 1621798 w 6184806"/>
              <a:gd name="connsiteY21" fmla="*/ 1806927 h 5154967"/>
              <a:gd name="connsiteX22" fmla="*/ 1583218 w 6184806"/>
              <a:gd name="connsiteY22" fmla="*/ 1801802 h 5154967"/>
              <a:gd name="connsiteX23" fmla="*/ 1556683 w 6184806"/>
              <a:gd name="connsiteY23" fmla="*/ 1790677 h 5154967"/>
              <a:gd name="connsiteX24" fmla="*/ 1572899 w 6184806"/>
              <a:gd name="connsiteY24" fmla="*/ 1762631 h 5154967"/>
              <a:gd name="connsiteX25" fmla="*/ 2147429 w 6184806"/>
              <a:gd name="connsiteY25" fmla="*/ 768968 h 5154967"/>
              <a:gd name="connsiteX26" fmla="*/ 2489721 w 6184806"/>
              <a:gd name="connsiteY26" fmla="*/ 570035 h 5154967"/>
              <a:gd name="connsiteX27" fmla="*/ 1573268 w 6184806"/>
              <a:gd name="connsiteY27" fmla="*/ 0 h 5154967"/>
              <a:gd name="connsiteX28" fmla="*/ 2497662 w 6184806"/>
              <a:gd name="connsiteY28" fmla="*/ 0 h 5154967"/>
              <a:gd name="connsiteX29" fmla="*/ 2639415 w 6184806"/>
              <a:gd name="connsiteY29" fmla="*/ 83546 h 5154967"/>
              <a:gd name="connsiteX30" fmla="*/ 2887862 w 6184806"/>
              <a:gd name="connsiteY30" fmla="*/ 511387 h 5154967"/>
              <a:gd name="connsiteX31" fmla="*/ 2915928 w 6184806"/>
              <a:gd name="connsiteY31" fmla="*/ 559720 h 5154967"/>
              <a:gd name="connsiteX32" fmla="*/ 2893844 w 6184806"/>
              <a:gd name="connsiteY32" fmla="*/ 559720 h 5154967"/>
              <a:gd name="connsiteX33" fmla="*/ 2789466 w 6184806"/>
              <a:gd name="connsiteY33" fmla="*/ 559720 h 5154967"/>
              <a:gd name="connsiteX34" fmla="*/ 2744122 w 6184806"/>
              <a:gd name="connsiteY34" fmla="*/ 481634 h 5154967"/>
              <a:gd name="connsiteX35" fmla="*/ 2570885 w 6184806"/>
              <a:gd name="connsiteY35" fmla="*/ 183309 h 5154967"/>
              <a:gd name="connsiteX36" fmla="*/ 2445216 w 6184806"/>
              <a:gd name="connsiteY36" fmla="*/ 109244 h 5154967"/>
              <a:gd name="connsiteX37" fmla="*/ 1625714 w 6184806"/>
              <a:gd name="connsiteY37" fmla="*/ 109244 h 5154967"/>
              <a:gd name="connsiteX38" fmla="*/ 1498276 w 6184806"/>
              <a:gd name="connsiteY38" fmla="*/ 183309 h 5154967"/>
              <a:gd name="connsiteX39" fmla="*/ 1089410 w 6184806"/>
              <a:gd name="connsiteY39" fmla="*/ 890450 h 5154967"/>
              <a:gd name="connsiteX40" fmla="*/ 1089410 w 6184806"/>
              <a:gd name="connsiteY40" fmla="*/ 1035054 h 5154967"/>
              <a:gd name="connsiteX41" fmla="*/ 1498276 w 6184806"/>
              <a:gd name="connsiteY41" fmla="*/ 1742196 h 5154967"/>
              <a:gd name="connsiteX42" fmla="*/ 1552039 w 6184806"/>
              <a:gd name="connsiteY42" fmla="*/ 1796421 h 5154967"/>
              <a:gd name="connsiteX43" fmla="*/ 1558260 w 6184806"/>
              <a:gd name="connsiteY43" fmla="*/ 1799029 h 5154967"/>
              <a:gd name="connsiteX44" fmla="*/ 1524911 w 6184806"/>
              <a:gd name="connsiteY44" fmla="*/ 1856707 h 5154967"/>
              <a:gd name="connsiteX45" fmla="*/ 1500108 w 6184806"/>
              <a:gd name="connsiteY45" fmla="*/ 1899604 h 5154967"/>
              <a:gd name="connsiteX46" fmla="*/ 1525834 w 6184806"/>
              <a:gd name="connsiteY46" fmla="*/ 1910390 h 5154967"/>
              <a:gd name="connsiteX47" fmla="*/ 1569352 w 6184806"/>
              <a:gd name="connsiteY47" fmla="*/ 1916170 h 5154967"/>
              <a:gd name="connsiteX48" fmla="*/ 2493745 w 6184806"/>
              <a:gd name="connsiteY48" fmla="*/ 1916170 h 5154967"/>
              <a:gd name="connsiteX49" fmla="*/ 2635498 w 6184806"/>
              <a:gd name="connsiteY49" fmla="*/ 1832627 h 5154967"/>
              <a:gd name="connsiteX50" fmla="*/ 3098693 w 6184806"/>
              <a:gd name="connsiteY50" fmla="*/ 1034974 h 5154967"/>
              <a:gd name="connsiteX51" fmla="*/ 3098693 w 6184806"/>
              <a:gd name="connsiteY51" fmla="*/ 871863 h 5154967"/>
              <a:gd name="connsiteX52" fmla="*/ 2945803 w 6184806"/>
              <a:gd name="connsiteY52" fmla="*/ 608576 h 5154967"/>
              <a:gd name="connsiteX53" fmla="*/ 2923422 w 6184806"/>
              <a:gd name="connsiteY53" fmla="*/ 570035 h 5154967"/>
              <a:gd name="connsiteX54" fmla="*/ 3027104 w 6184806"/>
              <a:gd name="connsiteY54" fmla="*/ 570035 h 5154967"/>
              <a:gd name="connsiteX55" fmla="*/ 4690846 w 6184806"/>
              <a:gd name="connsiteY55" fmla="*/ 570035 h 5154967"/>
              <a:gd name="connsiteX56" fmla="*/ 5028384 w 6184806"/>
              <a:gd name="connsiteY56" fmla="*/ 768968 h 5154967"/>
              <a:gd name="connsiteX57" fmla="*/ 6131323 w 6184806"/>
              <a:gd name="connsiteY57" fmla="*/ 2668304 h 5154967"/>
              <a:gd name="connsiteX58" fmla="*/ 6131323 w 6184806"/>
              <a:gd name="connsiteY58" fmla="*/ 3056698 h 5154967"/>
              <a:gd name="connsiteX59" fmla="*/ 5028384 w 6184806"/>
              <a:gd name="connsiteY59" fmla="*/ 4956035 h 5154967"/>
              <a:gd name="connsiteX60" fmla="*/ 4690846 w 6184806"/>
              <a:gd name="connsiteY60" fmla="*/ 5154967 h 5154967"/>
              <a:gd name="connsiteX61" fmla="*/ 2489721 w 6184806"/>
              <a:gd name="connsiteY61" fmla="*/ 5154967 h 5154967"/>
              <a:gd name="connsiteX62" fmla="*/ 2147429 w 6184806"/>
              <a:gd name="connsiteY62" fmla="*/ 4956035 h 5154967"/>
              <a:gd name="connsiteX63" fmla="*/ 1049243 w 6184806"/>
              <a:gd name="connsiteY63" fmla="*/ 3056698 h 5154967"/>
              <a:gd name="connsiteX64" fmla="*/ 1049243 w 6184806"/>
              <a:gd name="connsiteY64" fmla="*/ 2668304 h 5154967"/>
              <a:gd name="connsiteX65" fmla="*/ 1457007 w 6184806"/>
              <a:gd name="connsiteY65" fmla="*/ 1963067 h 5154967"/>
              <a:gd name="connsiteX66" fmla="*/ 1491373 w 6184806"/>
              <a:gd name="connsiteY66" fmla="*/ 1903634 h 5154967"/>
              <a:gd name="connsiteX67" fmla="*/ 1490164 w 6184806"/>
              <a:gd name="connsiteY67" fmla="*/ 1903127 h 5154967"/>
              <a:gd name="connsiteX68" fmla="*/ 1429519 w 6184806"/>
              <a:gd name="connsiteY68" fmla="*/ 1841960 h 5154967"/>
              <a:gd name="connsiteX69" fmla="*/ 968320 w 6184806"/>
              <a:gd name="connsiteY69" fmla="*/ 1044307 h 5154967"/>
              <a:gd name="connsiteX70" fmla="*/ 968320 w 6184806"/>
              <a:gd name="connsiteY70" fmla="*/ 881196 h 5154967"/>
              <a:gd name="connsiteX71" fmla="*/ 1429519 w 6184806"/>
              <a:gd name="connsiteY71" fmla="*/ 83546 h 5154967"/>
              <a:gd name="connsiteX72" fmla="*/ 1573268 w 6184806"/>
              <a:gd name="connsiteY72" fmla="*/ 0 h 515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6184806" h="5154967">
                <a:moveTo>
                  <a:pt x="363179" y="3125191"/>
                </a:moveTo>
                <a:cubicBezTo>
                  <a:pt x="363179" y="3125191"/>
                  <a:pt x="363179" y="3125191"/>
                  <a:pt x="898270" y="3125191"/>
                </a:cubicBezTo>
                <a:cubicBezTo>
                  <a:pt x="931786" y="3125191"/>
                  <a:pt x="964145" y="3143614"/>
                  <a:pt x="980326" y="3173551"/>
                </a:cubicBezTo>
                <a:cubicBezTo>
                  <a:pt x="980326" y="3173551"/>
                  <a:pt x="980326" y="3173551"/>
                  <a:pt x="1248448" y="3635277"/>
                </a:cubicBezTo>
                <a:cubicBezTo>
                  <a:pt x="1265784" y="3664063"/>
                  <a:pt x="1265784" y="3700909"/>
                  <a:pt x="1248448" y="3729695"/>
                </a:cubicBezTo>
                <a:cubicBezTo>
                  <a:pt x="1248448" y="3729695"/>
                  <a:pt x="1248448" y="3729695"/>
                  <a:pt x="980326" y="4191421"/>
                </a:cubicBezTo>
                <a:cubicBezTo>
                  <a:pt x="964145" y="4221358"/>
                  <a:pt x="931786" y="4239781"/>
                  <a:pt x="898270" y="4239781"/>
                </a:cubicBezTo>
                <a:cubicBezTo>
                  <a:pt x="898270" y="4239781"/>
                  <a:pt x="898270" y="4239781"/>
                  <a:pt x="363179" y="4239781"/>
                </a:cubicBezTo>
                <a:cubicBezTo>
                  <a:pt x="328508" y="4239781"/>
                  <a:pt x="297305" y="4221358"/>
                  <a:pt x="279969" y="4191421"/>
                </a:cubicBezTo>
                <a:cubicBezTo>
                  <a:pt x="279969" y="4191421"/>
                  <a:pt x="279969" y="4191421"/>
                  <a:pt x="13002" y="3729695"/>
                </a:cubicBezTo>
                <a:cubicBezTo>
                  <a:pt x="-4334" y="3700909"/>
                  <a:pt x="-4334" y="3664063"/>
                  <a:pt x="13002" y="3635277"/>
                </a:cubicBezTo>
                <a:cubicBezTo>
                  <a:pt x="13002" y="3635277"/>
                  <a:pt x="13002" y="3635277"/>
                  <a:pt x="279969" y="3173551"/>
                </a:cubicBezTo>
                <a:cubicBezTo>
                  <a:pt x="297305" y="3143614"/>
                  <a:pt x="328508" y="3125191"/>
                  <a:pt x="363179" y="3125191"/>
                </a:cubicBezTo>
                <a:close/>
                <a:moveTo>
                  <a:pt x="2489721" y="570035"/>
                </a:moveTo>
                <a:cubicBezTo>
                  <a:pt x="2489721" y="570035"/>
                  <a:pt x="2489721" y="570035"/>
                  <a:pt x="2764862" y="570035"/>
                </a:cubicBezTo>
                <a:lnTo>
                  <a:pt x="2796959" y="570035"/>
                </a:lnTo>
                <a:lnTo>
                  <a:pt x="2827587" y="622777"/>
                </a:lnTo>
                <a:cubicBezTo>
                  <a:pt x="2870233" y="696217"/>
                  <a:pt x="2919858" y="781675"/>
                  <a:pt x="2977604" y="881117"/>
                </a:cubicBezTo>
                <a:cubicBezTo>
                  <a:pt x="3004153" y="925204"/>
                  <a:pt x="3004153" y="981634"/>
                  <a:pt x="2977604" y="1025720"/>
                </a:cubicBezTo>
                <a:cubicBezTo>
                  <a:pt x="2977604" y="1025720"/>
                  <a:pt x="2977604" y="1025720"/>
                  <a:pt x="2566968" y="1732863"/>
                </a:cubicBezTo>
                <a:cubicBezTo>
                  <a:pt x="2542188" y="1778712"/>
                  <a:pt x="2492629" y="1806927"/>
                  <a:pt x="2441299" y="1806927"/>
                </a:cubicBezTo>
                <a:cubicBezTo>
                  <a:pt x="2441299" y="1806927"/>
                  <a:pt x="2441299" y="1806927"/>
                  <a:pt x="1621798" y="1806927"/>
                </a:cubicBezTo>
                <a:cubicBezTo>
                  <a:pt x="1608523" y="1806927"/>
                  <a:pt x="1595580" y="1805163"/>
                  <a:pt x="1583218" y="1801802"/>
                </a:cubicBezTo>
                <a:lnTo>
                  <a:pt x="1556683" y="1790677"/>
                </a:lnTo>
                <a:lnTo>
                  <a:pt x="1572899" y="1762631"/>
                </a:lnTo>
                <a:cubicBezTo>
                  <a:pt x="1719523" y="1509042"/>
                  <a:pt x="1907201" y="1184448"/>
                  <a:pt x="2147429" y="768968"/>
                </a:cubicBezTo>
                <a:cubicBezTo>
                  <a:pt x="2218739" y="645819"/>
                  <a:pt x="2347099" y="570035"/>
                  <a:pt x="2489721" y="570035"/>
                </a:cubicBezTo>
                <a:close/>
                <a:moveTo>
                  <a:pt x="1573268" y="0"/>
                </a:moveTo>
                <a:cubicBezTo>
                  <a:pt x="1573268" y="0"/>
                  <a:pt x="1573268" y="0"/>
                  <a:pt x="2497662" y="0"/>
                </a:cubicBezTo>
                <a:cubicBezTo>
                  <a:pt x="2555561" y="0"/>
                  <a:pt x="2611463" y="31828"/>
                  <a:pt x="2639415" y="83546"/>
                </a:cubicBezTo>
                <a:cubicBezTo>
                  <a:pt x="2639415" y="83546"/>
                  <a:pt x="2639415" y="83546"/>
                  <a:pt x="2887862" y="511387"/>
                </a:cubicBezTo>
                <a:lnTo>
                  <a:pt x="2915928" y="559720"/>
                </a:lnTo>
                <a:lnTo>
                  <a:pt x="2893844" y="559720"/>
                </a:lnTo>
                <a:lnTo>
                  <a:pt x="2789466" y="559720"/>
                </a:lnTo>
                <a:lnTo>
                  <a:pt x="2744122" y="481634"/>
                </a:lnTo>
                <a:cubicBezTo>
                  <a:pt x="2570885" y="183309"/>
                  <a:pt x="2570885" y="183309"/>
                  <a:pt x="2570885" y="183309"/>
                </a:cubicBezTo>
                <a:cubicBezTo>
                  <a:pt x="2546104" y="137459"/>
                  <a:pt x="2496545" y="109244"/>
                  <a:pt x="2445216" y="109244"/>
                </a:cubicBezTo>
                <a:cubicBezTo>
                  <a:pt x="1625714" y="109244"/>
                  <a:pt x="1625714" y="109244"/>
                  <a:pt x="1625714" y="109244"/>
                </a:cubicBezTo>
                <a:cubicBezTo>
                  <a:pt x="1572615" y="109244"/>
                  <a:pt x="1524825" y="137459"/>
                  <a:pt x="1498276" y="183309"/>
                </a:cubicBezTo>
                <a:cubicBezTo>
                  <a:pt x="1089410" y="890450"/>
                  <a:pt x="1089410" y="890450"/>
                  <a:pt x="1089410" y="890450"/>
                </a:cubicBezTo>
                <a:cubicBezTo>
                  <a:pt x="1062860" y="934537"/>
                  <a:pt x="1062860" y="990968"/>
                  <a:pt x="1089410" y="1035054"/>
                </a:cubicBezTo>
                <a:cubicBezTo>
                  <a:pt x="1498276" y="1742196"/>
                  <a:pt x="1498276" y="1742196"/>
                  <a:pt x="1498276" y="1742196"/>
                </a:cubicBezTo>
                <a:cubicBezTo>
                  <a:pt x="1511551" y="1765121"/>
                  <a:pt x="1530135" y="1783637"/>
                  <a:pt x="1552039" y="1796421"/>
                </a:cubicBezTo>
                <a:lnTo>
                  <a:pt x="1558260" y="1799029"/>
                </a:lnTo>
                <a:lnTo>
                  <a:pt x="1524911" y="1856707"/>
                </a:lnTo>
                <a:lnTo>
                  <a:pt x="1500108" y="1899604"/>
                </a:lnTo>
                <a:lnTo>
                  <a:pt x="1525834" y="1910390"/>
                </a:lnTo>
                <a:cubicBezTo>
                  <a:pt x="1539779" y="1914181"/>
                  <a:pt x="1554378" y="1916170"/>
                  <a:pt x="1569352" y="1916170"/>
                </a:cubicBezTo>
                <a:cubicBezTo>
                  <a:pt x="2493745" y="1916170"/>
                  <a:pt x="2493745" y="1916170"/>
                  <a:pt x="2493745" y="1916170"/>
                </a:cubicBezTo>
                <a:cubicBezTo>
                  <a:pt x="2551645" y="1916170"/>
                  <a:pt x="2607546" y="1884345"/>
                  <a:pt x="2635498" y="1832627"/>
                </a:cubicBezTo>
                <a:cubicBezTo>
                  <a:pt x="3098693" y="1034974"/>
                  <a:pt x="3098693" y="1034974"/>
                  <a:pt x="3098693" y="1034974"/>
                </a:cubicBezTo>
                <a:cubicBezTo>
                  <a:pt x="3128641" y="985246"/>
                  <a:pt x="3128641" y="921593"/>
                  <a:pt x="3098693" y="871863"/>
                </a:cubicBezTo>
                <a:cubicBezTo>
                  <a:pt x="3040794" y="772157"/>
                  <a:pt x="2990132" y="684914"/>
                  <a:pt x="2945803" y="608576"/>
                </a:cubicBezTo>
                <a:lnTo>
                  <a:pt x="2923422" y="570035"/>
                </a:lnTo>
                <a:lnTo>
                  <a:pt x="3027104" y="570035"/>
                </a:lnTo>
                <a:cubicBezTo>
                  <a:pt x="3349535" y="570035"/>
                  <a:pt x="3865424" y="570035"/>
                  <a:pt x="4690846" y="570035"/>
                </a:cubicBezTo>
                <a:cubicBezTo>
                  <a:pt x="4828714" y="570035"/>
                  <a:pt x="4961827" y="645819"/>
                  <a:pt x="5028384" y="768968"/>
                </a:cubicBezTo>
                <a:cubicBezTo>
                  <a:pt x="5028384" y="768968"/>
                  <a:pt x="5028384" y="768968"/>
                  <a:pt x="6131323" y="2668304"/>
                </a:cubicBezTo>
                <a:cubicBezTo>
                  <a:pt x="6202634" y="2786717"/>
                  <a:pt x="6202634" y="2938285"/>
                  <a:pt x="6131323" y="3056698"/>
                </a:cubicBezTo>
                <a:cubicBezTo>
                  <a:pt x="6131323" y="3056698"/>
                  <a:pt x="6131323" y="3056698"/>
                  <a:pt x="5028384" y="4956035"/>
                </a:cubicBezTo>
                <a:cubicBezTo>
                  <a:pt x="4961827" y="5079184"/>
                  <a:pt x="4828714" y="5154967"/>
                  <a:pt x="4690846" y="5154967"/>
                </a:cubicBezTo>
                <a:cubicBezTo>
                  <a:pt x="4690846" y="5154967"/>
                  <a:pt x="4690846" y="5154967"/>
                  <a:pt x="2489721" y="5154967"/>
                </a:cubicBezTo>
                <a:cubicBezTo>
                  <a:pt x="2347099" y="5154967"/>
                  <a:pt x="2218739" y="5079184"/>
                  <a:pt x="2147429" y="4956035"/>
                </a:cubicBezTo>
                <a:cubicBezTo>
                  <a:pt x="2147429" y="4956035"/>
                  <a:pt x="2147429" y="4956035"/>
                  <a:pt x="1049243" y="3056698"/>
                </a:cubicBezTo>
                <a:cubicBezTo>
                  <a:pt x="977932" y="2938285"/>
                  <a:pt x="977932" y="2786717"/>
                  <a:pt x="1049243" y="2668304"/>
                </a:cubicBezTo>
                <a:cubicBezTo>
                  <a:pt x="1049243" y="2668304"/>
                  <a:pt x="1049243" y="2668304"/>
                  <a:pt x="1457007" y="1963067"/>
                </a:cubicBezTo>
                <a:lnTo>
                  <a:pt x="1491373" y="1903634"/>
                </a:lnTo>
                <a:lnTo>
                  <a:pt x="1490164" y="1903127"/>
                </a:lnTo>
                <a:cubicBezTo>
                  <a:pt x="1465456" y="1888705"/>
                  <a:pt x="1444493" y="1867820"/>
                  <a:pt x="1429519" y="1841960"/>
                </a:cubicBezTo>
                <a:cubicBezTo>
                  <a:pt x="1429519" y="1841960"/>
                  <a:pt x="1429519" y="1841960"/>
                  <a:pt x="968320" y="1044307"/>
                </a:cubicBezTo>
                <a:cubicBezTo>
                  <a:pt x="938371" y="994579"/>
                  <a:pt x="938371" y="930926"/>
                  <a:pt x="968320" y="881196"/>
                </a:cubicBezTo>
                <a:cubicBezTo>
                  <a:pt x="968320" y="881196"/>
                  <a:pt x="968320" y="881196"/>
                  <a:pt x="1429519" y="83546"/>
                </a:cubicBezTo>
                <a:cubicBezTo>
                  <a:pt x="1459466" y="31828"/>
                  <a:pt x="1513373" y="0"/>
                  <a:pt x="1573268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Grafický objekt 4" descr="Nákupní vozík">
            <a:extLst>
              <a:ext uri="{FF2B5EF4-FFF2-40B4-BE49-F238E27FC236}">
                <a16:creationId xmlns:a16="http://schemas.microsoft.com/office/drawing/2014/main" xmlns="" id="{ACC34281-671D-4F76-80F6-8C1D09302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932053" y="2859198"/>
            <a:ext cx="1878448" cy="187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24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Účinnost tradičních médií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očekávaný </a:t>
            </a:r>
            <a:r>
              <a:rPr lang="cs-CZ" sz="1800" dirty="0"/>
              <a:t>pokles účinnosti tradičních médií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televize</a:t>
            </a:r>
            <a:endParaRPr lang="cs-CZ" sz="1800" dirty="0"/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rádio</a:t>
            </a:r>
            <a:endParaRPr lang="cs-CZ" sz="1800" dirty="0"/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tisk</a:t>
            </a:r>
            <a:endParaRPr lang="cs-CZ" sz="1800" dirty="0"/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direct </a:t>
            </a:r>
            <a:r>
              <a:rPr lang="cs-CZ" sz="1800" dirty="0"/>
              <a:t>mail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76269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Marketing na sociálních sítích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online média (blogy, sdílení obsahu, sociální sítě), na kterých lidé mají možnost patřit do určité skupiny, sdílet obsahy, diskutovat, účastnit se různých činností (hrát online hry, soutěže apod.)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nabídka služeb, které poskytují sociální média – hlasování, hodnocení, komentáře, získávání zpětné vazby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 sociální média umožňují propojení s ostatními stránkami, zdroji a lidmi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sociální média používají spíše oboustrannou komunikaci, tedy přímou interakci uživatelů, na rozdíl od jednosměrné komunikace (například televizní reklamy)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16658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Moderní trendy v marketingu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umělá </a:t>
            </a:r>
            <a:r>
              <a:rPr lang="cs-CZ" sz="1800" dirty="0"/>
              <a:t>inteligence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digitální marketing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chytré </a:t>
            </a:r>
            <a:r>
              <a:rPr lang="cs-CZ" sz="1800" dirty="0"/>
              <a:t>telefony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err="1" smtClean="0"/>
              <a:t>Facebook</a:t>
            </a:r>
            <a:r>
              <a:rPr lang="cs-CZ" sz="1800" dirty="0" smtClean="0"/>
              <a:t> 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err="1" smtClean="0"/>
              <a:t>You</a:t>
            </a:r>
            <a:r>
              <a:rPr lang="cs-CZ" sz="1800" dirty="0" smtClean="0"/>
              <a:t> Tube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err="1" smtClean="0"/>
              <a:t>streemová</a:t>
            </a:r>
            <a:r>
              <a:rPr lang="cs-CZ" sz="1800" dirty="0" smtClean="0"/>
              <a:t> televize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digitální kiosky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err="1" smtClean="0"/>
              <a:t>influenceři</a:t>
            </a:r>
            <a:r>
              <a:rPr lang="cs-CZ" sz="1800" dirty="0" smtClean="0"/>
              <a:t> jako osobní značka</a:t>
            </a: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optimalizace </a:t>
            </a:r>
            <a:r>
              <a:rPr lang="cs-CZ" sz="1800" dirty="0"/>
              <a:t>pro </a:t>
            </a:r>
            <a:r>
              <a:rPr lang="cs-CZ" sz="1800" dirty="0" smtClean="0"/>
              <a:t>vyhledávače - SEO</a:t>
            </a: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895" y="3119264"/>
            <a:ext cx="3895106" cy="2434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011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Moderní trendy v marketingu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displejová reklama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err="1" smtClean="0"/>
              <a:t>geolokační</a:t>
            </a:r>
            <a:r>
              <a:rPr lang="cs-CZ" sz="1800" dirty="0" smtClean="0"/>
              <a:t> marketing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QR kódy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/>
              <a:t>r</a:t>
            </a:r>
            <a:r>
              <a:rPr lang="cs-CZ" sz="1800" dirty="0" smtClean="0"/>
              <a:t>eklamní tapety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e-mail/SMS mobil marketing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mobilní </a:t>
            </a:r>
            <a:r>
              <a:rPr lang="cs-CZ" sz="1800" dirty="0"/>
              <a:t>srovnávací servery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mobilní </a:t>
            </a:r>
            <a:r>
              <a:rPr lang="cs-CZ" sz="1800" dirty="0"/>
              <a:t>nákupní </a:t>
            </a:r>
            <a:r>
              <a:rPr lang="cs-CZ" sz="1800" dirty="0" smtClean="0"/>
              <a:t>rádce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err="1" smtClean="0"/>
              <a:t>product</a:t>
            </a:r>
            <a:r>
              <a:rPr lang="cs-CZ" sz="1800" dirty="0" smtClean="0"/>
              <a:t> </a:t>
            </a:r>
            <a:r>
              <a:rPr lang="cs-CZ" sz="1800" dirty="0" err="1" smtClean="0"/>
              <a:t>placement</a:t>
            </a:r>
            <a:endParaRPr lang="cs-CZ" sz="18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296" y="1520876"/>
            <a:ext cx="3475704" cy="2315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722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solidFill>
            <a:schemeClr val="bg1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 </a:t>
            </a:r>
            <a:r>
              <a:rPr lang="cs-CZ" sz="2400" dirty="0" err="1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placement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doslova přeloženo jako umístění produktu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je jednou z možností skryté reklamy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jedná se o umísťování výrobků, názvů či log existujících značek do uměleckých děl (filmy, seriály, videohry, zábavní pořady, písně apod.)</a:t>
            </a: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oblíbenost </a:t>
            </a:r>
            <a:r>
              <a:rPr lang="cs-CZ" sz="1800" dirty="0" err="1" smtClean="0"/>
              <a:t>product</a:t>
            </a:r>
            <a:r>
              <a:rPr lang="cs-CZ" sz="1800" dirty="0" smtClean="0"/>
              <a:t> </a:t>
            </a:r>
            <a:r>
              <a:rPr lang="cs-CZ" sz="1800" dirty="0" err="1" smtClean="0"/>
              <a:t>placementu</a:t>
            </a:r>
            <a:r>
              <a:rPr lang="cs-CZ" sz="1800" dirty="0" smtClean="0"/>
              <a:t> roste, proto jej </a:t>
            </a:r>
            <a:r>
              <a:rPr lang="cs-CZ" sz="1800" dirty="0"/>
              <a:t>lze označit jako </a:t>
            </a:r>
            <a:r>
              <a:rPr lang="cs-CZ" sz="1800" dirty="0" smtClean="0"/>
              <a:t>opravdový </a:t>
            </a:r>
            <a:r>
              <a:rPr lang="cs-CZ" sz="1800" dirty="0"/>
              <a:t>trend </a:t>
            </a: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1800" dirty="0" smtClean="0"/>
              <a:t>v  </a:t>
            </a:r>
            <a:r>
              <a:rPr lang="cs-CZ" sz="1800" dirty="0"/>
              <a:t>marketingové </a:t>
            </a:r>
            <a:r>
              <a:rPr lang="cs-CZ" sz="1800" dirty="0" smtClean="0"/>
              <a:t>komunikaci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důvodem je nejen rozšíření v zahraničí (zejména v USA ), ale také fakt, že právě </a:t>
            </a:r>
            <a:r>
              <a:rPr lang="cs-CZ" sz="1800" dirty="0" err="1" smtClean="0"/>
              <a:t>product</a:t>
            </a:r>
            <a:r>
              <a:rPr lang="cs-CZ" sz="1800" dirty="0" smtClean="0"/>
              <a:t> </a:t>
            </a:r>
            <a:r>
              <a:rPr lang="cs-CZ" sz="1800" dirty="0" err="1" smtClean="0"/>
              <a:t>placement</a:t>
            </a:r>
            <a:r>
              <a:rPr lang="cs-CZ" sz="1800" dirty="0" smtClean="0"/>
              <a:t> je mnohdy  schopný zaplatit náklady na celý film </a:t>
            </a: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051" y="1600199"/>
            <a:ext cx="1829750" cy="952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722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 </a:t>
            </a:r>
            <a:r>
              <a:rPr lang="cs-CZ" sz="2400" dirty="0" err="1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placement</a:t>
            </a:r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 ČR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v České republice byl </a:t>
            </a:r>
            <a:r>
              <a:rPr lang="cs-CZ" sz="1800" dirty="0" err="1" smtClean="0"/>
              <a:t>product</a:t>
            </a:r>
            <a:r>
              <a:rPr lang="cs-CZ" sz="1800" dirty="0" smtClean="0"/>
              <a:t> </a:t>
            </a:r>
            <a:r>
              <a:rPr lang="cs-CZ" sz="1800" dirty="0" err="1" smtClean="0"/>
              <a:t>placement</a:t>
            </a:r>
            <a:r>
              <a:rPr lang="cs-CZ" sz="1800" dirty="0" smtClean="0"/>
              <a:t> až do 17. 8. 2009 oficiálně zakázán, avšak do jisté míry tolerován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v současné době je tato aktivita povolena, avšak je nutné při jejím uplatňování respektovat legislativní  omezení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doporučení Rady pro rozhlasové a televizní vysílání (RRTV): „Piktogram PP bude </a:t>
            </a:r>
            <a:br>
              <a:rPr lang="cs-CZ" sz="1800" dirty="0" smtClean="0"/>
            </a:br>
            <a:r>
              <a:rPr lang="cs-CZ" sz="1800" dirty="0" smtClean="0"/>
              <a:t>na obrazovce při každém svém uvedení umístěn po dobu minimálně pěti sekund </a:t>
            </a:r>
            <a:br>
              <a:rPr lang="cs-CZ" sz="1800" dirty="0" smtClean="0"/>
            </a:br>
            <a:r>
              <a:rPr lang="cs-CZ" sz="1800" dirty="0" smtClean="0"/>
              <a:t>u pravého dolního rohu obrazovky. Piktogram bude zabírat minimálně 15 % obrazovky, aby byl pro diváka dostatečně zřetelný“. Sdělení by mělo být jak v textové, tak i verbální podobě.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609" y="200419"/>
            <a:ext cx="1433450" cy="14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907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Špendlík">
  <a:themeElements>
    <a:clrScheme name="Špendlík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Špendlík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Špendlí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Špendlík">
  <a:themeElements>
    <a:clrScheme name="Špendlík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Špendlík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Špendlí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Špendlík">
  <a:themeElements>
    <a:clrScheme name="Špendlík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Špendlík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Špendlí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2232</TotalTime>
  <Words>975</Words>
  <Application>Microsoft Office PowerPoint</Application>
  <PresentationFormat>Předvádění na obrazovce (4:3)</PresentationFormat>
  <Paragraphs>310</Paragraphs>
  <Slides>33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4</vt:i4>
      </vt:variant>
      <vt:variant>
        <vt:lpstr>Nadpisy snímků</vt:lpstr>
      </vt:variant>
      <vt:variant>
        <vt:i4>33</vt:i4>
      </vt:variant>
    </vt:vector>
  </HeadingPairs>
  <TitlesOfParts>
    <vt:vector size="37" baseType="lpstr">
      <vt:lpstr>Office Theme</vt:lpstr>
      <vt:lpstr>1_Špendlík</vt:lpstr>
      <vt:lpstr>2_Špendlík</vt:lpstr>
      <vt:lpstr>Špendlík</vt:lpstr>
      <vt:lpstr>MARKETINGOVÁ KOMUNIKACE  (XMK)  5. cvičení Téma: Guerilla marketing           + nové trendy marketingové komunikace </vt:lpstr>
      <vt:lpstr>(5) Nové trendy marketingové komunikace</vt:lpstr>
      <vt:lpstr>Nové trendy marketingové komunikace</vt:lpstr>
      <vt:lpstr>Účinnost tradičních médií</vt:lpstr>
      <vt:lpstr>Marketing na sociálních sítích</vt:lpstr>
      <vt:lpstr>Moderní trendy v marketingu</vt:lpstr>
      <vt:lpstr>Moderní trendy v marketingu</vt:lpstr>
      <vt:lpstr>Product placement</vt:lpstr>
      <vt:lpstr>Product placement v ČR</vt:lpstr>
      <vt:lpstr>Příklad dobré i špatné praxe</vt:lpstr>
      <vt:lpstr>Příklad dobré praxe</vt:lpstr>
      <vt:lpstr>Guerillová komunikace</vt:lpstr>
      <vt:lpstr>Guerilla marketing</vt:lpstr>
      <vt:lpstr>Formy guerilla marketingu</vt:lpstr>
      <vt:lpstr>1. Virální marketing</vt:lpstr>
      <vt:lpstr>Virální marketing</vt:lpstr>
      <vt:lpstr>Virální marketing</vt:lpstr>
      <vt:lpstr>Virální marketing</vt:lpstr>
      <vt:lpstr>2. Buzz marketing</vt:lpstr>
      <vt:lpstr>Buzz marketing</vt:lpstr>
      <vt:lpstr>Formy buzz marketingu</vt:lpstr>
      <vt:lpstr>Příklady/ukázky guerilla marketingu</vt:lpstr>
      <vt:lpstr>Guerilla (ambient) marketing – Potisk autobusu</vt:lpstr>
      <vt:lpstr>Guerilla (ambient) marketing – Lego na pláži</vt:lpstr>
      <vt:lpstr>Guerilla (ambient) marketing – Alfa Romeo</vt:lpstr>
      <vt:lpstr>Guerilla (ambient) marketing – Staropramen</vt:lpstr>
      <vt:lpstr>Guerilla marketing</vt:lpstr>
      <vt:lpstr>Guerilla marketing – Greenpeace (plasty)</vt:lpstr>
      <vt:lpstr>Guerilla marketing – káva Folgers</vt:lpstr>
      <vt:lpstr>Guerilla marketing - Nikon</vt:lpstr>
      <vt:lpstr>Guerilla marketing – Sprite</vt:lpstr>
      <vt:lpstr>Guerilla marketing – Mars</vt:lpstr>
      <vt:lpstr>Děkuji vám za pozornost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MARKETINGOVÁ KOMUNIKACE  (XMK) 2. cvičení</dc:title>
  <dc:creator>Pavlíčková Renáta</dc:creator>
  <cp:lastModifiedBy>Renáta</cp:lastModifiedBy>
  <cp:revision>268</cp:revision>
  <cp:lastPrinted>2020-03-03T12:19:40Z</cp:lastPrinted>
  <dcterms:created xsi:type="dcterms:W3CDTF">2020-03-02T13:24:01Z</dcterms:created>
  <dcterms:modified xsi:type="dcterms:W3CDTF">2023-04-18T18:33:56Z</dcterms:modified>
</cp:coreProperties>
</file>