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30" r:id="rId10"/>
    <p:sldId id="331" r:id="rId11"/>
    <p:sldId id="336" r:id="rId12"/>
    <p:sldId id="335" r:id="rId13"/>
    <p:sldId id="332" r:id="rId14"/>
    <p:sldId id="333" r:id="rId15"/>
    <p:sldId id="334" r:id="rId16"/>
    <p:sldId id="337" r:id="rId17"/>
    <p:sldId id="338" r:id="rId18"/>
    <p:sldId id="339" r:id="rId19"/>
    <p:sldId id="340" r:id="rId20"/>
    <p:sldId id="341" r:id="rId21"/>
    <p:sldId id="275" r:id="rId22"/>
    <p:sldId id="276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51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20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073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7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841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6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09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855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46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05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509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108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f5715026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f571502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98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32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90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64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22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23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1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>SWOT analýza/plus mínus matice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Praktický příklad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XSF</a:t>
            </a:r>
            <a:br>
              <a:rPr lang="cs-CZ" b="1" dirty="0" smtClean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28. </a:t>
            </a:r>
            <a:r>
              <a:rPr lang="cs-CZ" sz="1800" b="1" u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584ABBA-AE78-46B3-AA3C-7E01D0D68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71" t="40339" r="25444" b="19628"/>
          <a:stretch/>
        </p:blipFill>
        <p:spPr>
          <a:xfrm>
            <a:off x="3893201" y="2061275"/>
            <a:ext cx="4616308" cy="37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1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F652BAC-9EB8-4412-94FC-FC8A249C0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99" t="22542" r="24830" b="65119"/>
          <a:stretch/>
        </p:blipFill>
        <p:spPr>
          <a:xfrm>
            <a:off x="3779231" y="2561891"/>
            <a:ext cx="4634801" cy="1143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2A6DCF-127F-4A7F-AFB4-8C3F52C13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29" t="65796" r="25000" b="20915"/>
          <a:stretch/>
        </p:blipFill>
        <p:spPr>
          <a:xfrm>
            <a:off x="3844903" y="3982551"/>
            <a:ext cx="4641225" cy="12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endParaRPr lang="cs-CZ" dirty="0" smtClean="0"/>
          </a:p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4FB297-3094-47AD-A558-3D1C3514D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3" t="40847" r="25593" b="47898"/>
          <a:stretch/>
        </p:blipFill>
        <p:spPr>
          <a:xfrm>
            <a:off x="198418" y="2698377"/>
            <a:ext cx="4055604" cy="9376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B4C29E-C986-4182-B9C9-4DC17106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53" t="38000" r="25593" b="50000"/>
          <a:stretch/>
        </p:blipFill>
        <p:spPr>
          <a:xfrm>
            <a:off x="198418" y="3870213"/>
            <a:ext cx="4055896" cy="10054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E727D0C-801B-461C-8140-F295613FB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07" t="28373" r="25508" b="60644"/>
          <a:stretch/>
        </p:blipFill>
        <p:spPr>
          <a:xfrm>
            <a:off x="4463118" y="2698376"/>
            <a:ext cx="4055896" cy="9376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35BC5F-A9F7-49AA-B599-BCB1AEC26D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237" t="23815" r="25763" b="64034"/>
          <a:stretch/>
        </p:blipFill>
        <p:spPr>
          <a:xfrm>
            <a:off x="4442609" y="3788848"/>
            <a:ext cx="4055896" cy="10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8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endParaRPr lang="cs-CZ" dirty="0" smtClean="0"/>
          </a:p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720C50-D682-4E92-8189-7BCF91165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52" t="35831" r="25763" b="52919"/>
          <a:stretch/>
        </p:blipFill>
        <p:spPr>
          <a:xfrm>
            <a:off x="549975" y="2524114"/>
            <a:ext cx="4485321" cy="10483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9C8E72C-5459-4E64-A958-8D42BA7D1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19" t="27153" r="25932" b="61051"/>
          <a:stretch/>
        </p:blipFill>
        <p:spPr>
          <a:xfrm>
            <a:off x="524268" y="3711843"/>
            <a:ext cx="4485322" cy="11429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79C70BA-641E-4E26-A429-0AFC4F53C1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18" t="38678" r="25763" b="50000"/>
          <a:stretch/>
        </p:blipFill>
        <p:spPr>
          <a:xfrm>
            <a:off x="549975" y="5030116"/>
            <a:ext cx="4511029" cy="10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FC0B2A-4195-4FFA-8E10-2A53EAA58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4" t="28780" r="27288" b="20508"/>
          <a:stretch/>
        </p:blipFill>
        <p:spPr>
          <a:xfrm>
            <a:off x="4176793" y="1673817"/>
            <a:ext cx="3990814" cy="44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1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Má-li SWOT analýza plnit v procesu tvorby strategie určitou roli, musí její aplikace směřovat nejen k identifikaci, nalezení a posouzení vlivů v současnosti, ale také k </a:t>
            </a:r>
            <a:r>
              <a:rPr lang="cs-CZ" b="1" dirty="0"/>
              <a:t>predikci vývojových trendů faktorů vnějšího okolí </a:t>
            </a:r>
            <a:r>
              <a:rPr lang="cs-CZ" dirty="0"/>
              <a:t>a </a:t>
            </a:r>
            <a:r>
              <a:rPr lang="cs-CZ" b="1" dirty="0"/>
              <a:t>vnitřní situace firmy  </a:t>
            </a:r>
            <a:r>
              <a:rPr lang="cs-CZ" dirty="0"/>
              <a:t>a jejich </a:t>
            </a:r>
            <a:r>
              <a:rPr lang="cs-CZ" b="1" dirty="0"/>
              <a:t>vzájemných souvislostí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49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Kombinace klíčových potenciálních příležitostí a hrozeb spolu s předpokládanými </a:t>
            </a:r>
            <a:r>
              <a:rPr lang="cs-CZ" b="1" dirty="0"/>
              <a:t>silnými a slabými stránkami </a:t>
            </a:r>
            <a:r>
              <a:rPr lang="cs-CZ" dirty="0"/>
              <a:t>umožňuje </a:t>
            </a:r>
            <a:r>
              <a:rPr lang="cs-CZ" b="1" dirty="0"/>
              <a:t>zvažovat čtyři rozdílné vzorové situace</a:t>
            </a:r>
            <a:r>
              <a:rPr lang="cs-CZ" dirty="0"/>
              <a:t>, které se mohou stát ur</a:t>
            </a:r>
            <a:r>
              <a:rPr lang="cs-CZ" b="1" dirty="0"/>
              <a:t>čitou orientací pro volbu strategické varianty</a:t>
            </a:r>
            <a:r>
              <a:rPr lang="cs-CZ" dirty="0"/>
              <a:t>?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74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SO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se setkává s několika </a:t>
            </a:r>
            <a:r>
              <a:rPr lang="cs-CZ" b="1" dirty="0"/>
              <a:t>příležitostmi</a:t>
            </a:r>
            <a:r>
              <a:rPr lang="cs-CZ" dirty="0"/>
              <a:t> v okolí a zároveň je schopna nabídnout i </a:t>
            </a:r>
            <a:r>
              <a:rPr lang="cs-CZ" b="1" dirty="0"/>
              <a:t>množství silných stránek</a:t>
            </a:r>
            <a:r>
              <a:rPr lang="cs-CZ" dirty="0"/>
              <a:t>, které využití těchto </a:t>
            </a:r>
            <a:r>
              <a:rPr lang="cs-CZ" b="1" dirty="0"/>
              <a:t>příležitostí podporují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příznivých okolností by měla být </a:t>
            </a:r>
            <a:r>
              <a:rPr lang="cs-CZ" b="1" dirty="0"/>
              <a:t>růstové až agresivně orientovaná strategie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představuje </a:t>
            </a:r>
            <a:r>
              <a:rPr lang="cs-CZ" b="1" dirty="0"/>
              <a:t>ofenzivní přístup z pozice síly </a:t>
            </a:r>
            <a:r>
              <a:rPr lang="cs-CZ" dirty="0"/>
              <a:t>a je to </a:t>
            </a:r>
            <a:r>
              <a:rPr lang="cs-CZ" b="1" dirty="0"/>
              <a:t>pochopitelně nejvíce žádaná situace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542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Silné stránky firmy jsou podrobeny nepřízni okolí.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vychází z předpokladu, že </a:t>
            </a:r>
            <a:r>
              <a:rPr lang="cs-CZ" b="1" dirty="0"/>
              <a:t>silné stránky se střetnou s hrozbami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předpokládá </a:t>
            </a:r>
            <a:r>
              <a:rPr lang="cs-CZ" b="1" dirty="0"/>
              <a:t>maximalizaci silných stránek </a:t>
            </a:r>
            <a:r>
              <a:rPr lang="cs-CZ" dirty="0"/>
              <a:t>a </a:t>
            </a:r>
            <a:r>
              <a:rPr lang="cs-CZ" b="1" dirty="0"/>
              <a:t>minimalizaci ohrožení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této situaci je třeba </a:t>
            </a:r>
            <a:r>
              <a:rPr lang="cs-CZ" b="1" dirty="0"/>
              <a:t>včas identifikovat hrozby </a:t>
            </a:r>
            <a:r>
              <a:rPr lang="cs-CZ" dirty="0"/>
              <a:t>a </a:t>
            </a:r>
            <a:r>
              <a:rPr lang="cs-CZ" b="1" dirty="0"/>
              <a:t>přeměnit je využitím silných stránek v příležitosti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je </a:t>
            </a:r>
            <a:r>
              <a:rPr lang="cs-CZ" b="1" dirty="0"/>
              <a:t>diverzifikační strategie</a:t>
            </a:r>
            <a:r>
              <a:rPr lang="cs-CZ" dirty="0"/>
              <a:t>. 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strategie založená na </a:t>
            </a:r>
            <a:r>
              <a:rPr lang="cs-CZ" b="1" dirty="0"/>
              <a:t>různorodosti nabízených výrobků </a:t>
            </a:r>
            <a:r>
              <a:rPr lang="cs-CZ" dirty="0"/>
              <a:t>nebo </a:t>
            </a:r>
            <a:r>
              <a:rPr lang="cs-CZ" b="1" dirty="0"/>
              <a:t>výběru nových trhů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jde o politiku </a:t>
            </a:r>
            <a:r>
              <a:rPr lang="cs-CZ" b="1" dirty="0"/>
              <a:t>rozšiřování obchodovatelného sortimentu</a:t>
            </a:r>
            <a:r>
              <a:rPr lang="cs-CZ" dirty="0"/>
              <a:t>, motivovaného snahou o </a:t>
            </a:r>
            <a:r>
              <a:rPr lang="cs-CZ" b="1" dirty="0"/>
              <a:t>snížení závislosti na trzích </a:t>
            </a:r>
            <a:r>
              <a:rPr lang="cs-CZ" dirty="0"/>
              <a:t>s </a:t>
            </a:r>
            <a:r>
              <a:rPr lang="cs-CZ" b="1" dirty="0"/>
              <a:t>malým odbytem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897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OW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má na trhu </a:t>
            </a:r>
            <a:r>
              <a:rPr lang="cs-CZ" b="1" dirty="0"/>
              <a:t>mnohé příležitosti</a:t>
            </a:r>
            <a:r>
              <a:rPr lang="cs-CZ" dirty="0"/>
              <a:t>, avšak je </a:t>
            </a:r>
            <a:r>
              <a:rPr lang="cs-CZ" b="1" dirty="0"/>
              <a:t>nucena čelit velkému množství svých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klade důraz na </a:t>
            </a:r>
            <a:r>
              <a:rPr lang="cs-CZ" b="1" dirty="0"/>
              <a:t>maximalizaci příležitostí k překonání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Zaměření strategie tomto případě spočívá v důsledné </a:t>
            </a:r>
            <a:r>
              <a:rPr lang="cs-CZ" b="1" dirty="0"/>
              <a:t>eliminaci slabých stránek </a:t>
            </a:r>
            <a:r>
              <a:rPr lang="cs-CZ" dirty="0"/>
              <a:t>a dále ve </a:t>
            </a:r>
            <a:r>
              <a:rPr lang="cs-CZ" b="1" dirty="0"/>
              <a:t>větším využití tržních příležitostí</a:t>
            </a:r>
            <a:r>
              <a:rPr lang="cs-CZ" dirty="0"/>
              <a:t>, často se jedná o strategii </a:t>
            </a:r>
            <a:r>
              <a:rPr lang="cs-CZ" b="1" dirty="0" err="1"/>
              <a:t>turnaround</a:t>
            </a:r>
            <a:r>
              <a:rPr lang="cs-CZ" b="1" dirty="0"/>
              <a:t> (zvratová, obratová).</a:t>
            </a: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1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</a:t>
            </a:r>
            <a:r>
              <a:rPr lang="cs-CZ" b="1" dirty="0"/>
              <a:t>jednoduchým nástrojem zaměřeným </a:t>
            </a:r>
            <a:r>
              <a:rPr lang="cs-CZ" dirty="0"/>
              <a:t>na </a:t>
            </a:r>
            <a:r>
              <a:rPr lang="cs-CZ" b="1" dirty="0"/>
              <a:t>charakteristiku</a:t>
            </a:r>
            <a:r>
              <a:rPr lang="cs-CZ" dirty="0"/>
              <a:t> klíčových </a:t>
            </a:r>
            <a:r>
              <a:rPr lang="cs-CZ" b="1" dirty="0"/>
              <a:t>faktorů</a:t>
            </a:r>
            <a:r>
              <a:rPr lang="cs-CZ" dirty="0"/>
              <a:t> ovlivňujících </a:t>
            </a:r>
            <a:r>
              <a:rPr lang="cs-CZ" b="1" dirty="0"/>
              <a:t>strategické postavení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přístupem, který </a:t>
            </a:r>
            <a:r>
              <a:rPr lang="cs-CZ" b="1" dirty="0"/>
              <a:t>umožňuje konfrontaci vnitřních zdrojů </a:t>
            </a:r>
            <a:r>
              <a:rPr lang="cs-CZ" dirty="0"/>
              <a:t>a </a:t>
            </a:r>
            <a:r>
              <a:rPr lang="cs-CZ" b="1" dirty="0"/>
              <a:t>schopnosti firmy se změnami v okolí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44278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WT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je v situaci, kdy u ní </a:t>
            </a:r>
            <a:r>
              <a:rPr lang="cs-CZ" b="1" dirty="0"/>
              <a:t>převažují slabé stránky </a:t>
            </a:r>
            <a:r>
              <a:rPr lang="cs-CZ" dirty="0"/>
              <a:t>a současně se v okolí </a:t>
            </a:r>
            <a:r>
              <a:rPr lang="cs-CZ" b="1" dirty="0"/>
              <a:t>vyskytuje mnoho rizikových faktorů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se orientuj na </a:t>
            </a:r>
            <a:r>
              <a:rPr lang="cs-CZ" b="1" dirty="0"/>
              <a:t>minimalizaci slabých stránek </a:t>
            </a:r>
            <a:r>
              <a:rPr lang="cs-CZ" dirty="0"/>
              <a:t>a </a:t>
            </a:r>
            <a:r>
              <a:rPr lang="cs-CZ" b="1" dirty="0"/>
              <a:t>minimalizaci rizik.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tomto případě se jedná </a:t>
            </a:r>
            <a:r>
              <a:rPr lang="cs-CZ" b="1" dirty="0"/>
              <a:t>spíše o strategii obrannou </a:t>
            </a:r>
            <a:r>
              <a:rPr lang="cs-CZ" dirty="0"/>
              <a:t>a </a:t>
            </a:r>
            <a:r>
              <a:rPr lang="cs-CZ" b="1" dirty="0"/>
              <a:t>defenzivní</a:t>
            </a:r>
            <a:r>
              <a:rPr lang="cs-CZ" dirty="0"/>
              <a:t>, vycházející často z </a:t>
            </a:r>
            <a:r>
              <a:rPr lang="cs-CZ" b="1" dirty="0"/>
              <a:t>uzavírání kompromisů </a:t>
            </a:r>
            <a:r>
              <a:rPr lang="cs-CZ" dirty="0"/>
              <a:t>a </a:t>
            </a:r>
            <a:r>
              <a:rPr lang="cs-CZ" b="1" dirty="0"/>
              <a:t>opuštění určitých pozic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85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Matice modelových strategií</a:t>
            </a:r>
            <a:endParaRPr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7558" t="24392" r="31163" b="19380"/>
          <a:stretch/>
        </p:blipFill>
        <p:spPr>
          <a:xfrm>
            <a:off x="2094615" y="1417638"/>
            <a:ext cx="5422604" cy="4154784"/>
          </a:xfrm>
          <a:prstGeom prst="rect">
            <a:avLst/>
          </a:prstGeom>
        </p:spPr>
      </p:pic>
      <p:sp>
        <p:nvSpPr>
          <p:cNvPr id="227" name="Google Shape;227;p32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Jedná se o analýzu: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Strengths</a:t>
            </a:r>
            <a:r>
              <a:rPr lang="cs-CZ" dirty="0"/>
              <a:t> – silných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Weaknesses</a:t>
            </a:r>
            <a:r>
              <a:rPr lang="cs-CZ" dirty="0"/>
              <a:t> – slabých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Opportunities</a:t>
            </a:r>
            <a:r>
              <a:rPr lang="cs-CZ" dirty="0"/>
              <a:t> – příležitosti v okolí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Threats</a:t>
            </a:r>
            <a:r>
              <a:rPr lang="cs-CZ" dirty="0"/>
              <a:t> – hrozeb v okolí firmy.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3636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Analýza silných a slabých stránek </a:t>
            </a:r>
            <a:r>
              <a:rPr lang="cs-CZ" dirty="0"/>
              <a:t>představuje </a:t>
            </a:r>
            <a:r>
              <a:rPr lang="cs-CZ" b="1" dirty="0"/>
              <a:t>interní analýzu firmy</a:t>
            </a:r>
            <a:r>
              <a:rPr lang="cs-CZ" dirty="0"/>
              <a:t>, </a:t>
            </a:r>
            <a:r>
              <a:rPr lang="cs-CZ" b="1" dirty="0"/>
              <a:t>analýza příležitostí a hrozeb </a:t>
            </a:r>
            <a:r>
              <a:rPr lang="cs-CZ" dirty="0"/>
              <a:t>je výsledkem </a:t>
            </a:r>
            <a:r>
              <a:rPr lang="cs-CZ" b="1" dirty="0"/>
              <a:t>externí analýzy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Porovnání výsledků externí a interní analýzy se </a:t>
            </a:r>
            <a:r>
              <a:rPr lang="cs-CZ" b="1" dirty="0"/>
              <a:t>provádí v tabulce</a:t>
            </a:r>
            <a:r>
              <a:rPr lang="cs-CZ" dirty="0"/>
              <a:t>, kde v </a:t>
            </a:r>
            <a:r>
              <a:rPr lang="cs-CZ" b="1" dirty="0"/>
              <a:t>řádcích jsou silné a slabé stránky</a:t>
            </a:r>
            <a:r>
              <a:rPr lang="cs-CZ" dirty="0"/>
              <a:t> a </a:t>
            </a:r>
            <a:r>
              <a:rPr lang="cs-CZ" b="1" dirty="0"/>
              <a:t>ve sloupcích příležitosti a hrozby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44791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Tabulka</a:t>
            </a:r>
            <a:r>
              <a:rPr lang="cs-CZ" dirty="0"/>
              <a:t> by zpravidla měla </a:t>
            </a:r>
            <a:r>
              <a:rPr lang="cs-CZ" b="1" dirty="0"/>
              <a:t>obsahovat maximálně 10 řádků a sloupců</a:t>
            </a:r>
            <a:r>
              <a:rPr lang="cs-CZ" dirty="0"/>
              <a:t>, aby byla přehledná a zachovala si vypovídací schopnost.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Tabulku vyplňujeme pomocí znamének </a:t>
            </a:r>
            <a:r>
              <a:rPr lang="cs-CZ" b="1" dirty="0"/>
              <a:t>plus</a:t>
            </a:r>
            <a:r>
              <a:rPr lang="cs-CZ" dirty="0"/>
              <a:t>, </a:t>
            </a:r>
            <a:r>
              <a:rPr lang="cs-CZ" b="1" dirty="0"/>
              <a:t>mínus</a:t>
            </a:r>
            <a:r>
              <a:rPr lang="cs-CZ" dirty="0"/>
              <a:t> a </a:t>
            </a:r>
            <a:r>
              <a:rPr lang="cs-CZ" b="1" dirty="0"/>
              <a:t>nula</a:t>
            </a:r>
            <a:r>
              <a:rPr lang="cs-CZ" dirty="0"/>
              <a:t>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7738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„+“ </a:t>
            </a:r>
            <a:r>
              <a:rPr lang="cs-CZ" dirty="0"/>
              <a:t>se použije, jestliže silná stránka umožní firmě využít příležitosti nebo odvrátit hrozbu, která vyplývá ze změny v okolí firmy a také v případě, že slabá stránka bude vyvážena změnou v okolí firmy.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53796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„-“ </a:t>
            </a:r>
            <a:r>
              <a:rPr lang="cs-CZ" dirty="0"/>
              <a:t>vyjadřuje situaci, kdy silná stránka bude změnou  okolí firmy  redukována nebo když slabá stránka zabrání firmě vyhnout se ohrožení, případně když bude význam slabé stránky změnou v okolí firmy ještě zvýrazněn.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35260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„0“ </a:t>
            </a:r>
            <a:r>
              <a:rPr lang="cs-CZ" dirty="0"/>
              <a:t>vyjadřuje, že mezi faktory neexistuje žádný vztah.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32054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 smtClean="0"/>
              <a:t>SWOT </a:t>
            </a:r>
            <a:r>
              <a:rPr lang="cs-CZ" dirty="0"/>
              <a:t>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Komunikační plán Taneční školy Need for BEAT. Vendula Mošťková - PDF Free  Download">
            <a:extLst>
              <a:ext uri="{FF2B5EF4-FFF2-40B4-BE49-F238E27FC236}">
                <a16:creationId xmlns:a16="http://schemas.microsoft.com/office/drawing/2014/main" id="{AB7F16E5-94E4-4D49-A9B1-E20C7029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77" y="2525115"/>
            <a:ext cx="6010446" cy="30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43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670</Words>
  <Application>Microsoft Office PowerPoint</Application>
  <PresentationFormat>Předvádění na obrazovce (4:3)</PresentationFormat>
  <Paragraphs>145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SWOT analýza/plus mínus matice Praktický příklad XSF 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Matice modelových strategií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24</cp:revision>
  <dcterms:modified xsi:type="dcterms:W3CDTF">2023-02-26T16:53:06Z</dcterms:modified>
</cp:coreProperties>
</file>