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276" r:id="rId2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46" autoAdjust="0"/>
  </p:normalViewPr>
  <p:slideViewPr>
    <p:cSldViewPr snapToGrid="0">
      <p:cViewPr varScale="1">
        <p:scale>
          <a:sx n="56" d="100"/>
          <a:sy n="56" d="100"/>
        </p:scale>
        <p:origin x="150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0278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8165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402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9368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301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215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64097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1369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33369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0070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8897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53008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39793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299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20195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78214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4987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1479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0625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4577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0033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3936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9023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300976" y="2275366"/>
            <a:ext cx="8704800" cy="209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rgbClr val="D10202"/>
              </a:buClr>
              <a:buSzPts val="4400"/>
            </a:pPr>
            <a:r>
              <a:rPr lang="cs-CZ" b="1" dirty="0">
                <a:solidFill>
                  <a:srgbClr val="D10202"/>
                </a:solidFill>
              </a:rPr>
              <a:t>Formulování strategií</a:t>
            </a:r>
            <a:r>
              <a:rPr lang="cs-CZ" b="1" dirty="0" smtClean="0">
                <a:solidFill>
                  <a:srgbClr val="D10202"/>
                </a:solidFill>
              </a:rPr>
              <a:t/>
            </a:r>
            <a:br>
              <a:rPr lang="cs-CZ" b="1" dirty="0" smtClean="0">
                <a:solidFill>
                  <a:srgbClr val="D10202"/>
                </a:solidFill>
              </a:rPr>
            </a:br>
            <a:r>
              <a:rPr lang="cs-CZ" b="1" dirty="0" smtClean="0">
                <a:solidFill>
                  <a:srgbClr val="D10202"/>
                </a:solidFill>
              </a:rPr>
              <a:t>XSF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04. 04. 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1. Strategie nákladového vůdcovství</a:t>
            </a:r>
            <a:r>
              <a:rPr lang="cs-CZ" dirty="0"/>
              <a:t>: firma se soustředí na dosažení nízkých nákladů výroby a distribuce, takže si vytváří schopnost stanovit ceny na nižší úrovni než její konkurenti.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b="1" dirty="0" smtClean="0"/>
              <a:t>2</a:t>
            </a:r>
            <a:r>
              <a:rPr lang="cs-CZ" b="1" dirty="0"/>
              <a:t>. Strategie diferenciace</a:t>
            </a:r>
            <a:r>
              <a:rPr lang="cs-CZ" dirty="0"/>
              <a:t>: firma klade důraz na ten dílčí prvek marketingového mixu (např. jakost, kvalitu, servis, cenu), který zákazníci považují za důležitý, a tím si vytváří předpoklad pro konkurenční výhodu.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b="1" dirty="0" smtClean="0"/>
              <a:t>3</a:t>
            </a:r>
            <a:r>
              <a:rPr lang="cs-CZ" b="1" dirty="0"/>
              <a:t>. Strategie koncentrace</a:t>
            </a:r>
            <a:r>
              <a:rPr lang="cs-CZ" dirty="0"/>
              <a:t>: firma se zaměří na jeden nebo na několik užších tržních segmentů.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Tímto </a:t>
            </a:r>
            <a:r>
              <a:rPr lang="cs-CZ" dirty="0"/>
              <a:t>způsobem může získat o každém segmentu hluboké znalosti a zároveň vytvářet bariéry vstupu tím, že bude ostatními pokládána za specialistu.</a:t>
            </a:r>
            <a:endParaRPr lang="cs-CZ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10/25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455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 smtClean="0"/>
              <a:t>Integrované strategie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err="1"/>
              <a:t>Becker</a:t>
            </a:r>
            <a:r>
              <a:rPr lang="cs-CZ" dirty="0"/>
              <a:t> rozlišuje čtyři základní strategie.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Jedná </a:t>
            </a:r>
            <a:r>
              <a:rPr lang="cs-CZ" dirty="0"/>
              <a:t>se o: </a:t>
            </a:r>
            <a:endParaRPr lang="cs-CZ" dirty="0" smtClean="0"/>
          </a:p>
          <a:p>
            <a:pPr marL="1335088" lvl="3">
              <a:spcBef>
                <a:spcPts val="0"/>
              </a:spcBef>
              <a:buSzPct val="100000"/>
            </a:pPr>
            <a:r>
              <a:rPr lang="cs-CZ" b="1" dirty="0" smtClean="0"/>
              <a:t>strategii </a:t>
            </a:r>
            <a:r>
              <a:rPr lang="cs-CZ" b="1" dirty="0"/>
              <a:t>tržního pole</a:t>
            </a:r>
            <a:r>
              <a:rPr lang="cs-CZ" dirty="0"/>
              <a:t>: stanovení kombinace výrobek–trh; </a:t>
            </a:r>
            <a:endParaRPr lang="cs-CZ" dirty="0" smtClean="0"/>
          </a:p>
          <a:p>
            <a:pPr marL="1335088" lvl="3">
              <a:spcBef>
                <a:spcPts val="0"/>
              </a:spcBef>
              <a:buSzPct val="100000"/>
            </a:pPr>
            <a:r>
              <a:rPr lang="cs-CZ" b="1" dirty="0" smtClean="0"/>
              <a:t>strategie </a:t>
            </a:r>
            <a:r>
              <a:rPr lang="cs-CZ" b="1" dirty="0"/>
              <a:t>stimulování trhu</a:t>
            </a:r>
            <a:r>
              <a:rPr lang="cs-CZ" dirty="0"/>
              <a:t>: určení druhu a způsobu působení na trh; </a:t>
            </a:r>
            <a:endParaRPr lang="cs-CZ" dirty="0" smtClean="0"/>
          </a:p>
          <a:p>
            <a:pPr marL="1335088" lvl="3">
              <a:spcBef>
                <a:spcPts val="0"/>
              </a:spcBef>
              <a:buSzPct val="100000"/>
            </a:pPr>
            <a:r>
              <a:rPr lang="cs-CZ" b="1" dirty="0" smtClean="0"/>
              <a:t>strategie </a:t>
            </a:r>
            <a:r>
              <a:rPr lang="cs-CZ" b="1" dirty="0"/>
              <a:t>tržní parcelace</a:t>
            </a:r>
            <a:r>
              <a:rPr lang="cs-CZ" dirty="0"/>
              <a:t>: stanovení druhu, popřípadě stupně diferenciace při „stimulování trhu“; </a:t>
            </a:r>
            <a:endParaRPr lang="cs-CZ" dirty="0" smtClean="0"/>
          </a:p>
          <a:p>
            <a:pPr marL="1335088" lvl="3">
              <a:spcBef>
                <a:spcPts val="0"/>
              </a:spcBef>
              <a:buSzPct val="100000"/>
            </a:pPr>
            <a:r>
              <a:rPr lang="cs-CZ" b="1" dirty="0" smtClean="0"/>
              <a:t>strategie </a:t>
            </a:r>
            <a:r>
              <a:rPr lang="cs-CZ" b="1" dirty="0"/>
              <a:t>tržního areálu</a:t>
            </a:r>
            <a:r>
              <a:rPr lang="cs-CZ" dirty="0"/>
              <a:t>: pevné stanovení alternativ „územní politiky“, popřípadě fází.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11/25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317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 smtClean="0"/>
              <a:t>Integrované strategie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sz="2000" dirty="0"/>
              <a:t>Každý z těchto strategických rozměrů obsahuje různé alternativy vytváření strategie, takže z uvedeného vyplývá určitý přehled navzájem sladěných </a:t>
            </a:r>
            <a:r>
              <a:rPr lang="cs-CZ" sz="2000" dirty="0" smtClean="0"/>
              <a:t>strategií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sz="2000" i="1" dirty="0"/>
              <a:t>Systém strategie podle </a:t>
            </a:r>
            <a:r>
              <a:rPr lang="cs-CZ" sz="2000" i="1" dirty="0" err="1"/>
              <a:t>Beckera</a:t>
            </a:r>
            <a:endParaRPr lang="cs-CZ" sz="20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12/25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29167" t="38272" r="31597" b="17037"/>
          <a:stretch/>
        </p:blipFill>
        <p:spPr>
          <a:xfrm>
            <a:off x="2273300" y="3150408"/>
            <a:ext cx="4597400" cy="294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9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 err="1"/>
              <a:t>Backhaus</a:t>
            </a:r>
            <a:r>
              <a:rPr lang="cs-CZ" dirty="0"/>
              <a:t> (1992) uvádí, že vůdčí maxima udávající směr marketingového strategického plánování lze v podstatě redukovat na pět základních rozměrů: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1</a:t>
            </a:r>
            <a:r>
              <a:rPr lang="cs-CZ" dirty="0"/>
              <a:t>. otázky týkající se vlastního smyslu podnikání;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2</a:t>
            </a:r>
            <a:r>
              <a:rPr lang="cs-CZ" dirty="0"/>
              <a:t>. rozhodnutí o stimulování trhu;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3</a:t>
            </a:r>
            <a:r>
              <a:rPr lang="cs-CZ" dirty="0"/>
              <a:t>. volba strategie vstupu na trh a odchodu z trhu;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4</a:t>
            </a:r>
            <a:r>
              <a:rPr lang="cs-CZ" dirty="0"/>
              <a:t>. stanovení tržního areálu, tj. geografického místa, na kterém chce být podnik činný;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5</a:t>
            </a:r>
            <a:r>
              <a:rPr lang="cs-CZ" dirty="0"/>
              <a:t>. rozhodnutí o volbě marketingového partnera, se kterým je třeba spolupracovat.</a:t>
            </a:r>
            <a:endParaRPr lang="cs-CZ" sz="16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13/25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079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 err="1"/>
              <a:t>Haedrich</a:t>
            </a:r>
            <a:r>
              <a:rPr lang="cs-CZ" b="1" dirty="0"/>
              <a:t> a </a:t>
            </a:r>
            <a:r>
              <a:rPr lang="cs-CZ" b="1" dirty="0" err="1"/>
              <a:t>Tomczak</a:t>
            </a:r>
            <a:r>
              <a:rPr lang="cs-CZ" b="1" dirty="0"/>
              <a:t> </a:t>
            </a:r>
            <a:r>
              <a:rPr lang="cs-CZ" dirty="0"/>
              <a:t>rozlišují mezi čtyřmi základními strategickými stupni, které stojí vzájemně v hierarchických vztazích: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1</a:t>
            </a:r>
            <a:r>
              <a:rPr lang="cs-CZ" dirty="0"/>
              <a:t>. strategie pozice: určení, o jakou tržní pozici by se měl podnik snažit;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2</a:t>
            </a:r>
            <a:r>
              <a:rPr lang="cs-CZ" dirty="0"/>
              <a:t>. strategie stylu: jakou roli by měl podnik na trhu zaujmout;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3</a:t>
            </a:r>
            <a:r>
              <a:rPr lang="cs-CZ" dirty="0"/>
              <a:t>. strategie substance: o jaký druh strategické výhody by měl podnik na trhu usilovat;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4</a:t>
            </a:r>
            <a:r>
              <a:rPr lang="cs-CZ" dirty="0"/>
              <a:t>. strategie jištění: zajištění přítomnosti na trhu.</a:t>
            </a:r>
            <a:endParaRPr lang="cs-CZ" sz="12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14/25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024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El-</a:t>
            </a:r>
            <a:r>
              <a:rPr lang="cs-CZ" b="1" dirty="0" err="1"/>
              <a:t>Ansary</a:t>
            </a:r>
            <a:r>
              <a:rPr lang="cs-CZ" dirty="0"/>
              <a:t> (2006) pohlíží na marketingovou strategii ze dvou úhlů pohledu a </a:t>
            </a:r>
            <a:r>
              <a:rPr lang="cs-CZ" b="1" dirty="0"/>
              <a:t>integruje do jednoho modelu procesy definice a implementace </a:t>
            </a:r>
            <a:r>
              <a:rPr lang="cs-CZ" b="1" dirty="0" smtClean="0"/>
              <a:t>strategie</a:t>
            </a:r>
            <a:r>
              <a:rPr lang="cs-CZ" dirty="0"/>
              <a:t>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Definice </a:t>
            </a:r>
            <a:r>
              <a:rPr lang="cs-CZ" dirty="0"/>
              <a:t>by měla zahrnovat segmentaci trhu, výběr tržního segmentu, návrh nabídky pro vybraný segment a definování značky pro nabízený produkt tak, aby se pomocí unikátní pozice odlišil od konkurentů.</a:t>
            </a:r>
            <a:endParaRPr lang="cs-CZ" sz="12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15/25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48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Implementace</a:t>
            </a:r>
            <a:r>
              <a:rPr lang="cs-CZ" dirty="0"/>
              <a:t> má za úkol detailně definovat produkt, cenovou politiku, distribuci a marketingovou komunikaci jako základ pro rozpracování marketingových taktik (Hanzelková, </a:t>
            </a:r>
            <a:r>
              <a:rPr lang="cs-CZ" dirty="0" err="1"/>
              <a:t>Keřkovský</a:t>
            </a:r>
            <a:r>
              <a:rPr lang="cs-CZ" dirty="0"/>
              <a:t>, Odehnalová, Vykypěl, 2009).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El-</a:t>
            </a:r>
            <a:r>
              <a:rPr lang="cs-CZ" dirty="0" err="1" smtClean="0"/>
              <a:t>Ansary</a:t>
            </a:r>
            <a:r>
              <a:rPr lang="cs-CZ" dirty="0" smtClean="0"/>
              <a:t> </a:t>
            </a:r>
            <a:r>
              <a:rPr lang="cs-CZ" dirty="0"/>
              <a:t>vytvořil model, který má jasnou strukturu a marketingová strategie je zasazena do kontextu dalších firemních strategií – korporátní strategie, strategie růstu, funkčních strategií a konkurenčních </a:t>
            </a:r>
            <a:r>
              <a:rPr lang="cs-CZ" dirty="0" smtClean="0"/>
              <a:t>strategií.</a:t>
            </a:r>
            <a:endParaRPr lang="cs-CZ" sz="12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16/25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909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 smtClean="0"/>
              <a:t>Model strategie </a:t>
            </a:r>
            <a:r>
              <a:rPr lang="cs-CZ" b="1" dirty="0"/>
              <a:t>podle </a:t>
            </a:r>
            <a:r>
              <a:rPr lang="cs-CZ" b="1" dirty="0" err="1"/>
              <a:t>podle</a:t>
            </a:r>
            <a:r>
              <a:rPr lang="cs-CZ" b="1" dirty="0"/>
              <a:t> El-</a:t>
            </a:r>
            <a:r>
              <a:rPr lang="cs-CZ" b="1" dirty="0" err="1"/>
              <a:t>Ansaryho</a:t>
            </a:r>
            <a:r>
              <a:rPr lang="cs-CZ" b="1" dirty="0"/>
              <a:t> </a:t>
            </a:r>
            <a:endParaRPr lang="cs-CZ" sz="12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17/25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29930" t="32964" r="30417" b="17777"/>
          <a:stretch/>
        </p:blipFill>
        <p:spPr>
          <a:xfrm>
            <a:off x="1518652" y="1943100"/>
            <a:ext cx="610669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3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Strategie na stagnujících a smršťujících se trzích </a:t>
            </a:r>
            <a:endParaRPr lang="cs-CZ" b="1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Za </a:t>
            </a:r>
            <a:r>
              <a:rPr lang="cs-CZ" dirty="0"/>
              <a:t>stagnující, popřípadě smršťující se trhy jsou považovány ty, jejichž o inflaci očištěný, v peněžních jednotkách vyjádřený objem trhu nebude s vysokou pravděpodobností vykazovat nijak pozoruhodnou míru růstu, popřípadě bude tato míra růstu negativní.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Základní </a:t>
            </a:r>
            <a:r>
              <a:rPr lang="cs-CZ" dirty="0"/>
              <a:t>typy strategií na stagnujících a smršťujících se trzích: </a:t>
            </a:r>
            <a:endParaRPr lang="cs-CZ" dirty="0" smtClean="0"/>
          </a:p>
          <a:p>
            <a:pPr marL="1335088" lvl="3">
              <a:spcBef>
                <a:spcPts val="0"/>
              </a:spcBef>
              <a:buSzPct val="100000"/>
            </a:pPr>
            <a:r>
              <a:rPr lang="cs-CZ" dirty="0" smtClean="0"/>
              <a:t>strategie </a:t>
            </a:r>
            <a:r>
              <a:rPr lang="cs-CZ" dirty="0"/>
              <a:t>udržení trhu </a:t>
            </a:r>
            <a:r>
              <a:rPr lang="cs-CZ" dirty="0" smtClean="0"/>
              <a:t>a </a:t>
            </a:r>
          </a:p>
          <a:p>
            <a:pPr marL="1335088" lvl="3">
              <a:spcBef>
                <a:spcPts val="0"/>
              </a:spcBef>
              <a:buSzPct val="100000"/>
            </a:pPr>
            <a:r>
              <a:rPr lang="cs-CZ" dirty="0" smtClean="0"/>
              <a:t>strategie </a:t>
            </a:r>
            <a:r>
              <a:rPr lang="cs-CZ" dirty="0"/>
              <a:t>odchodu z trhu.</a:t>
            </a:r>
            <a:endParaRPr lang="cs-CZ" sz="4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18/25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108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sz="2400" dirty="0"/>
              <a:t>Základním strategickým problémem před zvolením strategie odchodu z trhu je rozhodnutí „zůstat, nebo odejít“ (</a:t>
            </a:r>
            <a:r>
              <a:rPr lang="cs-CZ" sz="2400" dirty="0" err="1"/>
              <a:t>stay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exit). </a:t>
            </a:r>
            <a:endParaRPr lang="cs-CZ" sz="2400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sz="2400" dirty="0" smtClean="0"/>
              <a:t>V </a:t>
            </a:r>
            <a:r>
              <a:rPr lang="cs-CZ" sz="2400" dirty="0"/>
              <a:t>případě, že si firma zvolí alternativu odejít, je důležité vybrat nejvýhodnější strategii odchodu z těchto alternativ: prodej podnikatelské jednotky, ukončení aktivity podnikatelského oboru, „snížení bariér odchodu z trhu“, sběrná strategie</a:t>
            </a:r>
            <a:r>
              <a:rPr lang="cs-CZ" sz="2400" dirty="0" smtClean="0"/>
              <a:t>.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sz="2400" i="1" dirty="0" smtClean="0"/>
              <a:t>Typologie strategií udržení trhu</a:t>
            </a:r>
          </a:p>
          <a:p>
            <a:pPr marL="420688" lvl="1">
              <a:spcBef>
                <a:spcPts val="0"/>
              </a:spcBef>
              <a:buSzPct val="100000"/>
            </a:pPr>
            <a:endParaRPr lang="cs-CZ" sz="3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19/25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3472" t="34321" r="34444" b="43580"/>
          <a:stretch/>
        </p:blipFill>
        <p:spPr>
          <a:xfrm>
            <a:off x="2819400" y="4756672"/>
            <a:ext cx="3784600" cy="146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9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sz="3200" dirty="0"/>
              <a:t>Tzv. 5C </a:t>
            </a:r>
            <a:r>
              <a:rPr lang="cs-CZ" sz="3200" dirty="0" smtClean="0"/>
              <a:t>strategie </a:t>
            </a:r>
            <a:r>
              <a:rPr lang="cs-CZ" sz="3200" dirty="0"/>
              <a:t>nabízejí rychlý přehled o tom, co je důležité při tvorbě </a:t>
            </a:r>
            <a:r>
              <a:rPr lang="cs-CZ" sz="3200" dirty="0" smtClean="0"/>
              <a:t>strategie: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b="1" dirty="0" smtClean="0"/>
              <a:t>1</a:t>
            </a:r>
            <a:r>
              <a:rPr lang="cs-CZ" sz="2800" b="1" dirty="0"/>
              <a:t>. Potřeby zákazníků </a:t>
            </a:r>
            <a:r>
              <a:rPr lang="cs-CZ" sz="2800" dirty="0"/>
              <a:t>(</a:t>
            </a:r>
            <a:r>
              <a:rPr lang="cs-CZ" sz="2800" dirty="0" err="1"/>
              <a:t>customer</a:t>
            </a:r>
            <a:r>
              <a:rPr lang="cs-CZ" sz="2800" dirty="0"/>
              <a:t> </a:t>
            </a:r>
            <a:r>
              <a:rPr lang="cs-CZ" sz="2800" dirty="0" err="1"/>
              <a:t>needs</a:t>
            </a:r>
            <a:r>
              <a:rPr lang="cs-CZ" sz="2800" dirty="0"/>
              <a:t>). Na uspokojení kterých potřeb a kterých zákazníků se zaměříme? – Model uspokojení zákazníka (</a:t>
            </a:r>
            <a:r>
              <a:rPr lang="cs-CZ" sz="2800" dirty="0" err="1"/>
              <a:t>customer</a:t>
            </a:r>
            <a:r>
              <a:rPr lang="cs-CZ" sz="2800" dirty="0"/>
              <a:t> </a:t>
            </a:r>
            <a:r>
              <a:rPr lang="cs-CZ" sz="2800" dirty="0" err="1"/>
              <a:t>satisfaction</a:t>
            </a:r>
            <a:r>
              <a:rPr lang="cs-CZ" sz="2800" dirty="0"/>
              <a:t> model – N. Kano). </a:t>
            </a:r>
            <a:endParaRPr lang="cs-CZ" sz="2800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b="1" dirty="0" smtClean="0"/>
              <a:t>2</a:t>
            </a:r>
            <a:r>
              <a:rPr lang="cs-CZ" sz="2800" b="1" dirty="0"/>
              <a:t>. Schopnosti a kompetence firmy </a:t>
            </a:r>
            <a:r>
              <a:rPr lang="cs-CZ" sz="2800" dirty="0"/>
              <a:t>(</a:t>
            </a:r>
            <a:r>
              <a:rPr lang="cs-CZ" sz="2800" dirty="0" err="1"/>
              <a:t>company</a:t>
            </a:r>
            <a:r>
              <a:rPr lang="cs-CZ" sz="2800" dirty="0"/>
              <a:t> </a:t>
            </a:r>
            <a:r>
              <a:rPr lang="cs-CZ" sz="2800" dirty="0" err="1"/>
              <a:t>skills</a:t>
            </a:r>
            <a:r>
              <a:rPr lang="cs-CZ" sz="2800" dirty="0"/>
              <a:t>). Jaké specifické schopnosti a dovednosti potřebujeme k tomu, abychom uspokojili potřeby cílových zákazníků? – Klíčové kompetence (</a:t>
            </a:r>
            <a:r>
              <a:rPr lang="cs-CZ" sz="2800" dirty="0" err="1"/>
              <a:t>core</a:t>
            </a:r>
            <a:r>
              <a:rPr lang="cs-CZ" sz="2800" dirty="0"/>
              <a:t> </a:t>
            </a:r>
            <a:r>
              <a:rPr lang="cs-CZ" sz="2800" dirty="0" err="1"/>
              <a:t>competence</a:t>
            </a:r>
            <a:r>
              <a:rPr lang="cs-CZ" sz="2800" dirty="0"/>
              <a:t>) a SWOT analýzy (SWOT </a:t>
            </a:r>
            <a:r>
              <a:rPr lang="cs-CZ" sz="2800" dirty="0" err="1"/>
              <a:t>analysis</a:t>
            </a:r>
            <a:r>
              <a:rPr lang="cs-CZ" sz="2800" dirty="0"/>
              <a:t>). </a:t>
            </a:r>
            <a:endParaRPr lang="cs-CZ" sz="2800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b="1" dirty="0" smtClean="0"/>
              <a:t>3</a:t>
            </a:r>
            <a:r>
              <a:rPr lang="cs-CZ" sz="2800" b="1" dirty="0"/>
              <a:t>. Konkurence</a:t>
            </a:r>
            <a:r>
              <a:rPr lang="cs-CZ" sz="2800" dirty="0"/>
              <a:t> (</a:t>
            </a:r>
            <a:r>
              <a:rPr lang="cs-CZ" sz="2800" dirty="0" err="1"/>
              <a:t>competition</a:t>
            </a:r>
            <a:r>
              <a:rPr lang="cs-CZ" sz="2800" dirty="0"/>
              <a:t>). Kdo s námi soutěží o uspokojení těchto potřeb zákazníků? – Konkurenční výhoda (</a:t>
            </a:r>
            <a:r>
              <a:rPr lang="cs-CZ" sz="2800" dirty="0" err="1"/>
              <a:t>competitive</a:t>
            </a:r>
            <a:r>
              <a:rPr lang="cs-CZ" sz="2800" dirty="0"/>
              <a:t> </a:t>
            </a:r>
            <a:r>
              <a:rPr lang="cs-CZ" sz="2800" dirty="0" err="1"/>
              <a:t>advantage</a:t>
            </a:r>
            <a:r>
              <a:rPr lang="cs-CZ" sz="2800" dirty="0"/>
              <a:t> – </a:t>
            </a:r>
            <a:r>
              <a:rPr lang="cs-CZ" sz="2800" dirty="0" err="1"/>
              <a:t>Porterovy</a:t>
            </a:r>
            <a:r>
              <a:rPr lang="cs-CZ" sz="2800" dirty="0"/>
              <a:t> tři generické strategie). </a:t>
            </a:r>
            <a:endParaRPr lang="cs-CZ" sz="2800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b="1" dirty="0" smtClean="0"/>
              <a:t>4</a:t>
            </a:r>
            <a:r>
              <a:rPr lang="cs-CZ" sz="2800" b="1" dirty="0"/>
              <a:t>. Spolupracovníci </a:t>
            </a:r>
            <a:r>
              <a:rPr lang="cs-CZ" sz="2800" dirty="0"/>
              <a:t>(</a:t>
            </a:r>
            <a:r>
              <a:rPr lang="cs-CZ" sz="2800" dirty="0" err="1"/>
              <a:t>collaborators</a:t>
            </a:r>
            <a:r>
              <a:rPr lang="cs-CZ" sz="2800" dirty="0"/>
              <a:t>). Koho máme oslovit, aby nám pomohl? – Strategické aliance (</a:t>
            </a:r>
            <a:r>
              <a:rPr lang="cs-CZ" sz="2800" dirty="0" err="1"/>
              <a:t>strategic</a:t>
            </a:r>
            <a:r>
              <a:rPr lang="cs-CZ" sz="2800" dirty="0"/>
              <a:t> aliance). </a:t>
            </a:r>
            <a:endParaRPr lang="cs-CZ" sz="2800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b="1" dirty="0" smtClean="0"/>
              <a:t>5</a:t>
            </a:r>
            <a:r>
              <a:rPr lang="cs-CZ" sz="2800" b="1" dirty="0"/>
              <a:t>. Kontext </a:t>
            </a:r>
            <a:r>
              <a:rPr lang="cs-CZ" sz="2800" dirty="0"/>
              <a:t>(</a:t>
            </a:r>
            <a:r>
              <a:rPr lang="cs-CZ" sz="2800" dirty="0" err="1"/>
              <a:t>context</a:t>
            </a:r>
            <a:r>
              <a:rPr lang="cs-CZ" sz="2800" dirty="0"/>
              <a:t>). Jaké kulturní, technologické a právní faktory limitují činnost firmy? – PEST analýzy (PEST </a:t>
            </a:r>
            <a:r>
              <a:rPr lang="cs-CZ" sz="2800" dirty="0" err="1"/>
              <a:t>analysis</a:t>
            </a:r>
            <a:r>
              <a:rPr lang="cs-CZ" sz="2800" dirty="0"/>
              <a:t>).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2/25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340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sz="2400" b="1" dirty="0"/>
              <a:t>Strategie na globálních trzích </a:t>
            </a:r>
            <a:endParaRPr lang="cs-CZ" sz="2400" b="1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sz="2400" dirty="0" smtClean="0"/>
              <a:t>Firmy </a:t>
            </a:r>
            <a:r>
              <a:rPr lang="cs-CZ" sz="2400" dirty="0"/>
              <a:t>pečlivě hodnotí globalizační síly s ohledem na vlastní globální strategie, zvažují, jak uvedou do života globální marketing, jak takovou strategii organizačně zajistí a personálně, technicky i finančně provedou. </a:t>
            </a:r>
            <a:endParaRPr lang="cs-CZ" sz="2400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sz="2400" dirty="0" smtClean="0"/>
              <a:t>Hlavní </a:t>
            </a:r>
            <a:r>
              <a:rPr lang="cs-CZ" sz="2400" dirty="0"/>
              <a:t>globalizační síly vystupují v podobě „</a:t>
            </a:r>
            <a:r>
              <a:rPr lang="cs-CZ" sz="2400" dirty="0" err="1"/>
              <a:t>pull</a:t>
            </a:r>
            <a:r>
              <a:rPr lang="cs-CZ" sz="2400" dirty="0"/>
              <a:t>“ globalizace a „</a:t>
            </a:r>
            <a:r>
              <a:rPr lang="cs-CZ" sz="2400" dirty="0" err="1"/>
              <a:t>push</a:t>
            </a:r>
            <a:r>
              <a:rPr lang="cs-CZ" sz="2400" dirty="0"/>
              <a:t>“ globalizace. </a:t>
            </a:r>
            <a:endParaRPr lang="cs-CZ" sz="3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20/25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112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sz="2400" dirty="0"/>
              <a:t>K nim se řadí třetí síla, globalizace konkurenční soutěže (Celer, 2005): </a:t>
            </a:r>
            <a:endParaRPr lang="cs-CZ" sz="2400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000" b="1" dirty="0" smtClean="0"/>
              <a:t>„</a:t>
            </a:r>
            <a:r>
              <a:rPr lang="cs-CZ" sz="2000" b="1" dirty="0" err="1"/>
              <a:t>Pull</a:t>
            </a:r>
            <a:r>
              <a:rPr lang="cs-CZ" sz="2000" b="1" dirty="0"/>
              <a:t>“ globalizace, respektive globalizace trhu</a:t>
            </a:r>
            <a:r>
              <a:rPr lang="cs-CZ" sz="2000" dirty="0"/>
              <a:t>, se projevuje rostoucí homogenizací potřeb a zvyšujícím se počtem poptávajících i zprostředkovatelů. </a:t>
            </a:r>
            <a:endParaRPr lang="cs-CZ" sz="2000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000" b="1" dirty="0" smtClean="0"/>
              <a:t>„</a:t>
            </a:r>
            <a:r>
              <a:rPr lang="cs-CZ" sz="2000" b="1" dirty="0" err="1"/>
              <a:t>Push</a:t>
            </a:r>
            <a:r>
              <a:rPr lang="cs-CZ" sz="2000" b="1" dirty="0"/>
              <a:t>“ globalizace</a:t>
            </a:r>
            <a:r>
              <a:rPr lang="cs-CZ" sz="2000" dirty="0"/>
              <a:t>, respektive globalizace branží, se týká nabídky a tvoří ji globalizace oborů a konkurence. </a:t>
            </a:r>
            <a:endParaRPr lang="cs-CZ" sz="2000" dirty="0" smtClean="0"/>
          </a:p>
          <a:p>
            <a:pPr marL="1335088" lvl="3">
              <a:spcBef>
                <a:spcPts val="0"/>
              </a:spcBef>
              <a:buSzPct val="100000"/>
            </a:pPr>
            <a:r>
              <a:rPr lang="cs-CZ" sz="1800" dirty="0" smtClean="0"/>
              <a:t>Globalizace </a:t>
            </a:r>
            <a:r>
              <a:rPr lang="cs-CZ" sz="1800" dirty="0"/>
              <a:t>oborů je ve vztahu k nabídce významným prostředkem homogenizace trhu. </a:t>
            </a:r>
            <a:endParaRPr lang="cs-CZ" sz="1800" dirty="0" smtClean="0"/>
          </a:p>
          <a:p>
            <a:pPr marL="1335088" lvl="3">
              <a:spcBef>
                <a:spcPts val="0"/>
              </a:spcBef>
              <a:buSzPct val="100000"/>
            </a:pPr>
            <a:r>
              <a:rPr lang="cs-CZ" sz="1800" dirty="0" smtClean="0"/>
              <a:t>Projevuje </a:t>
            </a:r>
            <a:r>
              <a:rPr lang="cs-CZ" sz="1800" dirty="0"/>
              <a:t>se snižováním nákladů; například vysoké náklady na výzkum a vývoj se umořují masovým prodejem na globálním trhu.</a:t>
            </a:r>
            <a:endParaRPr lang="cs-CZ" sz="2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21/25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267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 smtClean="0"/>
              <a:t>Globalizace </a:t>
            </a:r>
            <a:r>
              <a:rPr lang="cs-CZ" b="1" dirty="0"/>
              <a:t>konkurenční </a:t>
            </a:r>
            <a:r>
              <a:rPr lang="cs-CZ" b="1" dirty="0" smtClean="0"/>
              <a:t>soutěže.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smtClean="0"/>
              <a:t>Mezinárodní </a:t>
            </a:r>
            <a:r>
              <a:rPr lang="cs-CZ" b="1" dirty="0"/>
              <a:t>strategii </a:t>
            </a:r>
            <a:r>
              <a:rPr lang="cs-CZ" dirty="0"/>
              <a:t>uplatňují firmy s omezenou schopností přizpůsobit se specifickým národním zvláštnostem.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smtClean="0"/>
              <a:t>Multinárodní </a:t>
            </a:r>
            <a:r>
              <a:rPr lang="cs-CZ" b="1" dirty="0"/>
              <a:t>strategii </a:t>
            </a:r>
            <a:r>
              <a:rPr lang="cs-CZ" dirty="0"/>
              <a:t>uplatňují firmy, které hodlají uspět na více národních trzích a mají dostatečný rozhodovací prostor k tomu, aby strategie přizpůsobily zvláštnostem a požadavkům konkrétních zahraničních trhů.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smtClean="0"/>
              <a:t>Globální </a:t>
            </a:r>
            <a:r>
              <a:rPr lang="cs-CZ" b="1" dirty="0"/>
              <a:t>strategii </a:t>
            </a:r>
            <a:r>
              <a:rPr lang="cs-CZ" dirty="0"/>
              <a:t>uplatňují firmy, které integrují všechny podnikové aktivity do jednoho komplexního systému a neberou zřetel na specifika národních trhů.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smtClean="0"/>
              <a:t>Smíšenou </a:t>
            </a:r>
            <a:r>
              <a:rPr lang="cs-CZ" b="1" dirty="0"/>
              <a:t>strategii </a:t>
            </a:r>
            <a:r>
              <a:rPr lang="cs-CZ" dirty="0"/>
              <a:t>uplatňují firmy, které potřebují pružně reagovat na konfliktní situace – např. tzv. blokace trhů.</a:t>
            </a:r>
            <a:endParaRPr lang="cs-CZ" sz="2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22/25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650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Výhody strategií globalizace: </a:t>
            </a:r>
            <a:endParaRPr lang="cs-CZ" b="1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zvýšený </a:t>
            </a:r>
            <a:r>
              <a:rPr lang="cs-CZ" dirty="0"/>
              <a:t>užitek pro zákazníky a s ním i zvýšený tržní účinek;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zvýšená </a:t>
            </a:r>
            <a:r>
              <a:rPr lang="cs-CZ" dirty="0"/>
              <a:t>účinnost marketingových činností zásluhou jednotného vystupování na trhu;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interní </a:t>
            </a:r>
            <a:r>
              <a:rPr lang="cs-CZ" dirty="0"/>
              <a:t>účinky – know-how, standardizace postupů včetně manažerských, rozdělení rizik do více oblastí</a:t>
            </a:r>
            <a:r>
              <a:rPr lang="cs-CZ" dirty="0" smtClean="0"/>
              <a:t>.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i="1" dirty="0" smtClean="0"/>
              <a:t>Typy globalizačních strategií:</a:t>
            </a:r>
          </a:p>
          <a:p>
            <a:pPr marL="877888" lvl="2">
              <a:spcBef>
                <a:spcPts val="0"/>
              </a:spcBef>
              <a:buSzPct val="100000"/>
            </a:pPr>
            <a:endParaRPr lang="cs-CZ" sz="1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23/25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7907" t="43127" r="38721" b="35581"/>
          <a:stretch/>
        </p:blipFill>
        <p:spPr>
          <a:xfrm>
            <a:off x="2886740" y="4453743"/>
            <a:ext cx="3370520" cy="172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0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Nevýhody strategií globalizace: </a:t>
            </a:r>
            <a:endParaRPr lang="cs-CZ" b="1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diferencované </a:t>
            </a:r>
            <a:r>
              <a:rPr lang="cs-CZ" dirty="0"/>
              <a:t>působení externích faktorů zapříčiněné nejednotností trhu;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různá </a:t>
            </a:r>
            <a:r>
              <a:rPr lang="cs-CZ" dirty="0"/>
              <a:t>legislativní a politická omezení a tím vznikající nutnost přizpůsobení se;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nutnost </a:t>
            </a:r>
            <a:r>
              <a:rPr lang="cs-CZ" dirty="0"/>
              <a:t>přizpůsobení marketingového mixu nejednotným podmínkám trhu.</a:t>
            </a:r>
            <a:endParaRPr lang="cs-CZ" sz="1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24/25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62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>
                <a:solidFill>
                  <a:srgbClr val="FF0000"/>
                </a:solidFill>
              </a:rPr>
              <a:t>DĚKUJI ZA POZORNOST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Hlavní principy tvorby strategie jsou: </a:t>
            </a:r>
            <a:r>
              <a:rPr lang="cs-CZ" dirty="0" smtClean="0"/>
              <a:t>analytický </a:t>
            </a:r>
            <a:r>
              <a:rPr lang="cs-CZ" dirty="0"/>
              <a:t>proces opírající se o data, který identifikuje potřeby zákazníků, odlišuje firmu od jejích konkurentů a maximalizuje zisk.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Přitom </a:t>
            </a:r>
            <a:r>
              <a:rPr lang="cs-CZ" dirty="0"/>
              <a:t>je nutné předvídat změny v široce pojatém prostředí.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3/25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51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 smtClean="0"/>
              <a:t>Parciální strategie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Příkladem parciální strategie zaměřené na trh je přístup </a:t>
            </a:r>
            <a:r>
              <a:rPr lang="cs-CZ" dirty="0" err="1"/>
              <a:t>Ansoffa</a:t>
            </a:r>
            <a:r>
              <a:rPr lang="cs-CZ" dirty="0"/>
              <a:t> (1966), vyjádřený maticí </a:t>
            </a:r>
            <a:r>
              <a:rPr lang="cs-CZ" dirty="0" smtClean="0"/>
              <a:t>produkt/trh;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Strategie </a:t>
            </a:r>
            <a:r>
              <a:rPr lang="cs-CZ" dirty="0"/>
              <a:t>obsažené v této matici jsou strategiemi růstovými.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4/25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9767" t="48295" r="30698" b="41163"/>
          <a:stretch/>
        </p:blipFill>
        <p:spPr>
          <a:xfrm>
            <a:off x="635149" y="3683226"/>
            <a:ext cx="8051651" cy="120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0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Strategie proniknutí na trh </a:t>
            </a:r>
            <a:r>
              <a:rPr lang="cs-CZ" dirty="0"/>
              <a:t>(tržní penetrace): zahrnuje využití tržního potenciálu daným produktem na stávajících trzích.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Spočívá </a:t>
            </a:r>
            <a:r>
              <a:rPr lang="cs-CZ" dirty="0"/>
              <a:t>zejména v zesílení </a:t>
            </a:r>
            <a:r>
              <a:rPr lang="cs-CZ" dirty="0" smtClean="0"/>
              <a:t>úsilí </a:t>
            </a:r>
            <a:r>
              <a:rPr lang="cs-CZ" dirty="0"/>
              <a:t>o: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zvýšení </a:t>
            </a:r>
            <a:r>
              <a:rPr lang="cs-CZ" dirty="0"/>
              <a:t>užití produktu u stávajících zákazníků;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získávání </a:t>
            </a:r>
            <a:r>
              <a:rPr lang="cs-CZ" dirty="0"/>
              <a:t>zákazníků, kteří dosud nakupovali u konkurence;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získání </a:t>
            </a:r>
            <a:r>
              <a:rPr lang="cs-CZ" dirty="0"/>
              <a:t>těch, kteří produkt dosud nepoužívali.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5/25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335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Strategie rozvoje trhu</a:t>
            </a:r>
            <a:r>
              <a:rPr lang="cs-CZ" dirty="0"/>
              <a:t>: usiluje se o nalezení jednoho nebo více nových trhů pro současné produkty prostřednictvím: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získání </a:t>
            </a:r>
            <a:r>
              <a:rPr lang="cs-CZ" dirty="0"/>
              <a:t>dalších trhů pomocí regionálního, národního či mezinárodního rozšíření;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získání </a:t>
            </a:r>
            <a:r>
              <a:rPr lang="cs-CZ" dirty="0"/>
              <a:t>nových tržních segmentů například pomocí speciálního provedení produktů s určením pro konkrétní cílové skupiny, případně „psychologickou diferenciací“ produktů pomocí reklamy.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6/25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648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Strategie rozvoje produktu</a:t>
            </a:r>
            <a:r>
              <a:rPr lang="cs-CZ" dirty="0"/>
              <a:t>: předpokládá, že pro existující trhy budou vyvinuty a vyrobeny nové produkty, případně produkty budou inovovány: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inovace </a:t>
            </a:r>
            <a:r>
              <a:rPr lang="cs-CZ" dirty="0"/>
              <a:t>ve smyslu reálné tržní novinky; </a:t>
            </a:r>
            <a:endParaRPr lang="cs-CZ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 smtClean="0"/>
              <a:t>rozšíření </a:t>
            </a:r>
            <a:r>
              <a:rPr lang="cs-CZ" dirty="0"/>
              <a:t>programu nabídky vývojem nových provedení </a:t>
            </a:r>
            <a:r>
              <a:rPr lang="cs-CZ" dirty="0" smtClean="0"/>
              <a:t>produktů.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7/25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415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 err="1"/>
              <a:t>Kotler</a:t>
            </a:r>
            <a:r>
              <a:rPr lang="cs-CZ" dirty="0"/>
              <a:t> (1988, 1991, 2001), který rovněž vyznává parciální přístup tvorby strategií, vymezuje </a:t>
            </a:r>
            <a:r>
              <a:rPr lang="cs-CZ" b="1" dirty="0"/>
              <a:t>čtyři typy strategií</a:t>
            </a:r>
            <a:r>
              <a:rPr lang="cs-CZ" dirty="0"/>
              <a:t>, přičemž úsilí firmy o tržní pozici, určenou podílem na trhu, volí za výchozí bod systematizace. </a:t>
            </a:r>
            <a:endParaRPr lang="cs-CZ" dirty="0" smtClean="0"/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smtClean="0"/>
              <a:t>Firma </a:t>
            </a:r>
            <a:r>
              <a:rPr lang="cs-CZ" dirty="0"/>
              <a:t>může v modelovém případu volit </a:t>
            </a:r>
            <a:r>
              <a:rPr lang="cs-CZ" dirty="0" smtClean="0"/>
              <a:t>mezi: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i="1" dirty="0" smtClean="0"/>
              <a:t>strategií </a:t>
            </a:r>
            <a:r>
              <a:rPr lang="cs-CZ" i="1" dirty="0"/>
              <a:t>tržního vůdce (vládce trhu), </a:t>
            </a:r>
            <a:endParaRPr lang="cs-CZ" i="1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i="1" dirty="0" smtClean="0"/>
              <a:t>vyzyvatele</a:t>
            </a:r>
            <a:r>
              <a:rPr lang="cs-CZ" i="1" dirty="0"/>
              <a:t>, </a:t>
            </a:r>
            <a:endParaRPr lang="cs-CZ" i="1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i="1" dirty="0" smtClean="0"/>
              <a:t>následovatele </a:t>
            </a:r>
            <a:r>
              <a:rPr lang="cs-CZ" i="1" dirty="0"/>
              <a:t>(souběžce) a </a:t>
            </a:r>
            <a:endParaRPr lang="cs-CZ" i="1" dirty="0" smtClean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i="1" dirty="0" err="1" smtClean="0"/>
              <a:t>výklenkáře</a:t>
            </a:r>
            <a:endParaRPr lang="cs-CZ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8/25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145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 smtClean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Další představitel parciálního přístupu, Porter, rozpracoval tři typy všeobecných konkurenčních </a:t>
            </a:r>
            <a:r>
              <a:rPr lang="cs-CZ" dirty="0" smtClean="0"/>
              <a:t>strategií: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i="1" dirty="0" smtClean="0"/>
              <a:t>Generické konkurenční strategie dle </a:t>
            </a:r>
            <a:r>
              <a:rPr lang="cs-CZ" b="1" i="1" dirty="0" err="1" smtClean="0"/>
              <a:t>Portera</a:t>
            </a:r>
            <a:endParaRPr lang="cs-CZ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9/25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1945" t="21111" r="32847" b="33704"/>
          <a:stretch/>
        </p:blipFill>
        <p:spPr>
          <a:xfrm>
            <a:off x="2324100" y="3218284"/>
            <a:ext cx="3968750" cy="286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666</Words>
  <Application>Microsoft Office PowerPoint</Application>
  <PresentationFormat>Předvádění na obrazovce (4:3)</PresentationFormat>
  <Paragraphs>142</Paragraphs>
  <Slides>25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Formulování strategií XSF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skr0004</cp:lastModifiedBy>
  <cp:revision>103</cp:revision>
  <dcterms:modified xsi:type="dcterms:W3CDTF">2023-04-01T14:08:09Z</dcterms:modified>
</cp:coreProperties>
</file>