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1"/>
  </p:notesMasterIdLst>
  <p:sldIdLst>
    <p:sldId id="256" r:id="rId2"/>
    <p:sldId id="277"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276"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56" d="100"/>
          <a:sy n="56" d="100"/>
        </p:scale>
        <p:origin x="150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09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04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99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40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3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09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6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7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4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25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7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02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4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41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622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50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73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4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904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881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53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914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229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90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972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27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2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25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405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576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9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43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540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709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09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514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220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2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68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1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960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892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028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032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905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99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09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395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38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653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78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973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840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5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693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885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538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210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480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02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7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80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981200"/>
            <a:ext cx="8704800" cy="2390078"/>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r>
              <a:rPr lang="cs-CZ" b="1" dirty="0" smtClean="0">
                <a:solidFill>
                  <a:srgbClr val="D10202"/>
                </a:solidFill>
              </a:rPr>
              <a:t>Specifické metody marketingové situační analýzy</a:t>
            </a:r>
            <a:br>
              <a:rPr lang="cs-CZ" b="1" dirty="0" smtClean="0">
                <a:solidFill>
                  <a:srgbClr val="D10202"/>
                </a:solidFill>
              </a:rPr>
            </a:br>
            <a:r>
              <a:rPr lang="cs-CZ" b="1" dirty="0" smtClean="0">
                <a:solidFill>
                  <a:srgbClr val="D10202"/>
                </a:solidFill>
              </a:rPr>
              <a:t>XSF</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Autor: Ing. Jaroslav Škrabal</a:t>
            </a:r>
            <a:endParaRPr/>
          </a:p>
          <a:p>
            <a:pPr marL="0" marR="0" lvl="0" indent="0" algn="l" rtl="0">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28. 02. </a:t>
            </a:r>
            <a:r>
              <a:rPr lang="cs-CZ" sz="1800" b="1" u="none" dirty="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může být </a:t>
            </a:r>
            <a:r>
              <a:rPr lang="cs-CZ" b="1" dirty="0"/>
              <a:t>velmi</a:t>
            </a:r>
            <a:r>
              <a:rPr lang="cs-CZ" dirty="0"/>
              <a:t> </a:t>
            </a:r>
            <a:r>
              <a:rPr lang="cs-CZ" b="1" dirty="0"/>
              <a:t>užitečným</a:t>
            </a:r>
            <a:r>
              <a:rPr lang="cs-CZ" dirty="0"/>
              <a:t> </a:t>
            </a:r>
            <a:r>
              <a:rPr lang="cs-CZ" b="1" dirty="0"/>
              <a:t>způsobem</a:t>
            </a:r>
            <a:r>
              <a:rPr lang="cs-CZ" dirty="0"/>
              <a:t> sumarizace mnoha analýz (analýzy konkurence, strategických skupin atd.) a jejich kombinování s klíčovými výsledky analýzy prostředí firmy a jejími schopnostmi (PV – výrobky vyvíjet, připravovat, vytvářet profil nabídky, V – výrobky vyrábět, P – výrobky prodávat, F – podnikatelské záměry financovat, M – schopnosti managementu). </a:t>
            </a:r>
            <a:endParaRPr lang="cs-CZ" dirty="0" smtClean="0"/>
          </a:p>
          <a:p>
            <a:pPr marL="420688" lvl="1">
              <a:spcBef>
                <a:spcPts val="0"/>
              </a:spcBef>
              <a:buSzPct val="100000"/>
            </a:pPr>
            <a:r>
              <a:rPr lang="cs-CZ" b="1" dirty="0" smtClean="0"/>
              <a:t>SWOT</a:t>
            </a:r>
            <a:r>
              <a:rPr lang="cs-CZ" dirty="0" smtClean="0"/>
              <a:t> </a:t>
            </a:r>
            <a:r>
              <a:rPr lang="cs-CZ" b="1" dirty="0"/>
              <a:t>analýza</a:t>
            </a:r>
            <a:r>
              <a:rPr lang="cs-CZ" dirty="0"/>
              <a:t> může být také využita k </a:t>
            </a:r>
            <a:r>
              <a:rPr lang="cs-CZ" b="1" dirty="0"/>
              <a:t>identifikaci</a:t>
            </a:r>
            <a:r>
              <a:rPr lang="cs-CZ" dirty="0"/>
              <a:t> </a:t>
            </a:r>
            <a:r>
              <a:rPr lang="cs-CZ" b="1" dirty="0"/>
              <a:t>možností</a:t>
            </a:r>
            <a:r>
              <a:rPr lang="cs-CZ" dirty="0"/>
              <a:t> </a:t>
            </a:r>
            <a:r>
              <a:rPr lang="cs-CZ" b="1" dirty="0"/>
              <a:t>dalšího</a:t>
            </a:r>
            <a:r>
              <a:rPr lang="cs-CZ" dirty="0"/>
              <a:t> </a:t>
            </a:r>
            <a:r>
              <a:rPr lang="cs-CZ" b="1" dirty="0"/>
              <a:t>využití</a:t>
            </a:r>
            <a:r>
              <a:rPr lang="cs-CZ" dirty="0"/>
              <a:t> unikátních zdrojů nebo </a:t>
            </a:r>
            <a:r>
              <a:rPr lang="cs-CZ" b="1" dirty="0"/>
              <a:t>klíčových</a:t>
            </a:r>
            <a:r>
              <a:rPr lang="cs-CZ" dirty="0"/>
              <a:t> </a:t>
            </a:r>
            <a:r>
              <a:rPr lang="cs-CZ" b="1" dirty="0"/>
              <a:t>kompetencí</a:t>
            </a:r>
            <a:r>
              <a:rPr lang="cs-CZ" dirty="0"/>
              <a:t> </a:t>
            </a:r>
            <a:r>
              <a:rPr lang="cs-CZ" b="1" dirty="0"/>
              <a:t>firmy</a:t>
            </a:r>
            <a:r>
              <a:rPr lang="cs-CZ" dirty="0"/>
              <a:t>.</a:t>
            </a:r>
            <a:endParaRPr lang="cs-CZ" b="1" i="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918443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Nevýhodou SWOT analýzy </a:t>
            </a:r>
            <a:r>
              <a:rPr lang="cs-CZ" dirty="0"/>
              <a:t>je, že je příliš statická, a navíc velmi </a:t>
            </a:r>
            <a:r>
              <a:rPr lang="cs-CZ" b="1" dirty="0"/>
              <a:t>subjektivní</a:t>
            </a:r>
            <a:r>
              <a:rPr lang="cs-CZ" dirty="0"/>
              <a:t>. </a:t>
            </a:r>
            <a:endParaRPr lang="cs-CZ" dirty="0" smtClean="0"/>
          </a:p>
          <a:p>
            <a:pPr marL="420688" lvl="1">
              <a:spcBef>
                <a:spcPts val="0"/>
              </a:spcBef>
              <a:buSzPct val="100000"/>
            </a:pPr>
            <a:r>
              <a:rPr lang="cs-CZ" dirty="0" smtClean="0"/>
              <a:t>SWOT </a:t>
            </a:r>
            <a:r>
              <a:rPr lang="cs-CZ" dirty="0"/>
              <a:t>analýza je oblíbená, ale její přínos pro tvorbu strategických marketingových dokumentů není nijak podstatný. </a:t>
            </a:r>
            <a:endParaRPr lang="cs-CZ" dirty="0" smtClean="0"/>
          </a:p>
          <a:p>
            <a:pPr marL="420688" lvl="1">
              <a:spcBef>
                <a:spcPts val="0"/>
              </a:spcBef>
              <a:buSzPct val="100000"/>
            </a:pPr>
            <a:r>
              <a:rPr lang="cs-CZ" i="1" dirty="0" smtClean="0"/>
              <a:t>Stále </a:t>
            </a:r>
            <a:r>
              <a:rPr lang="cs-CZ" i="1" dirty="0"/>
              <a:t>častěji je SWOT nahrazována její metodickou variantou, a to kvantitativní O-T analýzou, tj. analýzou strategických scénářů. </a:t>
            </a:r>
            <a:endParaRPr lang="cs-CZ" i="1" dirty="0" smtClean="0"/>
          </a:p>
          <a:p>
            <a:pPr marL="420688" lvl="1">
              <a:spcBef>
                <a:spcPts val="0"/>
              </a:spcBef>
              <a:buSzPct val="100000"/>
            </a:pPr>
            <a:r>
              <a:rPr lang="cs-CZ" dirty="0" smtClean="0"/>
              <a:t>Ze </a:t>
            </a:r>
            <a:r>
              <a:rPr lang="cs-CZ" dirty="0"/>
              <a:t>SWOT analýzy je odvozována </a:t>
            </a:r>
            <a:r>
              <a:rPr lang="cs-CZ" b="1" dirty="0"/>
              <a:t>matice</a:t>
            </a:r>
            <a:r>
              <a:rPr lang="cs-CZ" dirty="0"/>
              <a:t> </a:t>
            </a:r>
            <a:r>
              <a:rPr lang="cs-CZ" b="1" dirty="0"/>
              <a:t>TOWS</a:t>
            </a:r>
            <a:r>
              <a:rPr lang="cs-CZ" dirty="0"/>
              <a:t>, která slouží k podrobnějšímu rozboru a určení jednotlivých </a:t>
            </a:r>
            <a:r>
              <a:rPr lang="cs-CZ" dirty="0" smtClean="0"/>
              <a:t>strategií.</a:t>
            </a:r>
            <a:endParaRPr lang="cs-CZ" b="1" i="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6852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Matice TOWS</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12/69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40" t="22405" r="55116" b="45498"/>
          <a:stretch/>
        </p:blipFill>
        <p:spPr>
          <a:xfrm>
            <a:off x="457200" y="2021529"/>
            <a:ext cx="8229600" cy="3891516"/>
          </a:xfrm>
          <a:prstGeom prst="rect">
            <a:avLst/>
          </a:prstGeom>
        </p:spPr>
      </p:pic>
    </p:spTree>
    <p:extLst>
      <p:ext uri="{BB962C8B-B14F-4D97-AF65-F5344CB8AC3E}">
        <p14:creationId xmlns:p14="http://schemas.microsoft.com/office/powerpoint/2010/main" val="3435994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Dalšími metodami, které se zabývají příležitostmi a hrozbami vytvářenými v prostředí, jsou matice příležitostí a matice ohrožení. </a:t>
            </a:r>
            <a:endParaRPr lang="cs-CZ" dirty="0" smtClean="0"/>
          </a:p>
          <a:p>
            <a:pPr marL="420688" lvl="1">
              <a:spcBef>
                <a:spcPts val="0"/>
              </a:spcBef>
              <a:buSzPct val="100000"/>
            </a:pPr>
            <a:r>
              <a:rPr lang="cs-CZ" dirty="0" smtClean="0"/>
              <a:t>Ze </a:t>
            </a:r>
            <a:r>
              <a:rPr lang="cs-CZ" b="1" dirty="0"/>
              <a:t>SWOT</a:t>
            </a:r>
            <a:r>
              <a:rPr lang="cs-CZ" dirty="0"/>
              <a:t> analýzy a </a:t>
            </a:r>
            <a:r>
              <a:rPr lang="cs-CZ" b="1" dirty="0"/>
              <a:t>matice</a:t>
            </a:r>
            <a:r>
              <a:rPr lang="cs-CZ" dirty="0"/>
              <a:t> </a:t>
            </a:r>
            <a:r>
              <a:rPr lang="cs-CZ" b="1" dirty="0"/>
              <a:t>TOWS</a:t>
            </a:r>
            <a:r>
              <a:rPr lang="cs-CZ" dirty="0"/>
              <a:t> mohou vycházet matice: </a:t>
            </a:r>
            <a:endParaRPr lang="cs-CZ" dirty="0" smtClean="0"/>
          </a:p>
          <a:p>
            <a:pPr marL="877888" lvl="2">
              <a:spcBef>
                <a:spcPts val="0"/>
              </a:spcBef>
              <a:buSzPct val="100000"/>
            </a:pPr>
            <a:r>
              <a:rPr lang="cs-CZ" b="1" dirty="0" smtClean="0"/>
              <a:t>Matice </a:t>
            </a:r>
            <a:r>
              <a:rPr lang="cs-CZ" b="1" dirty="0"/>
              <a:t>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t>
            </a:r>
            <a:r>
              <a:rPr lang="cs-CZ" dirty="0" smtClean="0"/>
              <a:t>analýzy. </a:t>
            </a:r>
          </a:p>
          <a:p>
            <a:pPr marL="1335088" lvl="3">
              <a:spcBef>
                <a:spcPts val="0"/>
              </a:spcBef>
              <a:buSzPct val="100000"/>
            </a:pPr>
            <a:r>
              <a:rPr lang="cs-CZ" dirty="0" smtClean="0"/>
              <a:t>Jejím </a:t>
            </a:r>
            <a:r>
              <a:rPr lang="cs-CZ" dirty="0"/>
              <a:t>smyslem je vybrat z poznaných příležitostí a hrozeb takové faktory externího prostředí, které mají zásadní vliv na strategický záměr firmy a jejich působení je shodné s časovým horizontem strategického plánu.</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243716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Ze </a:t>
            </a:r>
            <a:r>
              <a:rPr lang="cs-CZ" b="1" dirty="0"/>
              <a:t>SWOT</a:t>
            </a:r>
            <a:r>
              <a:rPr lang="cs-CZ" dirty="0"/>
              <a:t> analýzy a </a:t>
            </a:r>
            <a:r>
              <a:rPr lang="cs-CZ" b="1" dirty="0"/>
              <a:t>matice</a:t>
            </a:r>
            <a:r>
              <a:rPr lang="cs-CZ" dirty="0"/>
              <a:t> </a:t>
            </a:r>
            <a:r>
              <a:rPr lang="cs-CZ" b="1" dirty="0"/>
              <a:t>TOWS</a:t>
            </a:r>
            <a:r>
              <a:rPr lang="cs-CZ" dirty="0"/>
              <a:t> mohou vycházet matice: </a:t>
            </a:r>
            <a:endParaRPr lang="cs-CZ" dirty="0" smtClean="0"/>
          </a:p>
          <a:p>
            <a:pPr marL="877888" lvl="2">
              <a:spcBef>
                <a:spcPts val="0"/>
              </a:spcBef>
              <a:buSzPct val="100000"/>
            </a:pPr>
            <a:r>
              <a:rPr lang="cs-CZ" b="1" dirty="0" smtClean="0"/>
              <a:t>Matice </a:t>
            </a:r>
            <a:r>
              <a:rPr lang="cs-CZ" b="1" dirty="0"/>
              <a:t>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t>
            </a:r>
            <a:r>
              <a:rPr lang="cs-CZ" dirty="0" smtClean="0"/>
              <a:t>analýzy.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14/69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93" t="60643" r="55000" b="16433"/>
          <a:stretch/>
        </p:blipFill>
        <p:spPr>
          <a:xfrm>
            <a:off x="457200" y="3176337"/>
            <a:ext cx="8486274" cy="2871537"/>
          </a:xfrm>
          <a:prstGeom prst="rect">
            <a:avLst/>
          </a:prstGeom>
        </p:spPr>
      </p:pic>
    </p:spTree>
    <p:extLst>
      <p:ext uri="{BB962C8B-B14F-4D97-AF65-F5344CB8AC3E}">
        <p14:creationId xmlns:p14="http://schemas.microsoft.com/office/powerpoint/2010/main" val="3054395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Ze </a:t>
            </a:r>
            <a:r>
              <a:rPr lang="cs-CZ" b="1" dirty="0"/>
              <a:t>SWOT</a:t>
            </a:r>
            <a:r>
              <a:rPr lang="cs-CZ" dirty="0"/>
              <a:t> analýzy a </a:t>
            </a:r>
            <a:r>
              <a:rPr lang="cs-CZ" b="1" dirty="0"/>
              <a:t>matice</a:t>
            </a:r>
            <a:r>
              <a:rPr lang="cs-CZ" dirty="0"/>
              <a:t> </a:t>
            </a:r>
            <a:r>
              <a:rPr lang="cs-CZ" b="1" dirty="0"/>
              <a:t>TOWS</a:t>
            </a:r>
            <a:r>
              <a:rPr lang="cs-CZ" dirty="0"/>
              <a:t> mohou vycházet matice: </a:t>
            </a:r>
            <a:endParaRPr lang="cs-CZ" dirty="0" smtClean="0"/>
          </a:p>
          <a:p>
            <a:pPr marL="877888" lvl="2">
              <a:spcBef>
                <a:spcPts val="0"/>
              </a:spcBef>
              <a:buSzPct val="100000"/>
            </a:pPr>
            <a:r>
              <a:rPr lang="cs-CZ" b="1" dirty="0" smtClean="0"/>
              <a:t>Matice </a:t>
            </a:r>
            <a:r>
              <a:rPr lang="cs-CZ" b="1" dirty="0"/>
              <a:t>IFE </a:t>
            </a:r>
            <a:r>
              <a:rPr lang="cs-CZ" dirty="0"/>
              <a:t>(</a:t>
            </a:r>
            <a:r>
              <a:rPr lang="cs-CZ" dirty="0" err="1"/>
              <a:t>internal</a:t>
            </a:r>
            <a:r>
              <a:rPr lang="cs-CZ" dirty="0"/>
              <a:t> </a:t>
            </a:r>
            <a:r>
              <a:rPr lang="cs-CZ" dirty="0" err="1"/>
              <a:t>forces</a:t>
            </a:r>
            <a:r>
              <a:rPr lang="cs-CZ" dirty="0"/>
              <a:t> </a:t>
            </a:r>
            <a:r>
              <a:rPr lang="cs-CZ" dirty="0" err="1"/>
              <a:t>evaluation</a:t>
            </a:r>
            <a:r>
              <a:rPr lang="cs-CZ" dirty="0"/>
              <a:t>) – matice hodnocení faktorů interní analýzy. </a:t>
            </a:r>
            <a:endParaRPr lang="cs-CZ" dirty="0" smtClean="0"/>
          </a:p>
          <a:p>
            <a:pPr marL="1335088" lvl="3">
              <a:spcBef>
                <a:spcPts val="0"/>
              </a:spcBef>
              <a:buSzPct val="100000"/>
            </a:pPr>
            <a:r>
              <a:rPr lang="cs-CZ" dirty="0" smtClean="0"/>
              <a:t>Analýza </a:t>
            </a:r>
            <a:r>
              <a:rPr lang="cs-CZ" dirty="0"/>
              <a:t>interních faktorů se provádí ve vztahu k danému strategickému záměru. </a:t>
            </a:r>
            <a:endParaRPr lang="cs-CZ" dirty="0" smtClean="0"/>
          </a:p>
          <a:p>
            <a:pPr marL="1335088" lvl="3">
              <a:spcBef>
                <a:spcPts val="0"/>
              </a:spcBef>
              <a:buSzPct val="100000"/>
            </a:pPr>
            <a:r>
              <a:rPr lang="cs-CZ" dirty="0" smtClean="0"/>
              <a:t>Provádí </a:t>
            </a:r>
            <a:r>
              <a:rPr lang="cs-CZ" dirty="0"/>
              <a:t>v oblasti marketingu a také v dalších funkčních oblastech firmy. Konstrukce matice je shodná s maticí </a:t>
            </a:r>
            <a:r>
              <a:rPr lang="cs-CZ" dirty="0" smtClean="0"/>
              <a:t>EFE, s</a:t>
            </a:r>
            <a:r>
              <a:rPr lang="cs-CZ" dirty="0"/>
              <a:t> tím rozdílem, že místo příležitostí se hodnotí silné stránky a místo hrozeb slabé stránky.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2177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Ze </a:t>
            </a:r>
            <a:r>
              <a:rPr lang="cs-CZ" b="1" dirty="0"/>
              <a:t>SWOT</a:t>
            </a:r>
            <a:r>
              <a:rPr lang="cs-CZ" dirty="0"/>
              <a:t> analýzy a </a:t>
            </a:r>
            <a:r>
              <a:rPr lang="cs-CZ" b="1" dirty="0"/>
              <a:t>matice</a:t>
            </a:r>
            <a:r>
              <a:rPr lang="cs-CZ" dirty="0"/>
              <a:t> </a:t>
            </a:r>
            <a:r>
              <a:rPr lang="cs-CZ" b="1" dirty="0"/>
              <a:t>TOWS</a:t>
            </a:r>
            <a:r>
              <a:rPr lang="cs-CZ" dirty="0"/>
              <a:t> mohou vycházet matice: </a:t>
            </a:r>
            <a:endParaRPr lang="cs-CZ" dirty="0" smtClean="0"/>
          </a:p>
          <a:p>
            <a:pPr marL="877888" lvl="2">
              <a:spcBef>
                <a:spcPts val="0"/>
              </a:spcBef>
              <a:buSzPct val="100000"/>
            </a:pPr>
            <a:r>
              <a:rPr lang="cs-CZ" b="1" dirty="0"/>
              <a:t>Matice IE </a:t>
            </a:r>
            <a:r>
              <a:rPr lang="cs-CZ" dirty="0"/>
              <a:t>(</a:t>
            </a:r>
            <a:r>
              <a:rPr lang="cs-CZ" dirty="0" err="1"/>
              <a:t>internal</a:t>
            </a:r>
            <a:r>
              <a:rPr lang="cs-CZ" dirty="0"/>
              <a:t> – </a:t>
            </a:r>
            <a:r>
              <a:rPr lang="cs-CZ" dirty="0" err="1"/>
              <a:t>external</a:t>
            </a:r>
            <a:r>
              <a:rPr lang="cs-CZ" dirty="0"/>
              <a:t> </a:t>
            </a:r>
            <a:r>
              <a:rPr lang="cs-CZ" dirty="0" err="1"/>
              <a:t>forces</a:t>
            </a:r>
            <a:r>
              <a:rPr lang="cs-CZ" dirty="0"/>
              <a:t>) – matice hodnocení interních a externích faktorů. </a:t>
            </a:r>
            <a:endParaRPr lang="cs-CZ" dirty="0" smtClean="0"/>
          </a:p>
          <a:p>
            <a:pPr marL="1335088" lvl="3">
              <a:spcBef>
                <a:spcPts val="0"/>
              </a:spcBef>
              <a:buSzPct val="100000"/>
            </a:pPr>
            <a:r>
              <a:rPr lang="cs-CZ" b="1" dirty="0" smtClean="0"/>
              <a:t>Vychází </a:t>
            </a:r>
            <a:r>
              <a:rPr lang="cs-CZ" b="1" dirty="0"/>
              <a:t>z matic EFE a IEF. </a:t>
            </a:r>
            <a:endParaRPr lang="cs-CZ" b="1" dirty="0" smtClean="0"/>
          </a:p>
          <a:p>
            <a:pPr marL="1335088" lvl="3">
              <a:spcBef>
                <a:spcPts val="0"/>
              </a:spcBef>
              <a:buSzPct val="100000"/>
            </a:pPr>
            <a:r>
              <a:rPr lang="cs-CZ" dirty="0" smtClean="0"/>
              <a:t>Slouží </a:t>
            </a:r>
            <a:r>
              <a:rPr lang="cs-CZ" dirty="0"/>
              <a:t>ke stanovení vhodných strategií na základě porozumění chování prostředí pro firmu jako celek, případně pro potřeby divizí a strategických podnikatelských jednotek.</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62156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Ze </a:t>
            </a:r>
            <a:r>
              <a:rPr lang="cs-CZ" b="1" dirty="0"/>
              <a:t>SWOT</a:t>
            </a:r>
            <a:r>
              <a:rPr lang="cs-CZ" dirty="0"/>
              <a:t> analýzy a </a:t>
            </a:r>
            <a:r>
              <a:rPr lang="cs-CZ" b="1" dirty="0"/>
              <a:t>matice</a:t>
            </a:r>
            <a:r>
              <a:rPr lang="cs-CZ" dirty="0"/>
              <a:t> </a:t>
            </a:r>
            <a:r>
              <a:rPr lang="cs-CZ" b="1" dirty="0"/>
              <a:t>TOWS</a:t>
            </a:r>
            <a:r>
              <a:rPr lang="cs-CZ" dirty="0"/>
              <a:t> mohou vycházet matice: </a:t>
            </a:r>
            <a:endParaRPr lang="cs-CZ" dirty="0" smtClean="0"/>
          </a:p>
          <a:p>
            <a:pPr marL="877888" lvl="2">
              <a:spcBef>
                <a:spcPts val="0"/>
              </a:spcBef>
              <a:buSzPct val="100000"/>
            </a:pPr>
            <a:r>
              <a:rPr lang="cs-CZ" b="1" dirty="0"/>
              <a:t>Matice SPACE </a:t>
            </a:r>
            <a:r>
              <a:rPr lang="cs-CZ" dirty="0"/>
              <a:t>(</a:t>
            </a:r>
            <a:r>
              <a:rPr lang="cs-CZ" dirty="0" err="1"/>
              <a:t>strategic</a:t>
            </a:r>
            <a:r>
              <a:rPr lang="cs-CZ" dirty="0"/>
              <a:t> </a:t>
            </a:r>
            <a:r>
              <a:rPr lang="cs-CZ" dirty="0" err="1"/>
              <a:t>position</a:t>
            </a:r>
            <a:r>
              <a:rPr lang="cs-CZ" dirty="0"/>
              <a:t> and </a:t>
            </a:r>
            <a:r>
              <a:rPr lang="cs-CZ" dirty="0" err="1"/>
              <a:t>action</a:t>
            </a:r>
            <a:r>
              <a:rPr lang="cs-CZ" dirty="0"/>
              <a:t> </a:t>
            </a:r>
            <a:r>
              <a:rPr lang="cs-CZ" dirty="0" err="1"/>
              <a:t>evaluation</a:t>
            </a:r>
            <a:r>
              <a:rPr lang="cs-CZ" dirty="0"/>
              <a:t> matrix) – matice hodnocení strategické a akční pozice podnikatelského subjektu nebo záměru. </a:t>
            </a:r>
            <a:endParaRPr lang="cs-CZ" dirty="0" smtClean="0"/>
          </a:p>
          <a:p>
            <a:pPr marL="1335088" lvl="3">
              <a:spcBef>
                <a:spcPts val="0"/>
              </a:spcBef>
              <a:buSzPct val="100000"/>
            </a:pPr>
            <a:r>
              <a:rPr lang="cs-CZ" dirty="0" smtClean="0"/>
              <a:t>Hodnotí </a:t>
            </a:r>
            <a:r>
              <a:rPr lang="cs-CZ" dirty="0"/>
              <a:t>se interní charakteristiky (</a:t>
            </a:r>
            <a:r>
              <a:rPr lang="cs-CZ" dirty="0" err="1"/>
              <a:t>finační</a:t>
            </a:r>
            <a:r>
              <a:rPr lang="cs-CZ" dirty="0"/>
              <a:t> síla, konkurenční vlastnosti) a externí charakteristiky (stabilita prostředí a síla oboru).</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3174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 aktivit </a:t>
            </a:r>
            <a:r>
              <a:rPr lang="cs-CZ" dirty="0"/>
              <a:t>představuje souhrn produktů a oblastí podnikání, které tvoří firma nebo organizace. </a:t>
            </a:r>
            <a:endParaRPr lang="cs-CZ" dirty="0" smtClean="0"/>
          </a:p>
          <a:p>
            <a:pPr marL="420688" lvl="1">
              <a:spcBef>
                <a:spcPts val="0"/>
              </a:spcBef>
              <a:buSzPct val="100000"/>
            </a:pPr>
            <a:r>
              <a:rPr lang="cs-CZ" dirty="0" smtClean="0"/>
              <a:t>Je </a:t>
            </a:r>
            <a:r>
              <a:rPr lang="cs-CZ" dirty="0"/>
              <a:t>to spojovací článek mezi celkovou strategií firmy a strategiemi jejích částí. </a:t>
            </a:r>
            <a:endParaRPr lang="cs-CZ" dirty="0" smtClean="0"/>
          </a:p>
          <a:p>
            <a:pPr marL="420688" lvl="1">
              <a:spcBef>
                <a:spcPts val="0"/>
              </a:spcBef>
              <a:buSzPct val="100000"/>
            </a:pPr>
            <a:r>
              <a:rPr lang="cs-CZ" dirty="0" smtClean="0"/>
              <a:t>Nejlepší </a:t>
            </a:r>
            <a:r>
              <a:rPr lang="cs-CZ" dirty="0"/>
              <a:t>je takové portfolio aktivit, které dokáže sladit silné a slabé stránky firmy s příležitostmi v jejím okolí (</a:t>
            </a:r>
            <a:r>
              <a:rPr lang="cs-CZ" dirty="0" err="1"/>
              <a:t>Kotler</a:t>
            </a:r>
            <a:r>
              <a:rPr lang="cs-CZ" dirty="0"/>
              <a:t>, </a:t>
            </a:r>
            <a:r>
              <a:rPr lang="cs-CZ" dirty="0" err="1"/>
              <a:t>Wong</a:t>
            </a:r>
            <a:r>
              <a:rPr lang="cs-CZ" dirty="0"/>
              <a:t> a kol., 2007).</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91153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musí provést analýzu stávajícího portfolia, zhodnotit své investiční možnosti a vypracovat strategicky potřebné portfolio. </a:t>
            </a:r>
            <a:endParaRPr lang="cs-CZ" dirty="0" smtClean="0"/>
          </a:p>
          <a:p>
            <a:pPr marL="420688" lvl="1">
              <a:spcBef>
                <a:spcPts val="0"/>
              </a:spcBef>
              <a:buSzPct val="100000"/>
            </a:pPr>
            <a:r>
              <a:rPr lang="cs-CZ" dirty="0" smtClean="0"/>
              <a:t>Na </a:t>
            </a:r>
            <a:r>
              <a:rPr lang="cs-CZ" dirty="0"/>
              <a:t>podnikání nahlížíme z hlediska podnikatelského portfolia jako na souhrn strategických podnikatelských jednotek (řad výrobků, jednotlivých výrobků), které vykazují určitou pozici v tržním prostoru. </a:t>
            </a:r>
            <a:endParaRPr lang="cs-CZ" dirty="0" smtClean="0"/>
          </a:p>
          <a:p>
            <a:pPr marL="420688" lvl="1">
              <a:spcBef>
                <a:spcPts val="0"/>
              </a:spcBef>
              <a:buSzPct val="100000"/>
            </a:pPr>
            <a:r>
              <a:rPr lang="cs-CZ" dirty="0" smtClean="0"/>
              <a:t>Tuto </a:t>
            </a:r>
            <a:r>
              <a:rPr lang="cs-CZ" dirty="0"/>
              <a:t>pozici lze hodnotit podle různých kritérií. </a:t>
            </a:r>
            <a:endParaRPr lang="cs-CZ" dirty="0" smtClean="0"/>
          </a:p>
          <a:p>
            <a:pPr marL="420688" lvl="1">
              <a:spcBef>
                <a:spcPts val="0"/>
              </a:spcBef>
              <a:buSzPct val="100000"/>
            </a:pPr>
            <a:r>
              <a:rPr lang="cs-CZ" dirty="0" smtClean="0"/>
              <a:t>Tím </a:t>
            </a:r>
            <a:r>
              <a:rPr lang="cs-CZ" dirty="0"/>
              <a:t>se také liší různé portfoliové modifikace.</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10832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Specifické metody</a:t>
            </a:r>
            <a:endParaRPr lang="cs-CZ" dirty="0"/>
          </a:p>
        </p:txBody>
      </p:sp>
      <p:sp>
        <p:nvSpPr>
          <p:cNvPr id="98" name="Google Shape;98;p14"/>
          <p:cNvSpPr txBox="1">
            <a:spLocks noGrp="1"/>
          </p:cNvSpPr>
          <p:nvPr>
            <p:ph type="body" idx="1"/>
          </p:nvPr>
        </p:nvSpPr>
        <p:spPr>
          <a:xfrm>
            <a:off x="457200" y="1231900"/>
            <a:ext cx="8229600" cy="4894263"/>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Přehled specifických metod marketingové situační analýzy: </a:t>
            </a:r>
            <a:endParaRPr lang="cs-CZ" b="1" dirty="0" smtClean="0"/>
          </a:p>
          <a:p>
            <a:pPr marL="877888" lvl="2">
              <a:spcBef>
                <a:spcPts val="0"/>
              </a:spcBef>
              <a:buSzPct val="100000"/>
            </a:pPr>
            <a:r>
              <a:rPr lang="cs-CZ" dirty="0" smtClean="0"/>
              <a:t>makroekonomické </a:t>
            </a:r>
            <a:r>
              <a:rPr lang="cs-CZ" dirty="0"/>
              <a:t>modely; </a:t>
            </a:r>
            <a:endParaRPr lang="cs-CZ" dirty="0" smtClean="0"/>
          </a:p>
          <a:p>
            <a:pPr marL="877888" lvl="2">
              <a:spcBef>
                <a:spcPts val="0"/>
              </a:spcBef>
              <a:buSzPct val="100000"/>
            </a:pPr>
            <a:r>
              <a:rPr lang="cs-CZ" dirty="0" smtClean="0"/>
              <a:t>modely </a:t>
            </a:r>
            <a:r>
              <a:rPr lang="cs-CZ" dirty="0"/>
              <a:t>a metody finanční analýzy podniku se vztahem k marketing managementu; </a:t>
            </a:r>
            <a:endParaRPr lang="cs-CZ" dirty="0" smtClean="0"/>
          </a:p>
          <a:p>
            <a:pPr marL="877888" lvl="2">
              <a:spcBef>
                <a:spcPts val="0"/>
              </a:spcBef>
              <a:buSzPct val="100000"/>
            </a:pPr>
            <a:r>
              <a:rPr lang="cs-CZ" dirty="0" smtClean="0"/>
              <a:t>SWOT </a:t>
            </a:r>
            <a:r>
              <a:rPr lang="cs-CZ" dirty="0"/>
              <a:t>analýza a její modifikace: verbální – kvalitativní, kvantitativní, kombinace bodování, expertní týmové vyhodnocení, zdokonalování na základě systematizace: M-M schopnosti; </a:t>
            </a:r>
            <a:endParaRPr lang="cs-CZ" dirty="0" smtClean="0"/>
          </a:p>
          <a:p>
            <a:pPr marL="877888" lvl="2">
              <a:spcBef>
                <a:spcPts val="0"/>
              </a:spcBef>
              <a:buSzPct val="100000"/>
            </a:pPr>
            <a:r>
              <a:rPr lang="cs-CZ" dirty="0" smtClean="0"/>
              <a:t>analýza </a:t>
            </a:r>
            <a:r>
              <a:rPr lang="cs-CZ" dirty="0"/>
              <a:t>nástrojů a operací s nástroji M-M s využitím škálového hodnocení významnosti: podstatný, důležitý, nutno brát v úvahu, nedůležitý, bezvýznamný; </a:t>
            </a:r>
            <a:endParaRPr lang="cs-CZ" dirty="0" smtClean="0"/>
          </a:p>
          <a:p>
            <a:pPr marL="877888" lvl="2">
              <a:spcBef>
                <a:spcPts val="0"/>
              </a:spcBef>
              <a:buSzPct val="100000"/>
            </a:pPr>
            <a:r>
              <a:rPr lang="cs-CZ" dirty="0" smtClean="0"/>
              <a:t>metody </a:t>
            </a:r>
            <a:r>
              <a:rPr lang="cs-CZ" dirty="0"/>
              <a:t>portfolio analýzy a její modifikace: BCG, GE-</a:t>
            </a:r>
            <a:r>
              <a:rPr lang="cs-CZ" dirty="0" err="1"/>
              <a:t>McK</a:t>
            </a:r>
            <a:r>
              <a:rPr lang="cs-CZ" dirty="0"/>
              <a:t>; </a:t>
            </a:r>
            <a:r>
              <a:rPr lang="cs-CZ" dirty="0" err="1"/>
              <a:t>Meffert</a:t>
            </a:r>
            <a:r>
              <a:rPr lang="cs-CZ" dirty="0"/>
              <a:t>, rentabilita/prodejnost; </a:t>
            </a:r>
            <a:r>
              <a:rPr lang="cs-CZ" dirty="0" err="1"/>
              <a:t>BCG+Drucker</a:t>
            </a:r>
            <a:r>
              <a:rPr lang="cs-CZ" dirty="0"/>
              <a:t>; </a:t>
            </a:r>
            <a:endParaRPr lang="cs-CZ" dirty="0" smtClean="0"/>
          </a:p>
          <a:p>
            <a:pPr marL="877888" lvl="2">
              <a:spcBef>
                <a:spcPts val="0"/>
              </a:spcBef>
              <a:buSzPct val="100000"/>
            </a:pPr>
            <a:r>
              <a:rPr lang="cs-CZ" dirty="0" smtClean="0"/>
              <a:t>poziční </a:t>
            </a:r>
            <a:r>
              <a:rPr lang="cs-CZ" dirty="0"/>
              <a:t>mapy;</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endParaRPr lang="cs-CZ" dirty="0" smtClean="0"/>
          </a:p>
          <a:p>
            <a:pPr marL="877888" lvl="2">
              <a:spcBef>
                <a:spcPts val="0"/>
              </a:spcBef>
              <a:buSzPct val="100000"/>
            </a:pPr>
            <a:r>
              <a:rPr lang="cs-CZ" dirty="0" smtClean="0"/>
              <a:t>1</a:t>
            </a:r>
            <a:r>
              <a:rPr lang="cs-CZ" dirty="0"/>
              <a:t>. </a:t>
            </a:r>
            <a:r>
              <a:rPr lang="cs-CZ" b="1" dirty="0"/>
              <a:t>Organizačních</a:t>
            </a:r>
            <a:r>
              <a:rPr lang="cs-CZ" dirty="0"/>
              <a:t>, kdy SBU jsou totožné s faktickými organizačními strukturami firmy, např. s existujícími divizemi, závody či provozy. Příkladem může být společnost Škoda Plzeň: Škoda </a:t>
            </a:r>
            <a:r>
              <a:rPr lang="cs-CZ" dirty="0" err="1"/>
              <a:t>Transportation</a:t>
            </a:r>
            <a:r>
              <a:rPr lang="cs-CZ" dirty="0"/>
              <a:t>, a. s., Škoda Electric, a. s., Škoda Vagonka, a. s., Škoda Polska, s. r. o., a další společnosti.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24714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endParaRPr lang="cs-CZ" dirty="0" smtClean="0"/>
          </a:p>
          <a:p>
            <a:pPr marL="877888" lvl="2">
              <a:spcBef>
                <a:spcPts val="0"/>
              </a:spcBef>
              <a:buSzPct val="100000"/>
            </a:pPr>
            <a:r>
              <a:rPr lang="cs-CZ" b="1" dirty="0" smtClean="0"/>
              <a:t>2. Strategicko-marketingových</a:t>
            </a:r>
            <a:r>
              <a:rPr lang="cs-CZ" dirty="0"/>
              <a:t>, kdy při vymezení SBU není možné nebo vhodné kopírovat organizační uspořádání. Příkladem může být firma vyrábějící produkty pro různě náročnou klientelu. Produkty se nemusí v jednotlivých SBU příliš lišit, rozdílné bude použití prvků marketingového mixu</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661371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endParaRPr lang="cs-CZ" dirty="0" smtClean="0"/>
          </a:p>
          <a:p>
            <a:pPr marL="877888" lvl="2">
              <a:spcBef>
                <a:spcPts val="0"/>
              </a:spcBef>
              <a:buSzPct val="100000"/>
            </a:pPr>
            <a:r>
              <a:rPr lang="cs-CZ" b="1" dirty="0" smtClean="0"/>
              <a:t>3</a:t>
            </a:r>
            <a:r>
              <a:rPr lang="cs-CZ" b="1" dirty="0"/>
              <a:t>. Projektových</a:t>
            </a:r>
            <a:r>
              <a:rPr lang="cs-CZ" dirty="0"/>
              <a:t>, kdy SBU může pokrývat aktivity spojené s realizací určitého projektu. Příkladem může být výroba strojírenských a investičních celků (cukrovarů, pivovarů, turbín apod.).</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114527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Faktory jsou uspořádány podle dvou hlavních dimenzí, které jsou využívány k sestavení dvourozměrné matice. </a:t>
            </a:r>
            <a:endParaRPr lang="cs-CZ" dirty="0" smtClean="0"/>
          </a:p>
          <a:p>
            <a:pPr marL="420688" lvl="1">
              <a:spcBef>
                <a:spcPts val="0"/>
              </a:spcBef>
              <a:buSzPct val="100000"/>
            </a:pPr>
            <a:r>
              <a:rPr lang="cs-CZ" dirty="0" smtClean="0"/>
              <a:t>S</a:t>
            </a:r>
            <a:r>
              <a:rPr lang="cs-CZ" dirty="0"/>
              <a:t> její pomocí lze analyzovat a modelovat stávající či žádoucí marketingovou situaci. </a:t>
            </a:r>
            <a:endParaRPr lang="cs-CZ" dirty="0" smtClean="0"/>
          </a:p>
          <a:p>
            <a:pPr marL="420688" lvl="1">
              <a:spcBef>
                <a:spcPts val="0"/>
              </a:spcBef>
              <a:buSzPct val="100000"/>
            </a:pPr>
            <a:r>
              <a:rPr lang="cs-CZ" dirty="0" smtClean="0"/>
              <a:t>Přitom </a:t>
            </a:r>
            <a:r>
              <a:rPr lang="cs-CZ" dirty="0"/>
              <a:t>se většinou využívá faktorů, které firma může buď přímo, nepřímo nebo alespoň částečně ovlivnit. </a:t>
            </a:r>
            <a:endParaRPr lang="cs-CZ" dirty="0" smtClean="0"/>
          </a:p>
          <a:p>
            <a:pPr marL="420688" lvl="1">
              <a:spcBef>
                <a:spcPts val="0"/>
              </a:spcBef>
              <a:buSzPct val="100000"/>
            </a:pPr>
            <a:r>
              <a:rPr lang="cs-CZ" dirty="0" smtClean="0"/>
              <a:t>Tyto </a:t>
            </a:r>
            <a:r>
              <a:rPr lang="cs-CZ" dirty="0"/>
              <a:t>parametry jsou podle použité modifikace portfolia různé, ale v rozhodující míře se orientují na trh. </a:t>
            </a:r>
            <a:endParaRPr lang="cs-CZ" dirty="0" smtClean="0"/>
          </a:p>
          <a:p>
            <a:pPr marL="420688" lvl="1">
              <a:spcBef>
                <a:spcPts val="0"/>
              </a:spcBef>
              <a:buSzPct val="100000"/>
            </a:pPr>
            <a:r>
              <a:rPr lang="cs-CZ" dirty="0" smtClean="0"/>
              <a:t>Jde </a:t>
            </a:r>
            <a:r>
              <a:rPr lang="cs-CZ" dirty="0"/>
              <a:t>například o objem/kapacitu trhu, podíl na trhu, tempo růstu trhu, atraktivnost trhu, stadium cyklu tržní životnosti produktu (či skupin produktů) atd.</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659053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Účelné uplatnění portfolia předpokládá vhodné vymezení strategické podnikatelské jednotky (SPJ, SBU – </a:t>
            </a:r>
            <a:r>
              <a:rPr lang="cs-CZ" dirty="0" err="1"/>
              <a:t>strategic</a:t>
            </a:r>
            <a:r>
              <a:rPr lang="cs-CZ" dirty="0"/>
              <a:t> business unit</a:t>
            </a:r>
            <a:r>
              <a:rPr lang="cs-CZ" dirty="0" smtClean="0"/>
              <a:t>).</a:t>
            </a:r>
          </a:p>
          <a:p>
            <a:pPr marL="420688" lvl="1">
              <a:spcBef>
                <a:spcPts val="0"/>
              </a:spcBef>
              <a:buSzPct val="100000"/>
            </a:pPr>
            <a:r>
              <a:rPr lang="cs-CZ" b="1" dirty="0"/>
              <a:t>Strategická podnikatelská (nebo také obchodní) jednotka je v rámci firmy decentralizované, na zisku založené středisko řízené způsobem, který odpovídá řízení samostatného celku.</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706874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Strategické podnikatelské jednotky: </a:t>
            </a:r>
            <a:endParaRPr lang="cs-CZ" dirty="0" smtClean="0"/>
          </a:p>
          <a:p>
            <a:pPr marL="877888" lvl="2">
              <a:spcBef>
                <a:spcPts val="0"/>
              </a:spcBef>
              <a:buSzPct val="100000"/>
            </a:pPr>
            <a:r>
              <a:rPr lang="cs-CZ" dirty="0" smtClean="0"/>
              <a:t>mají </a:t>
            </a:r>
            <a:r>
              <a:rPr lang="cs-CZ" dirty="0"/>
              <a:t>své poslání, jsou zaměřeny na jedinou činnost nebo několik příbuzných činností, které lze plánovat odděleně od ostatních činností firmy; </a:t>
            </a:r>
            <a:endParaRPr lang="cs-CZ" dirty="0" smtClean="0"/>
          </a:p>
          <a:p>
            <a:pPr marL="877888" lvl="2">
              <a:spcBef>
                <a:spcPts val="0"/>
              </a:spcBef>
              <a:buSzPct val="100000"/>
            </a:pPr>
            <a:r>
              <a:rPr lang="cs-CZ" dirty="0" smtClean="0"/>
              <a:t>mají </a:t>
            </a:r>
            <a:r>
              <a:rPr lang="cs-CZ" dirty="0"/>
              <a:t>ziskové cíle a manažera, jenž je za ziskovost příslušné jednotky odpovědný; </a:t>
            </a:r>
            <a:endParaRPr lang="cs-CZ" dirty="0" smtClean="0"/>
          </a:p>
          <a:p>
            <a:pPr marL="877888" lvl="2">
              <a:spcBef>
                <a:spcPts val="0"/>
              </a:spcBef>
              <a:buSzPct val="100000"/>
            </a:pPr>
            <a:r>
              <a:rPr lang="cs-CZ" dirty="0" smtClean="0"/>
              <a:t>mají </a:t>
            </a:r>
            <a:r>
              <a:rPr lang="cs-CZ" dirty="0"/>
              <a:t>samostatné strategické plány, tedy i vlastní strategie formulované za účelem dosažení plánovaných cílů; </a:t>
            </a:r>
            <a:endParaRPr lang="cs-CZ" dirty="0" smtClean="0"/>
          </a:p>
          <a:p>
            <a:pPr marL="877888" lvl="2">
              <a:spcBef>
                <a:spcPts val="0"/>
              </a:spcBef>
              <a:buSzPct val="100000"/>
            </a:pPr>
            <a:r>
              <a:rPr lang="cs-CZ" dirty="0" smtClean="0"/>
              <a:t>uspokojují </a:t>
            </a:r>
            <a:r>
              <a:rPr lang="cs-CZ" dirty="0"/>
              <a:t>svými výsledky (výrobky či službami) určité tržní segmenty; </a:t>
            </a:r>
            <a:endParaRPr lang="cs-CZ" dirty="0" smtClean="0"/>
          </a:p>
          <a:p>
            <a:pPr marL="877888" lvl="2">
              <a:spcBef>
                <a:spcPts val="0"/>
              </a:spcBef>
              <a:buSzPct val="100000"/>
            </a:pPr>
            <a:r>
              <a:rPr lang="cs-CZ" dirty="0" smtClean="0"/>
              <a:t>mají </a:t>
            </a:r>
            <a:r>
              <a:rPr lang="cs-CZ" dirty="0"/>
              <a:t>své vlastní konkurenty, se kterými na trzích soutěží.</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990487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smtClean="0"/>
              <a:t>Metody portfolio analýzy a jejich modifikace</a:t>
            </a:r>
            <a:endParaRPr lang="cs-CZ" sz="3200" b="1" dirty="0"/>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Mezi nejznámější a nejpoužívanější modifikace portfolio analýzy patří: </a:t>
            </a:r>
            <a:endParaRPr lang="cs-CZ" dirty="0" smtClean="0"/>
          </a:p>
          <a:p>
            <a:pPr marL="877888" lvl="2">
              <a:spcBef>
                <a:spcPts val="0"/>
              </a:spcBef>
              <a:buSzPct val="100000"/>
            </a:pPr>
            <a:r>
              <a:rPr lang="cs-CZ" b="1" dirty="0"/>
              <a:t>portfolio matice BCG </a:t>
            </a:r>
            <a:r>
              <a:rPr lang="cs-CZ" dirty="0"/>
              <a:t>(Boston </a:t>
            </a:r>
            <a:r>
              <a:rPr lang="cs-CZ" dirty="0" err="1"/>
              <a:t>Consulting</a:t>
            </a:r>
            <a:r>
              <a:rPr lang="cs-CZ" dirty="0"/>
              <a:t> Group); </a:t>
            </a:r>
          </a:p>
          <a:p>
            <a:pPr marL="877888" lvl="2">
              <a:spcBef>
                <a:spcPts val="0"/>
              </a:spcBef>
              <a:buSzPct val="100000"/>
            </a:pPr>
            <a:r>
              <a:rPr lang="cs-CZ" b="1" dirty="0"/>
              <a:t>portfolio matice GE </a:t>
            </a:r>
            <a:r>
              <a:rPr lang="cs-CZ" dirty="0"/>
              <a:t>(General Electric Business); </a:t>
            </a:r>
          </a:p>
          <a:p>
            <a:pPr marL="877888" lvl="2">
              <a:spcBef>
                <a:spcPts val="0"/>
              </a:spcBef>
              <a:buSzPct val="100000"/>
            </a:pPr>
            <a:r>
              <a:rPr lang="cs-CZ" b="1" dirty="0"/>
              <a:t>portfolio matice firmy Shell</a:t>
            </a:r>
            <a:r>
              <a:rPr lang="cs-CZ" dirty="0" smtClean="0"/>
              <a:t>.</a:t>
            </a:r>
          </a:p>
          <a:p>
            <a:pPr marL="420688" lvl="1">
              <a:spcBef>
                <a:spcPts val="0"/>
              </a:spcBef>
              <a:buSzPct val="100000"/>
            </a:pPr>
            <a:r>
              <a:rPr lang="cs-CZ" dirty="0"/>
              <a:t>K dalším, méně známým modifikovaným metodám patří metoda </a:t>
            </a:r>
            <a:r>
              <a:rPr lang="cs-CZ" b="1" dirty="0" err="1"/>
              <a:t>Mefferta</a:t>
            </a:r>
            <a:r>
              <a:rPr lang="cs-CZ" dirty="0"/>
              <a:t>, </a:t>
            </a:r>
            <a:r>
              <a:rPr lang="cs-CZ" b="1" dirty="0"/>
              <a:t>rentabilita/prodejnost</a:t>
            </a:r>
            <a:r>
              <a:rPr lang="cs-CZ" dirty="0"/>
              <a:t>, </a:t>
            </a:r>
            <a:r>
              <a:rPr lang="cs-CZ" b="1" dirty="0"/>
              <a:t>BCG</a:t>
            </a:r>
            <a:r>
              <a:rPr lang="cs-CZ" dirty="0"/>
              <a:t> </a:t>
            </a:r>
            <a:r>
              <a:rPr lang="cs-CZ" b="1" dirty="0"/>
              <a:t>+</a:t>
            </a:r>
            <a:r>
              <a:rPr lang="cs-CZ" dirty="0"/>
              <a:t> </a:t>
            </a:r>
            <a:r>
              <a:rPr lang="cs-CZ" b="1" dirty="0" err="1"/>
              <a:t>Drucker</a:t>
            </a:r>
            <a:r>
              <a:rPr lang="cs-CZ" dirty="0" smtClean="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65453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Nejznámější je portfolio, které vyvinula Boston </a:t>
            </a:r>
            <a:r>
              <a:rPr lang="cs-CZ" dirty="0" err="1"/>
              <a:t>Consulting</a:t>
            </a:r>
            <a:r>
              <a:rPr lang="cs-CZ" dirty="0"/>
              <a:t> Group a které se zkráceně označuje jako BCG portfolio (matice BCG). </a:t>
            </a:r>
            <a:endParaRPr lang="cs-CZ" dirty="0" smtClean="0"/>
          </a:p>
          <a:p>
            <a:pPr marL="420688" lvl="1">
              <a:spcBef>
                <a:spcPts val="0"/>
              </a:spcBef>
              <a:buSzPct val="100000"/>
            </a:pPr>
            <a:r>
              <a:rPr lang="cs-CZ" dirty="0" smtClean="0"/>
              <a:t>Skupina </a:t>
            </a:r>
            <a:r>
              <a:rPr lang="cs-CZ" dirty="0"/>
              <a:t>Boston </a:t>
            </a:r>
            <a:r>
              <a:rPr lang="cs-CZ" dirty="0" err="1"/>
              <a:t>Consulting</a:t>
            </a:r>
            <a:r>
              <a:rPr lang="cs-CZ" dirty="0"/>
              <a:t> Group založila tento model na myšlence, že výše hotových peněžních prostředků vytvořených jednotlivými podnikatelskými jednotkami je velmi těsně spojena s tempem růstu trhu a s relativním podílem na trhu; tyto dva faktory považuje BCG za faktory strategické úspěšnosti.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97711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matici se na vertikální osu zaznamenává skutečný (nebo potenciální) růst trhu za určité období a na horizontální osu relativní tržní podíl, což je poměr tržeb firmy k tržbám největšího konkurenta v odvětví, případně podle </a:t>
            </a:r>
            <a:r>
              <a:rPr lang="cs-CZ" dirty="0" err="1"/>
              <a:t>Mefferta</a:t>
            </a:r>
            <a:r>
              <a:rPr lang="cs-CZ" dirty="0"/>
              <a:t> (1996) ke třem nejsilnějším </a:t>
            </a:r>
            <a:r>
              <a:rPr lang="cs-CZ" dirty="0" smtClean="0"/>
              <a:t>konkurentům.</a:t>
            </a:r>
          </a:p>
          <a:p>
            <a:pPr marL="420688" lvl="1">
              <a:spcBef>
                <a:spcPts val="0"/>
              </a:spcBef>
              <a:buSzPct val="100000"/>
            </a:pPr>
            <a:r>
              <a:rPr lang="cs-CZ" dirty="0" smtClean="0"/>
              <a:t>Relativní </a:t>
            </a:r>
            <a:r>
              <a:rPr lang="cs-CZ" dirty="0"/>
              <a:t>tržní podíl vypovídá zejména o schopnosti firmy konkurovat na trzích.</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171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Tempo růstu trhu (na vertikální ose) je vyjádřeno v procentech. </a:t>
            </a:r>
            <a:endParaRPr lang="cs-CZ" dirty="0" smtClean="0"/>
          </a:p>
          <a:p>
            <a:pPr marL="420688" lvl="1">
              <a:spcBef>
                <a:spcPts val="0"/>
              </a:spcBef>
              <a:buSzPct val="100000"/>
            </a:pPr>
            <a:r>
              <a:rPr lang="cs-CZ" dirty="0" smtClean="0"/>
              <a:t>Je </a:t>
            </a:r>
            <a:r>
              <a:rPr lang="cs-CZ" dirty="0"/>
              <a:t>ztotožňováno s přírůstkem tržeb u jednotlivých produktů – vyšší tržby jsou předpokladem růstu trhu a růst trhu znamená vyšší tržby. </a:t>
            </a:r>
            <a:endParaRPr lang="cs-CZ" dirty="0" smtClean="0"/>
          </a:p>
          <a:p>
            <a:pPr marL="420688" lvl="1">
              <a:spcBef>
                <a:spcPts val="0"/>
              </a:spcBef>
              <a:buSzPct val="100000"/>
            </a:pPr>
            <a:r>
              <a:rPr lang="cs-CZ" dirty="0" smtClean="0"/>
              <a:t>Tempo </a:t>
            </a:r>
            <a:r>
              <a:rPr lang="cs-CZ" dirty="0"/>
              <a:t>růstu trhu je výrazem životaschopnosti jednotlivých tržních segmentů.</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70642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Specifické metody</a:t>
            </a:r>
            <a:endParaRPr lang="cs-CZ" dirty="0"/>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b="1" dirty="0"/>
              <a:t>Přehled specifických metod marketingové situační analýzy: </a:t>
            </a:r>
            <a:endParaRPr lang="cs-CZ" b="1" dirty="0" smtClean="0"/>
          </a:p>
          <a:p>
            <a:pPr marL="877888" lvl="2">
              <a:spcBef>
                <a:spcPts val="0"/>
              </a:spcBef>
              <a:buSzPct val="100000"/>
            </a:pPr>
            <a:r>
              <a:rPr lang="cs-CZ" dirty="0" smtClean="0"/>
              <a:t>analýza </a:t>
            </a:r>
            <a:r>
              <a:rPr lang="cs-CZ" dirty="0"/>
              <a:t>hodnotového řetězce; </a:t>
            </a:r>
            <a:endParaRPr lang="cs-CZ" dirty="0" smtClean="0"/>
          </a:p>
          <a:p>
            <a:pPr marL="877888" lvl="2">
              <a:spcBef>
                <a:spcPts val="0"/>
              </a:spcBef>
              <a:buSzPct val="100000"/>
            </a:pPr>
            <a:r>
              <a:rPr lang="cs-CZ" dirty="0" smtClean="0"/>
              <a:t>PIMS </a:t>
            </a:r>
            <a:r>
              <a:rPr lang="cs-CZ" dirty="0"/>
              <a:t>(profit </a:t>
            </a:r>
            <a:r>
              <a:rPr lang="cs-CZ" dirty="0" err="1"/>
              <a:t>impact</a:t>
            </a:r>
            <a:r>
              <a:rPr lang="cs-CZ" dirty="0"/>
              <a:t> of market </a:t>
            </a:r>
            <a:r>
              <a:rPr lang="cs-CZ" dirty="0" err="1"/>
              <a:t>strategies</a:t>
            </a:r>
            <a:r>
              <a:rPr lang="cs-CZ" dirty="0"/>
              <a:t>): marketingové situace – parametry struktury podniku – strategie – výsledky; </a:t>
            </a:r>
            <a:endParaRPr lang="cs-CZ" dirty="0" smtClean="0"/>
          </a:p>
          <a:p>
            <a:pPr marL="877888" lvl="2">
              <a:spcBef>
                <a:spcPts val="0"/>
              </a:spcBef>
              <a:buSzPct val="100000"/>
            </a:pPr>
            <a:r>
              <a:rPr lang="cs-CZ" dirty="0" smtClean="0"/>
              <a:t>analýza </a:t>
            </a:r>
            <a:r>
              <a:rPr lang="cs-CZ" dirty="0"/>
              <a:t>preferencí: preference spotřebitelů – preference produktů – preference nástrojů marketingového mixu; </a:t>
            </a:r>
            <a:endParaRPr lang="cs-CZ" dirty="0" smtClean="0"/>
          </a:p>
          <a:p>
            <a:pPr marL="877888" lvl="2">
              <a:spcBef>
                <a:spcPts val="0"/>
              </a:spcBef>
              <a:buSzPct val="100000"/>
            </a:pPr>
            <a:r>
              <a:rPr lang="cs-CZ" dirty="0" smtClean="0"/>
              <a:t>tržní </a:t>
            </a:r>
            <a:r>
              <a:rPr lang="cs-CZ" dirty="0"/>
              <a:t>testy a </a:t>
            </a:r>
            <a:r>
              <a:rPr lang="cs-CZ" dirty="0" err="1"/>
              <a:t>pretesty</a:t>
            </a:r>
            <a:r>
              <a:rPr lang="cs-CZ" dirty="0"/>
              <a:t>; </a:t>
            </a:r>
            <a:endParaRPr lang="cs-CZ" dirty="0" smtClean="0"/>
          </a:p>
          <a:p>
            <a:pPr marL="877888" lvl="2">
              <a:spcBef>
                <a:spcPts val="0"/>
              </a:spcBef>
              <a:buSzPct val="100000"/>
            </a:pPr>
            <a:r>
              <a:rPr lang="cs-CZ" dirty="0" smtClean="0"/>
              <a:t>analýza </a:t>
            </a:r>
            <a:r>
              <a:rPr lang="cs-CZ" dirty="0"/>
              <a:t>PLC (</a:t>
            </a:r>
            <a:r>
              <a:rPr lang="cs-CZ" dirty="0" err="1"/>
              <a:t>product</a:t>
            </a:r>
            <a:r>
              <a:rPr lang="cs-CZ" dirty="0"/>
              <a:t> live </a:t>
            </a:r>
            <a:r>
              <a:rPr lang="cs-CZ" dirty="0" err="1"/>
              <a:t>cycle</a:t>
            </a:r>
            <a:r>
              <a:rPr lang="cs-CZ" dirty="0"/>
              <a:t>) – cyklu tržní životnosti produktů; </a:t>
            </a:r>
            <a:endParaRPr lang="cs-CZ" dirty="0" smtClean="0"/>
          </a:p>
          <a:p>
            <a:pPr marL="877888" lvl="2">
              <a:spcBef>
                <a:spcPts val="0"/>
              </a:spcBef>
              <a:buSzPct val="100000"/>
            </a:pPr>
            <a:r>
              <a:rPr lang="cs-CZ" dirty="0" smtClean="0"/>
              <a:t>analýza </a:t>
            </a:r>
            <a:r>
              <a:rPr lang="cs-CZ" dirty="0"/>
              <a:t>zkušenostního efektu; </a:t>
            </a:r>
            <a:endParaRPr lang="cs-CZ" dirty="0" smtClean="0"/>
          </a:p>
          <a:p>
            <a:pPr marL="877888" lvl="2">
              <a:spcBef>
                <a:spcPts val="0"/>
              </a:spcBef>
              <a:buSzPct val="100000"/>
            </a:pPr>
            <a:r>
              <a:rPr lang="cs-CZ" dirty="0" smtClean="0"/>
              <a:t>ABC </a:t>
            </a:r>
            <a:r>
              <a:rPr lang="cs-CZ" dirty="0"/>
              <a:t>analýza (P-Q /cena–množství/, </a:t>
            </a:r>
            <a:r>
              <a:rPr lang="cs-CZ" dirty="0" err="1"/>
              <a:t>Paretto</a:t>
            </a:r>
            <a:r>
              <a:rPr lang="cs-CZ" dirty="0"/>
              <a:t>, 80–20); </a:t>
            </a:r>
            <a:endParaRPr lang="cs-CZ" dirty="0" smtClean="0"/>
          </a:p>
          <a:p>
            <a:pPr marL="877888" lvl="2">
              <a:spcBef>
                <a:spcPts val="0"/>
              </a:spcBef>
              <a:buSzPct val="100000"/>
            </a:pPr>
            <a:r>
              <a:rPr lang="cs-CZ" dirty="0" smtClean="0"/>
              <a:t>síťová </a:t>
            </a:r>
            <a:r>
              <a:rPr lang="cs-CZ" dirty="0"/>
              <a:t>analýza s využitím diagramu marketingu vztahů (vyjádření stupně významnosti jednotlivých vztahů na osách: trhy zákazníků – současné, nové, referenční + vlivné, interní, dodavatelské…); </a:t>
            </a:r>
            <a:endParaRPr lang="cs-CZ" dirty="0" smtClean="0"/>
          </a:p>
          <a:p>
            <a:pPr marL="877888" lvl="2">
              <a:spcBef>
                <a:spcPts val="0"/>
              </a:spcBef>
              <a:buSzPct val="100000"/>
            </a:pPr>
            <a:r>
              <a:rPr lang="cs-CZ" dirty="0" smtClean="0"/>
              <a:t>ostatní </a:t>
            </a:r>
            <a:r>
              <a:rPr lang="cs-CZ" dirty="0"/>
              <a:t>metody použitelné pro situační analýzu.</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6098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Vertikální osa je rozdělena na dva díly od 0 do 20 % růstu, i když v praxi může být dosaženo vyšších hodnot. </a:t>
            </a:r>
            <a:endParaRPr lang="cs-CZ" dirty="0" smtClean="0"/>
          </a:p>
          <a:p>
            <a:pPr marL="420688" lvl="1">
              <a:spcBef>
                <a:spcPts val="0"/>
              </a:spcBef>
              <a:buSzPct val="100000"/>
            </a:pPr>
            <a:r>
              <a:rPr lang="cs-CZ" dirty="0" smtClean="0"/>
              <a:t>Za </a:t>
            </a:r>
            <a:r>
              <a:rPr lang="cs-CZ" dirty="0"/>
              <a:t>mezník mezi pomalým a vysokým tempem růstu trhu je považována hodnota 10 %. </a:t>
            </a:r>
            <a:endParaRPr lang="cs-CZ" dirty="0" smtClean="0"/>
          </a:p>
          <a:p>
            <a:pPr marL="420688" lvl="1">
              <a:spcBef>
                <a:spcPts val="0"/>
              </a:spcBef>
              <a:buSzPct val="100000"/>
            </a:pPr>
            <a:r>
              <a:rPr lang="cs-CZ" dirty="0" smtClean="0"/>
              <a:t>Tempo </a:t>
            </a:r>
            <a:r>
              <a:rPr lang="cs-CZ" dirty="0"/>
              <a:t>růstu trhu může nabývat i záporných hodnot, obvykle od 0 do –5.</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918344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Horizontální osa je opatřena logaritmickou stupnicí a je na ní sledován relativní tržní podíl. </a:t>
            </a:r>
            <a:endParaRPr lang="cs-CZ" dirty="0" smtClean="0"/>
          </a:p>
          <a:p>
            <a:pPr marL="420688" lvl="1">
              <a:spcBef>
                <a:spcPts val="0"/>
              </a:spcBef>
              <a:buSzPct val="100000"/>
            </a:pPr>
            <a:r>
              <a:rPr lang="cs-CZ" dirty="0" smtClean="0"/>
              <a:t>Zleva </a:t>
            </a:r>
            <a:r>
              <a:rPr lang="cs-CZ" dirty="0"/>
              <a:t>je ohraničen hodnotou 10, která znamená, že sledovaná podnikatelská jednotka má desetkrát vyšší tržby než její největší konkurent. </a:t>
            </a:r>
            <a:endParaRPr lang="cs-CZ" dirty="0" smtClean="0"/>
          </a:p>
          <a:p>
            <a:pPr marL="420688" lvl="1">
              <a:spcBef>
                <a:spcPts val="0"/>
              </a:spcBef>
              <a:buSzPct val="100000"/>
            </a:pPr>
            <a:r>
              <a:rPr lang="cs-CZ" dirty="0" smtClean="0"/>
              <a:t>Zprava </a:t>
            </a:r>
            <a:r>
              <a:rPr lang="cs-CZ" dirty="0"/>
              <a:t>je ohraničen hodnotou 0,1 představující desetiprocentní relativní tržní podíl. </a:t>
            </a:r>
            <a:endParaRPr lang="cs-CZ" dirty="0" smtClean="0"/>
          </a:p>
          <a:p>
            <a:pPr marL="420688" lvl="1">
              <a:spcBef>
                <a:spcPts val="0"/>
              </a:spcBef>
              <a:buSzPct val="100000"/>
            </a:pPr>
            <a:r>
              <a:rPr lang="cs-CZ" dirty="0" smtClean="0"/>
              <a:t>Přestože </a:t>
            </a:r>
            <a:r>
              <a:rPr lang="cs-CZ" dirty="0"/>
              <a:t>je v praxi obvyklé, že hodnota relativního tržního podílu nedosahuje ani 10 %, je tato hodnota hraničním bodem, pro který ještě má smysl aplikovat portfolio analýzu, neboť, jak argumentuje BCG, menší relativní tržní podíl zpravidla neumožní firmě ani přes masivní investice získat dostatečné zkušenosti k dosažení komparativní výhody „včas“. </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3993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totiž může docílit požadovaného snížení nákladů, ale v okamžiku, kdy tohoto snížení dosáhne, už jí tento výsledek nebude k ničemu, protože v té době už pravděpodobně daný produkt bude ve fázi úpadku svého životního cyklu.) </a:t>
            </a:r>
            <a:endParaRPr lang="cs-CZ" dirty="0" smtClean="0"/>
          </a:p>
          <a:p>
            <a:pPr marL="420688" lvl="1">
              <a:spcBef>
                <a:spcPts val="0"/>
              </a:spcBef>
              <a:buSzPct val="100000"/>
            </a:pPr>
            <a:r>
              <a:rPr lang="cs-CZ" dirty="0" smtClean="0"/>
              <a:t>Středová </a:t>
            </a:r>
            <a:r>
              <a:rPr lang="cs-CZ" dirty="0"/>
              <a:t>hodnota 1 vyjadřuje, že relativní podíly firmy a největšího konkurenta v odvětví jsou vyrovnané. </a:t>
            </a:r>
            <a:endParaRPr lang="cs-CZ" dirty="0" smtClean="0"/>
          </a:p>
          <a:p>
            <a:pPr marL="420688" lvl="1">
              <a:spcBef>
                <a:spcPts val="0"/>
              </a:spcBef>
              <a:buSzPct val="100000"/>
            </a:pPr>
            <a:r>
              <a:rPr lang="cs-CZ" dirty="0" smtClean="0"/>
              <a:t>Bod </a:t>
            </a:r>
            <a:r>
              <a:rPr lang="cs-CZ" dirty="0"/>
              <a:t>1 je dělicím bodem pro odlišení vysokého a nízkého relativního tržního podílu. </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174344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Do grafu této matice se podle růstu trhu a relativního tržního podílu umisťuje sledovaná SBU </a:t>
            </a:r>
            <a:r>
              <a:rPr lang="cs-CZ" dirty="0" smtClean="0"/>
              <a:t>s</a:t>
            </a:r>
            <a:r>
              <a:rPr lang="cs-CZ" dirty="0"/>
              <a:t> tím, že kruh vyjadřuje i její objem prodeje, a tím i význam pro celkový obrat firmy a do jisté míry i pro cash-</a:t>
            </a:r>
            <a:r>
              <a:rPr lang="cs-CZ" dirty="0" err="1"/>
              <a:t>flow</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323622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34/69</a:t>
            </a:r>
            <a:endParaRPr sz="1200" b="1" dirty="0">
              <a:solidFill>
                <a:srgbClr val="FF0000"/>
              </a:solidFill>
              <a:latin typeface="Calibri"/>
              <a:ea typeface="Calibri"/>
              <a:cs typeface="Calibri"/>
              <a:sym typeface="Calibri"/>
            </a:endParaRPr>
          </a:p>
        </p:txBody>
      </p:sp>
      <p:pic>
        <p:nvPicPr>
          <p:cNvPr id="4" name="Obrázek 3"/>
          <p:cNvPicPr>
            <a:picLocks noChangeAspect="1"/>
          </p:cNvPicPr>
          <p:nvPr/>
        </p:nvPicPr>
        <p:blipFill rotWithShape="1">
          <a:blip r:embed="rId3"/>
          <a:srcRect l="7182" t="22163" r="56776" b="45244"/>
          <a:stretch/>
        </p:blipFill>
        <p:spPr>
          <a:xfrm>
            <a:off x="602240" y="1600200"/>
            <a:ext cx="7939520" cy="4038600"/>
          </a:xfrm>
          <a:prstGeom prst="rect">
            <a:avLst/>
          </a:prstGeom>
        </p:spPr>
      </p:pic>
    </p:spTree>
    <p:extLst>
      <p:ext uri="{BB962C8B-B14F-4D97-AF65-F5344CB8AC3E}">
        <p14:creationId xmlns:p14="http://schemas.microsoft.com/office/powerpoint/2010/main" val="2762463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dirty="0"/>
              <a:t>BCG předpokládá, že každá jednotka najde své místo v jednom </a:t>
            </a:r>
            <a:r>
              <a:rPr lang="cs-CZ" b="1" dirty="0"/>
              <a:t>ze čtyř kvadrantů matice</a:t>
            </a:r>
            <a:r>
              <a:rPr lang="cs-CZ" dirty="0"/>
              <a:t>. </a:t>
            </a:r>
            <a:endParaRPr lang="cs-CZ" dirty="0" smtClean="0"/>
          </a:p>
          <a:p>
            <a:pPr marL="420688" lvl="1">
              <a:spcBef>
                <a:spcPts val="0"/>
              </a:spcBef>
              <a:buSzPct val="100000"/>
            </a:pPr>
            <a:r>
              <a:rPr lang="cs-CZ" dirty="0" smtClean="0"/>
              <a:t>Pro </a:t>
            </a:r>
            <a:r>
              <a:rPr lang="cs-CZ" dirty="0"/>
              <a:t>tyto kvadranty našla konzultační skupina specifická jména, a to „</a:t>
            </a:r>
            <a:r>
              <a:rPr lang="cs-CZ" b="1" dirty="0"/>
              <a:t>dojné</a:t>
            </a:r>
            <a:r>
              <a:rPr lang="cs-CZ" dirty="0"/>
              <a:t>“ nebo také „</a:t>
            </a:r>
            <a:r>
              <a:rPr lang="cs-CZ" b="1" dirty="0"/>
              <a:t>peněžní</a:t>
            </a:r>
            <a:r>
              <a:rPr lang="cs-CZ" dirty="0"/>
              <a:t> </a:t>
            </a:r>
            <a:r>
              <a:rPr lang="cs-CZ" b="1" dirty="0"/>
              <a:t>krávy</a:t>
            </a:r>
            <a:r>
              <a:rPr lang="cs-CZ" dirty="0"/>
              <a:t>“ (cash </a:t>
            </a:r>
            <a:r>
              <a:rPr lang="cs-CZ" dirty="0" err="1"/>
              <a:t>cows</a:t>
            </a:r>
            <a:r>
              <a:rPr lang="cs-CZ" dirty="0"/>
              <a:t>), „</a:t>
            </a:r>
            <a:r>
              <a:rPr lang="cs-CZ" b="1" dirty="0"/>
              <a:t>hvězdy</a:t>
            </a:r>
            <a:r>
              <a:rPr lang="cs-CZ" dirty="0"/>
              <a:t>“ (</a:t>
            </a:r>
            <a:r>
              <a:rPr lang="cs-CZ" dirty="0" err="1"/>
              <a:t>stars</a:t>
            </a:r>
            <a:r>
              <a:rPr lang="cs-CZ" dirty="0"/>
              <a:t>), „</a:t>
            </a:r>
            <a:r>
              <a:rPr lang="cs-CZ" b="1" dirty="0"/>
              <a:t>psi</a:t>
            </a:r>
            <a:r>
              <a:rPr lang="cs-CZ" dirty="0"/>
              <a:t>“ (</a:t>
            </a:r>
            <a:r>
              <a:rPr lang="cs-CZ" dirty="0" err="1"/>
              <a:t>dogs</a:t>
            </a:r>
            <a:r>
              <a:rPr lang="cs-CZ" dirty="0"/>
              <a:t>) a „</a:t>
            </a:r>
            <a:r>
              <a:rPr lang="cs-CZ" b="1" dirty="0"/>
              <a:t>otazníky</a:t>
            </a:r>
            <a:r>
              <a:rPr lang="cs-CZ" dirty="0"/>
              <a:t>“ (</a:t>
            </a:r>
            <a:r>
              <a:rPr lang="cs-CZ" dirty="0" err="1"/>
              <a:t>questions</a:t>
            </a:r>
            <a:r>
              <a:rPr lang="cs-CZ" dirty="0"/>
              <a:t> </a:t>
            </a:r>
            <a:r>
              <a:rPr lang="cs-CZ" dirty="0" err="1"/>
              <a:t>marks</a:t>
            </a:r>
            <a:r>
              <a:rPr lang="cs-CZ" dirty="0"/>
              <a:t>), a jednotlivé kvadranty zároveň podrobně charakterizovala. </a:t>
            </a:r>
            <a:endParaRPr lang="cs-CZ" dirty="0" smtClean="0"/>
          </a:p>
          <a:p>
            <a:pPr marL="420688" lvl="1">
              <a:spcBef>
                <a:spcPts val="0"/>
              </a:spcBef>
              <a:buSzPct val="100000"/>
            </a:pPr>
            <a:r>
              <a:rPr lang="cs-CZ" dirty="0" smtClean="0"/>
              <a:t>Obojí </a:t>
            </a:r>
            <a:r>
              <a:rPr lang="cs-CZ" dirty="0"/>
              <a:t>založila v podstatě na množství prostředků, které jednotlivé kvadranty pro firmu vytvářejí anebo které od firmy vyžadují</a:t>
            </a:r>
            <a:r>
              <a:rPr lang="cs-CZ" dirty="0" smtClean="0"/>
              <a:t>.</a:t>
            </a:r>
            <a:endParaRPr lang="cs-CZ" dirty="0"/>
          </a:p>
          <a:p>
            <a:pPr marL="420688" lvl="1">
              <a:spcBef>
                <a:spcPts val="0"/>
              </a:spcBef>
              <a:buSzPct val="100000"/>
            </a:pPr>
            <a:r>
              <a:rPr lang="cs-CZ" dirty="0"/>
              <a:t>V případě záporného tempa růstu trhu se jedná o kvadranty pojmenované „</a:t>
            </a:r>
            <a:r>
              <a:rPr lang="cs-CZ" b="1" dirty="0"/>
              <a:t>bídní psi</a:t>
            </a:r>
            <a:r>
              <a:rPr lang="cs-CZ" dirty="0"/>
              <a:t>“ (</a:t>
            </a:r>
            <a:r>
              <a:rPr lang="cs-CZ" dirty="0" err="1"/>
              <a:t>poor</a:t>
            </a:r>
            <a:r>
              <a:rPr lang="cs-CZ" dirty="0"/>
              <a:t> </a:t>
            </a:r>
            <a:r>
              <a:rPr lang="cs-CZ" dirty="0" err="1"/>
              <a:t>dogs</a:t>
            </a:r>
            <a:r>
              <a:rPr lang="cs-CZ" dirty="0"/>
              <a:t>) a „</a:t>
            </a:r>
            <a:r>
              <a:rPr lang="cs-CZ" b="1" dirty="0"/>
              <a:t>odpadkový koš</a:t>
            </a:r>
            <a:r>
              <a:rPr lang="cs-CZ" dirty="0"/>
              <a:t>“ (</a:t>
            </a:r>
            <a:r>
              <a:rPr lang="cs-CZ" dirty="0" err="1"/>
              <a:t>waste</a:t>
            </a:r>
            <a:r>
              <a:rPr lang="cs-CZ" dirty="0"/>
              <a:t> basket).</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80103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smtClean="0"/>
              <a:t>Otazníky</a:t>
            </a:r>
            <a:r>
              <a:rPr lang="cs-CZ" dirty="0" smtClean="0"/>
              <a:t> </a:t>
            </a:r>
            <a:r>
              <a:rPr lang="cs-CZ" dirty="0"/>
              <a:t>jsou SBU, které mají nízký relativní podíl na rychle rostoucím trhu. Jejich pozice vykazuje znaky nestability. </a:t>
            </a:r>
            <a:endParaRPr lang="cs-CZ" dirty="0" smtClean="0"/>
          </a:p>
          <a:p>
            <a:pPr marL="1335088" lvl="3">
              <a:spcBef>
                <a:spcPts val="0"/>
              </a:spcBef>
              <a:buSzPct val="100000"/>
            </a:pPr>
            <a:r>
              <a:rPr lang="cs-CZ" dirty="0" smtClean="0"/>
              <a:t>Velký </a:t>
            </a:r>
            <a:r>
              <a:rPr lang="cs-CZ" dirty="0"/>
              <a:t>růst trhů, na nichž operují, vyvolává relativně velké finanční potřeby, na druhé straně vykazují značné šance, které lze využít za předpokladu, že se vhodnými strategickými operacemi s nástroji marketingového mixu podaří zvýšit na těchto nadějných trzích jejich relativní tržní podíl. </a:t>
            </a:r>
            <a:endParaRPr lang="cs-CZ" dirty="0" smtClean="0"/>
          </a:p>
          <a:p>
            <a:pPr marL="1335088" lvl="3">
              <a:spcBef>
                <a:spcPts val="0"/>
              </a:spcBef>
              <a:buSzPct val="100000"/>
            </a:pPr>
            <a:r>
              <a:rPr lang="cs-CZ" dirty="0" smtClean="0"/>
              <a:t>Proč </a:t>
            </a:r>
            <a:r>
              <a:rPr lang="cs-CZ" dirty="0"/>
              <a:t>otazníky? </a:t>
            </a:r>
            <a:endParaRPr lang="cs-CZ" dirty="0" smtClean="0"/>
          </a:p>
          <a:p>
            <a:pPr marL="1335088" lvl="3">
              <a:spcBef>
                <a:spcPts val="0"/>
              </a:spcBef>
              <a:buSzPct val="100000"/>
            </a:pPr>
            <a:r>
              <a:rPr lang="cs-CZ" dirty="0" smtClean="0"/>
              <a:t>Toto </a:t>
            </a:r>
            <a:r>
              <a:rPr lang="cs-CZ" dirty="0"/>
              <a:t>označení vyjadřuje dilema, které má management firmy u těchto jednotek. </a:t>
            </a:r>
            <a:endParaRPr lang="cs-CZ" dirty="0" smtClean="0"/>
          </a:p>
          <a:p>
            <a:pPr marL="1335088" lvl="3">
              <a:spcBef>
                <a:spcPts val="0"/>
              </a:spcBef>
              <a:buSzPct val="100000"/>
            </a:pPr>
            <a:r>
              <a:rPr lang="cs-CZ" dirty="0" smtClean="0"/>
              <a:t>Mohou </a:t>
            </a:r>
            <a:r>
              <a:rPr lang="cs-CZ" dirty="0"/>
              <a:t>být v budoucnu ztrátové, ale i vysoce ziskové. </a:t>
            </a:r>
            <a:endParaRPr lang="cs-CZ" dirty="0" smtClean="0"/>
          </a:p>
          <a:p>
            <a:pPr marL="1335088" lvl="3">
              <a:spcBef>
                <a:spcPts val="0"/>
              </a:spcBef>
              <a:buSzPct val="100000"/>
            </a:pPr>
            <a:r>
              <a:rPr lang="cs-CZ" dirty="0" smtClean="0"/>
              <a:t>Znamená </a:t>
            </a:r>
            <a:r>
              <a:rPr lang="cs-CZ" dirty="0"/>
              <a:t>to zvolit správnou jednotku a potom na ni vsadit, podat jí pomocnou ruku, zvýšit její tržní podíl.</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5216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smtClean="0"/>
              <a:t>Hvězdy</a:t>
            </a:r>
            <a:r>
              <a:rPr lang="cs-CZ" dirty="0"/>
              <a:t> jsou SBU, například produkty či skupiny produktů s vysokým tempem růstu a velkým podílem na trhu a s možností dosáhnout tržního postavení (pozice, podílu na trhu) ve fázi zralosti. </a:t>
            </a:r>
            <a:endParaRPr lang="cs-CZ" dirty="0" smtClean="0"/>
          </a:p>
          <a:p>
            <a:pPr marL="1335088" lvl="3">
              <a:spcBef>
                <a:spcPts val="0"/>
              </a:spcBef>
              <a:buSzPct val="100000"/>
            </a:pPr>
            <a:r>
              <a:rPr lang="cs-CZ" dirty="0" smtClean="0"/>
              <a:t>Neznamená </a:t>
            </a:r>
            <a:r>
              <a:rPr lang="cs-CZ" dirty="0"/>
              <a:t>to ovšem, že strategická podnikatelská jednotka v roli hvězdy vytváří vždy takový objem hotových peněžních prostředků, který stačí pro pokrytí vlastních potřeb. </a:t>
            </a:r>
            <a:endParaRPr lang="cs-CZ" dirty="0" smtClean="0"/>
          </a:p>
          <a:p>
            <a:pPr marL="1335088" lvl="3">
              <a:spcBef>
                <a:spcPts val="0"/>
              </a:spcBef>
              <a:buSzPct val="100000"/>
            </a:pPr>
            <a:r>
              <a:rPr lang="cs-CZ" dirty="0" smtClean="0"/>
              <a:t>V</a:t>
            </a:r>
            <a:r>
              <a:rPr lang="cs-CZ" dirty="0"/>
              <a:t> určité fázi může vytvářet dočasný přebytek finančních zdrojů, i když v předchozích fázích cyklu tržní životnosti bylo nutno značné prostředky do ní investovat. </a:t>
            </a:r>
            <a:endParaRPr lang="cs-CZ" dirty="0" smtClean="0"/>
          </a:p>
          <a:p>
            <a:pPr marL="1335088" lvl="3">
              <a:spcBef>
                <a:spcPts val="0"/>
              </a:spcBef>
              <a:buSzPct val="100000"/>
            </a:pPr>
            <a:r>
              <a:rPr lang="cs-CZ" dirty="0" smtClean="0"/>
              <a:t>„</a:t>
            </a:r>
            <a:r>
              <a:rPr lang="cs-CZ" dirty="0"/>
              <a:t>Reinvestice“ umožňují hvězdám dosáhnout relativně vysokého podílu na trhu a současně na základě uvážených strategických rozhodnutí realizovat vstup na nové trhy, případně stabilizovat a dlouhodoběji udržovat dobré tržní postavení na dosavadních trzích (Tomek, 1998).</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2453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smtClean="0"/>
              <a:t>Hvězdy</a:t>
            </a:r>
            <a:r>
              <a:rPr lang="cs-CZ" dirty="0"/>
              <a:t> </a:t>
            </a:r>
            <a:endParaRPr lang="cs-CZ" dirty="0" smtClean="0"/>
          </a:p>
          <a:p>
            <a:pPr marL="1335088" lvl="3">
              <a:spcBef>
                <a:spcPts val="0"/>
              </a:spcBef>
              <a:buSzPct val="100000"/>
            </a:pPr>
            <a:r>
              <a:rPr lang="cs-CZ" dirty="0" smtClean="0"/>
              <a:t>Firma </a:t>
            </a:r>
            <a:r>
              <a:rPr lang="cs-CZ" dirty="0"/>
              <a:t>očekává, že tyto jednotky budou v budoucnosti hlavním zdrojem zisku, a proto musí na podporu jejich postavení vynakládat značné peněžní prostředky; hlavním zdrojem jsou SBU v pozici dojné krávy. </a:t>
            </a:r>
            <a:endParaRPr lang="cs-CZ" dirty="0" smtClean="0"/>
          </a:p>
          <a:p>
            <a:pPr marL="1335088" lvl="3">
              <a:spcBef>
                <a:spcPts val="0"/>
              </a:spcBef>
              <a:buSzPct val="100000"/>
            </a:pPr>
            <a:r>
              <a:rPr lang="cs-CZ" dirty="0" smtClean="0"/>
              <a:t>Jestliže </a:t>
            </a:r>
            <a:r>
              <a:rPr lang="cs-CZ" dirty="0"/>
              <a:t>se u SBU v pozici hvězd zpomaluje tempo růstu tržeb (tempo růstu trhu klesne pod 10 %), stávají se postupně hvězdy dojnými kravami.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542612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smtClean="0"/>
              <a:t>Dojné (peněžní) krávy </a:t>
            </a:r>
            <a:r>
              <a:rPr lang="cs-CZ" dirty="0" smtClean="0"/>
              <a:t>jsou </a:t>
            </a:r>
            <a:r>
              <a:rPr lang="cs-CZ" dirty="0"/>
              <a:t>SBU, které se marketingově angažují na mírně rostoucích či stagnujících trzích, na nichž si zatím udržují dobrou tržní pozici. </a:t>
            </a:r>
            <a:endParaRPr lang="cs-CZ" dirty="0" smtClean="0"/>
          </a:p>
          <a:p>
            <a:pPr marL="1335088" lvl="3">
              <a:spcBef>
                <a:spcPts val="0"/>
              </a:spcBef>
              <a:buSzPct val="100000"/>
            </a:pPr>
            <a:r>
              <a:rPr lang="cs-CZ" dirty="0" smtClean="0"/>
              <a:t>Jsou </a:t>
            </a:r>
            <a:r>
              <a:rPr lang="cs-CZ" dirty="0"/>
              <a:t>typické tím, že vytvářejí značné množství peněžních prostředků, většinou mnohem větší, než je zpětně investováno do udržení jejich podílu na trhu. </a:t>
            </a:r>
            <a:endParaRPr lang="cs-CZ" dirty="0" smtClean="0"/>
          </a:p>
          <a:p>
            <a:pPr marL="1335088" lvl="3">
              <a:spcBef>
                <a:spcPts val="0"/>
              </a:spcBef>
              <a:buSzPct val="100000"/>
            </a:pPr>
            <a:r>
              <a:rPr lang="cs-CZ" dirty="0" smtClean="0"/>
              <a:t>Jejich </a:t>
            </a:r>
            <a:r>
              <a:rPr lang="cs-CZ" dirty="0"/>
              <a:t>relativně velké finanční přebytky jsou nezbytné i pro ostatní skupiny portfolia, zejména pro ty SBU, které zaujímají pozice hvězd. </a:t>
            </a:r>
            <a:endParaRPr lang="cs-CZ" dirty="0" smtClean="0"/>
          </a:p>
          <a:p>
            <a:pPr marL="1335088" lvl="3">
              <a:spcBef>
                <a:spcPts val="0"/>
              </a:spcBef>
              <a:buSzPct val="100000"/>
            </a:pPr>
            <a:r>
              <a:rPr lang="cs-CZ" dirty="0" smtClean="0"/>
              <a:t>Dojné </a:t>
            </a:r>
            <a:r>
              <a:rPr lang="cs-CZ" dirty="0"/>
              <a:t>krávy jsou hlavním činitelem pro zajištění přijatelné míry likvidity a objemu zisků.  jsou SBU, například produkty či skupiny produktů s vysokým tempem růstu a velkým podílem na trhu a s možností dosáhnout tržního postavení (pozice, podílu na trhu) ve fázi zralosti. </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8854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je jednou z nejpoužívanějších a nejznámějších analýz prostředí. </a:t>
            </a:r>
            <a:endParaRPr lang="cs-CZ" dirty="0" smtClean="0"/>
          </a:p>
          <a:p>
            <a:pPr marL="420688" lvl="1">
              <a:spcBef>
                <a:spcPts val="0"/>
              </a:spcBef>
              <a:buSzPct val="100000"/>
            </a:pPr>
            <a:r>
              <a:rPr lang="cs-CZ" dirty="0" smtClean="0"/>
              <a:t>Jejím </a:t>
            </a:r>
            <a:r>
              <a:rPr lang="cs-CZ" dirty="0"/>
              <a:t>cílem </a:t>
            </a:r>
            <a:r>
              <a:rPr lang="cs-CZ" b="1" dirty="0"/>
              <a:t>SWOT analýzy </a:t>
            </a:r>
            <a:r>
              <a:rPr lang="cs-CZ" dirty="0"/>
              <a:t>je identifikovat to, do jaké míry jsou současná strategie firmy a její specifická silná a slabá místa relevantní a schopna se vyrovnat se změnami, které nastávají v prostředí.</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241953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smtClean="0"/>
              <a:t>Dojné (peněžní) krávy</a:t>
            </a:r>
          </a:p>
          <a:p>
            <a:pPr marL="1335088" lvl="3">
              <a:spcBef>
                <a:spcPts val="0"/>
              </a:spcBef>
              <a:buSzPct val="100000"/>
            </a:pPr>
            <a:r>
              <a:rPr lang="cs-CZ" dirty="0"/>
              <a:t>Při tvorbě strategie je však nutno brát na vědomí, že tyto SBU mají jako vydatný zdroj tržeb omezenou životnost, protože operují na trzích s nulovou nebo jen malou nadějí na přijatelné přírůstky poptávky. </a:t>
            </a:r>
            <a:endParaRPr lang="cs-CZ" dirty="0" smtClean="0"/>
          </a:p>
          <a:p>
            <a:pPr marL="1335088" lvl="3">
              <a:spcBef>
                <a:spcPts val="0"/>
              </a:spcBef>
              <a:buSzPct val="100000"/>
            </a:pPr>
            <a:r>
              <a:rPr lang="cs-CZ" dirty="0" smtClean="0"/>
              <a:t>S </a:t>
            </a:r>
            <a:r>
              <a:rPr lang="cs-CZ" dirty="0"/>
              <a:t>investičními vklady je možné počítat jen potud, pokud je strategicky únosné další udržování dosaženého tržního podílu, a proto je nezbytné velmi pozorně sledovat průběh cyklu jejich tržní životnosti.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268825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smtClean="0"/>
              <a:t>Dojné (peněžní) krávy</a:t>
            </a:r>
          </a:p>
          <a:p>
            <a:pPr marL="1335088" lvl="3">
              <a:spcBef>
                <a:spcPts val="0"/>
              </a:spcBef>
              <a:buSzPct val="100000"/>
            </a:pPr>
            <a:r>
              <a:rPr lang="cs-CZ" dirty="0"/>
              <a:t>Jedním z hlavních cílů firemní strategie je ochrana dojných krav jako generátorů zisků. </a:t>
            </a:r>
            <a:endParaRPr lang="cs-CZ" dirty="0" smtClean="0"/>
          </a:p>
          <a:p>
            <a:pPr marL="1335088" lvl="3">
              <a:spcBef>
                <a:spcPts val="0"/>
              </a:spcBef>
              <a:buSzPct val="100000"/>
            </a:pPr>
            <a:r>
              <a:rPr lang="cs-CZ" dirty="0" smtClean="0"/>
              <a:t>Dojné </a:t>
            </a:r>
            <a:r>
              <a:rPr lang="cs-CZ" dirty="0"/>
              <a:t>krávy kromě toho, že financují vlastní růst, financují také dividendy vyplácené akcionářům, úroky placené za cizí kapitál, správu společnosti a již zmiňované investice pro další subjekty portfolia, zejména hvězdy a otazníky. </a:t>
            </a:r>
            <a:endParaRPr lang="cs-CZ" dirty="0" smtClean="0"/>
          </a:p>
          <a:p>
            <a:pPr marL="1335088" lvl="3">
              <a:spcBef>
                <a:spcPts val="0"/>
              </a:spcBef>
              <a:buSzPct val="100000"/>
            </a:pPr>
            <a:r>
              <a:rPr lang="cs-CZ" dirty="0" smtClean="0"/>
              <a:t>Mimo </a:t>
            </a:r>
            <a:r>
              <a:rPr lang="cs-CZ" dirty="0"/>
              <a:t>to také ospravedlňují dluhové kapacity firmy.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792627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a:t>Psi</a:t>
            </a:r>
            <a:r>
              <a:rPr lang="cs-CZ" dirty="0"/>
              <a:t> jsou SBU, které uskutečňují své marketingové operace na trzích s nízkým tempem růstu, a navíc vykazují nízký relativní tržní podíl. </a:t>
            </a:r>
            <a:endParaRPr lang="cs-CZ" dirty="0" smtClean="0"/>
          </a:p>
          <a:p>
            <a:pPr marL="1335088" lvl="3">
              <a:spcBef>
                <a:spcPts val="0"/>
              </a:spcBef>
              <a:buSzPct val="100000"/>
            </a:pPr>
            <a:r>
              <a:rPr lang="cs-CZ" dirty="0" smtClean="0"/>
              <a:t>Nejsou </a:t>
            </a:r>
            <a:r>
              <a:rPr lang="cs-CZ" dirty="0"/>
              <a:t>perspektivní a pro firmu neznamenají do budoucnosti ani ziskové naděje, ani příslib hotových peněz. </a:t>
            </a:r>
            <a:endParaRPr lang="cs-CZ" dirty="0" smtClean="0"/>
          </a:p>
          <a:p>
            <a:pPr marL="1335088" lvl="3">
              <a:spcBef>
                <a:spcPts val="0"/>
              </a:spcBef>
              <a:buSzPct val="100000"/>
            </a:pPr>
            <a:r>
              <a:rPr lang="cs-CZ" dirty="0" smtClean="0"/>
              <a:t>Ačkoli </a:t>
            </a:r>
            <a:r>
              <a:rPr lang="cs-CZ" dirty="0"/>
              <a:t>vykazují účetní zisk, veškeré tyto prostředky musí být zpětně reinvestovány do udržení jejich relativního tržního podílu. </a:t>
            </a:r>
            <a:endParaRPr lang="cs-CZ" dirty="0" smtClean="0"/>
          </a:p>
          <a:p>
            <a:pPr marL="1335088" lvl="3">
              <a:spcBef>
                <a:spcPts val="0"/>
              </a:spcBef>
              <a:buSzPct val="100000"/>
            </a:pPr>
            <a:r>
              <a:rPr lang="cs-CZ" dirty="0" smtClean="0"/>
              <a:t>Při </a:t>
            </a:r>
            <a:r>
              <a:rPr lang="cs-CZ" dirty="0"/>
              <a:t>tvorbě strategie je nutno rozhodnout, zda aktivity této SBU utlumit či zcela eliminovat, případně zda uskutečnit rozsáhlé investice zaměřené na radikální změnu jejich postavení na dosavadních trzích či se orientovat na vstup na jiné, nadějnější trhy (současně s uskutečněním inovačních zásahů či rekonstrukcí výrobního programu apod.).</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554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endParaRPr lang="cs-CZ" dirty="0" smtClean="0"/>
          </a:p>
          <a:p>
            <a:pPr marL="877888" lvl="2">
              <a:spcBef>
                <a:spcPts val="0"/>
              </a:spcBef>
              <a:buSzPct val="100000"/>
            </a:pPr>
            <a:r>
              <a:rPr lang="cs-CZ" b="1" dirty="0"/>
              <a:t>Pokud je tempo růstu trhu záporné</a:t>
            </a:r>
            <a:r>
              <a:rPr lang="cs-CZ" dirty="0"/>
              <a:t>, matice je modifikována a doplněna o „</a:t>
            </a:r>
            <a:r>
              <a:rPr lang="cs-CZ" b="1" dirty="0"/>
              <a:t>bídné psy</a:t>
            </a:r>
            <a:r>
              <a:rPr lang="cs-CZ" dirty="0"/>
              <a:t>“ (záporné tempo růstu, vyšší relativní tržní podíl) a o „</a:t>
            </a:r>
            <a:r>
              <a:rPr lang="cs-CZ" b="1" dirty="0"/>
              <a:t>odpadkový koš</a:t>
            </a:r>
            <a:r>
              <a:rPr lang="cs-CZ" dirty="0"/>
              <a:t>“ (záporné tempo růstu, nižší relativní tržní podíl).</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85624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Výsledky analýzy pomohou firmě určit, jakou roli budou hrát její jednotlivé podnikatelské jednotky v budoucím vývoji. </a:t>
            </a:r>
            <a:endParaRPr lang="cs-CZ" dirty="0" smtClean="0"/>
          </a:p>
          <a:p>
            <a:pPr marL="420688" lvl="1">
              <a:spcBef>
                <a:spcPts val="0"/>
              </a:spcBef>
              <a:buSzPct val="100000"/>
            </a:pPr>
            <a:r>
              <a:rPr lang="cs-CZ" dirty="0" smtClean="0"/>
              <a:t>Vedení </a:t>
            </a:r>
            <a:r>
              <a:rPr lang="cs-CZ" dirty="0"/>
              <a:t>firmy by se mělo snažit, aby její portfolio bylo vyvážené, a to jak z hlediska počtu SBU v jednotlivých kvadrantech matice, tak z hlediska jejich postavení v rámci této </a:t>
            </a:r>
            <a:r>
              <a:rPr lang="cs-CZ" dirty="0" smtClean="0"/>
              <a:t>matice.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56398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Strategie spojené s portfolio analýzou BCG lze stručně charakterizovat následovně</a:t>
            </a:r>
            <a:r>
              <a:rPr lang="cs-CZ" dirty="0" smtClean="0"/>
              <a:t>:</a:t>
            </a:r>
          </a:p>
          <a:p>
            <a:pPr marL="877888" lvl="2">
              <a:spcBef>
                <a:spcPts val="0"/>
              </a:spcBef>
              <a:buSzPct val="100000"/>
            </a:pPr>
            <a:r>
              <a:rPr lang="cs-CZ" b="1" dirty="0"/>
              <a:t>Strategie zvýšení tržního podílu zakládáním nových </a:t>
            </a:r>
            <a:r>
              <a:rPr lang="cs-CZ" b="1" dirty="0" smtClean="0"/>
              <a:t>SBU;</a:t>
            </a:r>
          </a:p>
          <a:p>
            <a:pPr marL="877888" lvl="2">
              <a:spcBef>
                <a:spcPts val="0"/>
              </a:spcBef>
              <a:buSzPct val="100000"/>
            </a:pPr>
            <a:r>
              <a:rPr lang="cs-CZ" b="1" dirty="0" smtClean="0"/>
              <a:t>Strategie </a:t>
            </a:r>
            <a:r>
              <a:rPr lang="cs-CZ" b="1" dirty="0"/>
              <a:t>zachování stávajícího tržního podílu bez značných </a:t>
            </a:r>
            <a:r>
              <a:rPr lang="cs-CZ" b="1" dirty="0" smtClean="0"/>
              <a:t>změn;</a:t>
            </a:r>
          </a:p>
          <a:p>
            <a:pPr marL="877888" lvl="2">
              <a:spcBef>
                <a:spcPts val="0"/>
              </a:spcBef>
              <a:buSzPct val="100000"/>
            </a:pPr>
            <a:r>
              <a:rPr lang="cs-CZ" b="1" dirty="0"/>
              <a:t>Strategie snížení tržního </a:t>
            </a:r>
            <a:r>
              <a:rPr lang="cs-CZ" b="1" dirty="0" smtClean="0"/>
              <a:t>podílu;</a:t>
            </a:r>
          </a:p>
          <a:p>
            <a:pPr marL="877888" lvl="2">
              <a:spcBef>
                <a:spcPts val="0"/>
              </a:spcBef>
              <a:buSzPct val="100000"/>
            </a:pPr>
            <a:r>
              <a:rPr lang="cs-CZ" b="1" dirty="0"/>
              <a:t>Strategie odchodu z </a:t>
            </a:r>
            <a:r>
              <a:rPr lang="cs-CZ" b="1" dirty="0" smtClean="0"/>
              <a:t>trhu.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267209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Postavení strategické podnikatelské jednotky v matici není konstantní. </a:t>
            </a:r>
            <a:endParaRPr lang="cs-CZ" dirty="0" smtClean="0"/>
          </a:p>
          <a:p>
            <a:pPr marL="420688" lvl="1">
              <a:spcBef>
                <a:spcPts val="0"/>
              </a:spcBef>
              <a:buSzPct val="100000"/>
            </a:pPr>
            <a:r>
              <a:rPr lang="cs-CZ" dirty="0" smtClean="0"/>
              <a:t>Pro </a:t>
            </a:r>
            <a:r>
              <a:rPr lang="cs-CZ" dirty="0"/>
              <a:t>firmy to znamená nepřetržité změny jejich portfolia a nezvratnou skutečnost, že musí být připraveny nejen na změněné postavení existujících podnikatelských jednotek, ale i na vstupy nových. </a:t>
            </a:r>
            <a:endParaRPr lang="cs-CZ" dirty="0" smtClean="0"/>
          </a:p>
          <a:p>
            <a:pPr marL="420688" lvl="1">
              <a:spcBef>
                <a:spcPts val="0"/>
              </a:spcBef>
              <a:buSzPct val="100000"/>
            </a:pPr>
            <a:r>
              <a:rPr lang="cs-CZ" dirty="0" smtClean="0"/>
              <a:t>Tato </a:t>
            </a:r>
            <a:r>
              <a:rPr lang="cs-CZ" dirty="0"/>
              <a:t>skutečnost je nutí využívat nové příležitosti a zvažovat jejich dopady na formulování strategií.</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414720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všech firem by mělo být </a:t>
            </a:r>
            <a:r>
              <a:rPr lang="cs-CZ" b="1" dirty="0"/>
              <a:t>vyvážené</a:t>
            </a:r>
            <a:r>
              <a:rPr lang="cs-CZ" dirty="0"/>
              <a:t> </a:t>
            </a:r>
            <a:r>
              <a:rPr lang="cs-CZ" b="1" dirty="0"/>
              <a:t>portfolio</a:t>
            </a:r>
            <a:r>
              <a:rPr lang="cs-CZ" dirty="0"/>
              <a:t>. </a:t>
            </a:r>
            <a:endParaRPr lang="cs-CZ" dirty="0" smtClean="0"/>
          </a:p>
          <a:p>
            <a:pPr marL="420688" lvl="1">
              <a:spcBef>
                <a:spcPts val="0"/>
              </a:spcBef>
              <a:buSzPct val="100000"/>
            </a:pPr>
            <a:r>
              <a:rPr lang="cs-CZ" dirty="0" smtClean="0"/>
              <a:t>Vyváženost </a:t>
            </a:r>
            <a:r>
              <a:rPr lang="cs-CZ" dirty="0"/>
              <a:t>by se měla vztahovat: </a:t>
            </a:r>
            <a:endParaRPr lang="cs-CZ" dirty="0" smtClean="0"/>
          </a:p>
          <a:p>
            <a:pPr marL="877888" lvl="2">
              <a:spcBef>
                <a:spcPts val="0"/>
              </a:spcBef>
              <a:buSzPct val="100000"/>
            </a:pPr>
            <a:r>
              <a:rPr lang="cs-CZ" b="1" dirty="0" smtClean="0"/>
              <a:t>1</a:t>
            </a:r>
            <a:r>
              <a:rPr lang="cs-CZ" b="1" dirty="0"/>
              <a:t>. k počtu SBU v kvadrantech; </a:t>
            </a:r>
            <a:endParaRPr lang="cs-CZ" b="1" dirty="0" smtClean="0"/>
          </a:p>
          <a:p>
            <a:pPr marL="877888" lvl="2">
              <a:spcBef>
                <a:spcPts val="0"/>
              </a:spcBef>
              <a:buSzPct val="100000"/>
            </a:pPr>
            <a:r>
              <a:rPr lang="cs-CZ" b="1" dirty="0" smtClean="0"/>
              <a:t>2</a:t>
            </a:r>
            <a:r>
              <a:rPr lang="cs-CZ" b="1" dirty="0"/>
              <a:t>. k postavení SBU v </a:t>
            </a:r>
            <a:r>
              <a:rPr lang="cs-CZ" b="1" dirty="0" smtClean="0"/>
              <a:t>matici.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2929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Základní přednosti a hlavní nedostatky portfolio matice </a:t>
            </a:r>
            <a:r>
              <a:rPr lang="cs-CZ" dirty="0" smtClean="0"/>
              <a:t>BCG:</a:t>
            </a:r>
          </a:p>
          <a:p>
            <a:pPr marL="420688" lvl="1">
              <a:spcBef>
                <a:spcPts val="0"/>
              </a:spcBef>
              <a:buSzPct val="100000"/>
            </a:pPr>
            <a:r>
              <a:rPr lang="cs-CZ" b="1" dirty="0"/>
              <a:t>Přednosti portfolio matice BCG: </a:t>
            </a:r>
            <a:endParaRPr lang="cs-CZ" b="1" dirty="0" smtClean="0"/>
          </a:p>
          <a:p>
            <a:pPr marL="877888" lvl="2">
              <a:spcBef>
                <a:spcPts val="0"/>
              </a:spcBef>
              <a:buSzPct val="100000"/>
            </a:pPr>
            <a:r>
              <a:rPr lang="cs-CZ" dirty="0" smtClean="0"/>
              <a:t>Jednoduchý</a:t>
            </a:r>
            <a:r>
              <a:rPr lang="cs-CZ" dirty="0"/>
              <a:t>, široce používaný analytický nástroj. </a:t>
            </a:r>
            <a:endParaRPr lang="cs-CZ" dirty="0" smtClean="0"/>
          </a:p>
          <a:p>
            <a:pPr marL="877888" lvl="2">
              <a:spcBef>
                <a:spcPts val="0"/>
              </a:spcBef>
              <a:buSzPct val="100000"/>
            </a:pPr>
            <a:r>
              <a:rPr lang="cs-CZ" dirty="0" smtClean="0"/>
              <a:t>Pokus </a:t>
            </a:r>
            <a:r>
              <a:rPr lang="cs-CZ" dirty="0"/>
              <a:t>o vysvětlení vzájemných souvislostí mezi relativním tržním podílem, růstem trhu a hotovými penězi. </a:t>
            </a:r>
            <a:endParaRPr lang="cs-CZ" dirty="0" smtClean="0"/>
          </a:p>
          <a:p>
            <a:pPr marL="877888" lvl="2">
              <a:spcBef>
                <a:spcPts val="0"/>
              </a:spcBef>
              <a:buSzPct val="100000"/>
            </a:pPr>
            <a:r>
              <a:rPr lang="cs-CZ" dirty="0" smtClean="0"/>
              <a:t>Odhad </a:t>
            </a:r>
            <a:r>
              <a:rPr lang="cs-CZ" dirty="0"/>
              <a:t>postavení každé ze zkoumaných podnikatelských jednotek vzhledem k relativnímu tržnímu podílu a růstu trhu odvětví. </a:t>
            </a:r>
            <a:endParaRPr lang="cs-CZ" dirty="0" smtClean="0"/>
          </a:p>
          <a:p>
            <a:pPr marL="877888" lvl="2">
              <a:spcBef>
                <a:spcPts val="0"/>
              </a:spcBef>
              <a:buSzPct val="100000"/>
            </a:pPr>
            <a:r>
              <a:rPr lang="cs-CZ" dirty="0" smtClean="0"/>
              <a:t>Možnost </a:t>
            </a:r>
            <a:r>
              <a:rPr lang="cs-CZ" dirty="0"/>
              <a:t>předvídat, které podnikatelské jednotky budou produkovat hotové peněžní prostředky v budoucím časovém období.</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3875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Základní přednosti a hlavní nedostatky portfolio matice </a:t>
            </a:r>
            <a:r>
              <a:rPr lang="cs-CZ" dirty="0" smtClean="0"/>
              <a:t>BCG:</a:t>
            </a:r>
          </a:p>
          <a:p>
            <a:pPr marL="420688" lvl="1">
              <a:spcBef>
                <a:spcPts val="0"/>
              </a:spcBef>
              <a:buSzPct val="100000"/>
            </a:pPr>
            <a:r>
              <a:rPr lang="cs-CZ" b="1" dirty="0"/>
              <a:t>Nedostatky matice BCG: </a:t>
            </a:r>
            <a:endParaRPr lang="cs-CZ" b="1" dirty="0" smtClean="0"/>
          </a:p>
          <a:p>
            <a:pPr marL="877888" lvl="2">
              <a:spcBef>
                <a:spcPts val="0"/>
              </a:spcBef>
              <a:buSzPct val="100000"/>
            </a:pPr>
            <a:r>
              <a:rPr lang="cs-CZ" dirty="0" smtClean="0"/>
              <a:t>Vliv </a:t>
            </a:r>
            <a:r>
              <a:rPr lang="cs-CZ" dirty="0"/>
              <a:t>na finanční toky je vyjádřen pouze dvěma globálními faktory a není podchycena reakce konkurence, která při strategickém rozhodování hraje jednu z dominantních rolí. </a:t>
            </a:r>
            <a:endParaRPr lang="cs-CZ" dirty="0" smtClean="0"/>
          </a:p>
          <a:p>
            <a:pPr marL="877888" lvl="2">
              <a:spcBef>
                <a:spcPts val="0"/>
              </a:spcBef>
              <a:buSzPct val="100000"/>
            </a:pPr>
            <a:r>
              <a:rPr lang="cs-CZ" dirty="0" smtClean="0"/>
              <a:t>Matice </a:t>
            </a:r>
            <a:r>
              <a:rPr lang="cs-CZ" dirty="0"/>
              <a:t>neposkytuje informace o nákladech a zisku SBU. </a:t>
            </a:r>
            <a:endParaRPr lang="cs-CZ" dirty="0" smtClean="0"/>
          </a:p>
          <a:p>
            <a:pPr marL="877888" lvl="2">
              <a:spcBef>
                <a:spcPts val="0"/>
              </a:spcBef>
              <a:buSzPct val="100000"/>
            </a:pPr>
            <a:r>
              <a:rPr lang="cs-CZ" dirty="0" smtClean="0"/>
              <a:t>Model </a:t>
            </a:r>
            <a:r>
              <a:rPr lang="cs-CZ" dirty="0"/>
              <a:t>není dynamický (dynamika se vnáší dosazením predikovaných informací: předpokládá se určité tempo růstu trhu, určitý podíl na trhu a určité objemy prodeje atd.). </a:t>
            </a:r>
            <a:endParaRPr lang="cs-CZ" dirty="0" smtClean="0"/>
          </a:p>
          <a:p>
            <a:pPr marL="877888" lvl="2">
              <a:spcBef>
                <a:spcPts val="0"/>
              </a:spcBef>
              <a:buSzPct val="100000"/>
            </a:pPr>
            <a:r>
              <a:rPr lang="cs-CZ" dirty="0" smtClean="0"/>
              <a:t>Získávání </a:t>
            </a:r>
            <a:r>
              <a:rPr lang="cs-CZ" dirty="0"/>
              <a:t>informací nezbytných pro konstrukci matice je obtížné.</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244421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SWOT analýza neboli analýza silných a slabých stránek, příležitostí a hrozeb </a:t>
            </a:r>
            <a:r>
              <a:rPr lang="cs-CZ" dirty="0" smtClean="0"/>
              <a:t>sestává </a:t>
            </a:r>
            <a:r>
              <a:rPr lang="cs-CZ" dirty="0"/>
              <a:t>z původně dvou analýz, a to </a:t>
            </a:r>
            <a:r>
              <a:rPr lang="cs-CZ" b="1" dirty="0"/>
              <a:t>analýzy SW a analýzy OT</a:t>
            </a:r>
            <a:r>
              <a:rPr lang="cs-CZ" dirty="0"/>
              <a:t>. </a:t>
            </a:r>
            <a:endParaRPr lang="cs-CZ" dirty="0" smtClean="0"/>
          </a:p>
          <a:p>
            <a:pPr marL="420688" lvl="1">
              <a:spcBef>
                <a:spcPts val="0"/>
              </a:spcBef>
              <a:buSzPct val="100000"/>
            </a:pPr>
            <a:r>
              <a:rPr lang="cs-CZ" b="1" dirty="0" smtClean="0"/>
              <a:t>Doporučuje </a:t>
            </a:r>
            <a:r>
              <a:rPr lang="cs-CZ" b="1" dirty="0"/>
              <a:t>se začít analýzou OT</a:t>
            </a:r>
            <a:r>
              <a:rPr lang="cs-CZ" dirty="0"/>
              <a:t> – příležitostí a hrozeb, které přicházejí z vnějšího prostředí firmy, a to jak </a:t>
            </a:r>
            <a:r>
              <a:rPr lang="cs-CZ" b="1" dirty="0"/>
              <a:t>makroprostředí</a:t>
            </a:r>
            <a:r>
              <a:rPr lang="cs-CZ" dirty="0"/>
              <a:t> (obsahuje faktory politicko-právní, ekonomické, sociálně-kulturní, technologické), tak i </a:t>
            </a:r>
            <a:r>
              <a:rPr lang="cs-CZ" b="1" dirty="0"/>
              <a:t>mikroprostředí</a:t>
            </a:r>
            <a:r>
              <a:rPr lang="cs-CZ" dirty="0"/>
              <a:t> (zákazníci, dodavatelé, odběratelé, konkurence, veřejnost). </a:t>
            </a:r>
            <a:endParaRPr lang="cs-CZ" dirty="0" smtClean="0"/>
          </a:p>
          <a:p>
            <a:pPr marL="420688" lvl="1">
              <a:spcBef>
                <a:spcPts val="0"/>
              </a:spcBef>
              <a:buSzPct val="100000"/>
            </a:pPr>
            <a:r>
              <a:rPr lang="cs-CZ" dirty="0" smtClean="0"/>
              <a:t>Po </a:t>
            </a:r>
            <a:r>
              <a:rPr lang="cs-CZ" dirty="0"/>
              <a:t>důkladně provedené analýze OT následuje analýza </a:t>
            </a:r>
            <a:r>
              <a:rPr lang="cs-CZ" b="1" dirty="0"/>
              <a:t>SW, která se týká vnitřního prostředí firmy </a:t>
            </a:r>
            <a:r>
              <a:rPr lang="cs-CZ" dirty="0"/>
              <a:t>(cíle, systémy, procedury, firemní zdroje, materiální prostředí, firemní kultura, mezilidské vztahy, organizační struktura, kvalita managementu aj.).</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49711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Matice atraktivity oboru, jak se často portfolio matice GE nazývá, byla původně vyvinuta firmou GE, slouží ke srovnání pozice jednotlivých SBU a měla odstranit některé nedostatky matice </a:t>
            </a:r>
            <a:r>
              <a:rPr lang="cs-CZ" dirty="0" smtClean="0"/>
              <a:t>BCG.</a:t>
            </a:r>
          </a:p>
          <a:p>
            <a:pPr marL="420688" lvl="1">
              <a:spcBef>
                <a:spcPts val="0"/>
              </a:spcBef>
              <a:buSzPct val="100000"/>
            </a:pPr>
            <a:r>
              <a:rPr lang="cs-CZ" dirty="0"/>
              <a:t>Portfolio matice GE sleduje faktory, které jsou označeny jako faktor „tržní atraktivita“ a faktor „konkurenční přednost“ (</a:t>
            </a:r>
            <a:r>
              <a:rPr lang="cs-CZ" dirty="0" err="1"/>
              <a:t>industry</a:t>
            </a:r>
            <a:r>
              <a:rPr lang="cs-CZ" dirty="0"/>
              <a:t> </a:t>
            </a:r>
            <a:r>
              <a:rPr lang="cs-CZ" dirty="0" err="1"/>
              <a:t>atractiveness</a:t>
            </a:r>
            <a:r>
              <a:rPr lang="cs-CZ" dirty="0"/>
              <a:t>, </a:t>
            </a:r>
            <a:r>
              <a:rPr lang="cs-CZ" dirty="0" err="1"/>
              <a:t>competitive</a:t>
            </a:r>
            <a:r>
              <a:rPr lang="cs-CZ" dirty="0"/>
              <a:t> </a:t>
            </a:r>
            <a:r>
              <a:rPr lang="cs-CZ" dirty="0" err="1"/>
              <a:t>position</a:t>
            </a:r>
            <a:r>
              <a:rPr lang="cs-CZ" dirty="0"/>
              <a:t>). </a:t>
            </a:r>
            <a:endParaRPr lang="cs-CZ" dirty="0" smtClean="0"/>
          </a:p>
          <a:p>
            <a:pPr marL="420688" lvl="1">
              <a:spcBef>
                <a:spcPts val="0"/>
              </a:spcBef>
              <a:buSzPct val="100000"/>
            </a:pPr>
            <a:r>
              <a:rPr lang="cs-CZ" dirty="0" smtClean="0"/>
              <a:t>Na </a:t>
            </a:r>
            <a:r>
              <a:rPr lang="cs-CZ" dirty="0"/>
              <a:t>rozdíl od BCG portfolia tyto základní faktory, které determinují strategický úspěch firmy, nejsou zachyceny pouze ve dvou základních veličinách, ale jsou vyjádřeny komplexem působících dílčích faktorů. </a:t>
            </a:r>
            <a:endParaRPr lang="cs-CZ" dirty="0" smtClean="0"/>
          </a:p>
          <a:p>
            <a:pPr marL="420688" lvl="1">
              <a:spcBef>
                <a:spcPts val="0"/>
              </a:spcBef>
              <a:buSzPct val="100000"/>
            </a:pPr>
            <a:r>
              <a:rPr lang="cs-CZ" dirty="0" smtClean="0"/>
              <a:t>Postavení </a:t>
            </a:r>
            <a:r>
              <a:rPr lang="cs-CZ" dirty="0"/>
              <a:t>SBU vysvětlují komplexněji než matice BCG.</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62926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portfolio matice GE: </a:t>
            </a:r>
            <a:endParaRPr lang="cs-CZ" b="1" dirty="0" smtClean="0"/>
          </a:p>
          <a:p>
            <a:pPr marL="877888" lvl="2">
              <a:spcBef>
                <a:spcPts val="0"/>
              </a:spcBef>
              <a:buSzPct val="100000"/>
            </a:pPr>
            <a:r>
              <a:rPr lang="cs-CZ" dirty="0" smtClean="0"/>
              <a:t>na </a:t>
            </a:r>
            <a:r>
              <a:rPr lang="cs-CZ" dirty="0"/>
              <a:t>horizontální ose jsou vyznačeny </a:t>
            </a:r>
            <a:r>
              <a:rPr lang="cs-CZ" b="1" dirty="0"/>
              <a:t>konkurenční</a:t>
            </a:r>
            <a:r>
              <a:rPr lang="cs-CZ" dirty="0"/>
              <a:t> </a:t>
            </a:r>
            <a:r>
              <a:rPr lang="cs-CZ" b="1" dirty="0"/>
              <a:t>přednosti</a:t>
            </a:r>
            <a:r>
              <a:rPr lang="cs-CZ" dirty="0"/>
              <a:t> (konkurenční postavení); </a:t>
            </a:r>
            <a:endParaRPr lang="cs-CZ" dirty="0" smtClean="0"/>
          </a:p>
          <a:p>
            <a:pPr marL="877888" lvl="2">
              <a:spcBef>
                <a:spcPts val="0"/>
              </a:spcBef>
              <a:buSzPct val="100000"/>
            </a:pPr>
            <a:r>
              <a:rPr lang="cs-CZ" dirty="0" smtClean="0"/>
              <a:t>na </a:t>
            </a:r>
            <a:r>
              <a:rPr lang="cs-CZ" dirty="0"/>
              <a:t>vertikální ose </a:t>
            </a:r>
            <a:r>
              <a:rPr lang="cs-CZ" b="1" dirty="0"/>
              <a:t>atraktivita</a:t>
            </a:r>
            <a:r>
              <a:rPr lang="cs-CZ" dirty="0"/>
              <a:t> </a:t>
            </a:r>
            <a:r>
              <a:rPr lang="cs-CZ" b="1" dirty="0"/>
              <a:t>oboru</a:t>
            </a:r>
            <a:r>
              <a:rPr lang="cs-CZ" dirty="0"/>
              <a:t> (atraktivita trhu</a:t>
            </a:r>
            <a:r>
              <a:rPr lang="cs-CZ" dirty="0" smtClean="0"/>
              <a:t>).</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613102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Faktor „konkurenční přednosti“ je vyjádřen dílčími faktory: </a:t>
            </a:r>
            <a:endParaRPr lang="cs-CZ" b="1" dirty="0" smtClean="0"/>
          </a:p>
          <a:p>
            <a:pPr marL="877888" lvl="2">
              <a:spcBef>
                <a:spcPts val="0"/>
              </a:spcBef>
              <a:buSzPct val="100000"/>
            </a:pPr>
            <a:r>
              <a:rPr lang="cs-CZ" dirty="0" smtClean="0"/>
              <a:t>relativní </a:t>
            </a:r>
            <a:r>
              <a:rPr lang="cs-CZ" dirty="0"/>
              <a:t>pozicí na trhu (relativním tržním podílem); </a:t>
            </a:r>
            <a:endParaRPr lang="cs-CZ" dirty="0" smtClean="0"/>
          </a:p>
          <a:p>
            <a:pPr marL="877888" lvl="2">
              <a:spcBef>
                <a:spcPts val="0"/>
              </a:spcBef>
              <a:buSzPct val="100000"/>
            </a:pPr>
            <a:r>
              <a:rPr lang="cs-CZ" dirty="0" smtClean="0"/>
              <a:t>relativním </a:t>
            </a:r>
            <a:r>
              <a:rPr lang="cs-CZ" dirty="0"/>
              <a:t>výrobním potenciálem (kapacitou); </a:t>
            </a:r>
            <a:endParaRPr lang="cs-CZ" dirty="0" smtClean="0"/>
          </a:p>
          <a:p>
            <a:pPr marL="877888" lvl="2">
              <a:spcBef>
                <a:spcPts val="0"/>
              </a:spcBef>
              <a:buSzPct val="100000"/>
            </a:pPr>
            <a:r>
              <a:rPr lang="cs-CZ" dirty="0" smtClean="0"/>
              <a:t>relativním </a:t>
            </a:r>
            <a:r>
              <a:rPr lang="cs-CZ" dirty="0"/>
              <a:t>výzkumným a vývojovým potenciálem</a:t>
            </a:r>
            <a:r>
              <a:rPr lang="cs-CZ" dirty="0" smtClean="0"/>
              <a:t>;</a:t>
            </a:r>
          </a:p>
          <a:p>
            <a:pPr marL="877888" lvl="2">
              <a:spcBef>
                <a:spcPts val="0"/>
              </a:spcBef>
              <a:buSzPct val="100000"/>
            </a:pPr>
            <a:r>
              <a:rPr lang="cs-CZ" dirty="0" smtClean="0"/>
              <a:t>pozicí </a:t>
            </a:r>
            <a:r>
              <a:rPr lang="cs-CZ" dirty="0"/>
              <a:t>v distribuci, efektivností marketingové komunikace; </a:t>
            </a:r>
          </a:p>
          <a:p>
            <a:pPr marL="877888" lvl="2">
              <a:spcBef>
                <a:spcPts val="0"/>
              </a:spcBef>
              <a:buSzPct val="100000"/>
            </a:pPr>
            <a:r>
              <a:rPr lang="cs-CZ" dirty="0" smtClean="0"/>
              <a:t>postavením </a:t>
            </a:r>
            <a:r>
              <a:rPr lang="cs-CZ" dirty="0"/>
              <a:t>SBU v kvalitě, značce, technologii, marketingu, obchodní činnosti; </a:t>
            </a:r>
          </a:p>
          <a:p>
            <a:pPr marL="877888" lvl="2">
              <a:spcBef>
                <a:spcPts val="0"/>
              </a:spcBef>
              <a:buSzPct val="100000"/>
            </a:pPr>
            <a:r>
              <a:rPr lang="cs-CZ" dirty="0" smtClean="0"/>
              <a:t>ziskovostí </a:t>
            </a:r>
            <a:r>
              <a:rPr lang="cs-CZ" dirty="0"/>
              <a:t>a jejím porovnáním s průměrem dosahovaným v oboru; </a:t>
            </a:r>
          </a:p>
          <a:p>
            <a:pPr marL="877888" lvl="2">
              <a:spcBef>
                <a:spcPts val="0"/>
              </a:spcBef>
              <a:buSzPct val="100000"/>
            </a:pPr>
            <a:r>
              <a:rPr lang="cs-CZ" dirty="0" smtClean="0"/>
              <a:t>relativní </a:t>
            </a:r>
            <a:r>
              <a:rPr lang="cs-CZ" dirty="0"/>
              <a:t>schopností managementu (kvalifikace, zkušenosti, kreativní úroveň).</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074977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Atraktivita zahrnuje tyto dílčí faktory: </a:t>
            </a:r>
            <a:endParaRPr lang="cs-CZ" b="1" dirty="0" smtClean="0"/>
          </a:p>
          <a:p>
            <a:pPr marL="877888" lvl="2">
              <a:spcBef>
                <a:spcPts val="0"/>
              </a:spcBef>
              <a:buSzPct val="100000"/>
            </a:pPr>
            <a:r>
              <a:rPr lang="cs-CZ" dirty="0" smtClean="0"/>
              <a:t>tržní </a:t>
            </a:r>
            <a:r>
              <a:rPr lang="cs-CZ" dirty="0"/>
              <a:t>růst a velikost trhu; </a:t>
            </a:r>
          </a:p>
          <a:p>
            <a:pPr marL="877888" lvl="2">
              <a:spcBef>
                <a:spcPts val="0"/>
              </a:spcBef>
              <a:buSzPct val="100000"/>
            </a:pPr>
            <a:r>
              <a:rPr lang="cs-CZ" dirty="0" smtClean="0"/>
              <a:t>kvalitu </a:t>
            </a:r>
            <a:r>
              <a:rPr lang="cs-CZ" dirty="0"/>
              <a:t>trhu; </a:t>
            </a:r>
            <a:endParaRPr lang="cs-CZ" dirty="0" smtClean="0"/>
          </a:p>
          <a:p>
            <a:pPr marL="877888" lvl="2">
              <a:spcBef>
                <a:spcPts val="0"/>
              </a:spcBef>
              <a:buSzPct val="100000"/>
            </a:pPr>
            <a:r>
              <a:rPr lang="cs-CZ" dirty="0" smtClean="0"/>
              <a:t>ziskovost </a:t>
            </a:r>
            <a:r>
              <a:rPr lang="cs-CZ" dirty="0"/>
              <a:t>oboru; </a:t>
            </a:r>
            <a:endParaRPr lang="cs-CZ" dirty="0" smtClean="0"/>
          </a:p>
          <a:p>
            <a:pPr marL="877888" lvl="2">
              <a:spcBef>
                <a:spcPts val="0"/>
              </a:spcBef>
              <a:buSzPct val="100000"/>
            </a:pPr>
            <a:r>
              <a:rPr lang="cs-CZ" dirty="0" smtClean="0"/>
              <a:t>stabilitu </a:t>
            </a:r>
            <a:r>
              <a:rPr lang="cs-CZ" dirty="0"/>
              <a:t>prodeje; </a:t>
            </a:r>
            <a:endParaRPr lang="cs-CZ" dirty="0" smtClean="0"/>
          </a:p>
          <a:p>
            <a:pPr marL="877888" lvl="2">
              <a:spcBef>
                <a:spcPts val="0"/>
              </a:spcBef>
              <a:buSzPct val="100000"/>
            </a:pPr>
            <a:r>
              <a:rPr lang="cs-CZ" dirty="0" smtClean="0"/>
              <a:t>stabilitu </a:t>
            </a:r>
            <a:r>
              <a:rPr lang="cs-CZ" dirty="0"/>
              <a:t>cenovou; </a:t>
            </a:r>
            <a:endParaRPr lang="cs-CZ" dirty="0" smtClean="0"/>
          </a:p>
          <a:p>
            <a:pPr marL="877888" lvl="2">
              <a:spcBef>
                <a:spcPts val="0"/>
              </a:spcBef>
              <a:buSzPct val="100000"/>
            </a:pPr>
            <a:r>
              <a:rPr lang="cs-CZ" dirty="0" smtClean="0"/>
              <a:t>náročnost </a:t>
            </a:r>
            <a:r>
              <a:rPr lang="cs-CZ" dirty="0"/>
              <a:t>a dostupnost vstupů (surovinových, energetických); </a:t>
            </a:r>
            <a:endParaRPr lang="cs-CZ" dirty="0" smtClean="0"/>
          </a:p>
          <a:p>
            <a:pPr marL="877888" lvl="2">
              <a:spcBef>
                <a:spcPts val="0"/>
              </a:spcBef>
              <a:buSzPct val="100000"/>
            </a:pPr>
            <a:r>
              <a:rPr lang="cs-CZ" dirty="0" smtClean="0"/>
              <a:t>situaci </a:t>
            </a:r>
            <a:r>
              <a:rPr lang="cs-CZ" dirty="0"/>
              <a:t>v okolí firmy (</a:t>
            </a:r>
            <a:r>
              <a:rPr lang="cs-CZ" dirty="0" err="1"/>
              <a:t>makrookolí</a:t>
            </a:r>
            <a:r>
              <a:rPr lang="cs-CZ" dirty="0"/>
              <a:t> – PEST, </a:t>
            </a:r>
            <a:r>
              <a:rPr lang="cs-CZ" dirty="0" err="1"/>
              <a:t>mikrookolí</a:t>
            </a:r>
            <a:r>
              <a:rPr lang="cs-CZ" dirty="0"/>
              <a:t>).</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2483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Atraktivitu oboru lze určit na základě diagnózy vlivu okolí. </a:t>
            </a:r>
            <a:endParaRPr lang="cs-CZ" dirty="0" smtClean="0"/>
          </a:p>
          <a:p>
            <a:pPr marL="420688" lvl="1">
              <a:spcBef>
                <a:spcPts val="0"/>
              </a:spcBef>
              <a:buSzPct val="100000"/>
            </a:pPr>
            <a:r>
              <a:rPr lang="cs-CZ" dirty="0" smtClean="0"/>
              <a:t>Počet </a:t>
            </a:r>
            <a:r>
              <a:rPr lang="cs-CZ" dirty="0"/>
              <a:t>hodnocených faktorů může být rozšířen i zúžen. Faktory je nutné volit s ohledem na konkrétní situaci, zejména na charakter produktů (SBU), jakož i tržních podmínek. </a:t>
            </a:r>
            <a:endParaRPr lang="cs-CZ" dirty="0" smtClean="0"/>
          </a:p>
          <a:p>
            <a:pPr marL="420688" lvl="1">
              <a:spcBef>
                <a:spcPts val="0"/>
              </a:spcBef>
              <a:buSzPct val="100000"/>
            </a:pPr>
            <a:r>
              <a:rPr lang="cs-CZ" dirty="0" smtClean="0"/>
              <a:t>Jednotlivé </a:t>
            </a:r>
            <a:r>
              <a:rPr lang="cs-CZ" dirty="0"/>
              <a:t>faktory mají svoji váhu a jsou hodnoceny známkou, obvykle v rozmezí 1–5. Součet vah všech faktorů konkurenční pozice/atraktivity oboru se rovná jedné. </a:t>
            </a:r>
            <a:endParaRPr lang="cs-CZ" dirty="0" smtClean="0"/>
          </a:p>
          <a:p>
            <a:pPr marL="420688" lvl="1">
              <a:spcBef>
                <a:spcPts val="0"/>
              </a:spcBef>
              <a:buSzPct val="100000"/>
            </a:pPr>
            <a:r>
              <a:rPr lang="cs-CZ" dirty="0" smtClean="0"/>
              <a:t>Každý </a:t>
            </a:r>
            <a:r>
              <a:rPr lang="cs-CZ" dirty="0"/>
              <a:t>z faktorů získá celkové hodnocení (váha × známka). </a:t>
            </a:r>
            <a:endParaRPr lang="cs-CZ" dirty="0" smtClean="0"/>
          </a:p>
          <a:p>
            <a:pPr marL="420688" lvl="1">
              <a:spcBef>
                <a:spcPts val="0"/>
              </a:spcBef>
              <a:buSzPct val="100000"/>
            </a:pPr>
            <a:r>
              <a:rPr lang="cs-CZ" dirty="0" smtClean="0"/>
              <a:t>Součet </a:t>
            </a:r>
            <a:r>
              <a:rPr lang="cs-CZ" dirty="0"/>
              <a:t>hodnocení všech faktorů konkurenční pozice/atraktivity je vynesen na jednotlivé osy matice. </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6849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Pro oba faktory, tj. konkurenční přednosti a atraktivitu oboru, jsou podle situace firmy stanovena tři pásma: </a:t>
            </a:r>
            <a:endParaRPr lang="cs-CZ" dirty="0" smtClean="0"/>
          </a:p>
          <a:p>
            <a:pPr marL="877888" lvl="2">
              <a:spcBef>
                <a:spcPts val="0"/>
              </a:spcBef>
              <a:buSzPct val="100000"/>
            </a:pPr>
            <a:r>
              <a:rPr lang="cs-CZ" dirty="0"/>
              <a:t>pro faktor konkurenční přednosti pásma: „silné, střední a slabé“; </a:t>
            </a:r>
          </a:p>
          <a:p>
            <a:pPr marL="877888" lvl="2">
              <a:spcBef>
                <a:spcPts val="0"/>
              </a:spcBef>
              <a:buSzPct val="100000"/>
            </a:pPr>
            <a:r>
              <a:rPr lang="cs-CZ" dirty="0"/>
              <a:t>pro faktor tržní atraktivita pásma: „vysoká, střední, nízká</a:t>
            </a:r>
            <a:r>
              <a:rPr lang="cs-CZ" dirty="0" smtClean="0"/>
              <a:t>“.</a:t>
            </a:r>
          </a:p>
          <a:p>
            <a:pPr marL="420688" lvl="1">
              <a:spcBef>
                <a:spcPts val="0"/>
              </a:spcBef>
              <a:buSzPct val="100000"/>
            </a:pPr>
            <a:r>
              <a:rPr lang="cs-CZ" dirty="0"/>
              <a:t>Na tomto základě se vytvoří celkem devět kombinačních </a:t>
            </a:r>
            <a:r>
              <a:rPr lang="cs-CZ" dirty="0" smtClean="0"/>
              <a:t>polí. </a:t>
            </a:r>
          </a:p>
          <a:p>
            <a:pPr marL="420688" lvl="1">
              <a:spcBef>
                <a:spcPts val="0"/>
              </a:spcBef>
              <a:buSzPct val="100000"/>
            </a:pPr>
            <a:r>
              <a:rPr lang="cs-CZ" dirty="0" smtClean="0"/>
              <a:t>Velikost </a:t>
            </a:r>
            <a:r>
              <a:rPr lang="cs-CZ" dirty="0"/>
              <a:t>kruhů v matici označuje velikost příslušného trhu a výseče v kruzích, podíly na trhu. </a:t>
            </a:r>
            <a:endParaRPr lang="cs-CZ" dirty="0" smtClean="0"/>
          </a:p>
          <a:p>
            <a:pPr marL="420688" lvl="1">
              <a:spcBef>
                <a:spcPts val="0"/>
              </a:spcBef>
              <a:buSzPct val="100000"/>
            </a:pPr>
            <a:r>
              <a:rPr lang="cs-CZ" dirty="0" smtClean="0"/>
              <a:t>Šipky </a:t>
            </a:r>
            <a:r>
              <a:rPr lang="cs-CZ" dirty="0"/>
              <a:t>označují vývojové trendy</a:t>
            </a:r>
            <a:r>
              <a:rPr lang="cs-CZ" dirty="0" smtClean="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900748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Portfolio matice GE</a:t>
            </a:r>
          </a:p>
          <a:p>
            <a:pPr marL="77788" lvl="1" indent="0">
              <a:spcBef>
                <a:spcPts val="0"/>
              </a:spcBef>
              <a:buSzPct val="100000"/>
              <a:buNone/>
            </a:pP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8772" t="32105" r="40877" b="41540"/>
          <a:stretch/>
        </p:blipFill>
        <p:spPr>
          <a:xfrm>
            <a:off x="2085473" y="1796715"/>
            <a:ext cx="5839326" cy="4253648"/>
          </a:xfrm>
          <a:prstGeom prst="rect">
            <a:avLst/>
          </a:prstGeom>
        </p:spPr>
      </p:pic>
    </p:spTree>
    <p:extLst>
      <p:ext uri="{BB962C8B-B14F-4D97-AF65-F5344CB8AC3E}">
        <p14:creationId xmlns:p14="http://schemas.microsoft.com/office/powerpoint/2010/main" val="585595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Další </a:t>
            </a:r>
            <a:r>
              <a:rPr lang="cs-CZ" dirty="0"/>
              <a:t>přednost metody GE spočívá v tom, že zařazení do určitého pole předchází ohodnocení nejčastěji pomocí bodového ocenění (např. systémem známkování od 1 do 5) s propočtem vážených průměrů, kde vahami je významnost daného dílčího faktoru. </a:t>
            </a:r>
            <a:endParaRPr lang="cs-CZ" dirty="0" smtClean="0"/>
          </a:p>
          <a:p>
            <a:pPr marL="420688" lvl="1">
              <a:spcBef>
                <a:spcPts val="0"/>
              </a:spcBef>
              <a:buSzPct val="100000"/>
            </a:pPr>
            <a:r>
              <a:rPr lang="cs-CZ" dirty="0" smtClean="0"/>
              <a:t>Pro </a:t>
            </a:r>
            <a:r>
              <a:rPr lang="cs-CZ" dirty="0"/>
              <a:t>jednotlivá pole portfolio matice GE lze doporučit aktivity (rozhodnutí) týkající se typu strategie, kterou je účelné uplatnit v investičních tocích</a:t>
            </a:r>
            <a:r>
              <a:rPr lang="cs-CZ" dirty="0" smtClean="0"/>
              <a:t>.</a:t>
            </a:r>
          </a:p>
          <a:p>
            <a:pPr marL="77788" lvl="1" indent="0">
              <a:spcBef>
                <a:spcPts val="0"/>
              </a:spcBef>
              <a:buSzPct val="100000"/>
              <a:buNone/>
            </a:pP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24926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Při využití matice GE pro hledání investičních strategií políčka: </a:t>
            </a:r>
            <a:endParaRPr lang="cs-CZ" dirty="0" smtClean="0"/>
          </a:p>
          <a:p>
            <a:pPr marL="877888" lvl="2">
              <a:spcBef>
                <a:spcPts val="0"/>
              </a:spcBef>
              <a:buSzPct val="100000"/>
            </a:pPr>
            <a:r>
              <a:rPr lang="cs-CZ" b="1" dirty="0" smtClean="0"/>
              <a:t>1</a:t>
            </a:r>
            <a:r>
              <a:rPr lang="cs-CZ" b="1" dirty="0"/>
              <a:t>, 2, 4 </a:t>
            </a:r>
            <a:r>
              <a:rPr lang="cs-CZ" dirty="0"/>
              <a:t>(levé pole) představují výhodné postavení SBU, kdy SBU se nacházejí v tzv. zelené zóně pro investice (firma do strategického záměru investuje, aby si udržela a zlepšila pozici SBU). </a:t>
            </a:r>
            <a:endParaRPr lang="cs-CZ" dirty="0" smtClean="0"/>
          </a:p>
          <a:p>
            <a:pPr marL="877888" lvl="2">
              <a:spcBef>
                <a:spcPts val="0"/>
              </a:spcBef>
              <a:buSzPct val="100000"/>
            </a:pPr>
            <a:r>
              <a:rPr lang="cs-CZ" b="1" dirty="0" smtClean="0"/>
              <a:t>3</a:t>
            </a:r>
            <a:r>
              <a:rPr lang="cs-CZ" b="1" dirty="0"/>
              <a:t>, 5, 7 </a:t>
            </a:r>
            <a:r>
              <a:rPr lang="cs-CZ" dirty="0"/>
              <a:t>(diagonála) se nacházejí v tzv. oranžové zóně, kdy firma musí zvažovat možná rizika spojená s investováním, provádí selektivní výběr a dává spíše přednost krátkodobým investicím. </a:t>
            </a:r>
            <a:endParaRPr lang="cs-CZ" dirty="0" smtClean="0"/>
          </a:p>
          <a:p>
            <a:pPr marL="877888" lvl="2">
              <a:spcBef>
                <a:spcPts val="0"/>
              </a:spcBef>
              <a:buSzPct val="100000"/>
            </a:pPr>
            <a:r>
              <a:rPr lang="cs-CZ" b="1" dirty="0" smtClean="0"/>
              <a:t>6</a:t>
            </a:r>
            <a:r>
              <a:rPr lang="cs-CZ" b="1" dirty="0"/>
              <a:t>, 8, 9 </a:t>
            </a:r>
            <a:r>
              <a:rPr lang="cs-CZ" dirty="0"/>
              <a:t>(pravé pole) jsou v tzv. červené zóně, kdy firma zpravidla neinvestuje, připravuje útlum nebo ukončení podnikání či likvidaci.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0872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Strategie investování podle pozice v jednotlivých polích: </a:t>
            </a:r>
            <a:endParaRPr lang="cs-CZ" b="1" dirty="0" smtClean="0"/>
          </a:p>
          <a:p>
            <a:pPr marL="992188" lvl="2" indent="-457200">
              <a:spcBef>
                <a:spcPts val="0"/>
              </a:spcBef>
              <a:buSzPct val="100000"/>
              <a:buFont typeface="+mj-lt"/>
              <a:buAutoNum type="arabicPeriod"/>
            </a:pPr>
            <a:r>
              <a:rPr lang="cs-CZ" dirty="0" smtClean="0"/>
              <a:t>investovat </a:t>
            </a:r>
            <a:r>
              <a:rPr lang="cs-CZ" dirty="0"/>
              <a:t>do rozvoje; </a:t>
            </a:r>
            <a:endParaRPr lang="cs-CZ" dirty="0" smtClean="0"/>
          </a:p>
          <a:p>
            <a:pPr marL="992188" lvl="2" indent="-457200">
              <a:spcBef>
                <a:spcPts val="0"/>
              </a:spcBef>
              <a:buSzPct val="100000"/>
              <a:buFont typeface="+mj-lt"/>
              <a:buAutoNum type="arabicPeriod"/>
            </a:pPr>
            <a:r>
              <a:rPr lang="cs-CZ" dirty="0" smtClean="0"/>
              <a:t>chránit </a:t>
            </a:r>
            <a:r>
              <a:rPr lang="cs-CZ" dirty="0"/>
              <a:t>(udržovat) pozice; </a:t>
            </a:r>
            <a:endParaRPr lang="cs-CZ" dirty="0" smtClean="0"/>
          </a:p>
          <a:p>
            <a:pPr marL="992188" lvl="2" indent="-457200">
              <a:spcBef>
                <a:spcPts val="0"/>
              </a:spcBef>
              <a:buSzPct val="100000"/>
              <a:buFont typeface="+mj-lt"/>
              <a:buAutoNum type="arabicPeriod"/>
            </a:pPr>
            <a:r>
              <a:rPr lang="cs-CZ" dirty="0" smtClean="0"/>
              <a:t>vybírat </a:t>
            </a:r>
            <a:r>
              <a:rPr lang="cs-CZ" dirty="0"/>
              <a:t>investice do rozvoje; </a:t>
            </a:r>
            <a:endParaRPr lang="cs-CZ" dirty="0" smtClean="0"/>
          </a:p>
          <a:p>
            <a:pPr marL="992188" lvl="2" indent="-457200">
              <a:spcBef>
                <a:spcPts val="0"/>
              </a:spcBef>
              <a:buSzPct val="100000"/>
              <a:buFont typeface="+mj-lt"/>
              <a:buAutoNum type="arabicPeriod"/>
            </a:pPr>
            <a:r>
              <a:rPr lang="cs-CZ" dirty="0" smtClean="0"/>
              <a:t>omezit </a:t>
            </a:r>
            <a:r>
              <a:rPr lang="cs-CZ" dirty="0"/>
              <a:t>rozvoj; </a:t>
            </a:r>
            <a:endParaRPr lang="cs-CZ" dirty="0" smtClean="0"/>
          </a:p>
          <a:p>
            <a:pPr marL="992188" lvl="2" indent="-457200">
              <a:spcBef>
                <a:spcPts val="0"/>
              </a:spcBef>
              <a:buSzPct val="100000"/>
              <a:buFont typeface="+mj-lt"/>
              <a:buAutoNum type="arabicPeriod"/>
            </a:pPr>
            <a:r>
              <a:rPr lang="cs-CZ" dirty="0" smtClean="0"/>
              <a:t>sklízet</a:t>
            </a:r>
            <a:r>
              <a:rPr lang="cs-CZ" dirty="0"/>
              <a:t>; </a:t>
            </a:r>
            <a:endParaRPr lang="cs-CZ" dirty="0" smtClean="0"/>
          </a:p>
          <a:p>
            <a:pPr marL="992188" lvl="2" indent="-457200">
              <a:spcBef>
                <a:spcPts val="0"/>
              </a:spcBef>
              <a:buSzPct val="100000"/>
              <a:buFont typeface="+mj-lt"/>
              <a:buAutoNum type="arabicPeriod"/>
            </a:pPr>
            <a:r>
              <a:rPr lang="cs-CZ" dirty="0" smtClean="0"/>
              <a:t>provést </a:t>
            </a:r>
            <a:r>
              <a:rPr lang="cs-CZ" dirty="0"/>
              <a:t>restrukturalizaci – upřednostnit tvorbu zdrojů; </a:t>
            </a:r>
            <a:endParaRPr lang="cs-CZ" dirty="0" smtClean="0"/>
          </a:p>
          <a:p>
            <a:pPr marL="992188" lvl="2" indent="-457200">
              <a:spcBef>
                <a:spcPts val="0"/>
              </a:spcBef>
              <a:buSzPct val="100000"/>
              <a:buFont typeface="+mj-lt"/>
              <a:buAutoNum type="arabicPeriod"/>
            </a:pPr>
            <a:r>
              <a:rPr lang="cs-CZ" dirty="0" smtClean="0"/>
              <a:t>investovat </a:t>
            </a:r>
            <a:r>
              <a:rPr lang="cs-CZ" dirty="0"/>
              <a:t>uváženě; </a:t>
            </a:r>
            <a:endParaRPr lang="cs-CZ" dirty="0" smtClean="0"/>
          </a:p>
          <a:p>
            <a:pPr marL="992188" lvl="2" indent="-457200">
              <a:spcBef>
                <a:spcPts val="0"/>
              </a:spcBef>
              <a:buSzPct val="100000"/>
              <a:buFont typeface="+mj-lt"/>
              <a:buAutoNum type="arabicPeriod"/>
            </a:pPr>
            <a:r>
              <a:rPr lang="cs-CZ" dirty="0" smtClean="0"/>
              <a:t>volit </a:t>
            </a:r>
            <a:r>
              <a:rPr lang="cs-CZ" dirty="0"/>
              <a:t>výběrové investice upřednostňující tvorbu zdrojů; </a:t>
            </a:r>
            <a:endParaRPr lang="cs-CZ" dirty="0" smtClean="0"/>
          </a:p>
          <a:p>
            <a:pPr marL="992188" lvl="2" indent="-457200">
              <a:spcBef>
                <a:spcPts val="0"/>
              </a:spcBef>
              <a:buSzPct val="100000"/>
              <a:buFont typeface="+mj-lt"/>
              <a:buAutoNum type="arabicPeriod"/>
            </a:pPr>
            <a:r>
              <a:rPr lang="cs-CZ" dirty="0" smtClean="0"/>
              <a:t>chránit </a:t>
            </a:r>
            <a:r>
              <a:rPr lang="cs-CZ" dirty="0"/>
              <a:t>a přehodnocovat.</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889398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280" t="35848" r="55614" b="37797"/>
          <a:stretch/>
        </p:blipFill>
        <p:spPr>
          <a:xfrm>
            <a:off x="457200" y="1953126"/>
            <a:ext cx="8241342" cy="3292642"/>
          </a:xfrm>
          <a:prstGeom prst="rect">
            <a:avLst/>
          </a:prstGeom>
        </p:spPr>
      </p:pic>
    </p:spTree>
    <p:extLst>
      <p:ext uri="{BB962C8B-B14F-4D97-AF65-F5344CB8AC3E}">
        <p14:creationId xmlns:p14="http://schemas.microsoft.com/office/powerpoint/2010/main" val="702381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a:t>
            </a:r>
            <a:r>
              <a:rPr lang="cs-CZ" sz="3200" b="1" dirty="0" smtClean="0"/>
              <a:t>GE</a:t>
            </a:r>
            <a:endParaRPr lang="cs-CZ" sz="3200" b="1" dirty="0"/>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Výhodou portfolio matice GE </a:t>
            </a:r>
            <a:r>
              <a:rPr lang="cs-CZ" dirty="0"/>
              <a:t>ve srovnání s maticí BCG je mnohem širší, realističtější pohled na problematiku SBU. </a:t>
            </a:r>
            <a:endParaRPr lang="cs-CZ" dirty="0" smtClean="0"/>
          </a:p>
          <a:p>
            <a:pPr marL="420688" lvl="1">
              <a:spcBef>
                <a:spcPts val="0"/>
              </a:spcBef>
              <a:buSzPct val="100000"/>
            </a:pPr>
            <a:r>
              <a:rPr lang="cs-CZ" b="1" dirty="0" smtClean="0"/>
              <a:t>Nevýhodou </a:t>
            </a:r>
            <a:r>
              <a:rPr lang="cs-CZ" b="1" dirty="0"/>
              <a:t>portfolio matice GE</a:t>
            </a:r>
            <a:r>
              <a:rPr lang="cs-CZ" dirty="0"/>
              <a:t> je to, že výběr kritérií a určení vah jednotlivých hodnocených faktorů je značně subjektivní. </a:t>
            </a:r>
            <a:endParaRPr lang="cs-CZ" dirty="0" smtClean="0"/>
          </a:p>
          <a:p>
            <a:pPr marL="420688" lvl="1">
              <a:spcBef>
                <a:spcPts val="0"/>
              </a:spcBef>
              <a:buSzPct val="100000"/>
            </a:pPr>
            <a:r>
              <a:rPr lang="cs-CZ" dirty="0" smtClean="0"/>
              <a:t>Její </a:t>
            </a:r>
            <a:r>
              <a:rPr lang="cs-CZ" dirty="0"/>
              <a:t>sestavení vyžaduje zkušené pracovníky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027008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dvou portfoliových matic životního cyklu odvětví (prostředí), které jsou zde zmíněny, tj. matice Ch. W. </a:t>
            </a:r>
            <a:r>
              <a:rPr lang="cs-CZ" dirty="0" err="1"/>
              <a:t>Hoffera</a:t>
            </a:r>
            <a:r>
              <a:rPr lang="cs-CZ" dirty="0"/>
              <a:t> a </a:t>
            </a:r>
            <a:r>
              <a:rPr lang="cs-CZ" dirty="0" err="1"/>
              <a:t>A</a:t>
            </a:r>
            <a:r>
              <a:rPr lang="cs-CZ" dirty="0"/>
              <a:t>. D. </a:t>
            </a:r>
            <a:r>
              <a:rPr lang="cs-CZ" dirty="0" err="1"/>
              <a:t>Littlea</a:t>
            </a:r>
            <a:r>
              <a:rPr lang="cs-CZ" dirty="0"/>
              <a:t>, je odstranit hlavní nedostatek matic BCG a GE, tedy absenci zahrnutí času, který v životě společnosti, firem, jednotlivců aj. má často rozhodující význam (Horáková, 2003). </a:t>
            </a:r>
            <a:endParaRPr lang="cs-CZ" dirty="0" smtClean="0"/>
          </a:p>
          <a:p>
            <a:pPr marL="420688" lvl="1">
              <a:spcBef>
                <a:spcPts val="0"/>
              </a:spcBef>
              <a:buSzPct val="100000"/>
            </a:pPr>
            <a:r>
              <a:rPr lang="cs-CZ" dirty="0" smtClean="0"/>
              <a:t>Matice </a:t>
            </a:r>
            <a:r>
              <a:rPr lang="cs-CZ" dirty="0"/>
              <a:t>znázorňují rozmístění firemních aktivit v různých fázích životního cyklu odvětví. </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861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smtClean="0"/>
              <a:t>Firma </a:t>
            </a:r>
            <a:r>
              <a:rPr lang="cs-CZ" dirty="0"/>
              <a:t>může předvídat rozvoj skladby portfolia a připravovat opatření na jeho vyvážení. </a:t>
            </a:r>
            <a:endParaRPr lang="cs-CZ" dirty="0" smtClean="0"/>
          </a:p>
          <a:p>
            <a:pPr marL="420688" lvl="1">
              <a:spcBef>
                <a:spcPts val="0"/>
              </a:spcBef>
              <a:buSzPct val="100000"/>
            </a:pPr>
            <a:r>
              <a:rPr lang="cs-CZ" dirty="0" smtClean="0"/>
              <a:t>Nedostatkem </a:t>
            </a:r>
            <a:r>
              <a:rPr lang="cs-CZ" dirty="0"/>
              <a:t>matic je, že poskytují zúžený pohled na portfolio, protože životní cyklus odvětví není jediný faktor, který podmiňuje atraktivnost odvětví.</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18819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Charlesem W. </a:t>
            </a:r>
            <a:r>
              <a:rPr lang="cs-CZ" b="1" dirty="0" err="1"/>
              <a:t>Hoferem</a:t>
            </a:r>
            <a:r>
              <a:rPr lang="cs-CZ" b="1" dirty="0"/>
              <a:t> </a:t>
            </a:r>
            <a:r>
              <a:rPr lang="cs-CZ" b="1" dirty="0" smtClean="0"/>
              <a:t>.</a:t>
            </a:r>
          </a:p>
          <a:p>
            <a:pPr marL="420688" lvl="1">
              <a:spcBef>
                <a:spcPts val="0"/>
              </a:spcBef>
              <a:buSzPct val="100000"/>
            </a:pPr>
            <a:r>
              <a:rPr lang="cs-CZ" dirty="0" smtClean="0"/>
              <a:t>Cílem </a:t>
            </a:r>
            <a:r>
              <a:rPr lang="cs-CZ" dirty="0"/>
              <a:t>je identifikovat postavení SBU v závislosti na životním cyklu odvětví</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63/69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500" t="31277" r="60714" b="37936"/>
          <a:stretch/>
        </p:blipFill>
        <p:spPr>
          <a:xfrm>
            <a:off x="2258674" y="3455580"/>
            <a:ext cx="4626651" cy="2520677"/>
          </a:xfrm>
          <a:prstGeom prst="rect">
            <a:avLst/>
          </a:prstGeom>
        </p:spPr>
      </p:pic>
    </p:spTree>
    <p:extLst>
      <p:ext uri="{BB962C8B-B14F-4D97-AF65-F5344CB8AC3E}">
        <p14:creationId xmlns:p14="http://schemas.microsoft.com/office/powerpoint/2010/main" val="3399750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a:t>
            </a:r>
            <a:r>
              <a:rPr lang="cs-CZ" b="1" dirty="0" smtClean="0"/>
              <a:t>matice</a:t>
            </a:r>
          </a:p>
          <a:p>
            <a:pPr marL="420688" lvl="1">
              <a:spcBef>
                <a:spcPts val="0"/>
              </a:spcBef>
              <a:buSzPct val="100000"/>
            </a:pPr>
            <a:r>
              <a:rPr lang="cs-CZ" dirty="0" smtClean="0"/>
              <a:t>Na </a:t>
            </a:r>
            <a:r>
              <a:rPr lang="cs-CZ" dirty="0"/>
              <a:t>horizontální ose je naneseno konkurenční postavení SBU (podnikatelská síla), na vertikální ose etapy životního cyklu odvětví. </a:t>
            </a:r>
            <a:endParaRPr lang="cs-CZ" dirty="0" smtClean="0"/>
          </a:p>
          <a:p>
            <a:pPr marL="420688" lvl="1">
              <a:spcBef>
                <a:spcPts val="0"/>
              </a:spcBef>
              <a:buSzPct val="100000"/>
            </a:pPr>
            <a:r>
              <a:rPr lang="cs-CZ" dirty="0" smtClean="0"/>
              <a:t>Matice </a:t>
            </a:r>
            <a:r>
              <a:rPr lang="cs-CZ" dirty="0"/>
              <a:t>má patnáct polí. </a:t>
            </a:r>
            <a:endParaRPr lang="cs-CZ" dirty="0" smtClean="0"/>
          </a:p>
          <a:p>
            <a:pPr marL="420688" lvl="1">
              <a:spcBef>
                <a:spcPts val="0"/>
              </a:spcBef>
              <a:buSzPct val="100000"/>
            </a:pPr>
            <a:r>
              <a:rPr lang="cs-CZ" dirty="0" smtClean="0"/>
              <a:t>Kruhy </a:t>
            </a:r>
            <a:r>
              <a:rPr lang="cs-CZ" dirty="0"/>
              <a:t>reprezentují rozměr odvětví, ve kterém SBU působí a kruhová výseč zobrazuje tržní podíl SBU. </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12128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A. D. </a:t>
            </a:r>
            <a:r>
              <a:rPr lang="cs-CZ" b="1" dirty="0" err="1"/>
              <a:t>Littlem</a:t>
            </a:r>
            <a:r>
              <a:rPr lang="cs-CZ" b="1" dirty="0"/>
              <a:t> </a:t>
            </a:r>
            <a:endParaRPr lang="cs-CZ" b="1" dirty="0" smtClean="0"/>
          </a:p>
          <a:p>
            <a:pPr marL="877888" lvl="2">
              <a:spcBef>
                <a:spcPts val="0"/>
              </a:spcBef>
              <a:buSzPct val="100000"/>
            </a:pPr>
            <a:r>
              <a:rPr lang="cs-CZ" dirty="0" smtClean="0"/>
              <a:t>Cílem je </a:t>
            </a:r>
            <a:r>
              <a:rPr lang="cs-CZ" dirty="0"/>
              <a:t>identifikovat konkurenční postavení SBU v závislosti na etapě životního cyklu </a:t>
            </a:r>
            <a:r>
              <a:rPr lang="cs-CZ" dirty="0" smtClean="0"/>
              <a:t>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65/69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17" t="24464" r="60176" b="45127"/>
          <a:stretch/>
        </p:blipFill>
        <p:spPr>
          <a:xfrm>
            <a:off x="1374173" y="2831433"/>
            <a:ext cx="5999748" cy="3128212"/>
          </a:xfrm>
          <a:prstGeom prst="rect">
            <a:avLst/>
          </a:prstGeom>
        </p:spPr>
      </p:pic>
    </p:spTree>
    <p:extLst>
      <p:ext uri="{BB962C8B-B14F-4D97-AF65-F5344CB8AC3E}">
        <p14:creationId xmlns:p14="http://schemas.microsoft.com/office/powerpoint/2010/main" val="3215448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 </a:t>
            </a:r>
            <a:endParaRPr lang="cs-CZ" b="1" dirty="0" smtClean="0"/>
          </a:p>
          <a:p>
            <a:pPr marL="420688" lvl="1">
              <a:spcBef>
                <a:spcPts val="0"/>
              </a:spcBef>
              <a:buSzPct val="100000"/>
            </a:pPr>
            <a:r>
              <a:rPr lang="cs-CZ" dirty="0" smtClean="0"/>
              <a:t>Na </a:t>
            </a:r>
            <a:r>
              <a:rPr lang="cs-CZ" dirty="0"/>
              <a:t>horizontální ose jsou naneseny etapy životního cyklu odvětví, na vertikální ose konkurenční postavení, které je určeno nejen relativním tržním podílem, ale i geografickou šíří odvětví a specifickými kombinacemi produktu a trhu (jednotlivými segmenty, ve kterých se SBU nacházejí).</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53554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Ohmaeho</a:t>
            </a:r>
            <a:r>
              <a:rPr lang="cs-CZ" dirty="0"/>
              <a:t> strategická matice posuzuje atraktivitu trhu a silné stránky podniku (</a:t>
            </a:r>
            <a:r>
              <a:rPr lang="cs-CZ" dirty="0" err="1"/>
              <a:t>Blythe</a:t>
            </a:r>
            <a:r>
              <a:rPr lang="cs-CZ" dirty="0"/>
              <a:t>, 2005). </a:t>
            </a:r>
            <a:endParaRPr lang="cs-CZ" dirty="0" smtClean="0"/>
          </a:p>
          <a:p>
            <a:pPr marL="420688" lvl="1">
              <a:spcBef>
                <a:spcPts val="0"/>
              </a:spcBef>
              <a:buSzPct val="100000"/>
            </a:pPr>
            <a:r>
              <a:rPr lang="cs-CZ" dirty="0" smtClean="0"/>
              <a:t>Na </a:t>
            </a:r>
            <a:r>
              <a:rPr lang="cs-CZ" dirty="0"/>
              <a:t>základě toho </a:t>
            </a:r>
            <a:r>
              <a:rPr lang="cs-CZ" dirty="0" err="1"/>
              <a:t>Ohmae</a:t>
            </a:r>
            <a:r>
              <a:rPr lang="cs-CZ" dirty="0"/>
              <a:t> definuje devět </a:t>
            </a:r>
            <a:r>
              <a:rPr lang="cs-CZ" dirty="0" smtClean="0"/>
              <a:t>strategií. </a:t>
            </a:r>
          </a:p>
          <a:p>
            <a:pPr marL="420688" lvl="1">
              <a:spcBef>
                <a:spcPts val="0"/>
              </a:spcBef>
              <a:buSzPct val="100000"/>
            </a:pPr>
            <a:r>
              <a:rPr lang="cs-CZ" dirty="0" smtClean="0"/>
              <a:t>V</a:t>
            </a:r>
            <a:r>
              <a:rPr lang="cs-CZ" dirty="0"/>
              <a:t> pravém horním rohu je pozice firmy nejlepší a může zvolit strategie </a:t>
            </a:r>
            <a:r>
              <a:rPr lang="cs-CZ" dirty="0" err="1"/>
              <a:t>all-out</a:t>
            </a:r>
            <a:r>
              <a:rPr lang="cs-CZ" dirty="0"/>
              <a:t> </a:t>
            </a:r>
            <a:r>
              <a:rPr lang="cs-CZ" dirty="0" err="1"/>
              <a:t>struggle</a:t>
            </a:r>
            <a:r>
              <a:rPr lang="cs-CZ" dirty="0"/>
              <a:t> čili „pustit se do boje se vším, co má“. </a:t>
            </a:r>
            <a:endParaRPr lang="cs-CZ" dirty="0" smtClean="0"/>
          </a:p>
          <a:p>
            <a:pPr marL="420688" lvl="1">
              <a:spcBef>
                <a:spcPts val="0"/>
              </a:spcBef>
              <a:buSzPct val="100000"/>
            </a:pPr>
            <a:r>
              <a:rPr lang="cs-CZ" dirty="0" smtClean="0"/>
              <a:t>V</a:t>
            </a:r>
            <a:r>
              <a:rPr lang="cs-CZ" dirty="0"/>
              <a:t> levém dolním rohu je situace nejméně výhodná a firma by měla zvolit strategie </a:t>
            </a:r>
            <a:r>
              <a:rPr lang="cs-CZ" dirty="0" err="1"/>
              <a:t>loss</a:t>
            </a:r>
            <a:r>
              <a:rPr lang="cs-CZ" dirty="0"/>
              <a:t> </a:t>
            </a:r>
            <a:r>
              <a:rPr lang="cs-CZ" dirty="0" err="1"/>
              <a:t>minimising</a:t>
            </a:r>
            <a:r>
              <a:rPr lang="cs-CZ" dirty="0"/>
              <a:t>, tedy minimalizovat ztráty.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1043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68/69</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rotWithShape="1">
          <a:blip r:embed="rId3"/>
          <a:srcRect l="5789" t="42088" r="57895" b="30504"/>
          <a:stretch/>
        </p:blipFill>
        <p:spPr>
          <a:xfrm>
            <a:off x="457200" y="2041452"/>
            <a:ext cx="8264792" cy="3508744"/>
          </a:xfrm>
          <a:prstGeom prst="rect">
            <a:avLst/>
          </a:prstGeom>
        </p:spPr>
      </p:pic>
    </p:spTree>
    <p:extLst>
      <p:ext uri="{BB962C8B-B14F-4D97-AF65-F5344CB8AC3E}">
        <p14:creationId xmlns:p14="http://schemas.microsoft.com/office/powerpoint/2010/main" val="3996307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a:solidFill>
                  <a:srgbClr val="FF0000"/>
                </a:solidFill>
              </a:rPr>
              <a:t>DĚKUJI ZA POZORNOST</a:t>
            </a:r>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Silné a slabé stránky firmy </a:t>
            </a:r>
            <a:r>
              <a:rPr lang="cs-CZ" dirty="0"/>
              <a:t>se určují pomocí vnitropodnikových analýz a hodnoticích systémů. </a:t>
            </a:r>
            <a:endParaRPr lang="cs-CZ" dirty="0" smtClean="0"/>
          </a:p>
          <a:p>
            <a:pPr marL="420688" lvl="1">
              <a:spcBef>
                <a:spcPts val="0"/>
              </a:spcBef>
              <a:buSzPct val="100000"/>
            </a:pPr>
            <a:r>
              <a:rPr lang="cs-CZ" dirty="0" smtClean="0"/>
              <a:t>Při </a:t>
            </a:r>
            <a:r>
              <a:rPr lang="cs-CZ" dirty="0"/>
              <a:t>hodnocení </a:t>
            </a:r>
            <a:r>
              <a:rPr lang="cs-CZ" b="1" dirty="0"/>
              <a:t>silných a slabých stránek </a:t>
            </a:r>
            <a:r>
              <a:rPr lang="cs-CZ" dirty="0"/>
              <a:t>může být jako výchozí základna pro vyjádření určitého stavu použita klasifikace hodnoticích kritérií buď podle nástrojů marketingového mixu 4 P – produkt (</a:t>
            </a:r>
            <a:r>
              <a:rPr lang="cs-CZ" dirty="0" err="1"/>
              <a:t>product</a:t>
            </a:r>
            <a:r>
              <a:rPr lang="cs-CZ" dirty="0"/>
              <a:t>), cena a kontraktační podmínky (</a:t>
            </a:r>
            <a:r>
              <a:rPr lang="cs-CZ" dirty="0" err="1"/>
              <a:t>price</a:t>
            </a:r>
            <a:r>
              <a:rPr lang="cs-CZ" dirty="0"/>
              <a:t>), distribuce – místo prodeje (place), marketingová komunikace (</a:t>
            </a:r>
            <a:r>
              <a:rPr lang="cs-CZ" dirty="0" err="1"/>
              <a:t>promotion</a:t>
            </a:r>
            <a:r>
              <a:rPr lang="cs-CZ" dirty="0"/>
              <a:t>), nebo podrobněji podle jejich dílčích znaků. </a:t>
            </a:r>
            <a:endParaRPr lang="cs-CZ" dirty="0" smtClean="0"/>
          </a:p>
          <a:p>
            <a:pPr marL="420688" lvl="1">
              <a:spcBef>
                <a:spcPts val="0"/>
              </a:spcBef>
              <a:buSzPct val="100000"/>
            </a:pPr>
            <a:r>
              <a:rPr lang="cs-CZ" i="1" dirty="0" smtClean="0"/>
              <a:t>Jednotlivým </a:t>
            </a:r>
            <a:r>
              <a:rPr lang="cs-CZ" i="1" dirty="0"/>
              <a:t>kritériím, která byla vybrána s použitím různých výzkumných technik (dotazování, brainstormingu, diskuse atd.), je přisouzena váha (1–5) a dále jsou kritéria vyhodnocována pomocí </a:t>
            </a:r>
            <a:r>
              <a:rPr lang="cs-CZ" i="1" dirty="0" err="1"/>
              <a:t>škálování</a:t>
            </a:r>
            <a:r>
              <a:rPr lang="cs-CZ" i="1" dirty="0"/>
              <a:t>. </a:t>
            </a:r>
            <a:endParaRPr lang="cs-CZ" b="1" i="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327566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Obvykle se používá škála v rozmezí –10 až +10, přičemž 0 znamená, že kritérium není zařazeno ani mezi silné, ani mezi slabé stránky. </a:t>
            </a:r>
            <a:endParaRPr lang="cs-CZ" dirty="0" smtClean="0"/>
          </a:p>
          <a:p>
            <a:pPr marL="420688" lvl="1">
              <a:spcBef>
                <a:spcPts val="0"/>
              </a:spcBef>
              <a:buSzPct val="100000"/>
            </a:pPr>
            <a:r>
              <a:rPr lang="cs-CZ" dirty="0" smtClean="0"/>
              <a:t>Takto </a:t>
            </a:r>
            <a:r>
              <a:rPr lang="cs-CZ" dirty="0"/>
              <a:t>firma získává základní přehled o svých silných a slabých stránkách, které, doplněné o předpoklady vzniku příležitostí a hrozeb, dále poměřuje se svými schopnostmi výrobky vyvíjet, vyrábět, financovat podnikatelské záměry a se schopnostmi managementu firmy.</a:t>
            </a:r>
            <a:endParaRPr lang="cs-CZ" b="1" i="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15878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Využití SWOT analýzy při koncipování strategií</a:t>
            </a:r>
            <a:endParaRPr lang="cs-CZ" b="1" i="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9/69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428" t="30635" r="56470" b="26508"/>
          <a:stretch/>
        </p:blipFill>
        <p:spPr>
          <a:xfrm>
            <a:off x="1326243" y="1967151"/>
            <a:ext cx="6491514" cy="4217749"/>
          </a:xfrm>
          <a:prstGeom prst="rect">
            <a:avLst/>
          </a:prstGeom>
        </p:spPr>
      </p:pic>
    </p:spTree>
    <p:extLst>
      <p:ext uri="{BB962C8B-B14F-4D97-AF65-F5344CB8AC3E}">
        <p14:creationId xmlns:p14="http://schemas.microsoft.com/office/powerpoint/2010/main" val="23321155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1650</Words>
  <Application>Microsoft Office PowerPoint</Application>
  <PresentationFormat>Předvádění na obrazovce (4:3)</PresentationFormat>
  <Paragraphs>380</Paragraphs>
  <Slides>69</Slides>
  <Notes>69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Arial</vt:lpstr>
      <vt:lpstr>Calibri</vt:lpstr>
      <vt:lpstr>Office Theme</vt:lpstr>
      <vt:lpstr>Specifické metody marketingové situační analýzy XSF</vt:lpstr>
      <vt:lpstr>Specifické metody</vt:lpstr>
      <vt:lpstr>Specifické metody</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Ohmaeho strategická matice</vt:lpstr>
      <vt:lpstr>Ohmaeho strategická matice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87</cp:revision>
  <dcterms:modified xsi:type="dcterms:W3CDTF">2023-02-26T16:52:52Z</dcterms:modified>
</cp:coreProperties>
</file>