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61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79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880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77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9" name="Google Shape;89;p13"/>
              <p:cNvSpPr txBox="1">
                <a:spLocks noGrp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10202"/>
                  </a:buClr>
                  <a:buSzPts val="4400"/>
                  <a:buFont typeface="Calibri"/>
                  <a:buNone/>
                </a:pPr>
                <a:r>
                  <a:rPr lang="cs-CZ" b="1" dirty="0" smtClean="0">
                    <a:solidFill>
                      <a:srgbClr val="D10202"/>
                    </a:solidFill>
                  </a:rPr>
                  <a:t/>
                </a:r>
                <a:br>
                  <a:rPr lang="cs-CZ" b="1" dirty="0" smtClean="0">
                    <a:solidFill>
                      <a:srgbClr val="D10202"/>
                    </a:solidFill>
                  </a:rPr>
                </a:br>
                <a:r>
                  <a:rPr lang="cs-CZ" b="1" dirty="0" smtClean="0">
                    <a:solidFill>
                      <a:srgbClr val="D10202"/>
                    </a:solidFill>
                  </a:rPr>
                  <a:t>Strategické analýzy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 smtClean="0">
                    <a:solidFill>
                      <a:srgbClr val="D10202"/>
                    </a:solidFill>
                  </a:rPr>
                  <a:t/>
                </a:r>
                <a:br>
                  <a:rPr lang="cs-CZ" b="1" dirty="0" smtClean="0">
                    <a:solidFill>
                      <a:srgbClr val="D10202"/>
                    </a:solidFill>
                  </a:rPr>
                </a:br>
                <a:r>
                  <a:rPr lang="cs-CZ" b="1" dirty="0" smtClean="0">
                    <a:solidFill>
                      <a:srgbClr val="D10202"/>
                    </a:solidFill>
                  </a:rPr>
                  <a:t>Vnitřní prostředí</a:t>
                </a:r>
                <a:r>
                  <a:rPr lang="cs-CZ" b="1" dirty="0">
                    <a:solidFill>
                      <a:srgbClr val="D10202"/>
                    </a:solidFill>
                  </a:rPr>
                  <a:t/>
                </a: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XSF</a:t>
                </a:r>
                <a:endParaRPr b="1" dirty="0"/>
              </a:p>
            </p:txBody>
          </p:sp>
        </mc:Choice>
        <mc:Fallback xmlns="">
          <p:sp>
            <p:nvSpPr>
              <p:cNvPr id="89" name="Google Shape;89;p1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blipFill>
                <a:blip r:embed="rId4"/>
                <a:stretch>
                  <a:fillRect b="-435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 </a:t>
            </a:r>
            <a:r>
              <a:rPr lang="cs-CZ" sz="1800" b="1" u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zařazují </a:t>
            </a:r>
            <a:r>
              <a:rPr lang="cs-CZ" dirty="0" err="1"/>
              <a:t>Kotler</a:t>
            </a:r>
            <a:r>
              <a:rPr lang="cs-CZ" dirty="0"/>
              <a:t>, </a:t>
            </a:r>
            <a:r>
              <a:rPr lang="cs-CZ" dirty="0" err="1"/>
              <a:t>Jain</a:t>
            </a:r>
            <a:r>
              <a:rPr lang="cs-CZ" dirty="0"/>
              <a:t> a </a:t>
            </a:r>
            <a:r>
              <a:rPr lang="cs-CZ" dirty="0" err="1"/>
              <a:t>Maesincee</a:t>
            </a:r>
            <a:r>
              <a:rPr lang="cs-CZ" dirty="0"/>
              <a:t> (2007), Boučková a kol. (2003) a další do faktorů mikroprostředí.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Fotr </a:t>
            </a:r>
            <a:r>
              <a:rPr lang="cs-CZ" dirty="0"/>
              <a:t>a kol. (2012) člení </a:t>
            </a:r>
            <a:r>
              <a:rPr lang="cs-CZ" b="1" dirty="0"/>
              <a:t>celkové prostředí firmy </a:t>
            </a:r>
            <a:r>
              <a:rPr lang="cs-CZ" dirty="0"/>
              <a:t>na </a:t>
            </a:r>
            <a:r>
              <a:rPr lang="cs-CZ" b="1" dirty="0"/>
              <a:t>dvě části</a:t>
            </a:r>
            <a:r>
              <a:rPr lang="cs-CZ" dirty="0"/>
              <a:t>, a to na </a:t>
            </a:r>
            <a:r>
              <a:rPr lang="cs-CZ" b="1" dirty="0"/>
              <a:t>externí</a:t>
            </a:r>
            <a:r>
              <a:rPr lang="cs-CZ" dirty="0"/>
              <a:t>, do kterého zahrnují makroprostředí a </a:t>
            </a:r>
            <a:r>
              <a:rPr lang="cs-CZ" dirty="0" err="1"/>
              <a:t>mezoprostředí</a:t>
            </a:r>
            <a:r>
              <a:rPr lang="cs-CZ" dirty="0"/>
              <a:t>, a na </a:t>
            </a:r>
            <a:r>
              <a:rPr lang="cs-CZ" b="1" dirty="0"/>
              <a:t>interní</a:t>
            </a:r>
            <a:r>
              <a:rPr lang="cs-CZ" dirty="0"/>
              <a:t>, resp. mikroprostředí.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tvoří zdroje </a:t>
            </a:r>
            <a:r>
              <a:rPr lang="cs-CZ" dirty="0"/>
              <a:t>firmy a schopnosti disponibilní zdroje využívat.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Vnitřní </a:t>
            </a:r>
            <a:r>
              <a:rPr lang="cs-CZ" dirty="0"/>
              <a:t>prostředí se </a:t>
            </a:r>
            <a:r>
              <a:rPr lang="cs-CZ" b="1" dirty="0"/>
              <a:t>vztahuje na faktory</a:t>
            </a:r>
            <a:r>
              <a:rPr lang="cs-CZ" dirty="0"/>
              <a:t>, které mohou být podnikem přímo řízeny a manažery ovlivňovány.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Analýza </a:t>
            </a:r>
            <a:r>
              <a:rPr lang="cs-CZ" b="1" dirty="0"/>
              <a:t>vnitřního prostředí směřuje k identifikaci zdrojů a schopností podniku</a:t>
            </a:r>
            <a:r>
              <a:rPr lang="cs-CZ" dirty="0"/>
              <a:t>, respektive strategické způsobilosti, kterou musí podnik mít, aby byl schopen reagovat na kroky a příležitosti vznikající nepřetržitě v jeho okolí.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81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Komplexně pojatá analýza vnitřních zdrojů a schopností směřuje k určení specifických předností podniku (klíčových kompetencí) jako základu konkurenční výhody.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</a:t>
            </a:r>
            <a:r>
              <a:rPr lang="cs-CZ" dirty="0"/>
              <a:t> zhodnocení vnitřního/interního prostředí lze využít metodu </a:t>
            </a:r>
            <a:r>
              <a:rPr lang="cs-CZ" b="1" dirty="0"/>
              <a:t>VRIO</a:t>
            </a:r>
            <a:r>
              <a:rPr lang="cs-CZ" dirty="0"/>
              <a:t>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zaměřena na zdroje firmy, které člení na fyzické (technologické vybavení, výrobní plochy), lidské (sociální klima, počet a struktura pracovníků, </a:t>
            </a:r>
            <a:r>
              <a:rPr lang="cs-CZ" dirty="0" err="1"/>
              <a:t>proinovační</a:t>
            </a:r>
            <a:r>
              <a:rPr lang="cs-CZ" dirty="0"/>
              <a:t> prostředí), finanční (disponibilní kapitál, rentabilita provozu, likvidita) a nehmotné (know-how, licence, patenty, technologie, image, znalost trhu).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23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Účinnost těchto zdrojů se pak posuzuje podle následujících kritérií: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hodnotnost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value</a:t>
            </a:r>
            <a:r>
              <a:rPr lang="cs-CZ" dirty="0"/>
              <a:t>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vzácnost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rareness</a:t>
            </a:r>
            <a:r>
              <a:rPr lang="cs-CZ" dirty="0" smtClean="0"/>
              <a:t>);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err="1"/>
              <a:t>napodobitelnost</a:t>
            </a:r>
            <a:r>
              <a:rPr lang="cs-CZ" dirty="0"/>
              <a:t> (</a:t>
            </a:r>
            <a:r>
              <a:rPr lang="cs-CZ" dirty="0" err="1"/>
              <a:t>imitability</a:t>
            </a:r>
            <a:r>
              <a:rPr lang="cs-CZ" dirty="0"/>
              <a:t>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schopnost </a:t>
            </a:r>
            <a:r>
              <a:rPr lang="cs-CZ" b="1" dirty="0"/>
              <a:t>organizační struktury firmy těchto zdrojů využít</a:t>
            </a:r>
            <a:r>
              <a:rPr lang="cs-CZ" dirty="0"/>
              <a:t> (</a:t>
            </a:r>
            <a:r>
              <a:rPr lang="cs-CZ" dirty="0" err="1"/>
              <a:t>organization</a:t>
            </a:r>
            <a:r>
              <a:rPr lang="cs-CZ" dirty="0"/>
              <a:t>).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8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74715"/>
            <a:ext cx="8229600" cy="49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Cílem analýzy vnitřního prostředí </a:t>
            </a:r>
            <a:r>
              <a:rPr lang="cs-CZ" dirty="0"/>
              <a:t>je porozumět schopnostem firmy produkty vyvíjet, vyrábět, prodávat, poskytovat služby a posoudit zdroje firmy (posouzení provádí vedení firmy nebo externí experti</a:t>
            </a:r>
            <a:r>
              <a:rPr lang="cs-CZ" dirty="0" smtClean="0"/>
              <a:t>).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jejím základě jsou identifikovány silné a slabé stránky firmy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K sumarizaci výsledků analýz faktorů vnitřního prostředí se používá metoda SW a metoda SAP (</a:t>
            </a:r>
            <a:r>
              <a:rPr lang="cs-CZ" b="1" i="1" dirty="0" err="1"/>
              <a:t>strategic</a:t>
            </a:r>
            <a:r>
              <a:rPr lang="cs-CZ" b="1" i="1" dirty="0"/>
              <a:t> </a:t>
            </a:r>
            <a:r>
              <a:rPr lang="cs-CZ" b="1" i="1" dirty="0" err="1"/>
              <a:t>advantages</a:t>
            </a:r>
            <a:r>
              <a:rPr lang="cs-CZ" b="1" i="1" dirty="0"/>
              <a:t> profile).</a:t>
            </a:r>
            <a:endParaRPr lang="cs-CZ" b="1" i="1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13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154</Words>
  <Application>Microsoft Office PowerPoint</Application>
  <PresentationFormat>Předvádění na obrazovce (4:3)</PresentationFormat>
  <Paragraphs>32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 Strategické analýzy 2⁄2 Vnitřní prostředí XSF</vt:lpstr>
      <vt:lpstr>Vnitřní prostředí</vt:lpstr>
      <vt:lpstr>Vnitřní prostředí</vt:lpstr>
      <vt:lpstr>Vnitřní prostředí</vt:lpstr>
      <vt:lpstr>Vnitřní prostředí</vt:lpstr>
      <vt:lpstr>Vnitřní prostředí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77</cp:revision>
  <dcterms:modified xsi:type="dcterms:W3CDTF">2023-02-26T16:52:16Z</dcterms:modified>
</cp:coreProperties>
</file>