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27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2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6" autoAdjust="0"/>
  </p:normalViewPr>
  <p:slideViewPr>
    <p:cSldViewPr snapToGrid="0">
      <p:cViewPr varScale="1">
        <p:scale>
          <a:sx n="56" d="100"/>
          <a:sy n="56" d="100"/>
        </p:scale>
        <p:origin x="150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57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85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68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10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19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8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75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40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1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6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9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98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54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08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7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04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6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04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63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42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46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7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62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30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16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0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88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3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0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04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9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236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7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3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7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126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092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512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352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830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93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4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024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09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971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083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20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45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744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615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922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0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8130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37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32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93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66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60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0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405054"/>
            <a:ext cx="8704800" cy="2966224"/>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r>
              <a:rPr lang="cs-CZ" b="1" dirty="0">
                <a:solidFill>
                  <a:srgbClr val="D10202"/>
                </a:solidFill>
              </a:rPr>
              <a:t/>
            </a:r>
            <a:br>
              <a:rPr lang="cs-CZ" b="1" dirty="0">
                <a:solidFill>
                  <a:srgbClr val="D10202"/>
                </a:solidFill>
              </a:rPr>
            </a:br>
            <a:r>
              <a:rPr lang="cs-CZ" b="1" dirty="0" smtClean="0">
                <a:solidFill>
                  <a:srgbClr val="D10202"/>
                </a:solidFill>
              </a:rPr>
              <a:t>Strategické analýzy ½</a:t>
            </a:r>
            <a:br>
              <a:rPr lang="cs-CZ" b="1" dirty="0" smtClean="0">
                <a:solidFill>
                  <a:srgbClr val="D10202"/>
                </a:solidFill>
              </a:rPr>
            </a:br>
            <a:r>
              <a:rPr lang="cs-CZ" b="1" dirty="0" smtClean="0">
                <a:solidFill>
                  <a:srgbClr val="D10202"/>
                </a:solidFill>
              </a:rPr>
              <a:t>Vnější prostředí</a:t>
            </a:r>
            <a:r>
              <a:rPr lang="cs-CZ" b="1" dirty="0">
                <a:solidFill>
                  <a:srgbClr val="D10202"/>
                </a:solidFill>
              </a:rPr>
              <a:t/>
            </a:r>
            <a:br>
              <a:rPr lang="cs-CZ" b="1" dirty="0">
                <a:solidFill>
                  <a:srgbClr val="D10202"/>
                </a:solidFill>
              </a:rPr>
            </a:br>
            <a:r>
              <a:rPr lang="cs-CZ" b="1" dirty="0">
                <a:solidFill>
                  <a:srgbClr val="D10202"/>
                </a:solidFill>
              </a:rPr>
              <a:t>XSF</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Autor: Ing. Jaroslav Škrabal</a:t>
            </a:r>
            <a:endParaRPr/>
          </a:p>
          <a:p>
            <a:pPr marL="0" marR="0" lvl="0" indent="0" algn="l" rtl="0">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28. </a:t>
            </a:r>
            <a:r>
              <a:rPr lang="cs-CZ" sz="1800" b="1" u="none" smtClean="0">
                <a:solidFill>
                  <a:schemeClr val="dk1"/>
                </a:solidFill>
                <a:latin typeface="Calibri"/>
                <a:ea typeface="Calibri"/>
                <a:cs typeface="Calibri"/>
                <a:sym typeface="Calibri"/>
              </a:rPr>
              <a:t>02. </a:t>
            </a:r>
            <a:r>
              <a:rPr lang="cs-CZ" sz="1800" b="1" u="none" dirty="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Marketingová situační analýza </a:t>
            </a:r>
            <a:r>
              <a:rPr lang="cs-CZ" dirty="0"/>
              <a:t>směřuje k volbě cílových trhů a k nalezení reálných a současně náročných marketingových cílů a strategií podniku pro konkrétní trhy včetně strategií jednotlivých prvků marketingového mixu. </a:t>
            </a:r>
            <a:endParaRPr lang="cs-CZ" dirty="0" smtClean="0"/>
          </a:p>
          <a:p>
            <a:pPr marL="420688" lvl="1">
              <a:spcBef>
                <a:spcPts val="0"/>
              </a:spcBef>
              <a:buSzPct val="100000"/>
            </a:pPr>
            <a:r>
              <a:rPr lang="cs-CZ" dirty="0" smtClean="0"/>
              <a:t>Je </a:t>
            </a:r>
            <a:r>
              <a:rPr lang="cs-CZ" dirty="0"/>
              <a:t>prvním krokem přípravy strategického marketingového plánu</a:t>
            </a:r>
            <a:r>
              <a:rPr lang="cs-CZ" dirty="0" smtClean="0"/>
              <a:t>.</a:t>
            </a:r>
          </a:p>
          <a:p>
            <a:pPr marL="420688" lvl="1">
              <a:spcBef>
                <a:spcPts val="0"/>
              </a:spcBef>
              <a:buSzPct val="100000"/>
            </a:pPr>
            <a:r>
              <a:rPr lang="cs-CZ" dirty="0"/>
              <a:t>Marketingoví manažeři zpracovávají situační </a:t>
            </a:r>
            <a:r>
              <a:rPr lang="cs-CZ" dirty="0" smtClean="0"/>
              <a:t>analýzu, aby </a:t>
            </a:r>
            <a:r>
              <a:rPr lang="cs-CZ" dirty="0"/>
              <a:t>získali informace potřebné pro navržení nových strategií nebo ke změně existující strategie.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40823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77788" lvl="1" indent="0">
              <a:spcBef>
                <a:spcPts val="0"/>
              </a:spcBef>
              <a:buSzPct val="100000"/>
              <a:buNone/>
            </a:pP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579" t="55965" r="31667" b="21111"/>
          <a:stretch/>
        </p:blipFill>
        <p:spPr>
          <a:xfrm>
            <a:off x="444790" y="2049378"/>
            <a:ext cx="8242010" cy="2891589"/>
          </a:xfrm>
          <a:prstGeom prst="rect">
            <a:avLst/>
          </a:prstGeom>
        </p:spPr>
      </p:pic>
    </p:spTree>
    <p:extLst>
      <p:ext uri="{BB962C8B-B14F-4D97-AF65-F5344CB8AC3E}">
        <p14:creationId xmlns:p14="http://schemas.microsoft.com/office/powerpoint/2010/main" val="2608235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Marketingovou situační analýzu lze rozdělit do tří částí</a:t>
            </a:r>
            <a:r>
              <a:rPr lang="cs-CZ" dirty="0"/>
              <a:t>, a to: </a:t>
            </a:r>
            <a:endParaRPr lang="cs-CZ" dirty="0" smtClean="0"/>
          </a:p>
          <a:p>
            <a:pPr marL="992188" lvl="2" indent="-457200">
              <a:spcBef>
                <a:spcPts val="0"/>
              </a:spcBef>
              <a:buSzPct val="100000"/>
            </a:pPr>
            <a:r>
              <a:rPr lang="cs-CZ" dirty="0" smtClean="0"/>
              <a:t>Informační část;</a:t>
            </a:r>
          </a:p>
          <a:p>
            <a:pPr marL="992188" lvl="2" indent="-457200">
              <a:spcBef>
                <a:spcPts val="0"/>
              </a:spcBef>
              <a:buSzPct val="100000"/>
            </a:pPr>
            <a:r>
              <a:rPr lang="cs-CZ" dirty="0" smtClean="0"/>
              <a:t>Porovnávací část;</a:t>
            </a:r>
          </a:p>
          <a:p>
            <a:pPr marL="992188" lvl="2" indent="-457200">
              <a:spcBef>
                <a:spcPts val="0"/>
              </a:spcBef>
              <a:buSzPct val="100000"/>
            </a:pPr>
            <a:r>
              <a:rPr lang="cs-CZ" dirty="0" smtClean="0"/>
              <a:t>Rozhodovací část.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04596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Informační </a:t>
            </a:r>
            <a:r>
              <a:rPr lang="cs-CZ" b="1" dirty="0"/>
              <a:t>část</a:t>
            </a:r>
            <a:r>
              <a:rPr lang="cs-CZ" dirty="0"/>
              <a:t>, v jejímž rámci dochází ke sběru informací a jejich hodnocení. Informační část obsahuje: </a:t>
            </a:r>
            <a:endParaRPr lang="cs-CZ" dirty="0" smtClean="0"/>
          </a:p>
          <a:p>
            <a:pPr marL="992188" lvl="2" indent="-457200">
              <a:spcBef>
                <a:spcPts val="0"/>
              </a:spcBef>
              <a:buSzPct val="100000"/>
            </a:pPr>
            <a:r>
              <a:rPr lang="cs-CZ" dirty="0" smtClean="0"/>
              <a:t>a</a:t>
            </a:r>
            <a:r>
              <a:rPr lang="cs-CZ" dirty="0"/>
              <a:t>) </a:t>
            </a:r>
            <a:r>
              <a:rPr lang="cs-CZ" b="1" dirty="0"/>
              <a:t>hodnocení vnějších faktorů </a:t>
            </a:r>
            <a:r>
              <a:rPr lang="cs-CZ" dirty="0"/>
              <a:t>(</a:t>
            </a:r>
            <a:r>
              <a:rPr lang="cs-CZ" dirty="0" err="1"/>
              <a:t>external</a:t>
            </a:r>
            <a:r>
              <a:rPr lang="cs-CZ" dirty="0"/>
              <a:t> </a:t>
            </a:r>
            <a:r>
              <a:rPr lang="cs-CZ" dirty="0" err="1"/>
              <a:t>factors</a:t>
            </a:r>
            <a:r>
              <a:rPr lang="cs-CZ" dirty="0"/>
              <a:t> </a:t>
            </a:r>
            <a:r>
              <a:rPr lang="cs-CZ" dirty="0" err="1"/>
              <a:t>evaluation</a:t>
            </a:r>
            <a:r>
              <a:rPr lang="cs-CZ" dirty="0"/>
              <a:t> – EFE) – vnějšího prostředí firmy (makroprostředí i mikroprostředí); </a:t>
            </a:r>
            <a:endParaRPr lang="cs-CZ" dirty="0" smtClean="0"/>
          </a:p>
          <a:p>
            <a:pPr marL="992188" lvl="2" indent="-457200">
              <a:spcBef>
                <a:spcPts val="0"/>
              </a:spcBef>
              <a:buSzPct val="100000"/>
            </a:pPr>
            <a:r>
              <a:rPr lang="cs-CZ" dirty="0" smtClean="0"/>
              <a:t>b</a:t>
            </a:r>
            <a:r>
              <a:rPr lang="cs-CZ" dirty="0"/>
              <a:t>) </a:t>
            </a:r>
            <a:r>
              <a:rPr lang="cs-CZ" b="1" dirty="0"/>
              <a:t>hodnocení vnitřních faktorů </a:t>
            </a:r>
            <a:r>
              <a:rPr lang="cs-CZ" dirty="0"/>
              <a:t>(</a:t>
            </a:r>
            <a:r>
              <a:rPr lang="cs-CZ" dirty="0" err="1"/>
              <a:t>internal</a:t>
            </a:r>
            <a:r>
              <a:rPr lang="cs-CZ" dirty="0"/>
              <a:t> </a:t>
            </a:r>
            <a:r>
              <a:rPr lang="cs-CZ" dirty="0" err="1"/>
              <a:t>factors</a:t>
            </a:r>
            <a:r>
              <a:rPr lang="cs-CZ" dirty="0"/>
              <a:t> </a:t>
            </a:r>
            <a:r>
              <a:rPr lang="cs-CZ" dirty="0" err="1"/>
              <a:t>evaluation</a:t>
            </a:r>
            <a:r>
              <a:rPr lang="cs-CZ" dirty="0"/>
              <a:t> – IFE) – vnitřního prostředí firmy; </a:t>
            </a:r>
            <a:endParaRPr lang="cs-CZ" dirty="0" smtClean="0"/>
          </a:p>
          <a:p>
            <a:pPr marL="992188" lvl="2" indent="-457200">
              <a:spcBef>
                <a:spcPts val="0"/>
              </a:spcBef>
              <a:buSzPct val="100000"/>
            </a:pPr>
            <a:r>
              <a:rPr lang="cs-CZ" dirty="0" smtClean="0"/>
              <a:t>c</a:t>
            </a:r>
            <a:r>
              <a:rPr lang="cs-CZ" dirty="0"/>
              <a:t>) </a:t>
            </a:r>
            <a:r>
              <a:rPr lang="cs-CZ" b="1" dirty="0"/>
              <a:t>matici konkurenčního profilu </a:t>
            </a:r>
            <a:r>
              <a:rPr lang="cs-CZ" dirty="0"/>
              <a:t>(</a:t>
            </a:r>
            <a:r>
              <a:rPr lang="cs-CZ" dirty="0" err="1"/>
              <a:t>competition</a:t>
            </a:r>
            <a:r>
              <a:rPr lang="cs-CZ" dirty="0"/>
              <a:t> profile matrix – CPM).</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740859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Porovnávací </a:t>
            </a:r>
            <a:r>
              <a:rPr lang="cs-CZ" b="1" dirty="0"/>
              <a:t>část</a:t>
            </a:r>
            <a:r>
              <a:rPr lang="cs-CZ" dirty="0"/>
              <a:t>, která generuje možné strategie při využití některé z těchto metod: </a:t>
            </a:r>
            <a:endParaRPr lang="cs-CZ" dirty="0" smtClean="0"/>
          </a:p>
          <a:p>
            <a:pPr marL="992188" lvl="2" indent="-457200">
              <a:spcBef>
                <a:spcPts val="0"/>
              </a:spcBef>
              <a:buSzPct val="100000"/>
            </a:pPr>
            <a:r>
              <a:rPr lang="cs-CZ" dirty="0" smtClean="0"/>
              <a:t>a</a:t>
            </a:r>
            <a:r>
              <a:rPr lang="cs-CZ" dirty="0"/>
              <a:t>) </a:t>
            </a:r>
            <a:r>
              <a:rPr lang="cs-CZ" b="1" dirty="0"/>
              <a:t>matice SWOT</a:t>
            </a:r>
            <a:r>
              <a:rPr lang="cs-CZ" dirty="0"/>
              <a:t>; </a:t>
            </a:r>
            <a:endParaRPr lang="cs-CZ" dirty="0" smtClean="0"/>
          </a:p>
          <a:p>
            <a:pPr marL="992188" lvl="2" indent="-457200">
              <a:spcBef>
                <a:spcPts val="0"/>
              </a:spcBef>
              <a:buSzPct val="100000"/>
            </a:pPr>
            <a:r>
              <a:rPr lang="cs-CZ" dirty="0" smtClean="0"/>
              <a:t>b</a:t>
            </a:r>
            <a:r>
              <a:rPr lang="cs-CZ" dirty="0"/>
              <a:t>) </a:t>
            </a:r>
            <a:r>
              <a:rPr lang="cs-CZ" b="1" dirty="0"/>
              <a:t>matice SPACE </a:t>
            </a:r>
            <a:r>
              <a:rPr lang="cs-CZ" dirty="0"/>
              <a:t>(hodnotí se dvě externí a dvě interní dimenze z hlediska vlivu na firmu a její cíle); </a:t>
            </a:r>
            <a:endParaRPr lang="cs-CZ" dirty="0" smtClean="0"/>
          </a:p>
          <a:p>
            <a:pPr marL="992188" lvl="2" indent="-457200">
              <a:spcBef>
                <a:spcPts val="0"/>
              </a:spcBef>
              <a:buSzPct val="100000"/>
            </a:pPr>
            <a:r>
              <a:rPr lang="cs-CZ" dirty="0" smtClean="0"/>
              <a:t>c</a:t>
            </a:r>
            <a:r>
              <a:rPr lang="cs-CZ" dirty="0"/>
              <a:t>) </a:t>
            </a:r>
            <a:r>
              <a:rPr lang="cs-CZ" b="1" dirty="0"/>
              <a:t>matice BCG</a:t>
            </a:r>
            <a:r>
              <a:rPr lang="cs-CZ" dirty="0"/>
              <a:t> – Boston </a:t>
            </a:r>
            <a:r>
              <a:rPr lang="cs-CZ" dirty="0" err="1"/>
              <a:t>Consulting</a:t>
            </a:r>
            <a:r>
              <a:rPr lang="cs-CZ" dirty="0"/>
              <a:t> Group (hodnotí pozice SBU – </a:t>
            </a:r>
            <a:r>
              <a:rPr lang="cs-CZ" dirty="0" err="1"/>
              <a:t>strategic</a:t>
            </a:r>
            <a:r>
              <a:rPr lang="cs-CZ" dirty="0"/>
              <a:t> business </a:t>
            </a:r>
            <a:r>
              <a:rPr lang="cs-CZ" dirty="0" err="1"/>
              <a:t>units</a:t>
            </a:r>
            <a:r>
              <a:rPr lang="cs-CZ" dirty="0"/>
              <a:t>, a to z hlediska jejich relativního tržního podílu a z hlediska růstu trhu/odvětví); </a:t>
            </a:r>
            <a:endParaRPr lang="cs-CZ" dirty="0" smtClean="0"/>
          </a:p>
          <a:p>
            <a:pPr marL="992188" lvl="2" indent="-457200">
              <a:spcBef>
                <a:spcPts val="0"/>
              </a:spcBef>
              <a:buSzPct val="100000"/>
            </a:pPr>
            <a:r>
              <a:rPr lang="cs-CZ" dirty="0" smtClean="0"/>
              <a:t>d</a:t>
            </a:r>
            <a:r>
              <a:rPr lang="cs-CZ" dirty="0"/>
              <a:t>) </a:t>
            </a:r>
            <a:r>
              <a:rPr lang="cs-CZ" b="1" dirty="0" err="1"/>
              <a:t>interní-externí</a:t>
            </a:r>
            <a:r>
              <a:rPr lang="cs-CZ" b="1" dirty="0"/>
              <a:t> </a:t>
            </a:r>
            <a:r>
              <a:rPr lang="cs-CZ" b="1" dirty="0" err="1"/>
              <a:t>mati</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73743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Rozhodovací část, v níž se objektivně hodnotí zvažované strategie, například maticí kvantitativního strategického plánování, a doporučují se případné změny.</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83661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smtClean="0"/>
              <a:t>Postup realizace situační analýzy obsahuje následující kroky:</a:t>
            </a:r>
          </a:p>
          <a:p>
            <a:pPr marL="77788" lvl="1" indent="0">
              <a:spcBef>
                <a:spcPts val="0"/>
              </a:spcBef>
              <a:buSzPct val="100000"/>
              <a:buNone/>
            </a:pP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16/71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875" t="31334" r="38375" b="42815"/>
          <a:stretch/>
        </p:blipFill>
        <p:spPr>
          <a:xfrm>
            <a:off x="1321351" y="2510955"/>
            <a:ext cx="6501298" cy="3534245"/>
          </a:xfrm>
          <a:prstGeom prst="rect">
            <a:avLst/>
          </a:prstGeom>
        </p:spPr>
      </p:pic>
    </p:spTree>
    <p:extLst>
      <p:ext uri="{BB962C8B-B14F-4D97-AF65-F5344CB8AC3E}">
        <p14:creationId xmlns:p14="http://schemas.microsoft.com/office/powerpoint/2010/main" val="7701977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Vypracování projektu situační analýzy sestává z</a:t>
            </a:r>
            <a:r>
              <a:rPr lang="cs-CZ" dirty="0" smtClean="0"/>
              <a:t>:</a:t>
            </a:r>
          </a:p>
          <a:p>
            <a:pPr marL="992188" lvl="2" indent="-457200">
              <a:spcBef>
                <a:spcPts val="0"/>
              </a:spcBef>
              <a:buSzPct val="100000"/>
            </a:pPr>
            <a:r>
              <a:rPr lang="cs-CZ" dirty="0"/>
              <a:t>definování problému, který vyžaduje zpracování situační analýzy; </a:t>
            </a:r>
            <a:endParaRPr lang="cs-CZ" dirty="0" smtClean="0"/>
          </a:p>
          <a:p>
            <a:pPr marL="992188" lvl="2" indent="-457200">
              <a:spcBef>
                <a:spcPts val="0"/>
              </a:spcBef>
              <a:buSzPct val="100000"/>
            </a:pPr>
            <a:r>
              <a:rPr lang="cs-CZ" dirty="0" smtClean="0"/>
              <a:t>definování </a:t>
            </a:r>
            <a:r>
              <a:rPr lang="cs-CZ" dirty="0"/>
              <a:t>potřebných informací; </a:t>
            </a:r>
            <a:endParaRPr lang="cs-CZ" dirty="0" smtClean="0"/>
          </a:p>
          <a:p>
            <a:pPr marL="992188" lvl="2" indent="-457200">
              <a:spcBef>
                <a:spcPts val="0"/>
              </a:spcBef>
              <a:buSzPct val="100000"/>
            </a:pPr>
            <a:r>
              <a:rPr lang="cs-CZ" dirty="0" smtClean="0"/>
              <a:t>stanovení </a:t>
            </a:r>
            <a:r>
              <a:rPr lang="cs-CZ" dirty="0"/>
              <a:t>typů informací a určení jejich zdrojů; </a:t>
            </a:r>
            <a:endParaRPr lang="cs-CZ" dirty="0" smtClean="0"/>
          </a:p>
          <a:p>
            <a:pPr marL="992188" lvl="2" indent="-457200">
              <a:spcBef>
                <a:spcPts val="0"/>
              </a:spcBef>
              <a:buSzPct val="100000"/>
            </a:pPr>
            <a:r>
              <a:rPr lang="cs-CZ" dirty="0" smtClean="0"/>
              <a:t>určení </a:t>
            </a:r>
            <a:r>
              <a:rPr lang="cs-CZ" dirty="0"/>
              <a:t>metod sběru informací; </a:t>
            </a:r>
            <a:endParaRPr lang="cs-CZ" dirty="0" smtClean="0"/>
          </a:p>
          <a:p>
            <a:pPr marL="992188" lvl="2" indent="-457200">
              <a:spcBef>
                <a:spcPts val="0"/>
              </a:spcBef>
              <a:buSzPct val="100000"/>
            </a:pPr>
            <a:r>
              <a:rPr lang="cs-CZ" dirty="0" smtClean="0"/>
              <a:t>stanovení </a:t>
            </a:r>
            <a:r>
              <a:rPr lang="cs-CZ" dirty="0"/>
              <a:t>způsobu zpracování a vyhodnocení informací; </a:t>
            </a:r>
            <a:endParaRPr lang="cs-CZ" dirty="0" smtClean="0"/>
          </a:p>
          <a:p>
            <a:pPr marL="992188" lvl="2" indent="-457200">
              <a:spcBef>
                <a:spcPts val="0"/>
              </a:spcBef>
              <a:buSzPct val="100000"/>
            </a:pPr>
            <a:r>
              <a:rPr lang="cs-CZ" dirty="0" smtClean="0"/>
              <a:t>určení </a:t>
            </a:r>
            <a:r>
              <a:rPr lang="cs-CZ" dirty="0"/>
              <a:t>odpovědnosti; </a:t>
            </a:r>
            <a:endParaRPr lang="cs-CZ" dirty="0" smtClean="0"/>
          </a:p>
          <a:p>
            <a:pPr marL="992188" lvl="2" indent="-457200">
              <a:spcBef>
                <a:spcPts val="0"/>
              </a:spcBef>
              <a:buSzPct val="100000"/>
            </a:pPr>
            <a:r>
              <a:rPr lang="cs-CZ" dirty="0" smtClean="0"/>
              <a:t>stanovení </a:t>
            </a:r>
            <a:r>
              <a:rPr lang="cs-CZ" dirty="0"/>
              <a:t>časového harmonogramu; </a:t>
            </a:r>
            <a:endParaRPr lang="cs-CZ" dirty="0" smtClean="0"/>
          </a:p>
          <a:p>
            <a:pPr marL="992188" lvl="2" indent="-457200">
              <a:spcBef>
                <a:spcPts val="0"/>
              </a:spcBef>
              <a:buSzPct val="100000"/>
            </a:pPr>
            <a:r>
              <a:rPr lang="cs-CZ" dirty="0" smtClean="0"/>
              <a:t>sestavení </a:t>
            </a:r>
            <a:r>
              <a:rPr lang="cs-CZ" dirty="0"/>
              <a:t>rozpočtu.</a:t>
            </a:r>
            <a:endParaRPr lang="cs-CZ" dirty="0" smtClean="0"/>
          </a:p>
          <a:p>
            <a:pPr marL="77788" lvl="1" indent="0">
              <a:spcBef>
                <a:spcPts val="0"/>
              </a:spcBef>
              <a:buSzPct val="100000"/>
              <a:buNone/>
            </a:pP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071488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dirty="0"/>
              <a:t>Marketingová situační analýza obvykle začíná analýzou prostředí firmy. </a:t>
            </a:r>
            <a:endParaRPr lang="cs-CZ" dirty="0" smtClean="0"/>
          </a:p>
          <a:p>
            <a:pPr marL="534988" lvl="1" indent="-457200">
              <a:spcBef>
                <a:spcPts val="0"/>
              </a:spcBef>
              <a:buSzPct val="100000"/>
            </a:pPr>
            <a:r>
              <a:rPr lang="cs-CZ" dirty="0" smtClean="0"/>
              <a:t>Pojem </a:t>
            </a:r>
            <a:r>
              <a:rPr lang="cs-CZ" dirty="0"/>
              <a:t>„</a:t>
            </a:r>
            <a:r>
              <a:rPr lang="cs-CZ" b="1" dirty="0"/>
              <a:t>prostředí</a:t>
            </a:r>
            <a:r>
              <a:rPr lang="cs-CZ" dirty="0"/>
              <a:t>“ je zpravidla charakterizován jako soubor okolností, ve kterých někdo žije a které ho nějakým způsobem ovlivňují. </a:t>
            </a:r>
            <a:endParaRPr lang="cs-CZ" dirty="0" smtClean="0"/>
          </a:p>
          <a:p>
            <a:pPr marL="534988" lvl="1" indent="-457200">
              <a:spcBef>
                <a:spcPts val="0"/>
              </a:spcBef>
              <a:buSzPct val="100000"/>
            </a:pPr>
            <a:r>
              <a:rPr lang="cs-CZ" dirty="0" smtClean="0"/>
              <a:t>Tím </a:t>
            </a:r>
            <a:r>
              <a:rPr lang="cs-CZ" dirty="0"/>
              <a:t>někým může být člověk, rodina, podnik, místo atd. – souhrnně řečeno, je to </a:t>
            </a:r>
            <a:r>
              <a:rPr lang="cs-CZ" b="1" dirty="0"/>
              <a:t>určitý</a:t>
            </a:r>
            <a:r>
              <a:rPr lang="cs-CZ" dirty="0"/>
              <a:t> </a:t>
            </a:r>
            <a:r>
              <a:rPr lang="cs-CZ" b="1" dirty="0"/>
              <a:t>subjekt</a:t>
            </a:r>
            <a:r>
              <a:rPr lang="cs-CZ" dirty="0"/>
              <a:t>. </a:t>
            </a:r>
            <a:endParaRPr lang="cs-CZ" dirty="0" smtClean="0"/>
          </a:p>
          <a:p>
            <a:pPr marL="534988" lvl="1" indent="-457200">
              <a:spcBef>
                <a:spcPts val="0"/>
              </a:spcBef>
              <a:buSzPct val="100000"/>
            </a:pPr>
            <a:r>
              <a:rPr lang="cs-CZ" dirty="0" smtClean="0"/>
              <a:t>Na </a:t>
            </a:r>
            <a:r>
              <a:rPr lang="cs-CZ" dirty="0"/>
              <a:t>jeho chování působí jak kladné, tak záporné vlivy prostředí, které se označují jako </a:t>
            </a:r>
            <a:r>
              <a:rPr lang="cs-CZ" b="1" dirty="0"/>
              <a:t>faktory</a:t>
            </a:r>
            <a:r>
              <a:rPr lang="cs-CZ" dirty="0"/>
              <a:t> </a:t>
            </a:r>
            <a:r>
              <a:rPr lang="cs-CZ" b="1" dirty="0"/>
              <a:t>prostředí</a:t>
            </a:r>
            <a:r>
              <a:rPr lang="cs-CZ" dirty="0"/>
              <a:t> a které </a:t>
            </a:r>
            <a:r>
              <a:rPr lang="cs-CZ" b="1" dirty="0"/>
              <a:t>rozhodují</a:t>
            </a:r>
            <a:r>
              <a:rPr lang="cs-CZ" dirty="0"/>
              <a:t> jak o </a:t>
            </a:r>
            <a:r>
              <a:rPr lang="cs-CZ" b="1" dirty="0"/>
              <a:t>současném</a:t>
            </a:r>
            <a:r>
              <a:rPr lang="cs-CZ" dirty="0"/>
              <a:t>, tak i o </a:t>
            </a:r>
            <a:r>
              <a:rPr lang="cs-CZ" b="1" dirty="0"/>
              <a:t>budoucím</a:t>
            </a:r>
            <a:r>
              <a:rPr lang="cs-CZ" dirty="0"/>
              <a:t> </a:t>
            </a:r>
            <a:r>
              <a:rPr lang="cs-CZ" b="1" dirty="0"/>
              <a:t>vývoji</a:t>
            </a:r>
            <a:r>
              <a:rPr lang="cs-CZ" dirty="0"/>
              <a:t> </a:t>
            </a:r>
            <a:r>
              <a:rPr lang="cs-CZ" b="1" dirty="0"/>
              <a:t>podniku</a:t>
            </a:r>
            <a:r>
              <a:rPr lang="cs-CZ" dirty="0"/>
              <a:t>.</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1813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Marketingové prostředí je velmi dynamické, představuje </a:t>
            </a:r>
            <a:r>
              <a:rPr lang="cs-CZ" b="1" dirty="0"/>
              <a:t>nekončící řetězec příležitostí i hrozeb</a:t>
            </a:r>
            <a:r>
              <a:rPr lang="cs-CZ" dirty="0"/>
              <a:t>. </a:t>
            </a:r>
            <a:endParaRPr lang="cs-CZ" dirty="0" smtClean="0"/>
          </a:p>
          <a:p>
            <a:pPr marL="534988" lvl="1" indent="-457200">
              <a:spcBef>
                <a:spcPts val="0"/>
              </a:spcBef>
              <a:buSzPct val="100000"/>
            </a:pPr>
            <a:r>
              <a:rPr lang="cs-CZ" b="1" dirty="0" smtClean="0"/>
              <a:t>Úkolem</a:t>
            </a:r>
            <a:r>
              <a:rPr lang="cs-CZ" dirty="0" smtClean="0"/>
              <a:t> </a:t>
            </a:r>
            <a:r>
              <a:rPr lang="cs-CZ" b="1" dirty="0"/>
              <a:t>marketingových</a:t>
            </a:r>
            <a:r>
              <a:rPr lang="cs-CZ" dirty="0"/>
              <a:t> </a:t>
            </a:r>
            <a:r>
              <a:rPr lang="cs-CZ" b="1" dirty="0"/>
              <a:t>pracovníků</a:t>
            </a:r>
            <a:r>
              <a:rPr lang="cs-CZ" dirty="0"/>
              <a:t> je tyto </a:t>
            </a:r>
            <a:r>
              <a:rPr lang="cs-CZ" b="1" dirty="0"/>
              <a:t>faktory</a:t>
            </a:r>
            <a:r>
              <a:rPr lang="cs-CZ" dirty="0"/>
              <a:t> </a:t>
            </a:r>
            <a:r>
              <a:rPr lang="cs-CZ" b="1" dirty="0"/>
              <a:t>prostředí</a:t>
            </a:r>
            <a:r>
              <a:rPr lang="cs-CZ" dirty="0"/>
              <a:t> </a:t>
            </a:r>
            <a:r>
              <a:rPr lang="cs-CZ" b="1" dirty="0"/>
              <a:t>analyzovat</a:t>
            </a:r>
            <a:r>
              <a:rPr lang="cs-CZ" dirty="0"/>
              <a:t>, </a:t>
            </a:r>
            <a:r>
              <a:rPr lang="cs-CZ" b="1" dirty="0"/>
              <a:t>identifikovat</a:t>
            </a:r>
            <a:r>
              <a:rPr lang="cs-CZ" dirty="0"/>
              <a:t> jejich </a:t>
            </a:r>
            <a:r>
              <a:rPr lang="cs-CZ" b="1" dirty="0"/>
              <a:t>působení</a:t>
            </a:r>
            <a:r>
              <a:rPr lang="cs-CZ" dirty="0"/>
              <a:t> a </a:t>
            </a:r>
            <a:r>
              <a:rPr lang="cs-CZ" b="1" dirty="0"/>
              <a:t>navrhnout</a:t>
            </a:r>
            <a:r>
              <a:rPr lang="cs-CZ" dirty="0"/>
              <a:t> </a:t>
            </a:r>
            <a:r>
              <a:rPr lang="cs-CZ" b="1" dirty="0"/>
              <a:t>způsoby</a:t>
            </a:r>
            <a:r>
              <a:rPr lang="cs-CZ" dirty="0"/>
              <a:t> </a:t>
            </a:r>
            <a:r>
              <a:rPr lang="cs-CZ" b="1" dirty="0"/>
              <a:t>možného</a:t>
            </a:r>
            <a:r>
              <a:rPr lang="cs-CZ" dirty="0"/>
              <a:t> </a:t>
            </a:r>
            <a:r>
              <a:rPr lang="cs-CZ" b="1" dirty="0"/>
              <a:t>přizpůsobení</a:t>
            </a:r>
            <a:r>
              <a:rPr lang="cs-CZ" dirty="0"/>
              <a:t> </a:t>
            </a:r>
            <a:r>
              <a:rPr lang="cs-CZ" b="1" dirty="0"/>
              <a:t>chování</a:t>
            </a:r>
            <a:r>
              <a:rPr lang="cs-CZ" dirty="0"/>
              <a:t> firmy ve vztahu jak k současnému, tak i k očekávanému vývoji prostředí. </a:t>
            </a:r>
            <a:endParaRPr lang="cs-CZ" dirty="0" smtClean="0"/>
          </a:p>
          <a:p>
            <a:pPr marL="534988" lvl="1" indent="-457200">
              <a:spcBef>
                <a:spcPts val="0"/>
              </a:spcBef>
              <a:buSzPct val="100000"/>
            </a:pPr>
            <a:r>
              <a:rPr lang="cs-CZ" dirty="0" smtClean="0"/>
              <a:t>Včasná </a:t>
            </a:r>
            <a:r>
              <a:rPr lang="cs-CZ" dirty="0"/>
              <a:t>reakce firem na měnící se podmínky prostředí je nutná k tomu, aby nejen přežily, ale také prosperovaly.</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757376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Stanovení cílů firmy a vhodný výběr strategií vedoucích k naplnění cílů, misí i vizí by mělo být podloženo vypracováním situační analýzy. </a:t>
            </a:r>
            <a:endParaRPr lang="cs-CZ" dirty="0" smtClean="0"/>
          </a:p>
          <a:p>
            <a:pPr marL="420688" lvl="1">
              <a:spcBef>
                <a:spcPts val="0"/>
              </a:spcBef>
              <a:buSzPct val="100000"/>
            </a:pPr>
            <a:r>
              <a:rPr lang="cs-CZ" dirty="0" smtClean="0"/>
              <a:t>Ta </a:t>
            </a:r>
            <a:r>
              <a:rPr lang="cs-CZ" dirty="0"/>
              <a:t>je také prvním krokem marketingového strategického řízení, konkrétně jeho etapy plánování. </a:t>
            </a:r>
            <a:endParaRPr lang="cs-CZ" dirty="0" smtClean="0"/>
          </a:p>
          <a:p>
            <a:pPr marL="420688" lvl="1">
              <a:spcBef>
                <a:spcPts val="0"/>
              </a:spcBef>
              <a:buSzPct val="100000"/>
            </a:pPr>
            <a:r>
              <a:rPr lang="cs-CZ" dirty="0" smtClean="0"/>
              <a:t>Její </a:t>
            </a:r>
            <a:r>
              <a:rPr lang="cs-CZ" dirty="0"/>
              <a:t>podstatou je identifikace, analýza a ohodnocení všech relevantních faktorů, o nichž lze předpokládat, že budou mít vliv na konečnou volbu cílů a strategií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Prostředí firmy lze analyzovat různým způsobem. </a:t>
            </a:r>
            <a:endParaRPr lang="cs-CZ" dirty="0" smtClean="0"/>
          </a:p>
          <a:p>
            <a:pPr marL="534988" lvl="1" indent="-457200">
              <a:spcBef>
                <a:spcPts val="0"/>
              </a:spcBef>
              <a:buSzPct val="100000"/>
            </a:pPr>
            <a:r>
              <a:rPr lang="cs-CZ" dirty="0" smtClean="0"/>
              <a:t>Někteří </a:t>
            </a:r>
            <a:r>
              <a:rPr lang="cs-CZ" dirty="0"/>
              <a:t>dávají přednost analýze, která je člení na prostředí managementem firem kontrolovatelné a prostředí obtížně kontrolovatelné, někdy i zcela nekontrolovatelné (</a:t>
            </a:r>
            <a:r>
              <a:rPr lang="cs-CZ" dirty="0" err="1"/>
              <a:t>Berman</a:t>
            </a:r>
            <a:r>
              <a:rPr lang="cs-CZ" dirty="0"/>
              <a:t>, </a:t>
            </a:r>
            <a:r>
              <a:rPr lang="cs-CZ" dirty="0" err="1"/>
              <a:t>Evans</a:t>
            </a:r>
            <a:r>
              <a:rPr lang="cs-CZ" dirty="0"/>
              <a:t>, 1986). </a:t>
            </a:r>
            <a:endParaRPr lang="cs-CZ" dirty="0" smtClean="0"/>
          </a:p>
          <a:p>
            <a:pPr marL="534988" lvl="1" indent="-457200">
              <a:spcBef>
                <a:spcPts val="0"/>
              </a:spcBef>
              <a:buSzPct val="100000"/>
            </a:pPr>
            <a:r>
              <a:rPr lang="cs-CZ" dirty="0" err="1" smtClean="0"/>
              <a:t>Baker</a:t>
            </a:r>
            <a:r>
              <a:rPr lang="cs-CZ" dirty="0" smtClean="0"/>
              <a:t> </a:t>
            </a:r>
            <a:r>
              <a:rPr lang="cs-CZ" dirty="0"/>
              <a:t>a Hart (1989) se zabývají faktory prostředí, které mají vliv na úspěch firmy v konkurenčním úsilí</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63500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smtClean="0"/>
              <a:t>Faktory prostředí ovlivňující konkurenční úsilí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625" t="21333" r="31750" b="43334"/>
          <a:stretch/>
        </p:blipFill>
        <p:spPr>
          <a:xfrm>
            <a:off x="929280" y="2172631"/>
            <a:ext cx="7285439" cy="3953532"/>
          </a:xfrm>
          <a:prstGeom prst="rect">
            <a:avLst/>
          </a:prstGeom>
        </p:spPr>
      </p:pic>
    </p:spTree>
    <p:extLst>
      <p:ext uri="{BB962C8B-B14F-4D97-AF65-F5344CB8AC3E}">
        <p14:creationId xmlns:p14="http://schemas.microsoft.com/office/powerpoint/2010/main" val="40672327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Ve 14. vydání knihy Marketing management </a:t>
            </a:r>
            <a:r>
              <a:rPr lang="cs-CZ" dirty="0" err="1"/>
              <a:t>Kotler</a:t>
            </a:r>
            <a:r>
              <a:rPr lang="cs-CZ" dirty="0"/>
              <a:t> s Kellerem (2013) člení prostředí na: </a:t>
            </a:r>
            <a:endParaRPr lang="cs-CZ" dirty="0" smtClean="0"/>
          </a:p>
          <a:p>
            <a:pPr marL="992188" lvl="2" indent="-457200">
              <a:spcBef>
                <a:spcPts val="0"/>
              </a:spcBef>
              <a:buSzPct val="100000"/>
            </a:pPr>
            <a:r>
              <a:rPr lang="cs-CZ" dirty="0" smtClean="0"/>
              <a:t>činné </a:t>
            </a:r>
            <a:r>
              <a:rPr lang="cs-CZ" dirty="0"/>
              <a:t>prostředí, do něhož zahrnují všechny aktéry zapojené do výroby, distribuce a propagace nabídky</a:t>
            </a:r>
            <a:r>
              <a:rPr lang="cs-CZ" dirty="0" smtClean="0"/>
              <a:t>;</a:t>
            </a:r>
          </a:p>
          <a:p>
            <a:pPr marL="992188" lvl="2" indent="-457200">
              <a:spcBef>
                <a:spcPts val="0"/>
              </a:spcBef>
              <a:buSzPct val="100000"/>
            </a:pPr>
            <a:r>
              <a:rPr lang="cs-CZ" dirty="0"/>
              <a:t>širší prostředí, které je tvořeno demografickými, ekonomickými, společensko-kulturními, přírodními, technologickými a politicko-právními faktory.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11584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Většina autorů publikací o marketingu používá členění podle Kotlera a Armstronga na vnější a vnitřní </a:t>
            </a:r>
            <a:r>
              <a:rPr lang="cs-CZ" dirty="0" smtClean="0"/>
              <a:t>prostředí. </a:t>
            </a:r>
          </a:p>
          <a:p>
            <a:pPr marL="534988" lvl="1" indent="-457200">
              <a:spcBef>
                <a:spcPts val="0"/>
              </a:spcBef>
              <a:buSzPct val="100000"/>
            </a:pPr>
            <a:r>
              <a:rPr lang="cs-CZ" dirty="0" smtClean="0"/>
              <a:t>Jednotlivé </a:t>
            </a:r>
            <a:r>
              <a:rPr lang="cs-CZ" dirty="0"/>
              <a:t>složky marketingového prostředí jsou propojeny (roviny, vrstvy i faktory).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80544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smtClean="0"/>
              <a:t>Vnější a vnitřní prostředí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24/71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0438" t="31690" r="57194" b="33118"/>
          <a:stretch/>
        </p:blipFill>
        <p:spPr>
          <a:xfrm>
            <a:off x="1399673" y="2101516"/>
            <a:ext cx="6344653" cy="3880268"/>
          </a:xfrm>
          <a:prstGeom prst="rect">
            <a:avLst/>
          </a:prstGeom>
        </p:spPr>
      </p:pic>
    </p:spTree>
    <p:extLst>
      <p:ext uri="{BB962C8B-B14F-4D97-AF65-F5344CB8AC3E}">
        <p14:creationId xmlns:p14="http://schemas.microsoft.com/office/powerpoint/2010/main" val="42430471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dirty="0" err="1"/>
              <a:t>Kotler</a:t>
            </a:r>
            <a:r>
              <a:rPr lang="cs-CZ" dirty="0"/>
              <a:t> a Armstrong (2001) a také </a:t>
            </a:r>
            <a:r>
              <a:rPr lang="cs-CZ" dirty="0" err="1"/>
              <a:t>Kotler</a:t>
            </a:r>
            <a:r>
              <a:rPr lang="cs-CZ" dirty="0"/>
              <a:t> a Keller (2013) upozorňují na to, že je třeba, aby firmy při analýze prostředí dokázaly odlišit módní výkyvy/výstřelky od trendů a </a:t>
            </a:r>
            <a:r>
              <a:rPr lang="cs-CZ" dirty="0" err="1"/>
              <a:t>megatrendů</a:t>
            </a:r>
            <a:r>
              <a:rPr lang="cs-CZ" dirty="0"/>
              <a:t>: </a:t>
            </a:r>
            <a:endParaRPr lang="cs-CZ" dirty="0" smtClean="0"/>
          </a:p>
          <a:p>
            <a:pPr marL="992188" lvl="2" indent="-457200">
              <a:spcBef>
                <a:spcPts val="0"/>
              </a:spcBef>
              <a:buSzPct val="100000"/>
            </a:pPr>
            <a:r>
              <a:rPr lang="cs-CZ" b="1" dirty="0" smtClean="0"/>
              <a:t>módní </a:t>
            </a:r>
            <a:r>
              <a:rPr lang="cs-CZ" b="1" dirty="0"/>
              <a:t>výkyvy/výstřelky </a:t>
            </a:r>
            <a:r>
              <a:rPr lang="cs-CZ" dirty="0"/>
              <a:t>jsou jevy nepředvídatelné, krátkodobé, bez sociálních, ekonomických a politických konsekvencí; </a:t>
            </a:r>
            <a:endParaRPr lang="cs-CZ" dirty="0" smtClean="0"/>
          </a:p>
          <a:p>
            <a:pPr marL="992188" lvl="2" indent="-457200">
              <a:spcBef>
                <a:spcPts val="0"/>
              </a:spcBef>
              <a:buSzPct val="100000"/>
            </a:pPr>
            <a:r>
              <a:rPr lang="cs-CZ" b="1" dirty="0" smtClean="0"/>
              <a:t>trendy</a:t>
            </a:r>
            <a:r>
              <a:rPr lang="cs-CZ" dirty="0" smtClean="0"/>
              <a:t> </a:t>
            </a:r>
            <a:r>
              <a:rPr lang="cs-CZ" dirty="0"/>
              <a:t>se vyznačují dlouhodobou tendencí a dají se dobře předvídat jejich extrapolací do budoucna; </a:t>
            </a:r>
            <a:endParaRPr lang="cs-CZ" dirty="0" smtClean="0"/>
          </a:p>
          <a:p>
            <a:pPr marL="992188" lvl="2" indent="-457200">
              <a:spcBef>
                <a:spcPts val="0"/>
              </a:spcBef>
              <a:buSzPct val="100000"/>
            </a:pPr>
            <a:r>
              <a:rPr lang="cs-CZ" b="1" dirty="0" err="1" smtClean="0"/>
              <a:t>megatrendy</a:t>
            </a:r>
            <a:r>
              <a:rPr lang="cs-CZ" dirty="0" smtClean="0"/>
              <a:t> </a:t>
            </a:r>
            <a:r>
              <a:rPr lang="cs-CZ" dirty="0"/>
              <a:t>se vyznačují velkými sociálními, ekonomickými, politickými a technologickými změnami, které se vyvíjejí pozvolna a výrazným způsobem ovlivňují život jednotlivce i společnosti.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12707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Vnější prostředí firmy </a:t>
            </a:r>
            <a:r>
              <a:rPr lang="cs-CZ" dirty="0"/>
              <a:t>se člení na </a:t>
            </a:r>
            <a:r>
              <a:rPr lang="cs-CZ" b="1" dirty="0"/>
              <a:t>makroprostředí</a:t>
            </a:r>
            <a:r>
              <a:rPr lang="cs-CZ" dirty="0"/>
              <a:t> a </a:t>
            </a:r>
            <a:r>
              <a:rPr lang="cs-CZ" b="1" dirty="0" smtClean="0"/>
              <a:t>mikroprostředí</a:t>
            </a:r>
            <a:r>
              <a:rPr lang="cs-CZ" dirty="0" smtClean="0"/>
              <a:t>. </a:t>
            </a:r>
          </a:p>
          <a:p>
            <a:pPr marL="534988" lvl="1" indent="-457200">
              <a:spcBef>
                <a:spcPts val="0"/>
              </a:spcBef>
              <a:buSzPct val="100000"/>
            </a:pPr>
            <a:r>
              <a:rPr lang="cs-CZ" b="1" dirty="0" smtClean="0"/>
              <a:t>Makroprostředí</a:t>
            </a:r>
            <a:r>
              <a:rPr lang="cs-CZ" dirty="0" smtClean="0"/>
              <a:t> </a:t>
            </a:r>
            <a:r>
              <a:rPr lang="cs-CZ" dirty="0"/>
              <a:t>obsahuje faktory (vlivy nebo také síly), které působí na </a:t>
            </a:r>
            <a:r>
              <a:rPr lang="cs-CZ" b="1" dirty="0"/>
              <a:t>mikroprostředí</a:t>
            </a:r>
            <a:r>
              <a:rPr lang="cs-CZ" dirty="0"/>
              <a:t> všech aktivních účastníků trhu, ovšem s různou intenzitou a mírou dopadu.</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35431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err="1"/>
              <a:t>Kotler</a:t>
            </a:r>
            <a:r>
              <a:rPr lang="cs-CZ" dirty="0"/>
              <a:t> s Kellerem (2013, s. 42–44) identifikovali dvanáct hlavních a někdy vzájemně provázaných společenských sil, které v dnešní době podněcují nová marketingová chování, nové příležitosti a výzvy</a:t>
            </a:r>
            <a:r>
              <a:rPr lang="cs-CZ" dirty="0" smtClean="0"/>
              <a:t>:</a:t>
            </a:r>
          </a:p>
          <a:p>
            <a:pPr marL="992188" lvl="2" indent="-457200">
              <a:spcBef>
                <a:spcPts val="0"/>
              </a:spcBef>
              <a:buSzPct val="100000"/>
            </a:pPr>
            <a:r>
              <a:rPr lang="es-ES" dirty="0"/>
              <a:t>technologie informačních sítí; </a:t>
            </a:r>
            <a:endParaRPr lang="cs-CZ" dirty="0"/>
          </a:p>
          <a:p>
            <a:pPr marL="992188" lvl="2" indent="-457200">
              <a:spcBef>
                <a:spcPts val="0"/>
              </a:spcBef>
              <a:buSzPct val="100000"/>
            </a:pPr>
            <a:r>
              <a:rPr lang="es-ES" dirty="0" smtClean="0"/>
              <a:t>globalizace</a:t>
            </a:r>
            <a:r>
              <a:rPr lang="es-ES" dirty="0"/>
              <a:t>; </a:t>
            </a:r>
            <a:endParaRPr lang="cs-CZ" dirty="0"/>
          </a:p>
          <a:p>
            <a:pPr marL="992188" lvl="2" indent="-457200">
              <a:spcBef>
                <a:spcPts val="0"/>
              </a:spcBef>
              <a:buSzPct val="100000"/>
            </a:pPr>
            <a:r>
              <a:rPr lang="es-ES" dirty="0" smtClean="0"/>
              <a:t>deregulace;</a:t>
            </a:r>
            <a:endParaRPr lang="cs-CZ" dirty="0" smtClean="0"/>
          </a:p>
          <a:p>
            <a:pPr marL="992188" lvl="2" indent="-457200">
              <a:spcBef>
                <a:spcPts val="0"/>
              </a:spcBef>
              <a:buSzPct val="100000"/>
            </a:pPr>
            <a:r>
              <a:rPr lang="es-ES" dirty="0" smtClean="0"/>
              <a:t>privatizace;</a:t>
            </a:r>
            <a:endParaRPr lang="cs-CZ" dirty="0" smtClean="0"/>
          </a:p>
          <a:p>
            <a:pPr marL="992188" lvl="2" indent="-457200">
              <a:spcBef>
                <a:spcPts val="0"/>
              </a:spcBef>
              <a:buSzPct val="100000"/>
            </a:pPr>
            <a:r>
              <a:rPr lang="cs-CZ" dirty="0"/>
              <a:t>z</a:t>
            </a:r>
            <a:r>
              <a:rPr lang="cs-CZ" dirty="0" smtClean="0"/>
              <a:t>výšená konkurence;</a:t>
            </a:r>
          </a:p>
          <a:p>
            <a:pPr marL="992188" lvl="2" indent="-457200">
              <a:spcBef>
                <a:spcPts val="0"/>
              </a:spcBef>
              <a:buSzPct val="100000"/>
            </a:pPr>
            <a:r>
              <a:rPr lang="cs-CZ" dirty="0"/>
              <a:t>k</a:t>
            </a:r>
            <a:r>
              <a:rPr lang="cs-CZ" dirty="0" smtClean="0"/>
              <a:t>onvergence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89287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992188" lvl="2" indent="-457200">
              <a:spcBef>
                <a:spcPts val="0"/>
              </a:spcBef>
              <a:buSzPct val="100000"/>
            </a:pPr>
            <a:r>
              <a:rPr lang="cs-CZ" dirty="0"/>
              <a:t>konvergence odvětví; </a:t>
            </a:r>
            <a:endParaRPr lang="cs-CZ" dirty="0" smtClean="0"/>
          </a:p>
          <a:p>
            <a:pPr marL="992188" lvl="2" indent="-457200">
              <a:spcBef>
                <a:spcPts val="0"/>
              </a:spcBef>
              <a:buSzPct val="100000"/>
            </a:pPr>
            <a:r>
              <a:rPr lang="cs-CZ" dirty="0" smtClean="0"/>
              <a:t>přeměna </a:t>
            </a:r>
            <a:r>
              <a:rPr lang="cs-CZ" dirty="0"/>
              <a:t>maloobchodu; </a:t>
            </a:r>
            <a:endParaRPr lang="cs-CZ" dirty="0" smtClean="0"/>
          </a:p>
          <a:p>
            <a:pPr marL="992188" lvl="2" indent="-457200">
              <a:spcBef>
                <a:spcPts val="0"/>
              </a:spcBef>
              <a:buSzPct val="100000"/>
            </a:pPr>
            <a:r>
              <a:rPr lang="cs-CZ" dirty="0" smtClean="0"/>
              <a:t>eliminace </a:t>
            </a:r>
            <a:r>
              <a:rPr lang="cs-CZ" dirty="0"/>
              <a:t>prostředníků</a:t>
            </a:r>
            <a:r>
              <a:rPr lang="cs-CZ" dirty="0" smtClean="0"/>
              <a:t>;</a:t>
            </a:r>
          </a:p>
          <a:p>
            <a:pPr marL="992188" lvl="2" indent="-457200">
              <a:spcBef>
                <a:spcPts val="0"/>
              </a:spcBef>
              <a:buSzPct val="100000"/>
            </a:pPr>
            <a:r>
              <a:rPr lang="cs-CZ" dirty="0" smtClean="0"/>
              <a:t>kupní </a:t>
            </a:r>
            <a:r>
              <a:rPr lang="cs-CZ" dirty="0"/>
              <a:t>síla spotřebitelů</a:t>
            </a:r>
            <a:r>
              <a:rPr lang="cs-CZ" dirty="0" smtClean="0"/>
              <a:t>;</a:t>
            </a:r>
          </a:p>
          <a:p>
            <a:pPr marL="992188" lvl="2" indent="-457200">
              <a:spcBef>
                <a:spcPts val="0"/>
              </a:spcBef>
              <a:buSzPct val="100000"/>
            </a:pPr>
            <a:r>
              <a:rPr lang="cs-CZ" dirty="0" smtClean="0"/>
              <a:t>informovanost </a:t>
            </a:r>
            <a:r>
              <a:rPr lang="cs-CZ" dirty="0"/>
              <a:t>spotřebitelů; </a:t>
            </a:r>
            <a:endParaRPr lang="cs-CZ" dirty="0" smtClean="0"/>
          </a:p>
          <a:p>
            <a:pPr marL="992188" lvl="2" indent="-457200">
              <a:spcBef>
                <a:spcPts val="0"/>
              </a:spcBef>
              <a:buSzPct val="100000"/>
            </a:pPr>
            <a:r>
              <a:rPr lang="cs-CZ" dirty="0" smtClean="0"/>
              <a:t>účast </a:t>
            </a:r>
            <a:r>
              <a:rPr lang="cs-CZ" dirty="0"/>
              <a:t>spotřebitelů; </a:t>
            </a:r>
            <a:endParaRPr lang="cs-CZ" dirty="0" smtClean="0"/>
          </a:p>
          <a:p>
            <a:pPr marL="992188" lvl="2" indent="-457200">
              <a:spcBef>
                <a:spcPts val="0"/>
              </a:spcBef>
              <a:buSzPct val="100000"/>
            </a:pPr>
            <a:r>
              <a:rPr lang="cs-CZ" dirty="0" smtClean="0"/>
              <a:t>vzdor </a:t>
            </a:r>
            <a:r>
              <a:rPr lang="cs-CZ" dirty="0"/>
              <a:t>spotřebitelů.</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4784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b="1" dirty="0"/>
              <a:t>Marketingové makroprostředí </a:t>
            </a:r>
            <a:r>
              <a:rPr lang="cs-CZ" dirty="0"/>
              <a:t>zahrnuje okolnosti, vlivy a situace, které firma svými aktivitami nemůže nebo jen velmi obtížně může ovlivnit</a:t>
            </a:r>
            <a:r>
              <a:rPr lang="cs-CZ" dirty="0" smtClean="0"/>
              <a:t>.</a:t>
            </a:r>
          </a:p>
          <a:p>
            <a:pPr marL="992188" lvl="2" indent="-457200">
              <a:spcBef>
                <a:spcPts val="0"/>
              </a:spcBef>
              <a:buSzPct val="100000"/>
            </a:pPr>
            <a:r>
              <a:rPr lang="cs-CZ" dirty="0"/>
              <a:t>Do </a:t>
            </a:r>
            <a:r>
              <a:rPr lang="cs-CZ" b="1" dirty="0"/>
              <a:t>makroprostředí</a:t>
            </a:r>
            <a:r>
              <a:rPr lang="cs-CZ" dirty="0"/>
              <a:t> jsou </a:t>
            </a:r>
            <a:r>
              <a:rPr lang="cs-CZ" b="1" dirty="0"/>
              <a:t>zařazeny</a:t>
            </a:r>
            <a:r>
              <a:rPr lang="cs-CZ" dirty="0"/>
              <a:t> </a:t>
            </a:r>
            <a:r>
              <a:rPr lang="cs-CZ" b="1" dirty="0"/>
              <a:t>vlivy</a:t>
            </a:r>
            <a:r>
              <a:rPr lang="cs-CZ" dirty="0"/>
              <a:t> demografické, přírodní, politické, legislativní, ekonomické, sociokulturní, geografické (vlivy do značné míry předurčující logistiku podniku), technologické, inovační, ekologické aj. To znamená, že některé z vlivů jsou hmotné (např. technologické) a další jsou nehmotné.</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7854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Situační analýza (</a:t>
            </a:r>
            <a:r>
              <a:rPr lang="cs-CZ" dirty="0" err="1"/>
              <a:t>situation</a:t>
            </a:r>
            <a:r>
              <a:rPr lang="cs-CZ" dirty="0"/>
              <a:t> analyse) je všeobecná metoda zkoumání jednotlivých složek a vlastností vnějšího prostředí (makroprostředí a mikroprostředí), ve kterém firma podniká, případně které na ni nějakým způsobem působí, ovlivňuje její činnost, a zkoumání vnitřního prostředí firmy (kvalita managementu a zaměstnanců, strategie firmy, finanční situace, vybavenost, historie, umístění, organizační kultura, image </a:t>
            </a:r>
            <a:r>
              <a:rPr lang="cs-CZ" dirty="0" err="1"/>
              <a:t>etc</a:t>
            </a:r>
            <a:r>
              <a:rPr lang="cs-CZ" dirty="0"/>
              <a:t>.), její schopnosti výrobky tvořit, vyvíjet a inovovat, produkovat je, prodávat, financovat programy (Jakubíková, 2005).</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96571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Při analýze vlivů makroprostředí je nutno vycházet z analýzy vzdáleného prostředí, kterým je globální makroprostředí, a poté postupovat směrem dolů, až k lokálnímu prostředí, a vybrat ze všech faktorů pouze ty, které jsou pro konkrétní podnik důležité.</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7071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930" t="63411" r="57018" b="31872"/>
          <a:stretch/>
        </p:blipFill>
        <p:spPr>
          <a:xfrm>
            <a:off x="457200" y="2470484"/>
            <a:ext cx="8463146" cy="622774"/>
          </a:xfrm>
          <a:prstGeom prst="rect">
            <a:avLst/>
          </a:prstGeom>
        </p:spPr>
      </p:pic>
    </p:spTree>
    <p:extLst>
      <p:ext uri="{BB962C8B-B14F-4D97-AF65-F5344CB8AC3E}">
        <p14:creationId xmlns:p14="http://schemas.microsoft.com/office/powerpoint/2010/main" val="30131548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Pro zhodnocení vývoje vnějšího prostředí lze využít </a:t>
            </a:r>
            <a:r>
              <a:rPr lang="cs-CZ" b="1" dirty="0"/>
              <a:t>PEST</a:t>
            </a:r>
            <a:r>
              <a:rPr lang="cs-CZ" dirty="0"/>
              <a:t> </a:t>
            </a:r>
            <a:r>
              <a:rPr lang="cs-CZ" b="1" dirty="0"/>
              <a:t>analýzu</a:t>
            </a:r>
            <a:r>
              <a:rPr lang="cs-CZ" dirty="0"/>
              <a:t> (podle začátečních písmen českých a anglických názvů). </a:t>
            </a:r>
            <a:endParaRPr lang="cs-CZ" dirty="0" smtClean="0"/>
          </a:p>
          <a:p>
            <a:pPr marL="992188" lvl="2" indent="-457200">
              <a:spcBef>
                <a:spcPts val="0"/>
              </a:spcBef>
              <a:buSzPct val="100000"/>
            </a:pPr>
            <a:r>
              <a:rPr lang="cs-CZ" dirty="0" smtClean="0"/>
              <a:t>Zkoumají </a:t>
            </a:r>
            <a:r>
              <a:rPr lang="cs-CZ" dirty="0"/>
              <a:t>se faktory politicko-právní, ekonomické, sociokulturní a technologické, které ovlivňují nebo mohou ovlivnit činnost podniku; rozšířená </a:t>
            </a:r>
            <a:r>
              <a:rPr lang="cs-CZ" b="1" dirty="0"/>
              <a:t>analýza</a:t>
            </a:r>
            <a:r>
              <a:rPr lang="cs-CZ" dirty="0"/>
              <a:t> </a:t>
            </a:r>
            <a:r>
              <a:rPr lang="cs-CZ" b="1" dirty="0"/>
              <a:t>PESTEL</a:t>
            </a:r>
            <a:r>
              <a:rPr lang="cs-CZ" dirty="0"/>
              <a:t> začleňuje i ekologické </a:t>
            </a:r>
            <a:r>
              <a:rPr lang="cs-CZ" dirty="0" smtClean="0"/>
              <a:t>vlivy.</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582813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Mezi </a:t>
            </a:r>
            <a:r>
              <a:rPr lang="cs-CZ" b="1" dirty="0"/>
              <a:t>politicko-právní faktory </a:t>
            </a:r>
            <a:r>
              <a:rPr lang="cs-CZ" dirty="0"/>
              <a:t>patří politická stabilita, stabilita vlády, vliv politických stran, činnost zájmových sdružení a svazů, členství země v různých politicko-hospodářských seskupeních, fiskální politika, sociální politika, vízová politika, zákony, ochrana životního prostředí, dohody o zamezení dvojího zdanění, které napomáhají snížení nákladů podnikatelů, aj. </a:t>
            </a:r>
            <a:endParaRPr lang="cs-CZ" dirty="0" smtClean="0"/>
          </a:p>
          <a:p>
            <a:pPr marL="1449388" lvl="3" indent="-457200">
              <a:spcBef>
                <a:spcPts val="0"/>
              </a:spcBef>
              <a:buSzPct val="100000"/>
            </a:pPr>
            <a:r>
              <a:rPr lang="cs-CZ" dirty="0" smtClean="0"/>
              <a:t>Politicko-právní </a:t>
            </a:r>
            <a:r>
              <a:rPr lang="cs-CZ" dirty="0"/>
              <a:t>prostředí vytváří rámec pro všechny podnikatelské a podnikové činnosti.</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525526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K </a:t>
            </a:r>
            <a:r>
              <a:rPr lang="cs-CZ" b="1" dirty="0"/>
              <a:t>ekonomickým</a:t>
            </a:r>
            <a:r>
              <a:rPr lang="cs-CZ" dirty="0"/>
              <a:t> </a:t>
            </a:r>
            <a:r>
              <a:rPr lang="cs-CZ" b="1" dirty="0"/>
              <a:t>faktorům</a:t>
            </a:r>
            <a:r>
              <a:rPr lang="cs-CZ" dirty="0"/>
              <a:t> patří vývoj HDP, fáze ekonomického cyklu (deprese, recese, oživení, konjunktura), stav platební bilance státu, úrokové sazby, měnové kurzy, míra nezaměstnanosti, míra inflace, případně deflace, průměrná výše důchodů obyvatelstva, životní minimum, dávky státní sociální podpory, kupní síla a koupěschopnost aj. </a:t>
            </a:r>
            <a:endParaRPr lang="cs-CZ" dirty="0" smtClean="0"/>
          </a:p>
          <a:p>
            <a:pPr marL="1449388" lvl="3" indent="-457200">
              <a:spcBef>
                <a:spcPts val="0"/>
              </a:spcBef>
              <a:buSzPct val="100000"/>
            </a:pPr>
            <a:r>
              <a:rPr lang="cs-CZ" dirty="0" smtClean="0"/>
              <a:t>Ekonomické </a:t>
            </a:r>
            <a:r>
              <a:rPr lang="cs-CZ" dirty="0"/>
              <a:t>faktory ovlivňují kupní sílu a nákupní zvyky spotřebitele.</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21408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b="1" dirty="0"/>
              <a:t>Sociokulturní</a:t>
            </a:r>
            <a:r>
              <a:rPr lang="cs-CZ" dirty="0"/>
              <a:t> </a:t>
            </a:r>
            <a:r>
              <a:rPr lang="cs-CZ" b="1" dirty="0"/>
              <a:t>faktory</a:t>
            </a:r>
            <a:r>
              <a:rPr lang="cs-CZ" dirty="0"/>
              <a:t> působí ve dvou rovinách, a to: ꔷ faktory spojené s kupním chováním spotřebitelů (Koudelka, Vávra, 2007): </a:t>
            </a:r>
            <a:endParaRPr lang="cs-CZ" dirty="0" smtClean="0"/>
          </a:p>
          <a:p>
            <a:pPr marL="1449388" lvl="3" indent="-457200">
              <a:spcBef>
                <a:spcPts val="0"/>
              </a:spcBef>
              <a:buSzPct val="100000"/>
            </a:pPr>
            <a:r>
              <a:rPr lang="cs-CZ" b="1" dirty="0"/>
              <a:t>kulturní</a:t>
            </a:r>
            <a:r>
              <a:rPr lang="cs-CZ" dirty="0"/>
              <a:t> – spotřební zvyky, kulturní hodnoty, vnímání (sebe sama, ostatních, firem a organizací, společnosti, přírody, vesmíru), jazyk, řeč těla, osobní image, chování žen a mužů – sbližování jejich spotřebního chování, </a:t>
            </a:r>
          </a:p>
          <a:p>
            <a:pPr marL="1449388" lvl="3" indent="-457200">
              <a:spcBef>
                <a:spcPts val="0"/>
              </a:spcBef>
              <a:buSzPct val="100000"/>
            </a:pPr>
            <a:r>
              <a:rPr lang="cs-CZ" b="1" dirty="0"/>
              <a:t>sociální</a:t>
            </a:r>
            <a:r>
              <a:rPr lang="cs-CZ" dirty="0"/>
              <a:t> – sociální stratifikace společnosti a její uspořádání (třídy), sociálně-ekonomické zázemí spotřebitelů, příjmy, majetek, vývoj životní úrovně, životní styl, úroveň vzdělání, mobilita obyvatel aj.; </a:t>
            </a:r>
            <a:endParaRPr lang="cs-CZ" dirty="0" smtClean="0"/>
          </a:p>
          <a:p>
            <a:pPr marL="992188" lvl="2" indent="-457200">
              <a:spcBef>
                <a:spcPts val="0"/>
              </a:spcBef>
              <a:buSzPct val="100000"/>
            </a:pPr>
            <a:r>
              <a:rPr lang="cs-CZ" dirty="0" smtClean="0"/>
              <a:t>faktory </a:t>
            </a:r>
            <a:r>
              <a:rPr lang="cs-CZ" dirty="0"/>
              <a:t>podmiňující chování organizací: je možné sledovat kulturní i sociální vlivy působící na jednání organizací</a:t>
            </a:r>
            <a:r>
              <a:rPr lang="cs-CZ" dirty="0" smtClean="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79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b="1" dirty="0"/>
              <a:t>Technologické</a:t>
            </a:r>
            <a:r>
              <a:rPr lang="cs-CZ" dirty="0"/>
              <a:t> </a:t>
            </a:r>
            <a:r>
              <a:rPr lang="cs-CZ" b="1" dirty="0"/>
              <a:t>faktory</a:t>
            </a:r>
            <a:r>
              <a:rPr lang="cs-CZ" dirty="0"/>
              <a:t> (nebo také inovační faktory) představují trendy ve výzkumu a vývoji; je to rychlost technologických změn, výrobní, dopravní, skladovací, komunikační, informační, sociální technologie aj. </a:t>
            </a:r>
            <a:endParaRPr lang="cs-CZ" dirty="0" smtClean="0"/>
          </a:p>
          <a:p>
            <a:pPr marL="992188" lvl="2" indent="-457200">
              <a:spcBef>
                <a:spcPts val="0"/>
              </a:spcBef>
              <a:buSzPct val="100000"/>
            </a:pPr>
            <a:r>
              <a:rPr lang="cs-CZ" dirty="0" smtClean="0"/>
              <a:t>Technologické </a:t>
            </a:r>
            <a:r>
              <a:rPr lang="cs-CZ" dirty="0"/>
              <a:t>prostředí a jeho změny jsou pro podniky zdrojem technologického pokroku, který jim umožňuje dosahovat lepších hospodářských výsledků, zvyšovat konkurenční schopnost a humanizovat práci (Synek a kol., 2002).</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073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V analýze PEST i PESTEL se ztrácejí dva důležité faktory, a to demografické a přírodní: </a:t>
            </a:r>
            <a:endParaRPr lang="cs-CZ" dirty="0" smtClean="0"/>
          </a:p>
          <a:p>
            <a:pPr marL="1449388" lvl="3" indent="-457200">
              <a:spcBef>
                <a:spcPts val="0"/>
              </a:spcBef>
              <a:buSzPct val="100000"/>
            </a:pPr>
            <a:r>
              <a:rPr lang="cs-CZ" b="1" dirty="0"/>
              <a:t>Demografické faktory se týkají lidí </a:t>
            </a:r>
            <a:r>
              <a:rPr lang="cs-CZ" dirty="0"/>
              <a:t>– velikost populace, hustota a rozmístění osídlení, porodnost, délka života, věková skladba, migrace obyvatel, rasová a národnostní struktura, charakter rodin (sňatky, rozvody, děti) i charakter domácností (vybavení). </a:t>
            </a:r>
            <a:endParaRPr lang="cs-CZ" dirty="0" smtClean="0"/>
          </a:p>
          <a:p>
            <a:pPr marL="1906588" lvl="4" indent="-457200">
              <a:spcBef>
                <a:spcPts val="0"/>
              </a:spcBef>
              <a:buSzPct val="100000"/>
            </a:pPr>
            <a:r>
              <a:rPr lang="cs-CZ" dirty="0" smtClean="0"/>
              <a:t>Lidé </a:t>
            </a:r>
            <a:r>
              <a:rPr lang="cs-CZ" dirty="0"/>
              <a:t>tvoří trhy, proto je analýza demografických faktorů pro marketingové pracovníky významná. </a:t>
            </a:r>
            <a:endParaRPr lang="cs-CZ" dirty="0" smtClean="0"/>
          </a:p>
          <a:p>
            <a:pPr marL="1449388" lvl="3" indent="-457200">
              <a:spcBef>
                <a:spcPts val="0"/>
              </a:spcBef>
              <a:buSzPct val="100000"/>
            </a:pPr>
            <a:r>
              <a:rPr lang="cs-CZ" b="1" dirty="0" smtClean="0"/>
              <a:t>Přírodní</a:t>
            </a:r>
            <a:r>
              <a:rPr lang="cs-CZ" dirty="0" smtClean="0"/>
              <a:t> </a:t>
            </a:r>
            <a:r>
              <a:rPr lang="cs-CZ" b="1" dirty="0"/>
              <a:t>faktory</a:t>
            </a:r>
            <a:r>
              <a:rPr lang="cs-CZ" dirty="0"/>
              <a:t> zahrnují přírodní zdroje, klimatické podmínky, počasí. Přírodní zdroje představují pro podniky vstupy.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99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b="1" dirty="0"/>
              <a:t>Cílem analýzy makroprostředí </a:t>
            </a:r>
            <a:r>
              <a:rPr lang="cs-CZ" dirty="0"/>
              <a:t>je vybrat ze všech faktorů pouze ty, které jsou pro konkrétní podnik důležité. </a:t>
            </a:r>
            <a:endParaRPr lang="cs-CZ" dirty="0" smtClean="0"/>
          </a:p>
          <a:p>
            <a:pPr marL="992188" lvl="2" indent="-457200">
              <a:spcBef>
                <a:spcPts val="0"/>
              </a:spcBef>
              <a:buSzPct val="100000"/>
            </a:pPr>
            <a:r>
              <a:rPr lang="cs-CZ" dirty="0" smtClean="0"/>
              <a:t>Při </a:t>
            </a:r>
            <a:r>
              <a:rPr lang="cs-CZ" dirty="0"/>
              <a:t>analýze faktorů makroprostředí je nezbytné, aby ti, kdo analýzu provádějí, věnovali maximální úsilí identifikaci budoucího vývoje a jeho možnému dopadu na podnik, organizaci, místo atd.</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583142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b="1" dirty="0"/>
              <a:t>Marketingové mikroprostředí </a:t>
            </a:r>
            <a:r>
              <a:rPr lang="cs-CZ" dirty="0"/>
              <a:t>(odvětví, ve kterém firma podniká) nebo také </a:t>
            </a:r>
            <a:r>
              <a:rPr lang="cs-CZ" dirty="0" err="1"/>
              <a:t>mikrookolí</a:t>
            </a:r>
            <a:r>
              <a:rPr lang="cs-CZ" dirty="0"/>
              <a:t> zahrnuje okolnosti, vlivy a situace, které firma svými aktivitami může významně ovlivnit.</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56554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Smyslem provádění situační analýzy je nalezení správného poměru mezi příležitostmi, jež přicházejí v úvahu ve vnějším prostředí a jsou výhodné pro firmu, a mezi schopnostmi a zdroji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996716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Nejprve je nutné analyzovat samotné odvětví. </a:t>
            </a:r>
            <a:endParaRPr lang="cs-CZ" dirty="0" smtClean="0"/>
          </a:p>
          <a:p>
            <a:pPr marL="992188" lvl="2" indent="-457200">
              <a:spcBef>
                <a:spcPts val="0"/>
              </a:spcBef>
              <a:buSzPct val="100000"/>
            </a:pPr>
            <a:r>
              <a:rPr lang="cs-CZ" dirty="0" smtClean="0"/>
              <a:t>Při </a:t>
            </a:r>
            <a:r>
              <a:rPr lang="cs-CZ" dirty="0"/>
              <a:t>analýze odvětví se sledují jeho základní charakteristiky, tj. velikost a růst trhu, fáze životního cyklu, nároky na kapitál, vstupní a výstupní bariéry apod. </a:t>
            </a:r>
            <a:endParaRPr lang="cs-CZ" dirty="0" smtClean="0"/>
          </a:p>
          <a:p>
            <a:pPr marL="992188" lvl="2" indent="-457200">
              <a:spcBef>
                <a:spcPts val="0"/>
              </a:spcBef>
              <a:buSzPct val="100000"/>
            </a:pPr>
            <a:r>
              <a:rPr lang="cs-CZ" dirty="0" smtClean="0"/>
              <a:t>Určuje </a:t>
            </a:r>
            <a:r>
              <a:rPr lang="cs-CZ" dirty="0"/>
              <a:t>se také struktura odvětví, které může být: </a:t>
            </a:r>
            <a:endParaRPr lang="cs-CZ" dirty="0" smtClean="0"/>
          </a:p>
          <a:p>
            <a:pPr marL="1449388" lvl="3" indent="-457200">
              <a:spcBef>
                <a:spcPts val="0"/>
              </a:spcBef>
              <a:buSzPct val="100000"/>
            </a:pPr>
            <a:r>
              <a:rPr lang="cs-CZ" dirty="0" smtClean="0"/>
              <a:t>atomizované</a:t>
            </a:r>
            <a:r>
              <a:rPr lang="cs-CZ" dirty="0"/>
              <a:t> – mnoho malých </a:t>
            </a:r>
            <a:r>
              <a:rPr lang="cs-CZ" dirty="0" smtClean="0"/>
              <a:t>podniků;</a:t>
            </a:r>
          </a:p>
          <a:p>
            <a:pPr marL="1449388" lvl="3" indent="-457200">
              <a:spcBef>
                <a:spcPts val="0"/>
              </a:spcBef>
              <a:buSzPct val="100000"/>
            </a:pPr>
            <a:r>
              <a:rPr lang="cs-CZ" dirty="0" smtClean="0"/>
              <a:t>konsolidované</a:t>
            </a:r>
            <a:r>
              <a:rPr lang="cs-CZ" dirty="0"/>
              <a:t> – několik málo silných podniků.</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113083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dirty="0"/>
              <a:t>Situace v každém odvětví se samozřejmě neustále mění. </a:t>
            </a:r>
            <a:endParaRPr lang="cs-CZ" dirty="0" smtClean="0"/>
          </a:p>
          <a:p>
            <a:pPr marL="992188" lvl="2" indent="-457200">
              <a:spcBef>
                <a:spcPts val="0"/>
              </a:spcBef>
              <a:buSzPct val="100000"/>
            </a:pPr>
            <a:r>
              <a:rPr lang="cs-CZ" dirty="0" smtClean="0"/>
              <a:t>Faktory</a:t>
            </a:r>
            <a:r>
              <a:rPr lang="cs-CZ" dirty="0"/>
              <a:t>, které mají největší vliv, se nazývají </a:t>
            </a:r>
            <a:r>
              <a:rPr lang="cs-CZ" dirty="0" err="1"/>
              <a:t>změnotvorné</a:t>
            </a:r>
            <a:r>
              <a:rPr lang="cs-CZ" dirty="0"/>
              <a:t> síly. Nejčastěji to bývají změny v dlouhodobé míře růstu odvětví, noví zákazníci, vývoj technologie, nové formy marketingu, rostoucí globalizace apod. </a:t>
            </a:r>
            <a:endParaRPr lang="cs-CZ" dirty="0" smtClean="0"/>
          </a:p>
          <a:p>
            <a:pPr marL="992188" lvl="2" indent="-457200">
              <a:spcBef>
                <a:spcPts val="0"/>
              </a:spcBef>
              <a:buSzPct val="100000"/>
            </a:pPr>
            <a:r>
              <a:rPr lang="cs-CZ" dirty="0" smtClean="0"/>
              <a:t>Při </a:t>
            </a:r>
            <a:r>
              <a:rPr lang="cs-CZ" dirty="0"/>
              <a:t>analýze je zapotřebí vytipovat nanejvýš čtyři nejdůležitější faktory, určit jejich možný dopad na podnik a vytvořit odpovídající strategie, které na ně budou reagovat (</a:t>
            </a:r>
            <a:r>
              <a:rPr lang="cs-CZ" dirty="0" err="1"/>
              <a:t>Kislingerová</a:t>
            </a:r>
            <a:r>
              <a:rPr lang="cs-CZ" dirty="0"/>
              <a:t>, Nový, 2005, s. 95).</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58423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smtClean="0"/>
              <a:t>Makroprostředí</a:t>
            </a:r>
            <a:r>
              <a:rPr lang="cs-CZ" dirty="0" smtClean="0"/>
              <a:t>:</a:t>
            </a:r>
          </a:p>
          <a:p>
            <a:pPr marL="992188" lvl="2" indent="-457200">
              <a:spcBef>
                <a:spcPts val="0"/>
              </a:spcBef>
              <a:buSzPct val="100000"/>
            </a:pPr>
            <a:r>
              <a:rPr lang="cs-CZ" b="1" dirty="0"/>
              <a:t>Do mikroprostředí lze zařadit</a:t>
            </a:r>
            <a:r>
              <a:rPr lang="cs-CZ" dirty="0"/>
              <a:t>: partnery (dodavatele, odběratele, finanční instituce, pojišťovny, dopravce atd.), zákazníky, konkurenci, veřejnost (</a:t>
            </a:r>
            <a:r>
              <a:rPr lang="cs-CZ" dirty="0" err="1"/>
              <a:t>ovlivňovatele</a:t>
            </a:r>
            <a:r>
              <a:rPr lang="cs-CZ" dirty="0"/>
              <a:t>) aj. </a:t>
            </a:r>
            <a:endParaRPr lang="cs-CZ" dirty="0" smtClean="0"/>
          </a:p>
          <a:p>
            <a:pPr marL="992188" lvl="2" indent="-457200">
              <a:spcBef>
                <a:spcPts val="0"/>
              </a:spcBef>
              <a:buSzPct val="100000"/>
            </a:pPr>
            <a:r>
              <a:rPr lang="cs-CZ" b="1" dirty="0" smtClean="0"/>
              <a:t>Veřejnost</a:t>
            </a:r>
            <a:r>
              <a:rPr lang="cs-CZ" dirty="0" smtClean="0"/>
              <a:t> </a:t>
            </a:r>
            <a:r>
              <a:rPr lang="cs-CZ" dirty="0"/>
              <a:t>se člení na finanční veřejnost, vládní veřejnost, místní veřejnost, občanská sdružení a organizace, všeobecnou veřejnost, sdělovací prostředky a vnitřní veřejnost (zaměstnance).</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109500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Makroprostředí</a:t>
            </a:r>
            <a:r>
              <a:rPr lang="cs-CZ" sz="3000" dirty="0" smtClean="0"/>
              <a:t>:</a:t>
            </a:r>
          </a:p>
          <a:p>
            <a:pPr marL="992188" lvl="2" indent="-457200">
              <a:spcBef>
                <a:spcPts val="0"/>
              </a:spcBef>
              <a:buSzPct val="100000"/>
            </a:pPr>
            <a:r>
              <a:rPr lang="cs-CZ" sz="2800" dirty="0"/>
              <a:t>Vertikální marketingové mikroprostředí: </a:t>
            </a:r>
            <a:endParaRPr lang="cs-CZ" sz="2800" dirty="0" smtClean="0"/>
          </a:p>
          <a:p>
            <a:pPr marL="1449388" lvl="3" indent="-457200">
              <a:spcBef>
                <a:spcPts val="0"/>
              </a:spcBef>
              <a:buSzPct val="100000"/>
            </a:pPr>
            <a:r>
              <a:rPr lang="cs-CZ" sz="2400" b="1" dirty="0" smtClean="0"/>
              <a:t>dodavatelé</a:t>
            </a:r>
            <a:r>
              <a:rPr lang="cs-CZ" sz="2400" dirty="0"/>
              <a:t>; </a:t>
            </a:r>
            <a:endParaRPr lang="cs-CZ" sz="2400" dirty="0" smtClean="0"/>
          </a:p>
          <a:p>
            <a:pPr marL="1449388" lvl="3" indent="-457200">
              <a:spcBef>
                <a:spcPts val="0"/>
              </a:spcBef>
              <a:buSzPct val="100000"/>
            </a:pPr>
            <a:r>
              <a:rPr lang="cs-CZ" sz="2400" b="1" dirty="0" smtClean="0"/>
              <a:t>firma</a:t>
            </a:r>
            <a:r>
              <a:rPr lang="cs-CZ" sz="2400" dirty="0"/>
              <a:t>; </a:t>
            </a:r>
            <a:endParaRPr lang="cs-CZ" sz="2400" dirty="0" smtClean="0"/>
          </a:p>
          <a:p>
            <a:pPr marL="1449388" lvl="3" indent="-457200">
              <a:spcBef>
                <a:spcPts val="0"/>
              </a:spcBef>
              <a:buSzPct val="100000"/>
            </a:pPr>
            <a:r>
              <a:rPr lang="cs-CZ" sz="2400" b="1" dirty="0" smtClean="0"/>
              <a:t>obchodníci</a:t>
            </a:r>
            <a:r>
              <a:rPr lang="cs-CZ" sz="2400" dirty="0" smtClean="0"/>
              <a:t> (vhodnější </a:t>
            </a:r>
            <a:r>
              <a:rPr lang="cs-CZ" sz="2400" dirty="0"/>
              <a:t>se jeví na místo obchodníků zařadit distributory, mezi něž jsou obchodníci </a:t>
            </a:r>
            <a:r>
              <a:rPr lang="cs-CZ" sz="2400" dirty="0" smtClean="0"/>
              <a:t>zařazeni); </a:t>
            </a:r>
          </a:p>
          <a:p>
            <a:pPr marL="1449388" lvl="3" indent="-457200">
              <a:spcBef>
                <a:spcPts val="0"/>
              </a:spcBef>
              <a:buSzPct val="100000"/>
            </a:pPr>
            <a:r>
              <a:rPr lang="cs-CZ" sz="2400" b="1" dirty="0" smtClean="0"/>
              <a:t>zákazníci</a:t>
            </a:r>
            <a:r>
              <a:rPr lang="cs-CZ" sz="2400" dirty="0"/>
              <a:t>.</a:t>
            </a:r>
            <a:endParaRPr lang="cs-CZ" sz="2400"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685772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Makroprostředí</a:t>
            </a:r>
            <a:r>
              <a:rPr lang="cs-CZ" sz="3000" dirty="0" smtClean="0"/>
              <a:t>:</a:t>
            </a:r>
          </a:p>
          <a:p>
            <a:pPr marL="992188" lvl="2" indent="-457200">
              <a:spcBef>
                <a:spcPts val="0"/>
              </a:spcBef>
              <a:buSzPct val="100000"/>
            </a:pPr>
            <a:r>
              <a:rPr lang="cs-CZ" sz="2800" dirty="0"/>
              <a:t>Horizontální marketingové mikroprostředí: </a:t>
            </a:r>
            <a:endParaRPr lang="cs-CZ" sz="2800" dirty="0" smtClean="0"/>
          </a:p>
          <a:p>
            <a:pPr marL="1449388" lvl="3" indent="-457200">
              <a:spcBef>
                <a:spcPts val="0"/>
              </a:spcBef>
              <a:buSzPct val="100000"/>
            </a:pPr>
            <a:r>
              <a:rPr lang="cs-CZ" sz="2400" dirty="0" smtClean="0"/>
              <a:t>konkurence; </a:t>
            </a:r>
          </a:p>
          <a:p>
            <a:pPr marL="1449388" lvl="3" indent="-457200">
              <a:spcBef>
                <a:spcPts val="0"/>
              </a:spcBef>
              <a:buSzPct val="100000"/>
            </a:pPr>
            <a:r>
              <a:rPr lang="cs-CZ" sz="2400" dirty="0" smtClean="0"/>
              <a:t>firma; </a:t>
            </a:r>
          </a:p>
          <a:p>
            <a:pPr marL="1449388" lvl="3" indent="-457200">
              <a:spcBef>
                <a:spcPts val="0"/>
              </a:spcBef>
              <a:buSzPct val="100000"/>
            </a:pPr>
            <a:r>
              <a:rPr lang="cs-CZ" sz="2400" dirty="0" smtClean="0"/>
              <a:t>veřejnost</a:t>
            </a:r>
            <a:r>
              <a:rPr lang="cs-CZ" sz="2400" dirty="0"/>
              <a:t>.</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492758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Makroprostředí</a:t>
            </a:r>
            <a:r>
              <a:rPr lang="cs-CZ" sz="3000" dirty="0" smtClean="0"/>
              <a:t>:</a:t>
            </a:r>
          </a:p>
          <a:p>
            <a:pPr marL="992188" lvl="2" indent="-457200">
              <a:spcBef>
                <a:spcPts val="0"/>
              </a:spcBef>
              <a:buSzPct val="100000"/>
            </a:pPr>
            <a:r>
              <a:rPr lang="cs-CZ" sz="2800" dirty="0"/>
              <a:t>Poznání užšího okolí podniku, mikroprostředí, je pro podnik a formulaci jeho strategií velice důležité. </a:t>
            </a:r>
            <a:endParaRPr lang="cs-CZ" sz="2800" dirty="0" smtClean="0"/>
          </a:p>
          <a:p>
            <a:pPr marL="992188" lvl="2" indent="-457200">
              <a:spcBef>
                <a:spcPts val="0"/>
              </a:spcBef>
              <a:buSzPct val="100000"/>
            </a:pPr>
            <a:r>
              <a:rPr lang="cs-CZ" sz="2800" b="1" dirty="0" smtClean="0"/>
              <a:t>Cílem </a:t>
            </a:r>
            <a:r>
              <a:rPr lang="cs-CZ" sz="2800" b="1" dirty="0"/>
              <a:t>analýzy mikroprostředí </a:t>
            </a:r>
            <a:r>
              <a:rPr lang="cs-CZ" sz="2800" dirty="0"/>
              <a:t>je identifikovat základní hybné síly, které v odvětví působí a základním způsobem ovlivňují činnost podniku. </a:t>
            </a:r>
            <a:endParaRPr lang="cs-CZ" sz="2800" dirty="0" smtClean="0"/>
          </a:p>
          <a:p>
            <a:pPr marL="992188" lvl="2" indent="-457200">
              <a:spcBef>
                <a:spcPts val="0"/>
              </a:spcBef>
              <a:buSzPct val="100000"/>
            </a:pPr>
            <a:r>
              <a:rPr lang="cs-CZ" sz="2800" dirty="0" smtClean="0"/>
              <a:t>Chování </a:t>
            </a:r>
            <a:r>
              <a:rPr lang="cs-CZ" sz="2800" dirty="0"/>
              <a:t>podniku není determinováno pouze konkurencí, ale taky chováním odběratelů a dodavatelů, substitučním zbožím a potenciálními novými </a:t>
            </a:r>
            <a:r>
              <a:rPr lang="cs-CZ" sz="2800" dirty="0" smtClean="0"/>
              <a:t>konkurenty.</a:t>
            </a:r>
            <a:endParaRPr lang="cs-CZ"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775793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smtClean="0"/>
              <a:t>Makroprostředí</a:t>
            </a:r>
            <a:r>
              <a:rPr lang="cs-CZ" sz="3000" dirty="0" smtClean="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a:t>
            </a:r>
            <a:r>
              <a:rPr lang="cs-CZ" sz="2800" dirty="0" smtClean="0"/>
              <a:t>sil:</a:t>
            </a:r>
          </a:p>
          <a:p>
            <a:pPr marL="1449388" lvl="3" indent="-457200">
              <a:spcBef>
                <a:spcPts val="0"/>
              </a:spcBef>
              <a:buSzPct val="100000"/>
              <a:buFont typeface="+mj-lt"/>
              <a:buAutoNum type="arabicPeriod"/>
            </a:pPr>
            <a:r>
              <a:rPr lang="cs-CZ" sz="2400" b="1" dirty="0" smtClean="0"/>
              <a:t>Hrozba </a:t>
            </a:r>
            <a:r>
              <a:rPr lang="cs-CZ" sz="2400" b="1" dirty="0"/>
              <a:t>nových vstupů do odvětví </a:t>
            </a:r>
            <a:r>
              <a:rPr lang="cs-CZ" sz="2400" dirty="0"/>
              <a:t>– „hrozba nových konkurentů“. </a:t>
            </a:r>
            <a:endParaRPr lang="cs-CZ" sz="2400" dirty="0" smtClean="0"/>
          </a:p>
          <a:p>
            <a:pPr marL="1449388" lvl="3" indent="-457200">
              <a:spcBef>
                <a:spcPts val="0"/>
              </a:spcBef>
              <a:buSzPct val="100000"/>
              <a:buFont typeface="+mj-lt"/>
              <a:buAutoNum type="arabicPeriod"/>
            </a:pPr>
            <a:r>
              <a:rPr lang="cs-CZ" sz="2400" b="1" dirty="0" smtClean="0"/>
              <a:t>Soupeření </a:t>
            </a:r>
            <a:r>
              <a:rPr lang="cs-CZ" sz="2400" b="1" dirty="0"/>
              <a:t>mezi stávajícími firmami </a:t>
            </a:r>
            <a:r>
              <a:rPr lang="cs-CZ" sz="2400" dirty="0"/>
              <a:t>– „konkurence v branži“. </a:t>
            </a:r>
            <a:endParaRPr lang="cs-CZ" sz="2400" dirty="0" smtClean="0"/>
          </a:p>
          <a:p>
            <a:pPr marL="1449388" lvl="3" indent="-457200">
              <a:spcBef>
                <a:spcPts val="0"/>
              </a:spcBef>
              <a:buSzPct val="100000"/>
              <a:buFont typeface="+mj-lt"/>
              <a:buAutoNum type="arabicPeriod"/>
            </a:pPr>
            <a:r>
              <a:rPr lang="cs-CZ" sz="2400" b="1" dirty="0" smtClean="0"/>
              <a:t>Hrozba </a:t>
            </a:r>
            <a:r>
              <a:rPr lang="cs-CZ" sz="2400" b="1" dirty="0"/>
              <a:t>náhražek </a:t>
            </a:r>
            <a:r>
              <a:rPr lang="cs-CZ" sz="2400" dirty="0"/>
              <a:t>– „hrozba substitučních výrobků a služeb“. </a:t>
            </a:r>
            <a:endParaRPr lang="cs-CZ" sz="2400" dirty="0" smtClean="0"/>
          </a:p>
          <a:p>
            <a:pPr marL="1449388" lvl="3" indent="-457200">
              <a:spcBef>
                <a:spcPts val="0"/>
              </a:spcBef>
              <a:buSzPct val="100000"/>
              <a:buFont typeface="+mj-lt"/>
              <a:buAutoNum type="arabicPeriod"/>
            </a:pPr>
            <a:r>
              <a:rPr lang="cs-CZ" sz="2400" b="1" dirty="0" smtClean="0"/>
              <a:t>Dohadovací </a:t>
            </a:r>
            <a:r>
              <a:rPr lang="cs-CZ" sz="2400" b="1" dirty="0"/>
              <a:t>schopnosti kupujících </a:t>
            </a:r>
            <a:r>
              <a:rPr lang="cs-CZ" sz="2400" dirty="0"/>
              <a:t>– „vyjednávací schopnost odběratelů“. </a:t>
            </a:r>
            <a:endParaRPr lang="cs-CZ" sz="2400" dirty="0" smtClean="0"/>
          </a:p>
          <a:p>
            <a:pPr marL="1449388" lvl="3" indent="-457200">
              <a:spcBef>
                <a:spcPts val="0"/>
              </a:spcBef>
              <a:buSzPct val="100000"/>
              <a:buFont typeface="+mj-lt"/>
              <a:buAutoNum type="arabicPeriod"/>
            </a:pPr>
            <a:r>
              <a:rPr lang="cs-CZ" sz="2400" b="1" dirty="0" smtClean="0"/>
              <a:t>Dohadovací </a:t>
            </a:r>
            <a:r>
              <a:rPr lang="cs-CZ" sz="2400" b="1" dirty="0"/>
              <a:t>schopnosti dodavatelů </a:t>
            </a:r>
            <a:r>
              <a:rPr lang="cs-CZ" sz="2400" dirty="0"/>
              <a:t>– „vyjednávací schopnost dodavatelů“.</a:t>
            </a:r>
            <a:endParaRPr lang="cs-CZ" sz="2400" b="1"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1066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Makroprostředí</a:t>
            </a:r>
            <a:r>
              <a:rPr lang="cs-CZ" sz="3000" dirty="0" smtClean="0"/>
              <a:t>:</a:t>
            </a:r>
          </a:p>
          <a:p>
            <a:pPr marL="992188" lvl="2" indent="-457200">
              <a:spcBef>
                <a:spcPts val="0"/>
              </a:spcBef>
              <a:buSzPct val="100000"/>
            </a:pPr>
            <a:r>
              <a:rPr lang="cs-CZ" sz="2800" dirty="0" smtClean="0"/>
              <a:t>Těchto pět konkurenčních faktorů je zachyceno v </a:t>
            </a:r>
            <a:r>
              <a:rPr lang="cs-CZ" sz="2800" dirty="0" err="1" smtClean="0"/>
              <a:t>Porterově</a:t>
            </a:r>
            <a:r>
              <a:rPr lang="cs-CZ" sz="2800" dirty="0" smtClean="0"/>
              <a:t> modelu pěti sil: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47/71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754" t="28518" r="31228" b="42476"/>
          <a:stretch/>
        </p:blipFill>
        <p:spPr>
          <a:xfrm>
            <a:off x="1018673" y="2856194"/>
            <a:ext cx="7275095" cy="3206559"/>
          </a:xfrm>
          <a:prstGeom prst="rect">
            <a:avLst/>
          </a:prstGeom>
        </p:spPr>
      </p:pic>
    </p:spTree>
    <p:extLst>
      <p:ext uri="{BB962C8B-B14F-4D97-AF65-F5344CB8AC3E}">
        <p14:creationId xmlns:p14="http://schemas.microsoft.com/office/powerpoint/2010/main" val="32277804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smtClean="0"/>
              <a:t>Dodavatelé</a:t>
            </a:r>
            <a:r>
              <a:rPr lang="cs-CZ" sz="3000" dirty="0" smtClean="0"/>
              <a:t>:</a:t>
            </a:r>
          </a:p>
          <a:p>
            <a:pPr marL="992188" lvl="2" indent="-457200">
              <a:spcBef>
                <a:spcPts val="0"/>
              </a:spcBef>
              <a:buSzPct val="100000"/>
            </a:pPr>
            <a:r>
              <a:rPr lang="cs-CZ" sz="2800" dirty="0"/>
              <a:t>jsou firmy, organizace i jednotlivci, kteří firmám poskytují zdroje potřebné pro výrobu a produkci služeb. </a:t>
            </a:r>
            <a:endParaRPr lang="cs-CZ" sz="2800" dirty="0" smtClean="0"/>
          </a:p>
          <a:p>
            <a:pPr marL="992188" lvl="2" indent="-457200">
              <a:spcBef>
                <a:spcPts val="0"/>
              </a:spcBef>
              <a:buSzPct val="100000"/>
            </a:pPr>
            <a:r>
              <a:rPr lang="cs-CZ" sz="2800" dirty="0"/>
              <a:t>k</a:t>
            </a:r>
            <a:r>
              <a:rPr lang="cs-CZ" sz="2800" dirty="0" smtClean="0"/>
              <a:t>aždá </a:t>
            </a:r>
            <a:r>
              <a:rPr lang="cs-CZ" sz="2800" dirty="0"/>
              <a:t>firma má mnoho dodavatelů. </a:t>
            </a:r>
            <a:endParaRPr lang="cs-CZ" sz="2800" dirty="0" smtClean="0"/>
          </a:p>
          <a:p>
            <a:pPr marL="992188" lvl="2" indent="-457200">
              <a:spcBef>
                <a:spcPts val="0"/>
              </a:spcBef>
              <a:buSzPct val="100000"/>
            </a:pPr>
            <a:r>
              <a:rPr lang="cs-CZ" sz="2800" dirty="0"/>
              <a:t>d</a:t>
            </a:r>
            <a:r>
              <a:rPr lang="cs-CZ" sz="2800" dirty="0" smtClean="0"/>
              <a:t>odavatelé </a:t>
            </a:r>
            <a:r>
              <a:rPr lang="cs-CZ" sz="2800" dirty="0"/>
              <a:t>se člení do různých kategorií, např. dodavatelé vstupů do výrobního procesu (materiálů a surovin, energie a paliv, polotovarů, dílů a součástek, technologií, informací, pracovních sil), dodavatelé, respektive poskytovatelé služeb (finanční instituce, pojišťovny, právní kanceláře, výzkumné agentury, reklamní agentury apod.) a dodavatelé dalších zdrojů (vybavení pracovišť aj.).</a:t>
            </a:r>
            <a:endParaRPr lang="cs-CZ" sz="28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99888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Dodavatelé</a:t>
            </a:r>
            <a:r>
              <a:rPr lang="cs-CZ" sz="3000" dirty="0" smtClean="0"/>
              <a:t>:</a:t>
            </a:r>
          </a:p>
          <a:p>
            <a:pPr marL="992188" lvl="2" indent="-457200">
              <a:spcBef>
                <a:spcPts val="0"/>
              </a:spcBef>
              <a:buSzPct val="100000"/>
            </a:pPr>
            <a:r>
              <a:rPr lang="cs-CZ" sz="2800" dirty="0"/>
              <a:t>Úspěch firmy do velké míry závisí právě na dodavatelích. </a:t>
            </a:r>
            <a:endParaRPr lang="cs-CZ" sz="2800" dirty="0" smtClean="0"/>
          </a:p>
          <a:p>
            <a:pPr marL="992188" lvl="2" indent="-457200">
              <a:spcBef>
                <a:spcPts val="0"/>
              </a:spcBef>
              <a:buSzPct val="100000"/>
            </a:pPr>
            <a:r>
              <a:rPr lang="cs-CZ" sz="2800" dirty="0" smtClean="0"/>
              <a:t>Proto </a:t>
            </a:r>
            <a:r>
              <a:rPr lang="cs-CZ" sz="2800" dirty="0"/>
              <a:t>je důležité, aby věnovala pozornost jejich výběru a stanovila si kritéria, podle kterých je bude hodnotit.</a:t>
            </a:r>
            <a:endParaRPr lang="cs-CZ" sz="28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44506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Obsah situační analýzy také bývá skryt pod označením </a:t>
            </a:r>
            <a:r>
              <a:rPr lang="cs-CZ" b="1" dirty="0"/>
              <a:t>5C</a:t>
            </a:r>
            <a:r>
              <a:rPr lang="cs-CZ" dirty="0"/>
              <a:t>: </a:t>
            </a:r>
          </a:p>
          <a:p>
            <a:pPr marL="877888" lvl="2">
              <a:spcBef>
                <a:spcPts val="0"/>
              </a:spcBef>
              <a:buSzPct val="100000"/>
            </a:pPr>
            <a:r>
              <a:rPr lang="cs-CZ" b="1" dirty="0" err="1" smtClean="0"/>
              <a:t>company</a:t>
            </a:r>
            <a:r>
              <a:rPr lang="cs-CZ" dirty="0"/>
              <a:t> – podnik; </a:t>
            </a:r>
            <a:endParaRPr lang="cs-CZ" dirty="0" smtClean="0"/>
          </a:p>
          <a:p>
            <a:pPr marL="877888" lvl="2">
              <a:spcBef>
                <a:spcPts val="0"/>
              </a:spcBef>
              <a:buSzPct val="100000"/>
            </a:pPr>
            <a:r>
              <a:rPr lang="cs-CZ" b="1" dirty="0" err="1" smtClean="0"/>
              <a:t>collaborators</a:t>
            </a:r>
            <a:r>
              <a:rPr lang="cs-CZ" dirty="0"/>
              <a:t> – spolupracující firmy a osoby; </a:t>
            </a:r>
            <a:endParaRPr lang="cs-CZ" dirty="0" smtClean="0"/>
          </a:p>
          <a:p>
            <a:pPr marL="877888" lvl="2">
              <a:spcBef>
                <a:spcPts val="0"/>
              </a:spcBef>
              <a:buSzPct val="100000"/>
            </a:pPr>
            <a:r>
              <a:rPr lang="cs-CZ" b="1" dirty="0" err="1" smtClean="0"/>
              <a:t>customers</a:t>
            </a:r>
            <a:r>
              <a:rPr lang="cs-CZ" dirty="0"/>
              <a:t> – zákazníci; </a:t>
            </a:r>
            <a:endParaRPr lang="cs-CZ" dirty="0" smtClean="0"/>
          </a:p>
          <a:p>
            <a:pPr marL="877888" lvl="2">
              <a:spcBef>
                <a:spcPts val="0"/>
              </a:spcBef>
              <a:buSzPct val="100000"/>
            </a:pPr>
            <a:r>
              <a:rPr lang="cs-CZ" b="1" dirty="0" err="1" smtClean="0"/>
              <a:t>competitors</a:t>
            </a:r>
            <a:r>
              <a:rPr lang="cs-CZ" dirty="0"/>
              <a:t> – konkurenti; </a:t>
            </a:r>
            <a:endParaRPr lang="cs-CZ" dirty="0" smtClean="0"/>
          </a:p>
          <a:p>
            <a:pPr marL="877888" lvl="2">
              <a:spcBef>
                <a:spcPts val="0"/>
              </a:spcBef>
              <a:buSzPct val="100000"/>
            </a:pPr>
            <a:r>
              <a:rPr lang="cs-CZ" b="1" dirty="0" err="1" smtClean="0"/>
              <a:t>climate</a:t>
            </a:r>
            <a:r>
              <a:rPr lang="cs-CZ" b="1" dirty="0" smtClean="0"/>
              <a:t>/</a:t>
            </a:r>
            <a:r>
              <a:rPr lang="cs-CZ" b="1" dirty="0" err="1" smtClean="0"/>
              <a:t>context</a:t>
            </a:r>
            <a:r>
              <a:rPr lang="cs-CZ" dirty="0"/>
              <a:t> – makroekonomické faktory (analýza PEST).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84158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Dodavatelé</a:t>
            </a:r>
            <a:r>
              <a:rPr lang="cs-CZ" sz="3000" dirty="0" smtClean="0"/>
              <a:t>:</a:t>
            </a:r>
          </a:p>
          <a:p>
            <a:pPr marL="992188" lvl="2" indent="-457200">
              <a:spcBef>
                <a:spcPts val="0"/>
              </a:spcBef>
              <a:buSzPct val="100000"/>
            </a:pPr>
            <a:r>
              <a:rPr lang="cs-CZ" sz="2800" dirty="0"/>
              <a:t>Firmy obvykle při analýze dodavatelů zajímá jejich postavení na trhu, úroveň kvality, komplexnost, certifikace, včasnost a spolehlivost dodávek, zkušenosti, finanční zajištění, ceny a kontraktační podmínky, inovační potenciál, technologická pružnost aj.</a:t>
            </a:r>
            <a:endParaRPr lang="cs-CZ" sz="28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13851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Distributoři</a:t>
            </a:r>
            <a:r>
              <a:rPr lang="cs-CZ" sz="3000" dirty="0" smtClean="0"/>
              <a:t>:</a:t>
            </a:r>
          </a:p>
          <a:p>
            <a:pPr marL="992188" lvl="2" indent="-457200">
              <a:spcBef>
                <a:spcPts val="0"/>
              </a:spcBef>
              <a:buSzPct val="100000"/>
            </a:pPr>
            <a:r>
              <a:rPr lang="cs-CZ" sz="2800" dirty="0"/>
              <a:t>jsou firmy, organizace a jednotlivci, kteří vstupují mezi výrobce zboží (producenty služeb) a zákazníky. </a:t>
            </a:r>
            <a:endParaRPr lang="cs-CZ" sz="2800" dirty="0" smtClean="0"/>
          </a:p>
          <a:p>
            <a:pPr marL="992188" lvl="2" indent="-457200">
              <a:spcBef>
                <a:spcPts val="0"/>
              </a:spcBef>
              <a:buSzPct val="100000"/>
            </a:pPr>
            <a:r>
              <a:rPr lang="cs-CZ" sz="2800" dirty="0" smtClean="0"/>
              <a:t>Jedná </a:t>
            </a:r>
            <a:r>
              <a:rPr lang="cs-CZ" sz="2800" dirty="0"/>
              <a:t>se o: </a:t>
            </a:r>
            <a:endParaRPr lang="cs-CZ" sz="2800" dirty="0" smtClean="0"/>
          </a:p>
          <a:p>
            <a:pPr marL="1449388" lvl="3" indent="-457200">
              <a:spcBef>
                <a:spcPts val="0"/>
              </a:spcBef>
              <a:buSzPct val="100000"/>
            </a:pPr>
            <a:r>
              <a:rPr lang="cs-CZ" sz="2400" dirty="0" smtClean="0"/>
              <a:t>firmy </a:t>
            </a:r>
            <a:r>
              <a:rPr lang="cs-CZ" sz="2400" dirty="0"/>
              <a:t>pro fyzickou distribuci – skladovací a přepravní firmy; </a:t>
            </a:r>
            <a:endParaRPr lang="cs-CZ" sz="2400" dirty="0" smtClean="0"/>
          </a:p>
          <a:p>
            <a:pPr marL="1449388" lvl="3" indent="-457200">
              <a:spcBef>
                <a:spcPts val="0"/>
              </a:spcBef>
              <a:buSzPct val="100000"/>
            </a:pPr>
            <a:r>
              <a:rPr lang="cs-CZ" sz="2400" dirty="0" smtClean="0"/>
              <a:t>zprostředkovatele </a:t>
            </a:r>
            <a:r>
              <a:rPr lang="cs-CZ" sz="2400" dirty="0"/>
              <a:t>– firemní zástupce vyhledávající zákazníky; </a:t>
            </a:r>
            <a:endParaRPr lang="cs-CZ" sz="2400" dirty="0" smtClean="0"/>
          </a:p>
          <a:p>
            <a:pPr marL="1449388" lvl="3" indent="-457200">
              <a:spcBef>
                <a:spcPts val="0"/>
              </a:spcBef>
              <a:buSzPct val="100000"/>
            </a:pPr>
            <a:r>
              <a:rPr lang="cs-CZ" sz="2400" dirty="0" smtClean="0"/>
              <a:t>obchodníky</a:t>
            </a:r>
            <a:r>
              <a:rPr lang="cs-CZ" sz="2400" dirty="0"/>
              <a:t>.</a:t>
            </a:r>
            <a:endParaRPr lang="cs-CZ" sz="24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1283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Obchodníci</a:t>
            </a:r>
            <a:r>
              <a:rPr lang="cs-CZ" sz="3000" dirty="0" smtClean="0"/>
              <a:t>:</a:t>
            </a:r>
          </a:p>
          <a:p>
            <a:pPr marL="992188" lvl="2" indent="-457200">
              <a:spcBef>
                <a:spcPts val="0"/>
              </a:spcBef>
              <a:buSzPct val="100000"/>
            </a:pPr>
            <a:r>
              <a:rPr lang="cs-CZ" sz="2800" b="1" dirty="0"/>
              <a:t>Obchodníci</a:t>
            </a:r>
            <a:r>
              <a:rPr lang="cs-CZ" sz="2800" dirty="0"/>
              <a:t>, v našem případě obchodní mezičlánky, často rozhodují o tom, které zboží se dostane k zákazníkovi a které ne. </a:t>
            </a:r>
            <a:endParaRPr lang="cs-CZ" sz="2800" dirty="0" smtClean="0"/>
          </a:p>
          <a:p>
            <a:pPr marL="1449388" lvl="3" indent="-457200">
              <a:spcBef>
                <a:spcPts val="0"/>
              </a:spcBef>
              <a:buSzPct val="100000"/>
            </a:pPr>
            <a:r>
              <a:rPr lang="cs-CZ" sz="2400" dirty="0" smtClean="0"/>
              <a:t>Výrobní </a:t>
            </a:r>
            <a:r>
              <a:rPr lang="cs-CZ" sz="2400" dirty="0"/>
              <a:t>firmy, ale také firmy, které produkují služby, analyzují potřeby a požadavky obchodních mezičlánků, průběh jejich rozhodování, praktiky a přístup ke konečným </a:t>
            </a:r>
            <a:r>
              <a:rPr lang="cs-CZ" sz="2400" dirty="0" smtClean="0"/>
              <a:t>zákazníkům.</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36893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Obchodníci</a:t>
            </a:r>
            <a:r>
              <a:rPr lang="cs-CZ" sz="3000" dirty="0" smtClean="0"/>
              <a:t>:</a:t>
            </a:r>
          </a:p>
          <a:p>
            <a:pPr marL="992188" lvl="2" indent="-457200">
              <a:spcBef>
                <a:spcPts val="0"/>
              </a:spcBef>
              <a:buSzPct val="100000"/>
            </a:pPr>
            <a:r>
              <a:rPr lang="cs-CZ" sz="2800" dirty="0"/>
              <a:t>Při výběru distributorů je důležité sledovat náklady, cenu; kvalitu, stabilitu, ochranu zboží; pravidelnost dodávek, rychlost, spolehlivost, výkyvy; možnosti skladování a dopravy; </a:t>
            </a:r>
            <a:r>
              <a:rPr lang="cs-CZ" sz="2800" dirty="0" err="1"/>
              <a:t>merchandising</a:t>
            </a:r>
            <a:r>
              <a:rPr lang="cs-CZ" sz="2800" dirty="0"/>
              <a:t> a další.</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46889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800" dirty="0"/>
              <a:t>mohou být jednotlivci i právnické osoby. </a:t>
            </a:r>
            <a:endParaRPr lang="cs-CZ" sz="2800" dirty="0" smtClean="0"/>
          </a:p>
          <a:p>
            <a:pPr marL="992188" lvl="2" indent="-457200">
              <a:spcBef>
                <a:spcPts val="0"/>
              </a:spcBef>
              <a:buSzPct val="100000"/>
            </a:pPr>
            <a:r>
              <a:rPr lang="cs-CZ" sz="2800" dirty="0" smtClean="0"/>
              <a:t>Podle </a:t>
            </a:r>
            <a:r>
              <a:rPr lang="cs-CZ" sz="2800" dirty="0"/>
              <a:t>vztahu k firmě se rozlišují na kupce, uživatele, možné kupce, možné uživatele dané kategorie produktů. </a:t>
            </a:r>
            <a:endParaRPr lang="cs-CZ" sz="2800" dirty="0" smtClean="0"/>
          </a:p>
          <a:p>
            <a:pPr marL="992188" lvl="2" indent="-457200">
              <a:spcBef>
                <a:spcPts val="0"/>
              </a:spcBef>
              <a:buSzPct val="100000"/>
            </a:pPr>
            <a:r>
              <a:rPr lang="cs-CZ" sz="2800" dirty="0" smtClean="0"/>
              <a:t>Marketingový </a:t>
            </a:r>
            <a:r>
              <a:rPr lang="cs-CZ" sz="2800" dirty="0"/>
              <a:t>pohled na zákazníky se snaží postihnout, jaké okolnosti podmiňují jejich vztah k daným produktům, jak probíhá jejich rozhodování, jaké všechny polohy tento vztah obsahuje (Koudelka, Vávra, 2007, s. 52).</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73400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800" dirty="0"/>
              <a:t>Nikdo nemůže s jistotou předvídat chování zákazníka, to, jak bude reagovat v konkrétní situaci. </a:t>
            </a:r>
            <a:endParaRPr lang="cs-CZ" sz="2800" dirty="0" smtClean="0"/>
          </a:p>
          <a:p>
            <a:pPr marL="992188" lvl="2" indent="-457200">
              <a:spcBef>
                <a:spcPts val="0"/>
              </a:spcBef>
              <a:buSzPct val="100000"/>
            </a:pPr>
            <a:r>
              <a:rPr lang="cs-CZ" sz="2800" dirty="0" smtClean="0"/>
              <a:t>V</a:t>
            </a:r>
            <a:r>
              <a:rPr lang="cs-CZ" sz="2800" dirty="0"/>
              <a:t> nákupním rozhodování chování zákazníka přirovnáváme k modelu černé skříňky. </a:t>
            </a:r>
            <a:endParaRPr lang="cs-CZ" sz="2800" dirty="0" smtClean="0"/>
          </a:p>
          <a:p>
            <a:pPr marL="992188" lvl="2" indent="-457200">
              <a:spcBef>
                <a:spcPts val="0"/>
              </a:spcBef>
              <a:buSzPct val="100000"/>
            </a:pPr>
            <a:r>
              <a:rPr lang="cs-CZ" sz="2800" dirty="0" smtClean="0"/>
              <a:t>Na </a:t>
            </a:r>
            <a:r>
              <a:rPr lang="cs-CZ" sz="2800" dirty="0"/>
              <a:t>základě změny vstupů pozorujeme změnu chování zákazníka. </a:t>
            </a:r>
            <a:endParaRPr lang="cs-CZ" sz="2800" dirty="0" smtClean="0"/>
          </a:p>
          <a:p>
            <a:pPr marL="992188" lvl="2" indent="-457200">
              <a:spcBef>
                <a:spcPts val="0"/>
              </a:spcBef>
              <a:buSzPct val="100000"/>
            </a:pPr>
            <a:r>
              <a:rPr lang="cs-CZ" sz="2800" dirty="0" smtClean="0"/>
              <a:t>Pro </a:t>
            </a:r>
            <a:r>
              <a:rPr lang="cs-CZ" sz="2800" dirty="0"/>
              <a:t>firmy jsou důležití loajální zákazníci.</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073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800" dirty="0"/>
              <a:t>Analýza zákazníků poskytuje odpovědi na celou řadu otázek týkajících se produktů a trhů. </a:t>
            </a:r>
            <a:endParaRPr lang="cs-CZ" sz="2800" dirty="0" smtClean="0"/>
          </a:p>
          <a:p>
            <a:pPr marL="992188" lvl="2" indent="-457200">
              <a:spcBef>
                <a:spcPts val="0"/>
              </a:spcBef>
              <a:buSzPct val="100000"/>
            </a:pPr>
            <a:r>
              <a:rPr lang="cs-CZ" sz="2800" dirty="0" smtClean="0"/>
              <a:t>Mezi </a:t>
            </a:r>
            <a:r>
              <a:rPr lang="cs-CZ" sz="2800" dirty="0"/>
              <a:t>faktory, které jsou zjišťovány, patří odhadované roční nákupy, růst prodejů, demografické a socioekonomické faktory zákazníka, geografická koncentrace, kupní motivy, informace o nákupním rozhodování aj. </a:t>
            </a:r>
            <a:endParaRPr lang="cs-CZ" sz="2800" dirty="0" smtClean="0"/>
          </a:p>
          <a:p>
            <a:pPr marL="992188" lvl="2" indent="-457200">
              <a:spcBef>
                <a:spcPts val="0"/>
              </a:spcBef>
              <a:buSzPct val="100000"/>
            </a:pPr>
            <a:r>
              <a:rPr lang="cs-CZ" sz="2800" b="1" dirty="0" smtClean="0"/>
              <a:t>Zákazník </a:t>
            </a:r>
            <a:r>
              <a:rPr lang="cs-CZ" sz="2800" b="1" dirty="0"/>
              <a:t>se mění. </a:t>
            </a:r>
            <a:endParaRPr lang="cs-CZ" sz="2800" b="1" dirty="0" smtClean="0"/>
          </a:p>
          <a:p>
            <a:pPr marL="992188" lvl="2" indent="-457200">
              <a:spcBef>
                <a:spcPts val="0"/>
              </a:spcBef>
              <a:buSzPct val="100000"/>
            </a:pPr>
            <a:r>
              <a:rPr lang="cs-CZ" sz="2800" dirty="0" smtClean="0"/>
              <a:t>Proto </a:t>
            </a:r>
            <a:r>
              <a:rPr lang="cs-CZ" sz="2800" dirty="0"/>
              <a:t>je jeho analýza nikdy nekončícím procesem. </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02106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800" dirty="0"/>
              <a:t>Zákazník je zkušenější a náročnější. </a:t>
            </a:r>
            <a:endParaRPr lang="cs-CZ" sz="2800" dirty="0" smtClean="0"/>
          </a:p>
          <a:p>
            <a:pPr marL="992188" lvl="2" indent="-457200">
              <a:spcBef>
                <a:spcPts val="0"/>
              </a:spcBef>
              <a:buSzPct val="100000"/>
            </a:pPr>
            <a:r>
              <a:rPr lang="cs-CZ" sz="2800" dirty="0" smtClean="0"/>
              <a:t>Měření </a:t>
            </a:r>
            <a:r>
              <a:rPr lang="cs-CZ" sz="2800" dirty="0"/>
              <a:t>zákaznické zkušenosti stojí podle Kellera (2007) v centru pozornosti marketingu. </a:t>
            </a:r>
            <a:endParaRPr lang="cs-CZ" sz="2800" dirty="0" smtClean="0"/>
          </a:p>
          <a:p>
            <a:pPr marL="992188" lvl="2" indent="-457200">
              <a:spcBef>
                <a:spcPts val="0"/>
              </a:spcBef>
              <a:buSzPct val="100000"/>
            </a:pPr>
            <a:r>
              <a:rPr lang="cs-CZ" sz="2800" dirty="0" smtClean="0"/>
              <a:t>Měření </a:t>
            </a:r>
            <a:r>
              <a:rPr lang="cs-CZ" sz="2800" dirty="0"/>
              <a:t>zkušenosti se člení na: </a:t>
            </a:r>
            <a:endParaRPr lang="cs-CZ" sz="2800" dirty="0" smtClean="0"/>
          </a:p>
          <a:p>
            <a:pPr marL="1449388" lvl="3" indent="-457200">
              <a:spcBef>
                <a:spcPts val="0"/>
              </a:spcBef>
              <a:buSzPct val="100000"/>
            </a:pPr>
            <a:r>
              <a:rPr lang="cs-CZ" sz="2400" dirty="0" smtClean="0"/>
              <a:t>měření </a:t>
            </a:r>
            <a:r>
              <a:rPr lang="cs-CZ" sz="2400" dirty="0"/>
              <a:t>okamžité zkušenosti – nyní nejpoužívanější metodou je NPS (</a:t>
            </a:r>
            <a:r>
              <a:rPr lang="cs-CZ" sz="2400" dirty="0" err="1"/>
              <a:t>net</a:t>
            </a:r>
            <a:r>
              <a:rPr lang="cs-CZ" sz="2400" dirty="0"/>
              <a:t> </a:t>
            </a:r>
            <a:r>
              <a:rPr lang="cs-CZ" sz="2400" dirty="0" err="1"/>
              <a:t>promoter</a:t>
            </a:r>
            <a:r>
              <a:rPr lang="cs-CZ" sz="2400" dirty="0"/>
              <a:t> </a:t>
            </a:r>
            <a:r>
              <a:rPr lang="cs-CZ" sz="2400" dirty="0" err="1"/>
              <a:t>score</a:t>
            </a:r>
            <a:r>
              <a:rPr lang="cs-CZ" sz="2400" dirty="0"/>
              <a:t>) a různé typy zpětných vazeb; </a:t>
            </a:r>
            <a:endParaRPr lang="cs-CZ" sz="2400" dirty="0" smtClean="0"/>
          </a:p>
          <a:p>
            <a:pPr marL="1449388" lvl="3" indent="-457200">
              <a:spcBef>
                <a:spcPts val="0"/>
              </a:spcBef>
              <a:buSzPct val="100000"/>
            </a:pPr>
            <a:r>
              <a:rPr lang="cs-CZ" sz="2400" dirty="0" smtClean="0"/>
              <a:t>měření </a:t>
            </a:r>
            <a:r>
              <a:rPr lang="cs-CZ" sz="2400" dirty="0"/>
              <a:t>kumulované zkušenosti – používá se index spokojenosti zákazníků, index loajality zákazníků a jejich retence.</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80623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800" b="1" dirty="0"/>
              <a:t>Index spokojenosti zákazníka </a:t>
            </a:r>
            <a:r>
              <a:rPr lang="cs-CZ" sz="2800" dirty="0"/>
              <a:t>– v Evropě se používá </a:t>
            </a:r>
            <a:r>
              <a:rPr lang="cs-CZ" sz="2800" b="1" dirty="0"/>
              <a:t>ECSI</a:t>
            </a:r>
            <a:r>
              <a:rPr lang="cs-CZ" sz="2800" dirty="0"/>
              <a:t>, který je dán čtyřmi hypotetickými proměnnými. </a:t>
            </a:r>
            <a:endParaRPr lang="cs-CZ" sz="2800" dirty="0" smtClean="0"/>
          </a:p>
          <a:p>
            <a:pPr marL="992188" lvl="2" indent="-457200">
              <a:spcBef>
                <a:spcPts val="0"/>
              </a:spcBef>
              <a:buSzPct val="100000"/>
            </a:pPr>
            <a:r>
              <a:rPr lang="cs-CZ" sz="2800" dirty="0" smtClean="0"/>
              <a:t>Každá </a:t>
            </a:r>
            <a:r>
              <a:rPr lang="cs-CZ" sz="2800" dirty="0"/>
              <a:t>z nich je determinována určitým počtem dalších </a:t>
            </a:r>
            <a:r>
              <a:rPr lang="cs-CZ" sz="2800" dirty="0" smtClean="0"/>
              <a:t>proměnných. </a:t>
            </a:r>
          </a:p>
          <a:p>
            <a:pPr marL="992188" lvl="2" indent="-457200">
              <a:spcBef>
                <a:spcPts val="0"/>
              </a:spcBef>
              <a:buSzPct val="100000"/>
            </a:pPr>
            <a:r>
              <a:rPr lang="cs-CZ" sz="2800" b="1" dirty="0" smtClean="0"/>
              <a:t>Index </a:t>
            </a:r>
            <a:r>
              <a:rPr lang="cs-CZ" sz="2800" b="1" dirty="0"/>
              <a:t>loajality zákazníků </a:t>
            </a:r>
            <a:r>
              <a:rPr lang="cs-CZ" sz="2800" dirty="0"/>
              <a:t>– používá se </a:t>
            </a:r>
            <a:r>
              <a:rPr lang="cs-CZ" sz="2800" b="1" dirty="0"/>
              <a:t>NPS</a:t>
            </a:r>
            <a:r>
              <a:rPr lang="cs-CZ" sz="2800" dirty="0"/>
              <a:t>, který je metrikou nejen pro měření zákaznické loajality, ale také zákaznické zkušenosti. </a:t>
            </a:r>
            <a:endParaRPr lang="cs-CZ" sz="2800" dirty="0" smtClean="0"/>
          </a:p>
          <a:p>
            <a:pPr marL="992188" lvl="2" indent="-457200">
              <a:spcBef>
                <a:spcPts val="0"/>
              </a:spcBef>
              <a:buSzPct val="100000"/>
            </a:pPr>
            <a:r>
              <a:rPr lang="cs-CZ" sz="2800" b="1" dirty="0" smtClean="0"/>
              <a:t>NPS</a:t>
            </a:r>
            <a:r>
              <a:rPr lang="cs-CZ" sz="2800" dirty="0" smtClean="0"/>
              <a:t> </a:t>
            </a:r>
            <a:r>
              <a:rPr lang="cs-CZ" sz="2800" dirty="0"/>
              <a:t>je založen na základním předpokladu, že zákazníky každé společnosti je možné rozdělit do tří skupin: příznivci (</a:t>
            </a:r>
            <a:r>
              <a:rPr lang="cs-CZ" sz="2800" dirty="0" err="1"/>
              <a:t>promotors</a:t>
            </a:r>
            <a:r>
              <a:rPr lang="cs-CZ" sz="2800" dirty="0"/>
              <a:t>), pasivní (</a:t>
            </a:r>
            <a:r>
              <a:rPr lang="cs-CZ" sz="2800" dirty="0" err="1"/>
              <a:t>passives</a:t>
            </a:r>
            <a:r>
              <a:rPr lang="cs-CZ" sz="2800" dirty="0"/>
              <a:t>) a odpůrci (</a:t>
            </a:r>
            <a:r>
              <a:rPr lang="cs-CZ" sz="2800" dirty="0" err="1"/>
              <a:t>detractors</a:t>
            </a:r>
            <a:r>
              <a:rPr lang="cs-CZ" sz="2800" dirty="0"/>
              <a:t>).</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975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600" dirty="0" smtClean="0"/>
              <a:t>Model spokojenosti zákazníka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59/71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42" t="40825" r="56052" b="33977"/>
          <a:stretch/>
        </p:blipFill>
        <p:spPr>
          <a:xfrm>
            <a:off x="611047" y="2604701"/>
            <a:ext cx="7921906" cy="3026078"/>
          </a:xfrm>
          <a:prstGeom prst="rect">
            <a:avLst/>
          </a:prstGeom>
        </p:spPr>
      </p:pic>
    </p:spTree>
    <p:extLst>
      <p:ext uri="{BB962C8B-B14F-4D97-AF65-F5344CB8AC3E}">
        <p14:creationId xmlns:p14="http://schemas.microsoft.com/office/powerpoint/2010/main" val="1651566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Analýza prostředí firmy může být provedena metodou </a:t>
            </a:r>
            <a:r>
              <a:rPr lang="cs-CZ" b="1" dirty="0"/>
              <a:t>4C</a:t>
            </a:r>
            <a:r>
              <a:rPr lang="cs-CZ" dirty="0"/>
              <a:t>: </a:t>
            </a:r>
            <a:endParaRPr lang="cs-CZ" dirty="0" smtClean="0"/>
          </a:p>
          <a:p>
            <a:pPr marL="877888" lvl="2">
              <a:spcBef>
                <a:spcPts val="0"/>
              </a:spcBef>
              <a:buSzPct val="100000"/>
            </a:pPr>
            <a:r>
              <a:rPr lang="cs-CZ" b="1" dirty="0" err="1" smtClean="0"/>
              <a:t>customer</a:t>
            </a:r>
            <a:r>
              <a:rPr lang="cs-CZ" dirty="0"/>
              <a:t> – zákazník; </a:t>
            </a:r>
          </a:p>
          <a:p>
            <a:pPr marL="877888" lvl="2">
              <a:spcBef>
                <a:spcPts val="0"/>
              </a:spcBef>
              <a:buSzPct val="100000"/>
            </a:pPr>
            <a:r>
              <a:rPr lang="cs-CZ" b="1" dirty="0" smtClean="0"/>
              <a:t>country</a:t>
            </a:r>
            <a:r>
              <a:rPr lang="cs-CZ" dirty="0"/>
              <a:t> – národní specifika; </a:t>
            </a:r>
            <a:endParaRPr lang="cs-CZ" dirty="0" smtClean="0"/>
          </a:p>
          <a:p>
            <a:pPr marL="877888" lvl="2">
              <a:spcBef>
                <a:spcPts val="0"/>
              </a:spcBef>
              <a:buSzPct val="100000"/>
            </a:pPr>
            <a:r>
              <a:rPr lang="cs-CZ" b="1" dirty="0" err="1" smtClean="0"/>
              <a:t>cost</a:t>
            </a:r>
            <a:r>
              <a:rPr lang="cs-CZ" dirty="0"/>
              <a:t> – náklady; </a:t>
            </a:r>
            <a:endParaRPr lang="cs-CZ" dirty="0" smtClean="0"/>
          </a:p>
          <a:p>
            <a:pPr marL="877888" lvl="2">
              <a:spcBef>
                <a:spcPts val="0"/>
              </a:spcBef>
              <a:buSzPct val="100000"/>
            </a:pPr>
            <a:r>
              <a:rPr lang="cs-CZ" b="1" dirty="0" err="1" smtClean="0"/>
              <a:t>competitors</a:t>
            </a:r>
            <a:r>
              <a:rPr lang="cs-CZ" dirty="0"/>
              <a:t> – konkurence.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98772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fontScale="85000" lnSpcReduction="20000"/>
          </a:bodyPr>
          <a:lstStyle/>
          <a:p>
            <a:pPr marL="534988" lvl="1" indent="-457200">
              <a:spcBef>
                <a:spcPts val="0"/>
              </a:spcBef>
              <a:buSzPct val="100000"/>
            </a:pPr>
            <a:r>
              <a:rPr lang="cs-CZ" sz="3000" b="1" dirty="0" smtClean="0"/>
              <a:t>Zákaznici</a:t>
            </a:r>
            <a:r>
              <a:rPr lang="cs-CZ" sz="3000" dirty="0" smtClean="0"/>
              <a:t>:</a:t>
            </a:r>
          </a:p>
          <a:p>
            <a:pPr marL="992188" lvl="2" indent="-457200">
              <a:spcBef>
                <a:spcPts val="0"/>
              </a:spcBef>
              <a:buSzPct val="100000"/>
            </a:pPr>
            <a:r>
              <a:rPr lang="cs-CZ" sz="2600" dirty="0" smtClean="0"/>
              <a:t>Model spokojenosti zákazníka</a:t>
            </a:r>
          </a:p>
          <a:p>
            <a:pPr marL="1449388" lvl="3" indent="-457200">
              <a:spcBef>
                <a:spcPts val="0"/>
              </a:spcBef>
              <a:buSzPct val="100000"/>
            </a:pPr>
            <a:r>
              <a:rPr lang="cs-CZ" sz="2400" b="1" dirty="0"/>
              <a:t>Image</a:t>
            </a:r>
            <a:r>
              <a:rPr lang="cs-CZ" sz="2400" dirty="0"/>
              <a:t> – souhrnná hypotetická proměnná vztahu zákazníka ke značce firmy nebo produktu. Představuje základ spokojenosti zákazníka. </a:t>
            </a:r>
            <a:endParaRPr lang="cs-CZ" sz="2400" dirty="0" smtClean="0"/>
          </a:p>
          <a:p>
            <a:pPr marL="1449388" lvl="3" indent="-457200">
              <a:spcBef>
                <a:spcPts val="0"/>
              </a:spcBef>
              <a:buSzPct val="100000"/>
            </a:pPr>
            <a:r>
              <a:rPr lang="cs-CZ" sz="2400" b="1" dirty="0" smtClean="0"/>
              <a:t>Očekávání </a:t>
            </a:r>
            <a:r>
              <a:rPr lang="cs-CZ" sz="2400" b="1" dirty="0"/>
              <a:t>zákazníka </a:t>
            </a:r>
            <a:r>
              <a:rPr lang="cs-CZ" sz="2400" dirty="0"/>
              <a:t>– představa o produktu, kterou má individuální zákazník. Očekávání jsou podmíněna zkušenostmi, informacemi, prostředím a vlastní osobností. </a:t>
            </a:r>
            <a:endParaRPr lang="cs-CZ" sz="2400" dirty="0" smtClean="0"/>
          </a:p>
          <a:p>
            <a:pPr marL="1449388" lvl="3" indent="-457200">
              <a:spcBef>
                <a:spcPts val="0"/>
              </a:spcBef>
              <a:buSzPct val="100000"/>
            </a:pPr>
            <a:r>
              <a:rPr lang="cs-CZ" sz="2400" b="1" dirty="0" smtClean="0"/>
              <a:t>Vnímaná </a:t>
            </a:r>
            <a:r>
              <a:rPr lang="cs-CZ" sz="2400" b="1" dirty="0"/>
              <a:t>kvalita zákazníkem </a:t>
            </a:r>
            <a:r>
              <a:rPr lang="cs-CZ" sz="2400" dirty="0"/>
              <a:t>(vnější kvalita) – týká se nejen samotného produktu, ale také všech doprovodných služeb souvisejících s jeho dostupností. </a:t>
            </a:r>
            <a:endParaRPr lang="cs-CZ" sz="2400" dirty="0" smtClean="0"/>
          </a:p>
          <a:p>
            <a:pPr marL="1449388" lvl="3" indent="-457200">
              <a:spcBef>
                <a:spcPts val="0"/>
              </a:spcBef>
              <a:buSzPct val="100000"/>
            </a:pPr>
            <a:r>
              <a:rPr lang="cs-CZ" sz="2400" b="1" dirty="0" smtClean="0"/>
              <a:t>Vnímaná </a:t>
            </a:r>
            <a:r>
              <a:rPr lang="cs-CZ" sz="2400" b="1" dirty="0"/>
              <a:t>hodnota </a:t>
            </a:r>
            <a:r>
              <a:rPr lang="cs-CZ" sz="2400" dirty="0"/>
              <a:t>– je spojena s cenou produktu a se zákazníkem očekávaným užitkem. </a:t>
            </a:r>
            <a:endParaRPr lang="cs-CZ" sz="2400" dirty="0" smtClean="0"/>
          </a:p>
          <a:p>
            <a:pPr marL="1449388" lvl="3" indent="-457200">
              <a:spcBef>
                <a:spcPts val="0"/>
              </a:spcBef>
              <a:buSzPct val="100000"/>
            </a:pPr>
            <a:r>
              <a:rPr lang="cs-CZ" sz="2400" b="1" dirty="0" smtClean="0"/>
              <a:t>Spokojenost </a:t>
            </a:r>
            <a:r>
              <a:rPr lang="cs-CZ" sz="2400" b="1" dirty="0"/>
              <a:t>zákazníka </a:t>
            </a:r>
            <a:r>
              <a:rPr lang="cs-CZ" sz="2400" dirty="0"/>
              <a:t>– subjektivní pocit člověka o naplnění jeho očekávání. </a:t>
            </a:r>
            <a:endParaRPr lang="cs-CZ" sz="2400" dirty="0" smtClean="0"/>
          </a:p>
          <a:p>
            <a:pPr marL="1449388" lvl="3" indent="-457200">
              <a:spcBef>
                <a:spcPts val="0"/>
              </a:spcBef>
              <a:buSzPct val="100000"/>
            </a:pPr>
            <a:r>
              <a:rPr lang="cs-CZ" sz="2400" b="1" dirty="0" smtClean="0"/>
              <a:t>Loajalita </a:t>
            </a:r>
            <a:r>
              <a:rPr lang="cs-CZ" sz="2400" b="1" dirty="0"/>
              <a:t>(věrnost) zákazníka </a:t>
            </a:r>
            <a:r>
              <a:rPr lang="cs-CZ" sz="2400" dirty="0"/>
              <a:t>– vytváří se pozitivní nerovnováhou výkonu a očekávání. </a:t>
            </a:r>
            <a:endParaRPr lang="cs-CZ" sz="2400" dirty="0" smtClean="0"/>
          </a:p>
          <a:p>
            <a:pPr marL="1449388" lvl="3" indent="-457200">
              <a:spcBef>
                <a:spcPts val="0"/>
              </a:spcBef>
              <a:buSzPct val="100000"/>
            </a:pPr>
            <a:r>
              <a:rPr lang="cs-CZ" sz="2400" b="1" dirty="0" smtClean="0"/>
              <a:t>Stížnosti </a:t>
            </a:r>
            <a:r>
              <a:rPr lang="cs-CZ" sz="2400" b="1" dirty="0"/>
              <a:t>zákazníka </a:t>
            </a:r>
            <a:r>
              <a:rPr lang="cs-CZ" sz="2400" dirty="0"/>
              <a:t>– důsledek nerovnováhy výkonu a očekávání.</a:t>
            </a:r>
            <a:endParaRPr lang="cs-CZ" sz="22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31003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smtClean="0"/>
              <a:t>je </a:t>
            </a:r>
            <a:r>
              <a:rPr lang="cs-CZ" sz="2800" dirty="0"/>
              <a:t>velmi důležitým faktorem, podmiňujícím marketingové možnosti firmy</a:t>
            </a:r>
            <a:r>
              <a:rPr lang="cs-CZ" sz="2800" dirty="0" smtClean="0"/>
              <a:t>.</a:t>
            </a:r>
          </a:p>
          <a:p>
            <a:pPr marL="992188" lvl="2" indent="-457200">
              <a:spcBef>
                <a:spcPts val="0"/>
              </a:spcBef>
              <a:buSzPct val="100000"/>
            </a:pPr>
            <a:r>
              <a:rPr lang="cs-CZ" sz="2800" dirty="0"/>
              <a:t>Firmy proto zjišťují, kdo je jejich konkurentem, kdo by se jím mohl stát, jak silný je konkurent, v jaké oblasti je pro firmu konkurentem, jaké jsou jeho cíle, strategie, silné a slabé stránky aj. </a:t>
            </a:r>
            <a:endParaRPr lang="cs-CZ" sz="2800" dirty="0" smtClean="0"/>
          </a:p>
          <a:p>
            <a:pPr marL="992188" lvl="2" indent="-457200">
              <a:spcBef>
                <a:spcPts val="0"/>
              </a:spcBef>
              <a:buSzPct val="100000"/>
            </a:pPr>
            <a:r>
              <a:rPr lang="cs-CZ" sz="2800" dirty="0" smtClean="0"/>
              <a:t>Konkurentem </a:t>
            </a:r>
            <a:r>
              <a:rPr lang="cs-CZ" sz="2800" dirty="0"/>
              <a:t>nejsou jen firmy produkující stejné zboží či služby pod jinou značkou.</a:t>
            </a:r>
            <a:endParaRPr lang="cs-CZ" sz="28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898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Typologie konkurence se provádí podle: </a:t>
            </a:r>
            <a:endParaRPr lang="cs-CZ" sz="2800" dirty="0" smtClean="0"/>
          </a:p>
          <a:p>
            <a:pPr marL="1449388" lvl="3" indent="-457200">
              <a:spcBef>
                <a:spcPts val="0"/>
              </a:spcBef>
              <a:buSzPct val="100000"/>
            </a:pPr>
            <a:r>
              <a:rPr lang="cs-CZ" sz="2400" b="1" dirty="0" smtClean="0"/>
              <a:t>teritoriálního </a:t>
            </a:r>
            <a:r>
              <a:rPr lang="cs-CZ" sz="2400" b="1" dirty="0"/>
              <a:t>hlediska </a:t>
            </a:r>
            <a:r>
              <a:rPr lang="cs-CZ" sz="2400" dirty="0"/>
              <a:t>(rozsahu konkurenčního působení); </a:t>
            </a:r>
            <a:endParaRPr lang="cs-CZ" sz="2400" dirty="0" smtClean="0"/>
          </a:p>
          <a:p>
            <a:pPr marL="1449388" lvl="3" indent="-457200">
              <a:spcBef>
                <a:spcPts val="0"/>
              </a:spcBef>
              <a:buSzPct val="100000"/>
            </a:pPr>
            <a:r>
              <a:rPr lang="cs-CZ" sz="2400" b="1" dirty="0" smtClean="0"/>
              <a:t>hlediska </a:t>
            </a:r>
            <a:r>
              <a:rPr lang="cs-CZ" sz="2400" b="1" dirty="0"/>
              <a:t>nahraditelnosti produktu v konkurenčním prostředí</a:t>
            </a:r>
            <a:r>
              <a:rPr lang="cs-CZ" sz="2400" dirty="0"/>
              <a:t>; </a:t>
            </a:r>
            <a:endParaRPr lang="cs-CZ" sz="2400" dirty="0" smtClean="0"/>
          </a:p>
          <a:p>
            <a:pPr marL="1449388" lvl="3" indent="-457200">
              <a:spcBef>
                <a:spcPts val="0"/>
              </a:spcBef>
              <a:buSzPct val="100000"/>
            </a:pPr>
            <a:r>
              <a:rPr lang="cs-CZ" sz="2400" b="1" dirty="0" smtClean="0"/>
              <a:t>hlediska </a:t>
            </a:r>
            <a:r>
              <a:rPr lang="cs-CZ" sz="2400" b="1" dirty="0"/>
              <a:t>počtu výrobců (prodejců) a stupně diferenciace produkce</a:t>
            </a:r>
            <a:r>
              <a:rPr lang="cs-CZ" sz="2400" dirty="0"/>
              <a:t>; </a:t>
            </a:r>
            <a:endParaRPr lang="cs-CZ" sz="2400" dirty="0" smtClean="0"/>
          </a:p>
          <a:p>
            <a:pPr marL="1449388" lvl="3" indent="-457200">
              <a:spcBef>
                <a:spcPts val="0"/>
              </a:spcBef>
              <a:buSzPct val="100000"/>
            </a:pPr>
            <a:r>
              <a:rPr lang="cs-CZ" sz="2400" b="1" dirty="0" smtClean="0"/>
              <a:t>hlediska </a:t>
            </a:r>
            <a:r>
              <a:rPr lang="cs-CZ" sz="2400" b="1" dirty="0"/>
              <a:t>stupně organizovanosti a propojitelnosti výrobců do aliancí</a:t>
            </a:r>
            <a:r>
              <a:rPr lang="cs-CZ" sz="2400" dirty="0"/>
              <a:t>.</a:t>
            </a:r>
            <a:endParaRPr lang="cs-CZ" sz="24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03127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Členění konkurence z teritoriálního </a:t>
            </a:r>
            <a:r>
              <a:rPr lang="cs-CZ" sz="2800" dirty="0" smtClean="0"/>
              <a:t>hlediska:</a:t>
            </a:r>
          </a:p>
          <a:p>
            <a:pPr marL="1449388" lvl="3" indent="-457200">
              <a:spcBef>
                <a:spcPts val="0"/>
              </a:spcBef>
              <a:buSzPct val="100000"/>
            </a:pPr>
            <a:r>
              <a:rPr lang="cs-CZ" sz="2400" dirty="0" smtClean="0"/>
              <a:t>globální</a:t>
            </a:r>
            <a:r>
              <a:rPr lang="cs-CZ" sz="2400" dirty="0"/>
              <a:t>; </a:t>
            </a:r>
            <a:endParaRPr lang="cs-CZ" sz="2400" dirty="0" smtClean="0"/>
          </a:p>
          <a:p>
            <a:pPr marL="1449388" lvl="3" indent="-457200">
              <a:spcBef>
                <a:spcPts val="0"/>
              </a:spcBef>
              <a:buSzPct val="100000"/>
            </a:pPr>
            <a:r>
              <a:rPr lang="cs-CZ" sz="2400" dirty="0" smtClean="0"/>
              <a:t>alianční</a:t>
            </a:r>
            <a:r>
              <a:rPr lang="cs-CZ" sz="2400" dirty="0"/>
              <a:t>; </a:t>
            </a:r>
          </a:p>
          <a:p>
            <a:pPr marL="1449388" lvl="3" indent="-457200">
              <a:spcBef>
                <a:spcPts val="0"/>
              </a:spcBef>
              <a:buSzPct val="100000"/>
            </a:pPr>
            <a:r>
              <a:rPr lang="cs-CZ" sz="2400" dirty="0" smtClean="0"/>
              <a:t>národní</a:t>
            </a:r>
            <a:r>
              <a:rPr lang="cs-CZ" sz="2400" dirty="0"/>
              <a:t>; </a:t>
            </a:r>
            <a:endParaRPr lang="cs-CZ" sz="2400" dirty="0" smtClean="0"/>
          </a:p>
          <a:p>
            <a:pPr marL="1449388" lvl="3" indent="-457200">
              <a:spcBef>
                <a:spcPts val="0"/>
              </a:spcBef>
              <a:buSzPct val="100000"/>
            </a:pPr>
            <a:r>
              <a:rPr lang="cs-CZ" sz="2400" dirty="0" smtClean="0"/>
              <a:t>meziodvětvová</a:t>
            </a:r>
            <a:r>
              <a:rPr lang="cs-CZ" sz="2400" dirty="0"/>
              <a:t>; </a:t>
            </a:r>
            <a:endParaRPr lang="cs-CZ" sz="2400" dirty="0" smtClean="0"/>
          </a:p>
          <a:p>
            <a:pPr marL="1449388" lvl="3" indent="-457200">
              <a:spcBef>
                <a:spcPts val="0"/>
              </a:spcBef>
              <a:buSzPct val="100000"/>
            </a:pPr>
            <a:r>
              <a:rPr lang="cs-CZ" sz="2400" dirty="0" smtClean="0"/>
              <a:t>odvětvová</a:t>
            </a:r>
            <a:r>
              <a:rPr lang="cs-CZ" sz="2400" dirty="0"/>
              <a:t>; </a:t>
            </a:r>
            <a:endParaRPr lang="cs-CZ" sz="2400" dirty="0" smtClean="0"/>
          </a:p>
          <a:p>
            <a:pPr marL="1449388" lvl="3" indent="-457200">
              <a:spcBef>
                <a:spcPts val="0"/>
              </a:spcBef>
              <a:buSzPct val="100000"/>
            </a:pPr>
            <a:r>
              <a:rPr lang="cs-CZ" sz="2400" dirty="0" smtClean="0"/>
              <a:t>komoditní</a:t>
            </a:r>
            <a:r>
              <a:rPr lang="cs-CZ" sz="2400" dirty="0"/>
              <a:t>.</a:t>
            </a:r>
            <a:endParaRPr lang="cs-CZ" sz="2400"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60205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Členění konkurence z hlediska nahraditelnosti produktu v konkurenčním prostředí (čtyři úrovně nahraditelnosti): </a:t>
            </a:r>
            <a:endParaRPr lang="cs-CZ" sz="2800" dirty="0" smtClean="0"/>
          </a:p>
          <a:p>
            <a:pPr marL="1449388" lvl="3" indent="-457200">
              <a:spcBef>
                <a:spcPts val="0"/>
              </a:spcBef>
              <a:buSzPct val="100000"/>
              <a:buFont typeface="+mj-lt"/>
              <a:buAutoNum type="arabicPeriod"/>
            </a:pPr>
            <a:r>
              <a:rPr lang="cs-CZ" sz="2400" dirty="0" smtClean="0"/>
              <a:t>konkurence </a:t>
            </a:r>
            <a:r>
              <a:rPr lang="cs-CZ" sz="2400" dirty="0"/>
              <a:t>značek; </a:t>
            </a:r>
            <a:endParaRPr lang="cs-CZ" sz="2400" dirty="0" smtClean="0"/>
          </a:p>
          <a:p>
            <a:pPr marL="1449388" lvl="3" indent="-457200">
              <a:spcBef>
                <a:spcPts val="0"/>
              </a:spcBef>
              <a:buSzPct val="100000"/>
              <a:buFont typeface="+mj-lt"/>
              <a:buAutoNum type="arabicPeriod"/>
            </a:pPr>
            <a:r>
              <a:rPr lang="cs-CZ" sz="2400" dirty="0" smtClean="0"/>
              <a:t>konkurence </a:t>
            </a:r>
            <a:r>
              <a:rPr lang="cs-CZ" sz="2400" dirty="0"/>
              <a:t>odvětvová; </a:t>
            </a:r>
            <a:endParaRPr lang="cs-CZ" sz="2400" dirty="0" smtClean="0"/>
          </a:p>
          <a:p>
            <a:pPr marL="1449388" lvl="3" indent="-457200">
              <a:spcBef>
                <a:spcPts val="0"/>
              </a:spcBef>
              <a:buSzPct val="100000"/>
              <a:buFont typeface="+mj-lt"/>
              <a:buAutoNum type="arabicPeriod"/>
            </a:pPr>
            <a:r>
              <a:rPr lang="cs-CZ" sz="2400" dirty="0" smtClean="0"/>
              <a:t>konkurence </a:t>
            </a:r>
            <a:r>
              <a:rPr lang="cs-CZ" sz="2400" dirty="0"/>
              <a:t>formy; </a:t>
            </a:r>
            <a:endParaRPr lang="cs-CZ" sz="2400" dirty="0" smtClean="0"/>
          </a:p>
          <a:p>
            <a:pPr marL="1449388" lvl="3" indent="-457200">
              <a:spcBef>
                <a:spcPts val="0"/>
              </a:spcBef>
              <a:buSzPct val="100000"/>
              <a:buFont typeface="+mj-lt"/>
              <a:buAutoNum type="arabicPeriod"/>
            </a:pPr>
            <a:r>
              <a:rPr lang="cs-CZ" sz="2400" dirty="0" smtClean="0"/>
              <a:t>konkurence </a:t>
            </a:r>
            <a:r>
              <a:rPr lang="cs-CZ" sz="2400" dirty="0"/>
              <a:t>rodu.</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4457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Členění konkurence z hlediska počtu výrobců (prodejců) a stupně diferenciace produkce: </a:t>
            </a:r>
            <a:endParaRPr lang="cs-CZ" sz="2800" dirty="0" smtClean="0"/>
          </a:p>
          <a:p>
            <a:pPr marL="1449388" lvl="3" indent="-457200">
              <a:spcBef>
                <a:spcPts val="0"/>
              </a:spcBef>
              <a:buSzPct val="100000"/>
            </a:pPr>
            <a:r>
              <a:rPr lang="cs-CZ" sz="2400" dirty="0" smtClean="0"/>
              <a:t>čistý </a:t>
            </a:r>
            <a:r>
              <a:rPr lang="cs-CZ" sz="2400" dirty="0"/>
              <a:t>monopol; </a:t>
            </a:r>
            <a:endParaRPr lang="cs-CZ" sz="2400" dirty="0" smtClean="0"/>
          </a:p>
          <a:p>
            <a:pPr marL="1449388" lvl="3" indent="-457200">
              <a:spcBef>
                <a:spcPts val="0"/>
              </a:spcBef>
              <a:buSzPct val="100000"/>
            </a:pPr>
            <a:r>
              <a:rPr lang="cs-CZ" sz="2400" dirty="0" err="1" smtClean="0"/>
              <a:t>oligomonopolie</a:t>
            </a:r>
            <a:r>
              <a:rPr lang="cs-CZ" sz="2400" dirty="0"/>
              <a:t>; </a:t>
            </a:r>
            <a:endParaRPr lang="cs-CZ" sz="2400" dirty="0" smtClean="0"/>
          </a:p>
          <a:p>
            <a:pPr marL="1449388" lvl="3" indent="-457200">
              <a:spcBef>
                <a:spcPts val="0"/>
              </a:spcBef>
              <a:buSzPct val="100000"/>
            </a:pPr>
            <a:r>
              <a:rPr lang="cs-CZ" sz="2400" dirty="0" smtClean="0"/>
              <a:t>monopolistická </a:t>
            </a:r>
            <a:r>
              <a:rPr lang="cs-CZ" sz="2400" dirty="0"/>
              <a:t>konkurence; </a:t>
            </a:r>
            <a:endParaRPr lang="cs-CZ" sz="2400" dirty="0" smtClean="0"/>
          </a:p>
          <a:p>
            <a:pPr marL="1449388" lvl="3" indent="-457200">
              <a:spcBef>
                <a:spcPts val="0"/>
              </a:spcBef>
              <a:buSzPct val="100000"/>
            </a:pPr>
            <a:r>
              <a:rPr lang="cs-CZ" sz="2400" dirty="0" smtClean="0"/>
              <a:t>dokonalá </a:t>
            </a:r>
            <a:r>
              <a:rPr lang="cs-CZ" sz="2400" dirty="0"/>
              <a:t>konkurence.</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57667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Členění konkurence z hlediska stupně organizovanosti a propojitelnosti výrobců do aliancí: </a:t>
            </a:r>
            <a:endParaRPr lang="cs-CZ" sz="2800" dirty="0" smtClean="0"/>
          </a:p>
          <a:p>
            <a:pPr marL="1449388" lvl="3" indent="-457200">
              <a:spcBef>
                <a:spcPts val="0"/>
              </a:spcBef>
              <a:buSzPct val="100000"/>
            </a:pPr>
            <a:r>
              <a:rPr lang="cs-CZ" sz="2400" dirty="0" smtClean="0"/>
              <a:t>monopol</a:t>
            </a:r>
            <a:r>
              <a:rPr lang="cs-CZ" sz="2400" dirty="0"/>
              <a:t>; </a:t>
            </a:r>
            <a:endParaRPr lang="cs-CZ" sz="2400" dirty="0" smtClean="0"/>
          </a:p>
          <a:p>
            <a:pPr marL="1449388" lvl="3" indent="-457200">
              <a:spcBef>
                <a:spcPts val="0"/>
              </a:spcBef>
              <a:buSzPct val="100000"/>
            </a:pPr>
            <a:r>
              <a:rPr lang="cs-CZ" sz="2400" dirty="0" smtClean="0"/>
              <a:t>kartel</a:t>
            </a:r>
            <a:r>
              <a:rPr lang="cs-CZ" sz="2400" dirty="0"/>
              <a:t>; </a:t>
            </a:r>
            <a:endParaRPr lang="cs-CZ" sz="2400" dirty="0" smtClean="0"/>
          </a:p>
          <a:p>
            <a:pPr marL="1449388" lvl="3" indent="-457200">
              <a:spcBef>
                <a:spcPts val="0"/>
              </a:spcBef>
              <a:buSzPct val="100000"/>
            </a:pPr>
            <a:r>
              <a:rPr lang="cs-CZ" sz="2400" dirty="0" smtClean="0"/>
              <a:t>syndikát</a:t>
            </a:r>
            <a:r>
              <a:rPr lang="cs-CZ" sz="2400" dirty="0"/>
              <a:t>; </a:t>
            </a:r>
            <a:endParaRPr lang="cs-CZ" sz="2400" dirty="0" smtClean="0"/>
          </a:p>
          <a:p>
            <a:pPr marL="1449388" lvl="3" indent="-457200">
              <a:spcBef>
                <a:spcPts val="0"/>
              </a:spcBef>
              <a:buSzPct val="100000"/>
            </a:pPr>
            <a:r>
              <a:rPr lang="cs-CZ" sz="2400" dirty="0" smtClean="0"/>
              <a:t>trast</a:t>
            </a:r>
            <a:r>
              <a:rPr lang="cs-CZ" sz="2400" dirty="0"/>
              <a:t>.</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5238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5219700"/>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Firmám se doporučuje provést analýzu každého z jejích hlavních konkurentů, identifikovat jeho silné a slabé stránky, ty porovnat s vlastními silnými a slabými stránkami a tak určit své vlastní přednosti a slabiny ve vztahu k jednotlivým konkurentům. </a:t>
            </a:r>
            <a:endParaRPr lang="cs-CZ" sz="2800" dirty="0" smtClean="0"/>
          </a:p>
          <a:p>
            <a:pPr marL="992188" lvl="2" indent="-457200">
              <a:spcBef>
                <a:spcPts val="0"/>
              </a:spcBef>
              <a:buSzPct val="100000"/>
            </a:pPr>
            <a:r>
              <a:rPr lang="cs-CZ" sz="2800" dirty="0" smtClean="0"/>
              <a:t>K</a:t>
            </a:r>
            <a:r>
              <a:rPr lang="cs-CZ" sz="2800" dirty="0"/>
              <a:t> tomuto účelu je vhodné využít sémantického diferenciálu. </a:t>
            </a:r>
            <a:endParaRPr lang="cs-CZ" sz="2800" dirty="0" smtClean="0"/>
          </a:p>
          <a:p>
            <a:pPr marL="992188" lvl="2" indent="-457200">
              <a:spcBef>
                <a:spcPts val="0"/>
              </a:spcBef>
              <a:buSzPct val="100000"/>
            </a:pPr>
            <a:r>
              <a:rPr lang="cs-CZ" sz="2800" dirty="0" smtClean="0"/>
              <a:t>Další </a:t>
            </a:r>
            <a:r>
              <a:rPr lang="cs-CZ" sz="2800" dirty="0"/>
              <a:t>možností, jak postupovat, je vypracovat profil konkurentů, který bude sledovat výkon konkurence (obrat, podíl na trhu, zisk, návratnost investice, využití výrobní kapacity aj.), identifikovat cílové skupiny konkurence, její strategii, silné a slabé stránky.</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008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smtClean="0"/>
              <a:t>Konkurence</a:t>
            </a:r>
            <a:r>
              <a:rPr lang="cs-CZ" sz="3000" dirty="0" smtClean="0"/>
              <a:t>:</a:t>
            </a:r>
          </a:p>
          <a:p>
            <a:pPr marL="992188" lvl="2" indent="-457200">
              <a:spcBef>
                <a:spcPts val="0"/>
              </a:spcBef>
              <a:buSzPct val="100000"/>
            </a:pPr>
            <a:r>
              <a:rPr lang="cs-CZ" sz="2800" dirty="0"/>
              <a:t>Na základě provedené analýzy konkurence </a:t>
            </a:r>
            <a:r>
              <a:rPr lang="cs-CZ" sz="2800" dirty="0" err="1"/>
              <a:t>Kotler</a:t>
            </a:r>
            <a:r>
              <a:rPr lang="cs-CZ" sz="2800" dirty="0"/>
              <a:t> (Tomek, 1998, s. 114 – upraveno) rozlišuje následující typy konkurentů: </a:t>
            </a:r>
            <a:endParaRPr lang="cs-CZ" sz="2800" dirty="0" smtClean="0"/>
          </a:p>
          <a:p>
            <a:pPr marL="1449388" lvl="3" indent="-457200">
              <a:spcBef>
                <a:spcPts val="0"/>
              </a:spcBef>
              <a:buSzPct val="100000"/>
            </a:pPr>
            <a:r>
              <a:rPr lang="cs-CZ" sz="2400" b="1" dirty="0" smtClean="0"/>
              <a:t>konkurent </a:t>
            </a:r>
            <a:r>
              <a:rPr lang="cs-CZ" sz="2400" b="1" dirty="0"/>
              <a:t>následovatel</a:t>
            </a:r>
            <a:r>
              <a:rPr lang="cs-CZ" sz="2400" dirty="0"/>
              <a:t> – sleduje konkurenci a využívá všech svých schopností ke konkurenčnímu boji; </a:t>
            </a:r>
            <a:endParaRPr lang="cs-CZ" sz="2400" dirty="0" smtClean="0"/>
          </a:p>
          <a:p>
            <a:pPr marL="1449388" lvl="3" indent="-457200">
              <a:spcBef>
                <a:spcPts val="0"/>
              </a:spcBef>
              <a:buSzPct val="100000"/>
            </a:pPr>
            <a:r>
              <a:rPr lang="cs-CZ" sz="2400" b="1" dirty="0" smtClean="0"/>
              <a:t>laxní </a:t>
            </a:r>
            <a:r>
              <a:rPr lang="cs-CZ" sz="2400" b="1" dirty="0"/>
              <a:t>konkurent</a:t>
            </a:r>
            <a:r>
              <a:rPr lang="cs-CZ" sz="2400" dirty="0"/>
              <a:t> – nereaguje ani rychle, ani výrazně na aktivity ostatních konkurentů</a:t>
            </a:r>
            <a:r>
              <a:rPr lang="cs-CZ" sz="2400" dirty="0" smtClean="0"/>
              <a:t>;</a:t>
            </a:r>
          </a:p>
          <a:p>
            <a:pPr marL="1449388" lvl="3" indent="-457200">
              <a:spcBef>
                <a:spcPts val="0"/>
              </a:spcBef>
              <a:buSzPct val="100000"/>
            </a:pPr>
            <a:r>
              <a:rPr lang="cs-CZ" sz="2400" b="1" dirty="0" smtClean="0"/>
              <a:t>vybíravý </a:t>
            </a:r>
            <a:r>
              <a:rPr lang="cs-CZ" sz="2400" b="1" dirty="0"/>
              <a:t>konkurent</a:t>
            </a:r>
            <a:r>
              <a:rPr lang="cs-CZ" sz="2400" dirty="0"/>
              <a:t> – reaguje jen na některé aktivity svých konkurentů; </a:t>
            </a:r>
            <a:endParaRPr lang="cs-CZ" sz="2400" dirty="0" smtClean="0"/>
          </a:p>
          <a:p>
            <a:pPr marL="1449388" lvl="3" indent="-457200">
              <a:spcBef>
                <a:spcPts val="0"/>
              </a:spcBef>
              <a:buSzPct val="100000"/>
            </a:pPr>
            <a:r>
              <a:rPr lang="cs-CZ" sz="2400" b="1" dirty="0" smtClean="0"/>
              <a:t>konkurent </a:t>
            </a:r>
            <a:r>
              <a:rPr lang="cs-CZ" sz="2400" b="1" dirty="0"/>
              <a:t>tygr</a:t>
            </a:r>
            <a:r>
              <a:rPr lang="cs-CZ" sz="2400" dirty="0"/>
              <a:t> – reaguje rychle a rozhodně na jakoukoliv formu ohrožení.</a:t>
            </a:r>
            <a:endParaRPr lang="cs-CZ" dirty="0" smtClean="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491568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smtClean="0"/>
              <a:t>Veřejnost:</a:t>
            </a:r>
          </a:p>
          <a:p>
            <a:pPr marL="992188" lvl="2" indent="-457200">
              <a:spcBef>
                <a:spcPts val="0"/>
              </a:spcBef>
              <a:buSzPct val="100000"/>
            </a:pPr>
            <a:r>
              <a:rPr lang="cs-CZ" sz="2800" dirty="0"/>
              <a:t>je jakákoli skupina, která má skutečný nebo potenciální zájem na schopnostech firmy dosáhnout jejích cílů, případně má na ně vliv (</a:t>
            </a:r>
            <a:r>
              <a:rPr lang="cs-CZ" sz="2800" dirty="0" err="1"/>
              <a:t>Kotler</a:t>
            </a:r>
            <a:r>
              <a:rPr lang="cs-CZ" sz="2800" dirty="0"/>
              <a:t>, </a:t>
            </a:r>
            <a:r>
              <a:rPr lang="cs-CZ" sz="2800" dirty="0" err="1"/>
              <a:t>Jain</a:t>
            </a:r>
            <a:r>
              <a:rPr lang="cs-CZ" sz="2800" dirty="0"/>
              <a:t>, </a:t>
            </a:r>
            <a:r>
              <a:rPr lang="cs-CZ" sz="2800" dirty="0" err="1"/>
              <a:t>Maesincee</a:t>
            </a:r>
            <a:r>
              <a:rPr lang="cs-CZ" sz="2800" dirty="0"/>
              <a:t>, 2007, s. 134). </a:t>
            </a:r>
            <a:endParaRPr lang="cs-CZ" sz="2800" dirty="0" smtClean="0"/>
          </a:p>
          <a:p>
            <a:pPr marL="992188" lvl="2" indent="-457200">
              <a:spcBef>
                <a:spcPts val="0"/>
              </a:spcBef>
              <a:buSzPct val="100000"/>
            </a:pPr>
            <a:r>
              <a:rPr lang="cs-CZ" sz="2800" dirty="0" smtClean="0"/>
              <a:t>Veřejnost se člení obvykle </a:t>
            </a:r>
            <a:r>
              <a:rPr lang="cs-CZ" sz="2800" b="1" dirty="0" smtClean="0"/>
              <a:t>do tří skupin</a:t>
            </a:r>
            <a:r>
              <a:rPr lang="cs-CZ" sz="2800" dirty="0" smtClean="0"/>
              <a:t>, a to na:</a:t>
            </a:r>
          </a:p>
          <a:p>
            <a:pPr marL="1449388" lvl="3" indent="-457200">
              <a:spcBef>
                <a:spcPts val="0"/>
              </a:spcBef>
              <a:buSzPct val="100000"/>
              <a:buFont typeface="+mj-lt"/>
              <a:buAutoNum type="arabicPeriod"/>
            </a:pPr>
            <a:r>
              <a:rPr lang="cs-CZ" sz="2400" dirty="0" smtClean="0"/>
              <a:t>obecnou veřejnost, </a:t>
            </a:r>
          </a:p>
          <a:p>
            <a:pPr marL="1449388" lvl="3" indent="-457200">
              <a:spcBef>
                <a:spcPts val="0"/>
              </a:spcBef>
              <a:buSzPct val="100000"/>
              <a:buFont typeface="+mj-lt"/>
              <a:buAutoNum type="arabicPeriod"/>
            </a:pPr>
            <a:r>
              <a:rPr lang="cs-CZ" sz="2400" dirty="0" smtClean="0"/>
              <a:t>místní komunitu a občanské iniciativy, </a:t>
            </a:r>
          </a:p>
          <a:p>
            <a:pPr marL="1449388" lvl="3" indent="-457200">
              <a:spcBef>
                <a:spcPts val="0"/>
              </a:spcBef>
              <a:buSzPct val="100000"/>
              <a:buFont typeface="+mj-lt"/>
              <a:buAutoNum type="arabicPeriod"/>
            </a:pPr>
            <a:r>
              <a:rPr lang="cs-CZ" sz="2400" dirty="0" smtClean="0"/>
              <a:t>spotřebitelská hnutí a vládu.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6872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době internacionalizace a globalizace trhů i podnikání by měla být situační analýza provedena pomocí </a:t>
            </a:r>
            <a:r>
              <a:rPr lang="cs-CZ" b="1" dirty="0"/>
              <a:t>7C</a:t>
            </a:r>
            <a:r>
              <a:rPr lang="cs-CZ" dirty="0"/>
              <a:t>: </a:t>
            </a:r>
            <a:endParaRPr lang="cs-CZ" dirty="0" smtClean="0"/>
          </a:p>
          <a:p>
            <a:pPr marL="877888" lvl="2">
              <a:spcBef>
                <a:spcPts val="0"/>
              </a:spcBef>
              <a:buSzPct val="100000"/>
            </a:pPr>
            <a:r>
              <a:rPr lang="cs-CZ" b="1" dirty="0" smtClean="0"/>
              <a:t>country</a:t>
            </a:r>
            <a:r>
              <a:rPr lang="cs-CZ" dirty="0"/>
              <a:t> – národní specifika; </a:t>
            </a:r>
            <a:endParaRPr lang="cs-CZ" dirty="0" smtClean="0"/>
          </a:p>
          <a:p>
            <a:pPr marL="877888" lvl="2">
              <a:spcBef>
                <a:spcPts val="0"/>
              </a:spcBef>
              <a:buSzPct val="100000"/>
            </a:pPr>
            <a:r>
              <a:rPr lang="cs-CZ" b="1" dirty="0" err="1" smtClean="0"/>
              <a:t>climate</a:t>
            </a:r>
            <a:r>
              <a:rPr lang="cs-CZ" b="1" dirty="0" smtClean="0"/>
              <a:t>/</a:t>
            </a:r>
            <a:r>
              <a:rPr lang="cs-CZ" b="1" dirty="0" err="1" smtClean="0"/>
              <a:t>context</a:t>
            </a:r>
            <a:r>
              <a:rPr lang="cs-CZ" dirty="0"/>
              <a:t> – makroekonomické faktory; </a:t>
            </a:r>
            <a:endParaRPr lang="cs-CZ" dirty="0" smtClean="0"/>
          </a:p>
          <a:p>
            <a:pPr marL="877888" lvl="2">
              <a:spcBef>
                <a:spcPts val="0"/>
              </a:spcBef>
              <a:buSzPct val="100000"/>
            </a:pPr>
            <a:r>
              <a:rPr lang="cs-CZ" b="1" dirty="0" err="1" smtClean="0"/>
              <a:t>company</a:t>
            </a:r>
            <a:r>
              <a:rPr lang="cs-CZ" dirty="0"/>
              <a:t> – podnik, spolupracující firmy a osoby; </a:t>
            </a:r>
            <a:endParaRPr lang="cs-CZ" dirty="0" smtClean="0"/>
          </a:p>
          <a:p>
            <a:pPr marL="877888" lvl="2">
              <a:spcBef>
                <a:spcPts val="0"/>
              </a:spcBef>
              <a:buSzPct val="100000"/>
            </a:pPr>
            <a:r>
              <a:rPr lang="cs-CZ" b="1" dirty="0" err="1" smtClean="0"/>
              <a:t>customers</a:t>
            </a:r>
            <a:r>
              <a:rPr lang="cs-CZ" dirty="0"/>
              <a:t> – zákazníci; </a:t>
            </a:r>
            <a:endParaRPr lang="cs-CZ" dirty="0" smtClean="0"/>
          </a:p>
          <a:p>
            <a:pPr marL="877888" lvl="2">
              <a:spcBef>
                <a:spcPts val="0"/>
              </a:spcBef>
              <a:buSzPct val="100000"/>
            </a:pPr>
            <a:r>
              <a:rPr lang="cs-CZ" b="1" dirty="0" err="1" smtClean="0"/>
              <a:t>competitors</a:t>
            </a:r>
            <a:r>
              <a:rPr lang="cs-CZ" dirty="0"/>
              <a:t> – konkurenti; </a:t>
            </a:r>
            <a:endParaRPr lang="cs-CZ" dirty="0" smtClean="0"/>
          </a:p>
          <a:p>
            <a:pPr marL="877888" lvl="2">
              <a:spcBef>
                <a:spcPts val="0"/>
              </a:spcBef>
              <a:buSzPct val="100000"/>
            </a:pPr>
            <a:r>
              <a:rPr lang="cs-CZ" b="1" dirty="0" err="1" smtClean="0"/>
              <a:t>cost</a:t>
            </a:r>
            <a:r>
              <a:rPr lang="cs-CZ" dirty="0"/>
              <a:t> – náklady; </a:t>
            </a:r>
            <a:endParaRPr lang="cs-CZ" dirty="0" smtClean="0"/>
          </a:p>
          <a:p>
            <a:pPr marL="877888" lvl="2">
              <a:spcBef>
                <a:spcPts val="0"/>
              </a:spcBef>
              <a:buSzPct val="100000"/>
            </a:pPr>
            <a:r>
              <a:rPr lang="cs-CZ" b="1" dirty="0" err="1" smtClean="0"/>
              <a:t>change</a:t>
            </a:r>
            <a:r>
              <a:rPr lang="cs-CZ" dirty="0" smtClean="0"/>
              <a:t> </a:t>
            </a:r>
            <a:r>
              <a:rPr lang="cs-CZ" dirty="0"/>
              <a:t>– změna.</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72514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Vnější prostředí</a:t>
            </a:r>
            <a:endParaRPr lang="cs-CZ" dirty="0"/>
          </a:p>
        </p:txBody>
      </p:sp>
      <p:sp>
        <p:nvSpPr>
          <p:cNvPr id="98" name="Google Shape;98;p14"/>
          <p:cNvSpPr txBox="1">
            <a:spLocks noGrp="1"/>
          </p:cNvSpPr>
          <p:nvPr>
            <p:ph type="body" idx="1"/>
          </p:nvPr>
        </p:nvSpPr>
        <p:spPr>
          <a:xfrm>
            <a:off x="457200" y="1259213"/>
            <a:ext cx="8398042" cy="5081201"/>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200" dirty="0" smtClean="0"/>
              <a:t>Na </a:t>
            </a:r>
            <a:r>
              <a:rPr lang="cs-CZ" sz="3200" dirty="0"/>
              <a:t>každou firmu </a:t>
            </a:r>
            <a:r>
              <a:rPr lang="cs-CZ" sz="3200" b="1" dirty="0"/>
              <a:t>působí vlivy vnějšího prostředí</a:t>
            </a:r>
            <a:r>
              <a:rPr lang="cs-CZ" sz="3200" dirty="0"/>
              <a:t> </a:t>
            </a:r>
            <a:r>
              <a:rPr lang="cs-CZ" sz="3200" b="1" dirty="0"/>
              <a:t>s různou intenzitou</a:t>
            </a:r>
            <a:r>
              <a:rPr lang="cs-CZ" sz="3200" dirty="0"/>
              <a:t>, proto nemá smysl tvořit seznam všech možných faktorů, ale pouze těch relevantních, podstatných. </a:t>
            </a:r>
            <a:endParaRPr lang="cs-CZ" sz="3200" dirty="0" smtClean="0"/>
          </a:p>
          <a:p>
            <a:pPr marL="534988" lvl="1" indent="-457200">
              <a:spcBef>
                <a:spcPts val="0"/>
              </a:spcBef>
              <a:buSzPct val="100000"/>
            </a:pPr>
            <a:r>
              <a:rPr lang="cs-CZ" sz="3200" dirty="0" smtClean="0"/>
              <a:t>Ty </a:t>
            </a:r>
            <a:r>
              <a:rPr lang="cs-CZ" sz="3200" dirty="0"/>
              <a:t>mohou pro firmu znamenat buď příležitost (tj. situaci, která je pro firmu příznivá a ve které může při vyvinutí patřičného úsilí získat konkurenční výhodu), nebo ohrožení (tj. situaci, která nastává v důsledku nepříznivého vývojového trendu a která by mohla vést v případě nepodniknutí příslušných kroků k ohrožení existence firmy</a:t>
            </a:r>
            <a:r>
              <a:rPr lang="cs-CZ" sz="3200" dirty="0" smtClean="0"/>
              <a: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70/71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88703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a:solidFill>
                  <a:srgbClr val="FF0000"/>
                </a:solidFill>
              </a:rPr>
              <a:t>DĚKUJI ZA POZORNOST</a:t>
            </a:r>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Strategická situační analýza </a:t>
            </a:r>
            <a:r>
              <a:rPr lang="cs-CZ" dirty="0"/>
              <a:t>je komplexní přístup k zachycení podstatných faktorů ovlivňujících činnost firmy ve vzájemných souvislostech, jehož výsledky jsou podkladem pro tvorbu návrhů možných strategií budoucího chování </a:t>
            </a:r>
            <a:r>
              <a:rPr lang="cs-CZ" dirty="0" smtClean="0"/>
              <a:t>firmy</a:t>
            </a:r>
            <a:r>
              <a:rPr lang="cs-CZ" b="1" dirty="0" smtClean="0"/>
              <a: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349043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smtClean="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Význam strategické situační analýzy roste se zvyšující se neurčitostí, resp. nestabilitou a složitostí prostředí. </a:t>
            </a:r>
            <a:endParaRPr lang="cs-CZ" dirty="0" smtClean="0"/>
          </a:p>
          <a:p>
            <a:pPr marL="420688" lvl="1">
              <a:spcBef>
                <a:spcPts val="0"/>
              </a:spcBef>
              <a:buSzPct val="100000"/>
            </a:pPr>
            <a:r>
              <a:rPr lang="cs-CZ" dirty="0" smtClean="0"/>
              <a:t>Musí </a:t>
            </a:r>
            <a:r>
              <a:rPr lang="cs-CZ" dirty="0"/>
              <a:t>proto poskytovat všechny podstatné, relevantní informace ovlivňující fungování podniku. </a:t>
            </a:r>
            <a:endParaRPr lang="cs-CZ" dirty="0" smtClean="0"/>
          </a:p>
          <a:p>
            <a:pPr marL="420688" lvl="1">
              <a:spcBef>
                <a:spcPts val="0"/>
              </a:spcBef>
              <a:buSzPct val="100000"/>
            </a:pPr>
            <a:r>
              <a:rPr lang="cs-CZ" dirty="0" smtClean="0"/>
              <a:t>Důkladně </a:t>
            </a:r>
            <a:r>
              <a:rPr lang="cs-CZ" dirty="0"/>
              <a:t>provedená strategická analýza je předpokladem kvality celého strategického procesu. </a:t>
            </a:r>
            <a:endParaRPr lang="cs-CZ" dirty="0" smtClean="0"/>
          </a:p>
          <a:p>
            <a:pPr marL="420688" lvl="1">
              <a:spcBef>
                <a:spcPts val="0"/>
              </a:spcBef>
              <a:buSzPct val="100000"/>
            </a:pPr>
            <a:r>
              <a:rPr lang="cs-CZ" dirty="0" smtClean="0"/>
              <a:t>Budou-li </a:t>
            </a:r>
            <a:r>
              <a:rPr lang="cs-CZ" dirty="0"/>
              <a:t>totiž její závěry povrchní, nepřesné či jinak zkreslené, budou přijatá strategická opatření orientována jiným směrem, než by bylo žádoucí.</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16457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1280</Words>
  <Application>Microsoft Office PowerPoint</Application>
  <PresentationFormat>Předvádění na obrazovce (4:3)</PresentationFormat>
  <Paragraphs>417</Paragraphs>
  <Slides>71</Slides>
  <Notes>71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71</vt:i4>
      </vt:variant>
    </vt:vector>
  </HeadingPairs>
  <TitlesOfParts>
    <vt:vector size="74" baseType="lpstr">
      <vt:lpstr>Arial</vt:lpstr>
      <vt:lpstr>Calibri</vt:lpstr>
      <vt:lpstr>Office Theme</vt:lpstr>
      <vt:lpstr> Strategické analýzy ½ Vnější prostředí XSF</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74</cp:revision>
  <dcterms:modified xsi:type="dcterms:W3CDTF">2023-02-26T16:51:59Z</dcterms:modified>
</cp:coreProperties>
</file>