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6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2608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639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6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481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353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852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964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680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777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8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4131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486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758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48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092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43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66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128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058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170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254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0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21. 02. 2023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Obecně jsou rozlišovány tři základní úrovně managementu: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první linie, resp. operativní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střední linie, resp. taktická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top management, resp. vrcholová/strategická úroveň managementu.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652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Jednotlivé </a:t>
            </a:r>
            <a:r>
              <a:rPr lang="cs-CZ" b="1" dirty="0"/>
              <a:t>úrovně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</a:t>
            </a:r>
            <a:r>
              <a:rPr lang="cs-CZ" b="1" dirty="0"/>
              <a:t>na</a:t>
            </a:r>
            <a:r>
              <a:rPr lang="cs-CZ" dirty="0"/>
              <a:t> </a:t>
            </a:r>
            <a:r>
              <a:rPr lang="cs-CZ" b="1" dirty="0"/>
              <a:t>sebe</a:t>
            </a:r>
            <a:r>
              <a:rPr lang="cs-CZ" dirty="0"/>
              <a:t> </a:t>
            </a:r>
            <a:r>
              <a:rPr lang="cs-CZ" b="1" dirty="0"/>
              <a:t>hierarchicky</a:t>
            </a:r>
            <a:r>
              <a:rPr lang="cs-CZ" dirty="0"/>
              <a:t> </a:t>
            </a:r>
            <a:r>
              <a:rPr lang="cs-CZ" b="1" dirty="0"/>
              <a:t>navazují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Vzájemně se od sebe liší mírou kompetencí a odpovědnosti při stanovování cílů, úkolů a jejich realizace.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jsou stanovovány cíle a úkoly, jejichž realizace je delegována na taktickou úroveň, jež je dále přenáší na úroveň operativní.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Významné rozdíly jsou i v časových horizontech realizace cílů a řešení problémů, jimiž se jednotlivé úrovně managementu zabývají.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601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managementu je stanovována základní koncepce organizace, směry jejího dalšího rozvoje.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Manažerské aktivity jsou často realizovány mimo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Rozhodování</a:t>
            </a:r>
            <a:r>
              <a:rPr lang="cs-CZ" dirty="0"/>
              <a:t> na </a:t>
            </a:r>
            <a:r>
              <a:rPr lang="cs-CZ" b="1" dirty="0"/>
              <a:t>vrcholové</a:t>
            </a:r>
            <a:r>
              <a:rPr lang="cs-CZ" dirty="0"/>
              <a:t> </a:t>
            </a:r>
            <a:r>
              <a:rPr lang="cs-CZ" b="1" dirty="0"/>
              <a:t>úrovni</a:t>
            </a:r>
            <a:r>
              <a:rPr lang="cs-CZ" dirty="0"/>
              <a:t> je, na rozdíl od nižších úrovní managementu, zpravidla doprovázeno neopakovatelnými unikátními jevy a situacemi.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Informace potřebné pro rozhodnutí jsou obtížně dostupné.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pocházejí z vnějšího prostředí, jsou obtížně dosažitelné, neurčité, s nízkou frekvencí výskytu.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907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„Strategická rozhodování jsou proto vesměs považována za špatně strukturovaná, jejich řešení jsou založena především na intuici, nelze je formalizovat.“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87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stanovování nových cílů organizace se top manažer může jen omezeně opírat o své zkušenosti z předchozích aktivit, podmínky, za kterých jsou činěna nová rozhodnutí, jsou vždy odlišná.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cíle mají platnost a dopad na celou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Pozornost </a:t>
            </a:r>
            <a:r>
              <a:rPr lang="cs-CZ" b="1" dirty="0"/>
              <a:t>top manažera by měla být orientována do vnějšího prostředí organizace</a:t>
            </a:r>
            <a:r>
              <a:rPr lang="cs-CZ" dirty="0"/>
              <a:t>, kde top manažer vyhledává </a:t>
            </a:r>
            <a:r>
              <a:rPr lang="cs-CZ" b="1" dirty="0"/>
              <a:t>nové příležitosti </a:t>
            </a:r>
            <a:r>
              <a:rPr lang="cs-CZ" dirty="0"/>
              <a:t>pro </a:t>
            </a:r>
            <a:r>
              <a:rPr lang="cs-CZ" b="1" dirty="0"/>
              <a:t>organizaci</a:t>
            </a:r>
            <a:r>
              <a:rPr lang="cs-CZ" dirty="0"/>
              <a:t> a </a:t>
            </a:r>
            <a:r>
              <a:rPr lang="cs-CZ" b="1" dirty="0"/>
              <a:t>předvídá</a:t>
            </a:r>
            <a:r>
              <a:rPr lang="cs-CZ" dirty="0"/>
              <a:t> </a:t>
            </a:r>
            <a:r>
              <a:rPr lang="cs-CZ" b="1" dirty="0"/>
              <a:t>hrozby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Veškerá rozhodnutí a činnosti na taktické a operativní úrovni managementu z rozhodnutí a cílů top manažera, resp. ze strategie vycházejí a musí vést k jejímu naplnění.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914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myšlení musí odrazit v přístupu k řešení strategických úkolů i ve výběru metod jejich řešení při stanovování strategie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Mechanické uplatnění metod, které je běžné při taktickém či operativním řízení, není v oblasti strategického managementu možné.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64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Důležitým principem strategického myšlení je myšlení ve variantách.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</a:t>
            </a:r>
            <a:r>
              <a:rPr lang="cs-CZ" b="1" dirty="0"/>
              <a:t>zpracovaná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organizace </a:t>
            </a:r>
            <a:r>
              <a:rPr lang="cs-CZ" b="1" dirty="0"/>
              <a:t>musí</a:t>
            </a:r>
            <a:r>
              <a:rPr lang="cs-CZ" dirty="0"/>
              <a:t> </a:t>
            </a:r>
            <a:r>
              <a:rPr lang="cs-CZ" b="1" dirty="0"/>
              <a:t>mít</a:t>
            </a:r>
            <a:r>
              <a:rPr lang="cs-CZ" dirty="0"/>
              <a:t> vždy </a:t>
            </a:r>
            <a:r>
              <a:rPr lang="cs-CZ" b="1" dirty="0"/>
              <a:t>několik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respektujících</a:t>
            </a:r>
            <a:r>
              <a:rPr lang="cs-CZ" dirty="0"/>
              <a:t> </a:t>
            </a:r>
            <a:r>
              <a:rPr lang="cs-CZ" b="1" dirty="0"/>
              <a:t>různé</a:t>
            </a:r>
            <a:r>
              <a:rPr lang="cs-CZ" dirty="0"/>
              <a:t> </a:t>
            </a:r>
            <a:r>
              <a:rPr lang="cs-CZ" b="1" dirty="0"/>
              <a:t>faktory</a:t>
            </a:r>
            <a:r>
              <a:rPr lang="cs-CZ" dirty="0"/>
              <a:t>, které mohou strategii organizace, vzhledem ke značné míře neurčitosti rozhodovacích kritérií, ovlivnit.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je vždy nezbytné určit předpokládanou míru této nejistoty a stanovit její pravděpodobné důsledky.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9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Zpravidla platí, že s delším obdobím, na které je strategie stanovována, roste i počet možných variant.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Varianty strategie se mohou vzájemně lišit v řadě ohledů, např. v předpokládaném tempu růstu tržeb, struktuře výrobního programu, míře specializace, podílu inovovaných produktů, segmentaci trhu, cestách prodeje, cenové strategii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Hlavním účelem variantnosti je být připraven na všechny situace, které mohou s vysokou pravděpodobností nastat, a být tak schopen včas přijmout náležitá opatření.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Výsledkem</a:t>
            </a:r>
            <a:r>
              <a:rPr lang="cs-CZ" dirty="0"/>
              <a:t> dobře </a:t>
            </a:r>
            <a:r>
              <a:rPr lang="cs-CZ" b="1" dirty="0"/>
              <a:t>stanovených</a:t>
            </a:r>
            <a:r>
              <a:rPr lang="cs-CZ" dirty="0"/>
              <a:t>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kompatibilních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je </a:t>
            </a:r>
            <a:r>
              <a:rPr lang="cs-CZ" b="1" dirty="0"/>
              <a:t>celková pružnost vytvořené strategie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7307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Neméně důležitou je schopnost </a:t>
            </a:r>
            <a:r>
              <a:rPr lang="cs-CZ" b="1" dirty="0"/>
              <a:t>interdisciplinárního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, kterou vyzdvihuje mj. také </a:t>
            </a:r>
            <a:r>
              <a:rPr lang="cs-CZ" dirty="0" err="1"/>
              <a:t>Senge</a:t>
            </a:r>
            <a:r>
              <a:rPr lang="cs-CZ" dirty="0"/>
              <a:t> ve svém konceptu učící se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Od top manažera se vyžaduje, aby při stanovování strategie využíval poznatky a metody z různých vědních oborů.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Schopnost </a:t>
            </a:r>
            <a:r>
              <a:rPr lang="cs-CZ" b="1" dirty="0"/>
              <a:t>myslet v širokých souvislostech </a:t>
            </a:r>
            <a:r>
              <a:rPr lang="cs-CZ" dirty="0"/>
              <a:t>s oporou na znalosti z různých oborů je jednou z typických vlastností také např. úspěšných prognostiků.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02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Od výkonného top manažera se dále očekává schopnost celosvětového systémového myšlení, v rámci kterého manažer při tvorbě strategie bere v úvahu celosvětový vliv ekonomických, politických, vědeckotechnických, ekologických, sociálních, právních či demografických faktorů, a uvědomuje si dopad těchto faktorů na chování, resp. úspěch firmy.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Celosvětové</a:t>
            </a:r>
            <a:r>
              <a:rPr lang="cs-CZ" dirty="0"/>
              <a:t> </a:t>
            </a:r>
            <a:r>
              <a:rPr lang="cs-CZ" b="1" dirty="0"/>
              <a:t>systémové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 </a:t>
            </a:r>
            <a:r>
              <a:rPr lang="cs-CZ" b="1" dirty="0"/>
              <a:t>vyžaduje</a:t>
            </a:r>
            <a:r>
              <a:rPr lang="cs-CZ" dirty="0"/>
              <a:t> </a:t>
            </a:r>
            <a:r>
              <a:rPr lang="cs-CZ" b="1" dirty="0"/>
              <a:t>velmi</a:t>
            </a:r>
            <a:r>
              <a:rPr lang="cs-CZ" dirty="0"/>
              <a:t> </a:t>
            </a:r>
            <a:r>
              <a:rPr lang="cs-CZ" b="1" dirty="0"/>
              <a:t>široký</a:t>
            </a:r>
            <a:r>
              <a:rPr lang="cs-CZ" dirty="0"/>
              <a:t> </a:t>
            </a:r>
            <a:r>
              <a:rPr lang="cs-CZ" b="1" dirty="0"/>
              <a:t>obzor</a:t>
            </a:r>
            <a:r>
              <a:rPr lang="cs-CZ" dirty="0"/>
              <a:t> </a:t>
            </a:r>
            <a:r>
              <a:rPr lang="cs-CZ" b="1" dirty="0"/>
              <a:t>znalostí</a:t>
            </a:r>
            <a:r>
              <a:rPr lang="cs-CZ" dirty="0"/>
              <a:t>, </a:t>
            </a:r>
            <a:r>
              <a:rPr lang="cs-CZ" b="1" dirty="0"/>
              <a:t>schopnost</a:t>
            </a:r>
            <a:r>
              <a:rPr lang="cs-CZ" dirty="0"/>
              <a:t> </a:t>
            </a:r>
            <a:r>
              <a:rPr lang="cs-CZ" b="1" dirty="0"/>
              <a:t>přenést</a:t>
            </a:r>
            <a:r>
              <a:rPr lang="cs-CZ" dirty="0"/>
              <a:t> </a:t>
            </a:r>
            <a:r>
              <a:rPr lang="cs-CZ" b="1" dirty="0"/>
              <a:t>se přes úzkou specializaci a schopnost vyvozovat správné závěry z celosvětového dění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966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Zásadním </a:t>
            </a:r>
            <a:r>
              <a:rPr lang="cs-CZ" b="1" dirty="0"/>
              <a:t>specifickým rysem strategických procesů </a:t>
            </a:r>
            <a:r>
              <a:rPr lang="cs-CZ" dirty="0"/>
              <a:t>je </a:t>
            </a:r>
            <a:r>
              <a:rPr lang="cs-CZ" b="1" dirty="0"/>
              <a:t>prostor neznáma</a:t>
            </a:r>
            <a:r>
              <a:rPr lang="cs-CZ" dirty="0"/>
              <a:t>, ve kterém se při stanovování strategie vzhledem k jejímu dlouhodobému zaměření top manažer pohybuje.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Nezná vývoj </a:t>
            </a:r>
            <a:r>
              <a:rPr lang="cs-CZ" b="1" dirty="0"/>
              <a:t>vnějšího okolí organizace </a:t>
            </a:r>
            <a:r>
              <a:rPr lang="cs-CZ" dirty="0"/>
              <a:t>(mezinárodně politická situace, vývoj celosvětové ekonomiky, nové vědeckotechnické poznatky, nové konkurenty apod.).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 jisté míry se lze opírat o prognózy.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 však stanovují pouze pravděpodobné situace, nikoliv situace, které nastanou zcela jistě.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Vzhledem k již mnohokrát zmiňovaným změnám, ke kterým v současné době neustále dochází ve vnějším okolí organizace, je vhodné, když top manažer věnuje přiměřenou část svého pracovního úsilí aktivnímu získávání aktuálních informací širokého spektra a řešení jejich relevantnosti vůči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Aby však toto vzdělávání bylo účelové, muselo by se pravidelně opakovat ve stanovených cyklech.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Díky této cykličnosti by se top manažeři naučili sledovat dění ve světě, aplikovat důsledky tohoto dění do prostředí organizace a především by se trénovali ve schopnosti předvídat další vývoj.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11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Jedním z </a:t>
            </a:r>
            <a:r>
              <a:rPr lang="cs-CZ" b="1" dirty="0"/>
              <a:t>nejcharakterističtějších rysů strategického myšlení je princip tvůrčího způsobu myšlení.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Vyznačuje se otevřeností vůči novým, netradičním myšlenkám, námětům či řešením.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Největší přínos vyvolává realizace zcela nových, revolučních myšlenek, nikoliv pouhé zdokonalování dosavadního stavu.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Tento způsob myšlení od top manažera vyžaduje oproštění se od tendence využívat rutinní přístupy, založené na již známých a ověřených řešeních a postupech.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696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Zvládnutí nových postupů a řešení od top manažera vyžaduje značnou míru optimismu, iniciativy a odvahy hledat nové cesty, které uznávané autority odmítají.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Naopak, kritický a do sebe uzavřený přístup, který potlačuje jakékoliv projevy iniciativy a snahy o maximální seberealizaci jednotlivce, tvůrčí myšlení znemožňuje.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8565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Strategický management se stejnou měrou opírá jak o exaktní, tak i o intuitivní myšlení. Intuicí v tomto kontextu rozumíme tvůrčí obrazotvornost, založenou na řádných znalostech a na vědeckém zvážení možných směrů vývoje.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Exaktní myšlení manažer využívá při sestavování variant předpokladu vývoje určitých procesů za použití statistických metod.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64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Rozhodnutí, která varianta bude výchozí pro stanovení strategie, se však již </a:t>
            </a:r>
            <a:r>
              <a:rPr lang="cs-CZ" b="1" dirty="0"/>
              <a:t>odvíjí</a:t>
            </a:r>
            <a:r>
              <a:rPr lang="cs-CZ" dirty="0"/>
              <a:t> na </a:t>
            </a:r>
            <a:r>
              <a:rPr lang="cs-CZ" b="1" dirty="0"/>
              <a:t>základě</a:t>
            </a:r>
            <a:r>
              <a:rPr lang="cs-CZ" dirty="0"/>
              <a:t> </a:t>
            </a:r>
            <a:r>
              <a:rPr lang="cs-CZ" b="1" dirty="0"/>
              <a:t>intuice</a:t>
            </a:r>
            <a:r>
              <a:rPr lang="cs-CZ" dirty="0"/>
              <a:t>, </a:t>
            </a:r>
            <a:r>
              <a:rPr lang="cs-CZ" b="1" dirty="0"/>
              <a:t>optimistického</a:t>
            </a:r>
            <a:r>
              <a:rPr lang="cs-CZ" dirty="0"/>
              <a:t> či </a:t>
            </a:r>
            <a:r>
              <a:rPr lang="cs-CZ" b="1" dirty="0"/>
              <a:t>pesimistického</a:t>
            </a:r>
            <a:r>
              <a:rPr lang="cs-CZ" dirty="0"/>
              <a:t> </a:t>
            </a:r>
            <a:r>
              <a:rPr lang="cs-CZ" b="1" dirty="0"/>
              <a:t>založení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, </a:t>
            </a:r>
            <a:r>
              <a:rPr lang="cs-CZ" b="1" dirty="0"/>
              <a:t>odvaze</a:t>
            </a:r>
            <a:r>
              <a:rPr lang="cs-CZ" dirty="0"/>
              <a:t> </a:t>
            </a:r>
            <a:r>
              <a:rPr lang="cs-CZ" b="1" dirty="0"/>
              <a:t>podstupovat</a:t>
            </a:r>
            <a:r>
              <a:rPr lang="cs-CZ" dirty="0"/>
              <a:t> </a:t>
            </a:r>
            <a:r>
              <a:rPr lang="cs-CZ" b="1" dirty="0"/>
              <a:t>riziko</a:t>
            </a:r>
            <a:r>
              <a:rPr lang="cs-CZ" dirty="0"/>
              <a:t> a </a:t>
            </a:r>
            <a:r>
              <a:rPr lang="cs-CZ" b="1" dirty="0"/>
              <a:t>vlastními</a:t>
            </a:r>
            <a:r>
              <a:rPr lang="cs-CZ" dirty="0"/>
              <a:t> </a:t>
            </a:r>
            <a:r>
              <a:rPr lang="cs-CZ" b="1" dirty="0"/>
              <a:t>zkušenostmi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 syntézu intuitivních a exaktních metod můžeme považovat některé typy </a:t>
            </a:r>
            <a:r>
              <a:rPr lang="cs-CZ" b="1" dirty="0"/>
              <a:t>ekonomicko-matematických</a:t>
            </a:r>
            <a:r>
              <a:rPr lang="cs-CZ" dirty="0"/>
              <a:t> </a:t>
            </a:r>
            <a:r>
              <a:rPr lang="cs-CZ" b="1" dirty="0"/>
              <a:t>modelů</a:t>
            </a:r>
            <a:r>
              <a:rPr lang="cs-CZ" dirty="0"/>
              <a:t>, používaných ve strategickém řízení.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Ovšem ani tyto modely nedokážou vytvořit hotovou strategii, nemohou nahradit tvůrčí roli člověka a jeho zkušenosti.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Tvorbu strategie však </a:t>
            </a:r>
            <a:r>
              <a:rPr lang="cs-CZ" b="1" dirty="0"/>
              <a:t>mohou</a:t>
            </a:r>
            <a:r>
              <a:rPr lang="cs-CZ" dirty="0"/>
              <a:t> do </a:t>
            </a:r>
            <a:r>
              <a:rPr lang="cs-CZ" b="1" dirty="0"/>
              <a:t>značné</a:t>
            </a:r>
            <a:r>
              <a:rPr lang="cs-CZ" dirty="0"/>
              <a:t> </a:t>
            </a:r>
            <a:r>
              <a:rPr lang="cs-CZ" b="1" dirty="0"/>
              <a:t>míry</a:t>
            </a:r>
            <a:r>
              <a:rPr lang="cs-CZ" dirty="0"/>
              <a:t> </a:t>
            </a:r>
            <a:r>
              <a:rPr lang="cs-CZ" b="1" dirty="0"/>
              <a:t>usnadnit</a:t>
            </a:r>
            <a:r>
              <a:rPr lang="cs-CZ" dirty="0"/>
              <a:t>, </a:t>
            </a:r>
            <a:r>
              <a:rPr lang="cs-CZ" b="1" dirty="0"/>
              <a:t>zejména v oblasti nejrůznějších výpočtů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444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průběhu strategického období navíc dochází k </a:t>
            </a:r>
            <a:r>
              <a:rPr lang="cs-CZ" b="1" dirty="0"/>
              <a:t>výrazným kvantitativním změnám a kvalitativním zvratům</a:t>
            </a:r>
            <a:r>
              <a:rPr lang="cs-CZ" dirty="0"/>
              <a:t>, tudíž se při stanovování strategie nelze opírat ani o minulost a předpokládat jistou setrvačnost či pravidelné opakování procesů.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8898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Jako </a:t>
            </a:r>
            <a:r>
              <a:rPr lang="cs-CZ" b="1" dirty="0"/>
              <a:t>třetí</a:t>
            </a:r>
            <a:r>
              <a:rPr lang="cs-CZ" dirty="0"/>
              <a:t> </a:t>
            </a:r>
            <a:r>
              <a:rPr lang="cs-CZ" b="1" dirty="0"/>
              <a:t>specifický</a:t>
            </a:r>
            <a:r>
              <a:rPr lang="cs-CZ" dirty="0"/>
              <a:t> </a:t>
            </a:r>
            <a:r>
              <a:rPr lang="cs-CZ" b="1" dirty="0"/>
              <a:t>rys</a:t>
            </a:r>
            <a:r>
              <a:rPr lang="cs-CZ" dirty="0"/>
              <a:t>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procesů</a:t>
            </a:r>
            <a:r>
              <a:rPr lang="cs-CZ" dirty="0"/>
              <a:t> lze chápat jako </a:t>
            </a:r>
            <a:r>
              <a:rPr lang="cs-CZ" b="1" dirty="0"/>
              <a:t>působení celosvětového okolí na veškeré dění v organizaci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důsledku globalizace, způsobené rozvojem informačních technologií, se svět zmenšil natolik, že činnost každé firmy je ovlivňována děním na celém světě.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Značný vliv mají také tzv. „</a:t>
            </a:r>
            <a:r>
              <a:rPr lang="cs-CZ" b="1" dirty="0" err="1"/>
              <a:t>stakeholders</a:t>
            </a:r>
            <a:r>
              <a:rPr lang="cs-CZ" dirty="0"/>
              <a:t>“ (</a:t>
            </a:r>
            <a:r>
              <a:rPr lang="cs-CZ" b="1" dirty="0"/>
              <a:t>klíčové osobnosti</a:t>
            </a:r>
            <a:r>
              <a:rPr lang="cs-CZ" dirty="0"/>
              <a:t>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Někdy právě oni diktují strategické cíle organizacím působícím v jejich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Mohou to být např. </a:t>
            </a:r>
            <a:r>
              <a:rPr lang="cs-CZ" b="1" dirty="0"/>
              <a:t>cíle</a:t>
            </a:r>
            <a:r>
              <a:rPr lang="cs-CZ" dirty="0"/>
              <a:t>, </a:t>
            </a:r>
            <a:r>
              <a:rPr lang="cs-CZ" b="1" dirty="0"/>
              <a:t>které jsou spojeny s členstvím daného státu </a:t>
            </a:r>
            <a:r>
              <a:rPr lang="cs-CZ" dirty="0"/>
              <a:t>v určité alianci nebo společenství, jež musí být respektovány.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se jedná o </a:t>
            </a:r>
            <a:r>
              <a:rPr lang="cs-CZ" b="1" dirty="0"/>
              <a:t>zavedení kvót</a:t>
            </a:r>
            <a:r>
              <a:rPr lang="cs-CZ" dirty="0"/>
              <a:t>, </a:t>
            </a:r>
            <a:r>
              <a:rPr lang="cs-CZ" b="1" dirty="0"/>
              <a:t>vývozních limitů</a:t>
            </a:r>
            <a:r>
              <a:rPr lang="cs-CZ" dirty="0"/>
              <a:t>, </a:t>
            </a:r>
            <a:r>
              <a:rPr lang="cs-CZ" b="1" dirty="0"/>
              <a:t>formulací podmínek pro splnění kvalifikace nezbytné </a:t>
            </a:r>
            <a:r>
              <a:rPr lang="cs-CZ" dirty="0"/>
              <a:t>k </a:t>
            </a:r>
            <a:r>
              <a:rPr lang="cs-CZ" b="1" dirty="0"/>
              <a:t>podnikání v daném oboru </a:t>
            </a:r>
            <a:r>
              <a:rPr lang="cs-CZ" dirty="0"/>
              <a:t>apod.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952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Dalším důležitým rysem je </a:t>
            </a:r>
            <a:r>
              <a:rPr lang="cs-CZ" b="1" dirty="0"/>
              <a:t>rozdílná</a:t>
            </a:r>
            <a:r>
              <a:rPr lang="cs-CZ" dirty="0"/>
              <a:t> </a:t>
            </a:r>
            <a:r>
              <a:rPr lang="cs-CZ" b="1" dirty="0"/>
              <a:t>účinnost</a:t>
            </a:r>
            <a:r>
              <a:rPr lang="cs-CZ" dirty="0"/>
              <a:t> </a:t>
            </a:r>
            <a:r>
              <a:rPr lang="cs-CZ" b="1" dirty="0"/>
              <a:t>jednotlivých</a:t>
            </a:r>
            <a:r>
              <a:rPr lang="cs-CZ" dirty="0"/>
              <a:t> </a:t>
            </a:r>
            <a:r>
              <a:rPr lang="cs-CZ" b="1" dirty="0"/>
              <a:t>řešení</a:t>
            </a:r>
            <a:r>
              <a:rPr lang="cs-CZ" dirty="0"/>
              <a:t> posuzovaný jak z krátkodobého, tak i dlouhodobého hlediska.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Krátkodobě výhodná řešení se mohou z dlouhodobého hlediska jevit jako řešení zcela neúčinná a naopak.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70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Práci top manažera </a:t>
            </a:r>
            <a:r>
              <a:rPr lang="cs-CZ" b="1" dirty="0"/>
              <a:t>ovlivňuje</a:t>
            </a:r>
            <a:r>
              <a:rPr lang="cs-CZ" dirty="0"/>
              <a:t> rovněž </a:t>
            </a:r>
            <a:r>
              <a:rPr lang="cs-CZ" b="1" dirty="0"/>
              <a:t>relativní</a:t>
            </a:r>
            <a:r>
              <a:rPr lang="cs-CZ" dirty="0"/>
              <a:t> </a:t>
            </a:r>
            <a:r>
              <a:rPr lang="cs-CZ" b="1" dirty="0"/>
              <a:t>necitlivost</a:t>
            </a:r>
            <a:r>
              <a:rPr lang="cs-CZ" dirty="0"/>
              <a:t> k </a:t>
            </a:r>
            <a:r>
              <a:rPr lang="cs-CZ" b="1" dirty="0"/>
              <a:t>dílčím</a:t>
            </a:r>
            <a:r>
              <a:rPr lang="cs-CZ" dirty="0"/>
              <a:t>, </a:t>
            </a:r>
            <a:r>
              <a:rPr lang="cs-CZ" b="1" dirty="0"/>
              <a:t>izolovaně</a:t>
            </a:r>
            <a:r>
              <a:rPr lang="cs-CZ" dirty="0"/>
              <a:t> </a:t>
            </a:r>
            <a:r>
              <a:rPr lang="cs-CZ" b="1" dirty="0"/>
              <a:t>provedeným</a:t>
            </a:r>
            <a:r>
              <a:rPr lang="cs-CZ" dirty="0"/>
              <a:t> </a:t>
            </a:r>
            <a:r>
              <a:rPr lang="cs-CZ" b="1" dirty="0"/>
              <a:t>změnám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Těsné vazby v rámci organizace způsobují, že organizace tyto dílčí změny absorbuje, aniž by se projevily v ostatních dílčích procesech.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557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procesy jsou výrazně </a:t>
            </a:r>
            <a:r>
              <a:rPr lang="cs-CZ" b="1" dirty="0"/>
              <a:t>ovlivněny</a:t>
            </a:r>
            <a:r>
              <a:rPr lang="cs-CZ" dirty="0"/>
              <a:t> </a:t>
            </a:r>
            <a:r>
              <a:rPr lang="cs-CZ" b="1" dirty="0"/>
              <a:t>působením četných zpětných vazeb</a:t>
            </a:r>
            <a:r>
              <a:rPr lang="cs-CZ" dirty="0"/>
              <a:t>, které následně ovlivňují tyto procesy mnohdy neočekávaným způsobem.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913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Podstatou dovednosti aplikovat strategické procesy do systému managementu celé organizace je </a:t>
            </a:r>
            <a:r>
              <a:rPr lang="cs-CZ" b="1" dirty="0"/>
              <a:t>schopnost top manažera strategicky uvažovat</a:t>
            </a:r>
            <a:r>
              <a:rPr lang="cs-CZ" dirty="0"/>
              <a:t>, tzn. umět v podmínkách nejistoty zpracovat takovou strategii, která organizaci zajistí prosperitu a úspěch.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43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Management</a:t>
            </a:r>
            <a:r>
              <a:rPr lang="cs-CZ" dirty="0"/>
              <a:t> </a:t>
            </a:r>
            <a:r>
              <a:rPr lang="cs-CZ" b="1" dirty="0"/>
              <a:t>organizací</a:t>
            </a:r>
            <a:r>
              <a:rPr lang="cs-CZ" dirty="0"/>
              <a:t> představuje velice složitý a komplexní proces.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Organizační jednotky, v rámci kterých jsou realizovány odlišné činnosti, nemohou účinně fungovat bez určité koordinace a vzájemné propojenosti.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Všechny činnosti v organizaci musí být vzájemně propojeny jak po věcné, tak i po finanční stránce.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057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1517</Words>
  <Application>Microsoft Office PowerPoint</Application>
  <PresentationFormat>Předvádění na obrazovce (4:3)</PresentationFormat>
  <Paragraphs>119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 Strategické řízení firmy XSF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61</cp:revision>
  <dcterms:modified xsi:type="dcterms:W3CDTF">2023-02-20T10:14:49Z</dcterms:modified>
</cp:coreProperties>
</file>