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10" r:id="rId3"/>
    <p:sldId id="313" r:id="rId4"/>
    <p:sldId id="330" r:id="rId5"/>
    <p:sldId id="337" r:id="rId6"/>
    <p:sldId id="338" r:id="rId7"/>
    <p:sldId id="339" r:id="rId8"/>
    <p:sldId id="303" r:id="rId9"/>
    <p:sldId id="311" r:id="rId10"/>
    <p:sldId id="343" r:id="rId11"/>
    <p:sldId id="349" r:id="rId12"/>
    <p:sldId id="350" r:id="rId13"/>
    <p:sldId id="351" r:id="rId14"/>
    <p:sldId id="353" r:id="rId15"/>
    <p:sldId id="354" r:id="rId16"/>
    <p:sldId id="358" r:id="rId17"/>
    <p:sldId id="355" r:id="rId18"/>
    <p:sldId id="356" r:id="rId19"/>
    <p:sldId id="357" r:id="rId20"/>
    <p:sldId id="363" r:id="rId21"/>
    <p:sldId id="359" r:id="rId22"/>
    <p:sldId id="360" r:id="rId23"/>
    <p:sldId id="361" r:id="rId24"/>
    <p:sldId id="362" r:id="rId25"/>
    <p:sldId id="426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29" r:id="rId61"/>
    <p:sldId id="428" r:id="rId62"/>
    <p:sldId id="430" r:id="rId63"/>
    <p:sldId id="427" r:id="rId6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 snapToGrid="0" snapToObjects="1">
      <p:cViewPr>
        <p:scale>
          <a:sx n="79" d="100"/>
          <a:sy n="79" d="100"/>
        </p:scale>
        <p:origin x="-11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23.2.2023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23.2.2023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 bakalářské práci (XSBP)</a:t>
            </a:r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BP (1. část)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reprezentuje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 čem závisí velikost výběrového souboru?</a:t>
            </a:r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3398"/>
            <a:ext cx="8229600" cy="53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DRUHY VÝBĚRŮ: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náhodný </a:t>
            </a:r>
          </a:p>
          <a:p>
            <a:r>
              <a:rPr lang="cs-CZ" sz="2400" dirty="0"/>
              <a:t>skupinový </a:t>
            </a:r>
          </a:p>
          <a:p>
            <a:r>
              <a:rPr lang="cs-CZ" sz="2400" dirty="0"/>
              <a:t>stratifikovaný</a:t>
            </a:r>
          </a:p>
          <a:p>
            <a:r>
              <a:rPr lang="cs-CZ" sz="2400" dirty="0"/>
              <a:t>kontrolovaný (proporcionální stratifikovaný)</a:t>
            </a:r>
          </a:p>
          <a:p>
            <a:r>
              <a:rPr lang="cs-CZ" sz="2400" dirty="0"/>
              <a:t>vícenásobný </a:t>
            </a:r>
          </a:p>
          <a:p>
            <a:r>
              <a:rPr lang="cs-CZ" sz="2400" dirty="0"/>
              <a:t>záměrný</a:t>
            </a:r>
          </a:p>
          <a:p>
            <a:r>
              <a:rPr lang="cs-CZ" sz="2400" dirty="0"/>
              <a:t>mechanický (systémový)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/>
              <a:t>výběr na základě dostupnosti</a:t>
            </a:r>
          </a:p>
        </p:txBody>
      </p:sp>
    </p:spTree>
    <p:extLst>
      <p:ext uri="{BB962C8B-B14F-4D97-AF65-F5344CB8AC3E}">
        <p14:creationId xmlns:p14="http://schemas.microsoft.com/office/powerpoint/2010/main" val="355108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540060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0202"/>
                </a:solidFill>
                <a:cs typeface="Arial"/>
              </a:rPr>
              <a:t>HARMONOGRAM SZZ V AR </a:t>
            </a:r>
            <a:r>
              <a:rPr lang="cs-CZ" sz="2800" b="1" dirty="0" smtClean="0">
                <a:solidFill>
                  <a:srgbClr val="D10202"/>
                </a:solidFill>
                <a:cs typeface="Arial"/>
              </a:rPr>
              <a:t>2022/2023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6682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41022"/>
              </p:ext>
            </p:extLst>
          </p:nvPr>
        </p:nvGraphicFramePr>
        <p:xfrm>
          <a:off x="1392757" y="2024478"/>
          <a:ext cx="6850521" cy="292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1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262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859">
                <a:tc>
                  <a:txBody>
                    <a:bodyPr/>
                    <a:lstStyle/>
                    <a:p>
                      <a:r>
                        <a:rPr lang="cs-CZ" dirty="0"/>
                        <a:t>Obhajoba kvalifikační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1410"/>
              </p:ext>
            </p:extLst>
          </p:nvPr>
        </p:nvGraphicFramePr>
        <p:xfrm>
          <a:off x="1390650" y="1989814"/>
          <a:ext cx="63627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Zářijové termíny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Obhajoba BP a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Termín odevzdání BP po</a:t>
                      </a:r>
                      <a:r>
                        <a:rPr lang="cs-CZ" baseline="0" dirty="0"/>
                        <a:t> předchozí neúspěšné obhajobě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1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cap="small" dirty="0">
                <a:solidFill>
                  <a:srgbClr val="FF0000"/>
                </a:solidFill>
              </a:rPr>
              <a:t>Při hledání tématu: </a:t>
            </a:r>
          </a:p>
          <a:p>
            <a:pPr marL="0" indent="0">
              <a:buNone/>
            </a:pPr>
            <a:endParaRPr lang="cs-CZ" sz="2400" cap="small" dirty="0">
              <a:solidFill>
                <a:srgbClr val="FF0000"/>
              </a:solidFill>
            </a:endParaRPr>
          </a:p>
          <a:p>
            <a:r>
              <a:rPr lang="cs-CZ" sz="2400" dirty="0"/>
              <a:t>význam výzkumu pro teorii</a:t>
            </a:r>
          </a:p>
          <a:p>
            <a:r>
              <a:rPr lang="cs-CZ" sz="2400" dirty="0"/>
              <a:t>význam výzkumu pro praxi</a:t>
            </a:r>
          </a:p>
          <a:p>
            <a:r>
              <a:rPr lang="cs-CZ" sz="2400" dirty="0"/>
              <a:t>současný stav problematiky</a:t>
            </a:r>
          </a:p>
          <a:p>
            <a:pPr marL="0" indent="0">
              <a:buNone/>
            </a:pPr>
            <a:r>
              <a:rPr lang="cs-CZ" sz="2400" dirty="0"/>
              <a:t>      - přehled existujících problémů v dané oblasti</a:t>
            </a:r>
          </a:p>
          <a:p>
            <a:r>
              <a:rPr lang="cs-CZ" sz="2400" dirty="0"/>
              <a:t>cíl práce</a:t>
            </a:r>
          </a:p>
          <a:p>
            <a:r>
              <a:rPr lang="cs-CZ" sz="2400" dirty="0"/>
              <a:t>metoda zpracování </a:t>
            </a:r>
          </a:p>
          <a:p>
            <a:r>
              <a:rPr lang="cs-CZ" sz="2400" dirty="0"/>
              <a:t>možnost použít už získané vědomosti, dovednosti</a:t>
            </a:r>
          </a:p>
          <a:p>
            <a:r>
              <a:rPr lang="cs-CZ" sz="2400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22450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056" y="850790"/>
            <a:ext cx="7887694" cy="460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ETICKÉ ZÁSADY PŘI PSANÍ ZÁVĚREČNÉ PRÁCE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buAutoNum type="alphaLcParenR"/>
            </a:pPr>
            <a:r>
              <a:rPr lang="cs-CZ" sz="2000" b="1" dirty="0"/>
              <a:t>souhlas s účastí ve výzkumu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účastník výzkumu rozumí povaze výzkumu a souhlasí s použitím jeho odpovědí, názorů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nikoho nelze nutit setrvat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pozor na účast nezletilých ve výzkumu, nutný souhlas rodičů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informovaný souhlas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0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Vydání 1. Praha: Academia, 2015, 270 stran. 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Vyd. 1. Praha: Vyšehrad, 2006, </a:t>
            </a:r>
            <a:br>
              <a:rPr lang="cs-CZ" sz="2400" dirty="0"/>
            </a:br>
            <a:r>
              <a:rPr lang="cs-CZ" sz="2400" dirty="0"/>
              <a:t>669 s. Dějiny idejí. 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7" y="644055"/>
            <a:ext cx="5566807" cy="5572053"/>
          </a:xfrm>
        </p:spPr>
      </p:pic>
    </p:spTree>
    <p:extLst>
      <p:ext uri="{BB962C8B-B14F-4D97-AF65-F5344CB8AC3E}">
        <p14:creationId xmlns:p14="http://schemas.microsoft.com/office/powerpoint/2010/main" val="2333375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1736"/>
            <a:ext cx="8229600" cy="755901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FORMÁLNÍ POŽADAVKY, VZHLED BP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okraje: 2,5 </a:t>
            </a:r>
            <a:r>
              <a:rPr lang="cs-CZ" sz="2000" dirty="0" smtClean="0">
                <a:solidFill>
                  <a:prstClr val="black"/>
                </a:solidFill>
              </a:rPr>
              <a:t>cm horní </a:t>
            </a:r>
            <a:r>
              <a:rPr lang="cs-CZ" sz="2000" dirty="0">
                <a:solidFill>
                  <a:prstClr val="black"/>
                </a:solidFill>
              </a:rPr>
              <a:t>a </a:t>
            </a:r>
            <a:r>
              <a:rPr lang="cs-CZ" sz="2000" dirty="0" smtClean="0">
                <a:solidFill>
                  <a:prstClr val="black"/>
                </a:solidFill>
              </a:rPr>
              <a:t>dolní; 3,5 cm </a:t>
            </a:r>
            <a:r>
              <a:rPr lang="cs-CZ" sz="2000" dirty="0">
                <a:solidFill>
                  <a:prstClr val="black"/>
                </a:solidFill>
              </a:rPr>
              <a:t>levý </a:t>
            </a:r>
            <a:r>
              <a:rPr lang="cs-CZ" sz="2000" dirty="0" smtClean="0">
                <a:solidFill>
                  <a:prstClr val="black"/>
                </a:solidFill>
              </a:rPr>
              <a:t>okraj; 1,5 cm pravý okraj </a:t>
            </a:r>
            <a:endParaRPr lang="cs-CZ" sz="2000" dirty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text </a:t>
            </a:r>
            <a:r>
              <a:rPr lang="cs-CZ" sz="2000" dirty="0"/>
              <a:t>zarovnaný do bloku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písmo: </a:t>
            </a:r>
            <a:r>
              <a:rPr lang="cs-CZ" sz="2000" dirty="0"/>
              <a:t>patkové (např. </a:t>
            </a:r>
            <a:r>
              <a:rPr lang="cs-CZ" sz="2000" dirty="0" err="1"/>
              <a:t>Times</a:t>
            </a:r>
            <a:r>
              <a:rPr lang="cs-CZ" sz="2000" dirty="0"/>
              <a:t> New Roman, </a:t>
            </a:r>
            <a:r>
              <a:rPr lang="cs-CZ" sz="2000" dirty="0" err="1"/>
              <a:t>Palatino</a:t>
            </a:r>
            <a:r>
              <a:rPr lang="cs-CZ" sz="2000" dirty="0"/>
              <a:t>, Georgia vel. </a:t>
            </a:r>
            <a:r>
              <a:rPr lang="cs-CZ" sz="2000" dirty="0" smtClean="0"/>
              <a:t>12 b</a:t>
            </a:r>
            <a:r>
              <a:rPr lang="cs-CZ" sz="2000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řádkování: </a:t>
            </a:r>
            <a:r>
              <a:rPr lang="cs-CZ" sz="2000" dirty="0"/>
              <a:t>1,2 násobek velikosti písma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odsazení: odstavcová </a:t>
            </a:r>
            <a:r>
              <a:rPr lang="cs-CZ" sz="2000" dirty="0"/>
              <a:t>zarážka </a:t>
            </a:r>
            <a:r>
              <a:rPr lang="cs-CZ" sz="2000" dirty="0" smtClean="0"/>
              <a:t>0,8 cm </a:t>
            </a:r>
            <a:r>
              <a:rPr lang="cs-CZ" sz="2000" dirty="0"/>
              <a:t>(tabulátor)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číslování: </a:t>
            </a:r>
            <a:r>
              <a:rPr lang="cs-CZ" sz="2000" dirty="0"/>
              <a:t>dole na stránce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 smtClean="0"/>
              <a:t>tisk: jednostranný (může být barevný)</a:t>
            </a:r>
            <a:endParaRPr lang="cs-CZ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000" dirty="0"/>
              <a:t>jednotná úprava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090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solidFill>
                  <a:srgbClr val="D10202"/>
                </a:solidFill>
                <a:cs typeface="Arial"/>
              </a:rPr>
              <a:t>ROZSAH BP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přibližně 40 stran formátu A4 (jednostranný tisk)</a:t>
            </a:r>
          </a:p>
          <a:p>
            <a:pPr marL="0" indent="0">
              <a:buNone/>
            </a:pPr>
            <a:r>
              <a:rPr lang="cs-CZ" sz="2000" dirty="0"/>
              <a:t>      normostrana = cca 1800 znaků</a:t>
            </a:r>
          </a:p>
          <a:p>
            <a:pPr marL="0" indent="0">
              <a:buNone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smtClean="0"/>
              <a:t>POZOR</a:t>
            </a:r>
            <a:r>
              <a:rPr lang="cs-CZ" sz="2000" b="1" dirty="0"/>
              <a:t>! </a:t>
            </a:r>
            <a:r>
              <a:rPr lang="cs-CZ" sz="2000" dirty="0"/>
              <a:t>Nově </a:t>
            </a:r>
            <a:r>
              <a:rPr lang="cs-CZ" sz="2000" dirty="0" smtClean="0"/>
              <a:t>přesněji </a:t>
            </a:r>
            <a:r>
              <a:rPr lang="cs-CZ" sz="2000" dirty="0"/>
              <a:t>specifikovaný rozsah = 72 000 znaků čistého textu,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tzn</a:t>
            </a:r>
            <a:r>
              <a:rPr lang="cs-CZ" sz="2000" dirty="0"/>
              <a:t>. od úvodu po závěr! (bez prohlášení, poděkování, obsahu, seznamu zdrojů a příloh</a:t>
            </a:r>
            <a:r>
              <a:rPr lang="cs-CZ" sz="2000" dirty="0" smtClean="0"/>
              <a:t>).</a:t>
            </a:r>
            <a:endParaRPr lang="cs-CZ" sz="2000" dirty="0"/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10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aktuálnost problematiky, originalita práce, společenská potřeba práce</a:t>
            </a:r>
          </a:p>
          <a:p>
            <a:r>
              <a:rPr lang="cs-CZ" sz="20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000" dirty="0"/>
              <a:t>formulace cílů práce, hypotézy</a:t>
            </a:r>
          </a:p>
          <a:p>
            <a:r>
              <a:rPr lang="cs-CZ" sz="2000" dirty="0"/>
              <a:t>metodologie práce (výzkumné metody)</a:t>
            </a:r>
          </a:p>
          <a:p>
            <a:r>
              <a:rPr lang="cs-CZ" sz="2000" dirty="0"/>
              <a:t>zpracování výsledků práce</a:t>
            </a:r>
          </a:p>
          <a:p>
            <a:r>
              <a:rPr lang="cs-CZ" sz="2000" dirty="0"/>
              <a:t>komentáře, závěry, diskuze</a:t>
            </a:r>
          </a:p>
          <a:p>
            <a:r>
              <a:rPr lang="cs-CZ" sz="2000" dirty="0"/>
              <a:t>formální zpracování práce</a:t>
            </a:r>
          </a:p>
          <a:p>
            <a:r>
              <a:rPr lang="cs-CZ" sz="20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791225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785" y="691763"/>
            <a:ext cx="8213697" cy="549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b="1" dirty="0"/>
              <a:t>Ochrana soukromí a osobních údajů účastníků výzkumu</a:t>
            </a:r>
          </a:p>
          <a:p>
            <a:r>
              <a:rPr lang="cs-CZ" sz="2000" dirty="0"/>
              <a:t>výzkum musí být proveden v souladu s platným zákonem o ochraně osobních údajů (zákon č. 101/2000 Sb.)</a:t>
            </a:r>
          </a:p>
          <a:p>
            <a:r>
              <a:rPr lang="cs-CZ" sz="2000" dirty="0"/>
              <a:t>GDPR </a:t>
            </a:r>
          </a:p>
          <a:p>
            <a:pPr lvl="0"/>
            <a:r>
              <a:rPr lang="cs-CZ" sz="2000" dirty="0"/>
              <a:t>účastník by měl být před výzkumem seznámen s tím, kdo a v jakém rozsahu bude mít k výsledkům výzkumu a získaným informacím přístup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c) odměna účastníkům výzkumu</a:t>
            </a:r>
          </a:p>
          <a:p>
            <a:r>
              <a:rPr lang="cs-CZ" sz="2000" dirty="0"/>
              <a:t>jakákoli forma odměny nesmí mít vliv na dodržení všech platných základních etických zásad a v žádném případě nesmí ovlivnit výsledky výzkumu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d) Nesmí dojít k poškození či újmě účastníků výzkumu </a:t>
            </a:r>
          </a:p>
          <a:p>
            <a:r>
              <a:rPr lang="cs-CZ" sz="2000" dirty="0"/>
              <a:t>duševní, finanční, hmotné, psychické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7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BP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BP – svázat podepsané výtisky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BP)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VAZBA BAKALÁŘSKÉ PRÁCE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r>
              <a:rPr lang="cs-CZ" sz="2000" dirty="0"/>
              <a:t>odevzdáváte </a:t>
            </a:r>
            <a:r>
              <a:rPr lang="cs-CZ" sz="2000" b="1" dirty="0"/>
              <a:t>3 kopie </a:t>
            </a:r>
            <a:r>
              <a:rPr lang="cs-CZ" sz="2000" dirty="0"/>
              <a:t>+ 1 v elektronické verzi na CD</a:t>
            </a:r>
          </a:p>
          <a:p>
            <a:r>
              <a:rPr lang="cs-CZ" sz="2000" dirty="0"/>
              <a:t>do jedné kopie vkládáte CD s vypálenou elektronickou verzí BP (nejlépe      v PDF), </a:t>
            </a:r>
          </a:p>
          <a:p>
            <a:r>
              <a:rPr lang="cs-CZ" sz="2000" dirty="0"/>
              <a:t>vazbu BP možné objednat v knihovně MVŠO (4 dny)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Pozor! Avizovaná změna v případě odevzdávání kvalifikačních prací (od tištěné verze k elektronické).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viz Směrnice pro kvalifikační práce </a:t>
            </a:r>
          </a:p>
          <a:p>
            <a:pPr marL="0" indent="0">
              <a:buNone/>
            </a:pPr>
            <a:endParaRPr lang="cs-CZ" sz="1800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360947" y="300789"/>
            <a:ext cx="8571871" cy="5715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2378</Words>
  <Application>Microsoft Office PowerPoint</Application>
  <PresentationFormat>Předvádění na obrazovce (4:3)</PresentationFormat>
  <Paragraphs>386</Paragraphs>
  <Slides>63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Office Theme</vt:lpstr>
      <vt:lpstr>Seminář k bakalářské práci (XSBP) Základní požadavky na BP (1. část)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FORMÁLNÍ POŽADAVKY, VZHLED BP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Renáta</cp:lastModifiedBy>
  <cp:revision>211</cp:revision>
  <cp:lastPrinted>2020-11-19T13:59:17Z</cp:lastPrinted>
  <dcterms:created xsi:type="dcterms:W3CDTF">2012-07-19T22:32:54Z</dcterms:created>
  <dcterms:modified xsi:type="dcterms:W3CDTF">2023-02-23T21:40:43Z</dcterms:modified>
</cp:coreProperties>
</file>