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8" r:id="rId2"/>
    <p:sldId id="339" r:id="rId3"/>
    <p:sldId id="340" r:id="rId4"/>
    <p:sldId id="359" r:id="rId5"/>
    <p:sldId id="358" r:id="rId6"/>
    <p:sldId id="344" r:id="rId7"/>
    <p:sldId id="350" r:id="rId8"/>
    <p:sldId id="342" r:id="rId9"/>
    <p:sldId id="345" r:id="rId10"/>
    <p:sldId id="334" r:id="rId11"/>
    <p:sldId id="329" r:id="rId12"/>
    <p:sldId id="346" r:id="rId13"/>
    <p:sldId id="353" r:id="rId14"/>
    <p:sldId id="348" r:id="rId15"/>
    <p:sldId id="349" r:id="rId16"/>
    <p:sldId id="347" r:id="rId17"/>
    <p:sldId id="354" r:id="rId18"/>
    <p:sldId id="355" r:id="rId19"/>
    <p:sldId id="356" r:id="rId20"/>
    <p:sldId id="357" r:id="rId21"/>
    <p:sldId id="360" r:id="rId22"/>
    <p:sldId id="335" r:id="rId23"/>
    <p:sldId id="352" r:id="rId24"/>
    <p:sldId id="338" r:id="rId25"/>
  </p:sldIdLst>
  <p:sldSz cx="12188825" cy="6858000"/>
  <p:notesSz cx="6858000" cy="9144000"/>
  <p:custDataLst>
    <p:tags r:id="rId28"/>
  </p:custData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282"/>
    <a:srgbClr val="6E90FE"/>
    <a:srgbClr val="8086FC"/>
    <a:srgbClr val="6D6DFB"/>
    <a:srgbClr val="4E78F0"/>
    <a:srgbClr val="F0932C"/>
    <a:srgbClr val="92C610"/>
    <a:srgbClr val="9FD812"/>
    <a:srgbClr val="E05F2C"/>
    <a:srgbClr val="0AB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29" autoAdjust="0"/>
  </p:normalViewPr>
  <p:slideViewPr>
    <p:cSldViewPr showGuides="1">
      <p:cViewPr>
        <p:scale>
          <a:sx n="83" d="100"/>
          <a:sy n="83" d="100"/>
        </p:scale>
        <p:origin x="-96" y="60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0" d="100"/>
          <a:sy n="70" d="100"/>
        </p:scale>
        <p:origin x="41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0CB354-6ABA-499C-B6AB-92DB6F343688}" type="datetime1">
              <a:rPr lang="cs-CZ" smtClean="0"/>
              <a:t>14.3.2023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F8ED99B-9732-49FC-9C16-B56FEB1B1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668639-2D2B-4ACD-98F6-0210E2134EFF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90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76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2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39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2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83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0824" y="1600200"/>
            <a:ext cx="5945188" cy="304800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0825" y="4898572"/>
            <a:ext cx="5945187" cy="1270453"/>
          </a:xfrm>
        </p:spPr>
        <p:txBody>
          <a:bodyPr rtlCol="0"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4782971"/>
            <a:ext cx="56546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/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09325-9B4F-4558-809D-48C91F322E83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23412" y="646112"/>
            <a:ext cx="1828801" cy="5522913"/>
          </a:xfrm>
        </p:spPr>
        <p:txBody>
          <a:bodyPr vert="eaVert"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2412" y="646112"/>
            <a:ext cx="7620000" cy="5522913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9C3C36-CF8A-4836-8423-7EC9C906558A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9371012" y="762000"/>
            <a:ext cx="0" cy="53340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3549EB-B12C-4172-B518-57244E4B27FC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0" y="2237096"/>
            <a:ext cx="8229601" cy="2411103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9601" cy="1292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7" name="Skupina 6"/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Obdélník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85539B-A6DA-40D3-8CDA-BEEFB611484E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9" name="Přímá spojnice 8"/>
          <p:cNvCxnSpPr/>
          <p:nvPr/>
        </p:nvCxnSpPr>
        <p:spPr>
          <a:xfrm>
            <a:off x="1658936" y="4782971"/>
            <a:ext cx="80168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4800600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612" y="1984248"/>
            <a:ext cx="4800601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C9B051-481B-415B-B6DB-3DA8ADC238DF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16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516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E0CB84-1444-4679-B896-0487AFAD08CC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C1DF7-5004-4B0F-877C-A10A03BF080A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9BB1E-AE06-4F52-B9ED-E5CBD321CFFF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rtlCol="0" anchor="b">
            <a:noAutofit/>
          </a:bodyPr>
          <a:lstStyle>
            <a:lvl1pPr algn="l" rtl="0">
              <a:lnSpc>
                <a:spcPct val="80000"/>
              </a:lnSpc>
              <a:defRPr sz="4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4414" y="685800"/>
            <a:ext cx="5257799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10E29-AC3C-4C33-AD19-79B42908B51F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000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6025925" y="-50118"/>
            <a:ext cx="6172198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81200"/>
            <a:ext cx="9829799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49D0170-0ACE-4A15-8916-A333AD199D5E}" type="datetime1">
              <a:rPr lang="cs-CZ" noProof="0" smtClean="0"/>
              <a:t>14.3.2023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54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A013F82-EE5E-44EE-A61D-E31C6657F26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65213" cy="6858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2104" y="2564904"/>
            <a:ext cx="5945188" cy="1008112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ceny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Renáta Pavlíčková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413893" y="980728"/>
            <a:ext cx="6181610" cy="1270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800" kern="1200" cap="none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zákazníka (XPSZ)</a:t>
            </a:r>
          </a:p>
        </p:txBody>
      </p:sp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Jak zvýšit spokojenost zákazníků?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1522413" y="1988840"/>
            <a:ext cx="4800600" cy="4180185"/>
          </a:xfrm>
        </p:spPr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22" y="2348880"/>
            <a:ext cx="4800600" cy="31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Spokojenost zákazníka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>
                <a:latin typeface="Calibri" panose="020F0502020204030204" pitchFamily="34" charset="0"/>
              </a:rPr>
              <a:t>Spokojenost zákazníka</a:t>
            </a:r>
            <a:r>
              <a:rPr lang="cs-CZ" sz="2000" dirty="0">
                <a:latin typeface="Calibri" panose="020F0502020204030204" pitchFamily="34" charset="0"/>
              </a:rPr>
              <a:t> je pocit (zklamání nebo potěšení), který je závislý na porovnání skutečného a očekávaného přínosu produktu.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Zákazník může dosáhnout několika stupňů spokojenosti.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Pokud produkt splní očekávání zákazníka, je s ním zákazník spokojen, pokud ho předčí, pak je velice </a:t>
            </a:r>
            <a:r>
              <a:rPr lang="cs-CZ" sz="2000" b="1" dirty="0">
                <a:latin typeface="Calibri" panose="020F0502020204030204" pitchFamily="34" charset="0"/>
              </a:rPr>
              <a:t>spokojen</a:t>
            </a:r>
            <a:r>
              <a:rPr lang="cs-CZ" sz="2000" dirty="0">
                <a:latin typeface="Calibri" panose="020F0502020204030204" pitchFamily="34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Jestliže však přínos daného produktu nesplní očekávání zákazníka, je </a:t>
            </a:r>
            <a:r>
              <a:rPr lang="cs-CZ" sz="2000" b="1" dirty="0">
                <a:latin typeface="Calibri" panose="020F0502020204030204" pitchFamily="34" charset="0"/>
              </a:rPr>
              <a:t>nespokojen</a:t>
            </a:r>
            <a:r>
              <a:rPr lang="cs-CZ" sz="2000" dirty="0">
                <a:latin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Očekávání zákazníků jsou založena na minulých nákupních zkušenostech, na slibech </a:t>
            </a:r>
            <a:br>
              <a:rPr lang="cs-CZ" sz="2000" dirty="0">
                <a:latin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</a:rPr>
              <a:t>a informacích firem a konkurentů a na názorech svých známých.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Spokojený zákazník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Kvalita zboží na prvním místě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Jednoduchý nákupní proces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Veškeré informace přehledně a srozumitelně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Komunikace v tónu zákazníka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Ptejte se spokojených i nespokojených zákazníků na zpětnou vazbu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Hledejte, co o vás zákazníci říkají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Zpětnou vazbu analyzujte jako celek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Personalizujte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rychle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pravdivě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Zajímejte se, ale nespamujte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Odlište se od konkurence a udělejte něco navíc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1800" b="1" dirty="0"/>
          </a:p>
          <a:p>
            <a:endParaRPr lang="cs-CZ" sz="1800" b="1" dirty="0"/>
          </a:p>
          <a:p>
            <a:endParaRPr lang="pl-PL" sz="1800" b="1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2000" b="1" dirty="0"/>
          </a:p>
          <a:p>
            <a:pPr algn="just"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3835321"/>
            <a:ext cx="3822512" cy="21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92" y="2636912"/>
            <a:ext cx="4800600" cy="270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5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si udržet zákazníka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204864"/>
            <a:ext cx="4800600" cy="3964161"/>
          </a:xfrm>
        </p:spPr>
        <p:txBody>
          <a:bodyPr/>
          <a:lstStyle/>
          <a:p>
            <a:r>
              <a:rPr lang="cs-CZ" dirty="0"/>
              <a:t>Cenová strategie</a:t>
            </a:r>
          </a:p>
          <a:p>
            <a:r>
              <a:rPr lang="cs-CZ" dirty="0"/>
              <a:t>Cenová psychologie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14" y="2743200"/>
            <a:ext cx="456999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1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rozhodovacího procesu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241961"/>
            <a:ext cx="4800600" cy="24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atabáze otázek pro obchodní poz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81" y="2663298"/>
            <a:ext cx="2520280" cy="40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2060848"/>
            <a:ext cx="4612233" cy="46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7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 pro zákazníka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772816"/>
            <a:ext cx="4877272" cy="4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a kvalita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8639944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132856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9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Může jít o obrázek text, kde se píše d Test Štvou vás nevyžádané telefonní hovory? Pridejte se k naši kampani Stop telešmejd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1916832"/>
            <a:ext cx="4661248" cy="4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Psychologické cíle stanovení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29916" y="1984248"/>
            <a:ext cx="9649072" cy="4187952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získání prestiže a vytvoření pozitivní image ve společnosti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věrnost zákazníků (firmě, výrobku apod.)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spokojenost zákazníka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3311730"/>
            <a:ext cx="5568702" cy="312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„času“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2196103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1816413-8E39-4B8E-B0BA-097FAAED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Davová psychóza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A82BB134-7B0F-4D77-9908-FEF8C619F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2276872"/>
            <a:ext cx="6238716" cy="34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první dojem, respekt, prestiž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53" y="1772816"/>
            <a:ext cx="6983983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„cena obchodníka“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1844824"/>
            <a:ext cx="571817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5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dirty="0" smtClean="0"/>
              <a:t>Děkuji </a:t>
            </a:r>
            <a:br>
              <a:rPr lang="cs-CZ" dirty="0" smtClean="0"/>
            </a:br>
            <a:r>
              <a:rPr lang="cs-CZ" dirty="0" smtClean="0"/>
              <a:t>za pozornost</a:t>
            </a:r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r="20055"/>
          <a:stretch>
            <a:fillRect/>
          </a:stretch>
        </p:blipFill>
        <p:spPr bwMode="auto">
          <a:xfrm>
            <a:off x="6166420" y="2708920"/>
            <a:ext cx="2395299" cy="266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0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Dilema – Koupit či nekoupit?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844824"/>
            <a:ext cx="468052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impulsivní nákupy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="" xmlns:a16="http://schemas.microsoft.com/office/drawing/2014/main" id="{F0E76A0F-1900-45F7-82C9-C6274431B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478917"/>
            <a:ext cx="4800600" cy="319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emoce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="" xmlns:a16="http://schemas.microsoft.com/office/drawing/2014/main" id="{14819280-DB22-4E3D-AEEC-B0BA069DD4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758954"/>
            <a:ext cx="4800600" cy="26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Akceptace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780928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7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řešení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348879"/>
            <a:ext cx="4197845" cy="419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Drahý versus levný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76" y="1985442"/>
            <a:ext cx="3449960" cy="19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1988840"/>
            <a:ext cx="4379640" cy="437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Vnímání ceny spotřebitelem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5038292" cy="418795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Drahý X Levný</a:t>
            </a:r>
          </a:p>
          <a:p>
            <a:r>
              <a:rPr lang="cs-CZ" sz="2000" dirty="0">
                <a:latin typeface="Calibri" panose="020F0502020204030204" pitchFamily="34" charset="0"/>
              </a:rPr>
              <a:t>Dostupný X Nedostupný (pro mne)</a:t>
            </a:r>
          </a:p>
          <a:p>
            <a:r>
              <a:rPr lang="cs-CZ" sz="2000" dirty="0">
                <a:latin typeface="Calibri" panose="020F0502020204030204" pitchFamily="34" charset="0"/>
              </a:rPr>
              <a:t>Nutná potřeba – touha – investice  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2708920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3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theme1.xml><?xml version="1.0" encoding="utf-8"?>
<a:theme xmlns:a="http://schemas.openxmlformats.org/drawingml/2006/main" name="Symboly měn 16: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6309314_TF02895262.potx" id="{75288FF5-6297-4183-8D43-3F2F05AE2F9F}" vid="{35DF52C8-9A9C-45C5-8D0A-B0D28C0F875C}"/>
    </a:ext>
  </a:extLst>
</a:theme>
</file>

<file path=ppt/theme/theme2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se symboly měn (širokoúhlý formát)</Template>
  <TotalTime>149</TotalTime>
  <Words>258</Words>
  <Application>Microsoft Office PowerPoint</Application>
  <PresentationFormat>Vlastní</PresentationFormat>
  <Paragraphs>65</Paragraphs>
  <Slides>24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Symboly měn 16:9</vt:lpstr>
      <vt:lpstr>Psychologie ceny</vt:lpstr>
      <vt:lpstr>Psychologické cíle stanovení ceny</vt:lpstr>
      <vt:lpstr>Dilema – Koupit či nekoupit?</vt:lpstr>
      <vt:lpstr>Rácio versus impulsivní nákupy</vt:lpstr>
      <vt:lpstr>Rácio versus emoce</vt:lpstr>
      <vt:lpstr>Akceptace ceny</vt:lpstr>
      <vt:lpstr>Hledání řešení </vt:lpstr>
      <vt:lpstr>Drahý versus levný</vt:lpstr>
      <vt:lpstr>Vnímání ceny spotřebitelem</vt:lpstr>
      <vt:lpstr>Jak zvýšit spokojenost zákazníků?</vt:lpstr>
      <vt:lpstr>Spokojenost zákazníka</vt:lpstr>
      <vt:lpstr>Spokojený zákazník</vt:lpstr>
      <vt:lpstr>Levný versus drahý</vt:lpstr>
      <vt:lpstr>Jak si udržet zákazníka</vt:lpstr>
      <vt:lpstr>Psychologie rozhodovacího procesu</vt:lpstr>
      <vt:lpstr>Levný versus drahý</vt:lpstr>
      <vt:lpstr>Přínos pro zákazníka</vt:lpstr>
      <vt:lpstr>Cena a kvalita</vt:lpstr>
      <vt:lpstr>Prezentace aplikace PowerPoint</vt:lpstr>
      <vt:lpstr>Psychologie „času“</vt:lpstr>
      <vt:lpstr>Davová psychóza</vt:lpstr>
      <vt:lpstr>Psychologie: první dojem, respekt, prestiž</vt:lpstr>
      <vt:lpstr>Psychologie: „cena obchodníka“</vt:lpstr>
      <vt:lpstr>Děkuji 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Pavlíčková Renáta</dc:creator>
  <cp:lastModifiedBy>Renáta</cp:lastModifiedBy>
  <cp:revision>24</cp:revision>
  <dcterms:created xsi:type="dcterms:W3CDTF">2022-03-16T13:37:08Z</dcterms:created>
  <dcterms:modified xsi:type="dcterms:W3CDTF">2023-03-14T18:46:51Z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