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72" r:id="rId2"/>
  </p:sldMasterIdLst>
  <p:notesMasterIdLst>
    <p:notesMasterId r:id="rId32"/>
  </p:notesMasterIdLst>
  <p:sldIdLst>
    <p:sldId id="374" r:id="rId3"/>
    <p:sldId id="347" r:id="rId4"/>
    <p:sldId id="357" r:id="rId5"/>
    <p:sldId id="355" r:id="rId6"/>
    <p:sldId id="286" r:id="rId7"/>
    <p:sldId id="362" r:id="rId8"/>
    <p:sldId id="360" r:id="rId9"/>
    <p:sldId id="348" r:id="rId10"/>
    <p:sldId id="361" r:id="rId11"/>
    <p:sldId id="349" r:id="rId12"/>
    <p:sldId id="351" r:id="rId13"/>
    <p:sldId id="352" r:id="rId14"/>
    <p:sldId id="353" r:id="rId15"/>
    <p:sldId id="354" r:id="rId16"/>
    <p:sldId id="359" r:id="rId17"/>
    <p:sldId id="363" r:id="rId18"/>
    <p:sldId id="365" r:id="rId19"/>
    <p:sldId id="371" r:id="rId20"/>
    <p:sldId id="373" r:id="rId21"/>
    <p:sldId id="368" r:id="rId22"/>
    <p:sldId id="370" r:id="rId23"/>
    <p:sldId id="369" r:id="rId24"/>
    <p:sldId id="366" r:id="rId25"/>
    <p:sldId id="375" r:id="rId26"/>
    <p:sldId id="377" r:id="rId27"/>
    <p:sldId id="376" r:id="rId28"/>
    <p:sldId id="372" r:id="rId29"/>
    <p:sldId id="378" r:id="rId30"/>
    <p:sldId id="37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B0F0"/>
    <a:srgbClr val="0091EA"/>
    <a:srgbClr val="FF0000"/>
    <a:srgbClr val="00B41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60"/>
  </p:normalViewPr>
  <p:slideViewPr>
    <p:cSldViewPr>
      <p:cViewPr>
        <p:scale>
          <a:sx n="80" d="100"/>
          <a:sy n="80" d="100"/>
        </p:scale>
        <p:origin x="-11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391400" cy="762000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V </a:t>
            </a:r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MÍSTĚ PRODEJE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454126" cy="4929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2400" y="6400799"/>
            <a:ext cx="2590800" cy="399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Renáta Pavlíčková (2023)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864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2. </a:t>
            </a:r>
            <a:r>
              <a:rPr lang="cs-CZ" sz="2400" b="1" dirty="0">
                <a:solidFill>
                  <a:srgbClr val="C00000"/>
                </a:solidFill>
              </a:rPr>
              <a:t>Regálové POS/POP prostředky </a:t>
            </a:r>
            <a:r>
              <a:rPr lang="cs-CZ" sz="2400" dirty="0"/>
              <a:t>jsou následující: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regálové děliče a vymezovače;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cenovkové</a:t>
            </a:r>
            <a:r>
              <a:rPr lang="cs-CZ" sz="2400" dirty="0"/>
              <a:t> dekorační </a:t>
            </a:r>
            <a:r>
              <a:rPr lang="cs-CZ" sz="2400" dirty="0" err="1"/>
              <a:t>info</a:t>
            </a:r>
            <a:r>
              <a:rPr lang="cs-CZ" sz="2400" dirty="0"/>
              <a:t> lišty;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podavače;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wobblery</a:t>
            </a:r>
            <a:r>
              <a:rPr lang="cs-CZ" sz="2400" dirty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stopery;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regálové a </a:t>
            </a:r>
            <a:r>
              <a:rPr lang="cs-CZ" sz="2400" dirty="0" err="1"/>
              <a:t>nadregálové</a:t>
            </a:r>
            <a:r>
              <a:rPr lang="cs-CZ" sz="2400" dirty="0"/>
              <a:t> </a:t>
            </a:r>
            <a:r>
              <a:rPr lang="cs-CZ" sz="2400" dirty="0" smtClean="0"/>
              <a:t>dekorace;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/>
              <a:t>dekorace regálových čel;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regálové vlajky;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držáky letáků a kupónů.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51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3. K </a:t>
            </a:r>
            <a:r>
              <a:rPr lang="cs-CZ" sz="2400" b="1" dirty="0">
                <a:solidFill>
                  <a:srgbClr val="C00000"/>
                </a:solidFill>
              </a:rPr>
              <a:t>POS/POP prostředkům k pokladním a obslužným pultům </a:t>
            </a:r>
            <a:r>
              <a:rPr lang="cs-CZ" sz="2400" dirty="0"/>
              <a:t>řadíme: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pokladní a pultové stojánky, </a:t>
            </a:r>
            <a:r>
              <a:rPr lang="cs-CZ" sz="2400" dirty="0" err="1" smtClean="0"/>
              <a:t>displaye</a:t>
            </a:r>
            <a:r>
              <a:rPr lang="cs-CZ" sz="2400" dirty="0" smtClean="0"/>
              <a:t> </a:t>
            </a:r>
            <a:r>
              <a:rPr lang="cs-CZ" sz="2400" dirty="0"/>
              <a:t>a parazity s výrobky</a:t>
            </a:r>
            <a:r>
              <a:rPr lang="cs-CZ" sz="2400" dirty="0" smtClean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 smtClean="0"/>
              <a:t>mincovníky;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 smtClean="0"/>
              <a:t>stojánky </a:t>
            </a:r>
            <a:r>
              <a:rPr lang="cs-CZ" sz="2400" dirty="0"/>
              <a:t>na letáky;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polepy pokladních pásů;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dělič nákupů.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497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4. Do</a:t>
            </a:r>
            <a:r>
              <a:rPr lang="cs-CZ" sz="2400" b="1" dirty="0"/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nástěnných </a:t>
            </a:r>
            <a:r>
              <a:rPr lang="cs-CZ" sz="2400" b="1" dirty="0">
                <a:solidFill>
                  <a:srgbClr val="C00000"/>
                </a:solidFill>
              </a:rPr>
              <a:t>POS/POP prostředků </a:t>
            </a:r>
            <a:r>
              <a:rPr lang="cs-CZ" sz="2400" dirty="0"/>
              <a:t>patří: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poster rámy a plakáty;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světelné reklamy.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46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5. </a:t>
            </a:r>
            <a:r>
              <a:rPr lang="cs-CZ" sz="2400" b="1" dirty="0">
                <a:solidFill>
                  <a:srgbClr val="C00000"/>
                </a:solidFill>
              </a:rPr>
              <a:t>Ostatní POS/POP prostředky </a:t>
            </a:r>
            <a:r>
              <a:rPr lang="cs-CZ" sz="2400" dirty="0"/>
              <a:t>jsou: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letáčky u zboží a samolepky;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dekorace nákupních vozíků a madel vozíků;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dekorace bezpečnostních bran;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výlohová a okenní grafika;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závěsné poutače;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digital</a:t>
            </a:r>
            <a:r>
              <a:rPr lang="cs-CZ" sz="2400" dirty="0"/>
              <a:t> </a:t>
            </a:r>
            <a:r>
              <a:rPr lang="cs-CZ" sz="2400" dirty="0" err="1"/>
              <a:t>signage</a:t>
            </a:r>
            <a:r>
              <a:rPr lang="cs-CZ" sz="2400" dirty="0"/>
              <a:t>, elektronická a interaktivní média.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809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POS/POP</a:t>
            </a:r>
            <a:endParaRPr lang="cs-CZ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cs-CZ" sz="2400" dirty="0"/>
              <a:t>V prodejním místě je příliš mnoho POS/POP </a:t>
            </a:r>
            <a:r>
              <a:rPr lang="cs-CZ" sz="2400" dirty="0" smtClean="0"/>
              <a:t>prostředků a </a:t>
            </a:r>
            <a:r>
              <a:rPr lang="cs-CZ" sz="2400" dirty="0"/>
              <a:t>spíše překážejí zákazníkům při výběru;</a:t>
            </a:r>
          </a:p>
          <a:p>
            <a:pPr>
              <a:buFont typeface="Arial"/>
              <a:buChar char="•"/>
            </a:pPr>
            <a:r>
              <a:rPr lang="cs-CZ" sz="2400" dirty="0"/>
              <a:t>POS/POP prostředky neinformují, nic nesdělují;</a:t>
            </a:r>
          </a:p>
          <a:p>
            <a:pPr>
              <a:buFont typeface="Arial"/>
              <a:buChar char="•"/>
            </a:pPr>
            <a:r>
              <a:rPr lang="cs-CZ" sz="2400" dirty="0"/>
              <a:t>POS/POP materiály nejsou sladěny s 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celkovou </a:t>
            </a:r>
            <a:r>
              <a:rPr lang="cs-CZ" sz="2400" dirty="0"/>
              <a:t>marketingovou strategií.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658119"/>
            <a:ext cx="2362200" cy="419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51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Statistika</a:t>
            </a:r>
            <a:endParaRPr lang="cs-CZ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1800" dirty="0" smtClean="0"/>
              <a:t>6 </a:t>
            </a:r>
            <a:r>
              <a:rPr lang="cs-CZ" sz="1800" dirty="0"/>
              <a:t>z 10 kupujících chtějí diskutovat o cenách při prvním hovoru.</a:t>
            </a:r>
          </a:p>
          <a:p>
            <a:pPr algn="just"/>
            <a:r>
              <a:rPr lang="cs-CZ" sz="1800" dirty="0" smtClean="0"/>
              <a:t>Průměrně </a:t>
            </a:r>
            <a:r>
              <a:rPr lang="cs-CZ" sz="1800" dirty="0"/>
              <a:t>strávíme v supermarketu 20 minut.</a:t>
            </a:r>
          </a:p>
          <a:p>
            <a:pPr algn="just"/>
            <a:r>
              <a:rPr lang="cs-CZ" sz="1800" dirty="0" smtClean="0"/>
              <a:t>Více </a:t>
            </a:r>
            <a:r>
              <a:rPr lang="cs-CZ" sz="1800" dirty="0"/>
              <a:t>než polovina potenciálních zákazníků chce vidět, jak produkt funguje při prvním styku s ním.</a:t>
            </a:r>
          </a:p>
          <a:p>
            <a:pPr algn="just"/>
            <a:r>
              <a:rPr lang="cs-CZ" sz="1800" dirty="0" smtClean="0"/>
              <a:t>80 </a:t>
            </a:r>
            <a:r>
              <a:rPr lang="cs-CZ" sz="1800" dirty="0"/>
              <a:t>% nákupního chování je řízeno zrakem.</a:t>
            </a:r>
          </a:p>
          <a:p>
            <a:pPr algn="just"/>
            <a:r>
              <a:rPr lang="cs-CZ" sz="1800" dirty="0" smtClean="0"/>
              <a:t>Doba </a:t>
            </a:r>
            <a:r>
              <a:rPr lang="cs-CZ" sz="1800" dirty="0"/>
              <a:t>strávená v místě prodeje přímo neovlivňuje výši zákazníkových výdajů.</a:t>
            </a:r>
          </a:p>
          <a:p>
            <a:pPr algn="just"/>
            <a:r>
              <a:rPr lang="cs-CZ" sz="1800" dirty="0" smtClean="0"/>
              <a:t>Zákazníci</a:t>
            </a:r>
            <a:r>
              <a:rPr lang="cs-CZ" sz="1800" dirty="0"/>
              <a:t>, kteří nakupují v kamenných obchodech, navštěvují daný obchod v průměru 7,5x ročně. U online zákazníků je to pouze 2x ročně.</a:t>
            </a:r>
          </a:p>
          <a:p>
            <a:pPr algn="just"/>
            <a:r>
              <a:rPr lang="cs-CZ" sz="1800" dirty="0" smtClean="0"/>
              <a:t>65 </a:t>
            </a:r>
            <a:r>
              <a:rPr lang="cs-CZ" sz="1800" dirty="0"/>
              <a:t>% spotřebitelů přerušilo vztahy se značkou kvůli jedinému špatnému zákaznickému servisu.</a:t>
            </a:r>
          </a:p>
          <a:p>
            <a:pPr algn="just"/>
            <a:r>
              <a:rPr lang="cs-CZ" sz="1800" dirty="0" smtClean="0"/>
              <a:t>67 </a:t>
            </a:r>
            <a:r>
              <a:rPr lang="cs-CZ" sz="1800" dirty="0"/>
              <a:t>% </a:t>
            </a:r>
            <a:r>
              <a:rPr lang="cs-CZ" sz="1800" dirty="0" err="1"/>
              <a:t>mileniálů</a:t>
            </a:r>
            <a:r>
              <a:rPr lang="cs-CZ" sz="1800" dirty="0"/>
              <a:t> (narozeni 1980-2000) a 56 % lidí generace X (narozeni 1965 – 1980) preferuje nakupování online nežli v kamenném obchodě.</a:t>
            </a:r>
          </a:p>
          <a:p>
            <a:pPr algn="just"/>
            <a:r>
              <a:rPr lang="cs-CZ" sz="1800" dirty="0" smtClean="0"/>
              <a:t>76 </a:t>
            </a:r>
            <a:r>
              <a:rPr lang="cs-CZ" sz="1800" dirty="0"/>
              <a:t>% nákupních rozhodnutí probíhá právě v místě prodeje.</a:t>
            </a:r>
          </a:p>
          <a:p>
            <a:pPr algn="just"/>
            <a:r>
              <a:rPr lang="cs-CZ" sz="1800" dirty="0" smtClean="0"/>
              <a:t>68 </a:t>
            </a:r>
            <a:r>
              <a:rPr lang="cs-CZ" sz="1800" dirty="0"/>
              <a:t>% zákazníků se domnívá, že je značka obchodu spolehlivým ukazatelem vynikající kvality výrobku nebo služby.</a:t>
            </a:r>
          </a:p>
        </p:txBody>
      </p:sp>
    </p:spTree>
    <p:extLst>
      <p:ext uri="{BB962C8B-B14F-4D97-AF65-F5344CB8AC3E}">
        <p14:creationId xmlns:p14="http://schemas.microsoft.com/office/powerpoint/2010/main" val="181086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budoucnosti </a:t>
            </a:r>
            <a:r>
              <a:rPr lang="cs-CZ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kombinuje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digitálno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fyzično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05275" cy="293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9200"/>
            <a:ext cx="4486398" cy="299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62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143000" y="304800"/>
            <a:ext cx="7010400" cy="870857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MERCHANDISING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5041075" y="2438400"/>
            <a:ext cx="1905000" cy="609600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Péče o prodejní prostor</a:t>
            </a: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2286000" cy="14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6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91" y="1600200"/>
            <a:ext cx="67876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379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99" y="1600200"/>
            <a:ext cx="68368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4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148937" y="304800"/>
            <a:ext cx="7010400" cy="870857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PRODEJE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5041075" y="2438400"/>
            <a:ext cx="1905000" cy="609600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POP/POS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1664525" cy="16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to vidí zákazník?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28800"/>
            <a:ext cx="68961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270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to vidí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merchandiser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2649"/>
            <a:ext cx="82296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89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o prodejní prostor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4853781" cy="485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884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69" y="1600200"/>
            <a:ext cx="60330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11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9990"/>
            <a:ext cx="8856753" cy="514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86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" y="2819401"/>
            <a:ext cx="908402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65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414"/>
            <a:ext cx="9144000" cy="44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847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In-</a:t>
            </a:r>
            <a:r>
              <a:rPr lang="cs-CZ" sz="4000" b="1" dirty="0" err="1" smtClean="0"/>
              <a:t>store</a:t>
            </a:r>
            <a:r>
              <a:rPr lang="cs-CZ" sz="4000" b="1" dirty="0" smtClean="0"/>
              <a:t> design</a:t>
            </a:r>
            <a:endParaRPr lang="cs-CZ" sz="40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057400"/>
            <a:ext cx="7386869" cy="40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02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5138"/>
            <a:ext cx="7239000" cy="54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29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0256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41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V MÍSTĚ PRODEJE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200" dirty="0"/>
              <a:t>POS/POP (reklama či marketing na provozovně) </a:t>
            </a:r>
            <a:r>
              <a:rPr lang="cs-CZ" sz="2200" dirty="0" smtClean="0"/>
              <a:t>čili</a:t>
            </a:r>
          </a:p>
          <a:p>
            <a:pPr lvl="1" algn="just"/>
            <a:r>
              <a:rPr lang="cs-CZ" sz="2200" b="1" dirty="0" smtClean="0"/>
              <a:t>Point </a:t>
            </a:r>
            <a:r>
              <a:rPr lang="cs-CZ" sz="2200" b="1" dirty="0" err="1" smtClean="0"/>
              <a:t>of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Sale</a:t>
            </a:r>
            <a:r>
              <a:rPr lang="cs-CZ" sz="2200" b="1" dirty="0"/>
              <a:t>/POS </a:t>
            </a:r>
            <a:r>
              <a:rPr lang="cs-CZ" sz="2200" b="1" dirty="0" smtClean="0"/>
              <a:t>(místo </a:t>
            </a:r>
            <a:r>
              <a:rPr lang="cs-CZ" sz="2200" b="1" dirty="0" smtClean="0"/>
              <a:t>prodeje)</a:t>
            </a:r>
          </a:p>
          <a:p>
            <a:pPr lvl="1" algn="just"/>
            <a:r>
              <a:rPr lang="cs-CZ" sz="2200" b="1" dirty="0" smtClean="0"/>
              <a:t>Point </a:t>
            </a:r>
            <a:r>
              <a:rPr lang="cs-CZ" sz="2200" b="1" dirty="0" err="1" smtClean="0"/>
              <a:t>of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Purchase</a:t>
            </a:r>
            <a:r>
              <a:rPr lang="cs-CZ" sz="2200" b="1" dirty="0"/>
              <a:t>/POP </a:t>
            </a:r>
            <a:r>
              <a:rPr lang="cs-CZ" sz="2200" b="1" dirty="0" smtClean="0"/>
              <a:t>(místo nákupu</a:t>
            </a:r>
            <a:r>
              <a:rPr lang="cs-CZ" sz="2200" b="1" dirty="0" smtClean="0"/>
              <a:t>)</a:t>
            </a:r>
            <a:endParaRPr lang="cs-CZ" sz="2200" dirty="0" smtClean="0"/>
          </a:p>
          <a:p>
            <a:pPr algn="just"/>
            <a:r>
              <a:rPr lang="cs-CZ" sz="2200" dirty="0"/>
              <a:t>POP materiály řídí náš život od samého vstupu do prodejny až k </a:t>
            </a:r>
            <a:r>
              <a:rPr lang="cs-CZ" sz="2200" dirty="0" smtClean="0"/>
              <a:t>pokladně (jsou pro nás významnější), </a:t>
            </a:r>
            <a:r>
              <a:rPr lang="cs-CZ" sz="2200" dirty="0"/>
              <a:t>kde jejich úlohu často přebírají POS </a:t>
            </a:r>
            <a:r>
              <a:rPr lang="cs-CZ" sz="2200" dirty="0" smtClean="0"/>
              <a:t>materiály.</a:t>
            </a:r>
            <a:endParaRPr lang="cs-CZ" sz="2200" dirty="0"/>
          </a:p>
          <a:p>
            <a:pPr algn="just"/>
            <a:r>
              <a:rPr lang="cs-CZ" sz="2200" dirty="0" smtClean="0"/>
              <a:t>Informují </a:t>
            </a:r>
            <a:r>
              <a:rPr lang="cs-CZ" sz="2200" dirty="0"/>
              <a:t>o ceně a působí v prostoru prodeje. </a:t>
            </a:r>
            <a:endParaRPr lang="cs-CZ" sz="2200" dirty="0" smtClean="0"/>
          </a:p>
          <a:p>
            <a:pPr algn="just"/>
            <a:r>
              <a:rPr lang="cs-CZ" sz="2200" dirty="0" smtClean="0"/>
              <a:t>Řadíme </a:t>
            </a:r>
            <a:r>
              <a:rPr lang="cs-CZ" sz="2200" dirty="0"/>
              <a:t>je k </a:t>
            </a:r>
            <a:r>
              <a:rPr lang="cs-CZ" sz="2200" dirty="0" err="1"/>
              <a:t>offline</a:t>
            </a:r>
            <a:r>
              <a:rPr lang="cs-CZ" sz="2200" dirty="0"/>
              <a:t> reklamě. </a:t>
            </a:r>
            <a:endParaRPr lang="cs-CZ" sz="2200" dirty="0" smtClean="0"/>
          </a:p>
          <a:p>
            <a:pPr algn="just"/>
            <a:r>
              <a:rPr lang="cs-CZ" sz="2200" dirty="0" smtClean="0"/>
              <a:t>Úkolem </a:t>
            </a:r>
            <a:r>
              <a:rPr lang="cs-CZ" sz="2200" dirty="0"/>
              <a:t>je podporovat zboží. </a:t>
            </a:r>
            <a:endParaRPr lang="cs-CZ" sz="2200" dirty="0" smtClean="0"/>
          </a:p>
          <a:p>
            <a:pPr algn="just"/>
            <a:r>
              <a:rPr lang="cs-CZ" sz="2200" dirty="0" smtClean="0"/>
              <a:t>Funkce </a:t>
            </a:r>
            <a:r>
              <a:rPr lang="cs-CZ" sz="2200" dirty="0"/>
              <a:t>jsou připomínat se, informovat, podněcovat, prodávat, vytvářet atmosféru.</a:t>
            </a:r>
          </a:p>
        </p:txBody>
      </p:sp>
    </p:spTree>
    <p:extLst>
      <p:ext uri="{BB962C8B-B14F-4D97-AF65-F5344CB8AC3E}">
        <p14:creationId xmlns:p14="http://schemas.microsoft.com/office/powerpoint/2010/main" val="380945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V rámci podpory prodeje je důležitá komunikace mezi třemi základními </a:t>
            </a:r>
            <a:r>
              <a:rPr lang="cs-CZ" sz="2400" dirty="0" smtClean="0"/>
              <a:t>články: </a:t>
            </a:r>
            <a:endParaRPr lang="cs-CZ" sz="24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sz="2400" dirty="0" smtClean="0"/>
              <a:t>dodavatel </a:t>
            </a:r>
            <a:r>
              <a:rPr lang="cs-CZ" sz="2400" dirty="0"/>
              <a:t>podporovaného </a:t>
            </a:r>
            <a:r>
              <a:rPr lang="cs-CZ" sz="2400" dirty="0" smtClean="0"/>
              <a:t>produktu,</a:t>
            </a:r>
            <a:endParaRPr lang="cs-CZ" sz="24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sz="2400" dirty="0" smtClean="0"/>
              <a:t>obchodník,</a:t>
            </a:r>
            <a:endParaRPr lang="cs-CZ" sz="24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sz="2400" dirty="0" smtClean="0"/>
              <a:t>konečný spotřebitel.</a:t>
            </a:r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1" y="3962400"/>
            <a:ext cx="6294401" cy="248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48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609600"/>
            <a:ext cx="6553200" cy="715963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v místě prodeje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752600"/>
            <a:ext cx="640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 místě prodeje zahrnuje reklamní materiály a produkty využívané v místě prodeje (v prodejnách či provozovnách služeb) pro propagaci konkrétního výrobku či určitého druhu sortimentu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Tyto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reklamní nosiče jsou také známy jako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POS/POP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materiály (point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/point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purchase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POS/POP materiály jsou součástí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</a:t>
            </a:r>
            <a:r>
              <a:rPr lang="cs-CZ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promotion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zaměřujícího se na upoutávání pozornosti a ovlivňování nákupního chování potenciálního zákazníka pomocí nástrojů, které zajišťují přímý kontakt zákazníka s produktem. </a:t>
            </a: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Marketingová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komunikace v místě prodeje představuje nejvýznamnější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spouštěč impulzivního nákupního chování spotřebitelů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</a:t>
            </a:r>
            <a:r>
              <a:rPr lang="cs-CZ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5640"/>
            <a:ext cx="9144000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295400"/>
            <a:ext cx="8229600" cy="18288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200" dirty="0"/>
              <a:t>Důležitým nástrojem marketingu přímo v místě prodeje je tzv. </a:t>
            </a: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b="1" dirty="0" smtClean="0"/>
              <a:t>in-</a:t>
            </a:r>
            <a:r>
              <a:rPr lang="cs-CZ" sz="2200" b="1" dirty="0" err="1" smtClean="0"/>
              <a:t>store</a:t>
            </a:r>
            <a:r>
              <a:rPr lang="cs-CZ" sz="2200" b="1" dirty="0" smtClean="0"/>
              <a:t> </a:t>
            </a:r>
            <a:r>
              <a:rPr lang="cs-CZ" sz="2200" b="1" dirty="0"/>
              <a:t>design</a:t>
            </a:r>
            <a:r>
              <a:rPr lang="cs-CZ" sz="2200" dirty="0"/>
              <a:t>. </a:t>
            </a:r>
            <a:endParaRPr lang="cs-CZ" sz="2200" dirty="0" smtClean="0"/>
          </a:p>
          <a:p>
            <a:pPr algn="just"/>
            <a:r>
              <a:rPr lang="cs-CZ" sz="2200" dirty="0" smtClean="0"/>
              <a:t>Jde </a:t>
            </a:r>
            <a:r>
              <a:rPr lang="cs-CZ" sz="2200" dirty="0"/>
              <a:t>o soubor pravidel, podle nichž jsou v prodejně rozmisťovány reklamní předměty, které mají zákazníky přimět k impulzivnímu nakupování.</a:t>
            </a:r>
          </a:p>
        </p:txBody>
      </p:sp>
    </p:spTree>
    <p:extLst>
      <p:ext uri="{BB962C8B-B14F-4D97-AF65-F5344CB8AC3E}">
        <p14:creationId xmlns:p14="http://schemas.microsoft.com/office/powerpoint/2010/main" val="261501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645"/>
            <a:ext cx="4953000" cy="677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77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Mezi </a:t>
            </a:r>
            <a:r>
              <a:rPr lang="cs-CZ" sz="2400" b="1" dirty="0">
                <a:solidFill>
                  <a:srgbClr val="C00000"/>
                </a:solidFill>
              </a:rPr>
              <a:t>podlahové POS/POP prostředky </a:t>
            </a:r>
            <a:r>
              <a:rPr lang="cs-CZ" sz="2400" dirty="0"/>
              <a:t>patří: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stojany a </a:t>
            </a:r>
            <a:r>
              <a:rPr lang="cs-CZ" sz="2400" dirty="0" err="1"/>
              <a:t>displaye</a:t>
            </a:r>
            <a:r>
              <a:rPr lang="cs-CZ" sz="2400" dirty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podlahové poutače, totemy;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paletové ostrovy a dekorace;</a:t>
            </a:r>
          </a:p>
          <a:p>
            <a:pPr lvl="1">
              <a:buFont typeface="Arial"/>
              <a:buChar char="•"/>
            </a:pPr>
            <a:r>
              <a:rPr lang="cs-CZ" sz="2400" dirty="0" smtClean="0"/>
              <a:t>podlahová grafika;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/>
              <a:t>přemostění a reklamní brány;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shop</a:t>
            </a:r>
            <a:r>
              <a:rPr lang="cs-CZ" sz="2400" dirty="0"/>
              <a:t> in </a:t>
            </a:r>
            <a:r>
              <a:rPr lang="cs-CZ" sz="2400" dirty="0" err="1"/>
              <a:t>shop</a:t>
            </a:r>
            <a:r>
              <a:rPr lang="cs-CZ" sz="2400" dirty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promostolky</a:t>
            </a:r>
            <a:r>
              <a:rPr lang="cs-CZ" sz="2400" dirty="0"/>
              <a:t>, </a:t>
            </a:r>
            <a:r>
              <a:rPr lang="cs-CZ" sz="2400" dirty="0" err="1"/>
              <a:t>promostánky</a:t>
            </a:r>
            <a:r>
              <a:rPr lang="cs-CZ" sz="2400" dirty="0"/>
              <a:t> a reklamní pulty;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stojany na letáky a stojany vizuály.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976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318660" cy="331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73" y="129640"/>
            <a:ext cx="442756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7930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569</Words>
  <Application>Microsoft Office PowerPoint</Application>
  <PresentationFormat>Předvádění na obrazovce (4:3)</PresentationFormat>
  <Paragraphs>92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1" baseType="lpstr">
      <vt:lpstr>1_Office Theme</vt:lpstr>
      <vt:lpstr>15_Office Theme</vt:lpstr>
      <vt:lpstr>MARKETING V MÍSTĚ PRODEJE</vt:lpstr>
      <vt:lpstr>Prezentace aplikace PowerPoint</vt:lpstr>
      <vt:lpstr>MARKETING V MÍSTĚ PRODEJE</vt:lpstr>
      <vt:lpstr>Komunikace</vt:lpstr>
      <vt:lpstr>Marketing v místě prodeje</vt:lpstr>
      <vt:lpstr>In-store design</vt:lpstr>
      <vt:lpstr>Prezentace aplikace PowerPoint</vt:lpstr>
      <vt:lpstr>Rozdělení POS/POP materiálů</vt:lpstr>
      <vt:lpstr>Prezentace aplikace PowerPoint</vt:lpstr>
      <vt:lpstr>Rozdělení POS/POP materiálů</vt:lpstr>
      <vt:lpstr>Rozdělení POS/POP materiálů</vt:lpstr>
      <vt:lpstr>Rozdělení POS/POP materiálů</vt:lpstr>
      <vt:lpstr>Rozdělení POS/POP materiálů</vt:lpstr>
      <vt:lpstr>Nevhodné POS/POP</vt:lpstr>
      <vt:lpstr>Statistika</vt:lpstr>
      <vt:lpstr>Retail budoucnosti  kombinuje digitálno a fyzično</vt:lpstr>
      <vt:lpstr>Prezentace aplikace PowerPoint</vt:lpstr>
      <vt:lpstr>Prezentace aplikace PowerPoint</vt:lpstr>
      <vt:lpstr>Prezentace aplikace PowerPoint</vt:lpstr>
      <vt:lpstr>Jak to vidí zákazník?</vt:lpstr>
      <vt:lpstr>Jak to vidí merchandiser?</vt:lpstr>
      <vt:lpstr>Péče o prodejní prostor</vt:lpstr>
      <vt:lpstr>Plánogramy</vt:lpstr>
      <vt:lpstr>Plánogramy</vt:lpstr>
      <vt:lpstr>Plánogramy</vt:lpstr>
      <vt:lpstr>Plánogramy</vt:lpstr>
      <vt:lpstr>In-store design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Renáta</cp:lastModifiedBy>
  <cp:revision>224</cp:revision>
  <dcterms:created xsi:type="dcterms:W3CDTF">2012-04-26T17:06:14Z</dcterms:created>
  <dcterms:modified xsi:type="dcterms:W3CDTF">2023-03-20T00:13:02Z</dcterms:modified>
</cp:coreProperties>
</file>