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325" r:id="rId2"/>
    <p:sldId id="421" r:id="rId3"/>
    <p:sldId id="379" r:id="rId4"/>
    <p:sldId id="403" r:id="rId5"/>
    <p:sldId id="427" r:id="rId6"/>
    <p:sldId id="429" r:id="rId7"/>
    <p:sldId id="404" r:id="rId8"/>
    <p:sldId id="405" r:id="rId9"/>
    <p:sldId id="406" r:id="rId10"/>
    <p:sldId id="430" r:id="rId11"/>
    <p:sldId id="457" r:id="rId12"/>
    <p:sldId id="431" r:id="rId13"/>
    <p:sldId id="458" r:id="rId14"/>
    <p:sldId id="432" r:id="rId15"/>
    <p:sldId id="434" r:id="rId16"/>
    <p:sldId id="433" r:id="rId17"/>
    <p:sldId id="466" r:id="rId18"/>
    <p:sldId id="467" r:id="rId19"/>
    <p:sldId id="435" r:id="rId20"/>
    <p:sldId id="460" r:id="rId21"/>
    <p:sldId id="459" r:id="rId22"/>
    <p:sldId id="436" r:id="rId23"/>
    <p:sldId id="461" r:id="rId24"/>
    <p:sldId id="463" r:id="rId25"/>
    <p:sldId id="464" r:id="rId26"/>
    <p:sldId id="462" r:id="rId27"/>
    <p:sldId id="437" r:id="rId28"/>
    <p:sldId id="468" r:id="rId29"/>
    <p:sldId id="438" r:id="rId30"/>
    <p:sldId id="439" r:id="rId31"/>
    <p:sldId id="441" r:id="rId32"/>
    <p:sldId id="454" r:id="rId33"/>
    <p:sldId id="465" r:id="rId34"/>
    <p:sldId id="402" r:id="rId35"/>
    <p:sldId id="428" r:id="rId36"/>
    <p:sldId id="452" r:id="rId37"/>
    <p:sldId id="453" r:id="rId38"/>
    <p:sldId id="507" r:id="rId39"/>
    <p:sldId id="380" r:id="rId40"/>
    <p:sldId id="381" r:id="rId41"/>
    <p:sldId id="383" r:id="rId42"/>
    <p:sldId id="385" r:id="rId43"/>
    <p:sldId id="384" r:id="rId44"/>
    <p:sldId id="382" r:id="rId45"/>
    <p:sldId id="386" r:id="rId46"/>
    <p:sldId id="387" r:id="rId47"/>
    <p:sldId id="388" r:id="rId48"/>
    <p:sldId id="389" r:id="rId49"/>
    <p:sldId id="390" r:id="rId50"/>
    <p:sldId id="475" r:id="rId51"/>
    <p:sldId id="407" r:id="rId52"/>
    <p:sldId id="470" r:id="rId53"/>
    <p:sldId id="469" r:id="rId54"/>
    <p:sldId id="456" r:id="rId55"/>
    <p:sldId id="471" r:id="rId56"/>
    <p:sldId id="472" r:id="rId57"/>
    <p:sldId id="443" r:id="rId58"/>
    <p:sldId id="476" r:id="rId59"/>
    <p:sldId id="474" r:id="rId60"/>
    <p:sldId id="478" r:id="rId61"/>
    <p:sldId id="479" r:id="rId62"/>
    <p:sldId id="480" r:id="rId63"/>
    <p:sldId id="481" r:id="rId64"/>
    <p:sldId id="482" r:id="rId65"/>
    <p:sldId id="483" r:id="rId66"/>
    <p:sldId id="484" r:id="rId67"/>
    <p:sldId id="485" r:id="rId68"/>
    <p:sldId id="486" r:id="rId69"/>
    <p:sldId id="487" r:id="rId70"/>
    <p:sldId id="488" r:id="rId71"/>
    <p:sldId id="477" r:id="rId72"/>
    <p:sldId id="490" r:id="rId73"/>
    <p:sldId id="491" r:id="rId74"/>
    <p:sldId id="492" r:id="rId75"/>
    <p:sldId id="489" r:id="rId76"/>
    <p:sldId id="493" r:id="rId77"/>
    <p:sldId id="494" r:id="rId78"/>
    <p:sldId id="495" r:id="rId79"/>
    <p:sldId id="496" r:id="rId80"/>
    <p:sldId id="497" r:id="rId81"/>
    <p:sldId id="498" r:id="rId82"/>
    <p:sldId id="499" r:id="rId83"/>
    <p:sldId id="500" r:id="rId84"/>
    <p:sldId id="501" r:id="rId85"/>
    <p:sldId id="502" r:id="rId86"/>
    <p:sldId id="503" r:id="rId87"/>
    <p:sldId id="504" r:id="rId88"/>
    <p:sldId id="505" r:id="rId89"/>
    <p:sldId id="506" r:id="rId90"/>
    <p:sldId id="448" r:id="rId91"/>
    <p:sldId id="450" r:id="rId92"/>
    <p:sldId id="392" r:id="rId93"/>
    <p:sldId id="377" r:id="rId94"/>
    <p:sldId id="408" r:id="rId95"/>
    <p:sldId id="409" r:id="rId96"/>
    <p:sldId id="297" r:id="rId97"/>
    <p:sldId id="410" r:id="rId98"/>
    <p:sldId id="411" r:id="rId99"/>
    <p:sldId id="333" r:id="rId100"/>
    <p:sldId id="413" r:id="rId101"/>
    <p:sldId id="412" r:id="rId102"/>
    <p:sldId id="414" r:id="rId103"/>
    <p:sldId id="364" r:id="rId10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18" autoAdjust="0"/>
    <p:restoredTop sz="94705" autoAdjust="0"/>
  </p:normalViewPr>
  <p:slideViewPr>
    <p:cSldViewPr>
      <p:cViewPr varScale="1">
        <p:scale>
          <a:sx n="69" d="100"/>
          <a:sy n="69" d="100"/>
        </p:scale>
        <p:origin x="75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heme" Target="theme/theme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6A4C0485-E37A-43E9-A7C4-CC21A83F5EDF}" type="datetimeFigureOut">
              <a:rPr lang="cs-CZ" smtClean="0"/>
              <a:t>05.10.2022</a:t>
            </a:fld>
            <a:endParaRPr lang="cs-CZ"/>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E6A472D8-7C48-4842-BC4C-D53AAD3BACE9}" type="slidenum">
              <a:rPr lang="cs-CZ" smtClean="0"/>
              <a:t>‹#›</a:t>
            </a:fld>
            <a:endParaRPr lang="cs-CZ"/>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cs-CZ"/>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cs-CZ" smtClean="0"/>
              <a:t>Kliknutím lze upravit styl.</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A4C0485-E37A-43E9-A7C4-CC21A83F5EDF}" type="datetimeFigureOut">
              <a:rPr lang="cs-CZ" smtClean="0"/>
              <a:t>05.10.2022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A472D8-7C48-4842-BC4C-D53AAD3BACE9}"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6A4C0485-E37A-43E9-A7C4-CC21A83F5EDF}" type="datetimeFigureOut">
              <a:rPr lang="cs-CZ" smtClean="0"/>
              <a:t>05.10.2022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E6A472D8-7C48-4842-BC4C-D53AAD3BACE9}"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6A4C0485-E37A-43E9-A7C4-CC21A83F5EDF}" type="datetimeFigureOut">
              <a:rPr lang="cs-CZ" smtClean="0"/>
              <a:t>05.10.2022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A472D8-7C48-4842-BC4C-D53AAD3BACE9}" type="slidenum">
              <a:rPr lang="cs-CZ" smtClean="0"/>
              <a:t>‹#›</a:t>
            </a:fld>
            <a:endParaRPr lang="cs-CZ"/>
          </a:p>
        </p:txBody>
      </p:sp>
      <p:sp>
        <p:nvSpPr>
          <p:cNvPr id="7" name="Title 6"/>
          <p:cNvSpPr>
            <a:spLocks noGrp="1"/>
          </p:cNvSpPr>
          <p:nvPr>
            <p:ph type="title"/>
          </p:nvPr>
        </p:nvSpPr>
        <p:spPr/>
        <p:txBody>
          <a:bodyPr/>
          <a:lstStyle/>
          <a:p>
            <a:r>
              <a:rPr lang="cs-CZ" smtClean="0"/>
              <a:t>Kliknutím lze upravit styl.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9" name="Date Placeholder 8"/>
          <p:cNvSpPr>
            <a:spLocks noGrp="1"/>
          </p:cNvSpPr>
          <p:nvPr>
            <p:ph type="dt" sz="half" idx="10"/>
          </p:nvPr>
        </p:nvSpPr>
        <p:spPr/>
        <p:txBody>
          <a:bodyPr/>
          <a:lstStyle>
            <a:lvl1pPr>
              <a:defRPr>
                <a:solidFill>
                  <a:srgbClr val="FFFFFF"/>
                </a:solidFill>
              </a:defRPr>
            </a:lvl1pPr>
          </a:lstStyle>
          <a:p>
            <a:fld id="{6A4C0485-E37A-43E9-A7C4-CC21A83F5EDF}" type="datetimeFigureOut">
              <a:rPr lang="cs-CZ" smtClean="0"/>
              <a:t>05.10.2022</a:t>
            </a:fld>
            <a:endParaRPr lang="cs-CZ"/>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E6A472D8-7C48-4842-BC4C-D53AAD3BACE9}" type="slidenum">
              <a:rPr lang="cs-CZ" smtClean="0"/>
              <a:t>‹#›</a:t>
            </a:fld>
            <a:endParaRPr lang="cs-CZ"/>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cs-CZ"/>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cs-CZ" smtClean="0"/>
              <a:t>Kliknutím lze upravit styl.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6A4C0485-E37A-43E9-A7C4-CC21A83F5EDF}" type="datetimeFigureOut">
              <a:rPr lang="cs-CZ" smtClean="0"/>
              <a:t>05.10.2022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6A472D8-7C48-4842-BC4C-D53AAD3BACE9}" type="slidenum">
              <a:rPr lang="cs-CZ" smtClean="0"/>
              <a:t>‹#›</a:t>
            </a:fld>
            <a:endParaRPr lang="cs-CZ"/>
          </a:p>
        </p:txBody>
      </p:sp>
      <p:sp>
        <p:nvSpPr>
          <p:cNvPr id="8" name="Title 7"/>
          <p:cNvSpPr>
            <a:spLocks noGrp="1"/>
          </p:cNvSpPr>
          <p:nvPr>
            <p:ph type="title"/>
          </p:nvPr>
        </p:nvSpPr>
        <p:spPr/>
        <p:txBody>
          <a:bodyPr/>
          <a:lstStyle/>
          <a:p>
            <a:r>
              <a:rPr lang="cs-CZ" smtClean="0"/>
              <a:t>Kliknutím lze upravit styl.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6A4C0485-E37A-43E9-A7C4-CC21A83F5EDF}" type="datetimeFigureOut">
              <a:rPr lang="cs-CZ" smtClean="0"/>
              <a:t>05.10.2022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E6A472D8-7C48-4842-BC4C-D53AAD3BACE9}" type="slidenum">
              <a:rPr lang="cs-CZ" smtClean="0"/>
              <a:t>‹#›</a:t>
            </a:fld>
            <a:endParaRPr lang="cs-CZ"/>
          </a:p>
        </p:txBody>
      </p:sp>
      <p:sp>
        <p:nvSpPr>
          <p:cNvPr id="10" name="Title 9"/>
          <p:cNvSpPr>
            <a:spLocks noGrp="1"/>
          </p:cNvSpPr>
          <p:nvPr>
            <p:ph type="title"/>
          </p:nvPr>
        </p:nvSpPr>
        <p:spPr/>
        <p:txBody>
          <a:bodyPr/>
          <a:lstStyle/>
          <a:p>
            <a:r>
              <a:rPr lang="cs-CZ" smtClean="0"/>
              <a:t>Kliknutím lze upravit styl.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A4C0485-E37A-43E9-A7C4-CC21A83F5EDF}" type="datetimeFigureOut">
              <a:rPr lang="cs-CZ" smtClean="0"/>
              <a:t>05.10.2022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E6A472D8-7C48-4842-BC4C-D53AAD3BACE9}" type="slidenum">
              <a:rPr lang="cs-CZ" smtClean="0"/>
              <a:t>‹#›</a:t>
            </a:fld>
            <a:endParaRPr lang="cs-CZ"/>
          </a:p>
        </p:txBody>
      </p:sp>
      <p:sp>
        <p:nvSpPr>
          <p:cNvPr id="6" name="Title 5"/>
          <p:cNvSpPr>
            <a:spLocks noGrp="1"/>
          </p:cNvSpPr>
          <p:nvPr>
            <p:ph type="title"/>
          </p:nvPr>
        </p:nvSpPr>
        <p:spPr/>
        <p:txBody>
          <a:bodyPr/>
          <a:lstStyle/>
          <a:p>
            <a:r>
              <a:rPr lang="cs-CZ" smtClean="0"/>
              <a:t>Kliknutím lze upravit styl.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6A4C0485-E37A-43E9-A7C4-CC21A83F5EDF}" type="datetimeFigureOut">
              <a:rPr lang="cs-CZ" smtClean="0"/>
              <a:t>05.10.2022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E6A472D8-7C48-4842-BC4C-D53AAD3BACE9}"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6A4C0485-E37A-43E9-A7C4-CC21A83F5EDF}" type="datetimeFigureOut">
              <a:rPr lang="cs-CZ" smtClean="0"/>
              <a:t>05.10.2022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E6A472D8-7C48-4842-BC4C-D53AAD3BACE9}" type="slidenum">
              <a:rPr lang="cs-CZ" smtClean="0"/>
              <a:t>‹#›</a:t>
            </a:fld>
            <a:endParaRPr lang="cs-CZ"/>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cs-CZ" smtClean="0"/>
              <a:t>Kliknutím lze upravit styl.</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6A4C0485-E37A-43E9-A7C4-CC21A83F5EDF}" type="datetimeFigureOut">
              <a:rPr lang="cs-CZ" smtClean="0"/>
              <a:t>05.10.2022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6A472D8-7C48-4842-BC4C-D53AAD3BACE9}" type="slidenum">
              <a:rPr lang="cs-CZ" smtClean="0"/>
              <a:t>‹#›</a:t>
            </a:fld>
            <a:endParaRPr lang="cs-CZ"/>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cs-CZ" smtClean="0"/>
              <a:t>Kliknutím lze upravit styl.</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cs-CZ" smtClean="0"/>
              <a:t>Kliknutím lze upravit styl.</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6A4C0485-E37A-43E9-A7C4-CC21A83F5EDF}" type="datetimeFigureOut">
              <a:rPr lang="cs-CZ" smtClean="0"/>
              <a:t>05.10.2022</a:t>
            </a:fld>
            <a:endParaRPr lang="cs-CZ"/>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cs-CZ"/>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E6A472D8-7C48-4842-BC4C-D53AAD3BACE9}"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55576" y="1412776"/>
            <a:ext cx="5760640" cy="1780108"/>
          </a:xfrm>
        </p:spPr>
        <p:txBody>
          <a:bodyPr>
            <a:normAutofit fontScale="90000"/>
          </a:bodyPr>
          <a:lstStyle/>
          <a:p>
            <a:pPr algn="ctr"/>
            <a:r>
              <a:rPr lang="cs-CZ" sz="3600" i="1" dirty="0" smtClean="0">
                <a:solidFill>
                  <a:schemeClr val="tx1"/>
                </a:solidFill>
                <a:cs typeface="Times New Roman" pitchFamily="18" charset="0"/>
              </a:rPr>
              <a:t/>
            </a:r>
            <a:br>
              <a:rPr lang="cs-CZ" sz="3600" i="1" dirty="0" smtClean="0">
                <a:solidFill>
                  <a:schemeClr val="tx1"/>
                </a:solidFill>
                <a:cs typeface="Times New Roman" pitchFamily="18" charset="0"/>
              </a:rPr>
            </a:br>
            <a:r>
              <a:rPr lang="cs-CZ" sz="3600" i="1" dirty="0" smtClean="0">
                <a:solidFill>
                  <a:schemeClr val="tx1"/>
                </a:solidFill>
                <a:cs typeface="Times New Roman" pitchFamily="18" charset="0"/>
              </a:rPr>
              <a:t/>
            </a:r>
            <a:br>
              <a:rPr lang="cs-CZ" sz="3600" i="1" dirty="0" smtClean="0">
                <a:solidFill>
                  <a:schemeClr val="tx1"/>
                </a:solidFill>
                <a:cs typeface="Times New Roman" pitchFamily="18" charset="0"/>
              </a:rPr>
            </a:br>
            <a:r>
              <a:rPr lang="cs-CZ" sz="4000" b="1" dirty="0" smtClean="0">
                <a:solidFill>
                  <a:srgbClr val="FF0000"/>
                </a:solidFill>
                <a:cs typeface="Times New Roman" pitchFamily="18" charset="0"/>
              </a:rPr>
              <a:t>Skončení </a:t>
            </a:r>
            <a:r>
              <a:rPr lang="cs-CZ" sz="4000" b="1" smtClean="0">
                <a:solidFill>
                  <a:srgbClr val="FF0000"/>
                </a:solidFill>
                <a:cs typeface="Times New Roman" pitchFamily="18" charset="0"/>
              </a:rPr>
              <a:t>pracovního poměru</a:t>
            </a:r>
            <a:endParaRPr lang="cs-CZ" sz="4000" dirty="0">
              <a:solidFill>
                <a:schemeClr val="tx1"/>
              </a:solidFill>
              <a:cs typeface="Times New Roman" panose="02020603050405020304" pitchFamily="18" charset="0"/>
            </a:endParaRPr>
          </a:p>
        </p:txBody>
      </p:sp>
      <p:sp>
        <p:nvSpPr>
          <p:cNvPr id="3" name="Podnadpis 2"/>
          <p:cNvSpPr>
            <a:spLocks noGrp="1"/>
          </p:cNvSpPr>
          <p:nvPr>
            <p:ph type="subTitle" idx="1"/>
          </p:nvPr>
        </p:nvSpPr>
        <p:spPr>
          <a:xfrm>
            <a:off x="1403648" y="4077072"/>
            <a:ext cx="6400800" cy="1473200"/>
          </a:xfrm>
        </p:spPr>
        <p:txBody>
          <a:bodyPr/>
          <a:lstStyle/>
          <a:p>
            <a:endParaRPr lang="cs-CZ" sz="2500" dirty="0" smtClean="0"/>
          </a:p>
          <a:p>
            <a:endParaRPr lang="cs-CZ" sz="2500" dirty="0">
              <a:cs typeface="Times New Roman" pitchFamily="18" charset="0"/>
            </a:endParaRPr>
          </a:p>
        </p:txBody>
      </p:sp>
    </p:spTree>
    <p:extLst>
      <p:ext uri="{BB962C8B-B14F-4D97-AF65-F5344CB8AC3E}">
        <p14:creationId xmlns:p14="http://schemas.microsoft.com/office/powerpoint/2010/main" val="22579477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0000" lnSpcReduction="20000"/>
          </a:bodyPr>
          <a:lstStyle/>
          <a:p>
            <a:pPr marL="45720" lvl="0" indent="0" algn="just">
              <a:buClr>
                <a:srgbClr val="C66951"/>
              </a:buClr>
              <a:buSzPct val="267000"/>
              <a:buNone/>
            </a:pPr>
            <a:endParaRPr lang="cs-CZ" sz="2600" dirty="0" smtClean="0">
              <a:solidFill>
                <a:srgbClr val="534949"/>
              </a:solidFill>
            </a:endParaRPr>
          </a:p>
          <a:p>
            <a:pPr marL="45720" lvl="0" indent="0" algn="just">
              <a:buClr>
                <a:srgbClr val="C66951"/>
              </a:buClr>
              <a:buSzPct val="267000"/>
              <a:buNone/>
            </a:pPr>
            <a:r>
              <a:rPr lang="cs-CZ" sz="2600" dirty="0" smtClean="0">
                <a:solidFill>
                  <a:srgbClr val="534949"/>
                </a:solidFill>
              </a:rPr>
              <a:t>ROZSUDEK NS ČR ze </a:t>
            </a:r>
            <a:r>
              <a:rPr lang="cs-CZ" sz="2600" dirty="0">
                <a:solidFill>
                  <a:srgbClr val="534949"/>
                </a:solidFill>
              </a:rPr>
              <a:t>dne 06. 05. 1997, </a:t>
            </a:r>
            <a:r>
              <a:rPr lang="cs-CZ" sz="2600" dirty="0" err="1">
                <a:solidFill>
                  <a:srgbClr val="534949"/>
                </a:solidFill>
              </a:rPr>
              <a:t>sp</a:t>
            </a:r>
            <a:r>
              <a:rPr lang="cs-CZ" sz="2600" dirty="0">
                <a:solidFill>
                  <a:srgbClr val="534949"/>
                </a:solidFill>
              </a:rPr>
              <a:t>. zn. </a:t>
            </a:r>
            <a:r>
              <a:rPr lang="cs-CZ" sz="2600" b="1" dirty="0">
                <a:solidFill>
                  <a:srgbClr val="534949"/>
                </a:solidFill>
              </a:rPr>
              <a:t>2 </a:t>
            </a:r>
            <a:r>
              <a:rPr lang="cs-CZ" sz="2600" b="1" dirty="0" err="1">
                <a:solidFill>
                  <a:srgbClr val="534949"/>
                </a:solidFill>
              </a:rPr>
              <a:t>Cdon</a:t>
            </a:r>
            <a:r>
              <a:rPr lang="cs-CZ" sz="2600" b="1" dirty="0">
                <a:solidFill>
                  <a:srgbClr val="534949"/>
                </a:solidFill>
              </a:rPr>
              <a:t> 1053/96</a:t>
            </a:r>
            <a:r>
              <a:rPr lang="cs-CZ" sz="2600" dirty="0">
                <a:solidFill>
                  <a:srgbClr val="534949"/>
                </a:solidFill>
              </a:rPr>
              <a:t>.</a:t>
            </a:r>
          </a:p>
          <a:p>
            <a:pPr lvl="0" algn="just">
              <a:buClr>
                <a:srgbClr val="C66951"/>
              </a:buClr>
            </a:pPr>
            <a:r>
              <a:rPr lang="cs-CZ" sz="2600" b="1" dirty="0" smtClean="0">
                <a:solidFill>
                  <a:srgbClr val="FF0000"/>
                </a:solidFill>
              </a:rPr>
              <a:t>Částí </a:t>
            </a:r>
            <a:r>
              <a:rPr lang="cs-CZ" sz="2600" b="1" dirty="0">
                <a:solidFill>
                  <a:srgbClr val="FF0000"/>
                </a:solidFill>
              </a:rPr>
              <a:t>organizace</a:t>
            </a:r>
            <a:r>
              <a:rPr lang="cs-CZ" sz="2600" dirty="0">
                <a:solidFill>
                  <a:prstClr val="black"/>
                </a:solidFill>
              </a:rPr>
              <a:t> se rozumí ve smyslu ustanovení § 52 písm. a) </a:t>
            </a:r>
            <a:r>
              <a:rPr lang="cs-CZ" sz="2600" dirty="0" smtClean="0">
                <a:solidFill>
                  <a:prstClr val="black"/>
                </a:solidFill>
              </a:rPr>
              <a:t>ZP </a:t>
            </a:r>
            <a:r>
              <a:rPr lang="cs-CZ" sz="2600" dirty="0">
                <a:solidFill>
                  <a:prstClr val="black"/>
                </a:solidFill>
              </a:rPr>
              <a:t>organizační jednotka, útvar nebo jiná složka organizace, která vyvíjí </a:t>
            </a:r>
            <a:r>
              <a:rPr lang="cs-CZ" sz="2600" b="1" dirty="0">
                <a:solidFill>
                  <a:srgbClr val="FF0000"/>
                </a:solidFill>
              </a:rPr>
              <a:t>v rámci organizace relativně samostatnou činnost, jíž se podílí na plnění úkolů</a:t>
            </a:r>
            <a:r>
              <a:rPr lang="cs-CZ" sz="2600" dirty="0">
                <a:solidFill>
                  <a:prstClr val="black"/>
                </a:solidFill>
              </a:rPr>
              <a:t> (na předmětu činností) organizace samotné. Taková složka organizace má </a:t>
            </a:r>
            <a:r>
              <a:rPr lang="cs-CZ" sz="2600" b="1" dirty="0">
                <a:solidFill>
                  <a:srgbClr val="FF0000"/>
                </a:solidFill>
              </a:rPr>
              <a:t>vyčleněny určité prostředky </a:t>
            </a:r>
            <a:r>
              <a:rPr lang="cs-CZ" sz="2600" dirty="0">
                <a:solidFill>
                  <a:prstClr val="black"/>
                </a:solidFill>
              </a:rPr>
              <a:t>(budovy, stroje, nářadí apod.) a </a:t>
            </a:r>
            <a:r>
              <a:rPr lang="cs-CZ" sz="2600" b="1" dirty="0">
                <a:solidFill>
                  <a:srgbClr val="FF0000"/>
                </a:solidFill>
              </a:rPr>
              <a:t>prostory</a:t>
            </a:r>
            <a:r>
              <a:rPr lang="cs-CZ" sz="2600" dirty="0">
                <a:solidFill>
                  <a:prstClr val="black"/>
                </a:solidFill>
              </a:rPr>
              <a:t> k provozování této činnosti, zpravidla je uvedena ve vnitřním organizačním předpisu organizace (např. v organizačním řádu) a v jejím čele zpravidla stojí </a:t>
            </a:r>
            <a:r>
              <a:rPr lang="cs-CZ" sz="2600" b="1" dirty="0">
                <a:solidFill>
                  <a:srgbClr val="FF0000"/>
                </a:solidFill>
              </a:rPr>
              <a:t>vedoucí zaměstnanec</a:t>
            </a:r>
            <a:r>
              <a:rPr lang="cs-CZ" sz="2600" dirty="0" smtClean="0">
                <a:solidFill>
                  <a:prstClr val="black"/>
                </a:solidFill>
              </a:rPr>
              <a:t>.</a:t>
            </a:r>
          </a:p>
          <a:p>
            <a:pPr marL="45720" lvl="0" indent="0" algn="just">
              <a:buClr>
                <a:srgbClr val="C66951"/>
              </a:buClr>
              <a:buNone/>
            </a:pPr>
            <a:endParaRPr lang="cs-CZ" sz="2600" dirty="0" smtClean="0">
              <a:solidFill>
                <a:prstClr val="black"/>
              </a:solidFill>
            </a:endParaRPr>
          </a:p>
          <a:p>
            <a:pPr marL="45720" indent="0" algn="just">
              <a:buClr>
                <a:srgbClr val="C66951"/>
              </a:buClr>
              <a:buNone/>
            </a:pPr>
            <a:r>
              <a:rPr lang="cs-CZ" sz="2600" dirty="0" smtClean="0">
                <a:solidFill>
                  <a:srgbClr val="534949"/>
                </a:solidFill>
              </a:rPr>
              <a:t>ROZSUDEK </a:t>
            </a:r>
            <a:r>
              <a:rPr lang="cs-CZ" sz="2600" dirty="0">
                <a:solidFill>
                  <a:srgbClr val="534949"/>
                </a:solidFill>
              </a:rPr>
              <a:t>NS </a:t>
            </a:r>
            <a:r>
              <a:rPr lang="cs-CZ" sz="2600" dirty="0" smtClean="0">
                <a:solidFill>
                  <a:srgbClr val="534949"/>
                </a:solidFill>
              </a:rPr>
              <a:t>ČR ze </a:t>
            </a:r>
            <a:r>
              <a:rPr lang="cs-CZ" sz="2600" dirty="0">
                <a:solidFill>
                  <a:srgbClr val="534949"/>
                </a:solidFill>
              </a:rPr>
              <a:t>dne 03. 06. 1997, </a:t>
            </a:r>
            <a:r>
              <a:rPr lang="cs-CZ" sz="2600" dirty="0" err="1">
                <a:solidFill>
                  <a:srgbClr val="534949"/>
                </a:solidFill>
              </a:rPr>
              <a:t>sp</a:t>
            </a:r>
            <a:r>
              <a:rPr lang="cs-CZ" sz="2600" dirty="0">
                <a:solidFill>
                  <a:srgbClr val="534949"/>
                </a:solidFill>
              </a:rPr>
              <a:t>. zn. </a:t>
            </a:r>
            <a:r>
              <a:rPr lang="cs-CZ" sz="2600" b="1" dirty="0">
                <a:solidFill>
                  <a:srgbClr val="534949"/>
                </a:solidFill>
              </a:rPr>
              <a:t>2 </a:t>
            </a:r>
            <a:r>
              <a:rPr lang="cs-CZ" sz="2600" b="1" dirty="0" err="1">
                <a:solidFill>
                  <a:srgbClr val="534949"/>
                </a:solidFill>
              </a:rPr>
              <a:t>Cdon</a:t>
            </a:r>
            <a:r>
              <a:rPr lang="cs-CZ" sz="2600" b="1" dirty="0">
                <a:solidFill>
                  <a:srgbClr val="534949"/>
                </a:solidFill>
              </a:rPr>
              <a:t> 727/96</a:t>
            </a:r>
            <a:r>
              <a:rPr lang="cs-CZ" sz="2600" dirty="0">
                <a:solidFill>
                  <a:srgbClr val="534949"/>
                </a:solidFill>
              </a:rPr>
              <a:t>.</a:t>
            </a:r>
          </a:p>
          <a:p>
            <a:pPr algn="just">
              <a:buClr>
                <a:srgbClr val="C66951"/>
              </a:buClr>
            </a:pPr>
            <a:r>
              <a:rPr lang="cs-CZ" sz="2600" dirty="0" smtClean="0">
                <a:solidFill>
                  <a:prstClr val="black"/>
                </a:solidFill>
              </a:rPr>
              <a:t>Z </a:t>
            </a:r>
            <a:r>
              <a:rPr lang="cs-CZ" sz="2600" dirty="0">
                <a:solidFill>
                  <a:prstClr val="black"/>
                </a:solidFill>
              </a:rPr>
              <a:t>důvodu zrušení části zaměstnavatele může zaměstnavatel dát podle § 52 písm. a) </a:t>
            </a:r>
            <a:r>
              <a:rPr lang="cs-CZ" sz="2600" dirty="0" smtClean="0">
                <a:solidFill>
                  <a:prstClr val="black"/>
                </a:solidFill>
              </a:rPr>
              <a:t>ZP výpověď </a:t>
            </a:r>
            <a:r>
              <a:rPr lang="cs-CZ" sz="2600" dirty="0">
                <a:solidFill>
                  <a:prstClr val="black"/>
                </a:solidFill>
              </a:rPr>
              <a:t>z pracovního poměru jen těm zaměstnancům, kterým v důsledku zrušení své části nemůže nadále přidělovat práci v místě, kde dosud podle pracovní smlouvy pracovali (kteří konali práci ve zrušené části zaměstnavatele). </a:t>
            </a:r>
            <a:endParaRPr lang="cs-CZ" sz="2600" dirty="0" smtClean="0">
              <a:solidFill>
                <a:prstClr val="black"/>
              </a:solidFill>
            </a:endParaRPr>
          </a:p>
          <a:p>
            <a:pPr algn="just">
              <a:buClr>
                <a:srgbClr val="C66951"/>
              </a:buClr>
            </a:pPr>
            <a:endParaRPr lang="cs-CZ" dirty="0" smtClean="0">
              <a:solidFill>
                <a:prstClr val="black"/>
              </a:solidFill>
            </a:endParaRPr>
          </a:p>
          <a:p>
            <a:pPr lvl="0" algn="just">
              <a:buClr>
                <a:srgbClr val="C66951"/>
              </a:buClr>
            </a:pPr>
            <a:endParaRPr lang="cs-CZ" dirty="0">
              <a:solidFill>
                <a:prstClr val="black"/>
              </a:solidFill>
            </a:endParaRPr>
          </a:p>
          <a:p>
            <a:pPr marL="45720" indent="0" algn="just">
              <a:buSzPct val="267000"/>
              <a:buNone/>
            </a:pPr>
            <a:endParaRPr lang="cs-CZ" sz="1700" dirty="0"/>
          </a:p>
          <a:p>
            <a:pPr marL="45720" indent="0" algn="just">
              <a:buSzPct val="267000"/>
              <a:buNone/>
            </a:pPr>
            <a:endParaRPr lang="cs-CZ" sz="1700" dirty="0"/>
          </a:p>
          <a:p>
            <a:pPr marL="45720" indent="0">
              <a:lnSpc>
                <a:spcPct val="80000"/>
              </a:lnSpc>
              <a:spcBef>
                <a:spcPts val="300"/>
              </a:spcBef>
              <a:buClr>
                <a:srgbClr val="9999FF"/>
              </a:buClr>
              <a:buSzPct val="267000"/>
              <a:buNone/>
            </a:pPr>
            <a:endParaRPr lang="cs-CZ" sz="1600" dirty="0">
              <a:solidFill>
                <a:srgbClr val="003621"/>
              </a:solidFill>
            </a:endParaRPr>
          </a:p>
          <a:p>
            <a:pPr marL="45720" indent="0">
              <a:lnSpc>
                <a:spcPct val="80000"/>
              </a:lnSpc>
              <a:spcBef>
                <a:spcPts val="300"/>
              </a:spcBef>
              <a:buSzPct val="267000"/>
              <a:buNone/>
              <a:defRPr/>
            </a:pPr>
            <a:endParaRPr lang="cs-CZ" dirty="0">
              <a:solidFill>
                <a:srgbClr val="003621"/>
              </a:solidFill>
            </a:endParaRPr>
          </a:p>
        </p:txBody>
      </p:sp>
      <p:sp>
        <p:nvSpPr>
          <p:cNvPr id="3" name="Nadpis 2"/>
          <p:cNvSpPr>
            <a:spLocks noGrp="1"/>
          </p:cNvSpPr>
          <p:nvPr>
            <p:ph type="title"/>
          </p:nvPr>
        </p:nvSpPr>
        <p:spPr/>
        <p:txBody>
          <a:bodyPr/>
          <a:lstStyle/>
          <a:p>
            <a:r>
              <a:rPr lang="cs-CZ" dirty="0" smtClean="0"/>
              <a:t>§ 52 písm. a) ZP</a:t>
            </a:r>
            <a:endParaRPr lang="cs-CZ" dirty="0"/>
          </a:p>
        </p:txBody>
      </p:sp>
    </p:spTree>
    <p:extLst>
      <p:ext uri="{BB962C8B-B14F-4D97-AF65-F5344CB8AC3E}">
        <p14:creationId xmlns:p14="http://schemas.microsoft.com/office/powerpoint/2010/main" val="403995607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553349" y="1916832"/>
            <a:ext cx="8208911" cy="4608512"/>
          </a:xfrm>
        </p:spPr>
        <p:txBody>
          <a:bodyPr>
            <a:normAutofit fontScale="92500" lnSpcReduction="20000"/>
          </a:bodyPr>
          <a:lstStyle/>
          <a:p>
            <a:pPr marL="457200" indent="-457200" algn="just"/>
            <a:endParaRPr lang="cs-CZ" sz="2800" dirty="0" smtClean="0">
              <a:cs typeface="Times New Roman" pitchFamily="18" charset="0"/>
            </a:endParaRPr>
          </a:p>
          <a:p>
            <a:pPr marL="457200" indent="-457200" algn="just"/>
            <a:r>
              <a:rPr lang="cs-CZ" sz="2800" dirty="0" smtClean="0">
                <a:cs typeface="Times New Roman" pitchFamily="18" charset="0"/>
              </a:rPr>
              <a:t>Pracovní </a:t>
            </a:r>
            <a:r>
              <a:rPr lang="cs-CZ" sz="2800" dirty="0">
                <a:cs typeface="Times New Roman" pitchFamily="18" charset="0"/>
              </a:rPr>
              <a:t>poměr na dobu určitou může skončit také ostatními způsoby uvedenými v § 48 odst. 1, 3 a 4. Byla-li doba trvání tohoto pracovního poměru omezena na dobu konání určitých prací, je zaměstnavatel povinen upozornit zaměstnance na skončení těchto prací včas, zpravidla alespoň 3 dny předem.</a:t>
            </a:r>
          </a:p>
          <a:p>
            <a:pPr marL="457200" indent="-457200" algn="just"/>
            <a:endParaRPr lang="cs-CZ" sz="2800" dirty="0">
              <a:cs typeface="Times New Roman" pitchFamily="18" charset="0"/>
            </a:endParaRPr>
          </a:p>
          <a:p>
            <a:pPr marL="457200" indent="-457200" algn="just"/>
            <a:r>
              <a:rPr lang="cs-CZ" sz="2800" dirty="0" smtClean="0">
                <a:cs typeface="Times New Roman" pitchFamily="18" charset="0"/>
              </a:rPr>
              <a:t>Pokračuje-li </a:t>
            </a:r>
            <a:r>
              <a:rPr lang="cs-CZ" sz="2800" dirty="0">
                <a:cs typeface="Times New Roman" pitchFamily="18" charset="0"/>
              </a:rPr>
              <a:t>zaměstnanec po uplynutí sjednané doby </a:t>
            </a:r>
            <a:r>
              <a:rPr lang="cs-CZ" sz="2800" dirty="0" smtClean="0">
                <a:solidFill>
                  <a:srgbClr val="FF0000"/>
                </a:solidFill>
                <a:cs typeface="Times New Roman" pitchFamily="18" charset="0"/>
              </a:rPr>
              <a:t>s </a:t>
            </a:r>
            <a:r>
              <a:rPr lang="cs-CZ" sz="2800" dirty="0">
                <a:solidFill>
                  <a:srgbClr val="FF0000"/>
                </a:solidFill>
                <a:cs typeface="Times New Roman" pitchFamily="18" charset="0"/>
              </a:rPr>
              <a:t>vědomím zaměstnavatele </a:t>
            </a:r>
            <a:r>
              <a:rPr lang="cs-CZ" sz="2800" dirty="0">
                <a:cs typeface="Times New Roman" pitchFamily="18" charset="0"/>
              </a:rPr>
              <a:t>dále v konání prací, platí, že se jedná o pracovní poměr na dobu neurčitou.</a:t>
            </a:r>
            <a:endParaRPr lang="cs-CZ" dirty="0" smtClean="0">
              <a:latin typeface="Times New Roman" pitchFamily="18" charset="0"/>
              <a:cs typeface="Times New Roman" pitchFamily="18" charset="0"/>
            </a:endParaRPr>
          </a:p>
        </p:txBody>
      </p:sp>
      <p:sp>
        <p:nvSpPr>
          <p:cNvPr id="3" name="Nadpis 2"/>
          <p:cNvSpPr>
            <a:spLocks noGrp="1"/>
          </p:cNvSpPr>
          <p:nvPr>
            <p:ph type="title"/>
          </p:nvPr>
        </p:nvSpPr>
        <p:spPr/>
        <p:txBody>
          <a:bodyPr>
            <a:normAutofit/>
          </a:bodyPr>
          <a:lstStyle/>
          <a:p>
            <a:r>
              <a:rPr lang="cs-CZ" dirty="0" smtClean="0">
                <a:solidFill>
                  <a:schemeClr val="bg1"/>
                </a:solidFill>
              </a:rPr>
              <a:t>skončení pp na dobu určitou</a:t>
            </a:r>
            <a:endParaRPr lang="cs-CZ" dirty="0">
              <a:solidFill>
                <a:schemeClr val="bg1"/>
              </a:solidFill>
            </a:endParaRPr>
          </a:p>
        </p:txBody>
      </p:sp>
    </p:spTree>
    <p:extLst>
      <p:ext uri="{BB962C8B-B14F-4D97-AF65-F5344CB8AC3E}">
        <p14:creationId xmlns:p14="http://schemas.microsoft.com/office/powerpoint/2010/main" val="3303381350"/>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a:p>
        </p:txBody>
      </p:sp>
      <p:sp>
        <p:nvSpPr>
          <p:cNvPr id="3" name="Nadpis 2"/>
          <p:cNvSpPr>
            <a:spLocks noGrp="1"/>
          </p:cNvSpPr>
          <p:nvPr>
            <p:ph type="title"/>
          </p:nvPr>
        </p:nvSpPr>
        <p:spPr/>
        <p:txBody>
          <a:bodyPr/>
          <a:lstStyle/>
          <a:p>
            <a:r>
              <a:rPr lang="cs-CZ" dirty="0" smtClean="0"/>
              <a:t>zrušení pracovního poměru ve zkušební době</a:t>
            </a:r>
            <a:br>
              <a:rPr lang="cs-CZ" dirty="0" smtClean="0"/>
            </a:br>
            <a:r>
              <a:rPr lang="cs-CZ" dirty="0" smtClean="0"/>
              <a:t>(§ 66) </a:t>
            </a:r>
            <a:endParaRPr lang="cs-CZ" dirty="0"/>
          </a:p>
        </p:txBody>
      </p:sp>
    </p:spTree>
    <p:extLst>
      <p:ext uri="{BB962C8B-B14F-4D97-AF65-F5344CB8AC3E}">
        <p14:creationId xmlns:p14="http://schemas.microsoft.com/office/powerpoint/2010/main" val="426657885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553349" y="1916832"/>
            <a:ext cx="8208911" cy="4608512"/>
          </a:xfrm>
        </p:spPr>
        <p:txBody>
          <a:bodyPr>
            <a:normAutofit fontScale="92500" lnSpcReduction="20000"/>
          </a:bodyPr>
          <a:lstStyle/>
          <a:p>
            <a:pPr marL="457200" indent="-457200" algn="just"/>
            <a:endParaRPr lang="cs-CZ" sz="2800" dirty="0" smtClean="0">
              <a:cs typeface="Times New Roman" pitchFamily="18" charset="0"/>
            </a:endParaRPr>
          </a:p>
          <a:p>
            <a:pPr marL="457200" indent="-457200" algn="just"/>
            <a:r>
              <a:rPr lang="cs-CZ" sz="2800" dirty="0" smtClean="0">
                <a:cs typeface="Times New Roman" pitchFamily="18" charset="0"/>
              </a:rPr>
              <a:t>Pracovní </a:t>
            </a:r>
            <a:r>
              <a:rPr lang="cs-CZ" sz="2800" dirty="0">
                <a:cs typeface="Times New Roman" pitchFamily="18" charset="0"/>
              </a:rPr>
              <a:t>poměr na dobu určitou může skončit také ostatními způsoby uvedenými v § 48 odst. 1, 3 a 4. Byla-li doba trvání tohoto pracovního poměru omezena na dobu konání určitých prací, je zaměstnavatel povinen upozornit zaměstnance na skončení těchto prací včas, zpravidla alespoň 3 dny předem.</a:t>
            </a:r>
          </a:p>
          <a:p>
            <a:pPr marL="457200" indent="-457200" algn="just"/>
            <a:endParaRPr lang="cs-CZ" sz="2800" dirty="0">
              <a:cs typeface="Times New Roman" pitchFamily="18" charset="0"/>
            </a:endParaRPr>
          </a:p>
          <a:p>
            <a:pPr marL="457200" indent="-457200" algn="just"/>
            <a:r>
              <a:rPr lang="cs-CZ" sz="2800" dirty="0" smtClean="0">
                <a:cs typeface="Times New Roman" pitchFamily="18" charset="0"/>
              </a:rPr>
              <a:t>Pokračuje-li </a:t>
            </a:r>
            <a:r>
              <a:rPr lang="cs-CZ" sz="2800" dirty="0">
                <a:cs typeface="Times New Roman" pitchFamily="18" charset="0"/>
              </a:rPr>
              <a:t>zaměstnanec po uplynutí sjednané doby </a:t>
            </a:r>
            <a:r>
              <a:rPr lang="cs-CZ" sz="2800" dirty="0" smtClean="0">
                <a:solidFill>
                  <a:srgbClr val="FF0000"/>
                </a:solidFill>
                <a:cs typeface="Times New Roman" pitchFamily="18" charset="0"/>
              </a:rPr>
              <a:t>s </a:t>
            </a:r>
            <a:r>
              <a:rPr lang="cs-CZ" sz="2800" dirty="0">
                <a:solidFill>
                  <a:srgbClr val="FF0000"/>
                </a:solidFill>
                <a:cs typeface="Times New Roman" pitchFamily="18" charset="0"/>
              </a:rPr>
              <a:t>vědomím zaměstnavatele </a:t>
            </a:r>
            <a:r>
              <a:rPr lang="cs-CZ" sz="2800" dirty="0">
                <a:cs typeface="Times New Roman" pitchFamily="18" charset="0"/>
              </a:rPr>
              <a:t>dále v konání prací, platí, že se jedná o pracovní poměr na dobu neurčitou.</a:t>
            </a:r>
            <a:endParaRPr lang="cs-CZ" dirty="0" smtClean="0">
              <a:latin typeface="Times New Roman" pitchFamily="18" charset="0"/>
              <a:cs typeface="Times New Roman" pitchFamily="18" charset="0"/>
            </a:endParaRPr>
          </a:p>
        </p:txBody>
      </p:sp>
      <p:sp>
        <p:nvSpPr>
          <p:cNvPr id="3" name="Nadpis 2"/>
          <p:cNvSpPr>
            <a:spLocks noGrp="1"/>
          </p:cNvSpPr>
          <p:nvPr>
            <p:ph type="title"/>
          </p:nvPr>
        </p:nvSpPr>
        <p:spPr/>
        <p:txBody>
          <a:bodyPr>
            <a:normAutofit/>
          </a:bodyPr>
          <a:lstStyle/>
          <a:p>
            <a:r>
              <a:rPr lang="cs-CZ" dirty="0" smtClean="0">
                <a:solidFill>
                  <a:schemeClr val="bg1"/>
                </a:solidFill>
              </a:rPr>
              <a:t>skončení pp na dobu určitou</a:t>
            </a:r>
            <a:endParaRPr lang="cs-CZ" dirty="0">
              <a:solidFill>
                <a:schemeClr val="bg1"/>
              </a:solidFill>
            </a:endParaRPr>
          </a:p>
        </p:txBody>
      </p:sp>
    </p:spTree>
    <p:extLst>
      <p:ext uri="{BB962C8B-B14F-4D97-AF65-F5344CB8AC3E}">
        <p14:creationId xmlns:p14="http://schemas.microsoft.com/office/powerpoint/2010/main" val="272103563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p:txBody>
          <a:bodyPr/>
          <a:lstStyle/>
          <a:p>
            <a:endParaRPr lang="cs-CZ"/>
          </a:p>
        </p:txBody>
      </p:sp>
      <p:sp>
        <p:nvSpPr>
          <p:cNvPr id="3" name="Nadpis 2"/>
          <p:cNvSpPr>
            <a:spLocks noGrp="1"/>
          </p:cNvSpPr>
          <p:nvPr>
            <p:ph type="title"/>
          </p:nvPr>
        </p:nvSpPr>
        <p:spPr/>
        <p:txBody>
          <a:bodyPr/>
          <a:lstStyle/>
          <a:p>
            <a:pPr algn="ctr"/>
            <a:r>
              <a:rPr lang="cs-CZ" dirty="0" smtClean="0"/>
              <a:t>děkuji za pozornost</a:t>
            </a:r>
            <a:br>
              <a:rPr lang="cs-CZ" dirty="0" smtClean="0"/>
            </a:br>
            <a:r>
              <a:rPr lang="cs-CZ" dirty="0" smtClean="0">
                <a:sym typeface="Wingdings" panose="05000000000000000000" pitchFamily="2" charset="2"/>
              </a:rPr>
              <a:t></a:t>
            </a:r>
            <a:endParaRPr lang="cs-CZ" dirty="0"/>
          </a:p>
        </p:txBody>
      </p:sp>
    </p:spTree>
    <p:extLst>
      <p:ext uri="{BB962C8B-B14F-4D97-AF65-F5344CB8AC3E}">
        <p14:creationId xmlns:p14="http://schemas.microsoft.com/office/powerpoint/2010/main" val="2103515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45720" indent="0" algn="just">
              <a:buClr>
                <a:srgbClr val="C66951"/>
              </a:buClr>
              <a:buNone/>
            </a:pPr>
            <a:endParaRPr lang="cs-CZ" dirty="0" smtClean="0"/>
          </a:p>
          <a:p>
            <a:pPr marL="45720" indent="0" algn="just">
              <a:buClr>
                <a:srgbClr val="C66951"/>
              </a:buClr>
              <a:buNone/>
            </a:pPr>
            <a:r>
              <a:rPr lang="cs-CZ" dirty="0" smtClean="0"/>
              <a:t>ROZSUDEK NS ČR ze dne 23. 02. 2010, </a:t>
            </a:r>
            <a:r>
              <a:rPr lang="cs-CZ" dirty="0" err="1" smtClean="0"/>
              <a:t>sp</a:t>
            </a:r>
            <a:r>
              <a:rPr lang="cs-CZ" dirty="0" smtClean="0"/>
              <a:t>. zn. </a:t>
            </a:r>
            <a:r>
              <a:rPr lang="cs-CZ" b="1" dirty="0" smtClean="0"/>
              <a:t>21 </a:t>
            </a:r>
            <a:r>
              <a:rPr lang="cs-CZ" b="1" dirty="0" err="1" smtClean="0"/>
              <a:t>Cdo</a:t>
            </a:r>
            <a:r>
              <a:rPr lang="cs-CZ" b="1" dirty="0" smtClean="0"/>
              <a:t> 191/2009</a:t>
            </a:r>
            <a:r>
              <a:rPr lang="cs-CZ" dirty="0" smtClean="0"/>
              <a:t>.</a:t>
            </a:r>
          </a:p>
          <a:p>
            <a:pPr algn="just">
              <a:buClr>
                <a:srgbClr val="C66951"/>
              </a:buClr>
            </a:pPr>
            <a:r>
              <a:rPr lang="cs-CZ" dirty="0" smtClean="0">
                <a:solidFill>
                  <a:prstClr val="black"/>
                </a:solidFill>
              </a:rPr>
              <a:t>Organizační </a:t>
            </a:r>
            <a:r>
              <a:rPr lang="cs-CZ" b="1" dirty="0">
                <a:solidFill>
                  <a:srgbClr val="FF0000"/>
                </a:solidFill>
              </a:rPr>
              <a:t>opatření</a:t>
            </a:r>
            <a:r>
              <a:rPr lang="cs-CZ" dirty="0">
                <a:solidFill>
                  <a:prstClr val="black"/>
                </a:solidFill>
              </a:rPr>
              <a:t>, jímž (jimiž) zaměstnavatel </a:t>
            </a:r>
            <a:r>
              <a:rPr lang="cs-CZ" b="1" dirty="0">
                <a:solidFill>
                  <a:srgbClr val="FF0000"/>
                </a:solidFill>
              </a:rPr>
              <a:t>sleduje omezení svých výrobních nebo jiných činností, aniž by došlo k úplnému zastavení těchto aktivit</a:t>
            </a:r>
            <a:r>
              <a:rPr lang="cs-CZ" dirty="0">
                <a:solidFill>
                  <a:prstClr val="black"/>
                </a:solidFill>
              </a:rPr>
              <a:t>, není zrušením zaměstnavatele nebo jeho části ve smyslu ustanovení § 52 písm. a) </a:t>
            </a:r>
            <a:r>
              <a:rPr lang="cs-CZ" dirty="0" smtClean="0">
                <a:solidFill>
                  <a:prstClr val="black"/>
                </a:solidFill>
              </a:rPr>
              <a:t>ZP.</a:t>
            </a:r>
            <a:endParaRPr lang="cs-CZ" dirty="0">
              <a:solidFill>
                <a:prstClr val="black"/>
              </a:solidFill>
            </a:endParaRPr>
          </a:p>
          <a:p>
            <a:pPr algn="just">
              <a:buClr>
                <a:srgbClr val="C66951"/>
              </a:buClr>
            </a:pPr>
            <a:endParaRPr lang="cs-CZ" dirty="0" smtClean="0">
              <a:solidFill>
                <a:prstClr val="black"/>
              </a:solidFill>
            </a:endParaRPr>
          </a:p>
          <a:p>
            <a:pPr lvl="0" algn="just">
              <a:buClr>
                <a:srgbClr val="C66951"/>
              </a:buClr>
            </a:pPr>
            <a:endParaRPr lang="cs-CZ" dirty="0">
              <a:solidFill>
                <a:prstClr val="black"/>
              </a:solidFill>
            </a:endParaRPr>
          </a:p>
          <a:p>
            <a:pPr marL="45720" indent="0" algn="just">
              <a:buSzPct val="267000"/>
              <a:buNone/>
            </a:pPr>
            <a:endParaRPr lang="cs-CZ" sz="1700" dirty="0"/>
          </a:p>
          <a:p>
            <a:pPr marL="45720" indent="0" algn="just">
              <a:buSzPct val="267000"/>
              <a:buNone/>
            </a:pPr>
            <a:endParaRPr lang="cs-CZ" sz="1700" dirty="0"/>
          </a:p>
          <a:p>
            <a:pPr marL="45720" indent="0">
              <a:lnSpc>
                <a:spcPct val="80000"/>
              </a:lnSpc>
              <a:spcBef>
                <a:spcPts val="300"/>
              </a:spcBef>
              <a:buClr>
                <a:srgbClr val="9999FF"/>
              </a:buClr>
              <a:buSzPct val="267000"/>
              <a:buNone/>
            </a:pPr>
            <a:endParaRPr lang="cs-CZ" sz="1600" dirty="0">
              <a:solidFill>
                <a:srgbClr val="003621"/>
              </a:solidFill>
            </a:endParaRPr>
          </a:p>
          <a:p>
            <a:pPr marL="45720" indent="0">
              <a:lnSpc>
                <a:spcPct val="80000"/>
              </a:lnSpc>
              <a:spcBef>
                <a:spcPts val="300"/>
              </a:spcBef>
              <a:buSzPct val="267000"/>
              <a:buNone/>
              <a:defRPr/>
            </a:pPr>
            <a:endParaRPr lang="cs-CZ" dirty="0">
              <a:solidFill>
                <a:srgbClr val="003621"/>
              </a:solidFill>
            </a:endParaRPr>
          </a:p>
        </p:txBody>
      </p:sp>
      <p:sp>
        <p:nvSpPr>
          <p:cNvPr id="3" name="Nadpis 2"/>
          <p:cNvSpPr>
            <a:spLocks noGrp="1"/>
          </p:cNvSpPr>
          <p:nvPr>
            <p:ph type="title"/>
          </p:nvPr>
        </p:nvSpPr>
        <p:spPr/>
        <p:txBody>
          <a:bodyPr/>
          <a:lstStyle/>
          <a:p>
            <a:r>
              <a:rPr lang="cs-CZ" dirty="0" smtClean="0"/>
              <a:t>§ 52 písm. a) ZP</a:t>
            </a:r>
            <a:endParaRPr lang="cs-CZ" dirty="0"/>
          </a:p>
        </p:txBody>
      </p:sp>
    </p:spTree>
    <p:extLst>
      <p:ext uri="{BB962C8B-B14F-4D97-AF65-F5344CB8AC3E}">
        <p14:creationId xmlns:p14="http://schemas.microsoft.com/office/powerpoint/2010/main" val="7823066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45720" indent="0" algn="just">
              <a:buClr>
                <a:srgbClr val="C66951"/>
              </a:buClr>
              <a:buNone/>
            </a:pPr>
            <a:endParaRPr lang="cs-CZ" sz="1800" dirty="0" smtClean="0"/>
          </a:p>
          <a:p>
            <a:pPr marL="45720" indent="0" algn="just">
              <a:buClr>
                <a:srgbClr val="C66951"/>
              </a:buClr>
              <a:buNone/>
            </a:pPr>
            <a:r>
              <a:rPr lang="cs-CZ" dirty="0" smtClean="0"/>
              <a:t>ROZSUDEK NS ČR </a:t>
            </a:r>
            <a:r>
              <a:rPr lang="cs-CZ" dirty="0"/>
              <a:t>ze dne 26. 03. 2001, </a:t>
            </a:r>
            <a:r>
              <a:rPr lang="cs-CZ" dirty="0" err="1"/>
              <a:t>sp</a:t>
            </a:r>
            <a:r>
              <a:rPr lang="cs-CZ" dirty="0"/>
              <a:t>. zn. </a:t>
            </a:r>
            <a:r>
              <a:rPr lang="cs-CZ" b="1" dirty="0"/>
              <a:t>21 </a:t>
            </a:r>
            <a:r>
              <a:rPr lang="cs-CZ" b="1" dirty="0" err="1"/>
              <a:t>Cdo</a:t>
            </a:r>
            <a:r>
              <a:rPr lang="cs-CZ" b="1" dirty="0"/>
              <a:t> 730/2000</a:t>
            </a:r>
            <a:r>
              <a:rPr lang="cs-CZ" dirty="0"/>
              <a:t>.</a:t>
            </a:r>
          </a:p>
          <a:p>
            <a:pPr algn="just">
              <a:buClr>
                <a:srgbClr val="C66951"/>
              </a:buClr>
            </a:pPr>
            <a:r>
              <a:rPr lang="cs-CZ" dirty="0" smtClean="0">
                <a:solidFill>
                  <a:prstClr val="black"/>
                </a:solidFill>
              </a:rPr>
              <a:t>Jestliže </a:t>
            </a:r>
            <a:r>
              <a:rPr lang="cs-CZ" dirty="0">
                <a:solidFill>
                  <a:prstClr val="black"/>
                </a:solidFill>
              </a:rPr>
              <a:t>je v pracovní smlouvě místo výkonu práce vymezeno sídlem zaměstnavatele, je možno za přemístění zaměstnavatele (nebo jeho části) ve smyslu ustanovení § 52 písm. b) </a:t>
            </a:r>
            <a:r>
              <a:rPr lang="cs-CZ" dirty="0" smtClean="0">
                <a:solidFill>
                  <a:prstClr val="black"/>
                </a:solidFill>
              </a:rPr>
              <a:t>ZP </a:t>
            </a:r>
            <a:r>
              <a:rPr lang="cs-CZ" dirty="0">
                <a:solidFill>
                  <a:prstClr val="black"/>
                </a:solidFill>
              </a:rPr>
              <a:t>pokládat </a:t>
            </a:r>
            <a:r>
              <a:rPr lang="cs-CZ" b="1" dirty="0">
                <a:solidFill>
                  <a:srgbClr val="FF0000"/>
                </a:solidFill>
              </a:rPr>
              <a:t>změnu jeho sídla</a:t>
            </a:r>
            <a:r>
              <a:rPr lang="cs-CZ" dirty="0" smtClean="0">
                <a:solidFill>
                  <a:prstClr val="black"/>
                </a:solidFill>
              </a:rPr>
              <a:t>.</a:t>
            </a:r>
          </a:p>
          <a:p>
            <a:pPr marL="45720" indent="0" algn="just">
              <a:buClr>
                <a:srgbClr val="C66951"/>
              </a:buClr>
              <a:buNone/>
            </a:pPr>
            <a:endParaRPr lang="cs-CZ" sz="1600" dirty="0" smtClean="0">
              <a:solidFill>
                <a:prstClr val="black"/>
              </a:solidFill>
            </a:endParaRPr>
          </a:p>
          <a:p>
            <a:pPr marL="45720" indent="0" algn="just">
              <a:lnSpc>
                <a:spcPct val="80000"/>
              </a:lnSpc>
              <a:spcBef>
                <a:spcPts val="300"/>
              </a:spcBef>
              <a:buClr>
                <a:srgbClr val="9999FF"/>
              </a:buClr>
              <a:buSzPct val="267000"/>
              <a:buNone/>
            </a:pPr>
            <a:endParaRPr lang="cs-CZ" sz="1600" dirty="0" smtClean="0">
              <a:solidFill>
                <a:srgbClr val="003621"/>
              </a:solidFill>
            </a:endParaRPr>
          </a:p>
          <a:p>
            <a:pPr marL="45720" indent="0">
              <a:lnSpc>
                <a:spcPct val="80000"/>
              </a:lnSpc>
              <a:spcBef>
                <a:spcPts val="300"/>
              </a:spcBef>
              <a:buClr>
                <a:srgbClr val="9999FF"/>
              </a:buClr>
              <a:buSzPct val="267000"/>
              <a:buNone/>
            </a:pPr>
            <a:endParaRPr lang="cs-CZ" sz="1600" dirty="0">
              <a:solidFill>
                <a:srgbClr val="003621"/>
              </a:solidFill>
            </a:endParaRPr>
          </a:p>
          <a:p>
            <a:pPr marL="45720" indent="0">
              <a:lnSpc>
                <a:spcPct val="80000"/>
              </a:lnSpc>
              <a:spcBef>
                <a:spcPts val="300"/>
              </a:spcBef>
              <a:buSzPct val="267000"/>
              <a:buNone/>
              <a:defRPr/>
            </a:pPr>
            <a:endParaRPr lang="cs-CZ" dirty="0">
              <a:solidFill>
                <a:srgbClr val="003621"/>
              </a:solidFill>
            </a:endParaRPr>
          </a:p>
        </p:txBody>
      </p:sp>
      <p:sp>
        <p:nvSpPr>
          <p:cNvPr id="3" name="Nadpis 2"/>
          <p:cNvSpPr>
            <a:spLocks noGrp="1"/>
          </p:cNvSpPr>
          <p:nvPr>
            <p:ph type="title"/>
          </p:nvPr>
        </p:nvSpPr>
        <p:spPr/>
        <p:txBody>
          <a:bodyPr/>
          <a:lstStyle/>
          <a:p>
            <a:r>
              <a:rPr lang="cs-CZ" dirty="0" smtClean="0"/>
              <a:t>§ 52 písm. B) ZP</a:t>
            </a:r>
            <a:endParaRPr lang="cs-CZ" dirty="0"/>
          </a:p>
        </p:txBody>
      </p:sp>
    </p:spTree>
    <p:extLst>
      <p:ext uri="{BB962C8B-B14F-4D97-AF65-F5344CB8AC3E}">
        <p14:creationId xmlns:p14="http://schemas.microsoft.com/office/powerpoint/2010/main" val="32323893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45720" indent="0" algn="just">
              <a:buClr>
                <a:srgbClr val="C66951"/>
              </a:buClr>
              <a:buNone/>
            </a:pPr>
            <a:r>
              <a:rPr lang="cs-CZ" sz="1800" dirty="0" smtClean="0"/>
              <a:t>ROZSUDEK </a:t>
            </a:r>
            <a:r>
              <a:rPr lang="cs-CZ" sz="1800" dirty="0"/>
              <a:t>NS </a:t>
            </a:r>
            <a:r>
              <a:rPr lang="cs-CZ" sz="1800" dirty="0" smtClean="0"/>
              <a:t>ČR ze </a:t>
            </a:r>
            <a:r>
              <a:rPr lang="cs-CZ" sz="1800" dirty="0"/>
              <a:t>dne 07. 04. 2011, </a:t>
            </a:r>
            <a:r>
              <a:rPr lang="cs-CZ" sz="1800" dirty="0" err="1"/>
              <a:t>sp</a:t>
            </a:r>
            <a:r>
              <a:rPr lang="cs-CZ" sz="1800" dirty="0"/>
              <a:t>. zn. </a:t>
            </a:r>
            <a:r>
              <a:rPr lang="cs-CZ" sz="1800" b="1" dirty="0"/>
              <a:t>21 </a:t>
            </a:r>
            <a:r>
              <a:rPr lang="cs-CZ" sz="1800" b="1" dirty="0" err="1"/>
              <a:t>Cdo</a:t>
            </a:r>
            <a:r>
              <a:rPr lang="cs-CZ" sz="1800" b="1" dirty="0"/>
              <a:t> 279/2010</a:t>
            </a:r>
            <a:r>
              <a:rPr lang="cs-CZ" sz="1800" dirty="0" smtClean="0"/>
              <a:t>.</a:t>
            </a:r>
          </a:p>
          <a:p>
            <a:pPr marL="45720" indent="0" algn="just">
              <a:buClr>
                <a:srgbClr val="C66951"/>
              </a:buClr>
              <a:buNone/>
            </a:pPr>
            <a:endParaRPr lang="cs-CZ" sz="1800" b="1" dirty="0">
              <a:solidFill>
                <a:srgbClr val="003621"/>
              </a:solidFill>
            </a:endParaRPr>
          </a:p>
          <a:p>
            <a:pPr algn="just">
              <a:buClr>
                <a:srgbClr val="C66951"/>
              </a:buClr>
            </a:pPr>
            <a:r>
              <a:rPr lang="cs-CZ" sz="1800" dirty="0" smtClean="0">
                <a:solidFill>
                  <a:prstClr val="black"/>
                </a:solidFill>
              </a:rPr>
              <a:t>Dochází-li </a:t>
            </a:r>
            <a:r>
              <a:rPr lang="cs-CZ" sz="1800" dirty="0">
                <a:solidFill>
                  <a:prstClr val="black"/>
                </a:solidFill>
              </a:rPr>
              <a:t>ke zrušení, přemístění nebo převedení části </a:t>
            </a:r>
            <a:r>
              <a:rPr lang="cs-CZ" sz="1800" dirty="0" smtClean="0">
                <a:solidFill>
                  <a:prstClr val="black"/>
                </a:solidFill>
              </a:rPr>
              <a:t>zaměstnavatele ve smyslu § 52 písm. a) a b) ZP, </a:t>
            </a:r>
            <a:r>
              <a:rPr lang="cs-CZ" sz="1800" dirty="0">
                <a:solidFill>
                  <a:prstClr val="black"/>
                </a:solidFill>
              </a:rPr>
              <a:t>pak takovéto opatření se nemůže dotýkat jen jejího osobního prvku (zaměstnanců v něm působících), ale vždy také jejích hmotných složek; takové organizační opatření se zpravidla projeví v tom, že zaměstnavatel přestane nadále vyvíjet takovou činnost, kterou dosud vykonávala zrušená nebo převedená složka, nebo že nadále tuto činnost začne vykonávat na jiném místě.</a:t>
            </a:r>
          </a:p>
          <a:p>
            <a:pPr algn="just">
              <a:buClr>
                <a:srgbClr val="C66951"/>
              </a:buClr>
            </a:pPr>
            <a:r>
              <a:rPr lang="cs-CZ" sz="1800" dirty="0">
                <a:solidFill>
                  <a:prstClr val="black"/>
                </a:solidFill>
              </a:rPr>
              <a:t>Dochází-li pouze k přemístění části zaměstnanců, aniž by byl přemísťován útvar jako organizační jednotka zaměstnavatele, pak k přemístění části zaměstnavatele ve výše uvedeném směru nedošlo.</a:t>
            </a:r>
          </a:p>
          <a:p>
            <a:pPr algn="just">
              <a:buClr>
                <a:srgbClr val="C66951"/>
              </a:buClr>
            </a:pPr>
            <a:endParaRPr lang="cs-CZ" sz="1600" dirty="0" smtClean="0">
              <a:solidFill>
                <a:prstClr val="black"/>
              </a:solidFill>
            </a:endParaRPr>
          </a:p>
          <a:p>
            <a:pPr algn="just">
              <a:buClr>
                <a:srgbClr val="C66951"/>
              </a:buClr>
            </a:pPr>
            <a:endParaRPr lang="cs-CZ" sz="1600" dirty="0" smtClean="0">
              <a:solidFill>
                <a:prstClr val="black"/>
              </a:solidFill>
            </a:endParaRPr>
          </a:p>
          <a:p>
            <a:pPr marL="45720" indent="0" algn="just">
              <a:lnSpc>
                <a:spcPct val="80000"/>
              </a:lnSpc>
              <a:spcBef>
                <a:spcPts val="300"/>
              </a:spcBef>
              <a:buClr>
                <a:srgbClr val="9999FF"/>
              </a:buClr>
              <a:buSzPct val="267000"/>
              <a:buNone/>
            </a:pPr>
            <a:endParaRPr lang="cs-CZ" sz="1600" dirty="0" smtClean="0">
              <a:solidFill>
                <a:srgbClr val="003621"/>
              </a:solidFill>
            </a:endParaRPr>
          </a:p>
          <a:p>
            <a:pPr marL="45720" indent="0">
              <a:lnSpc>
                <a:spcPct val="80000"/>
              </a:lnSpc>
              <a:spcBef>
                <a:spcPts val="300"/>
              </a:spcBef>
              <a:buClr>
                <a:srgbClr val="9999FF"/>
              </a:buClr>
              <a:buSzPct val="267000"/>
              <a:buNone/>
            </a:pPr>
            <a:endParaRPr lang="cs-CZ" sz="1600" dirty="0">
              <a:solidFill>
                <a:srgbClr val="003621"/>
              </a:solidFill>
            </a:endParaRPr>
          </a:p>
          <a:p>
            <a:pPr marL="45720" indent="0">
              <a:lnSpc>
                <a:spcPct val="80000"/>
              </a:lnSpc>
              <a:spcBef>
                <a:spcPts val="300"/>
              </a:spcBef>
              <a:buSzPct val="267000"/>
              <a:buNone/>
              <a:defRPr/>
            </a:pPr>
            <a:endParaRPr lang="cs-CZ" dirty="0">
              <a:solidFill>
                <a:srgbClr val="003621"/>
              </a:solidFill>
            </a:endParaRPr>
          </a:p>
        </p:txBody>
      </p:sp>
      <p:sp>
        <p:nvSpPr>
          <p:cNvPr id="3" name="Nadpis 2"/>
          <p:cNvSpPr>
            <a:spLocks noGrp="1"/>
          </p:cNvSpPr>
          <p:nvPr>
            <p:ph type="title"/>
          </p:nvPr>
        </p:nvSpPr>
        <p:spPr/>
        <p:txBody>
          <a:bodyPr/>
          <a:lstStyle/>
          <a:p>
            <a:r>
              <a:rPr lang="cs-CZ" dirty="0" smtClean="0"/>
              <a:t>§ 52 písm. B) ZP</a:t>
            </a:r>
            <a:endParaRPr lang="cs-CZ" dirty="0"/>
          </a:p>
        </p:txBody>
      </p:sp>
    </p:spTree>
    <p:extLst>
      <p:ext uri="{BB962C8B-B14F-4D97-AF65-F5344CB8AC3E}">
        <p14:creationId xmlns:p14="http://schemas.microsoft.com/office/powerpoint/2010/main" val="18317895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23528" y="1700808"/>
            <a:ext cx="8407893" cy="4407408"/>
          </a:xfrm>
        </p:spPr>
        <p:txBody>
          <a:bodyPr>
            <a:normAutofit fontScale="85000" lnSpcReduction="10000"/>
          </a:bodyPr>
          <a:lstStyle/>
          <a:p>
            <a:pPr marL="45720" indent="0" algn="just">
              <a:lnSpc>
                <a:spcPct val="80000"/>
              </a:lnSpc>
              <a:spcBef>
                <a:spcPts val="300"/>
              </a:spcBef>
              <a:buClr>
                <a:srgbClr val="9999FF"/>
              </a:buClr>
              <a:buSzPct val="267000"/>
              <a:buNone/>
            </a:pPr>
            <a:r>
              <a:rPr lang="cs-CZ" sz="1800" dirty="0" smtClean="0"/>
              <a:t>ROZSUDEK </a:t>
            </a:r>
            <a:r>
              <a:rPr lang="cs-CZ" sz="1800" dirty="0"/>
              <a:t>NS </a:t>
            </a:r>
            <a:r>
              <a:rPr lang="cs-CZ" sz="1800" dirty="0" smtClean="0"/>
              <a:t>ČR ze </a:t>
            </a:r>
            <a:r>
              <a:rPr lang="cs-CZ" sz="1800" dirty="0"/>
              <a:t>dne 02. 07. 2002, </a:t>
            </a:r>
            <a:r>
              <a:rPr lang="cs-CZ" sz="1800" dirty="0" err="1"/>
              <a:t>sp</a:t>
            </a:r>
            <a:r>
              <a:rPr lang="cs-CZ" sz="1800" dirty="0"/>
              <a:t>. zn. </a:t>
            </a:r>
            <a:r>
              <a:rPr lang="cs-CZ" sz="1800" b="1" dirty="0"/>
              <a:t>21 </a:t>
            </a:r>
            <a:r>
              <a:rPr lang="cs-CZ" sz="1800" b="1" dirty="0" err="1"/>
              <a:t>Cdo</a:t>
            </a:r>
            <a:r>
              <a:rPr lang="cs-CZ" sz="1800" b="1" dirty="0"/>
              <a:t> 1770/2001</a:t>
            </a:r>
            <a:r>
              <a:rPr lang="cs-CZ" sz="1800" dirty="0" smtClean="0"/>
              <a:t>.</a:t>
            </a:r>
          </a:p>
          <a:p>
            <a:pPr marL="45720" indent="0" algn="just">
              <a:lnSpc>
                <a:spcPct val="80000"/>
              </a:lnSpc>
              <a:spcBef>
                <a:spcPts val="300"/>
              </a:spcBef>
              <a:buClr>
                <a:srgbClr val="9999FF"/>
              </a:buClr>
              <a:buSzPct val="267000"/>
              <a:buNone/>
            </a:pPr>
            <a:endParaRPr lang="cs-CZ" sz="1800" dirty="0"/>
          </a:p>
          <a:p>
            <a:pPr algn="just">
              <a:buClr>
                <a:srgbClr val="C66951"/>
              </a:buClr>
            </a:pPr>
            <a:r>
              <a:rPr lang="cs-CZ" sz="1800" dirty="0" smtClean="0">
                <a:solidFill>
                  <a:prstClr val="black"/>
                </a:solidFill>
              </a:rPr>
              <a:t>K </a:t>
            </a:r>
            <a:r>
              <a:rPr lang="cs-CZ" sz="1800" dirty="0">
                <a:solidFill>
                  <a:prstClr val="black"/>
                </a:solidFill>
              </a:rPr>
              <a:t>předpokladům pro podání výpovědi z pracovního poměru podle ustanovení § 52 písm. c) </a:t>
            </a:r>
            <a:r>
              <a:rPr lang="cs-CZ" sz="1800" dirty="0" smtClean="0">
                <a:solidFill>
                  <a:prstClr val="black"/>
                </a:solidFill>
              </a:rPr>
              <a:t>ZP patří </a:t>
            </a:r>
            <a:r>
              <a:rPr lang="cs-CZ" sz="1800" dirty="0">
                <a:solidFill>
                  <a:prstClr val="black"/>
                </a:solidFill>
              </a:rPr>
              <a:t>především to, že o změně úkolů zaměstnavatele, jeho technického vybavení, o snížení stavu zaměstnanců za účelem zvýšení efektivnosti práce nebo o jiných organizačních změnách </a:t>
            </a:r>
            <a:r>
              <a:rPr lang="cs-CZ" sz="1800" b="1" dirty="0">
                <a:solidFill>
                  <a:prstClr val="black"/>
                </a:solidFill>
              </a:rPr>
              <a:t>přijal zaměstnavatel nebo příslušný orgán </a:t>
            </a:r>
            <a:r>
              <a:rPr lang="cs-CZ" sz="1800" b="1" dirty="0">
                <a:solidFill>
                  <a:srgbClr val="FF0000"/>
                </a:solidFill>
              </a:rPr>
              <a:t>rozhodnutí</a:t>
            </a:r>
            <a:r>
              <a:rPr lang="cs-CZ" sz="1800" dirty="0">
                <a:solidFill>
                  <a:prstClr val="black"/>
                </a:solidFill>
              </a:rPr>
              <a:t>, podle kterého se konkrétní zaměstnanec stal </a:t>
            </a:r>
            <a:r>
              <a:rPr lang="cs-CZ" sz="1800" dirty="0" smtClean="0">
                <a:solidFill>
                  <a:prstClr val="black"/>
                </a:solidFill>
              </a:rPr>
              <a:t>nadbytečným.</a:t>
            </a:r>
          </a:p>
          <a:p>
            <a:pPr algn="just">
              <a:buClr>
                <a:srgbClr val="C66951"/>
              </a:buClr>
            </a:pPr>
            <a:endParaRPr lang="cs-CZ" sz="1800" dirty="0" smtClean="0">
              <a:solidFill>
                <a:prstClr val="black"/>
              </a:solidFill>
            </a:endParaRPr>
          </a:p>
          <a:p>
            <a:pPr algn="just">
              <a:buClr>
                <a:srgbClr val="C66951"/>
              </a:buClr>
            </a:pPr>
            <a:r>
              <a:rPr lang="cs-CZ" sz="1800" dirty="0" smtClean="0">
                <a:solidFill>
                  <a:prstClr val="black"/>
                </a:solidFill>
              </a:rPr>
              <a:t>Je-li </a:t>
            </a:r>
            <a:r>
              <a:rPr lang="cs-CZ" sz="1800" dirty="0">
                <a:solidFill>
                  <a:prstClr val="black"/>
                </a:solidFill>
              </a:rPr>
              <a:t>uvedený předpoklad splněn, lze dále zkoumat, zda tu je </a:t>
            </a:r>
            <a:r>
              <a:rPr lang="cs-CZ" sz="1800" b="1" dirty="0">
                <a:solidFill>
                  <a:prstClr val="black"/>
                </a:solidFill>
              </a:rPr>
              <a:t>příčinná souvislost mezi nadbytečností zaměstnance a přijatými organizačními změnami</a:t>
            </a:r>
            <a:r>
              <a:rPr lang="cs-CZ" sz="1800" dirty="0">
                <a:solidFill>
                  <a:prstClr val="black"/>
                </a:solidFill>
              </a:rPr>
              <a:t>, tj. že se zaměstnanec stal právě v důsledku takového rozhodnutí (jeho realizací u zaměstnavatele) nadbytečným</a:t>
            </a:r>
            <a:r>
              <a:rPr lang="cs-CZ" sz="1800" dirty="0" smtClean="0">
                <a:solidFill>
                  <a:prstClr val="black"/>
                </a:solidFill>
              </a:rPr>
              <a:t>.</a:t>
            </a:r>
          </a:p>
          <a:p>
            <a:pPr marL="45720" indent="0" algn="just">
              <a:buClr>
                <a:srgbClr val="C66951"/>
              </a:buClr>
              <a:buNone/>
            </a:pPr>
            <a:endParaRPr lang="cs-CZ" sz="1800" dirty="0">
              <a:solidFill>
                <a:prstClr val="black"/>
              </a:solidFill>
            </a:endParaRPr>
          </a:p>
          <a:p>
            <a:pPr algn="just">
              <a:buClr>
                <a:srgbClr val="C66951"/>
              </a:buClr>
            </a:pPr>
            <a:r>
              <a:rPr lang="cs-CZ" sz="1800" dirty="0">
                <a:solidFill>
                  <a:prstClr val="black"/>
                </a:solidFill>
              </a:rPr>
              <a:t>Rozhodnutí zaměstnavatele o organizační změně spočívající ve snížení stavu zaměstnanců reflektuje skutečnost, že zaměstnavatel nebude mít možnost plnit povinnost přidělovat zaměstnanci práci podle pracovní smlouvy, kterou je zaměstnanec jinak schopen a ochoten vykonávat, neboť zaměstnanec se pro něj stává od účinnosti organizačních změn nadbytečným.</a:t>
            </a:r>
          </a:p>
          <a:p>
            <a:pPr algn="just">
              <a:buClr>
                <a:srgbClr val="C66951"/>
              </a:buClr>
            </a:pPr>
            <a:endParaRPr lang="cs-CZ" sz="1800" dirty="0" smtClean="0">
              <a:solidFill>
                <a:srgbClr val="003621"/>
              </a:solidFill>
            </a:endParaRPr>
          </a:p>
          <a:p>
            <a:pPr algn="just">
              <a:buClr>
                <a:srgbClr val="C66951"/>
              </a:buClr>
            </a:pPr>
            <a:endParaRPr lang="cs-CZ" sz="1800" dirty="0">
              <a:solidFill>
                <a:prstClr val="black"/>
              </a:solidFill>
            </a:endParaRPr>
          </a:p>
          <a:p>
            <a:pPr marL="45720" indent="0" algn="just">
              <a:lnSpc>
                <a:spcPct val="80000"/>
              </a:lnSpc>
              <a:spcBef>
                <a:spcPts val="300"/>
              </a:spcBef>
              <a:buClr>
                <a:srgbClr val="9999FF"/>
              </a:buClr>
              <a:buSzPct val="267000"/>
              <a:buNone/>
            </a:pPr>
            <a:endParaRPr lang="cs-CZ" sz="1800" dirty="0" smtClean="0">
              <a:solidFill>
                <a:srgbClr val="003621"/>
              </a:solidFill>
            </a:endParaRPr>
          </a:p>
          <a:p>
            <a:pPr marL="45720" indent="0">
              <a:lnSpc>
                <a:spcPct val="80000"/>
              </a:lnSpc>
              <a:spcBef>
                <a:spcPts val="300"/>
              </a:spcBef>
              <a:buClr>
                <a:srgbClr val="9999FF"/>
              </a:buClr>
              <a:buSzPct val="267000"/>
              <a:buNone/>
            </a:pPr>
            <a:endParaRPr lang="cs-CZ" dirty="0" smtClean="0">
              <a:solidFill>
                <a:srgbClr val="003621"/>
              </a:solidFill>
            </a:endParaRPr>
          </a:p>
          <a:p>
            <a:pPr marL="45720" indent="0">
              <a:lnSpc>
                <a:spcPct val="80000"/>
              </a:lnSpc>
              <a:spcBef>
                <a:spcPts val="300"/>
              </a:spcBef>
              <a:buClr>
                <a:srgbClr val="9999FF"/>
              </a:buClr>
              <a:buSzPct val="267000"/>
              <a:buNone/>
            </a:pPr>
            <a:endParaRPr lang="cs-CZ" sz="1600" dirty="0">
              <a:solidFill>
                <a:srgbClr val="003621"/>
              </a:solidFill>
            </a:endParaRPr>
          </a:p>
          <a:p>
            <a:pPr marL="45720" indent="0">
              <a:lnSpc>
                <a:spcPct val="80000"/>
              </a:lnSpc>
              <a:spcBef>
                <a:spcPts val="300"/>
              </a:spcBef>
              <a:buSzPct val="267000"/>
              <a:buNone/>
              <a:defRPr/>
            </a:pPr>
            <a:endParaRPr lang="cs-CZ" dirty="0">
              <a:solidFill>
                <a:srgbClr val="003621"/>
              </a:solidFill>
            </a:endParaRPr>
          </a:p>
        </p:txBody>
      </p:sp>
      <p:sp>
        <p:nvSpPr>
          <p:cNvPr id="3" name="Nadpis 2"/>
          <p:cNvSpPr>
            <a:spLocks noGrp="1"/>
          </p:cNvSpPr>
          <p:nvPr>
            <p:ph type="title"/>
          </p:nvPr>
        </p:nvSpPr>
        <p:spPr/>
        <p:txBody>
          <a:bodyPr/>
          <a:lstStyle/>
          <a:p>
            <a:r>
              <a:rPr lang="cs-CZ" dirty="0" smtClean="0"/>
              <a:t>§ 52 písm. C) ZP</a:t>
            </a:r>
            <a:endParaRPr lang="cs-CZ" dirty="0"/>
          </a:p>
        </p:txBody>
      </p:sp>
    </p:spTree>
    <p:extLst>
      <p:ext uri="{BB962C8B-B14F-4D97-AF65-F5344CB8AC3E}">
        <p14:creationId xmlns:p14="http://schemas.microsoft.com/office/powerpoint/2010/main" val="20012287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lvl="0" algn="just">
              <a:buClr>
                <a:srgbClr val="C66951"/>
              </a:buClr>
            </a:pPr>
            <a:r>
              <a:rPr lang="cs-CZ" sz="1700" dirty="0" smtClean="0">
                <a:solidFill>
                  <a:prstClr val="black"/>
                </a:solidFill>
              </a:rPr>
              <a:t>Zaměstnanec </a:t>
            </a:r>
            <a:r>
              <a:rPr lang="cs-CZ" sz="1700" dirty="0">
                <a:solidFill>
                  <a:prstClr val="black"/>
                </a:solidFill>
              </a:rPr>
              <a:t>je pro zaměstnavatele nadbytečný tehdy, jestliže zaměstnavatel nemá s ohledem na přijaté rozhodnutí o organizačních změnách možnost zaměstnance dále zaměstnávat pracemi dohodnutými v pracovní smlouvě. </a:t>
            </a:r>
            <a:r>
              <a:rPr lang="cs-CZ" sz="1700" b="1" dirty="0">
                <a:solidFill>
                  <a:prstClr val="black"/>
                </a:solidFill>
              </a:rPr>
              <a:t>Skutečnost, že </a:t>
            </a:r>
            <a:r>
              <a:rPr lang="cs-CZ" sz="1700" b="1" dirty="0">
                <a:solidFill>
                  <a:srgbClr val="FF0000"/>
                </a:solidFill>
              </a:rPr>
              <a:t>zaměstnavatel přijme jiného zaměstnance na místo uvolněné odchodem zaměstnance</a:t>
            </a:r>
            <a:r>
              <a:rPr lang="cs-CZ" sz="1700" b="1" dirty="0">
                <a:solidFill>
                  <a:prstClr val="black"/>
                </a:solidFill>
              </a:rPr>
              <a:t>, kterému byla dána výpověď pro nadbytečnost je zpravidla důkazem o neopodstatněnosti použitého výpovědního důvodu</a:t>
            </a:r>
            <a:r>
              <a:rPr lang="cs-CZ" sz="1700" dirty="0">
                <a:solidFill>
                  <a:prstClr val="black"/>
                </a:solidFill>
              </a:rPr>
              <a:t>; v takovém případě totiž nelze hovořit o tom, že by se zaměstnanec, resp. druh práce, který na základě pracovní smlouvy vykonává, stal v důsledku přijatého rozhodnutí o organizační změně nadbytečným</a:t>
            </a:r>
            <a:r>
              <a:rPr lang="cs-CZ" sz="1700" dirty="0" smtClean="0">
                <a:solidFill>
                  <a:prstClr val="black"/>
                </a:solidFill>
              </a:rPr>
              <a:t>.</a:t>
            </a:r>
          </a:p>
          <a:p>
            <a:pPr marL="45720" lvl="0" indent="0" algn="just">
              <a:buClr>
                <a:srgbClr val="C66951"/>
              </a:buClr>
              <a:buNone/>
            </a:pPr>
            <a:endParaRPr lang="cs-CZ" sz="1700" dirty="0" smtClean="0">
              <a:solidFill>
                <a:prstClr val="black"/>
              </a:solidFill>
            </a:endParaRPr>
          </a:p>
          <a:p>
            <a:pPr lvl="0" algn="just">
              <a:buClr>
                <a:srgbClr val="C66951"/>
              </a:buClr>
            </a:pPr>
            <a:r>
              <a:rPr lang="cs-CZ" sz="1700" dirty="0">
                <a:solidFill>
                  <a:prstClr val="black"/>
                </a:solidFill>
              </a:rPr>
              <a:t>Jestliže při organizačních změnách u zaměstnavatele odpadne část pracovní náplně zaměstnance, který takto přestal být ve svém pracovním úvazku vytížen, má zaměstnavatel navrhnout zaměstnanci změnu sjednaných pracovních podmínek. Teprve pokud k takové změně nedojde a zaměstnavatel se se zaměstnancem nedohodne na rozvázání pracovního poměru, může zaměstnavatel rozvázat tento pracovní poměr výpovědí podle ustanovení § 52 písm. c</a:t>
            </a:r>
            <a:r>
              <a:rPr lang="cs-CZ" sz="1700" dirty="0" smtClean="0">
                <a:solidFill>
                  <a:prstClr val="black"/>
                </a:solidFill>
              </a:rPr>
              <a:t>) ZP.</a:t>
            </a:r>
            <a:endParaRPr lang="cs-CZ" sz="1700" dirty="0">
              <a:solidFill>
                <a:prstClr val="black"/>
              </a:solidFill>
            </a:endParaRPr>
          </a:p>
          <a:p>
            <a:pPr marL="45720" lvl="0" indent="0" algn="just">
              <a:buClr>
                <a:srgbClr val="C66951"/>
              </a:buClr>
              <a:buNone/>
            </a:pPr>
            <a:endParaRPr lang="cs-CZ" sz="1700" dirty="0" smtClean="0">
              <a:solidFill>
                <a:prstClr val="black"/>
              </a:solidFill>
            </a:endParaRPr>
          </a:p>
          <a:p>
            <a:pPr lvl="0" algn="just">
              <a:buClr>
                <a:srgbClr val="C66951"/>
              </a:buClr>
            </a:pPr>
            <a:endParaRPr lang="cs-CZ" sz="1700" dirty="0" smtClean="0">
              <a:solidFill>
                <a:prstClr val="black"/>
              </a:solidFill>
            </a:endParaRPr>
          </a:p>
          <a:p>
            <a:pPr marL="45720" indent="0" algn="just">
              <a:lnSpc>
                <a:spcPct val="80000"/>
              </a:lnSpc>
              <a:spcBef>
                <a:spcPts val="300"/>
              </a:spcBef>
              <a:buClr>
                <a:srgbClr val="9999FF"/>
              </a:buClr>
              <a:buSzPct val="267000"/>
              <a:buNone/>
            </a:pPr>
            <a:endParaRPr lang="cs-CZ" sz="1900" dirty="0" smtClean="0">
              <a:solidFill>
                <a:srgbClr val="003621"/>
              </a:solidFill>
            </a:endParaRPr>
          </a:p>
          <a:p>
            <a:pPr marL="45720" indent="0" algn="just">
              <a:lnSpc>
                <a:spcPct val="80000"/>
              </a:lnSpc>
              <a:spcBef>
                <a:spcPts val="300"/>
              </a:spcBef>
              <a:buClr>
                <a:srgbClr val="9999FF"/>
              </a:buClr>
              <a:buSzPct val="267000"/>
              <a:buNone/>
            </a:pPr>
            <a:endParaRPr lang="cs-CZ" sz="1600" dirty="0" smtClean="0">
              <a:solidFill>
                <a:srgbClr val="003621"/>
              </a:solidFill>
            </a:endParaRPr>
          </a:p>
          <a:p>
            <a:pPr marL="45720" indent="0">
              <a:lnSpc>
                <a:spcPct val="80000"/>
              </a:lnSpc>
              <a:spcBef>
                <a:spcPts val="300"/>
              </a:spcBef>
              <a:buClr>
                <a:srgbClr val="9999FF"/>
              </a:buClr>
              <a:buSzPct val="267000"/>
              <a:buNone/>
            </a:pPr>
            <a:endParaRPr lang="cs-CZ" sz="1600" dirty="0">
              <a:solidFill>
                <a:srgbClr val="003621"/>
              </a:solidFill>
            </a:endParaRPr>
          </a:p>
          <a:p>
            <a:pPr marL="45720" indent="0">
              <a:lnSpc>
                <a:spcPct val="80000"/>
              </a:lnSpc>
              <a:spcBef>
                <a:spcPts val="300"/>
              </a:spcBef>
              <a:buSzPct val="267000"/>
              <a:buNone/>
              <a:defRPr/>
            </a:pPr>
            <a:endParaRPr lang="cs-CZ" dirty="0">
              <a:solidFill>
                <a:srgbClr val="003621"/>
              </a:solidFill>
            </a:endParaRPr>
          </a:p>
        </p:txBody>
      </p:sp>
      <p:sp>
        <p:nvSpPr>
          <p:cNvPr id="3" name="Nadpis 2"/>
          <p:cNvSpPr>
            <a:spLocks noGrp="1"/>
          </p:cNvSpPr>
          <p:nvPr>
            <p:ph type="title"/>
          </p:nvPr>
        </p:nvSpPr>
        <p:spPr/>
        <p:txBody>
          <a:bodyPr/>
          <a:lstStyle/>
          <a:p>
            <a:r>
              <a:rPr lang="cs-CZ" dirty="0" smtClean="0"/>
              <a:t>§ 52 písm. C) ZP</a:t>
            </a:r>
            <a:endParaRPr lang="cs-CZ" dirty="0"/>
          </a:p>
        </p:txBody>
      </p:sp>
    </p:spTree>
    <p:extLst>
      <p:ext uri="{BB962C8B-B14F-4D97-AF65-F5344CB8AC3E}">
        <p14:creationId xmlns:p14="http://schemas.microsoft.com/office/powerpoint/2010/main" val="33432468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fontScale="85000" lnSpcReduction="10000"/>
          </a:bodyPr>
          <a:lstStyle/>
          <a:p>
            <a:pPr marL="45720" indent="0" algn="just">
              <a:buClr>
                <a:srgbClr val="C66951"/>
              </a:buClr>
              <a:buNone/>
            </a:pPr>
            <a:r>
              <a:rPr lang="cs-CZ" sz="1900" dirty="0" smtClean="0"/>
              <a:t>ROZSUDEK </a:t>
            </a:r>
            <a:r>
              <a:rPr lang="cs-CZ" sz="1900" dirty="0"/>
              <a:t>NS </a:t>
            </a:r>
            <a:r>
              <a:rPr lang="cs-CZ" sz="1900" dirty="0" smtClean="0"/>
              <a:t>ČR ze </a:t>
            </a:r>
            <a:r>
              <a:rPr lang="cs-CZ" sz="1900" dirty="0"/>
              <a:t>dne 11. 04. 2002, </a:t>
            </a:r>
            <a:r>
              <a:rPr lang="cs-CZ" sz="1900" dirty="0" err="1"/>
              <a:t>sp</a:t>
            </a:r>
            <a:r>
              <a:rPr lang="cs-CZ" sz="1900" dirty="0"/>
              <a:t>. zn. </a:t>
            </a:r>
            <a:r>
              <a:rPr lang="cs-CZ" sz="1900" b="1" dirty="0"/>
              <a:t>21 </a:t>
            </a:r>
            <a:r>
              <a:rPr lang="cs-CZ" sz="1900" b="1" dirty="0" err="1"/>
              <a:t>Cdo</a:t>
            </a:r>
            <a:r>
              <a:rPr lang="cs-CZ" sz="1900" b="1" dirty="0"/>
              <a:t> 1105/2001</a:t>
            </a:r>
            <a:r>
              <a:rPr lang="cs-CZ" sz="1900" dirty="0" smtClean="0"/>
              <a:t>.</a:t>
            </a:r>
          </a:p>
          <a:p>
            <a:pPr marL="45720" indent="0" algn="just">
              <a:buClr>
                <a:srgbClr val="C66951"/>
              </a:buClr>
              <a:buNone/>
            </a:pPr>
            <a:endParaRPr lang="cs-CZ" sz="1900" dirty="0" smtClean="0"/>
          </a:p>
          <a:p>
            <a:pPr algn="just">
              <a:buClr>
                <a:srgbClr val="C66951"/>
              </a:buClr>
            </a:pPr>
            <a:r>
              <a:rPr lang="cs-CZ" sz="1800" b="1" dirty="0">
                <a:solidFill>
                  <a:srgbClr val="FF0000"/>
                </a:solidFill>
              </a:rPr>
              <a:t>Rozhodnutí</a:t>
            </a:r>
            <a:r>
              <a:rPr lang="cs-CZ" sz="1800" dirty="0">
                <a:solidFill>
                  <a:srgbClr val="003621"/>
                </a:solidFill>
              </a:rPr>
              <a:t> zaměstnavatele o změně jeho úkolů, technického vybavení, o snížení stavu zaměstnanců za účelem zvýšení efektivnosti práce nebo o jiných organizačních změnách </a:t>
            </a:r>
            <a:r>
              <a:rPr lang="cs-CZ" sz="1800" b="1" dirty="0">
                <a:solidFill>
                  <a:srgbClr val="FF0000"/>
                </a:solidFill>
              </a:rPr>
              <a:t>není právním </a:t>
            </a:r>
            <a:r>
              <a:rPr lang="cs-CZ" sz="1800" b="1" dirty="0" smtClean="0">
                <a:solidFill>
                  <a:srgbClr val="FF0000"/>
                </a:solidFill>
              </a:rPr>
              <a:t>jednáním</a:t>
            </a:r>
            <a:r>
              <a:rPr lang="cs-CZ" sz="1800" dirty="0">
                <a:solidFill>
                  <a:srgbClr val="003621"/>
                </a:solidFill>
              </a:rPr>
              <a:t> </a:t>
            </a:r>
            <a:r>
              <a:rPr lang="cs-CZ" sz="1800" dirty="0" smtClean="0">
                <a:solidFill>
                  <a:srgbClr val="003621"/>
                </a:solidFill>
              </a:rPr>
              <a:t>=&gt; protože </a:t>
            </a:r>
            <a:r>
              <a:rPr lang="cs-CZ" sz="1800" dirty="0">
                <a:solidFill>
                  <a:srgbClr val="003621"/>
                </a:solidFill>
              </a:rPr>
              <a:t>nejde o právní jednání, nelze rozhodnutí zaměstnavatele samo o sobě přezkoumávat z hlediska platnosti ve smyslu ustanovení § 551 – 554 OZ a § 574 – 588 </a:t>
            </a:r>
            <a:r>
              <a:rPr lang="cs-CZ" sz="1800" dirty="0" smtClean="0">
                <a:solidFill>
                  <a:srgbClr val="003621"/>
                </a:solidFill>
              </a:rPr>
              <a:t>OZ a § 19 a 20 ZP;</a:t>
            </a:r>
          </a:p>
          <a:p>
            <a:pPr marL="45720" indent="0" algn="just">
              <a:buClr>
                <a:srgbClr val="C66951"/>
              </a:buClr>
              <a:buNone/>
            </a:pPr>
            <a:endParaRPr lang="cs-CZ" sz="1800" dirty="0" smtClean="0">
              <a:solidFill>
                <a:srgbClr val="003621"/>
              </a:solidFill>
            </a:endParaRPr>
          </a:p>
          <a:p>
            <a:pPr marL="45720" indent="0" algn="just">
              <a:buClr>
                <a:srgbClr val="C66951"/>
              </a:buClr>
              <a:buNone/>
            </a:pPr>
            <a:r>
              <a:rPr lang="cs-CZ" sz="1800" dirty="0" smtClean="0">
                <a:solidFill>
                  <a:srgbClr val="003621"/>
                </a:solidFill>
              </a:rPr>
              <a:t>=&gt; </a:t>
            </a:r>
            <a:r>
              <a:rPr lang="cs-CZ" sz="1800" b="1" dirty="0" smtClean="0">
                <a:solidFill>
                  <a:srgbClr val="003621"/>
                </a:solidFill>
              </a:rPr>
              <a:t>vznikne-li </a:t>
            </a:r>
            <a:r>
              <a:rPr lang="cs-CZ" sz="1800" b="1" dirty="0">
                <a:solidFill>
                  <a:srgbClr val="003621"/>
                </a:solidFill>
              </a:rPr>
              <a:t>pochybnost, zda zaměstnavatel rozhodl o organizačních změnách, může se soud zabývat jen tím, zda takové rozhodnutí bylo skutečně přijato a zda je učinil zaměstnavatel</a:t>
            </a:r>
            <a:r>
              <a:rPr lang="cs-CZ" sz="1800" dirty="0">
                <a:solidFill>
                  <a:srgbClr val="003621"/>
                </a:solidFill>
              </a:rPr>
              <a:t> - fyzická osoba, příslušný orgán zaměstnavatele - právnické osoby nebo ten, kdo je k tomu oprávněn</a:t>
            </a:r>
            <a:r>
              <a:rPr lang="cs-CZ" sz="1800" dirty="0" smtClean="0">
                <a:solidFill>
                  <a:srgbClr val="003621"/>
                </a:solidFill>
              </a:rPr>
              <a:t>.</a:t>
            </a:r>
          </a:p>
          <a:p>
            <a:pPr marL="45720" indent="0" algn="just">
              <a:buClr>
                <a:srgbClr val="C66951"/>
              </a:buClr>
              <a:buNone/>
            </a:pPr>
            <a:endParaRPr lang="cs-CZ" sz="1800" dirty="0" smtClean="0">
              <a:solidFill>
                <a:srgbClr val="003621"/>
              </a:solidFill>
            </a:endParaRPr>
          </a:p>
          <a:p>
            <a:pPr marL="45720" indent="0" algn="just">
              <a:buClr>
                <a:srgbClr val="C66951"/>
              </a:buClr>
              <a:buNone/>
            </a:pPr>
            <a:r>
              <a:rPr lang="cs-CZ" sz="1800" dirty="0"/>
              <a:t>ROZSUDEK NS ČR ze dne </a:t>
            </a:r>
            <a:r>
              <a:rPr lang="cs-CZ" sz="1800" dirty="0" smtClean="0"/>
              <a:t>12. 01. 2012</a:t>
            </a:r>
            <a:r>
              <a:rPr lang="cs-CZ" sz="1800" dirty="0"/>
              <a:t>, </a:t>
            </a:r>
            <a:r>
              <a:rPr lang="cs-CZ" sz="1800" dirty="0" err="1"/>
              <a:t>sp</a:t>
            </a:r>
            <a:r>
              <a:rPr lang="cs-CZ" sz="1800" dirty="0"/>
              <a:t>. zn. </a:t>
            </a:r>
            <a:r>
              <a:rPr lang="cs-CZ" sz="1800" b="1" dirty="0"/>
              <a:t>21 </a:t>
            </a:r>
            <a:r>
              <a:rPr lang="cs-CZ" sz="1800" b="1" dirty="0" err="1"/>
              <a:t>Cdo</a:t>
            </a:r>
            <a:r>
              <a:rPr lang="cs-CZ" sz="1800" b="1" dirty="0"/>
              <a:t> </a:t>
            </a:r>
            <a:r>
              <a:rPr lang="cs-CZ" sz="1800" b="1" dirty="0" smtClean="0"/>
              <a:t>3762/2010</a:t>
            </a:r>
            <a:r>
              <a:rPr lang="cs-CZ" sz="1800" dirty="0" smtClean="0"/>
              <a:t>.</a:t>
            </a:r>
            <a:endParaRPr lang="cs-CZ" sz="1800" dirty="0"/>
          </a:p>
          <a:p>
            <a:pPr marL="45720" indent="0" algn="just">
              <a:buClr>
                <a:srgbClr val="C66951"/>
              </a:buClr>
              <a:buNone/>
            </a:pPr>
            <a:r>
              <a:rPr lang="cs-CZ" sz="1800" dirty="0" smtClean="0">
                <a:solidFill>
                  <a:schemeClr val="tx1"/>
                </a:solidFill>
              </a:rPr>
              <a:t>Orgán </a:t>
            </a:r>
            <a:r>
              <a:rPr lang="cs-CZ" sz="1800" dirty="0">
                <a:solidFill>
                  <a:schemeClr val="tx1"/>
                </a:solidFill>
              </a:rPr>
              <a:t>zaměstnavatele oprávněný k rozhodnutí o organizační změně</a:t>
            </a:r>
          </a:p>
          <a:p>
            <a:pPr marL="45720" indent="0" algn="just">
              <a:buClr>
                <a:srgbClr val="C66951"/>
              </a:buClr>
              <a:buNone/>
            </a:pPr>
            <a:endParaRPr lang="cs-CZ" sz="1800" dirty="0">
              <a:solidFill>
                <a:schemeClr val="tx1"/>
              </a:solidFill>
            </a:endParaRPr>
          </a:p>
          <a:p>
            <a:pPr algn="just">
              <a:buClr>
                <a:srgbClr val="C66951"/>
              </a:buClr>
            </a:pPr>
            <a:r>
              <a:rPr lang="cs-CZ" sz="1800" dirty="0" smtClean="0">
                <a:solidFill>
                  <a:schemeClr val="tx1"/>
                </a:solidFill>
              </a:rPr>
              <a:t>Rozhodnutí </a:t>
            </a:r>
            <a:r>
              <a:rPr lang="cs-CZ" sz="1800" dirty="0">
                <a:solidFill>
                  <a:schemeClr val="tx1"/>
                </a:solidFill>
              </a:rPr>
              <a:t>o organizačních změnách (§ 52 písm. c) zák. práce) u zaměstnavatele, který je právnickou osobou, činí především jeho statutární </a:t>
            </a:r>
            <a:r>
              <a:rPr lang="cs-CZ" sz="1800" dirty="0" smtClean="0">
                <a:solidFill>
                  <a:schemeClr val="tx1"/>
                </a:solidFill>
              </a:rPr>
              <a:t>orgán, </a:t>
            </a:r>
            <a:r>
              <a:rPr lang="cs-CZ" sz="1800" dirty="0">
                <a:solidFill>
                  <a:schemeClr val="tx1"/>
                </a:solidFill>
              </a:rPr>
              <a:t>případně osoby jím </a:t>
            </a:r>
            <a:r>
              <a:rPr lang="cs-CZ" sz="1800" dirty="0" smtClean="0">
                <a:solidFill>
                  <a:schemeClr val="tx1"/>
                </a:solidFill>
              </a:rPr>
              <a:t>pověřené.</a:t>
            </a:r>
            <a:endParaRPr lang="cs-CZ" sz="1800" dirty="0">
              <a:solidFill>
                <a:schemeClr val="tx1"/>
              </a:solidFill>
            </a:endParaRPr>
          </a:p>
          <a:p>
            <a:pPr lvl="0" algn="just">
              <a:buClr>
                <a:srgbClr val="C66951"/>
              </a:buClr>
            </a:pPr>
            <a:endParaRPr lang="cs-CZ" sz="1700" dirty="0">
              <a:solidFill>
                <a:prstClr val="black"/>
              </a:solidFill>
            </a:endParaRPr>
          </a:p>
          <a:p>
            <a:pPr marL="45720" indent="0" algn="just">
              <a:lnSpc>
                <a:spcPct val="80000"/>
              </a:lnSpc>
              <a:spcBef>
                <a:spcPts val="300"/>
              </a:spcBef>
              <a:buClr>
                <a:srgbClr val="9999FF"/>
              </a:buClr>
              <a:buSzPct val="267000"/>
              <a:buNone/>
            </a:pPr>
            <a:endParaRPr lang="cs-CZ" sz="1600" dirty="0">
              <a:solidFill>
                <a:srgbClr val="003621"/>
              </a:solidFill>
            </a:endParaRPr>
          </a:p>
          <a:p>
            <a:pPr marL="45720" indent="0">
              <a:lnSpc>
                <a:spcPct val="80000"/>
              </a:lnSpc>
              <a:spcBef>
                <a:spcPts val="300"/>
              </a:spcBef>
              <a:buClr>
                <a:srgbClr val="9999FF"/>
              </a:buClr>
              <a:buSzPct val="267000"/>
              <a:buNone/>
            </a:pPr>
            <a:endParaRPr lang="cs-CZ" sz="1600" dirty="0">
              <a:solidFill>
                <a:srgbClr val="003621"/>
              </a:solidFill>
            </a:endParaRPr>
          </a:p>
          <a:p>
            <a:pPr marL="45720" indent="0">
              <a:lnSpc>
                <a:spcPct val="80000"/>
              </a:lnSpc>
              <a:spcBef>
                <a:spcPts val="300"/>
              </a:spcBef>
              <a:buSzPct val="267000"/>
              <a:buNone/>
              <a:defRPr/>
            </a:pPr>
            <a:endParaRPr lang="cs-CZ" dirty="0">
              <a:solidFill>
                <a:srgbClr val="003621"/>
              </a:solidFill>
            </a:endParaRPr>
          </a:p>
        </p:txBody>
      </p:sp>
      <p:sp>
        <p:nvSpPr>
          <p:cNvPr id="3" name="Nadpis 2"/>
          <p:cNvSpPr>
            <a:spLocks noGrp="1"/>
          </p:cNvSpPr>
          <p:nvPr>
            <p:ph type="title"/>
          </p:nvPr>
        </p:nvSpPr>
        <p:spPr/>
        <p:txBody>
          <a:bodyPr/>
          <a:lstStyle/>
          <a:p>
            <a:r>
              <a:rPr lang="cs-CZ" dirty="0" smtClean="0"/>
              <a:t>§ 52 písm. C) ZP</a:t>
            </a:r>
            <a:endParaRPr lang="cs-CZ" dirty="0"/>
          </a:p>
        </p:txBody>
      </p:sp>
    </p:spTree>
    <p:extLst>
      <p:ext uri="{BB962C8B-B14F-4D97-AF65-F5344CB8AC3E}">
        <p14:creationId xmlns:p14="http://schemas.microsoft.com/office/powerpoint/2010/main" val="5738405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45720" indent="0" algn="just">
              <a:buClr>
                <a:srgbClr val="C66951"/>
              </a:buClr>
              <a:buNone/>
            </a:pPr>
            <a:r>
              <a:rPr lang="cs-CZ" sz="1900" dirty="0" smtClean="0"/>
              <a:t>ROZSUDEK </a:t>
            </a:r>
            <a:r>
              <a:rPr lang="cs-CZ" sz="1900" dirty="0"/>
              <a:t>NS </a:t>
            </a:r>
            <a:r>
              <a:rPr lang="cs-CZ" sz="1900" dirty="0" smtClean="0"/>
              <a:t>ČR ze </a:t>
            </a:r>
            <a:r>
              <a:rPr lang="cs-CZ" sz="1900" dirty="0"/>
              <a:t>dne </a:t>
            </a:r>
            <a:r>
              <a:rPr lang="cs-CZ" sz="1900" dirty="0" smtClean="0"/>
              <a:t>25. 08. 1998, </a:t>
            </a:r>
            <a:r>
              <a:rPr lang="cs-CZ" sz="1900" dirty="0" err="1"/>
              <a:t>sp</a:t>
            </a:r>
            <a:r>
              <a:rPr lang="cs-CZ" sz="1900" dirty="0"/>
              <a:t>. zn. </a:t>
            </a:r>
            <a:r>
              <a:rPr lang="cs-CZ" sz="1900" b="1" dirty="0" smtClean="0"/>
              <a:t>2 </a:t>
            </a:r>
            <a:r>
              <a:rPr lang="cs-CZ" sz="1900" b="1" dirty="0" err="1" smtClean="0"/>
              <a:t>Cdon</a:t>
            </a:r>
            <a:r>
              <a:rPr lang="cs-CZ" sz="1900" b="1" dirty="0" smtClean="0"/>
              <a:t> 1130/97</a:t>
            </a:r>
            <a:r>
              <a:rPr lang="cs-CZ" sz="1900" dirty="0" smtClean="0"/>
              <a:t>.</a:t>
            </a:r>
          </a:p>
          <a:p>
            <a:pPr marL="45720" indent="0" algn="just">
              <a:buClr>
                <a:srgbClr val="C66951"/>
              </a:buClr>
              <a:buNone/>
            </a:pPr>
            <a:endParaRPr lang="cs-CZ" sz="1900" dirty="0" smtClean="0"/>
          </a:p>
          <a:p>
            <a:pPr algn="just">
              <a:buClr>
                <a:srgbClr val="C66951"/>
              </a:buClr>
            </a:pPr>
            <a:r>
              <a:rPr lang="cs-CZ" sz="1800" b="1" dirty="0" smtClean="0">
                <a:solidFill>
                  <a:schemeClr val="tx1"/>
                </a:solidFill>
              </a:rPr>
              <a:t>O </a:t>
            </a:r>
            <a:r>
              <a:rPr lang="cs-CZ" sz="1800" b="1" dirty="0">
                <a:solidFill>
                  <a:schemeClr val="tx1"/>
                </a:solidFill>
              </a:rPr>
              <a:t>výběru zaměstnance, který je nadbytečným, rozhoduje výlučně zaměstnavatel; soud není oprávněn v tomto směru rozhodnutí zaměstnavatele přezkoumávat.</a:t>
            </a:r>
          </a:p>
          <a:p>
            <a:pPr algn="just">
              <a:buClr>
                <a:srgbClr val="C66951"/>
              </a:buClr>
            </a:pPr>
            <a:endParaRPr lang="cs-CZ" sz="1800" dirty="0">
              <a:solidFill>
                <a:schemeClr val="tx1"/>
              </a:solidFill>
            </a:endParaRPr>
          </a:p>
          <a:p>
            <a:pPr algn="just">
              <a:buClr>
                <a:srgbClr val="C66951"/>
              </a:buClr>
            </a:pPr>
            <a:r>
              <a:rPr lang="cs-CZ" sz="1800" dirty="0" smtClean="0">
                <a:solidFill>
                  <a:schemeClr val="tx1"/>
                </a:solidFill>
              </a:rPr>
              <a:t>Zákoník </a:t>
            </a:r>
            <a:r>
              <a:rPr lang="cs-CZ" sz="1800" dirty="0">
                <a:solidFill>
                  <a:schemeClr val="tx1"/>
                </a:solidFill>
              </a:rPr>
              <a:t>práce nebo jiné právní předpisy nestanoví, že by rozhodnutí o změně úkolů zaměstnavatele, jeho technického vybavení, o snížení stavu zaměstnanců za účelem zvýšení efektivnosti práce nebo o jiných organizačních změnách muselo být přijato (vydáno) vždy jen písemně, a ani nepředpokládají, že by muselo být zaměstnavatelem "vyhlášeno" nebo jiným způsobem zveřejněno. Takové </a:t>
            </a:r>
            <a:r>
              <a:rPr lang="cs-CZ" sz="1800" b="1" dirty="0">
                <a:solidFill>
                  <a:schemeClr val="tx1"/>
                </a:solidFill>
              </a:rPr>
              <a:t>rozhodnutí však musí být přijato před podáním výpovědi a zaměstnanec s ním musí být seznámen</a:t>
            </a:r>
            <a:r>
              <a:rPr lang="cs-CZ" sz="1800" dirty="0">
                <a:solidFill>
                  <a:schemeClr val="tx1"/>
                </a:solidFill>
              </a:rPr>
              <a:t>; postačí ovšem, jestliže se tak stane až ve výpovědi z pracovního poměru.</a:t>
            </a:r>
          </a:p>
          <a:p>
            <a:pPr algn="just">
              <a:buClr>
                <a:srgbClr val="C66951"/>
              </a:buClr>
            </a:pPr>
            <a:endParaRPr lang="cs-CZ" sz="1800" dirty="0">
              <a:solidFill>
                <a:schemeClr val="tx1"/>
              </a:solidFill>
            </a:endParaRPr>
          </a:p>
          <a:p>
            <a:pPr algn="just">
              <a:buClr>
                <a:srgbClr val="C66951"/>
              </a:buClr>
            </a:pPr>
            <a:endParaRPr lang="cs-CZ" sz="1800" dirty="0">
              <a:solidFill>
                <a:srgbClr val="003621"/>
              </a:solidFill>
            </a:endParaRPr>
          </a:p>
          <a:p>
            <a:pPr marL="45720" indent="0" algn="just">
              <a:lnSpc>
                <a:spcPct val="80000"/>
              </a:lnSpc>
              <a:spcBef>
                <a:spcPts val="300"/>
              </a:spcBef>
              <a:buClr>
                <a:srgbClr val="9999FF"/>
              </a:buClr>
              <a:buSzPct val="267000"/>
              <a:buNone/>
            </a:pPr>
            <a:endParaRPr lang="cs-CZ" sz="1600" dirty="0">
              <a:solidFill>
                <a:srgbClr val="003621"/>
              </a:solidFill>
            </a:endParaRPr>
          </a:p>
          <a:p>
            <a:pPr marL="45720" indent="0">
              <a:lnSpc>
                <a:spcPct val="80000"/>
              </a:lnSpc>
              <a:spcBef>
                <a:spcPts val="300"/>
              </a:spcBef>
              <a:buClr>
                <a:srgbClr val="9999FF"/>
              </a:buClr>
              <a:buSzPct val="267000"/>
              <a:buNone/>
            </a:pPr>
            <a:endParaRPr lang="cs-CZ" sz="1600" dirty="0">
              <a:solidFill>
                <a:srgbClr val="003621"/>
              </a:solidFill>
            </a:endParaRPr>
          </a:p>
          <a:p>
            <a:pPr marL="45720" indent="0">
              <a:lnSpc>
                <a:spcPct val="80000"/>
              </a:lnSpc>
              <a:spcBef>
                <a:spcPts val="300"/>
              </a:spcBef>
              <a:buSzPct val="267000"/>
              <a:buNone/>
              <a:defRPr/>
            </a:pPr>
            <a:endParaRPr lang="cs-CZ" dirty="0">
              <a:solidFill>
                <a:srgbClr val="003621"/>
              </a:solidFill>
            </a:endParaRPr>
          </a:p>
        </p:txBody>
      </p:sp>
      <p:sp>
        <p:nvSpPr>
          <p:cNvPr id="3" name="Nadpis 2"/>
          <p:cNvSpPr>
            <a:spLocks noGrp="1"/>
          </p:cNvSpPr>
          <p:nvPr>
            <p:ph type="title"/>
          </p:nvPr>
        </p:nvSpPr>
        <p:spPr/>
        <p:txBody>
          <a:bodyPr/>
          <a:lstStyle/>
          <a:p>
            <a:r>
              <a:rPr lang="cs-CZ" dirty="0" smtClean="0"/>
              <a:t>§ 52 písm. C) ZP</a:t>
            </a:r>
            <a:endParaRPr lang="cs-CZ" dirty="0"/>
          </a:p>
        </p:txBody>
      </p:sp>
    </p:spTree>
    <p:extLst>
      <p:ext uri="{BB962C8B-B14F-4D97-AF65-F5344CB8AC3E}">
        <p14:creationId xmlns:p14="http://schemas.microsoft.com/office/powerpoint/2010/main" val="13756399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algn="just">
              <a:buClr>
                <a:srgbClr val="C66951"/>
              </a:buClr>
            </a:pPr>
            <a:endParaRPr lang="cs-CZ" sz="1800" dirty="0">
              <a:solidFill>
                <a:srgbClr val="003621"/>
              </a:solidFill>
            </a:endParaRPr>
          </a:p>
          <a:p>
            <a:pPr algn="just">
              <a:buClr>
                <a:srgbClr val="C66951"/>
              </a:buClr>
            </a:pPr>
            <a:r>
              <a:rPr lang="cs-CZ" sz="1800" dirty="0">
                <a:solidFill>
                  <a:schemeClr val="tx1"/>
                </a:solidFill>
              </a:rPr>
              <a:t>V řízení o neplatnost výpovědi dané podle ustanovení § 52 písm. c) ZP soud není povinen zabývat se platností rozhodnutí zaměstnavatele o organizační změně jako otázkou předběžnou, jelikož takové rozhodnutí není právním jednáním ve smyslu § 545 OZ, neboť nejde o takový projev vůle, s nímž by právní předpisy spojovaly změnu nebo zánik práv a povinností účastníků pracovněprávního vztahu. </a:t>
            </a:r>
            <a:r>
              <a:rPr lang="cs-CZ" sz="1800" b="1" dirty="0">
                <a:solidFill>
                  <a:schemeClr val="tx1"/>
                </a:solidFill>
              </a:rPr>
              <a:t>Jedná se pouze o skutečnost (tzv. faktický úkon)</a:t>
            </a:r>
            <a:r>
              <a:rPr lang="cs-CZ" sz="1800" dirty="0">
                <a:solidFill>
                  <a:schemeClr val="tx1"/>
                </a:solidFill>
              </a:rPr>
              <a:t>, která je hmotněprávním předpokladem pro právní jednání tam, kde to právní předpisy stanoví a která není sama o sobě způsobilá přivodit následky v právních vztazích účastníků pracovněprávního vztahu</a:t>
            </a:r>
            <a:r>
              <a:rPr lang="cs-CZ" sz="1800" dirty="0" smtClean="0">
                <a:solidFill>
                  <a:schemeClr val="tx1"/>
                </a:solidFill>
              </a:rPr>
              <a:t>.</a:t>
            </a:r>
          </a:p>
          <a:p>
            <a:pPr marL="45720" indent="0" algn="just">
              <a:buClr>
                <a:srgbClr val="C66951"/>
              </a:buClr>
              <a:buNone/>
            </a:pPr>
            <a:endParaRPr lang="cs-CZ" sz="1800" dirty="0">
              <a:solidFill>
                <a:schemeClr val="tx1"/>
              </a:solidFill>
            </a:endParaRPr>
          </a:p>
          <a:p>
            <a:pPr algn="just">
              <a:buClr>
                <a:srgbClr val="C66951"/>
              </a:buClr>
            </a:pPr>
            <a:r>
              <a:rPr lang="cs-CZ" sz="1800" dirty="0" smtClean="0">
                <a:solidFill>
                  <a:schemeClr val="tx1"/>
                </a:solidFill>
              </a:rPr>
              <a:t>Rozhodnutím </a:t>
            </a:r>
            <a:r>
              <a:rPr lang="cs-CZ" sz="1800" dirty="0">
                <a:solidFill>
                  <a:schemeClr val="tx1"/>
                </a:solidFill>
              </a:rPr>
              <a:t>o organizační změně se lze zabývat v řízení podle § </a:t>
            </a:r>
            <a:r>
              <a:rPr lang="cs-CZ" sz="1800" dirty="0" smtClean="0">
                <a:solidFill>
                  <a:schemeClr val="tx1"/>
                </a:solidFill>
              </a:rPr>
              <a:t>72 ZP </a:t>
            </a:r>
            <a:r>
              <a:rPr lang="cs-CZ" sz="1800" dirty="0">
                <a:solidFill>
                  <a:schemeClr val="tx1"/>
                </a:solidFill>
              </a:rPr>
              <a:t>jen jako </a:t>
            </a:r>
            <a:r>
              <a:rPr lang="cs-CZ" sz="1800" b="1" dirty="0">
                <a:solidFill>
                  <a:schemeClr val="tx1"/>
                </a:solidFill>
              </a:rPr>
              <a:t>jedním z předpokladů</a:t>
            </a:r>
            <a:r>
              <a:rPr lang="cs-CZ" sz="1800" dirty="0">
                <a:solidFill>
                  <a:schemeClr val="tx1"/>
                </a:solidFill>
              </a:rPr>
              <a:t>, které zákon stanoví pro platnost výpovědi podle § </a:t>
            </a:r>
            <a:r>
              <a:rPr lang="cs-CZ" sz="1800" dirty="0" smtClean="0">
                <a:solidFill>
                  <a:schemeClr val="tx1"/>
                </a:solidFill>
              </a:rPr>
              <a:t>52 </a:t>
            </a:r>
            <a:r>
              <a:rPr lang="cs-CZ" sz="1800" dirty="0">
                <a:solidFill>
                  <a:schemeClr val="tx1"/>
                </a:solidFill>
              </a:rPr>
              <a:t>písm. c) </a:t>
            </a:r>
            <a:r>
              <a:rPr lang="cs-CZ" sz="1800" dirty="0" smtClean="0">
                <a:solidFill>
                  <a:schemeClr val="tx1"/>
                </a:solidFill>
              </a:rPr>
              <a:t>ZP, </a:t>
            </a:r>
            <a:r>
              <a:rPr lang="cs-CZ" sz="1800" dirty="0">
                <a:solidFill>
                  <a:schemeClr val="tx1"/>
                </a:solidFill>
              </a:rPr>
              <a:t>a to vzhledem k okolnostem existujícím v době dání výpovědi; skutečnostmi, které nastanou </a:t>
            </a:r>
            <a:r>
              <a:rPr lang="cs-CZ" sz="1800" i="1" dirty="0">
                <a:solidFill>
                  <a:schemeClr val="tx1"/>
                </a:solidFill>
              </a:rPr>
              <a:t>ex post </a:t>
            </a:r>
            <a:r>
              <a:rPr lang="cs-CZ" sz="1800" dirty="0">
                <a:solidFill>
                  <a:schemeClr val="tx1"/>
                </a:solidFill>
              </a:rPr>
              <a:t>po učiněném úkonu, se zabývat nelze.</a:t>
            </a:r>
          </a:p>
          <a:p>
            <a:pPr algn="just">
              <a:buClr>
                <a:srgbClr val="C66951"/>
              </a:buClr>
            </a:pPr>
            <a:endParaRPr lang="cs-CZ" sz="1800" dirty="0">
              <a:solidFill>
                <a:schemeClr val="tx1"/>
              </a:solidFill>
            </a:endParaRPr>
          </a:p>
          <a:p>
            <a:pPr marL="45720" indent="0" algn="just">
              <a:lnSpc>
                <a:spcPct val="80000"/>
              </a:lnSpc>
              <a:spcBef>
                <a:spcPts val="300"/>
              </a:spcBef>
              <a:buClr>
                <a:srgbClr val="9999FF"/>
              </a:buClr>
              <a:buSzPct val="267000"/>
              <a:buNone/>
            </a:pPr>
            <a:endParaRPr lang="cs-CZ" sz="1600" dirty="0">
              <a:solidFill>
                <a:srgbClr val="003621"/>
              </a:solidFill>
            </a:endParaRPr>
          </a:p>
          <a:p>
            <a:pPr marL="45720" indent="0">
              <a:lnSpc>
                <a:spcPct val="80000"/>
              </a:lnSpc>
              <a:spcBef>
                <a:spcPts val="300"/>
              </a:spcBef>
              <a:buClr>
                <a:srgbClr val="9999FF"/>
              </a:buClr>
              <a:buSzPct val="267000"/>
              <a:buNone/>
            </a:pPr>
            <a:endParaRPr lang="cs-CZ" sz="1600" dirty="0">
              <a:solidFill>
                <a:srgbClr val="003621"/>
              </a:solidFill>
            </a:endParaRPr>
          </a:p>
          <a:p>
            <a:pPr marL="45720" indent="0">
              <a:lnSpc>
                <a:spcPct val="80000"/>
              </a:lnSpc>
              <a:spcBef>
                <a:spcPts val="300"/>
              </a:spcBef>
              <a:buSzPct val="267000"/>
              <a:buNone/>
              <a:defRPr/>
            </a:pPr>
            <a:endParaRPr lang="cs-CZ" dirty="0">
              <a:solidFill>
                <a:srgbClr val="003621"/>
              </a:solidFill>
            </a:endParaRPr>
          </a:p>
        </p:txBody>
      </p:sp>
      <p:sp>
        <p:nvSpPr>
          <p:cNvPr id="3" name="Nadpis 2"/>
          <p:cNvSpPr>
            <a:spLocks noGrp="1"/>
          </p:cNvSpPr>
          <p:nvPr>
            <p:ph type="title"/>
          </p:nvPr>
        </p:nvSpPr>
        <p:spPr/>
        <p:txBody>
          <a:bodyPr/>
          <a:lstStyle/>
          <a:p>
            <a:r>
              <a:rPr lang="cs-CZ" dirty="0" smtClean="0"/>
              <a:t>§ 52 písm. C) ZP</a:t>
            </a:r>
            <a:endParaRPr lang="cs-CZ" dirty="0"/>
          </a:p>
        </p:txBody>
      </p:sp>
    </p:spTree>
    <p:extLst>
      <p:ext uri="{BB962C8B-B14F-4D97-AF65-F5344CB8AC3E}">
        <p14:creationId xmlns:p14="http://schemas.microsoft.com/office/powerpoint/2010/main" val="7162041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marL="45720" indent="0">
              <a:lnSpc>
                <a:spcPct val="80000"/>
              </a:lnSpc>
              <a:spcBef>
                <a:spcPts val="300"/>
              </a:spcBef>
              <a:buClr>
                <a:srgbClr val="9999FF"/>
              </a:buClr>
              <a:buSzPct val="267000"/>
              <a:buNone/>
            </a:pPr>
            <a:r>
              <a:rPr lang="cs-CZ" sz="1600" b="1" dirty="0" smtClean="0">
                <a:solidFill>
                  <a:srgbClr val="003621"/>
                </a:solidFill>
              </a:rPr>
              <a:t>§ 55 zákona č. 373/2011 Sb., o specifických zdravotních službách</a:t>
            </a:r>
          </a:p>
          <a:p>
            <a:pPr marL="45720" indent="0">
              <a:lnSpc>
                <a:spcPct val="80000"/>
              </a:lnSpc>
              <a:spcBef>
                <a:spcPts val="300"/>
              </a:spcBef>
              <a:buClr>
                <a:srgbClr val="9999FF"/>
              </a:buClr>
              <a:buSzPct val="267000"/>
              <a:buNone/>
            </a:pPr>
            <a:endParaRPr lang="cs-CZ" sz="500" dirty="0" smtClean="0">
              <a:solidFill>
                <a:srgbClr val="003621"/>
              </a:solidFill>
            </a:endParaRPr>
          </a:p>
          <a:p>
            <a:pPr marL="45720" indent="0">
              <a:lnSpc>
                <a:spcPct val="80000"/>
              </a:lnSpc>
              <a:spcBef>
                <a:spcPts val="300"/>
              </a:spcBef>
              <a:buClr>
                <a:srgbClr val="9999FF"/>
              </a:buClr>
              <a:buSzPct val="267000"/>
              <a:buNone/>
            </a:pPr>
            <a:endParaRPr lang="cs-CZ" sz="1400" dirty="0" smtClean="0">
              <a:solidFill>
                <a:schemeClr val="tx1"/>
              </a:solidFill>
            </a:endParaRPr>
          </a:p>
          <a:p>
            <a:pPr marL="45720" indent="0" algn="just">
              <a:lnSpc>
                <a:spcPct val="80000"/>
              </a:lnSpc>
              <a:spcBef>
                <a:spcPts val="300"/>
              </a:spcBef>
              <a:buClr>
                <a:srgbClr val="9999FF"/>
              </a:buClr>
              <a:buSzPct val="267000"/>
              <a:buNone/>
            </a:pPr>
            <a:r>
              <a:rPr lang="cs-CZ" sz="1300" dirty="0" smtClean="0">
                <a:solidFill>
                  <a:schemeClr val="tx1"/>
                </a:solidFill>
              </a:rPr>
              <a:t>Zaměstnavatel </a:t>
            </a:r>
            <a:r>
              <a:rPr lang="cs-CZ" sz="1300" dirty="0">
                <a:solidFill>
                  <a:schemeClr val="tx1"/>
                </a:solidFill>
              </a:rPr>
              <a:t>je povinen</a:t>
            </a:r>
          </a:p>
          <a:p>
            <a:pPr marL="45720" indent="0" algn="just">
              <a:lnSpc>
                <a:spcPct val="170000"/>
              </a:lnSpc>
              <a:spcBef>
                <a:spcPts val="0"/>
              </a:spcBef>
              <a:buClr>
                <a:srgbClr val="9999FF"/>
              </a:buClr>
              <a:buSzPct val="267000"/>
              <a:buNone/>
            </a:pPr>
            <a:r>
              <a:rPr lang="cs-CZ" sz="1300" dirty="0" smtClean="0">
                <a:solidFill>
                  <a:schemeClr val="tx1"/>
                </a:solidFill>
              </a:rPr>
              <a:t>a) </a:t>
            </a:r>
            <a:r>
              <a:rPr lang="cs-CZ" sz="1300" dirty="0" smtClean="0">
                <a:solidFill>
                  <a:srgbClr val="FF0000"/>
                </a:solidFill>
              </a:rPr>
              <a:t>umožnit </a:t>
            </a:r>
            <a:r>
              <a:rPr lang="cs-CZ" sz="1300" dirty="0">
                <a:solidFill>
                  <a:srgbClr val="FF0000"/>
                </a:solidFill>
              </a:rPr>
              <a:t>pověřeným zaměstnancům poskytovatele </a:t>
            </a:r>
            <a:r>
              <a:rPr lang="cs-CZ" sz="1300" dirty="0" err="1">
                <a:solidFill>
                  <a:srgbClr val="FF0000"/>
                </a:solidFill>
              </a:rPr>
              <a:t>pracovnělékařských</a:t>
            </a:r>
            <a:r>
              <a:rPr lang="cs-CZ" sz="1300" dirty="0">
                <a:solidFill>
                  <a:srgbClr val="FF0000"/>
                </a:solidFill>
              </a:rPr>
              <a:t> služeb vstup na každé své pracoviště a sdělit jim informace </a:t>
            </a:r>
            <a:r>
              <a:rPr lang="cs-CZ" sz="1300" dirty="0">
                <a:solidFill>
                  <a:schemeClr val="tx1"/>
                </a:solidFill>
              </a:rPr>
              <a:t>potřebné k hodnocení a prevenci rizik možného ohrožení života nebo zdraví na pracovišti, včetně výsledků měření faktorů pracovních podmínek, předložit jim technickou dokumentaci strojů a zařízení, sdělit jim informace rozhodné pro ochranu zdraví při práci; </a:t>
            </a:r>
            <a:endParaRPr lang="cs-CZ" sz="1300" dirty="0" smtClean="0">
              <a:solidFill>
                <a:schemeClr val="tx1"/>
              </a:solidFill>
            </a:endParaRPr>
          </a:p>
          <a:p>
            <a:pPr marL="45720" indent="0" algn="just">
              <a:lnSpc>
                <a:spcPct val="170000"/>
              </a:lnSpc>
              <a:spcBef>
                <a:spcPts val="0"/>
              </a:spcBef>
              <a:buClr>
                <a:srgbClr val="9999FF"/>
              </a:buClr>
              <a:buSzPct val="267000"/>
              <a:buNone/>
            </a:pPr>
            <a:r>
              <a:rPr lang="cs-CZ" sz="1300" dirty="0" smtClean="0">
                <a:solidFill>
                  <a:schemeClr val="tx1"/>
                </a:solidFill>
              </a:rPr>
              <a:t>v </a:t>
            </a:r>
            <a:r>
              <a:rPr lang="cs-CZ" sz="1300" dirty="0">
                <a:solidFill>
                  <a:schemeClr val="tx1"/>
                </a:solidFill>
              </a:rPr>
              <a:t>případě pracovišť, která podléhají z důvodu státního nebo jiného zákonem chráněného tajemství zvláštnímu režimu, vstupují na tato pracoviště pouze určení zaměstnanci poskytovatele </a:t>
            </a:r>
            <a:r>
              <a:rPr lang="cs-CZ" sz="1300" dirty="0" err="1">
                <a:solidFill>
                  <a:schemeClr val="tx1"/>
                </a:solidFill>
              </a:rPr>
              <a:t>pracovnělékařských</a:t>
            </a:r>
            <a:r>
              <a:rPr lang="cs-CZ" sz="1300" dirty="0">
                <a:solidFill>
                  <a:schemeClr val="tx1"/>
                </a:solidFill>
              </a:rPr>
              <a:t> služeb, kteří jsou v tomto případě povinni dodržet zvláštní režim,</a:t>
            </a:r>
          </a:p>
          <a:p>
            <a:pPr marL="45720" indent="0" algn="just">
              <a:lnSpc>
                <a:spcPct val="170000"/>
              </a:lnSpc>
              <a:spcBef>
                <a:spcPts val="0"/>
              </a:spcBef>
              <a:buClr>
                <a:srgbClr val="9999FF"/>
              </a:buClr>
              <a:buSzPct val="267000"/>
              <a:buNone/>
            </a:pPr>
            <a:r>
              <a:rPr lang="cs-CZ" sz="1300" dirty="0" smtClean="0">
                <a:solidFill>
                  <a:schemeClr val="tx1"/>
                </a:solidFill>
              </a:rPr>
              <a:t>b</a:t>
            </a:r>
            <a:r>
              <a:rPr lang="cs-CZ" sz="1300" dirty="0">
                <a:solidFill>
                  <a:schemeClr val="tx1"/>
                </a:solidFill>
              </a:rPr>
              <a:t>) při zařazování zaměstnanců k práci </a:t>
            </a:r>
            <a:r>
              <a:rPr lang="cs-CZ" sz="1300" dirty="0">
                <a:solidFill>
                  <a:srgbClr val="FF0000"/>
                </a:solidFill>
              </a:rPr>
              <a:t>postupovat podle závěrů lékařských posudků </a:t>
            </a:r>
            <a:r>
              <a:rPr lang="cs-CZ" sz="1300" dirty="0">
                <a:solidFill>
                  <a:schemeClr val="tx1"/>
                </a:solidFill>
              </a:rPr>
              <a:t>o jejich zdravotní způsobilosti</a:t>
            </a:r>
            <a:r>
              <a:rPr lang="cs-CZ" sz="1300" dirty="0" smtClean="0">
                <a:solidFill>
                  <a:schemeClr val="tx1"/>
                </a:solidFill>
              </a:rPr>
              <a:t>,</a:t>
            </a:r>
            <a:endParaRPr lang="cs-CZ" sz="1300" dirty="0">
              <a:solidFill>
                <a:schemeClr val="tx1"/>
              </a:solidFill>
            </a:endParaRPr>
          </a:p>
        </p:txBody>
      </p:sp>
      <p:sp>
        <p:nvSpPr>
          <p:cNvPr id="3" name="Nadpis 2"/>
          <p:cNvSpPr>
            <a:spLocks noGrp="1"/>
          </p:cNvSpPr>
          <p:nvPr>
            <p:ph type="title"/>
          </p:nvPr>
        </p:nvSpPr>
        <p:spPr/>
        <p:txBody>
          <a:bodyPr/>
          <a:lstStyle/>
          <a:p>
            <a:r>
              <a:rPr lang="cs-CZ" dirty="0" smtClean="0"/>
              <a:t>§ 52 písm. D) ZP</a:t>
            </a:r>
            <a:endParaRPr lang="cs-CZ" dirty="0"/>
          </a:p>
        </p:txBody>
      </p:sp>
    </p:spTree>
    <p:extLst>
      <p:ext uri="{BB962C8B-B14F-4D97-AF65-F5344CB8AC3E}">
        <p14:creationId xmlns:p14="http://schemas.microsoft.com/office/powerpoint/2010/main" val="29196449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p:txBody>
          <a:bodyPr/>
          <a:lstStyle/>
          <a:p>
            <a:endParaRPr lang="cs-CZ"/>
          </a:p>
        </p:txBody>
      </p:sp>
      <p:sp>
        <p:nvSpPr>
          <p:cNvPr id="3" name="Nadpis 2"/>
          <p:cNvSpPr>
            <a:spLocks noGrp="1"/>
          </p:cNvSpPr>
          <p:nvPr>
            <p:ph type="title"/>
          </p:nvPr>
        </p:nvSpPr>
        <p:spPr/>
        <p:txBody>
          <a:bodyPr/>
          <a:lstStyle/>
          <a:p>
            <a:r>
              <a:rPr lang="cs-CZ" dirty="0" smtClean="0"/>
              <a:t>Výpověď</a:t>
            </a:r>
            <a:br>
              <a:rPr lang="cs-CZ" dirty="0" smtClean="0"/>
            </a:br>
            <a:r>
              <a:rPr lang="cs-CZ" dirty="0" smtClean="0"/>
              <a:t>(§ 50)</a:t>
            </a:r>
            <a:endParaRPr lang="cs-CZ" dirty="0"/>
          </a:p>
        </p:txBody>
      </p:sp>
    </p:spTree>
    <p:extLst>
      <p:ext uri="{BB962C8B-B14F-4D97-AF65-F5344CB8AC3E}">
        <p14:creationId xmlns:p14="http://schemas.microsoft.com/office/powerpoint/2010/main" val="17823721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25000" lnSpcReduction="20000"/>
          </a:bodyPr>
          <a:lstStyle/>
          <a:p>
            <a:pPr marL="45720" indent="0" algn="just">
              <a:lnSpc>
                <a:spcPct val="170000"/>
              </a:lnSpc>
              <a:spcBef>
                <a:spcPts val="0"/>
              </a:spcBef>
              <a:buClr>
                <a:srgbClr val="9999FF"/>
              </a:buClr>
              <a:buSzPct val="267000"/>
              <a:buNone/>
            </a:pPr>
            <a:r>
              <a:rPr lang="cs-CZ" sz="5200" dirty="0" smtClean="0">
                <a:solidFill>
                  <a:schemeClr val="tx1"/>
                </a:solidFill>
              </a:rPr>
              <a:t> </a:t>
            </a:r>
            <a:r>
              <a:rPr lang="cs-CZ" sz="5600" dirty="0" smtClean="0">
                <a:solidFill>
                  <a:schemeClr val="tx1"/>
                </a:solidFill>
              </a:rPr>
              <a:t>c</a:t>
            </a:r>
            <a:r>
              <a:rPr lang="cs-CZ" sz="5600" dirty="0">
                <a:solidFill>
                  <a:schemeClr val="tx1"/>
                </a:solidFill>
              </a:rPr>
              <a:t>) </a:t>
            </a:r>
            <a:r>
              <a:rPr lang="cs-CZ" sz="5600" dirty="0">
                <a:solidFill>
                  <a:srgbClr val="FF0000"/>
                </a:solidFill>
              </a:rPr>
              <a:t>při odeslání zaměstnance k </a:t>
            </a:r>
            <a:r>
              <a:rPr lang="cs-CZ" sz="5600" dirty="0" err="1">
                <a:solidFill>
                  <a:srgbClr val="FF0000"/>
                </a:solidFill>
              </a:rPr>
              <a:t>pracovnělékařské</a:t>
            </a:r>
            <a:r>
              <a:rPr lang="cs-CZ" sz="5600" dirty="0">
                <a:solidFill>
                  <a:srgbClr val="FF0000"/>
                </a:solidFill>
              </a:rPr>
              <a:t> prohlídce </a:t>
            </a:r>
            <a:r>
              <a:rPr lang="cs-CZ" sz="5600" dirty="0">
                <a:solidFill>
                  <a:schemeClr val="tx1"/>
                </a:solidFill>
              </a:rPr>
              <a:t>podle tohoto zákona nebo jiných právních předpisů </a:t>
            </a:r>
            <a:r>
              <a:rPr lang="cs-CZ" sz="5600" dirty="0">
                <a:solidFill>
                  <a:srgbClr val="FF0000"/>
                </a:solidFill>
              </a:rPr>
              <a:t>vybavit jej žádostí </a:t>
            </a:r>
            <a:r>
              <a:rPr lang="cs-CZ" sz="5600" dirty="0">
                <a:solidFill>
                  <a:schemeClr val="tx1"/>
                </a:solidFill>
              </a:rPr>
              <a:t>obsahující údaje o druhu práce, režimu práce a pracovních podmínkách, ke kterým je posouzení zaměstnance požadováno,</a:t>
            </a:r>
          </a:p>
          <a:p>
            <a:pPr marL="45720" indent="0" algn="just">
              <a:lnSpc>
                <a:spcPct val="170000"/>
              </a:lnSpc>
              <a:spcBef>
                <a:spcPts val="0"/>
              </a:spcBef>
              <a:buClr>
                <a:srgbClr val="9999FF"/>
              </a:buClr>
              <a:buSzPct val="267000"/>
              <a:buNone/>
            </a:pPr>
            <a:r>
              <a:rPr lang="cs-CZ" sz="5600" dirty="0">
                <a:solidFill>
                  <a:schemeClr val="tx1"/>
                </a:solidFill>
              </a:rPr>
              <a:t> </a:t>
            </a:r>
          </a:p>
          <a:p>
            <a:pPr marL="45720" indent="0" algn="just">
              <a:lnSpc>
                <a:spcPct val="170000"/>
              </a:lnSpc>
              <a:spcBef>
                <a:spcPts val="0"/>
              </a:spcBef>
              <a:buClr>
                <a:srgbClr val="9999FF"/>
              </a:buClr>
              <a:buSzPct val="267000"/>
              <a:buNone/>
            </a:pPr>
            <a:r>
              <a:rPr lang="cs-CZ" sz="5600" dirty="0" smtClean="0">
                <a:solidFill>
                  <a:schemeClr val="tx1"/>
                </a:solidFill>
              </a:rPr>
              <a:t>d) </a:t>
            </a:r>
            <a:r>
              <a:rPr lang="cs-CZ" sz="5600" dirty="0" smtClean="0">
                <a:solidFill>
                  <a:srgbClr val="FF0000"/>
                </a:solidFill>
              </a:rPr>
              <a:t>odeslat </a:t>
            </a:r>
            <a:r>
              <a:rPr lang="cs-CZ" sz="5600" dirty="0">
                <a:solidFill>
                  <a:srgbClr val="FF0000"/>
                </a:solidFill>
              </a:rPr>
              <a:t>zaměstnance na mimořádnou </a:t>
            </a:r>
            <a:r>
              <a:rPr lang="cs-CZ" sz="5600" dirty="0" err="1">
                <a:solidFill>
                  <a:srgbClr val="FF0000"/>
                </a:solidFill>
              </a:rPr>
              <a:t>pracovnělékařskou</a:t>
            </a:r>
            <a:r>
              <a:rPr lang="cs-CZ" sz="5600" dirty="0">
                <a:solidFill>
                  <a:srgbClr val="FF0000"/>
                </a:solidFill>
              </a:rPr>
              <a:t> prohlídku</a:t>
            </a:r>
            <a:r>
              <a:rPr lang="cs-CZ" sz="5600" dirty="0">
                <a:solidFill>
                  <a:schemeClr val="tx1"/>
                </a:solidFill>
              </a:rPr>
              <a:t>, pokud o to zaměstnanec požádal.</a:t>
            </a:r>
          </a:p>
          <a:p>
            <a:pPr marL="45720" indent="0" algn="just">
              <a:lnSpc>
                <a:spcPct val="170000"/>
              </a:lnSpc>
              <a:spcBef>
                <a:spcPts val="0"/>
              </a:spcBef>
              <a:buClr>
                <a:srgbClr val="9999FF"/>
              </a:buClr>
              <a:buSzPct val="267000"/>
              <a:buNone/>
            </a:pPr>
            <a:endParaRPr lang="cs-CZ" sz="5600" dirty="0" smtClean="0">
              <a:solidFill>
                <a:schemeClr val="tx1"/>
              </a:solidFill>
            </a:endParaRPr>
          </a:p>
          <a:p>
            <a:pPr marL="45720" indent="0" algn="just">
              <a:lnSpc>
                <a:spcPct val="170000"/>
              </a:lnSpc>
              <a:spcBef>
                <a:spcPts val="0"/>
              </a:spcBef>
              <a:buClr>
                <a:srgbClr val="9999FF"/>
              </a:buClr>
              <a:buSzPct val="267000"/>
              <a:buNone/>
            </a:pPr>
            <a:r>
              <a:rPr lang="cs-CZ" sz="5600" dirty="0" smtClean="0">
                <a:solidFill>
                  <a:schemeClr val="tx1"/>
                </a:solidFill>
              </a:rPr>
              <a:t>Zaměstnavatel </a:t>
            </a:r>
            <a:r>
              <a:rPr lang="cs-CZ" sz="5600" dirty="0">
                <a:solidFill>
                  <a:schemeClr val="tx1"/>
                </a:solidFill>
              </a:rPr>
              <a:t>má právo vyslat zaměstnance na mimořádnou </a:t>
            </a:r>
            <a:r>
              <a:rPr lang="cs-CZ" sz="5600" dirty="0" err="1">
                <a:solidFill>
                  <a:schemeClr val="tx1"/>
                </a:solidFill>
              </a:rPr>
              <a:t>pracovnělékařskou</a:t>
            </a:r>
            <a:r>
              <a:rPr lang="cs-CZ" sz="5600" dirty="0">
                <a:solidFill>
                  <a:schemeClr val="tx1"/>
                </a:solidFill>
              </a:rPr>
              <a:t> prohlídku, má-li pochybnosti o zdravotní způsobilosti zaměstnance k práci</a:t>
            </a:r>
            <a:r>
              <a:rPr lang="cs-CZ" sz="5600" dirty="0" smtClean="0">
                <a:solidFill>
                  <a:schemeClr val="tx1"/>
                </a:solidFill>
              </a:rPr>
              <a:t>.</a:t>
            </a:r>
          </a:p>
          <a:p>
            <a:pPr marL="45720" indent="0" algn="just">
              <a:lnSpc>
                <a:spcPct val="170000"/>
              </a:lnSpc>
              <a:spcBef>
                <a:spcPts val="0"/>
              </a:spcBef>
              <a:buClr>
                <a:srgbClr val="9999FF"/>
              </a:buClr>
              <a:buSzPct val="267000"/>
              <a:buNone/>
            </a:pPr>
            <a:endParaRPr lang="cs-CZ" sz="5600" dirty="0" smtClean="0">
              <a:solidFill>
                <a:schemeClr val="tx1"/>
              </a:solidFill>
            </a:endParaRPr>
          </a:p>
          <a:p>
            <a:pPr marL="45720" indent="0" algn="just">
              <a:lnSpc>
                <a:spcPct val="170000"/>
              </a:lnSpc>
              <a:spcBef>
                <a:spcPts val="0"/>
              </a:spcBef>
              <a:buClr>
                <a:srgbClr val="9999FF"/>
              </a:buClr>
              <a:buSzPct val="267000"/>
              <a:buNone/>
            </a:pPr>
            <a:r>
              <a:rPr lang="cs-CZ" sz="5600" dirty="0" smtClean="0">
                <a:solidFill>
                  <a:schemeClr val="tx1"/>
                </a:solidFill>
              </a:rPr>
              <a:t>-&gt; mimořádná </a:t>
            </a:r>
            <a:r>
              <a:rPr lang="cs-CZ" sz="5600" dirty="0" err="1" smtClean="0">
                <a:solidFill>
                  <a:schemeClr val="tx1"/>
                </a:solidFill>
              </a:rPr>
              <a:t>pracovnělékařská</a:t>
            </a:r>
            <a:r>
              <a:rPr lang="cs-CZ" sz="5600" dirty="0" smtClean="0">
                <a:solidFill>
                  <a:schemeClr val="tx1"/>
                </a:solidFill>
              </a:rPr>
              <a:t> prohlídka -&gt; viz. vyhláška </a:t>
            </a:r>
            <a:r>
              <a:rPr lang="cs-CZ" sz="5600" dirty="0">
                <a:solidFill>
                  <a:schemeClr val="tx1"/>
                </a:solidFill>
              </a:rPr>
              <a:t>ministerstva zdravotnictví č. 79/2013 Sb., o </a:t>
            </a:r>
            <a:r>
              <a:rPr lang="cs-CZ" sz="5600" dirty="0" err="1">
                <a:solidFill>
                  <a:schemeClr val="tx1"/>
                </a:solidFill>
              </a:rPr>
              <a:t>pracovnělékařských</a:t>
            </a:r>
            <a:r>
              <a:rPr lang="cs-CZ" sz="5600" dirty="0">
                <a:solidFill>
                  <a:schemeClr val="tx1"/>
                </a:solidFill>
              </a:rPr>
              <a:t> službách a některých druzích posudkové </a:t>
            </a:r>
            <a:r>
              <a:rPr lang="cs-CZ" sz="5600" dirty="0" smtClean="0">
                <a:solidFill>
                  <a:schemeClr val="tx1"/>
                </a:solidFill>
              </a:rPr>
              <a:t>péče (§ 12)</a:t>
            </a:r>
            <a:endParaRPr lang="cs-CZ" sz="5600" dirty="0">
              <a:solidFill>
                <a:schemeClr val="tx1"/>
              </a:solidFill>
            </a:endParaRPr>
          </a:p>
          <a:p>
            <a:pPr marL="45720" indent="0">
              <a:lnSpc>
                <a:spcPct val="80000"/>
              </a:lnSpc>
              <a:spcBef>
                <a:spcPts val="300"/>
              </a:spcBef>
              <a:buClr>
                <a:srgbClr val="9999FF"/>
              </a:buClr>
              <a:buSzPct val="267000"/>
              <a:buNone/>
            </a:pPr>
            <a:endParaRPr lang="cs-CZ" sz="1600" dirty="0" smtClean="0">
              <a:solidFill>
                <a:srgbClr val="003621"/>
              </a:solidFill>
            </a:endParaRPr>
          </a:p>
          <a:p>
            <a:pPr marL="45720" indent="0">
              <a:lnSpc>
                <a:spcPct val="80000"/>
              </a:lnSpc>
              <a:spcBef>
                <a:spcPts val="300"/>
              </a:spcBef>
              <a:buSzPct val="267000"/>
              <a:buNone/>
              <a:defRPr/>
            </a:pPr>
            <a:endParaRPr lang="cs-CZ" dirty="0">
              <a:solidFill>
                <a:srgbClr val="003621"/>
              </a:solidFill>
            </a:endParaRPr>
          </a:p>
        </p:txBody>
      </p:sp>
      <p:sp>
        <p:nvSpPr>
          <p:cNvPr id="3" name="Nadpis 2"/>
          <p:cNvSpPr>
            <a:spLocks noGrp="1"/>
          </p:cNvSpPr>
          <p:nvPr>
            <p:ph type="title"/>
          </p:nvPr>
        </p:nvSpPr>
        <p:spPr/>
        <p:txBody>
          <a:bodyPr/>
          <a:lstStyle/>
          <a:p>
            <a:r>
              <a:rPr lang="cs-CZ" dirty="0" smtClean="0"/>
              <a:t>§ 52 písm. D) ZP</a:t>
            </a:r>
            <a:endParaRPr lang="cs-CZ" dirty="0"/>
          </a:p>
        </p:txBody>
      </p:sp>
    </p:spTree>
    <p:extLst>
      <p:ext uri="{BB962C8B-B14F-4D97-AF65-F5344CB8AC3E}">
        <p14:creationId xmlns:p14="http://schemas.microsoft.com/office/powerpoint/2010/main" val="8067096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45720" indent="0" algn="just">
              <a:lnSpc>
                <a:spcPct val="80000"/>
              </a:lnSpc>
              <a:spcBef>
                <a:spcPts val="300"/>
              </a:spcBef>
              <a:buClr>
                <a:srgbClr val="9999FF"/>
              </a:buClr>
              <a:buSzPct val="267000"/>
              <a:buNone/>
            </a:pPr>
            <a:r>
              <a:rPr lang="cs-CZ" sz="1800" b="1" dirty="0" smtClean="0">
                <a:solidFill>
                  <a:srgbClr val="003621"/>
                </a:solidFill>
              </a:rPr>
              <a:t>§ 43 zákona o specifických zdravotních službách</a:t>
            </a:r>
          </a:p>
          <a:p>
            <a:pPr marL="45720" indent="0" algn="just">
              <a:lnSpc>
                <a:spcPct val="80000"/>
              </a:lnSpc>
              <a:spcBef>
                <a:spcPts val="300"/>
              </a:spcBef>
              <a:buClr>
                <a:srgbClr val="9999FF"/>
              </a:buClr>
              <a:buSzPct val="267000"/>
              <a:buNone/>
            </a:pPr>
            <a:endParaRPr lang="cs-CZ" sz="1600" dirty="0" smtClean="0">
              <a:solidFill>
                <a:srgbClr val="003621"/>
              </a:solidFill>
            </a:endParaRPr>
          </a:p>
          <a:p>
            <a:pPr marL="45720" indent="0" algn="just">
              <a:lnSpc>
                <a:spcPct val="80000"/>
              </a:lnSpc>
              <a:spcBef>
                <a:spcPts val="300"/>
              </a:spcBef>
              <a:buClr>
                <a:srgbClr val="9999FF"/>
              </a:buClr>
              <a:buSzPct val="267000"/>
              <a:buNone/>
            </a:pPr>
            <a:r>
              <a:rPr lang="cs-CZ" sz="1600" dirty="0" smtClean="0">
                <a:solidFill>
                  <a:srgbClr val="003621"/>
                </a:solidFill>
              </a:rPr>
              <a:t>§ 43 odst. 7: </a:t>
            </a:r>
          </a:p>
          <a:p>
            <a:pPr marL="45720" indent="0" algn="just">
              <a:lnSpc>
                <a:spcPct val="80000"/>
              </a:lnSpc>
              <a:spcBef>
                <a:spcPts val="300"/>
              </a:spcBef>
              <a:buClr>
                <a:srgbClr val="9999FF"/>
              </a:buClr>
              <a:buSzPct val="267000"/>
              <a:buNone/>
            </a:pPr>
            <a:r>
              <a:rPr lang="cs-CZ" sz="1600" dirty="0" smtClean="0">
                <a:solidFill>
                  <a:srgbClr val="003621"/>
                </a:solidFill>
              </a:rPr>
              <a:t>Lékařský </a:t>
            </a:r>
            <a:r>
              <a:rPr lang="cs-CZ" sz="1600" dirty="0">
                <a:solidFill>
                  <a:srgbClr val="003621"/>
                </a:solidFill>
              </a:rPr>
              <a:t>posudek se nevydá, jestliže se posuzovaná osoba odmítne podrobit lékařské prohlídce nebo vyšetření, které je její součástí; posuzující lékař tuto skutečnost zaznamená do zdravotnické dokumentace vedené o této osobě.</a:t>
            </a:r>
          </a:p>
          <a:p>
            <a:pPr marL="45720" indent="0" algn="just">
              <a:lnSpc>
                <a:spcPct val="80000"/>
              </a:lnSpc>
              <a:spcBef>
                <a:spcPts val="300"/>
              </a:spcBef>
              <a:buClr>
                <a:srgbClr val="9999FF"/>
              </a:buClr>
              <a:buSzPct val="267000"/>
              <a:buNone/>
            </a:pPr>
            <a:r>
              <a:rPr lang="cs-CZ" sz="1600" dirty="0">
                <a:solidFill>
                  <a:srgbClr val="003621"/>
                </a:solidFill>
              </a:rPr>
              <a:t> </a:t>
            </a:r>
          </a:p>
          <a:p>
            <a:pPr marL="45720" indent="0" algn="just">
              <a:lnSpc>
                <a:spcPct val="80000"/>
              </a:lnSpc>
              <a:spcBef>
                <a:spcPts val="300"/>
              </a:spcBef>
              <a:buClr>
                <a:srgbClr val="9999FF"/>
              </a:buClr>
              <a:buSzPct val="267000"/>
              <a:buNone/>
            </a:pPr>
            <a:r>
              <a:rPr lang="cs-CZ" sz="1600" dirty="0" smtClean="0">
                <a:solidFill>
                  <a:srgbClr val="003621"/>
                </a:solidFill>
              </a:rPr>
              <a:t>§ 43 odst. 8:</a:t>
            </a:r>
          </a:p>
          <a:p>
            <a:pPr marL="45720" indent="0" algn="just">
              <a:lnSpc>
                <a:spcPct val="80000"/>
              </a:lnSpc>
              <a:spcBef>
                <a:spcPts val="300"/>
              </a:spcBef>
              <a:buClr>
                <a:srgbClr val="9999FF"/>
              </a:buClr>
              <a:buSzPct val="267000"/>
              <a:buNone/>
            </a:pPr>
            <a:r>
              <a:rPr lang="cs-CZ" sz="1600" dirty="0" smtClean="0">
                <a:solidFill>
                  <a:srgbClr val="003621"/>
                </a:solidFill>
              </a:rPr>
              <a:t>Jestliže </a:t>
            </a:r>
            <a:r>
              <a:rPr lang="cs-CZ" sz="1600" dirty="0">
                <a:solidFill>
                  <a:srgbClr val="003621"/>
                </a:solidFill>
              </a:rPr>
              <a:t>nebyl lékařský posudek vydán z důvodu uvedeného v odstavci 7 nebo jestliže se posuzovaná osoba nepodrobila lékařské prohlídce za účelem dalšího posouzení zdravotní způsobilosti nebo zdravotního stavu ve stanoveném termínu bez uvedení vážného důvodu, hledí se na ni pro činnost, pro kterou měla být zdravotně posouzena, jako na zdravotně nezpůsobilou, nebo jako na osobu, která pozbyla dlouhodobě zdravotní způsobilost vykonávat dosavadní práci, anebo jako na osobu, jejíž zdravotní stav nesplňuje předpoklady nebo požadavky, ke kterým byl posuzován. V případě, kdy jde o pravidelně se opakující lékařskou prohlídku a posuzovaná osoba se jí nepodrobila, hledí se na ni jako na osobu zdravotně nezpůsobilou podle věty první ode dne, kdy končí platnost předchozího lékařského posudku.</a:t>
            </a:r>
            <a:r>
              <a:rPr lang="cs-CZ" sz="1600" dirty="0" smtClean="0">
                <a:solidFill>
                  <a:srgbClr val="003621"/>
                </a:solidFill>
              </a:rPr>
              <a:t>		</a:t>
            </a:r>
          </a:p>
          <a:p>
            <a:pPr marL="45720" indent="0" algn="ctr">
              <a:lnSpc>
                <a:spcPct val="80000"/>
              </a:lnSpc>
              <a:spcBef>
                <a:spcPts val="300"/>
              </a:spcBef>
              <a:buClr>
                <a:srgbClr val="9999FF"/>
              </a:buClr>
              <a:buSzPct val="267000"/>
              <a:buNone/>
            </a:pPr>
            <a:r>
              <a:rPr lang="cs-CZ" sz="1600" dirty="0" smtClean="0">
                <a:solidFill>
                  <a:srgbClr val="003621"/>
                </a:solidFill>
              </a:rPr>
              <a:t>=&gt; zaměstnavatel může dát zaměstnanci výpověď</a:t>
            </a:r>
            <a:endParaRPr lang="cs-CZ" dirty="0">
              <a:solidFill>
                <a:srgbClr val="003621"/>
              </a:solidFill>
            </a:endParaRPr>
          </a:p>
        </p:txBody>
      </p:sp>
      <p:sp>
        <p:nvSpPr>
          <p:cNvPr id="3" name="Nadpis 2"/>
          <p:cNvSpPr>
            <a:spLocks noGrp="1"/>
          </p:cNvSpPr>
          <p:nvPr>
            <p:ph type="title"/>
          </p:nvPr>
        </p:nvSpPr>
        <p:spPr/>
        <p:txBody>
          <a:bodyPr/>
          <a:lstStyle/>
          <a:p>
            <a:r>
              <a:rPr lang="cs-CZ" dirty="0" smtClean="0"/>
              <a:t>§ 52 písm. D) ZP</a:t>
            </a:r>
            <a:endParaRPr lang="cs-CZ" dirty="0"/>
          </a:p>
        </p:txBody>
      </p:sp>
    </p:spTree>
    <p:extLst>
      <p:ext uri="{BB962C8B-B14F-4D97-AF65-F5344CB8AC3E}">
        <p14:creationId xmlns:p14="http://schemas.microsoft.com/office/powerpoint/2010/main" val="37969319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45720" lvl="0" indent="0" algn="just">
              <a:lnSpc>
                <a:spcPct val="80000"/>
              </a:lnSpc>
              <a:spcBef>
                <a:spcPts val="300"/>
              </a:spcBef>
              <a:buClr>
                <a:srgbClr val="9999FF"/>
              </a:buClr>
              <a:buSzPct val="267000"/>
              <a:buNone/>
            </a:pPr>
            <a:r>
              <a:rPr lang="cs-CZ" sz="1800" b="1" dirty="0" smtClean="0">
                <a:solidFill>
                  <a:schemeClr val="tx1"/>
                </a:solidFill>
              </a:rPr>
              <a:t>§ 26 zákona č. 155/1995 Sb., o důchodovém pojištění</a:t>
            </a:r>
          </a:p>
          <a:p>
            <a:pPr marL="45720" lvl="0" indent="0" algn="just">
              <a:lnSpc>
                <a:spcPct val="80000"/>
              </a:lnSpc>
              <a:spcBef>
                <a:spcPts val="300"/>
              </a:spcBef>
              <a:buClr>
                <a:srgbClr val="9999FF"/>
              </a:buClr>
              <a:buSzPct val="267000"/>
              <a:buNone/>
            </a:pPr>
            <a:r>
              <a:rPr lang="cs-CZ" sz="1800" dirty="0" smtClean="0">
                <a:solidFill>
                  <a:schemeClr val="tx1"/>
                </a:solidFill>
              </a:rPr>
              <a:t>Dlouhodobě nepříznivý zdravotní stav</a:t>
            </a:r>
          </a:p>
          <a:p>
            <a:pPr marL="45720" lvl="0" indent="0" algn="just">
              <a:lnSpc>
                <a:spcPct val="80000"/>
              </a:lnSpc>
              <a:spcBef>
                <a:spcPts val="300"/>
              </a:spcBef>
              <a:buClr>
                <a:srgbClr val="9999FF"/>
              </a:buClr>
              <a:buSzPct val="267000"/>
              <a:buNone/>
            </a:pPr>
            <a:endParaRPr lang="cs-CZ" sz="1800" dirty="0">
              <a:solidFill>
                <a:schemeClr val="tx1"/>
              </a:solidFill>
            </a:endParaRPr>
          </a:p>
          <a:p>
            <a:pPr marL="45720" lvl="0" indent="0" algn="just">
              <a:lnSpc>
                <a:spcPct val="80000"/>
              </a:lnSpc>
              <a:spcBef>
                <a:spcPts val="300"/>
              </a:spcBef>
              <a:buClr>
                <a:srgbClr val="9999FF"/>
              </a:buClr>
              <a:buSzPct val="267000"/>
              <a:buNone/>
            </a:pPr>
            <a:r>
              <a:rPr lang="cs-CZ" sz="1800" dirty="0" smtClean="0">
                <a:solidFill>
                  <a:schemeClr val="tx1"/>
                </a:solidFill>
              </a:rPr>
              <a:t>Za </a:t>
            </a:r>
            <a:r>
              <a:rPr lang="cs-CZ" sz="1800" dirty="0">
                <a:solidFill>
                  <a:schemeClr val="tx1"/>
                </a:solidFill>
              </a:rPr>
              <a:t>dlouhodobě nepříznivý zdravotní stav se pro účely tohoto zákona považuje zdravotní stav, který omezuje tělesné, smyslové nebo duševní schopnosti pojištěnce významné pro jeho pracovní schopnost, </a:t>
            </a:r>
            <a:r>
              <a:rPr lang="cs-CZ" sz="1800" b="1" dirty="0">
                <a:solidFill>
                  <a:srgbClr val="FF0000"/>
                </a:solidFill>
              </a:rPr>
              <a:t>pokud tento zdravotní stav trvá </a:t>
            </a:r>
            <a:r>
              <a:rPr lang="cs-CZ" b="1" u="sng" dirty="0">
                <a:solidFill>
                  <a:srgbClr val="FF0000"/>
                </a:solidFill>
              </a:rPr>
              <a:t>déle než 1 rok</a:t>
            </a:r>
            <a:r>
              <a:rPr lang="cs-CZ" b="1" dirty="0">
                <a:solidFill>
                  <a:srgbClr val="FF0000"/>
                </a:solidFill>
              </a:rPr>
              <a:t> </a:t>
            </a:r>
            <a:r>
              <a:rPr lang="cs-CZ" sz="1800" b="1" dirty="0">
                <a:solidFill>
                  <a:srgbClr val="FF0000"/>
                </a:solidFill>
              </a:rPr>
              <a:t>nebo podle poznatků lékařské vědy lze předpokládat, že bude trvat </a:t>
            </a:r>
            <a:r>
              <a:rPr lang="cs-CZ" b="1" u="sng" dirty="0">
                <a:solidFill>
                  <a:srgbClr val="FF0000"/>
                </a:solidFill>
              </a:rPr>
              <a:t>déle než 1 rok</a:t>
            </a:r>
            <a:r>
              <a:rPr lang="cs-CZ" sz="1800" dirty="0">
                <a:solidFill>
                  <a:srgbClr val="FF0000"/>
                </a:solidFill>
              </a:rPr>
              <a:t>.</a:t>
            </a:r>
            <a:endParaRPr lang="cs-CZ" sz="1500" dirty="0" smtClean="0">
              <a:solidFill>
                <a:srgbClr val="FF0000"/>
              </a:solidFill>
            </a:endParaRPr>
          </a:p>
          <a:p>
            <a:pPr lvl="0" algn="just">
              <a:buClr>
                <a:srgbClr val="C66951"/>
              </a:buClr>
            </a:pPr>
            <a:endParaRPr lang="cs-CZ" sz="1500" dirty="0" smtClean="0">
              <a:solidFill>
                <a:srgbClr val="003621"/>
              </a:solidFill>
            </a:endParaRPr>
          </a:p>
          <a:p>
            <a:pPr marL="45720" indent="0" algn="just">
              <a:lnSpc>
                <a:spcPct val="80000"/>
              </a:lnSpc>
              <a:spcBef>
                <a:spcPts val="300"/>
              </a:spcBef>
              <a:buClr>
                <a:srgbClr val="9999FF"/>
              </a:buClr>
              <a:buSzPct val="267000"/>
              <a:buNone/>
            </a:pPr>
            <a:endParaRPr lang="cs-CZ" sz="1600" dirty="0" smtClean="0">
              <a:solidFill>
                <a:srgbClr val="003621"/>
              </a:solidFill>
            </a:endParaRPr>
          </a:p>
          <a:p>
            <a:pPr marL="45720" indent="0" algn="just">
              <a:lnSpc>
                <a:spcPct val="80000"/>
              </a:lnSpc>
              <a:spcBef>
                <a:spcPts val="300"/>
              </a:spcBef>
              <a:buClr>
                <a:srgbClr val="9999FF"/>
              </a:buClr>
              <a:buSzPct val="267000"/>
              <a:buNone/>
            </a:pPr>
            <a:endParaRPr lang="cs-CZ" sz="1600" dirty="0">
              <a:solidFill>
                <a:srgbClr val="003621"/>
              </a:solidFill>
            </a:endParaRPr>
          </a:p>
          <a:p>
            <a:pPr marL="45720" indent="0" algn="just">
              <a:lnSpc>
                <a:spcPct val="80000"/>
              </a:lnSpc>
              <a:spcBef>
                <a:spcPts val="300"/>
              </a:spcBef>
              <a:buClr>
                <a:srgbClr val="9999FF"/>
              </a:buClr>
              <a:buSzPct val="267000"/>
              <a:buNone/>
            </a:pPr>
            <a:endParaRPr lang="cs-CZ" sz="1600" dirty="0">
              <a:solidFill>
                <a:srgbClr val="003621"/>
              </a:solidFill>
            </a:endParaRPr>
          </a:p>
        </p:txBody>
      </p:sp>
      <p:sp>
        <p:nvSpPr>
          <p:cNvPr id="3" name="Nadpis 2"/>
          <p:cNvSpPr>
            <a:spLocks noGrp="1"/>
          </p:cNvSpPr>
          <p:nvPr>
            <p:ph type="title"/>
          </p:nvPr>
        </p:nvSpPr>
        <p:spPr/>
        <p:txBody>
          <a:bodyPr/>
          <a:lstStyle/>
          <a:p>
            <a:r>
              <a:rPr lang="cs-CZ" dirty="0" smtClean="0"/>
              <a:t>§ 52 písm. E) ZP</a:t>
            </a:r>
            <a:endParaRPr lang="cs-CZ" dirty="0"/>
          </a:p>
        </p:txBody>
      </p:sp>
    </p:spTree>
    <p:extLst>
      <p:ext uri="{BB962C8B-B14F-4D97-AF65-F5344CB8AC3E}">
        <p14:creationId xmlns:p14="http://schemas.microsoft.com/office/powerpoint/2010/main" val="22934438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734265"/>
          </a:xfrm>
        </p:spPr>
        <p:txBody>
          <a:bodyPr>
            <a:normAutofit/>
          </a:bodyPr>
          <a:lstStyle/>
          <a:p>
            <a:pPr marL="45720" lvl="0" indent="0" algn="just">
              <a:lnSpc>
                <a:spcPct val="80000"/>
              </a:lnSpc>
              <a:spcBef>
                <a:spcPts val="300"/>
              </a:spcBef>
              <a:buClr>
                <a:srgbClr val="9999FF"/>
              </a:buClr>
              <a:buSzPct val="267000"/>
              <a:buNone/>
            </a:pPr>
            <a:r>
              <a:rPr lang="cs-CZ" sz="1800" dirty="0" smtClean="0"/>
              <a:t>ROZSUDEK </a:t>
            </a:r>
            <a:r>
              <a:rPr lang="cs-CZ" sz="1800" dirty="0"/>
              <a:t>NS </a:t>
            </a:r>
            <a:r>
              <a:rPr lang="cs-CZ" sz="1800" dirty="0" smtClean="0"/>
              <a:t>ČR ze </a:t>
            </a:r>
            <a:r>
              <a:rPr lang="cs-CZ" sz="1800" dirty="0"/>
              <a:t>dne 04. 10. 2011, </a:t>
            </a:r>
            <a:r>
              <a:rPr lang="cs-CZ" sz="1800" dirty="0" err="1"/>
              <a:t>sp</a:t>
            </a:r>
            <a:r>
              <a:rPr lang="cs-CZ" sz="1800" dirty="0"/>
              <a:t>. zn. </a:t>
            </a:r>
            <a:r>
              <a:rPr lang="cs-CZ" sz="1800" b="1" dirty="0"/>
              <a:t>21 </a:t>
            </a:r>
            <a:r>
              <a:rPr lang="cs-CZ" sz="1800" b="1" dirty="0" err="1"/>
              <a:t>Cdo</a:t>
            </a:r>
            <a:r>
              <a:rPr lang="cs-CZ" sz="1800" b="1" dirty="0"/>
              <a:t> 2785/2010</a:t>
            </a:r>
            <a:r>
              <a:rPr lang="cs-CZ" sz="1800" dirty="0" smtClean="0"/>
              <a:t>.</a:t>
            </a:r>
          </a:p>
          <a:p>
            <a:pPr marL="45720" lvl="0" indent="0" algn="just">
              <a:lnSpc>
                <a:spcPct val="80000"/>
              </a:lnSpc>
              <a:spcBef>
                <a:spcPts val="300"/>
              </a:spcBef>
              <a:buClr>
                <a:srgbClr val="9999FF"/>
              </a:buClr>
              <a:buSzPct val="267000"/>
              <a:buNone/>
            </a:pPr>
            <a:endParaRPr lang="cs-CZ" sz="1500" dirty="0" smtClean="0">
              <a:solidFill>
                <a:srgbClr val="003621"/>
              </a:solidFill>
            </a:endParaRPr>
          </a:p>
          <a:p>
            <a:pPr lvl="0" algn="just">
              <a:buClr>
                <a:srgbClr val="C66951"/>
              </a:buClr>
            </a:pPr>
            <a:r>
              <a:rPr lang="cs-CZ" sz="1600" dirty="0" smtClean="0">
                <a:solidFill>
                  <a:schemeClr val="tx1"/>
                </a:solidFill>
              </a:rPr>
              <a:t>Lékařský </a:t>
            </a:r>
            <a:r>
              <a:rPr lang="cs-CZ" sz="1600" dirty="0">
                <a:solidFill>
                  <a:schemeClr val="tx1"/>
                </a:solidFill>
              </a:rPr>
              <a:t>posudek je způsobilým předpokladem pro podání výpovědi z pracovního poměru podle ustanovení § 52 písm. e) </a:t>
            </a:r>
            <a:r>
              <a:rPr lang="cs-CZ" sz="1600" dirty="0" smtClean="0">
                <a:solidFill>
                  <a:schemeClr val="tx1"/>
                </a:solidFill>
              </a:rPr>
              <a:t>ZP, </a:t>
            </a:r>
            <a:r>
              <a:rPr lang="cs-CZ" sz="1600" dirty="0">
                <a:solidFill>
                  <a:schemeClr val="tx1"/>
                </a:solidFill>
              </a:rPr>
              <a:t>jen jestliže v něm bylo </a:t>
            </a:r>
            <a:r>
              <a:rPr lang="cs-CZ" sz="1600" dirty="0">
                <a:solidFill>
                  <a:srgbClr val="FF0000"/>
                </a:solidFill>
              </a:rPr>
              <a:t>výslovně</a:t>
            </a:r>
            <a:r>
              <a:rPr lang="cs-CZ" sz="1600" dirty="0">
                <a:solidFill>
                  <a:schemeClr val="tx1"/>
                </a:solidFill>
              </a:rPr>
              <a:t> nebo jiným způsobem nevzbuzujícím pochybnosti </a:t>
            </a:r>
            <a:r>
              <a:rPr lang="cs-CZ" sz="1600" dirty="0">
                <a:solidFill>
                  <a:srgbClr val="FF0000"/>
                </a:solidFill>
              </a:rPr>
              <a:t>vyjádřeno</a:t>
            </a:r>
            <a:r>
              <a:rPr lang="cs-CZ" sz="1600" dirty="0">
                <a:solidFill>
                  <a:schemeClr val="tx1"/>
                </a:solidFill>
              </a:rPr>
              <a:t>, </a:t>
            </a:r>
            <a:r>
              <a:rPr lang="cs-CZ" sz="1600" dirty="0">
                <a:solidFill>
                  <a:srgbClr val="FF0000"/>
                </a:solidFill>
              </a:rPr>
              <a:t>že zaměstnanec vzhledem ke svému zdravotnímu stavu pozbyl způsobilost </a:t>
            </a:r>
            <a:r>
              <a:rPr lang="cs-CZ" sz="1600" dirty="0">
                <a:solidFill>
                  <a:schemeClr val="tx1"/>
                </a:solidFill>
              </a:rPr>
              <a:t>konat dále dosavadní práci </a:t>
            </a:r>
            <a:r>
              <a:rPr lang="cs-CZ" sz="1600" b="1" dirty="0">
                <a:solidFill>
                  <a:srgbClr val="FF0000"/>
                </a:solidFill>
              </a:rPr>
              <a:t>dlouhodobě</a:t>
            </a:r>
            <a:r>
              <a:rPr lang="cs-CZ" sz="1600" dirty="0" smtClean="0">
                <a:solidFill>
                  <a:schemeClr val="tx1"/>
                </a:solidFill>
              </a:rPr>
              <a:t>.</a:t>
            </a:r>
          </a:p>
          <a:p>
            <a:pPr lvl="0" algn="just">
              <a:buClr>
                <a:srgbClr val="C66951"/>
              </a:buClr>
            </a:pPr>
            <a:r>
              <a:rPr lang="cs-CZ" sz="1600" dirty="0">
                <a:solidFill>
                  <a:schemeClr val="tx1"/>
                </a:solidFill>
              </a:rPr>
              <a:t>Nesmí-li zaměstnanec konat pro svůj nepříznivý zdravotní stav dále dosavadní práci, je naplněn výpovědní důvod podle § 52 písm. e) </a:t>
            </a:r>
            <a:r>
              <a:rPr lang="cs-CZ" sz="1600" dirty="0" smtClean="0">
                <a:solidFill>
                  <a:schemeClr val="tx1"/>
                </a:solidFill>
              </a:rPr>
              <a:t>ZP:</a:t>
            </a:r>
          </a:p>
          <a:p>
            <a:pPr marL="388620" lvl="0" indent="-342900" algn="just">
              <a:buClr>
                <a:srgbClr val="C66951"/>
              </a:buClr>
              <a:buAutoNum type="alphaLcParenR"/>
            </a:pPr>
            <a:r>
              <a:rPr lang="cs-CZ" sz="1600" dirty="0" smtClean="0">
                <a:solidFill>
                  <a:schemeClr val="tx1"/>
                </a:solidFill>
              </a:rPr>
              <a:t>jestliže </a:t>
            </a:r>
            <a:r>
              <a:rPr lang="cs-CZ" sz="1600" dirty="0">
                <a:solidFill>
                  <a:schemeClr val="tx1"/>
                </a:solidFill>
              </a:rPr>
              <a:t>nejde o následek pracovního úrazu nebo nemoci z povolání, popř. ohrožení nemocí z povolání</a:t>
            </a:r>
            <a:r>
              <a:rPr lang="cs-CZ" sz="1600" dirty="0" smtClean="0">
                <a:solidFill>
                  <a:schemeClr val="tx1"/>
                </a:solidFill>
              </a:rPr>
              <a:t>,</a:t>
            </a:r>
          </a:p>
          <a:p>
            <a:pPr marL="388620" lvl="0" indent="-342900" algn="just">
              <a:buClr>
                <a:srgbClr val="C66951"/>
              </a:buClr>
              <a:buAutoNum type="alphaLcParenR"/>
            </a:pPr>
            <a:r>
              <a:rPr lang="cs-CZ" sz="1600" dirty="0" smtClean="0">
                <a:solidFill>
                  <a:schemeClr val="tx1"/>
                </a:solidFill>
              </a:rPr>
              <a:t>a </a:t>
            </a:r>
            <a:r>
              <a:rPr lang="cs-CZ" sz="1600" dirty="0">
                <a:solidFill>
                  <a:schemeClr val="tx1"/>
                </a:solidFill>
              </a:rPr>
              <a:t>jestliže se u zaměstnance jedná o dlouhodobý stav</a:t>
            </a:r>
            <a:r>
              <a:rPr lang="cs-CZ" sz="1600" dirty="0" smtClean="0">
                <a:solidFill>
                  <a:schemeClr val="tx1"/>
                </a:solidFill>
              </a:rPr>
              <a:t>.</a:t>
            </a:r>
          </a:p>
          <a:p>
            <a:pPr marL="388620" lvl="0" indent="-342900" algn="just">
              <a:buClr>
                <a:srgbClr val="C66951"/>
              </a:buClr>
              <a:buAutoNum type="alphaLcParenR"/>
            </a:pPr>
            <a:endParaRPr lang="cs-CZ" sz="1600" dirty="0" smtClean="0">
              <a:solidFill>
                <a:schemeClr val="tx1"/>
              </a:solidFill>
            </a:endParaRPr>
          </a:p>
          <a:p>
            <a:pPr algn="just">
              <a:buClr>
                <a:srgbClr val="C66951"/>
              </a:buClr>
            </a:pPr>
            <a:r>
              <a:rPr lang="cs-CZ" sz="1600" dirty="0" smtClean="0">
                <a:solidFill>
                  <a:schemeClr val="tx1"/>
                </a:solidFill>
              </a:rPr>
              <a:t>Zákoník </a:t>
            </a:r>
            <a:r>
              <a:rPr lang="cs-CZ" sz="1600" dirty="0">
                <a:solidFill>
                  <a:schemeClr val="tx1"/>
                </a:solidFill>
              </a:rPr>
              <a:t>práce výslovně neuvádí, kdy zaměstnanec pozbyl způsobilost konat práci dlouhodobě. Podle názoru dovolacího soudu lze považovat nezpůsobilost zaměstnance konat dále dosavadní práci za dlouhodobou zpravidla tehdy, má-li trvat podle poznatků lékařské vědy </a:t>
            </a:r>
            <a:r>
              <a:rPr lang="cs-CZ" sz="1600" b="1" dirty="0">
                <a:solidFill>
                  <a:srgbClr val="FF0000"/>
                </a:solidFill>
              </a:rPr>
              <a:t>déle než rok</a:t>
            </a:r>
            <a:r>
              <a:rPr lang="cs-CZ" sz="1600" dirty="0">
                <a:solidFill>
                  <a:schemeClr val="tx1"/>
                </a:solidFill>
              </a:rPr>
              <a:t>.</a:t>
            </a:r>
          </a:p>
          <a:p>
            <a:pPr lvl="0" algn="just">
              <a:buClr>
                <a:srgbClr val="C66951"/>
              </a:buClr>
            </a:pPr>
            <a:endParaRPr lang="cs-CZ" sz="1500" dirty="0" smtClean="0">
              <a:solidFill>
                <a:srgbClr val="003621"/>
              </a:solidFill>
            </a:endParaRPr>
          </a:p>
          <a:p>
            <a:pPr lvl="0" algn="just">
              <a:buClr>
                <a:srgbClr val="C66951"/>
              </a:buClr>
            </a:pPr>
            <a:endParaRPr lang="cs-CZ" sz="1500" dirty="0" smtClean="0">
              <a:solidFill>
                <a:srgbClr val="003621"/>
              </a:solidFill>
            </a:endParaRPr>
          </a:p>
          <a:p>
            <a:pPr marL="45720" indent="0" algn="just">
              <a:lnSpc>
                <a:spcPct val="80000"/>
              </a:lnSpc>
              <a:spcBef>
                <a:spcPts val="300"/>
              </a:spcBef>
              <a:buClr>
                <a:srgbClr val="9999FF"/>
              </a:buClr>
              <a:buSzPct val="267000"/>
              <a:buNone/>
            </a:pPr>
            <a:endParaRPr lang="cs-CZ" sz="1600" dirty="0" smtClean="0">
              <a:solidFill>
                <a:srgbClr val="003621"/>
              </a:solidFill>
            </a:endParaRPr>
          </a:p>
          <a:p>
            <a:pPr marL="45720" indent="0" algn="just">
              <a:lnSpc>
                <a:spcPct val="80000"/>
              </a:lnSpc>
              <a:spcBef>
                <a:spcPts val="300"/>
              </a:spcBef>
              <a:buClr>
                <a:srgbClr val="9999FF"/>
              </a:buClr>
              <a:buSzPct val="267000"/>
              <a:buNone/>
            </a:pPr>
            <a:endParaRPr lang="cs-CZ" sz="1600" dirty="0">
              <a:solidFill>
                <a:srgbClr val="003621"/>
              </a:solidFill>
            </a:endParaRPr>
          </a:p>
          <a:p>
            <a:pPr marL="45720" indent="0" algn="just">
              <a:lnSpc>
                <a:spcPct val="80000"/>
              </a:lnSpc>
              <a:spcBef>
                <a:spcPts val="300"/>
              </a:spcBef>
              <a:buClr>
                <a:srgbClr val="9999FF"/>
              </a:buClr>
              <a:buSzPct val="267000"/>
              <a:buNone/>
            </a:pPr>
            <a:endParaRPr lang="cs-CZ" sz="1600" dirty="0">
              <a:solidFill>
                <a:srgbClr val="003621"/>
              </a:solidFill>
            </a:endParaRPr>
          </a:p>
        </p:txBody>
      </p:sp>
      <p:sp>
        <p:nvSpPr>
          <p:cNvPr id="3" name="Nadpis 2"/>
          <p:cNvSpPr>
            <a:spLocks noGrp="1"/>
          </p:cNvSpPr>
          <p:nvPr>
            <p:ph type="title"/>
          </p:nvPr>
        </p:nvSpPr>
        <p:spPr/>
        <p:txBody>
          <a:bodyPr/>
          <a:lstStyle/>
          <a:p>
            <a:r>
              <a:rPr lang="cs-CZ" dirty="0" smtClean="0"/>
              <a:t>§ 52 písm. E) ZP</a:t>
            </a:r>
            <a:endParaRPr lang="cs-CZ" dirty="0"/>
          </a:p>
        </p:txBody>
      </p:sp>
    </p:spTree>
    <p:extLst>
      <p:ext uri="{BB962C8B-B14F-4D97-AF65-F5344CB8AC3E}">
        <p14:creationId xmlns:p14="http://schemas.microsoft.com/office/powerpoint/2010/main" val="33790706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fontScale="92500" lnSpcReduction="20000"/>
          </a:bodyPr>
          <a:lstStyle/>
          <a:p>
            <a:pPr marL="45720" lvl="0" indent="0" algn="just">
              <a:lnSpc>
                <a:spcPct val="80000"/>
              </a:lnSpc>
              <a:spcBef>
                <a:spcPts val="300"/>
              </a:spcBef>
              <a:buClr>
                <a:srgbClr val="9999FF"/>
              </a:buClr>
              <a:buSzPct val="267000"/>
              <a:buNone/>
            </a:pPr>
            <a:r>
              <a:rPr lang="cs-CZ" sz="1900" dirty="0" smtClean="0"/>
              <a:t>ROZSUDEK </a:t>
            </a:r>
            <a:r>
              <a:rPr lang="cs-CZ" sz="1900" dirty="0"/>
              <a:t>NS </a:t>
            </a:r>
            <a:r>
              <a:rPr lang="cs-CZ" sz="1900" dirty="0" smtClean="0"/>
              <a:t>ČR ze </a:t>
            </a:r>
            <a:r>
              <a:rPr lang="cs-CZ" sz="1900" dirty="0"/>
              <a:t>dne </a:t>
            </a:r>
            <a:r>
              <a:rPr lang="cs-CZ" sz="1900" dirty="0" smtClean="0"/>
              <a:t>16. 12. 2013, </a:t>
            </a:r>
            <a:r>
              <a:rPr lang="cs-CZ" sz="1900" dirty="0" err="1"/>
              <a:t>sp</a:t>
            </a:r>
            <a:r>
              <a:rPr lang="cs-CZ" sz="1900" dirty="0"/>
              <a:t>. zn. </a:t>
            </a:r>
            <a:r>
              <a:rPr lang="cs-CZ" sz="1900" b="1" dirty="0"/>
              <a:t>21 </a:t>
            </a:r>
            <a:r>
              <a:rPr lang="cs-CZ" sz="1900" b="1" dirty="0" err="1"/>
              <a:t>Cdo</a:t>
            </a:r>
            <a:r>
              <a:rPr lang="cs-CZ" sz="1900" b="1" dirty="0"/>
              <a:t> </a:t>
            </a:r>
            <a:r>
              <a:rPr lang="cs-CZ" sz="1900" b="1" dirty="0" smtClean="0"/>
              <a:t>224/2013</a:t>
            </a:r>
            <a:r>
              <a:rPr lang="cs-CZ" sz="1900" dirty="0" smtClean="0"/>
              <a:t>.</a:t>
            </a:r>
          </a:p>
          <a:p>
            <a:pPr marL="45720" lvl="0" indent="0" algn="just">
              <a:lnSpc>
                <a:spcPct val="80000"/>
              </a:lnSpc>
              <a:spcBef>
                <a:spcPts val="300"/>
              </a:spcBef>
              <a:buClr>
                <a:srgbClr val="9999FF"/>
              </a:buClr>
              <a:buSzPct val="267000"/>
              <a:buNone/>
            </a:pPr>
            <a:endParaRPr lang="cs-CZ" sz="1700" dirty="0" smtClean="0">
              <a:solidFill>
                <a:schemeClr val="tx1"/>
              </a:solidFill>
            </a:endParaRPr>
          </a:p>
          <a:p>
            <a:pPr marL="45720" lvl="0" indent="0" algn="just">
              <a:buClr>
                <a:srgbClr val="C66951"/>
              </a:buClr>
              <a:buNone/>
            </a:pPr>
            <a:r>
              <a:rPr lang="cs-CZ" sz="1700" b="1" dirty="0" smtClean="0">
                <a:solidFill>
                  <a:schemeClr val="tx1"/>
                </a:solidFill>
              </a:rPr>
              <a:t>Odkaz </a:t>
            </a:r>
            <a:r>
              <a:rPr lang="cs-CZ" sz="1700" b="1" dirty="0">
                <a:solidFill>
                  <a:schemeClr val="tx1"/>
                </a:solidFill>
              </a:rPr>
              <a:t>na lékařský posudek ve výpovědi</a:t>
            </a:r>
          </a:p>
          <a:p>
            <a:pPr lvl="0" algn="just">
              <a:buClr>
                <a:srgbClr val="C66951"/>
              </a:buClr>
            </a:pPr>
            <a:endParaRPr lang="cs-CZ" sz="1700" dirty="0">
              <a:solidFill>
                <a:schemeClr val="tx1"/>
              </a:solidFill>
            </a:endParaRPr>
          </a:p>
          <a:p>
            <a:pPr lvl="0" algn="just">
              <a:buClr>
                <a:srgbClr val="C66951"/>
              </a:buClr>
            </a:pPr>
            <a:r>
              <a:rPr lang="cs-CZ" sz="1700" dirty="0" smtClean="0">
                <a:solidFill>
                  <a:schemeClr val="tx1"/>
                </a:solidFill>
              </a:rPr>
              <a:t>Jestliže zaměstnavatel </a:t>
            </a:r>
            <a:r>
              <a:rPr lang="cs-CZ" sz="1700" dirty="0">
                <a:solidFill>
                  <a:schemeClr val="tx1"/>
                </a:solidFill>
              </a:rPr>
              <a:t>ve výpovědi z pracovního poměru musí - má-li být jeho výpověď z pracovního poměru platným právním </a:t>
            </a:r>
            <a:r>
              <a:rPr lang="cs-CZ" sz="1700" dirty="0" smtClean="0">
                <a:solidFill>
                  <a:schemeClr val="tx1"/>
                </a:solidFill>
              </a:rPr>
              <a:t>jednáním </a:t>
            </a:r>
            <a:r>
              <a:rPr lang="cs-CZ" sz="1700" dirty="0">
                <a:solidFill>
                  <a:schemeClr val="tx1"/>
                </a:solidFill>
              </a:rPr>
              <a:t>- při skutkovém vymezení výpovědního důvodu vždy rozlišit, </a:t>
            </a:r>
            <a:r>
              <a:rPr lang="cs-CZ" sz="1700" b="1" dirty="0">
                <a:solidFill>
                  <a:schemeClr val="tx1"/>
                </a:solidFill>
              </a:rPr>
              <a:t>zda důvodem výpovědi je neschopnost zaměstnance konat práci pro pracovní úraz, onemocnění nemocí z povolání nebo pro ohrožení touto nemocí</a:t>
            </a:r>
            <a:r>
              <a:rPr lang="cs-CZ" sz="1700" dirty="0">
                <a:solidFill>
                  <a:schemeClr val="tx1"/>
                </a:solidFill>
              </a:rPr>
              <a:t> nebo zda přistupuje k rozvázání pracovního poměru výpovědí, </a:t>
            </a:r>
            <a:r>
              <a:rPr lang="cs-CZ" sz="1700" b="1" dirty="0">
                <a:solidFill>
                  <a:schemeClr val="tx1"/>
                </a:solidFill>
              </a:rPr>
              <a:t>protože zaměstnanec z jiných zdravotních důvodů (pro tzv. obecné onemocnění) pozbyl dlouhodobě způsobilosti konat dále dosavadní práci</a:t>
            </a:r>
            <a:r>
              <a:rPr lang="cs-CZ" sz="1700" dirty="0">
                <a:solidFill>
                  <a:schemeClr val="tx1"/>
                </a:solidFill>
              </a:rPr>
              <a:t>, je dáno již povahou věci, že, zakládá-li se důvod výpovědi na lékařském posudku vydaném </a:t>
            </a:r>
            <a:r>
              <a:rPr lang="cs-CZ" sz="1700" dirty="0" smtClean="0">
                <a:solidFill>
                  <a:schemeClr val="tx1"/>
                </a:solidFill>
              </a:rPr>
              <a:t>„poskytovatelem </a:t>
            </a:r>
            <a:r>
              <a:rPr lang="cs-CZ" sz="1700" dirty="0" err="1" smtClean="0">
                <a:solidFill>
                  <a:schemeClr val="tx1"/>
                </a:solidFill>
              </a:rPr>
              <a:t>pracovnělékařských</a:t>
            </a:r>
            <a:r>
              <a:rPr lang="cs-CZ" sz="1700" dirty="0" smtClean="0">
                <a:solidFill>
                  <a:schemeClr val="tx1"/>
                </a:solidFill>
              </a:rPr>
              <a:t> služeb" </a:t>
            </a:r>
            <a:r>
              <a:rPr lang="cs-CZ" sz="1700" dirty="0">
                <a:solidFill>
                  <a:schemeClr val="tx1"/>
                </a:solidFill>
              </a:rPr>
              <a:t>nebo na rozhodnutí příslušného správního úřadu, který lékařský posudek přezkoumává, musí rozlišení toho, proč zaměstnanec není schopen dále konat dosavadní práci [rozlišení důvodů výpovědi podle ustanovení § 52 písm. d) a § 52 písm. e) zák. č. 262/2006 Sb.], vždy obsahovat lékařský posudek vydaný "zařízením závodní preventivní péče" nebo rozhodnutí příslušného správního úřadu, který lékařský posudek přezkoumává</a:t>
            </a:r>
            <a:r>
              <a:rPr lang="cs-CZ" sz="1700" dirty="0" smtClean="0">
                <a:solidFill>
                  <a:schemeClr val="tx1"/>
                </a:solidFill>
              </a:rPr>
              <a:t>.</a:t>
            </a:r>
          </a:p>
          <a:p>
            <a:pPr marL="45720" indent="0" algn="just">
              <a:buClr>
                <a:srgbClr val="C66951"/>
              </a:buClr>
              <a:buNone/>
            </a:pPr>
            <a:r>
              <a:rPr lang="cs-CZ" sz="1700" dirty="0" smtClean="0"/>
              <a:t>-&gt; </a:t>
            </a:r>
            <a:r>
              <a:rPr lang="cs-CZ" sz="1700" b="1" dirty="0"/>
              <a:t>z lékařského posudku musí být patrné, co je příčinou nezpůsobilosti zaměstnance konat dosavadní práci</a:t>
            </a:r>
            <a:endParaRPr lang="cs-CZ" sz="1700" dirty="0"/>
          </a:p>
          <a:p>
            <a:pPr lvl="0" algn="just">
              <a:buClr>
                <a:srgbClr val="C66951"/>
              </a:buClr>
            </a:pPr>
            <a:endParaRPr lang="cs-CZ" sz="1500" dirty="0" smtClean="0">
              <a:solidFill>
                <a:schemeClr val="tx1"/>
              </a:solidFill>
            </a:endParaRPr>
          </a:p>
          <a:p>
            <a:pPr lvl="0" algn="just">
              <a:buClr>
                <a:srgbClr val="C66951"/>
              </a:buClr>
            </a:pPr>
            <a:endParaRPr lang="cs-CZ" sz="1500" dirty="0" smtClean="0">
              <a:solidFill>
                <a:srgbClr val="003621"/>
              </a:solidFill>
            </a:endParaRPr>
          </a:p>
          <a:p>
            <a:pPr marL="45720" indent="0" algn="just">
              <a:lnSpc>
                <a:spcPct val="80000"/>
              </a:lnSpc>
              <a:spcBef>
                <a:spcPts val="300"/>
              </a:spcBef>
              <a:buClr>
                <a:srgbClr val="9999FF"/>
              </a:buClr>
              <a:buSzPct val="267000"/>
              <a:buNone/>
            </a:pPr>
            <a:endParaRPr lang="cs-CZ" sz="1600" dirty="0" smtClean="0">
              <a:solidFill>
                <a:srgbClr val="003621"/>
              </a:solidFill>
            </a:endParaRPr>
          </a:p>
          <a:p>
            <a:pPr marL="45720" indent="0" algn="just">
              <a:lnSpc>
                <a:spcPct val="80000"/>
              </a:lnSpc>
              <a:spcBef>
                <a:spcPts val="300"/>
              </a:spcBef>
              <a:buClr>
                <a:srgbClr val="9999FF"/>
              </a:buClr>
              <a:buSzPct val="267000"/>
              <a:buNone/>
            </a:pPr>
            <a:endParaRPr lang="cs-CZ" sz="1600" dirty="0">
              <a:solidFill>
                <a:srgbClr val="003621"/>
              </a:solidFill>
            </a:endParaRPr>
          </a:p>
          <a:p>
            <a:pPr marL="45720" indent="0" algn="just">
              <a:lnSpc>
                <a:spcPct val="80000"/>
              </a:lnSpc>
              <a:spcBef>
                <a:spcPts val="300"/>
              </a:spcBef>
              <a:buClr>
                <a:srgbClr val="9999FF"/>
              </a:buClr>
              <a:buSzPct val="267000"/>
              <a:buNone/>
            </a:pPr>
            <a:endParaRPr lang="cs-CZ" sz="1600" dirty="0">
              <a:solidFill>
                <a:srgbClr val="003621"/>
              </a:solidFill>
            </a:endParaRPr>
          </a:p>
        </p:txBody>
      </p:sp>
      <p:sp>
        <p:nvSpPr>
          <p:cNvPr id="3" name="Nadpis 2"/>
          <p:cNvSpPr>
            <a:spLocks noGrp="1"/>
          </p:cNvSpPr>
          <p:nvPr>
            <p:ph type="title"/>
          </p:nvPr>
        </p:nvSpPr>
        <p:spPr/>
        <p:txBody>
          <a:bodyPr/>
          <a:lstStyle/>
          <a:p>
            <a:r>
              <a:rPr lang="cs-CZ" dirty="0" smtClean="0"/>
              <a:t>§ 52 písm. E) ZP</a:t>
            </a:r>
            <a:endParaRPr lang="cs-CZ" dirty="0"/>
          </a:p>
        </p:txBody>
      </p:sp>
    </p:spTree>
    <p:extLst>
      <p:ext uri="{BB962C8B-B14F-4D97-AF65-F5344CB8AC3E}">
        <p14:creationId xmlns:p14="http://schemas.microsoft.com/office/powerpoint/2010/main" val="4826074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45720" lvl="0" indent="0" algn="just">
              <a:lnSpc>
                <a:spcPct val="80000"/>
              </a:lnSpc>
              <a:spcBef>
                <a:spcPts val="300"/>
              </a:spcBef>
              <a:buClr>
                <a:srgbClr val="9999FF"/>
              </a:buClr>
              <a:buSzPct val="267000"/>
              <a:buNone/>
            </a:pPr>
            <a:r>
              <a:rPr lang="cs-CZ" sz="1800" dirty="0" smtClean="0"/>
              <a:t>ROZSUDEK KS v Ostravě ze </a:t>
            </a:r>
            <a:r>
              <a:rPr lang="cs-CZ" sz="1800" dirty="0"/>
              <a:t>dne </a:t>
            </a:r>
            <a:r>
              <a:rPr lang="cs-CZ" sz="1800" dirty="0" smtClean="0"/>
              <a:t>19. 01. 1996, </a:t>
            </a:r>
            <a:r>
              <a:rPr lang="cs-CZ" sz="1800" dirty="0" err="1"/>
              <a:t>sp</a:t>
            </a:r>
            <a:r>
              <a:rPr lang="cs-CZ" sz="1800" dirty="0"/>
              <a:t>. zn. </a:t>
            </a:r>
            <a:r>
              <a:rPr lang="cs-CZ" sz="1800" b="1" dirty="0" smtClean="0"/>
              <a:t>16 Co 398/95</a:t>
            </a:r>
            <a:r>
              <a:rPr lang="cs-CZ" sz="1800" dirty="0" smtClean="0"/>
              <a:t>.</a:t>
            </a:r>
          </a:p>
          <a:p>
            <a:pPr marL="45720" lvl="0" indent="0" algn="just">
              <a:lnSpc>
                <a:spcPct val="80000"/>
              </a:lnSpc>
              <a:spcBef>
                <a:spcPts val="300"/>
              </a:spcBef>
              <a:buClr>
                <a:srgbClr val="9999FF"/>
              </a:buClr>
              <a:buSzPct val="267000"/>
              <a:buNone/>
            </a:pPr>
            <a:endParaRPr lang="cs-CZ" sz="1500" dirty="0" smtClean="0">
              <a:solidFill>
                <a:schemeClr val="tx1"/>
              </a:solidFill>
            </a:endParaRPr>
          </a:p>
          <a:p>
            <a:pPr lvl="0" algn="just">
              <a:buClr>
                <a:srgbClr val="C66951"/>
              </a:buClr>
            </a:pPr>
            <a:r>
              <a:rPr lang="cs-CZ" sz="1600" dirty="0" smtClean="0">
                <a:solidFill>
                  <a:schemeClr val="tx1"/>
                </a:solidFill>
              </a:rPr>
              <a:t>Předpokladem </a:t>
            </a:r>
            <a:r>
              <a:rPr lang="cs-CZ" sz="1600" dirty="0">
                <a:solidFill>
                  <a:schemeClr val="tx1"/>
                </a:solidFill>
              </a:rPr>
              <a:t>platné výpovědi z pracovního poměru podle § </a:t>
            </a:r>
            <a:r>
              <a:rPr lang="cs-CZ" sz="1600" dirty="0" smtClean="0">
                <a:solidFill>
                  <a:schemeClr val="tx1"/>
                </a:solidFill>
              </a:rPr>
              <a:t>52 </a:t>
            </a:r>
            <a:r>
              <a:rPr lang="cs-CZ" sz="1600" dirty="0">
                <a:solidFill>
                  <a:schemeClr val="tx1"/>
                </a:solidFill>
              </a:rPr>
              <a:t>písm. d) </a:t>
            </a:r>
            <a:r>
              <a:rPr lang="cs-CZ" sz="1600" dirty="0" smtClean="0">
                <a:solidFill>
                  <a:schemeClr val="tx1"/>
                </a:solidFill>
              </a:rPr>
              <a:t>ZP </a:t>
            </a:r>
            <a:r>
              <a:rPr lang="cs-CZ" sz="1600" dirty="0">
                <a:solidFill>
                  <a:schemeClr val="tx1"/>
                </a:solidFill>
              </a:rPr>
              <a:t>je jen takový lékařský posudek, který nepřipouští jiný odborný závěr než ten, že zaměstnanec dlouhodobě pozbyl způsobilost vykonávat dosavadní práci. </a:t>
            </a:r>
            <a:r>
              <a:rPr lang="cs-CZ" sz="1600" b="1" dirty="0">
                <a:solidFill>
                  <a:srgbClr val="FF0000"/>
                </a:solidFill>
              </a:rPr>
              <a:t>Nestačí tedy pouhé doporučení lékaře </a:t>
            </a:r>
            <a:r>
              <a:rPr lang="cs-CZ" sz="1600" b="1" dirty="0">
                <a:solidFill>
                  <a:schemeClr val="tx1"/>
                </a:solidFill>
              </a:rPr>
              <a:t>ke změně druhu vykonávané práce odůvodněné nevhodností dosavadní práce z hlediska zdravotního stavu zaměstnance, stejně jako nemůže být podkladem pro výpověď z pracovního poměru posudek, z něhož jednoznačně nevyplývá, že pracovní nezpůsobilost zaměstnance je dlouhodobé povahy (není jen dočasná).</a:t>
            </a:r>
          </a:p>
          <a:p>
            <a:pPr marL="45720" lvl="0" indent="0" algn="just">
              <a:buClr>
                <a:srgbClr val="C66951"/>
              </a:buClr>
              <a:buNone/>
            </a:pPr>
            <a:endParaRPr lang="cs-CZ" sz="1500" dirty="0" smtClean="0">
              <a:solidFill>
                <a:srgbClr val="003621"/>
              </a:solidFill>
            </a:endParaRPr>
          </a:p>
          <a:p>
            <a:pPr marL="45720" indent="0" algn="just">
              <a:lnSpc>
                <a:spcPct val="80000"/>
              </a:lnSpc>
              <a:spcBef>
                <a:spcPts val="300"/>
              </a:spcBef>
              <a:buClr>
                <a:srgbClr val="9999FF"/>
              </a:buClr>
              <a:buSzPct val="267000"/>
              <a:buNone/>
            </a:pPr>
            <a:endParaRPr lang="cs-CZ" sz="1600" dirty="0" smtClean="0">
              <a:solidFill>
                <a:srgbClr val="003621"/>
              </a:solidFill>
            </a:endParaRPr>
          </a:p>
          <a:p>
            <a:pPr marL="45720" indent="0" algn="just">
              <a:lnSpc>
                <a:spcPct val="80000"/>
              </a:lnSpc>
              <a:spcBef>
                <a:spcPts val="300"/>
              </a:spcBef>
              <a:buClr>
                <a:srgbClr val="9999FF"/>
              </a:buClr>
              <a:buSzPct val="267000"/>
              <a:buNone/>
            </a:pPr>
            <a:endParaRPr lang="cs-CZ" sz="1600" dirty="0">
              <a:solidFill>
                <a:srgbClr val="003621"/>
              </a:solidFill>
            </a:endParaRPr>
          </a:p>
          <a:p>
            <a:pPr marL="45720" indent="0" algn="just">
              <a:lnSpc>
                <a:spcPct val="80000"/>
              </a:lnSpc>
              <a:spcBef>
                <a:spcPts val="300"/>
              </a:spcBef>
              <a:buClr>
                <a:srgbClr val="9999FF"/>
              </a:buClr>
              <a:buSzPct val="267000"/>
              <a:buNone/>
            </a:pPr>
            <a:endParaRPr lang="cs-CZ" sz="1600" dirty="0">
              <a:solidFill>
                <a:srgbClr val="003621"/>
              </a:solidFill>
            </a:endParaRPr>
          </a:p>
        </p:txBody>
      </p:sp>
      <p:sp>
        <p:nvSpPr>
          <p:cNvPr id="3" name="Nadpis 2"/>
          <p:cNvSpPr>
            <a:spLocks noGrp="1"/>
          </p:cNvSpPr>
          <p:nvPr>
            <p:ph type="title"/>
          </p:nvPr>
        </p:nvSpPr>
        <p:spPr/>
        <p:txBody>
          <a:bodyPr/>
          <a:lstStyle/>
          <a:p>
            <a:r>
              <a:rPr lang="cs-CZ" dirty="0" smtClean="0"/>
              <a:t>§ 52 písm. E) ZP</a:t>
            </a:r>
            <a:endParaRPr lang="cs-CZ" dirty="0"/>
          </a:p>
        </p:txBody>
      </p:sp>
    </p:spTree>
    <p:extLst>
      <p:ext uri="{BB962C8B-B14F-4D97-AF65-F5344CB8AC3E}">
        <p14:creationId xmlns:p14="http://schemas.microsoft.com/office/powerpoint/2010/main" val="2331080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45720" indent="0">
              <a:buNone/>
            </a:pPr>
            <a:r>
              <a:rPr lang="cs-CZ" dirty="0" smtClean="0">
                <a:solidFill>
                  <a:schemeClr val="tx1"/>
                </a:solidFill>
              </a:rPr>
              <a:t>ROZDÍL MEZI § 52 písm. d) a e) ZP</a:t>
            </a:r>
          </a:p>
          <a:p>
            <a:pPr marL="45720" indent="0">
              <a:buNone/>
            </a:pPr>
            <a:endParaRPr lang="cs-CZ" dirty="0">
              <a:solidFill>
                <a:schemeClr val="tx1"/>
              </a:solidFill>
            </a:endParaRPr>
          </a:p>
          <a:p>
            <a:pPr marL="45720" indent="0">
              <a:buNone/>
            </a:pPr>
            <a:endParaRPr lang="cs-CZ" dirty="0" smtClean="0">
              <a:solidFill>
                <a:schemeClr val="tx1"/>
              </a:solidFill>
            </a:endParaRPr>
          </a:p>
          <a:p>
            <a:pPr algn="just"/>
            <a:r>
              <a:rPr lang="cs-CZ" dirty="0">
                <a:solidFill>
                  <a:schemeClr val="tx1"/>
                </a:solidFill>
              </a:rPr>
              <a:t>v obou případech dochází ke ztrátě způsobilosti konat dosavadní </a:t>
            </a:r>
            <a:r>
              <a:rPr lang="cs-CZ" dirty="0" smtClean="0">
                <a:solidFill>
                  <a:schemeClr val="tx1"/>
                </a:solidFill>
              </a:rPr>
              <a:t>práci</a:t>
            </a:r>
          </a:p>
          <a:p>
            <a:pPr algn="just"/>
            <a:r>
              <a:rPr lang="cs-CZ" dirty="0" smtClean="0">
                <a:solidFill>
                  <a:schemeClr val="tx1"/>
                </a:solidFill>
              </a:rPr>
              <a:t>rozdíl </a:t>
            </a:r>
            <a:r>
              <a:rPr lang="cs-CZ" dirty="0">
                <a:solidFill>
                  <a:schemeClr val="tx1"/>
                </a:solidFill>
              </a:rPr>
              <a:t>spočívá v</a:t>
            </a:r>
            <a:r>
              <a:rPr lang="cs-CZ" b="1" dirty="0">
                <a:solidFill>
                  <a:srgbClr val="FF0000"/>
                </a:solidFill>
              </a:rPr>
              <a:t> </a:t>
            </a:r>
            <a:r>
              <a:rPr lang="cs-CZ" b="1" dirty="0" smtClean="0">
                <a:solidFill>
                  <a:srgbClr val="FF0000"/>
                </a:solidFill>
              </a:rPr>
              <a:t>příčině</a:t>
            </a:r>
          </a:p>
          <a:p>
            <a:pPr lvl="1" algn="just"/>
            <a:r>
              <a:rPr lang="cs-CZ" dirty="0" smtClean="0">
                <a:solidFill>
                  <a:schemeClr val="tx1"/>
                </a:solidFill>
              </a:rPr>
              <a:t>u </a:t>
            </a:r>
            <a:r>
              <a:rPr lang="cs-CZ" dirty="0">
                <a:solidFill>
                  <a:schemeClr val="tx1"/>
                </a:solidFill>
              </a:rPr>
              <a:t>písm. d) spočívá příčina v pracovním </a:t>
            </a:r>
            <a:r>
              <a:rPr lang="cs-CZ" dirty="0" smtClean="0">
                <a:solidFill>
                  <a:schemeClr val="tx1"/>
                </a:solidFill>
              </a:rPr>
              <a:t>úrazu, popř. nemoci z povolání, nebo ohrožení touto nemocí</a:t>
            </a:r>
          </a:p>
          <a:p>
            <a:pPr lvl="1" algn="just"/>
            <a:r>
              <a:rPr lang="cs-CZ" dirty="0" smtClean="0">
                <a:solidFill>
                  <a:schemeClr val="tx1"/>
                </a:solidFill>
              </a:rPr>
              <a:t>u </a:t>
            </a:r>
            <a:r>
              <a:rPr lang="cs-CZ" dirty="0">
                <a:solidFill>
                  <a:schemeClr val="tx1"/>
                </a:solidFill>
              </a:rPr>
              <a:t>písm. e) v jiné obecné příčině </a:t>
            </a:r>
          </a:p>
          <a:p>
            <a:pPr marL="45720" lvl="0" indent="0" algn="just">
              <a:buClr>
                <a:srgbClr val="C66951"/>
              </a:buClr>
              <a:buNone/>
            </a:pPr>
            <a:endParaRPr lang="cs-CZ" sz="1500" dirty="0" smtClean="0">
              <a:solidFill>
                <a:srgbClr val="003621"/>
              </a:solidFill>
            </a:endParaRPr>
          </a:p>
          <a:p>
            <a:pPr lvl="0" algn="just">
              <a:buClr>
                <a:srgbClr val="C66951"/>
              </a:buClr>
            </a:pPr>
            <a:endParaRPr lang="cs-CZ" sz="1500" dirty="0" smtClean="0">
              <a:solidFill>
                <a:srgbClr val="003621"/>
              </a:solidFill>
            </a:endParaRPr>
          </a:p>
          <a:p>
            <a:pPr marL="45720" indent="0" algn="just">
              <a:lnSpc>
                <a:spcPct val="80000"/>
              </a:lnSpc>
              <a:spcBef>
                <a:spcPts val="300"/>
              </a:spcBef>
              <a:buClr>
                <a:srgbClr val="9999FF"/>
              </a:buClr>
              <a:buSzPct val="267000"/>
              <a:buNone/>
            </a:pPr>
            <a:endParaRPr lang="cs-CZ" sz="1600" dirty="0" smtClean="0">
              <a:solidFill>
                <a:srgbClr val="003621"/>
              </a:solidFill>
            </a:endParaRPr>
          </a:p>
          <a:p>
            <a:pPr marL="45720" indent="0" algn="just">
              <a:lnSpc>
                <a:spcPct val="80000"/>
              </a:lnSpc>
              <a:spcBef>
                <a:spcPts val="300"/>
              </a:spcBef>
              <a:buClr>
                <a:srgbClr val="9999FF"/>
              </a:buClr>
              <a:buSzPct val="267000"/>
              <a:buNone/>
            </a:pPr>
            <a:endParaRPr lang="cs-CZ" sz="1600" dirty="0">
              <a:solidFill>
                <a:srgbClr val="003621"/>
              </a:solidFill>
            </a:endParaRPr>
          </a:p>
          <a:p>
            <a:pPr marL="45720" indent="0" algn="just">
              <a:lnSpc>
                <a:spcPct val="80000"/>
              </a:lnSpc>
              <a:spcBef>
                <a:spcPts val="300"/>
              </a:spcBef>
              <a:buClr>
                <a:srgbClr val="9999FF"/>
              </a:buClr>
              <a:buSzPct val="267000"/>
              <a:buNone/>
            </a:pPr>
            <a:endParaRPr lang="cs-CZ" sz="1600" dirty="0">
              <a:solidFill>
                <a:srgbClr val="003621"/>
              </a:solidFill>
            </a:endParaRPr>
          </a:p>
        </p:txBody>
      </p:sp>
      <p:sp>
        <p:nvSpPr>
          <p:cNvPr id="3" name="Nadpis 2"/>
          <p:cNvSpPr>
            <a:spLocks noGrp="1"/>
          </p:cNvSpPr>
          <p:nvPr>
            <p:ph type="title"/>
          </p:nvPr>
        </p:nvSpPr>
        <p:spPr/>
        <p:txBody>
          <a:bodyPr/>
          <a:lstStyle/>
          <a:p>
            <a:r>
              <a:rPr lang="cs-CZ" dirty="0" smtClean="0"/>
              <a:t>§ 52 písm. D) a E) ZP</a:t>
            </a:r>
            <a:endParaRPr lang="cs-CZ" dirty="0"/>
          </a:p>
        </p:txBody>
      </p:sp>
      <p:sp>
        <p:nvSpPr>
          <p:cNvPr id="4" name="Šipka doprava 3"/>
          <p:cNvSpPr/>
          <p:nvPr/>
        </p:nvSpPr>
        <p:spPr>
          <a:xfrm>
            <a:off x="522952" y="217857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669121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fontScale="92500" lnSpcReduction="20000"/>
          </a:bodyPr>
          <a:lstStyle/>
          <a:p>
            <a:pPr marL="45720" indent="0" algn="just">
              <a:lnSpc>
                <a:spcPct val="80000"/>
              </a:lnSpc>
              <a:spcBef>
                <a:spcPts val="300"/>
              </a:spcBef>
              <a:buClr>
                <a:srgbClr val="9999FF"/>
              </a:buClr>
              <a:buSzPct val="267000"/>
              <a:buNone/>
            </a:pPr>
            <a:endParaRPr lang="cs-CZ" sz="1600" dirty="0" smtClean="0">
              <a:solidFill>
                <a:srgbClr val="003621"/>
              </a:solidFill>
            </a:endParaRPr>
          </a:p>
          <a:p>
            <a:pPr marL="45720" indent="0" algn="just">
              <a:lnSpc>
                <a:spcPct val="80000"/>
              </a:lnSpc>
              <a:spcBef>
                <a:spcPts val="300"/>
              </a:spcBef>
              <a:buClr>
                <a:srgbClr val="9999FF"/>
              </a:buClr>
              <a:buSzPct val="267000"/>
              <a:buNone/>
            </a:pPr>
            <a:r>
              <a:rPr lang="cs-CZ" sz="1600" dirty="0" smtClean="0">
                <a:solidFill>
                  <a:srgbClr val="003621"/>
                </a:solidFill>
              </a:rPr>
              <a:t>- je lhostejné, zda zaměstnanec předpoklady  nesplňoval již v době vzniku pracovního poměru, či deficit nastal až v průběhu trvání pracovního poměru, např. v důsledku změny právní úpravy</a:t>
            </a:r>
          </a:p>
          <a:p>
            <a:pPr marL="45720" indent="0" algn="just">
              <a:lnSpc>
                <a:spcPct val="80000"/>
              </a:lnSpc>
              <a:spcBef>
                <a:spcPts val="300"/>
              </a:spcBef>
              <a:buClr>
                <a:srgbClr val="9999FF"/>
              </a:buClr>
              <a:buSzPct val="267000"/>
              <a:buNone/>
            </a:pPr>
            <a:endParaRPr lang="cs-CZ" sz="1600" dirty="0">
              <a:solidFill>
                <a:srgbClr val="003621"/>
              </a:solidFill>
            </a:endParaRPr>
          </a:p>
          <a:p>
            <a:pPr marL="45720" indent="0" algn="just">
              <a:buClr>
                <a:srgbClr val="C66951"/>
              </a:buClr>
              <a:buNone/>
            </a:pPr>
            <a:r>
              <a:rPr lang="cs-CZ" sz="1600" dirty="0" smtClean="0"/>
              <a:t>ROZSUDEK </a:t>
            </a:r>
            <a:r>
              <a:rPr lang="cs-CZ" sz="1600" dirty="0"/>
              <a:t>NS </a:t>
            </a:r>
            <a:r>
              <a:rPr lang="cs-CZ" sz="1600" dirty="0" smtClean="0"/>
              <a:t>ČR ze </a:t>
            </a:r>
            <a:r>
              <a:rPr lang="cs-CZ" sz="1600" dirty="0"/>
              <a:t>dne 11. 11. 2010, </a:t>
            </a:r>
            <a:r>
              <a:rPr lang="cs-CZ" sz="1600" dirty="0" err="1"/>
              <a:t>sp</a:t>
            </a:r>
            <a:r>
              <a:rPr lang="cs-CZ" sz="1600" dirty="0"/>
              <a:t>. zn. </a:t>
            </a:r>
            <a:r>
              <a:rPr lang="cs-CZ" sz="1600" b="1" dirty="0"/>
              <a:t>21 </a:t>
            </a:r>
            <a:r>
              <a:rPr lang="cs-CZ" sz="1600" b="1" dirty="0" err="1"/>
              <a:t>Cdo</a:t>
            </a:r>
            <a:r>
              <a:rPr lang="cs-CZ" sz="1600" b="1" dirty="0"/>
              <a:t> 4830/2009</a:t>
            </a:r>
            <a:r>
              <a:rPr lang="cs-CZ" sz="1600" dirty="0"/>
              <a:t>.</a:t>
            </a:r>
          </a:p>
          <a:p>
            <a:pPr algn="just">
              <a:buClr>
                <a:srgbClr val="C66951"/>
              </a:buClr>
            </a:pPr>
            <a:r>
              <a:rPr lang="cs-CZ" sz="1600" b="1" dirty="0" smtClean="0">
                <a:solidFill>
                  <a:srgbClr val="FF0000"/>
                </a:solidFill>
              </a:rPr>
              <a:t>PŘEDPOKLADY</a:t>
            </a:r>
            <a:r>
              <a:rPr lang="cs-CZ" sz="1600" dirty="0" smtClean="0">
                <a:solidFill>
                  <a:srgbClr val="003621"/>
                </a:solidFill>
              </a:rPr>
              <a:t> </a:t>
            </a:r>
            <a:r>
              <a:rPr lang="cs-CZ" sz="1600" dirty="0">
                <a:solidFill>
                  <a:srgbClr val="003621"/>
                </a:solidFill>
              </a:rPr>
              <a:t>pro výkon určitého sjednaného druhu práce </a:t>
            </a:r>
            <a:r>
              <a:rPr lang="cs-CZ" sz="1600" b="1" dirty="0">
                <a:solidFill>
                  <a:srgbClr val="FF0000"/>
                </a:solidFill>
              </a:rPr>
              <a:t>stanoví zákon nebo jiné obecně závazné právní předpisy</a:t>
            </a:r>
            <a:r>
              <a:rPr lang="cs-CZ" sz="1600" dirty="0">
                <a:solidFill>
                  <a:srgbClr val="003621"/>
                </a:solidFill>
              </a:rPr>
              <a:t> v zájmu zajištění odpovídající kvality práce, zabezpečení ochrany života a zdraví zaměstnanců a dalších fyzických osob a dodržení dalších pravidel, jejichž zachování </a:t>
            </a:r>
            <a:r>
              <a:rPr lang="cs-CZ" sz="1600" b="1" dirty="0">
                <a:solidFill>
                  <a:srgbClr val="FF0000"/>
                </a:solidFill>
              </a:rPr>
              <a:t>nemusí odpovídat jen zájmům zaměstnavatele</a:t>
            </a:r>
            <a:r>
              <a:rPr lang="cs-CZ" sz="1600" dirty="0">
                <a:solidFill>
                  <a:srgbClr val="003621"/>
                </a:solidFill>
              </a:rPr>
              <a:t>, ale také širším (obecným) zájmům společnosti. Předpoklady pro výkon sjednané práce </a:t>
            </a:r>
            <a:r>
              <a:rPr lang="cs-CZ" sz="1600" dirty="0">
                <a:solidFill>
                  <a:srgbClr val="FF0000"/>
                </a:solidFill>
              </a:rPr>
              <a:t>mají obecnou platnost</a:t>
            </a:r>
            <a:r>
              <a:rPr lang="cs-CZ" sz="1600" dirty="0">
                <a:solidFill>
                  <a:srgbClr val="003621"/>
                </a:solidFill>
              </a:rPr>
              <a:t>, neboť </a:t>
            </a:r>
            <a:r>
              <a:rPr lang="cs-CZ" sz="1600" dirty="0">
                <a:solidFill>
                  <a:srgbClr val="FF0000"/>
                </a:solidFill>
              </a:rPr>
              <a:t>dopadají na všechny zaměstnance u všech zaměstnavatelů</a:t>
            </a:r>
            <a:r>
              <a:rPr lang="cs-CZ" sz="1600" dirty="0">
                <a:solidFill>
                  <a:srgbClr val="003621"/>
                </a:solidFill>
              </a:rPr>
              <a:t>, kteří konkrétní funkci (druh práce) vykonávají, a spočívají zejména v dosažení určitého vzdělání, stupně kvalifikace nebo určitých dovedností, v osvědčení znalostí zaměstnance složením stanovené zkoušky nebo jiným povinným přezkoušením anebo se týkají osoby zaměstnance</a:t>
            </a:r>
            <a:r>
              <a:rPr lang="cs-CZ" sz="1600" dirty="0" smtClean="0">
                <a:solidFill>
                  <a:srgbClr val="003621"/>
                </a:solidFill>
              </a:rPr>
              <a:t>.</a:t>
            </a:r>
          </a:p>
          <a:p>
            <a:pPr marL="45720" indent="0" algn="ctr">
              <a:buClr>
                <a:srgbClr val="C66951"/>
              </a:buClr>
              <a:buNone/>
            </a:pPr>
            <a:endParaRPr lang="cs-CZ" sz="1600" dirty="0" smtClean="0">
              <a:solidFill>
                <a:srgbClr val="003621"/>
              </a:solidFill>
            </a:endParaRPr>
          </a:p>
          <a:p>
            <a:pPr marL="45720" indent="0" algn="ctr">
              <a:buClr>
                <a:srgbClr val="C66951"/>
              </a:buClr>
              <a:buNone/>
            </a:pPr>
            <a:r>
              <a:rPr lang="cs-CZ" sz="1600" dirty="0" smtClean="0">
                <a:solidFill>
                  <a:srgbClr val="003621"/>
                </a:solidFill>
              </a:rPr>
              <a:t>X</a:t>
            </a:r>
          </a:p>
          <a:p>
            <a:pPr marL="45720" lvl="0" indent="0" algn="just">
              <a:lnSpc>
                <a:spcPct val="80000"/>
              </a:lnSpc>
              <a:spcBef>
                <a:spcPts val="300"/>
              </a:spcBef>
              <a:buClr>
                <a:srgbClr val="9999FF"/>
              </a:buClr>
              <a:buSzPct val="267000"/>
              <a:buNone/>
            </a:pPr>
            <a:endParaRPr lang="cs-CZ" sz="1500" dirty="0">
              <a:solidFill>
                <a:schemeClr val="tx1"/>
              </a:solidFill>
            </a:endParaRPr>
          </a:p>
          <a:p>
            <a:pPr marL="45720" lvl="0" indent="0" algn="just">
              <a:lnSpc>
                <a:spcPct val="80000"/>
              </a:lnSpc>
              <a:spcBef>
                <a:spcPts val="300"/>
              </a:spcBef>
              <a:buClr>
                <a:srgbClr val="9999FF"/>
              </a:buClr>
              <a:buSzPct val="267000"/>
              <a:buNone/>
            </a:pPr>
            <a:r>
              <a:rPr lang="cs-CZ" sz="1600" dirty="0"/>
              <a:t>NS </a:t>
            </a:r>
            <a:r>
              <a:rPr lang="cs-CZ" sz="1600" dirty="0" smtClean="0"/>
              <a:t>ČSSR, </a:t>
            </a:r>
            <a:r>
              <a:rPr lang="cs-CZ" sz="1600" dirty="0" err="1" smtClean="0"/>
              <a:t>sp.zn</a:t>
            </a:r>
            <a:r>
              <a:rPr lang="cs-CZ" sz="1600" dirty="0"/>
              <a:t>.</a:t>
            </a:r>
            <a:r>
              <a:rPr lang="cs-CZ" sz="1600" dirty="0" smtClean="0"/>
              <a:t> </a:t>
            </a:r>
            <a:r>
              <a:rPr lang="cs-CZ" sz="1600" b="1" dirty="0" err="1"/>
              <a:t>Cpjf</a:t>
            </a:r>
            <a:r>
              <a:rPr lang="cs-CZ" sz="1600" b="1" dirty="0"/>
              <a:t> </a:t>
            </a:r>
            <a:r>
              <a:rPr lang="cs-CZ" sz="1600" b="1" dirty="0" smtClean="0"/>
              <a:t>17/77</a:t>
            </a:r>
            <a:r>
              <a:rPr lang="cs-CZ" sz="1600" dirty="0" smtClean="0"/>
              <a:t>.</a:t>
            </a:r>
            <a:endParaRPr lang="cs-CZ" sz="1600" b="1" dirty="0"/>
          </a:p>
          <a:p>
            <a:pPr algn="just">
              <a:buClr>
                <a:srgbClr val="C66951"/>
              </a:buClr>
            </a:pPr>
            <a:r>
              <a:rPr lang="cs-CZ" sz="1600" b="1" dirty="0" smtClean="0">
                <a:solidFill>
                  <a:srgbClr val="FF0000"/>
                </a:solidFill>
              </a:rPr>
              <a:t>POŽADAVKY</a:t>
            </a:r>
            <a:r>
              <a:rPr lang="cs-CZ" sz="1600" dirty="0">
                <a:solidFill>
                  <a:srgbClr val="003621"/>
                </a:solidFill>
              </a:rPr>
              <a:t>, které jsou nezbytnou podmínkou pro řádný výkon </a:t>
            </a:r>
            <a:r>
              <a:rPr lang="cs-CZ" sz="1600" dirty="0" smtClean="0">
                <a:solidFill>
                  <a:srgbClr val="003621"/>
                </a:solidFill>
              </a:rPr>
              <a:t>práce, </a:t>
            </a:r>
            <a:r>
              <a:rPr lang="cs-CZ" sz="1600" dirty="0">
                <a:solidFill>
                  <a:srgbClr val="003621"/>
                </a:solidFill>
              </a:rPr>
              <a:t>mohou vyplývat z pracovní smlouvy, organizačního řádu, vnitropodnikové směrnice, popř. z pracovních příkazů vedoucího zaměstnance, nebo může jít o požadavky, které jsou pro výkon určité práce všeobecně známé.</a:t>
            </a:r>
          </a:p>
          <a:p>
            <a:pPr algn="just">
              <a:buClr>
                <a:srgbClr val="C66951"/>
              </a:buClr>
            </a:pPr>
            <a:endParaRPr lang="cs-CZ" sz="1600" dirty="0">
              <a:solidFill>
                <a:srgbClr val="003621"/>
              </a:solidFill>
            </a:endParaRPr>
          </a:p>
          <a:p>
            <a:pPr marL="45720" lvl="0" indent="0" algn="just">
              <a:buClr>
                <a:srgbClr val="C66951"/>
              </a:buClr>
              <a:buNone/>
            </a:pPr>
            <a:endParaRPr lang="cs-CZ" sz="1600" dirty="0" smtClean="0">
              <a:solidFill>
                <a:srgbClr val="003621"/>
              </a:solidFill>
            </a:endParaRPr>
          </a:p>
          <a:p>
            <a:pPr marL="45720" indent="0" algn="just">
              <a:lnSpc>
                <a:spcPct val="80000"/>
              </a:lnSpc>
              <a:spcBef>
                <a:spcPts val="300"/>
              </a:spcBef>
              <a:buClr>
                <a:srgbClr val="9999FF"/>
              </a:buClr>
              <a:buSzPct val="267000"/>
              <a:buNone/>
            </a:pPr>
            <a:endParaRPr lang="cs-CZ" sz="1600" dirty="0">
              <a:solidFill>
                <a:srgbClr val="003621"/>
              </a:solidFill>
            </a:endParaRPr>
          </a:p>
        </p:txBody>
      </p:sp>
      <p:sp>
        <p:nvSpPr>
          <p:cNvPr id="3" name="Nadpis 2"/>
          <p:cNvSpPr>
            <a:spLocks noGrp="1"/>
          </p:cNvSpPr>
          <p:nvPr>
            <p:ph type="title"/>
          </p:nvPr>
        </p:nvSpPr>
        <p:spPr/>
        <p:txBody>
          <a:bodyPr/>
          <a:lstStyle/>
          <a:p>
            <a:r>
              <a:rPr lang="cs-CZ" dirty="0" smtClean="0"/>
              <a:t>§ 52 písm. F) ZP</a:t>
            </a:r>
            <a:endParaRPr lang="cs-CZ" dirty="0"/>
          </a:p>
        </p:txBody>
      </p:sp>
    </p:spTree>
    <p:extLst>
      <p:ext uri="{BB962C8B-B14F-4D97-AF65-F5344CB8AC3E}">
        <p14:creationId xmlns:p14="http://schemas.microsoft.com/office/powerpoint/2010/main" val="8254467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45720" indent="0" algn="just">
              <a:buClr>
                <a:srgbClr val="C66951"/>
              </a:buClr>
              <a:buNone/>
            </a:pPr>
            <a:r>
              <a:rPr lang="cs-CZ" sz="1600" dirty="0" smtClean="0"/>
              <a:t>ROZSUDEK </a:t>
            </a:r>
            <a:r>
              <a:rPr lang="cs-CZ" sz="1600" dirty="0"/>
              <a:t>NS </a:t>
            </a:r>
            <a:r>
              <a:rPr lang="cs-CZ" sz="1600" dirty="0" smtClean="0"/>
              <a:t>ČR ze </a:t>
            </a:r>
            <a:r>
              <a:rPr lang="cs-CZ" sz="1600" dirty="0"/>
              <a:t>dne </a:t>
            </a:r>
            <a:r>
              <a:rPr lang="cs-CZ" sz="1600" dirty="0" smtClean="0"/>
              <a:t>25. 06. 2013, </a:t>
            </a:r>
            <a:r>
              <a:rPr lang="cs-CZ" sz="1600" dirty="0" err="1"/>
              <a:t>sp</a:t>
            </a:r>
            <a:r>
              <a:rPr lang="cs-CZ" sz="1600" dirty="0"/>
              <a:t>. zn. </a:t>
            </a:r>
            <a:r>
              <a:rPr lang="cs-CZ" sz="1600" b="1" dirty="0"/>
              <a:t>21 </a:t>
            </a:r>
            <a:r>
              <a:rPr lang="cs-CZ" sz="1600" b="1" dirty="0" err="1"/>
              <a:t>Cdo</a:t>
            </a:r>
            <a:r>
              <a:rPr lang="cs-CZ" sz="1600" b="1" dirty="0"/>
              <a:t> </a:t>
            </a:r>
            <a:r>
              <a:rPr lang="cs-CZ" sz="1600" b="1" dirty="0" smtClean="0"/>
              <a:t>3641/2012</a:t>
            </a:r>
            <a:r>
              <a:rPr lang="cs-CZ" sz="1600" dirty="0" smtClean="0"/>
              <a:t>.</a:t>
            </a:r>
            <a:endParaRPr lang="cs-CZ" sz="1600" dirty="0"/>
          </a:p>
          <a:p>
            <a:pPr marL="45720" indent="0" algn="just">
              <a:buClr>
                <a:srgbClr val="C66951"/>
              </a:buClr>
              <a:buNone/>
            </a:pPr>
            <a:r>
              <a:rPr lang="cs-CZ" sz="1600" b="1" dirty="0">
                <a:solidFill>
                  <a:srgbClr val="003621"/>
                </a:solidFill>
              </a:rPr>
              <a:t>Požadavky na výkon povolání</a:t>
            </a:r>
          </a:p>
          <a:p>
            <a:pPr algn="just">
              <a:buClr>
                <a:srgbClr val="C66951"/>
              </a:buClr>
            </a:pPr>
            <a:endParaRPr lang="cs-CZ" sz="1600" b="1" dirty="0">
              <a:solidFill>
                <a:srgbClr val="003621"/>
              </a:solidFill>
            </a:endParaRPr>
          </a:p>
          <a:p>
            <a:pPr algn="just">
              <a:buClr>
                <a:srgbClr val="C66951"/>
              </a:buClr>
            </a:pPr>
            <a:r>
              <a:rPr lang="cs-CZ" sz="1600" b="1" dirty="0" smtClean="0">
                <a:solidFill>
                  <a:schemeClr val="tx1"/>
                </a:solidFill>
              </a:rPr>
              <a:t>Zaměstnavatel </a:t>
            </a:r>
            <a:r>
              <a:rPr lang="cs-CZ" sz="1600" b="1" dirty="0">
                <a:solidFill>
                  <a:schemeClr val="tx1"/>
                </a:solidFill>
              </a:rPr>
              <a:t>může dříve stanovené požadavky pro řádný výkon práce změnit</a:t>
            </a:r>
            <a:r>
              <a:rPr lang="cs-CZ" sz="1600" dirty="0">
                <a:solidFill>
                  <a:schemeClr val="tx1"/>
                </a:solidFill>
              </a:rPr>
              <a:t>, zejména ukazuje-li se, že prostřednictvím dosud vymezených požadavků není možné dosahovat odpovídajících pracovních výsledků, nebo je-li to nutné pro další působení zaměstnavatele či jeho podnikatelskou činnost. </a:t>
            </a:r>
            <a:endParaRPr lang="cs-CZ" sz="1600" dirty="0" smtClean="0">
              <a:solidFill>
                <a:schemeClr val="tx1"/>
              </a:solidFill>
            </a:endParaRPr>
          </a:p>
          <a:p>
            <a:pPr algn="just">
              <a:buClr>
                <a:srgbClr val="C66951"/>
              </a:buClr>
            </a:pPr>
            <a:r>
              <a:rPr lang="cs-CZ" sz="1600" dirty="0" smtClean="0">
                <a:solidFill>
                  <a:schemeClr val="tx1"/>
                </a:solidFill>
              </a:rPr>
              <a:t>Zákoník </a:t>
            </a:r>
            <a:r>
              <a:rPr lang="cs-CZ" sz="1600" dirty="0">
                <a:solidFill>
                  <a:schemeClr val="tx1"/>
                </a:solidFill>
              </a:rPr>
              <a:t>práce a ani jiné právní předpisy nestanoví, že by zaměstnavatel mohl stanovit nebo změnit své požadavky pro řádný výkon určité práce vždy jen písemně, a ani nepředpokládají jejich vyhlášení u zaměstnavatele nebo jiné zveřejnění; z povahy věci ovšem vyplývá, že se stanovenými (změněnými) požadavky </a:t>
            </a:r>
            <a:r>
              <a:rPr lang="cs-CZ" sz="1600" b="1" dirty="0">
                <a:solidFill>
                  <a:schemeClr val="tx1"/>
                </a:solidFill>
              </a:rPr>
              <a:t>musí být seznámen každý, jehož práv a povinností z pracovněprávních vztahů se dotýkají </a:t>
            </a:r>
            <a:r>
              <a:rPr lang="cs-CZ" sz="1600" dirty="0">
                <a:solidFill>
                  <a:schemeClr val="tx1"/>
                </a:solidFill>
              </a:rPr>
              <a:t>nebo jehož práv a povinností se po vzniku pracovněprávního vztahu se zaměstnavatelem mohou dotýkat.</a:t>
            </a:r>
            <a:endParaRPr lang="cs-CZ" sz="1600" dirty="0">
              <a:solidFill>
                <a:srgbClr val="003621"/>
              </a:solidFill>
            </a:endParaRPr>
          </a:p>
          <a:p>
            <a:pPr marL="45720" lvl="0" indent="0" algn="just">
              <a:buClr>
                <a:srgbClr val="C66951"/>
              </a:buClr>
              <a:buNone/>
            </a:pPr>
            <a:endParaRPr lang="cs-CZ" sz="1600" dirty="0" smtClean="0">
              <a:solidFill>
                <a:srgbClr val="003621"/>
              </a:solidFill>
            </a:endParaRPr>
          </a:p>
          <a:p>
            <a:pPr marL="45720" indent="0" algn="just">
              <a:lnSpc>
                <a:spcPct val="80000"/>
              </a:lnSpc>
              <a:spcBef>
                <a:spcPts val="300"/>
              </a:spcBef>
              <a:buClr>
                <a:srgbClr val="9999FF"/>
              </a:buClr>
              <a:buSzPct val="267000"/>
              <a:buNone/>
            </a:pPr>
            <a:endParaRPr lang="cs-CZ" sz="1600" dirty="0">
              <a:solidFill>
                <a:srgbClr val="003621"/>
              </a:solidFill>
            </a:endParaRPr>
          </a:p>
        </p:txBody>
      </p:sp>
      <p:sp>
        <p:nvSpPr>
          <p:cNvPr id="3" name="Nadpis 2"/>
          <p:cNvSpPr>
            <a:spLocks noGrp="1"/>
          </p:cNvSpPr>
          <p:nvPr>
            <p:ph type="title"/>
          </p:nvPr>
        </p:nvSpPr>
        <p:spPr/>
        <p:txBody>
          <a:bodyPr/>
          <a:lstStyle/>
          <a:p>
            <a:r>
              <a:rPr lang="cs-CZ" dirty="0" smtClean="0"/>
              <a:t>§ 52 písm. F) ZP</a:t>
            </a:r>
            <a:endParaRPr lang="cs-CZ" dirty="0"/>
          </a:p>
        </p:txBody>
      </p:sp>
    </p:spTree>
    <p:extLst>
      <p:ext uri="{BB962C8B-B14F-4D97-AF65-F5344CB8AC3E}">
        <p14:creationId xmlns:p14="http://schemas.microsoft.com/office/powerpoint/2010/main" val="37922109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45720" indent="0" algn="just">
              <a:lnSpc>
                <a:spcPct val="80000"/>
              </a:lnSpc>
              <a:spcBef>
                <a:spcPts val="300"/>
              </a:spcBef>
              <a:buClr>
                <a:srgbClr val="9999FF"/>
              </a:buClr>
              <a:buSzPct val="267000"/>
              <a:buNone/>
            </a:pPr>
            <a:r>
              <a:rPr lang="cs-CZ" sz="1600" dirty="0" smtClean="0"/>
              <a:t>USNESENÍ NS ČR ze </a:t>
            </a:r>
            <a:r>
              <a:rPr lang="cs-CZ" sz="1600" dirty="0"/>
              <a:t>dne 07. 09. 2010, </a:t>
            </a:r>
            <a:r>
              <a:rPr lang="cs-CZ" sz="1600" dirty="0" err="1"/>
              <a:t>sp</a:t>
            </a:r>
            <a:r>
              <a:rPr lang="cs-CZ" sz="1600" dirty="0"/>
              <a:t>. zn. </a:t>
            </a:r>
            <a:r>
              <a:rPr lang="cs-CZ" sz="1600" b="1" dirty="0"/>
              <a:t>21 </a:t>
            </a:r>
            <a:r>
              <a:rPr lang="cs-CZ" sz="1600" b="1" dirty="0" err="1"/>
              <a:t>Cdo</a:t>
            </a:r>
            <a:r>
              <a:rPr lang="cs-CZ" sz="1600" b="1" dirty="0"/>
              <a:t> 2894/2009</a:t>
            </a:r>
            <a:r>
              <a:rPr lang="cs-CZ" sz="1600" dirty="0"/>
              <a:t>. </a:t>
            </a:r>
          </a:p>
          <a:p>
            <a:pPr marL="45720" indent="0" algn="just">
              <a:lnSpc>
                <a:spcPct val="80000"/>
              </a:lnSpc>
              <a:spcBef>
                <a:spcPts val="300"/>
              </a:spcBef>
              <a:buClr>
                <a:srgbClr val="9999FF"/>
              </a:buClr>
              <a:buSzPct val="267000"/>
              <a:buNone/>
            </a:pPr>
            <a:endParaRPr lang="cs-CZ" sz="1600" dirty="0" smtClean="0">
              <a:solidFill>
                <a:srgbClr val="003621"/>
              </a:solidFill>
            </a:endParaRPr>
          </a:p>
          <a:p>
            <a:pPr lvl="0" algn="just">
              <a:buClr>
                <a:srgbClr val="C66951"/>
              </a:buClr>
            </a:pPr>
            <a:r>
              <a:rPr lang="cs-CZ" sz="1600" dirty="0" smtClean="0">
                <a:solidFill>
                  <a:srgbClr val="003621"/>
                </a:solidFill>
              </a:rPr>
              <a:t>Podání </a:t>
            </a:r>
            <a:r>
              <a:rPr lang="cs-CZ" sz="1600" dirty="0">
                <a:solidFill>
                  <a:srgbClr val="003621"/>
                </a:solidFill>
              </a:rPr>
              <a:t>výpovědi podle ustanovení § 52 písm. f) věty za středníkem </a:t>
            </a:r>
            <a:r>
              <a:rPr lang="cs-CZ" sz="1600" dirty="0" smtClean="0">
                <a:solidFill>
                  <a:srgbClr val="003621"/>
                </a:solidFill>
              </a:rPr>
              <a:t>ZP </a:t>
            </a:r>
            <a:r>
              <a:rPr lang="cs-CZ" sz="1600" dirty="0">
                <a:solidFill>
                  <a:srgbClr val="003621"/>
                </a:solidFill>
              </a:rPr>
              <a:t>musí předcházet </a:t>
            </a:r>
            <a:r>
              <a:rPr lang="cs-CZ" sz="1600" b="1" dirty="0">
                <a:solidFill>
                  <a:srgbClr val="FF0000"/>
                </a:solidFill>
              </a:rPr>
              <a:t>písemná výzva zaměstnavatele </a:t>
            </a:r>
            <a:r>
              <a:rPr lang="cs-CZ" sz="1600" dirty="0">
                <a:solidFill>
                  <a:srgbClr val="003621"/>
                </a:solidFill>
              </a:rPr>
              <a:t>k odstranění neuspokojivých pracovních výsledků, v níž jsou dostatečně konkrétně vymezeny nedostatky v práci, které má zaměstnanec v přesně stanovené lhůtě odstranit; jen tak lze následně určit, zda zaměstnanec výzvě vyhověl či nikoliv. </a:t>
            </a:r>
            <a:endParaRPr lang="cs-CZ" sz="1600" dirty="0" smtClean="0">
              <a:solidFill>
                <a:srgbClr val="003621"/>
              </a:solidFill>
            </a:endParaRPr>
          </a:p>
          <a:p>
            <a:pPr lvl="0" algn="just">
              <a:buClr>
                <a:srgbClr val="C66951"/>
              </a:buClr>
            </a:pPr>
            <a:endParaRPr lang="cs-CZ" sz="1600" dirty="0">
              <a:solidFill>
                <a:srgbClr val="003621"/>
              </a:solidFill>
            </a:endParaRPr>
          </a:p>
          <a:p>
            <a:pPr lvl="0" algn="just">
              <a:buClr>
                <a:srgbClr val="C66951"/>
              </a:buClr>
            </a:pPr>
            <a:r>
              <a:rPr lang="cs-CZ" sz="1600" dirty="0">
                <a:solidFill>
                  <a:srgbClr val="003621"/>
                </a:solidFill>
              </a:rPr>
              <a:t>Platným právním jednáním následně může být pouze takový projev vůle zaměstnavatele směřující k rozvázání pracovního poměru výpovědí, v němž je zaměstnanci vytýkáno, že ve stanovené (přiměřené) lhůtě neodstranil právě ty nedostatky v práci, o nichž se zmiňuje předchozí písemná výzva.</a:t>
            </a:r>
          </a:p>
          <a:p>
            <a:pPr lvl="0" algn="just">
              <a:buClr>
                <a:srgbClr val="C66951"/>
              </a:buClr>
            </a:pPr>
            <a:endParaRPr lang="cs-CZ" sz="1500" dirty="0" smtClean="0">
              <a:solidFill>
                <a:srgbClr val="003621"/>
              </a:solidFill>
            </a:endParaRPr>
          </a:p>
          <a:p>
            <a:pPr marL="45720" indent="0" algn="just">
              <a:lnSpc>
                <a:spcPct val="80000"/>
              </a:lnSpc>
              <a:spcBef>
                <a:spcPts val="300"/>
              </a:spcBef>
              <a:buClr>
                <a:srgbClr val="9999FF"/>
              </a:buClr>
              <a:buSzPct val="267000"/>
              <a:buNone/>
            </a:pPr>
            <a:endParaRPr lang="cs-CZ" sz="1600" dirty="0">
              <a:solidFill>
                <a:srgbClr val="003621"/>
              </a:solidFill>
            </a:endParaRPr>
          </a:p>
        </p:txBody>
      </p:sp>
      <p:sp>
        <p:nvSpPr>
          <p:cNvPr id="3" name="Nadpis 2"/>
          <p:cNvSpPr>
            <a:spLocks noGrp="1"/>
          </p:cNvSpPr>
          <p:nvPr>
            <p:ph type="title"/>
          </p:nvPr>
        </p:nvSpPr>
        <p:spPr/>
        <p:txBody>
          <a:bodyPr/>
          <a:lstStyle/>
          <a:p>
            <a:r>
              <a:rPr lang="cs-CZ" dirty="0" smtClean="0"/>
              <a:t>§ 52 písm. F) ZP</a:t>
            </a:r>
            <a:endParaRPr lang="cs-CZ" dirty="0"/>
          </a:p>
        </p:txBody>
      </p:sp>
    </p:spTree>
    <p:extLst>
      <p:ext uri="{BB962C8B-B14F-4D97-AF65-F5344CB8AC3E}">
        <p14:creationId xmlns:p14="http://schemas.microsoft.com/office/powerpoint/2010/main" val="2586695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20000"/>
          </a:bodyPr>
          <a:lstStyle/>
          <a:p>
            <a:pPr algn="just"/>
            <a:endParaRPr lang="cs-CZ" dirty="0" smtClean="0"/>
          </a:p>
          <a:p>
            <a:pPr algn="just"/>
            <a:r>
              <a:rPr lang="cs-CZ" dirty="0" smtClean="0">
                <a:solidFill>
                  <a:srgbClr val="FF0000"/>
                </a:solidFill>
              </a:rPr>
              <a:t>jednostranné</a:t>
            </a:r>
            <a:r>
              <a:rPr lang="cs-CZ" dirty="0" smtClean="0"/>
              <a:t> právní jednání, kterým lze ukončit pracovní poměr, aniž by bylo třeba souhlasu druhé strany</a:t>
            </a:r>
          </a:p>
          <a:p>
            <a:pPr algn="just"/>
            <a:endParaRPr lang="cs-CZ" dirty="0" smtClean="0"/>
          </a:p>
          <a:p>
            <a:pPr algn="just"/>
            <a:r>
              <a:rPr lang="cs-CZ" dirty="0" smtClean="0"/>
              <a:t>musí být </a:t>
            </a:r>
            <a:r>
              <a:rPr lang="cs-CZ" dirty="0" smtClean="0">
                <a:solidFill>
                  <a:srgbClr val="FF0000"/>
                </a:solidFill>
              </a:rPr>
              <a:t>písemná</a:t>
            </a:r>
            <a:r>
              <a:rPr lang="cs-CZ" dirty="0" smtClean="0"/>
              <a:t>, jinak se k ní nepřihlíží</a:t>
            </a:r>
          </a:p>
          <a:p>
            <a:pPr algn="just"/>
            <a:endParaRPr lang="cs-CZ" dirty="0" smtClean="0"/>
          </a:p>
          <a:p>
            <a:pPr algn="just"/>
            <a:r>
              <a:rPr lang="cs-CZ" dirty="0" smtClean="0">
                <a:solidFill>
                  <a:srgbClr val="FF0000"/>
                </a:solidFill>
              </a:rPr>
              <a:t>zaměstnavatel</a:t>
            </a:r>
            <a:r>
              <a:rPr lang="cs-CZ" dirty="0" smtClean="0"/>
              <a:t> </a:t>
            </a:r>
            <a:r>
              <a:rPr lang="cs-CZ" dirty="0"/>
              <a:t>může dát zaměstnanci výpověď </a:t>
            </a:r>
            <a:r>
              <a:rPr lang="cs-CZ" dirty="0">
                <a:solidFill>
                  <a:srgbClr val="FF0000"/>
                </a:solidFill>
              </a:rPr>
              <a:t>jen z </a:t>
            </a:r>
            <a:r>
              <a:rPr lang="cs-CZ" dirty="0" smtClean="0">
                <a:solidFill>
                  <a:srgbClr val="FF0000"/>
                </a:solidFill>
              </a:rPr>
              <a:t>důvodů </a:t>
            </a:r>
            <a:r>
              <a:rPr lang="cs-CZ" dirty="0" smtClean="0"/>
              <a:t>taxativně stanovených </a:t>
            </a:r>
            <a:r>
              <a:rPr lang="cs-CZ" dirty="0">
                <a:solidFill>
                  <a:srgbClr val="FF0000"/>
                </a:solidFill>
              </a:rPr>
              <a:t>v § </a:t>
            </a:r>
            <a:r>
              <a:rPr lang="cs-CZ" dirty="0" smtClean="0">
                <a:solidFill>
                  <a:srgbClr val="FF0000"/>
                </a:solidFill>
              </a:rPr>
              <a:t>52</a:t>
            </a:r>
            <a:endParaRPr lang="cs-CZ" dirty="0">
              <a:solidFill>
                <a:srgbClr val="FF0000"/>
              </a:solidFill>
            </a:endParaRPr>
          </a:p>
          <a:p>
            <a:pPr algn="just"/>
            <a:endParaRPr lang="cs-CZ" dirty="0"/>
          </a:p>
          <a:p>
            <a:pPr algn="just"/>
            <a:r>
              <a:rPr lang="cs-CZ" dirty="0" smtClean="0">
                <a:solidFill>
                  <a:srgbClr val="FF0000"/>
                </a:solidFill>
              </a:rPr>
              <a:t>zaměstnanec</a:t>
            </a:r>
            <a:r>
              <a:rPr lang="cs-CZ" dirty="0" smtClean="0"/>
              <a:t> </a:t>
            </a:r>
            <a:r>
              <a:rPr lang="cs-CZ" dirty="0"/>
              <a:t>může dát zaměstnavateli výpověď </a:t>
            </a:r>
            <a:r>
              <a:rPr lang="cs-CZ" dirty="0">
                <a:solidFill>
                  <a:srgbClr val="FF0000"/>
                </a:solidFill>
              </a:rPr>
              <a:t>z jakéhokoli důvodu nebo bez uvedení </a:t>
            </a:r>
            <a:r>
              <a:rPr lang="cs-CZ" dirty="0" smtClean="0">
                <a:solidFill>
                  <a:srgbClr val="FF0000"/>
                </a:solidFill>
              </a:rPr>
              <a:t>důvodu</a:t>
            </a:r>
            <a:endParaRPr lang="cs-CZ" dirty="0"/>
          </a:p>
          <a:p>
            <a:pPr marL="45720" indent="0" algn="just">
              <a:buNone/>
            </a:pPr>
            <a:r>
              <a:rPr lang="cs-CZ" dirty="0"/>
              <a:t> </a:t>
            </a:r>
          </a:p>
          <a:p>
            <a:pPr algn="just"/>
            <a:r>
              <a:rPr lang="cs-CZ" dirty="0" smtClean="0"/>
              <a:t>zaměstnavatel musí </a:t>
            </a:r>
            <a:r>
              <a:rPr lang="cs-CZ" dirty="0">
                <a:solidFill>
                  <a:srgbClr val="FF0000"/>
                </a:solidFill>
              </a:rPr>
              <a:t>důvod</a:t>
            </a:r>
            <a:r>
              <a:rPr lang="cs-CZ" dirty="0"/>
              <a:t> ve výpovědi </a:t>
            </a:r>
            <a:r>
              <a:rPr lang="cs-CZ" dirty="0">
                <a:solidFill>
                  <a:srgbClr val="FF0000"/>
                </a:solidFill>
              </a:rPr>
              <a:t>skutkově vymezit </a:t>
            </a:r>
            <a:r>
              <a:rPr lang="cs-CZ" dirty="0"/>
              <a:t>tak, aby jej nebylo možno zaměnit s jiným důvodem. Důvod výpovědi nesmí být dodatečně měněn.</a:t>
            </a:r>
          </a:p>
          <a:p>
            <a:pPr algn="just"/>
            <a:endParaRPr lang="cs-CZ" dirty="0"/>
          </a:p>
          <a:p>
            <a:pPr algn="just"/>
            <a:r>
              <a:rPr lang="cs-CZ" dirty="0" smtClean="0"/>
              <a:t>výpověď </a:t>
            </a:r>
            <a:r>
              <a:rPr lang="cs-CZ" dirty="0"/>
              <a:t>může být odvolána pouze se souhlasem druhé smluvní strany; odvolání výpovědi i souhlas s jejím odvoláním musí být písemné.</a:t>
            </a:r>
          </a:p>
        </p:txBody>
      </p:sp>
      <p:sp>
        <p:nvSpPr>
          <p:cNvPr id="3" name="Nadpis 2"/>
          <p:cNvSpPr>
            <a:spLocks noGrp="1"/>
          </p:cNvSpPr>
          <p:nvPr>
            <p:ph type="title"/>
          </p:nvPr>
        </p:nvSpPr>
        <p:spPr/>
        <p:txBody>
          <a:bodyPr/>
          <a:lstStyle/>
          <a:p>
            <a:r>
              <a:rPr lang="cs-CZ" dirty="0" smtClean="0"/>
              <a:t>Výpověď (§ 50)</a:t>
            </a:r>
            <a:endParaRPr lang="cs-CZ" dirty="0"/>
          </a:p>
        </p:txBody>
      </p:sp>
    </p:spTree>
    <p:extLst>
      <p:ext uri="{BB962C8B-B14F-4D97-AF65-F5344CB8AC3E}">
        <p14:creationId xmlns:p14="http://schemas.microsoft.com/office/powerpoint/2010/main" val="25128061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45720" indent="0" algn="just">
              <a:lnSpc>
                <a:spcPct val="80000"/>
              </a:lnSpc>
              <a:spcBef>
                <a:spcPts val="300"/>
              </a:spcBef>
              <a:buClr>
                <a:srgbClr val="9999FF"/>
              </a:buClr>
              <a:buSzPct val="267000"/>
              <a:buNone/>
            </a:pPr>
            <a:r>
              <a:rPr lang="cs-CZ" sz="1600" dirty="0" smtClean="0">
                <a:solidFill>
                  <a:srgbClr val="003621"/>
                </a:solidFill>
              </a:rPr>
              <a:t>3 skutkové podstaty: </a:t>
            </a:r>
          </a:p>
          <a:p>
            <a:pPr marL="45720" indent="0" algn="just">
              <a:lnSpc>
                <a:spcPct val="80000"/>
              </a:lnSpc>
              <a:spcBef>
                <a:spcPts val="300"/>
              </a:spcBef>
              <a:buClr>
                <a:srgbClr val="9999FF"/>
              </a:buClr>
              <a:buSzPct val="267000"/>
              <a:buNone/>
            </a:pPr>
            <a:r>
              <a:rPr lang="cs-CZ" sz="1600" dirty="0" smtClean="0">
                <a:solidFill>
                  <a:srgbClr val="003621"/>
                </a:solidFill>
              </a:rPr>
              <a:t>	1. soustavné méně závažné porušení povinnosti</a:t>
            </a:r>
          </a:p>
          <a:p>
            <a:pPr marL="45720" indent="0" algn="just">
              <a:lnSpc>
                <a:spcPct val="80000"/>
              </a:lnSpc>
              <a:spcBef>
                <a:spcPts val="300"/>
              </a:spcBef>
              <a:buClr>
                <a:srgbClr val="9999FF"/>
              </a:buClr>
              <a:buSzPct val="267000"/>
              <a:buNone/>
            </a:pPr>
            <a:r>
              <a:rPr lang="cs-CZ" sz="1600" dirty="0">
                <a:solidFill>
                  <a:srgbClr val="003621"/>
                </a:solidFill>
              </a:rPr>
              <a:t>	</a:t>
            </a:r>
            <a:r>
              <a:rPr lang="cs-CZ" sz="1600" dirty="0" smtClean="0">
                <a:solidFill>
                  <a:srgbClr val="003621"/>
                </a:solidFill>
              </a:rPr>
              <a:t>2. závažné porušení povinnosti</a:t>
            </a:r>
          </a:p>
          <a:p>
            <a:pPr marL="45720" indent="0" algn="just">
              <a:lnSpc>
                <a:spcPct val="80000"/>
              </a:lnSpc>
              <a:spcBef>
                <a:spcPts val="300"/>
              </a:spcBef>
              <a:buClr>
                <a:srgbClr val="9999FF"/>
              </a:buClr>
              <a:buSzPct val="267000"/>
              <a:buNone/>
            </a:pPr>
            <a:r>
              <a:rPr lang="cs-CZ" sz="1600" dirty="0">
                <a:solidFill>
                  <a:srgbClr val="003621"/>
                </a:solidFill>
              </a:rPr>
              <a:t>	</a:t>
            </a:r>
            <a:r>
              <a:rPr lang="cs-CZ" sz="1600" dirty="0" smtClean="0">
                <a:solidFill>
                  <a:srgbClr val="003621"/>
                </a:solidFill>
              </a:rPr>
              <a:t>3. důvody pro okamžité zrušení pracovního poměru zaměstnavatelem</a:t>
            </a:r>
          </a:p>
          <a:p>
            <a:pPr marL="45720" indent="0" algn="just">
              <a:lnSpc>
                <a:spcPct val="80000"/>
              </a:lnSpc>
              <a:spcBef>
                <a:spcPts val="300"/>
              </a:spcBef>
              <a:buClr>
                <a:srgbClr val="9999FF"/>
              </a:buClr>
              <a:buSzPct val="267000"/>
              <a:buNone/>
            </a:pPr>
            <a:endParaRPr lang="cs-CZ" sz="1600" dirty="0">
              <a:solidFill>
                <a:srgbClr val="003621"/>
              </a:solidFill>
            </a:endParaRPr>
          </a:p>
          <a:p>
            <a:pPr marL="45720" indent="0" algn="just">
              <a:lnSpc>
                <a:spcPct val="80000"/>
              </a:lnSpc>
              <a:spcBef>
                <a:spcPts val="300"/>
              </a:spcBef>
              <a:buClr>
                <a:srgbClr val="9999FF"/>
              </a:buClr>
              <a:buSzPct val="267000"/>
              <a:buNone/>
            </a:pPr>
            <a:endParaRPr lang="cs-CZ" sz="1600" dirty="0" smtClean="0">
              <a:solidFill>
                <a:srgbClr val="003621"/>
              </a:solidFill>
            </a:endParaRPr>
          </a:p>
          <a:p>
            <a:pPr marL="45720" indent="0" algn="just">
              <a:lnSpc>
                <a:spcPct val="80000"/>
              </a:lnSpc>
              <a:spcBef>
                <a:spcPts val="300"/>
              </a:spcBef>
              <a:buClr>
                <a:srgbClr val="9999FF"/>
              </a:buClr>
              <a:buSzPct val="267000"/>
              <a:buNone/>
            </a:pPr>
            <a:endParaRPr lang="cs-CZ" sz="1600" dirty="0" smtClean="0">
              <a:solidFill>
                <a:srgbClr val="003621"/>
              </a:solidFill>
            </a:endParaRPr>
          </a:p>
          <a:p>
            <a:pPr marL="45720" indent="0" algn="just">
              <a:lnSpc>
                <a:spcPct val="80000"/>
              </a:lnSpc>
              <a:spcBef>
                <a:spcPts val="300"/>
              </a:spcBef>
              <a:buClr>
                <a:srgbClr val="9999FF"/>
              </a:buClr>
              <a:buSzPct val="267000"/>
              <a:buNone/>
            </a:pPr>
            <a:r>
              <a:rPr lang="cs-CZ" sz="1600" dirty="0" smtClean="0"/>
              <a:t>ROZHODNUTÍ </a:t>
            </a:r>
            <a:r>
              <a:rPr lang="cs-CZ" sz="1600" dirty="0"/>
              <a:t>NS </a:t>
            </a:r>
            <a:r>
              <a:rPr lang="cs-CZ" sz="1600" dirty="0" smtClean="0"/>
              <a:t>ČR ze </a:t>
            </a:r>
            <a:r>
              <a:rPr lang="cs-CZ" sz="1600" dirty="0"/>
              <a:t>dne 28. 12. 1992, </a:t>
            </a:r>
            <a:r>
              <a:rPr lang="cs-CZ" sz="1600" dirty="0" err="1"/>
              <a:t>sp</a:t>
            </a:r>
            <a:r>
              <a:rPr lang="cs-CZ" sz="1600" dirty="0"/>
              <a:t>. zn. </a:t>
            </a:r>
            <a:r>
              <a:rPr lang="cs-CZ" sz="1600" b="1" dirty="0"/>
              <a:t>6 </a:t>
            </a:r>
            <a:r>
              <a:rPr lang="cs-CZ" sz="1600" b="1" dirty="0" err="1"/>
              <a:t>Cdo</a:t>
            </a:r>
            <a:r>
              <a:rPr lang="cs-CZ" sz="1600" b="1" dirty="0"/>
              <a:t> 1/92</a:t>
            </a:r>
            <a:r>
              <a:rPr lang="cs-CZ" sz="1600" dirty="0" smtClean="0"/>
              <a:t>.</a:t>
            </a:r>
          </a:p>
          <a:p>
            <a:pPr algn="just">
              <a:buClr>
                <a:srgbClr val="C66951"/>
              </a:buClr>
            </a:pPr>
            <a:r>
              <a:rPr lang="cs-CZ" sz="1600" dirty="0" smtClean="0">
                <a:solidFill>
                  <a:srgbClr val="003621"/>
                </a:solidFill>
              </a:rPr>
              <a:t>O </a:t>
            </a:r>
            <a:r>
              <a:rPr lang="cs-CZ" sz="1600" dirty="0">
                <a:solidFill>
                  <a:srgbClr val="003621"/>
                </a:solidFill>
              </a:rPr>
              <a:t>soustavné méně závažné porušování povinnosti vyplývající z právních předpisů vztahujících se k zaměstnancem vykonávané práci jde tehdy, dopustil-li se pracovník </a:t>
            </a:r>
            <a:r>
              <a:rPr lang="cs-CZ" sz="1600" b="1" dirty="0">
                <a:solidFill>
                  <a:srgbClr val="FF0000"/>
                </a:solidFill>
              </a:rPr>
              <a:t>nejméně tří porušení </a:t>
            </a:r>
            <a:r>
              <a:rPr lang="cs-CZ" sz="1600" dirty="0">
                <a:solidFill>
                  <a:srgbClr val="003621"/>
                </a:solidFill>
              </a:rPr>
              <a:t>povinnosti vyplývající z právních předpisů vztahujících se k zaměstnancem vykonávané práci, která dosahují intenzity méně závažného porušení pracovních povinností, mezi nimiž je přiměřená časová souvislost.</a:t>
            </a:r>
          </a:p>
          <a:p>
            <a:pPr lvl="0" algn="just">
              <a:buClr>
                <a:srgbClr val="C66951"/>
              </a:buClr>
            </a:pPr>
            <a:endParaRPr lang="cs-CZ" sz="1600" dirty="0">
              <a:solidFill>
                <a:srgbClr val="003621"/>
              </a:solidFill>
            </a:endParaRPr>
          </a:p>
          <a:p>
            <a:pPr marL="45720" indent="0" algn="just">
              <a:lnSpc>
                <a:spcPct val="80000"/>
              </a:lnSpc>
              <a:spcBef>
                <a:spcPts val="300"/>
              </a:spcBef>
              <a:buClr>
                <a:srgbClr val="9999FF"/>
              </a:buClr>
              <a:buSzPct val="267000"/>
              <a:buNone/>
            </a:pPr>
            <a:endParaRPr lang="cs-CZ" sz="1600" dirty="0">
              <a:solidFill>
                <a:srgbClr val="003621"/>
              </a:solidFill>
            </a:endParaRPr>
          </a:p>
          <a:p>
            <a:pPr marL="45720" indent="0">
              <a:lnSpc>
                <a:spcPct val="80000"/>
              </a:lnSpc>
              <a:spcBef>
                <a:spcPts val="300"/>
              </a:spcBef>
              <a:buClr>
                <a:srgbClr val="9999FF"/>
              </a:buClr>
              <a:buSzPct val="267000"/>
              <a:buNone/>
            </a:pPr>
            <a:endParaRPr lang="cs-CZ" sz="1600" dirty="0">
              <a:solidFill>
                <a:srgbClr val="003621"/>
              </a:solidFill>
            </a:endParaRPr>
          </a:p>
          <a:p>
            <a:pPr marL="45720" indent="0">
              <a:lnSpc>
                <a:spcPct val="80000"/>
              </a:lnSpc>
              <a:spcBef>
                <a:spcPts val="300"/>
              </a:spcBef>
              <a:buClr>
                <a:srgbClr val="9999FF"/>
              </a:buClr>
              <a:buSzPct val="267000"/>
              <a:buNone/>
            </a:pPr>
            <a:endParaRPr lang="cs-CZ" sz="1600" dirty="0" smtClean="0">
              <a:solidFill>
                <a:srgbClr val="003621"/>
              </a:solidFill>
            </a:endParaRPr>
          </a:p>
        </p:txBody>
      </p:sp>
      <p:sp>
        <p:nvSpPr>
          <p:cNvPr id="3" name="Nadpis 2"/>
          <p:cNvSpPr>
            <a:spLocks noGrp="1"/>
          </p:cNvSpPr>
          <p:nvPr>
            <p:ph type="title"/>
          </p:nvPr>
        </p:nvSpPr>
        <p:spPr/>
        <p:txBody>
          <a:bodyPr/>
          <a:lstStyle/>
          <a:p>
            <a:r>
              <a:rPr lang="cs-CZ" dirty="0" smtClean="0"/>
              <a:t>§ 52 písm. G) ZP</a:t>
            </a:r>
            <a:endParaRPr lang="cs-CZ" dirty="0"/>
          </a:p>
        </p:txBody>
      </p:sp>
    </p:spTree>
    <p:extLst>
      <p:ext uri="{BB962C8B-B14F-4D97-AF65-F5344CB8AC3E}">
        <p14:creationId xmlns:p14="http://schemas.microsoft.com/office/powerpoint/2010/main" val="5585934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fontScale="92500" lnSpcReduction="20000"/>
          </a:bodyPr>
          <a:lstStyle/>
          <a:p>
            <a:pPr marL="45720" indent="0" algn="just">
              <a:lnSpc>
                <a:spcPct val="80000"/>
              </a:lnSpc>
              <a:spcBef>
                <a:spcPts val="300"/>
              </a:spcBef>
              <a:buClr>
                <a:srgbClr val="9999FF"/>
              </a:buClr>
              <a:buSzPct val="267000"/>
              <a:buNone/>
            </a:pPr>
            <a:r>
              <a:rPr lang="cs-CZ" sz="1900" dirty="0" smtClean="0"/>
              <a:t>ROZSUDEK NS ČR ze </a:t>
            </a:r>
            <a:r>
              <a:rPr lang="cs-CZ" sz="1900" dirty="0"/>
              <a:t>dne 14. 11. 2003, </a:t>
            </a:r>
            <a:r>
              <a:rPr lang="cs-CZ" sz="1900" dirty="0" err="1"/>
              <a:t>sp</a:t>
            </a:r>
            <a:r>
              <a:rPr lang="cs-CZ" sz="1900" dirty="0"/>
              <a:t>. zn. </a:t>
            </a:r>
            <a:r>
              <a:rPr lang="cs-CZ" sz="1900" b="1" dirty="0"/>
              <a:t>21 </a:t>
            </a:r>
            <a:r>
              <a:rPr lang="cs-CZ" sz="1900" b="1" dirty="0" err="1"/>
              <a:t>Cdo</a:t>
            </a:r>
            <a:r>
              <a:rPr lang="cs-CZ" sz="1900" b="1" dirty="0"/>
              <a:t> 742/2003</a:t>
            </a:r>
            <a:r>
              <a:rPr lang="cs-CZ" sz="1900" dirty="0"/>
              <a:t>.</a:t>
            </a:r>
          </a:p>
          <a:p>
            <a:pPr marL="45720" indent="0" algn="just">
              <a:lnSpc>
                <a:spcPct val="80000"/>
              </a:lnSpc>
              <a:spcBef>
                <a:spcPts val="300"/>
              </a:spcBef>
              <a:buClr>
                <a:srgbClr val="9999FF"/>
              </a:buClr>
              <a:buSzPct val="267000"/>
              <a:buNone/>
            </a:pPr>
            <a:endParaRPr lang="cs-CZ" sz="1600" dirty="0" smtClean="0">
              <a:solidFill>
                <a:srgbClr val="003621"/>
              </a:solidFill>
            </a:endParaRPr>
          </a:p>
          <a:p>
            <a:pPr lvl="0" algn="just">
              <a:buClr>
                <a:srgbClr val="C66951"/>
              </a:buClr>
            </a:pPr>
            <a:r>
              <a:rPr lang="cs-CZ" sz="1600" dirty="0" smtClean="0">
                <a:solidFill>
                  <a:srgbClr val="003621"/>
                </a:solidFill>
              </a:rPr>
              <a:t>Má-li </a:t>
            </a:r>
            <a:r>
              <a:rPr lang="cs-CZ" sz="1600" dirty="0">
                <a:solidFill>
                  <a:srgbClr val="003621"/>
                </a:solidFill>
              </a:rPr>
              <a:t>být porušení povinnosti vyplývající z právních předpisů vztahujících se k zaměstnancem vykonávané práci právně postižitelné jako důvod k rozvázání pracovního poměru ze strany zaměstnavatele, musí být porušení pracovních povinností zaměstnancem </a:t>
            </a:r>
            <a:r>
              <a:rPr lang="cs-CZ" sz="1600" b="1" dirty="0">
                <a:solidFill>
                  <a:srgbClr val="003621"/>
                </a:solidFill>
              </a:rPr>
              <a:t>zaviněno</a:t>
            </a:r>
            <a:r>
              <a:rPr lang="cs-CZ" sz="1600" dirty="0">
                <a:solidFill>
                  <a:srgbClr val="003621"/>
                </a:solidFill>
              </a:rPr>
              <a:t> (alespoň z nedbalosti) a musí dosahovat určitý </a:t>
            </a:r>
            <a:r>
              <a:rPr lang="cs-CZ" sz="1600" b="1" dirty="0">
                <a:solidFill>
                  <a:srgbClr val="003621"/>
                </a:solidFill>
              </a:rPr>
              <a:t>stupeň intenzity</a:t>
            </a:r>
            <a:r>
              <a:rPr lang="cs-CZ" sz="1600" dirty="0">
                <a:solidFill>
                  <a:srgbClr val="003621"/>
                </a:solidFill>
              </a:rPr>
              <a:t>.</a:t>
            </a:r>
          </a:p>
          <a:p>
            <a:pPr lvl="0" algn="just">
              <a:buClr>
                <a:srgbClr val="C66951"/>
              </a:buClr>
            </a:pPr>
            <a:r>
              <a:rPr lang="cs-CZ" sz="1600" u="sng" dirty="0">
                <a:solidFill>
                  <a:srgbClr val="003621"/>
                </a:solidFill>
              </a:rPr>
              <a:t>Nižší stupeň intenzity</a:t>
            </a:r>
            <a:r>
              <a:rPr lang="cs-CZ" sz="1600" dirty="0">
                <a:solidFill>
                  <a:srgbClr val="003621"/>
                </a:solidFill>
              </a:rPr>
              <a:t> porušení povinnosti vyplývající z právních předpisů vztahujících se k zaměstnancem vykonávané práci </a:t>
            </a:r>
            <a:r>
              <a:rPr lang="cs-CZ" sz="1600" u="sng" dirty="0">
                <a:solidFill>
                  <a:srgbClr val="003621"/>
                </a:solidFill>
              </a:rPr>
              <a:t>než je méně závažné porušení zákoník práce </a:t>
            </a:r>
            <a:r>
              <a:rPr lang="cs-CZ" sz="1600" u="sng" dirty="0" smtClean="0">
                <a:solidFill>
                  <a:srgbClr val="003621"/>
                </a:solidFill>
              </a:rPr>
              <a:t>neupravuje</a:t>
            </a:r>
            <a:r>
              <a:rPr lang="cs-CZ" sz="1600" dirty="0">
                <a:solidFill>
                  <a:srgbClr val="003621"/>
                </a:solidFill>
              </a:rPr>
              <a:t> </a:t>
            </a:r>
            <a:r>
              <a:rPr lang="cs-CZ" sz="1600" dirty="0" smtClean="0">
                <a:solidFill>
                  <a:srgbClr val="003621"/>
                </a:solidFill>
              </a:rPr>
              <a:t>=&gt; </a:t>
            </a:r>
            <a:r>
              <a:rPr lang="cs-CZ" sz="1600" b="1" dirty="0">
                <a:solidFill>
                  <a:srgbClr val="003621"/>
                </a:solidFill>
              </a:rPr>
              <a:t>každé porušení </a:t>
            </a:r>
            <a:r>
              <a:rPr lang="cs-CZ" sz="1600" dirty="0">
                <a:solidFill>
                  <a:srgbClr val="003621"/>
                </a:solidFill>
              </a:rPr>
              <a:t>povinnosti vyplývající z právních předpisů vztahujících se k zaměstnancem vykonávané práci, </a:t>
            </a:r>
            <a:r>
              <a:rPr lang="cs-CZ" sz="1600" b="1" dirty="0">
                <a:solidFill>
                  <a:srgbClr val="003621"/>
                </a:solidFill>
              </a:rPr>
              <a:t>které nedosahuje intenzity </a:t>
            </a:r>
            <a:r>
              <a:rPr lang="cs-CZ" sz="1600" dirty="0">
                <a:solidFill>
                  <a:srgbClr val="003621"/>
                </a:solidFill>
              </a:rPr>
              <a:t>porušení povinnosti vyplývající z právních předpisů vztahujících se k zaměstnancem vykonávané práci </a:t>
            </a:r>
            <a:r>
              <a:rPr lang="cs-CZ" sz="1600" b="1" dirty="0">
                <a:solidFill>
                  <a:srgbClr val="003621"/>
                </a:solidFill>
              </a:rPr>
              <a:t>zvlášť hrubým způsobem nebo závažného porušení </a:t>
            </a:r>
            <a:r>
              <a:rPr lang="cs-CZ" sz="1600" dirty="0">
                <a:solidFill>
                  <a:srgbClr val="003621"/>
                </a:solidFill>
              </a:rPr>
              <a:t>povinnosti vyplývající z právních předpisů vztahujících se k zaměstnancem vykonávané práci, </a:t>
            </a:r>
            <a:r>
              <a:rPr lang="cs-CZ" sz="1600" b="1" dirty="0">
                <a:solidFill>
                  <a:srgbClr val="003621"/>
                </a:solidFill>
              </a:rPr>
              <a:t>je proto vždy méně závažným porušením </a:t>
            </a:r>
            <a:r>
              <a:rPr lang="cs-CZ" sz="1600" dirty="0">
                <a:solidFill>
                  <a:srgbClr val="003621"/>
                </a:solidFill>
              </a:rPr>
              <a:t>povinnosti vyplývající z právních předpisů vztahujících se k zaměstnancem vykonávané práci.</a:t>
            </a:r>
          </a:p>
          <a:p>
            <a:pPr lvl="0" algn="just">
              <a:buClr>
                <a:srgbClr val="C66951"/>
              </a:buClr>
            </a:pPr>
            <a:r>
              <a:rPr lang="cs-CZ" sz="1600" dirty="0">
                <a:solidFill>
                  <a:srgbClr val="003621"/>
                </a:solidFill>
              </a:rPr>
              <a:t>O soustavné porušování povinnosti vyplývající z právních předpisů vztahujících se k zaměstnancem vykonávané práci z hlediska přiměřené časové souvislosti jde tehdy, navazuje-li jedno porušení povinnosti vyplývající z právních předpisů vztahujících se k zaměstnancem vykonávané práci na druhé (další) tak (v takovém časovém intervalu), že lze hovořit </a:t>
            </a:r>
            <a:r>
              <a:rPr lang="cs-CZ" sz="1600" b="1" u="sng" dirty="0">
                <a:solidFill>
                  <a:srgbClr val="003621"/>
                </a:solidFill>
              </a:rPr>
              <a:t>o sledu jednotlivých na sebe navazujících porušení povinnosti</a:t>
            </a:r>
            <a:r>
              <a:rPr lang="cs-CZ" sz="1600" dirty="0">
                <a:solidFill>
                  <a:srgbClr val="003621"/>
                </a:solidFill>
              </a:rPr>
              <a:t> vyplývající z právních předpisů vztahujících se k zaměstnancem vykonávané práci.</a:t>
            </a:r>
          </a:p>
          <a:p>
            <a:pPr lvl="0" algn="just">
              <a:buClr>
                <a:srgbClr val="C66951"/>
              </a:buClr>
            </a:pPr>
            <a:endParaRPr lang="cs-CZ" sz="1600" dirty="0" smtClean="0">
              <a:solidFill>
                <a:srgbClr val="003621"/>
              </a:solidFill>
            </a:endParaRPr>
          </a:p>
          <a:p>
            <a:pPr marL="45720" indent="0" algn="just">
              <a:lnSpc>
                <a:spcPct val="80000"/>
              </a:lnSpc>
              <a:spcBef>
                <a:spcPts val="300"/>
              </a:spcBef>
              <a:buClr>
                <a:srgbClr val="9999FF"/>
              </a:buClr>
              <a:buSzPct val="267000"/>
              <a:buNone/>
            </a:pPr>
            <a:endParaRPr lang="cs-CZ" sz="1600" dirty="0">
              <a:solidFill>
                <a:srgbClr val="003621"/>
              </a:solidFill>
            </a:endParaRPr>
          </a:p>
        </p:txBody>
      </p:sp>
      <p:sp>
        <p:nvSpPr>
          <p:cNvPr id="3" name="Nadpis 2"/>
          <p:cNvSpPr>
            <a:spLocks noGrp="1"/>
          </p:cNvSpPr>
          <p:nvPr>
            <p:ph type="title"/>
          </p:nvPr>
        </p:nvSpPr>
        <p:spPr/>
        <p:txBody>
          <a:bodyPr/>
          <a:lstStyle/>
          <a:p>
            <a:r>
              <a:rPr lang="cs-CZ" dirty="0" smtClean="0"/>
              <a:t>§ 52 písm. G) ZP</a:t>
            </a:r>
            <a:endParaRPr lang="cs-CZ" dirty="0"/>
          </a:p>
        </p:txBody>
      </p:sp>
    </p:spTree>
    <p:extLst>
      <p:ext uri="{BB962C8B-B14F-4D97-AF65-F5344CB8AC3E}">
        <p14:creationId xmlns:p14="http://schemas.microsoft.com/office/powerpoint/2010/main" val="25451685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662257"/>
          </a:xfrm>
        </p:spPr>
        <p:txBody>
          <a:bodyPr>
            <a:normAutofit fontScale="32500" lnSpcReduction="20000"/>
          </a:bodyPr>
          <a:lstStyle/>
          <a:p>
            <a:pPr marL="45720" indent="0" algn="just">
              <a:lnSpc>
                <a:spcPct val="80000"/>
              </a:lnSpc>
              <a:spcBef>
                <a:spcPts val="300"/>
              </a:spcBef>
              <a:buClr>
                <a:srgbClr val="9999FF"/>
              </a:buClr>
              <a:buSzPct val="267000"/>
              <a:buNone/>
            </a:pPr>
            <a:endParaRPr lang="cs-CZ" sz="5000" b="1" dirty="0" smtClean="0">
              <a:solidFill>
                <a:schemeClr val="tx1"/>
              </a:solidFill>
            </a:endParaRPr>
          </a:p>
          <a:p>
            <a:pPr marL="45720" indent="0" algn="just">
              <a:lnSpc>
                <a:spcPct val="80000"/>
              </a:lnSpc>
              <a:spcBef>
                <a:spcPts val="300"/>
              </a:spcBef>
              <a:buClr>
                <a:srgbClr val="9999FF"/>
              </a:buClr>
              <a:buSzPct val="267000"/>
              <a:buNone/>
            </a:pPr>
            <a:r>
              <a:rPr lang="cs-CZ" sz="5400" dirty="0" smtClean="0"/>
              <a:t>ROZHODNUTÍ </a:t>
            </a:r>
            <a:r>
              <a:rPr lang="cs-CZ" sz="5400" dirty="0"/>
              <a:t>VS v Praze ze dne 30. 06. 1995, </a:t>
            </a:r>
            <a:r>
              <a:rPr lang="cs-CZ" sz="5400" dirty="0" err="1"/>
              <a:t>sp</a:t>
            </a:r>
            <a:r>
              <a:rPr lang="cs-CZ" sz="5400" dirty="0"/>
              <a:t>. zn. </a:t>
            </a:r>
            <a:r>
              <a:rPr lang="cs-CZ" sz="5400" b="1" dirty="0"/>
              <a:t>6 </a:t>
            </a:r>
            <a:r>
              <a:rPr lang="cs-CZ" sz="5400" b="1" dirty="0" err="1"/>
              <a:t>Cdo</a:t>
            </a:r>
            <a:r>
              <a:rPr lang="cs-CZ" sz="5400" b="1" dirty="0"/>
              <a:t> 45/94</a:t>
            </a:r>
            <a:r>
              <a:rPr lang="cs-CZ" sz="5400" dirty="0"/>
              <a:t>.</a:t>
            </a:r>
          </a:p>
          <a:p>
            <a:pPr marL="45720" indent="0" algn="just">
              <a:lnSpc>
                <a:spcPct val="80000"/>
              </a:lnSpc>
              <a:spcBef>
                <a:spcPts val="300"/>
              </a:spcBef>
              <a:buClr>
                <a:srgbClr val="9999FF"/>
              </a:buClr>
              <a:buSzPct val="267000"/>
              <a:buNone/>
            </a:pPr>
            <a:endParaRPr lang="cs-CZ" sz="7400" b="1" dirty="0" smtClean="0">
              <a:solidFill>
                <a:schemeClr val="tx1"/>
              </a:solidFill>
            </a:endParaRPr>
          </a:p>
          <a:p>
            <a:pPr lvl="0" algn="just">
              <a:buClr>
                <a:srgbClr val="C66951"/>
              </a:buClr>
            </a:pPr>
            <a:r>
              <a:rPr lang="cs-CZ" sz="4900" dirty="0" smtClean="0">
                <a:solidFill>
                  <a:srgbClr val="003621"/>
                </a:solidFill>
              </a:rPr>
              <a:t>Vymezení </a:t>
            </a:r>
            <a:r>
              <a:rPr lang="cs-CZ" sz="4900" dirty="0">
                <a:solidFill>
                  <a:srgbClr val="003621"/>
                </a:solidFill>
              </a:rPr>
              <a:t>hypotézy právní normy tedy závisí v každém konkrétním případě na úvaze soudu; </a:t>
            </a:r>
            <a:r>
              <a:rPr lang="cs-CZ" sz="4900" b="1" dirty="0">
                <a:solidFill>
                  <a:srgbClr val="003621"/>
                </a:solidFill>
              </a:rPr>
              <a:t>soud může přihlédnout při zkoumání intenzity porušení </a:t>
            </a:r>
            <a:r>
              <a:rPr lang="cs-CZ" sz="4900" dirty="0">
                <a:solidFill>
                  <a:srgbClr val="003621"/>
                </a:solidFill>
              </a:rPr>
              <a:t>povinnosti vyplývající z právních předpisů vztahujících se k zaměstnancem vykonávané práci </a:t>
            </a:r>
            <a:r>
              <a:rPr lang="cs-CZ" sz="4900" b="1" dirty="0">
                <a:solidFill>
                  <a:srgbClr val="003621"/>
                </a:solidFill>
              </a:rPr>
              <a:t>k osobě zaměstnance, k funkci, kterou zastává, k jeho dosavadnímu postoji k plnění pracovních úkolů, k době a situaci, v níž došlo k porušení povinnosti</a:t>
            </a:r>
            <a:r>
              <a:rPr lang="cs-CZ" sz="4900" dirty="0">
                <a:solidFill>
                  <a:srgbClr val="003621"/>
                </a:solidFill>
              </a:rPr>
              <a:t> vyplývající z právních předpisů vztahujících se k zaměstnancem vykonávané </a:t>
            </a:r>
            <a:r>
              <a:rPr lang="cs-CZ" sz="4900" dirty="0" smtClean="0">
                <a:solidFill>
                  <a:srgbClr val="003621"/>
                </a:solidFill>
              </a:rPr>
              <a:t>práci, </a:t>
            </a:r>
            <a:r>
              <a:rPr lang="cs-CZ" sz="4900" b="1" dirty="0">
                <a:solidFill>
                  <a:srgbClr val="003621"/>
                </a:solidFill>
              </a:rPr>
              <a:t>k míře zavinění pracovníka, ke způsobu a intenzitě porušení </a:t>
            </a:r>
            <a:r>
              <a:rPr lang="cs-CZ" sz="4900" dirty="0">
                <a:solidFill>
                  <a:srgbClr val="003621"/>
                </a:solidFill>
              </a:rPr>
              <a:t>konkrétních povinností pracovníka, </a:t>
            </a:r>
            <a:r>
              <a:rPr lang="cs-CZ" sz="4900" b="1" dirty="0">
                <a:solidFill>
                  <a:srgbClr val="003621"/>
                </a:solidFill>
              </a:rPr>
              <a:t>k důsledkům porušení</a:t>
            </a:r>
            <a:r>
              <a:rPr lang="cs-CZ" sz="4900" dirty="0">
                <a:solidFill>
                  <a:srgbClr val="003621"/>
                </a:solidFill>
              </a:rPr>
              <a:t> povinnosti vyplývající z právních předpisů vztahujících se k zaměstnancem vykonávané práci pro organizaci, </a:t>
            </a:r>
            <a:r>
              <a:rPr lang="cs-CZ" sz="4900" b="1" dirty="0">
                <a:solidFill>
                  <a:srgbClr val="003621"/>
                </a:solidFill>
              </a:rPr>
              <a:t>k tomu, zda svým jednáním pracovník způsobil organizaci škodu</a:t>
            </a:r>
            <a:r>
              <a:rPr lang="cs-CZ" sz="4900" dirty="0">
                <a:solidFill>
                  <a:srgbClr val="003621"/>
                </a:solidFill>
              </a:rPr>
              <a:t>, apod. </a:t>
            </a:r>
          </a:p>
          <a:p>
            <a:pPr lvl="0" algn="just">
              <a:buClr>
                <a:srgbClr val="C66951"/>
              </a:buClr>
            </a:pPr>
            <a:r>
              <a:rPr lang="cs-CZ" sz="4900" dirty="0">
                <a:solidFill>
                  <a:srgbClr val="003621"/>
                </a:solidFill>
              </a:rPr>
              <a:t>Zákon zde ponechává soudu širokou možnost uvážení, aby rozhodnutí o platnosti rozvázání pracovního poměru okamžitým zrušením nebo výpovědí odpovídalo tomu, zda po organizaci lze spravedlivě požadovat, aby pracovní poměr pracovníka u ní nadále pokračoval. </a:t>
            </a:r>
          </a:p>
          <a:p>
            <a:pPr lvl="0" algn="just">
              <a:buClr>
                <a:srgbClr val="C66951"/>
              </a:buClr>
            </a:pPr>
            <a:endParaRPr lang="cs-CZ" sz="3800" dirty="0" smtClean="0">
              <a:solidFill>
                <a:srgbClr val="003621"/>
              </a:solidFill>
            </a:endParaRPr>
          </a:p>
          <a:p>
            <a:pPr marL="45720" indent="0">
              <a:lnSpc>
                <a:spcPct val="80000"/>
              </a:lnSpc>
              <a:spcBef>
                <a:spcPts val="300"/>
              </a:spcBef>
              <a:buClr>
                <a:srgbClr val="9999FF"/>
              </a:buClr>
              <a:buSzPct val="267000"/>
              <a:buNone/>
            </a:pPr>
            <a:endParaRPr lang="cs-CZ" sz="2500" dirty="0">
              <a:solidFill>
                <a:srgbClr val="003621"/>
              </a:solidFill>
            </a:endParaRPr>
          </a:p>
        </p:txBody>
      </p:sp>
      <p:sp>
        <p:nvSpPr>
          <p:cNvPr id="3" name="Nadpis 2"/>
          <p:cNvSpPr>
            <a:spLocks noGrp="1"/>
          </p:cNvSpPr>
          <p:nvPr>
            <p:ph type="title"/>
          </p:nvPr>
        </p:nvSpPr>
        <p:spPr/>
        <p:txBody>
          <a:bodyPr/>
          <a:lstStyle/>
          <a:p>
            <a:r>
              <a:rPr lang="cs-CZ" dirty="0" smtClean="0"/>
              <a:t>§ 52 písm. G) ZP</a:t>
            </a:r>
            <a:endParaRPr lang="cs-CZ" dirty="0"/>
          </a:p>
        </p:txBody>
      </p:sp>
    </p:spTree>
    <p:extLst>
      <p:ext uri="{BB962C8B-B14F-4D97-AF65-F5344CB8AC3E}">
        <p14:creationId xmlns:p14="http://schemas.microsoft.com/office/powerpoint/2010/main" val="37414766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662257"/>
          </a:xfrm>
        </p:spPr>
        <p:txBody>
          <a:bodyPr>
            <a:normAutofit/>
          </a:bodyPr>
          <a:lstStyle/>
          <a:p>
            <a:pPr marL="45720" indent="0" algn="just">
              <a:lnSpc>
                <a:spcPct val="80000"/>
              </a:lnSpc>
              <a:spcBef>
                <a:spcPts val="300"/>
              </a:spcBef>
              <a:buClr>
                <a:srgbClr val="9999FF"/>
              </a:buClr>
              <a:buSzPct val="267000"/>
              <a:buNone/>
            </a:pPr>
            <a:endParaRPr lang="cs-CZ" sz="2200" b="1" dirty="0" smtClean="0"/>
          </a:p>
          <a:p>
            <a:pPr marL="45720" indent="0" algn="just">
              <a:lnSpc>
                <a:spcPct val="80000"/>
              </a:lnSpc>
              <a:spcBef>
                <a:spcPts val="300"/>
              </a:spcBef>
              <a:buClr>
                <a:srgbClr val="9999FF"/>
              </a:buClr>
              <a:buSzPct val="267000"/>
              <a:buNone/>
            </a:pPr>
            <a:r>
              <a:rPr lang="cs-CZ" sz="2200" dirty="0" smtClean="0"/>
              <a:t>ROZSUDEK NS ČR </a:t>
            </a:r>
            <a:r>
              <a:rPr lang="cs-CZ" sz="2200" dirty="0"/>
              <a:t>ze dne </a:t>
            </a:r>
            <a:r>
              <a:rPr lang="cs-CZ" sz="2200" dirty="0" smtClean="0"/>
              <a:t>19. 01. 2000, </a:t>
            </a:r>
            <a:r>
              <a:rPr lang="cs-CZ" sz="2200" dirty="0" err="1"/>
              <a:t>sp</a:t>
            </a:r>
            <a:r>
              <a:rPr lang="cs-CZ" sz="2200" dirty="0"/>
              <a:t>. zn. </a:t>
            </a:r>
            <a:r>
              <a:rPr lang="cs-CZ" sz="2200" b="1" dirty="0"/>
              <a:t>21 </a:t>
            </a:r>
            <a:r>
              <a:rPr lang="cs-CZ" sz="2200" b="1" dirty="0" err="1"/>
              <a:t>Cdo</a:t>
            </a:r>
            <a:r>
              <a:rPr lang="cs-CZ" sz="2200" b="1" dirty="0"/>
              <a:t> 1228/99</a:t>
            </a:r>
            <a:r>
              <a:rPr lang="cs-CZ" sz="2200" dirty="0" smtClean="0"/>
              <a:t>.</a:t>
            </a:r>
            <a:endParaRPr lang="cs-CZ" sz="2200" dirty="0"/>
          </a:p>
          <a:p>
            <a:pPr marL="45720" indent="0" algn="just">
              <a:lnSpc>
                <a:spcPct val="80000"/>
              </a:lnSpc>
              <a:spcBef>
                <a:spcPts val="300"/>
              </a:spcBef>
              <a:buClr>
                <a:srgbClr val="9999FF"/>
              </a:buClr>
              <a:buSzPct val="267000"/>
              <a:buNone/>
            </a:pPr>
            <a:endParaRPr lang="cs-CZ" sz="2200" b="1" dirty="0" smtClean="0">
              <a:solidFill>
                <a:schemeClr val="tx1"/>
              </a:solidFill>
            </a:endParaRPr>
          </a:p>
          <a:p>
            <a:pPr lvl="0" algn="just">
              <a:buClr>
                <a:srgbClr val="C66951"/>
              </a:buClr>
            </a:pPr>
            <a:r>
              <a:rPr lang="cs-CZ" sz="2200" dirty="0">
                <a:solidFill>
                  <a:schemeClr val="tx1"/>
                </a:solidFill>
              </a:rPr>
              <a:t>Při hodnocení stupně intenzity porušení </a:t>
            </a:r>
            <a:r>
              <a:rPr lang="cs-CZ" sz="2200" dirty="0" smtClean="0">
                <a:solidFill>
                  <a:schemeClr val="tx1"/>
                </a:solidFill>
              </a:rPr>
              <a:t>povinnosti vyplývající z právních předpisů vztahujících se k zaměstnancem vykonávané práci </a:t>
            </a:r>
            <a:r>
              <a:rPr lang="cs-CZ" sz="2200" b="1" dirty="0" smtClean="0">
                <a:solidFill>
                  <a:schemeClr val="tx1"/>
                </a:solidFill>
              </a:rPr>
              <a:t>není </a:t>
            </a:r>
            <a:r>
              <a:rPr lang="cs-CZ" sz="2200" b="1" dirty="0">
                <a:solidFill>
                  <a:schemeClr val="tx1"/>
                </a:solidFill>
              </a:rPr>
              <a:t>soud vázán tím, jak zaměstnavatel ve svém pracovním řádu (nebo jiném interním předpise) hodnotí určité jednání zaměstnance</a:t>
            </a:r>
            <a:r>
              <a:rPr lang="cs-CZ" sz="2200" dirty="0">
                <a:solidFill>
                  <a:schemeClr val="tx1"/>
                </a:solidFill>
              </a:rPr>
              <a:t>.</a:t>
            </a:r>
            <a:endParaRPr lang="cs-CZ" sz="2200" dirty="0" smtClean="0">
              <a:solidFill>
                <a:schemeClr val="tx1"/>
              </a:solidFill>
            </a:endParaRPr>
          </a:p>
          <a:p>
            <a:pPr marL="45720" indent="0">
              <a:lnSpc>
                <a:spcPct val="80000"/>
              </a:lnSpc>
              <a:spcBef>
                <a:spcPts val="300"/>
              </a:spcBef>
              <a:buClr>
                <a:srgbClr val="9999FF"/>
              </a:buClr>
              <a:buSzPct val="267000"/>
              <a:buNone/>
            </a:pPr>
            <a:endParaRPr lang="cs-CZ" sz="2500" dirty="0">
              <a:solidFill>
                <a:srgbClr val="003621"/>
              </a:solidFill>
            </a:endParaRPr>
          </a:p>
        </p:txBody>
      </p:sp>
      <p:sp>
        <p:nvSpPr>
          <p:cNvPr id="3" name="Nadpis 2"/>
          <p:cNvSpPr>
            <a:spLocks noGrp="1"/>
          </p:cNvSpPr>
          <p:nvPr>
            <p:ph type="title"/>
          </p:nvPr>
        </p:nvSpPr>
        <p:spPr/>
        <p:txBody>
          <a:bodyPr/>
          <a:lstStyle/>
          <a:p>
            <a:r>
              <a:rPr lang="cs-CZ" dirty="0" smtClean="0"/>
              <a:t>§ 52 písm. G) ZP</a:t>
            </a:r>
            <a:endParaRPr lang="cs-CZ" dirty="0"/>
          </a:p>
        </p:txBody>
      </p:sp>
    </p:spTree>
    <p:extLst>
      <p:ext uri="{BB962C8B-B14F-4D97-AF65-F5344CB8AC3E}">
        <p14:creationId xmlns:p14="http://schemas.microsoft.com/office/powerpoint/2010/main" val="13460314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45720" indent="0" algn="just">
              <a:buNone/>
            </a:pPr>
            <a:r>
              <a:rPr lang="cs-CZ" dirty="0" smtClean="0"/>
              <a:t>ROZSUDEK NS ČR ze dne 14. 10. 1996, </a:t>
            </a:r>
            <a:r>
              <a:rPr lang="cs-CZ" dirty="0" err="1" smtClean="0"/>
              <a:t>sp</a:t>
            </a:r>
            <a:r>
              <a:rPr lang="cs-CZ" dirty="0" smtClean="0"/>
              <a:t>. zn. </a:t>
            </a:r>
            <a:r>
              <a:rPr lang="cs-CZ" b="1" dirty="0" smtClean="0"/>
              <a:t>3 </a:t>
            </a:r>
            <a:r>
              <a:rPr lang="cs-CZ" b="1" dirty="0" err="1" smtClean="0"/>
              <a:t>Cdon</a:t>
            </a:r>
            <a:r>
              <a:rPr lang="cs-CZ" b="1" dirty="0" smtClean="0"/>
              <a:t> 946/96</a:t>
            </a:r>
          </a:p>
          <a:p>
            <a:pPr marL="45720" indent="0" algn="just">
              <a:buNone/>
            </a:pPr>
            <a:endParaRPr lang="cs-CZ" dirty="0"/>
          </a:p>
          <a:p>
            <a:pPr algn="just"/>
            <a:r>
              <a:rPr lang="cs-CZ" dirty="0">
                <a:solidFill>
                  <a:schemeClr val="tx1"/>
                </a:solidFill>
              </a:rPr>
              <a:t>Není-li možné ze samotného znění písemné výpovědi z pracovního poměru pro neurčitost či nesrozumitelnost projevu vůle dovodit, v čem spočívá skutkové vymezení výpovědního důvodu, je výpověď z pracovního poměru daná zaměstnanci neplatným právním </a:t>
            </a:r>
            <a:r>
              <a:rPr lang="cs-CZ" dirty="0" smtClean="0">
                <a:solidFill>
                  <a:schemeClr val="tx1"/>
                </a:solidFill>
              </a:rPr>
              <a:t>jednáním </a:t>
            </a:r>
            <a:r>
              <a:rPr lang="cs-CZ" dirty="0">
                <a:solidFill>
                  <a:schemeClr val="tx1"/>
                </a:solidFill>
              </a:rPr>
              <a:t>jen tehdy, jestliže nelze ani výkladem projevu vůle zjistit, proč byla zaměstnanci dána výpověď</a:t>
            </a:r>
            <a:r>
              <a:rPr lang="cs-CZ" dirty="0" smtClean="0">
                <a:solidFill>
                  <a:schemeClr val="tx1"/>
                </a:solidFill>
              </a:rPr>
              <a:t>.</a:t>
            </a:r>
          </a:p>
          <a:p>
            <a:pPr marL="45720" indent="0" algn="just">
              <a:buNone/>
            </a:pPr>
            <a:r>
              <a:rPr lang="cs-CZ" dirty="0">
                <a:solidFill>
                  <a:schemeClr val="tx1"/>
                </a:solidFill>
              </a:rPr>
              <a:t> </a:t>
            </a:r>
          </a:p>
          <a:p>
            <a:pPr algn="just"/>
            <a:r>
              <a:rPr lang="cs-CZ" dirty="0" smtClean="0">
                <a:solidFill>
                  <a:schemeClr val="tx1"/>
                </a:solidFill>
              </a:rPr>
              <a:t>Pomocí </a:t>
            </a:r>
            <a:r>
              <a:rPr lang="cs-CZ" dirty="0">
                <a:solidFill>
                  <a:schemeClr val="tx1"/>
                </a:solidFill>
              </a:rPr>
              <a:t>výkladu projevu vůle nelze "nahrazovat" nebo "doplňovat" vůli, kterou ten, kdo výpověď dává, v rozhodné době neměl nebo kterou sice měl, ale neprojevil ji. </a:t>
            </a:r>
          </a:p>
        </p:txBody>
      </p:sp>
      <p:sp>
        <p:nvSpPr>
          <p:cNvPr id="3" name="Nadpis 2"/>
          <p:cNvSpPr>
            <a:spLocks noGrp="1"/>
          </p:cNvSpPr>
          <p:nvPr>
            <p:ph type="title"/>
          </p:nvPr>
        </p:nvSpPr>
        <p:spPr/>
        <p:txBody>
          <a:bodyPr/>
          <a:lstStyle/>
          <a:p>
            <a:r>
              <a:rPr lang="cs-CZ" dirty="0" smtClean="0"/>
              <a:t>Výpověď – skutkové vymezení důvodu výpovědi</a:t>
            </a:r>
            <a:endParaRPr lang="cs-CZ" dirty="0"/>
          </a:p>
        </p:txBody>
      </p:sp>
    </p:spTree>
    <p:extLst>
      <p:ext uri="{BB962C8B-B14F-4D97-AF65-F5344CB8AC3E}">
        <p14:creationId xmlns:p14="http://schemas.microsoft.com/office/powerpoint/2010/main" val="23191739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fontScale="85000" lnSpcReduction="10000"/>
          </a:bodyPr>
          <a:lstStyle/>
          <a:p>
            <a:pPr marL="45720" indent="0" algn="just">
              <a:buNone/>
            </a:pPr>
            <a:r>
              <a:rPr lang="cs-CZ" dirty="0" smtClean="0"/>
              <a:t>ROZSUDEK NS ČR ze dne 03. 11. 1998, </a:t>
            </a:r>
            <a:r>
              <a:rPr lang="cs-CZ" dirty="0" err="1" smtClean="0"/>
              <a:t>sp</a:t>
            </a:r>
            <a:r>
              <a:rPr lang="cs-CZ" dirty="0" smtClean="0"/>
              <a:t>. </a:t>
            </a:r>
            <a:r>
              <a:rPr lang="cs-CZ" dirty="0" err="1" smtClean="0"/>
              <a:t>zn</a:t>
            </a:r>
            <a:r>
              <a:rPr lang="cs-CZ" dirty="0"/>
              <a:t> </a:t>
            </a:r>
            <a:r>
              <a:rPr lang="cs-CZ" b="1" dirty="0"/>
              <a:t>21 </a:t>
            </a:r>
            <a:r>
              <a:rPr lang="cs-CZ" b="1" dirty="0" err="1"/>
              <a:t>Cdo</a:t>
            </a:r>
            <a:r>
              <a:rPr lang="cs-CZ" b="1" dirty="0"/>
              <a:t> </a:t>
            </a:r>
            <a:r>
              <a:rPr lang="cs-CZ" b="1" dirty="0" smtClean="0"/>
              <a:t>1524/98.</a:t>
            </a:r>
            <a:endParaRPr lang="cs-CZ" b="1" dirty="0"/>
          </a:p>
          <a:p>
            <a:pPr algn="just"/>
            <a:r>
              <a:rPr lang="cs-CZ" dirty="0">
                <a:solidFill>
                  <a:schemeClr val="tx1"/>
                </a:solidFill>
              </a:rPr>
              <a:t>Při posouzení, z kterého z důvodů uvedených v ustanovení § </a:t>
            </a:r>
            <a:r>
              <a:rPr lang="cs-CZ" dirty="0" smtClean="0">
                <a:solidFill>
                  <a:schemeClr val="tx1"/>
                </a:solidFill>
              </a:rPr>
              <a:t>52 ZP </a:t>
            </a:r>
            <a:r>
              <a:rPr lang="cs-CZ" dirty="0">
                <a:solidFill>
                  <a:schemeClr val="tx1"/>
                </a:solidFill>
              </a:rPr>
              <a:t>zaměstnavatel dal zaměstnanci výpověď z pracovního poměru, soud </a:t>
            </a:r>
            <a:r>
              <a:rPr lang="cs-CZ" b="1" dirty="0">
                <a:solidFill>
                  <a:srgbClr val="FF0000"/>
                </a:solidFill>
              </a:rPr>
              <a:t>vychází ze skutkového vylíčení </a:t>
            </a:r>
            <a:r>
              <a:rPr lang="cs-CZ" dirty="0">
                <a:solidFill>
                  <a:schemeClr val="tx1"/>
                </a:solidFill>
              </a:rPr>
              <a:t>použitého výpovědního důvodu. Okolnost, zda, popřípadě jak zaměstnavatel tento důvod právně kvalifikoval, tu není sama o sobě významná</a:t>
            </a:r>
            <a:r>
              <a:rPr lang="cs-CZ" dirty="0" smtClean="0">
                <a:solidFill>
                  <a:schemeClr val="tx1"/>
                </a:solidFill>
              </a:rPr>
              <a:t>.</a:t>
            </a:r>
          </a:p>
          <a:p>
            <a:pPr marL="45720" indent="0" algn="just">
              <a:buNone/>
            </a:pPr>
            <a:endParaRPr lang="cs-CZ" dirty="0" smtClean="0">
              <a:solidFill>
                <a:schemeClr val="tx1"/>
              </a:solidFill>
            </a:endParaRPr>
          </a:p>
          <a:p>
            <a:pPr marL="45720" indent="0" algn="just">
              <a:buNone/>
            </a:pPr>
            <a:r>
              <a:rPr lang="cs-CZ" dirty="0"/>
              <a:t>ROZSUDEK NS ČR ze dne </a:t>
            </a:r>
            <a:r>
              <a:rPr lang="cs-CZ" dirty="0" smtClean="0"/>
              <a:t>20. 08. 2001, </a:t>
            </a:r>
            <a:r>
              <a:rPr lang="cs-CZ" dirty="0" err="1"/>
              <a:t>sp</a:t>
            </a:r>
            <a:r>
              <a:rPr lang="cs-CZ" dirty="0"/>
              <a:t>. </a:t>
            </a:r>
            <a:r>
              <a:rPr lang="cs-CZ" dirty="0" err="1"/>
              <a:t>zn</a:t>
            </a:r>
            <a:r>
              <a:rPr lang="cs-CZ" dirty="0"/>
              <a:t> </a:t>
            </a:r>
            <a:r>
              <a:rPr lang="cs-CZ" b="1" dirty="0"/>
              <a:t>21 </a:t>
            </a:r>
            <a:r>
              <a:rPr lang="cs-CZ" b="1" dirty="0" err="1"/>
              <a:t>Cdo</a:t>
            </a:r>
            <a:r>
              <a:rPr lang="cs-CZ" b="1" dirty="0"/>
              <a:t> </a:t>
            </a:r>
            <a:r>
              <a:rPr lang="cs-CZ" b="1" dirty="0" smtClean="0"/>
              <a:t>1768/2000.</a:t>
            </a:r>
          </a:p>
          <a:p>
            <a:pPr marL="45720" indent="0" algn="just">
              <a:buNone/>
            </a:pPr>
            <a:r>
              <a:rPr lang="cs-CZ" b="1" dirty="0" smtClean="0">
                <a:solidFill>
                  <a:schemeClr val="tx1"/>
                </a:solidFill>
              </a:rPr>
              <a:t>Posouzení výpovědního důvodu soudem</a:t>
            </a:r>
            <a:endParaRPr lang="cs-CZ" b="1" dirty="0">
              <a:solidFill>
                <a:schemeClr val="tx1"/>
              </a:solidFill>
            </a:endParaRPr>
          </a:p>
          <a:p>
            <a:pPr algn="just"/>
            <a:r>
              <a:rPr lang="cs-CZ" dirty="0">
                <a:solidFill>
                  <a:schemeClr val="tx1"/>
                </a:solidFill>
              </a:rPr>
              <a:t>Domáhá-li se zaměstnanec žalobou podanou u soudu určení neplatnosti </a:t>
            </a:r>
            <a:r>
              <a:rPr lang="cs-CZ" dirty="0" smtClean="0">
                <a:solidFill>
                  <a:schemeClr val="tx1"/>
                </a:solidFill>
              </a:rPr>
              <a:t>výpovědi, </a:t>
            </a:r>
            <a:r>
              <a:rPr lang="cs-CZ" dirty="0">
                <a:solidFill>
                  <a:schemeClr val="tx1"/>
                </a:solidFill>
              </a:rPr>
              <a:t>není soud vázán právní kvalifikací výpovědního důvodu, kterou zaměstnavatel uvede ve výpovědi, ale musí vycházet z toho, jak je výpověď skutkově odůvodněna, a sám pak posoudit, zda toto skutkové vylíčení zakládá některý z výpovědních důvodů uvedených v zákoně a zda nastaly takové skutečnosti, které právní norma předpokládá jako důvod k tomuto rozvázání pracovního poměru. </a:t>
            </a:r>
            <a:endParaRPr lang="cs-CZ" dirty="0" smtClean="0">
              <a:solidFill>
                <a:schemeClr val="tx1"/>
              </a:solidFill>
            </a:endParaRPr>
          </a:p>
          <a:p>
            <a:pPr algn="just"/>
            <a:r>
              <a:rPr lang="cs-CZ" b="1" dirty="0" smtClean="0">
                <a:solidFill>
                  <a:schemeClr val="tx1"/>
                </a:solidFill>
              </a:rPr>
              <a:t>Není </a:t>
            </a:r>
            <a:r>
              <a:rPr lang="cs-CZ" b="1" dirty="0">
                <a:solidFill>
                  <a:schemeClr val="tx1"/>
                </a:solidFill>
              </a:rPr>
              <a:t>tedy rozhodující, jak zaměstnavatel důvod výpovědi právně kvalifikoval, nýbrž je věcí soudu, aby posoudil, který v zákoně uvedený výpovědní důvod je vymezeným skutkem </a:t>
            </a:r>
            <a:r>
              <a:rPr lang="cs-CZ" b="1" dirty="0" smtClean="0">
                <a:solidFill>
                  <a:schemeClr val="tx1"/>
                </a:solidFill>
              </a:rPr>
              <a:t>naplněn.</a:t>
            </a:r>
            <a:endParaRPr lang="cs-CZ" b="1" dirty="0">
              <a:solidFill>
                <a:schemeClr val="tx1"/>
              </a:solidFill>
            </a:endParaRPr>
          </a:p>
        </p:txBody>
      </p:sp>
      <p:sp>
        <p:nvSpPr>
          <p:cNvPr id="3" name="Nadpis 2"/>
          <p:cNvSpPr>
            <a:spLocks noGrp="1"/>
          </p:cNvSpPr>
          <p:nvPr>
            <p:ph type="title"/>
          </p:nvPr>
        </p:nvSpPr>
        <p:spPr/>
        <p:txBody>
          <a:bodyPr/>
          <a:lstStyle/>
          <a:p>
            <a:r>
              <a:rPr lang="cs-CZ" dirty="0" smtClean="0"/>
              <a:t>Výpověď - důvod</a:t>
            </a:r>
            <a:endParaRPr lang="cs-CZ" dirty="0"/>
          </a:p>
        </p:txBody>
      </p:sp>
    </p:spTree>
    <p:extLst>
      <p:ext uri="{BB962C8B-B14F-4D97-AF65-F5344CB8AC3E}">
        <p14:creationId xmlns:p14="http://schemas.microsoft.com/office/powerpoint/2010/main" val="14443562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45720" indent="0" algn="just">
              <a:buNone/>
            </a:pPr>
            <a:r>
              <a:rPr lang="cs-CZ" sz="1700" dirty="0"/>
              <a:t>ROZSUDEK NS ČR ze dne 18. 01. 2011, </a:t>
            </a:r>
            <a:r>
              <a:rPr lang="cs-CZ" sz="1700" dirty="0" err="1"/>
              <a:t>sp</a:t>
            </a:r>
            <a:r>
              <a:rPr lang="cs-CZ" sz="1700" dirty="0"/>
              <a:t>. </a:t>
            </a:r>
            <a:r>
              <a:rPr lang="cs-CZ" sz="1700" dirty="0" err="1"/>
              <a:t>zn</a:t>
            </a:r>
            <a:r>
              <a:rPr lang="cs-CZ" sz="1700" dirty="0"/>
              <a:t> </a:t>
            </a:r>
            <a:r>
              <a:rPr lang="cs-CZ" sz="1700" b="1" dirty="0"/>
              <a:t>21 </a:t>
            </a:r>
            <a:r>
              <a:rPr lang="cs-CZ" sz="1700" b="1" dirty="0" err="1"/>
              <a:t>Cdo</a:t>
            </a:r>
            <a:r>
              <a:rPr lang="cs-CZ" sz="1700" b="1" dirty="0"/>
              <a:t> </a:t>
            </a:r>
            <a:r>
              <a:rPr lang="cs-CZ" sz="1700" b="1" dirty="0" smtClean="0"/>
              <a:t>619/2010</a:t>
            </a:r>
            <a:r>
              <a:rPr lang="cs-CZ" sz="1700" dirty="0" smtClean="0"/>
              <a:t>.</a:t>
            </a:r>
          </a:p>
          <a:p>
            <a:pPr marL="45720" indent="0" algn="just">
              <a:buNone/>
            </a:pPr>
            <a:endParaRPr lang="cs-CZ" sz="1700" b="1" dirty="0">
              <a:solidFill>
                <a:schemeClr val="tx1"/>
              </a:solidFill>
            </a:endParaRPr>
          </a:p>
          <a:p>
            <a:pPr algn="just"/>
            <a:r>
              <a:rPr lang="cs-CZ" sz="1800" dirty="0">
                <a:solidFill>
                  <a:srgbClr val="FF0000"/>
                </a:solidFill>
              </a:rPr>
              <a:t>Soud</a:t>
            </a:r>
            <a:r>
              <a:rPr lang="cs-CZ" sz="1800" dirty="0">
                <a:solidFill>
                  <a:schemeClr val="tx1"/>
                </a:solidFill>
              </a:rPr>
              <a:t> při posouzení, o jaký výpovědní důvod jde, </a:t>
            </a:r>
            <a:r>
              <a:rPr lang="cs-CZ" sz="1800" dirty="0">
                <a:solidFill>
                  <a:srgbClr val="FF0000"/>
                </a:solidFill>
              </a:rPr>
              <a:t>vychází ze skutkového vylíčení tohoto důvodu </a:t>
            </a:r>
            <a:r>
              <a:rPr lang="cs-CZ" sz="1800" dirty="0">
                <a:solidFill>
                  <a:schemeClr val="tx1"/>
                </a:solidFill>
              </a:rPr>
              <a:t>a okolnost, zda, popřípadě jak, zaměstnavatel tento důvod právně kvalifikoval, není sama o sobě významná, neboť </a:t>
            </a:r>
            <a:r>
              <a:rPr lang="cs-CZ" sz="1800" dirty="0">
                <a:solidFill>
                  <a:srgbClr val="FF0000"/>
                </a:solidFill>
              </a:rPr>
              <a:t>je věcí soudu, aby posoudil, který v ustanovení § 52 </a:t>
            </a:r>
            <a:r>
              <a:rPr lang="cs-CZ" sz="1800" dirty="0" smtClean="0">
                <a:solidFill>
                  <a:srgbClr val="FF0000"/>
                </a:solidFill>
              </a:rPr>
              <a:t>ZP </a:t>
            </a:r>
            <a:r>
              <a:rPr lang="cs-CZ" sz="1800" dirty="0">
                <a:solidFill>
                  <a:srgbClr val="FF0000"/>
                </a:solidFill>
              </a:rPr>
              <a:t>uvedený výpovědní důvod byl skutkovým vylíčením důvodu výpovědi opravdu naplněn</a:t>
            </a:r>
            <a:r>
              <a:rPr lang="cs-CZ" sz="1800" dirty="0">
                <a:solidFill>
                  <a:schemeClr val="tx1"/>
                </a:solidFill>
              </a:rPr>
              <a:t>; posouzení, zda jednání vytýkané zaměstnanci ve výpovědi z pracovního poměru je důsledkem zaviněného porušení povinností vyplývajících ze zaměstnavatelem stanovených vnitřních předpisů či pokynů nebo, zda je důsledkem odborné neschopnosti, nezpůsobilosti či neodpovědného přístupu </a:t>
            </a:r>
            <a:r>
              <a:rPr lang="cs-CZ" sz="1800" dirty="0" smtClean="0">
                <a:solidFill>
                  <a:schemeClr val="tx1"/>
                </a:solidFill>
              </a:rPr>
              <a:t>k práci</a:t>
            </a:r>
            <a:r>
              <a:rPr lang="cs-CZ" sz="1800" dirty="0">
                <a:solidFill>
                  <a:schemeClr val="tx1"/>
                </a:solidFill>
              </a:rPr>
              <a:t>, je výlučně na soudu</a:t>
            </a:r>
            <a:r>
              <a:rPr lang="cs-CZ" sz="2400" dirty="0"/>
              <a:t>.</a:t>
            </a:r>
          </a:p>
        </p:txBody>
      </p:sp>
      <p:sp>
        <p:nvSpPr>
          <p:cNvPr id="3" name="Nadpis 2"/>
          <p:cNvSpPr>
            <a:spLocks noGrp="1"/>
          </p:cNvSpPr>
          <p:nvPr>
            <p:ph type="title"/>
          </p:nvPr>
        </p:nvSpPr>
        <p:spPr/>
        <p:txBody>
          <a:bodyPr/>
          <a:lstStyle/>
          <a:p>
            <a:r>
              <a:rPr lang="cs-CZ" dirty="0" smtClean="0"/>
              <a:t>Výpověď - důvod</a:t>
            </a:r>
            <a:endParaRPr lang="cs-CZ" dirty="0"/>
          </a:p>
        </p:txBody>
      </p:sp>
    </p:spTree>
    <p:extLst>
      <p:ext uri="{BB962C8B-B14F-4D97-AF65-F5344CB8AC3E}">
        <p14:creationId xmlns:p14="http://schemas.microsoft.com/office/powerpoint/2010/main" val="4248927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45720" indent="0" algn="just">
              <a:buNone/>
            </a:pPr>
            <a:r>
              <a:rPr lang="cs-CZ" dirty="0"/>
              <a:t>ROZSUDEK NS ČR ze dne 15. 10. 2001, </a:t>
            </a:r>
            <a:r>
              <a:rPr lang="cs-CZ" dirty="0" err="1"/>
              <a:t>sp</a:t>
            </a:r>
            <a:r>
              <a:rPr lang="cs-CZ" dirty="0"/>
              <a:t>. </a:t>
            </a:r>
            <a:r>
              <a:rPr lang="cs-CZ" dirty="0" smtClean="0"/>
              <a:t>zn. </a:t>
            </a:r>
            <a:r>
              <a:rPr lang="cs-CZ" b="1" dirty="0"/>
              <a:t>21 </a:t>
            </a:r>
            <a:r>
              <a:rPr lang="cs-CZ" b="1" dirty="0" err="1"/>
              <a:t>Cdo</a:t>
            </a:r>
            <a:r>
              <a:rPr lang="cs-CZ" b="1" dirty="0"/>
              <a:t> </a:t>
            </a:r>
            <a:r>
              <a:rPr lang="cs-CZ" b="1" dirty="0" smtClean="0"/>
              <a:t>2209/2000</a:t>
            </a:r>
            <a:r>
              <a:rPr lang="cs-CZ" dirty="0" smtClean="0"/>
              <a:t>.</a:t>
            </a:r>
            <a:endParaRPr lang="cs-CZ" b="1" dirty="0"/>
          </a:p>
          <a:p>
            <a:pPr marL="45720" indent="0" algn="just">
              <a:buNone/>
            </a:pPr>
            <a:endParaRPr lang="cs-CZ" b="1" dirty="0"/>
          </a:p>
          <a:p>
            <a:pPr algn="just"/>
            <a:r>
              <a:rPr lang="cs-CZ" dirty="0" smtClean="0">
                <a:solidFill>
                  <a:schemeClr val="tx1"/>
                </a:solidFill>
              </a:rPr>
              <a:t>Neuvede-li zaměstnavatel nebo zaměstnanec ve výpovědi </a:t>
            </a:r>
            <a:r>
              <a:rPr lang="cs-CZ" b="1" dirty="0" smtClean="0">
                <a:solidFill>
                  <a:srgbClr val="FF0000"/>
                </a:solidFill>
              </a:rPr>
              <a:t>výpovědní dobu </a:t>
            </a:r>
            <a:r>
              <a:rPr lang="cs-CZ" dirty="0" smtClean="0">
                <a:solidFill>
                  <a:schemeClr val="tx1"/>
                </a:solidFill>
              </a:rPr>
              <a:t>vůbec nebo ji uvede nesprávně, není výpověď neplatná.</a:t>
            </a:r>
          </a:p>
          <a:p>
            <a:pPr algn="just"/>
            <a:r>
              <a:rPr lang="cs-CZ" dirty="0" smtClean="0">
                <a:solidFill>
                  <a:schemeClr val="tx1"/>
                </a:solidFill>
              </a:rPr>
              <a:t>Pracovní poměr v takovém případě končí uplynutím zákonné výpovědní doby.</a:t>
            </a:r>
            <a:endParaRPr lang="cs-CZ" dirty="0">
              <a:solidFill>
                <a:schemeClr val="tx1"/>
              </a:solidFill>
            </a:endParaRPr>
          </a:p>
        </p:txBody>
      </p:sp>
      <p:sp>
        <p:nvSpPr>
          <p:cNvPr id="3" name="Nadpis 2"/>
          <p:cNvSpPr>
            <a:spLocks noGrp="1"/>
          </p:cNvSpPr>
          <p:nvPr>
            <p:ph type="title"/>
          </p:nvPr>
        </p:nvSpPr>
        <p:spPr/>
        <p:txBody>
          <a:bodyPr/>
          <a:lstStyle/>
          <a:p>
            <a:r>
              <a:rPr lang="cs-CZ" dirty="0" smtClean="0"/>
              <a:t>Výpověď – neuvedení výpovědní doby</a:t>
            </a:r>
            <a:endParaRPr lang="cs-CZ" dirty="0"/>
          </a:p>
        </p:txBody>
      </p:sp>
    </p:spTree>
    <p:extLst>
      <p:ext uri="{BB962C8B-B14F-4D97-AF65-F5344CB8AC3E}">
        <p14:creationId xmlns:p14="http://schemas.microsoft.com/office/powerpoint/2010/main" val="9695660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p:txBody>
          <a:bodyPr/>
          <a:lstStyle/>
          <a:p>
            <a:endParaRPr lang="cs-CZ"/>
          </a:p>
        </p:txBody>
      </p:sp>
      <p:sp>
        <p:nvSpPr>
          <p:cNvPr id="3" name="Nadpis 2"/>
          <p:cNvSpPr>
            <a:spLocks noGrp="1"/>
          </p:cNvSpPr>
          <p:nvPr>
            <p:ph type="title"/>
          </p:nvPr>
        </p:nvSpPr>
        <p:spPr/>
        <p:txBody>
          <a:bodyPr/>
          <a:lstStyle/>
          <a:p>
            <a:r>
              <a:rPr lang="cs-CZ" dirty="0" smtClean="0"/>
              <a:t>DORUČOVÁNÍ PÍSEMNOSTÍ</a:t>
            </a:r>
            <a:br>
              <a:rPr lang="cs-CZ" dirty="0" smtClean="0"/>
            </a:br>
            <a:r>
              <a:rPr lang="cs-CZ" dirty="0" smtClean="0"/>
              <a:t>(§ 334… ZP)</a:t>
            </a:r>
            <a:endParaRPr lang="cs-CZ" dirty="0"/>
          </a:p>
        </p:txBody>
      </p:sp>
    </p:spTree>
    <p:extLst>
      <p:ext uri="{BB962C8B-B14F-4D97-AF65-F5344CB8AC3E}">
        <p14:creationId xmlns:p14="http://schemas.microsoft.com/office/powerpoint/2010/main" val="242696445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10000"/>
          </a:bodyPr>
          <a:lstStyle/>
          <a:p>
            <a:endParaRPr lang="cs-CZ" dirty="0" smtClean="0"/>
          </a:p>
          <a:p>
            <a:pPr algn="just"/>
            <a:r>
              <a:rPr lang="cs-CZ" dirty="0" smtClean="0">
                <a:solidFill>
                  <a:srgbClr val="FF0000"/>
                </a:solidFill>
              </a:rPr>
              <a:t>doručování privilegovaných </a:t>
            </a:r>
            <a:r>
              <a:rPr lang="cs-CZ" dirty="0" smtClean="0"/>
              <a:t>písemností má v pracovněprávních vztazích </a:t>
            </a:r>
            <a:r>
              <a:rPr lang="cs-CZ" dirty="0" smtClean="0">
                <a:solidFill>
                  <a:srgbClr val="FF0000"/>
                </a:solidFill>
              </a:rPr>
              <a:t>zvláštní úpravu</a:t>
            </a:r>
          </a:p>
          <a:p>
            <a:pPr algn="just"/>
            <a:endParaRPr lang="cs-CZ" dirty="0" smtClean="0">
              <a:solidFill>
                <a:srgbClr val="FF0000"/>
              </a:solidFill>
            </a:endParaRPr>
          </a:p>
          <a:p>
            <a:pPr algn="just"/>
            <a:r>
              <a:rPr lang="cs-CZ" dirty="0" smtClean="0"/>
              <a:t>písemnosti týkající se:</a:t>
            </a:r>
          </a:p>
          <a:p>
            <a:pPr marL="502920" indent="-457200" algn="just">
              <a:buAutoNum type="alphaLcParenR"/>
            </a:pPr>
            <a:r>
              <a:rPr lang="cs-CZ" dirty="0" smtClean="0"/>
              <a:t>vzniku,</a:t>
            </a:r>
          </a:p>
          <a:p>
            <a:pPr marL="502920" indent="-457200" algn="just">
              <a:buAutoNum type="alphaLcParenR"/>
            </a:pPr>
            <a:r>
              <a:rPr lang="cs-CZ" dirty="0" smtClean="0"/>
              <a:t>změn </a:t>
            </a:r>
          </a:p>
          <a:p>
            <a:pPr marL="502920" indent="-457200" algn="just">
              <a:buAutoNum type="alphaLcParenR"/>
            </a:pPr>
            <a:r>
              <a:rPr lang="cs-CZ" dirty="0" smtClean="0"/>
              <a:t>a skončení PP nebo dohod o pracích konaných mimo PP, </a:t>
            </a:r>
          </a:p>
          <a:p>
            <a:pPr marL="502920" indent="-457200" algn="just">
              <a:buAutoNum type="alphaLcParenR"/>
            </a:pPr>
            <a:r>
              <a:rPr lang="cs-CZ" dirty="0" smtClean="0"/>
              <a:t>důležité písemnosti týkající se odměňování (mzdový výměr, platový výměr)</a:t>
            </a:r>
          </a:p>
          <a:p>
            <a:pPr marL="502920" indent="-457200" algn="just">
              <a:buAutoNum type="alphaLcParenR"/>
            </a:pPr>
            <a:r>
              <a:rPr lang="cs-CZ" dirty="0" smtClean="0"/>
              <a:t>a záznam o porušení režimu DPN </a:t>
            </a:r>
          </a:p>
          <a:p>
            <a:pPr marL="45720" indent="0" algn="just">
              <a:buNone/>
            </a:pPr>
            <a:endParaRPr lang="cs-CZ" dirty="0"/>
          </a:p>
          <a:p>
            <a:pPr marL="45720" indent="0" algn="just">
              <a:buNone/>
            </a:pPr>
            <a:r>
              <a:rPr lang="cs-CZ" dirty="0" smtClean="0"/>
              <a:t>musí být zaměstnanci doručeny do </a:t>
            </a:r>
            <a:r>
              <a:rPr lang="cs-CZ" dirty="0" smtClean="0">
                <a:solidFill>
                  <a:srgbClr val="FF0000"/>
                </a:solidFill>
              </a:rPr>
              <a:t>vlastních rukou</a:t>
            </a:r>
          </a:p>
          <a:p>
            <a:pPr algn="just"/>
            <a:endParaRPr lang="cs-CZ" dirty="0">
              <a:solidFill>
                <a:srgbClr val="FF0000"/>
              </a:solidFill>
            </a:endParaRPr>
          </a:p>
          <a:p>
            <a:pPr algn="just"/>
            <a:r>
              <a:rPr lang="cs-CZ" dirty="0" smtClean="0"/>
              <a:t>doručení výpovědi do vlastních rukou = </a:t>
            </a:r>
            <a:r>
              <a:rPr lang="cs-CZ" dirty="0" smtClean="0">
                <a:solidFill>
                  <a:srgbClr val="FF0000"/>
                </a:solidFill>
              </a:rPr>
              <a:t>podmínka platnosti výpovědi</a:t>
            </a:r>
          </a:p>
          <a:p>
            <a:endParaRPr lang="cs-CZ" dirty="0">
              <a:solidFill>
                <a:srgbClr val="FF0000"/>
              </a:solidFill>
            </a:endParaRPr>
          </a:p>
        </p:txBody>
      </p:sp>
      <p:sp>
        <p:nvSpPr>
          <p:cNvPr id="3" name="Nadpis 2"/>
          <p:cNvSpPr>
            <a:spLocks noGrp="1"/>
          </p:cNvSpPr>
          <p:nvPr>
            <p:ph type="title"/>
          </p:nvPr>
        </p:nvSpPr>
        <p:spPr/>
        <p:txBody>
          <a:bodyPr/>
          <a:lstStyle/>
          <a:p>
            <a:r>
              <a:rPr lang="cs-CZ" dirty="0" smtClean="0"/>
              <a:t>Doručování ZAMĚSTNAVATELEM (§ 334 a násl.)</a:t>
            </a:r>
            <a:endParaRPr lang="cs-CZ" dirty="0"/>
          </a:p>
        </p:txBody>
      </p:sp>
    </p:spTree>
    <p:extLst>
      <p:ext uri="{BB962C8B-B14F-4D97-AF65-F5344CB8AC3E}">
        <p14:creationId xmlns:p14="http://schemas.microsoft.com/office/powerpoint/2010/main" val="34066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endParaRPr lang="cs-CZ" dirty="0" smtClean="0"/>
          </a:p>
          <a:p>
            <a:pPr marL="342900" indent="-342900" algn="just">
              <a:spcBef>
                <a:spcPts val="700"/>
              </a:spcBef>
              <a:buClr>
                <a:srgbClr val="9999FF"/>
              </a:buClr>
              <a:buSzPct val="114000"/>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dirty="0" smtClean="0"/>
              <a:t>musí být stejná pro zaměstnance i zaměstnavatele</a:t>
            </a:r>
          </a:p>
          <a:p>
            <a:pPr marL="342900" indent="-342900" algn="just">
              <a:spcBef>
                <a:spcPts val="700"/>
              </a:spcBef>
              <a:buClr>
                <a:srgbClr val="9999FF"/>
              </a:buClr>
              <a:buSzPct val="114000"/>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dirty="0" smtClean="0"/>
              <a:t>činí </a:t>
            </a:r>
            <a:r>
              <a:rPr lang="cs-CZ" b="1" dirty="0">
                <a:solidFill>
                  <a:srgbClr val="FF3300"/>
                </a:solidFill>
              </a:rPr>
              <a:t>nejméně dva měsíce</a:t>
            </a:r>
            <a:r>
              <a:rPr lang="cs-CZ" dirty="0">
                <a:solidFill>
                  <a:srgbClr val="FF3300"/>
                </a:solidFill>
              </a:rPr>
              <a:t>, </a:t>
            </a:r>
            <a:r>
              <a:rPr lang="cs-CZ" dirty="0"/>
              <a:t>prodloužit lze pouze písemně po vzájemném souhlasu zaměstnance a zaměstnavatele </a:t>
            </a:r>
          </a:p>
          <a:p>
            <a:pPr marL="342900" indent="-342900" algn="just">
              <a:spcBef>
                <a:spcPts val="700"/>
              </a:spcBef>
              <a:buClr>
                <a:srgbClr val="9999FF"/>
              </a:buClr>
              <a:buSzPct val="114000"/>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b="1" dirty="0">
                <a:solidFill>
                  <a:srgbClr val="FF3300"/>
                </a:solidFill>
                <a:effectLst>
                  <a:outerShdw blurRad="38100" dist="38100" dir="2700000" algn="tl">
                    <a:srgbClr val="000000">
                      <a:alpha val="43137"/>
                    </a:srgbClr>
                  </a:outerShdw>
                </a:effectLst>
              </a:rPr>
              <a:t>počíná</a:t>
            </a:r>
            <a:r>
              <a:rPr lang="cs-CZ" dirty="0">
                <a:solidFill>
                  <a:srgbClr val="FFFF00"/>
                </a:solidFill>
              </a:rPr>
              <a:t> </a:t>
            </a:r>
            <a:r>
              <a:rPr lang="cs-CZ" dirty="0">
                <a:solidFill>
                  <a:srgbClr val="C00000"/>
                </a:solidFill>
              </a:rPr>
              <a:t>běžet prvním dnem kalendářního měsíce následujícího po doručení výpovědi </a:t>
            </a:r>
          </a:p>
          <a:p>
            <a:pPr marL="342900" indent="-342900" algn="just">
              <a:spcBef>
                <a:spcPts val="700"/>
              </a:spcBef>
              <a:buClr>
                <a:srgbClr val="9999FF"/>
              </a:buClr>
              <a:buSzPct val="114000"/>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b="1" dirty="0">
                <a:solidFill>
                  <a:srgbClr val="FF3300"/>
                </a:solidFill>
                <a:effectLst>
                  <a:outerShdw blurRad="38100" dist="38100" dir="2700000" algn="tl">
                    <a:srgbClr val="000000">
                      <a:alpha val="43137"/>
                    </a:srgbClr>
                  </a:outerShdw>
                </a:effectLst>
              </a:rPr>
              <a:t>končí </a:t>
            </a:r>
            <a:r>
              <a:rPr lang="cs-CZ" dirty="0">
                <a:solidFill>
                  <a:srgbClr val="C00000"/>
                </a:solidFill>
              </a:rPr>
              <a:t>uplynutím posledního dne příslušného kalendářního měsíce.</a:t>
            </a:r>
            <a:endParaRPr lang="cs-CZ" sz="2400" dirty="0"/>
          </a:p>
          <a:p>
            <a:pPr marL="739775" lvl="1" indent="-339725" algn="just">
              <a:spcBef>
                <a:spcPts val="700"/>
              </a:spcBef>
              <a:buClr>
                <a:srgbClr val="9999FF"/>
              </a:buClr>
              <a:buSzPct val="114000"/>
              <a:buFont typeface="Times New Roman" pitchFamily="18" charset="0"/>
              <a:buBlip>
                <a:blip r:embed="rId2"/>
              </a:buBlip>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dirty="0"/>
              <a:t>Př.  Byla-li tedy doručena výpověď 7. srpna, počíná lhůta běžet od 1. září. Výpovědní doba (dva měsíce) končí 31.října.</a:t>
            </a:r>
          </a:p>
        </p:txBody>
      </p:sp>
      <p:sp>
        <p:nvSpPr>
          <p:cNvPr id="3" name="Nadpis 2"/>
          <p:cNvSpPr>
            <a:spLocks noGrp="1"/>
          </p:cNvSpPr>
          <p:nvPr>
            <p:ph type="title"/>
          </p:nvPr>
        </p:nvSpPr>
        <p:spPr/>
        <p:txBody>
          <a:bodyPr/>
          <a:lstStyle/>
          <a:p>
            <a:r>
              <a:rPr lang="cs-CZ" dirty="0" smtClean="0"/>
              <a:t>Výpovědní doba</a:t>
            </a:r>
            <a:endParaRPr lang="cs-CZ" dirty="0"/>
          </a:p>
        </p:txBody>
      </p:sp>
    </p:spTree>
    <p:extLst>
      <p:ext uri="{BB962C8B-B14F-4D97-AF65-F5344CB8AC3E}">
        <p14:creationId xmlns:p14="http://schemas.microsoft.com/office/powerpoint/2010/main" val="4350640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lvl="3" indent="0">
              <a:buNone/>
            </a:pPr>
            <a:r>
              <a:rPr lang="cs-CZ" sz="2000" dirty="0" smtClean="0">
                <a:solidFill>
                  <a:srgbClr val="FF0000"/>
                </a:solidFill>
              </a:rPr>
              <a:t>					</a:t>
            </a:r>
            <a:r>
              <a:rPr lang="cs-CZ" sz="2000" dirty="0" smtClean="0"/>
              <a:t>na pracovišti</a:t>
            </a:r>
          </a:p>
          <a:p>
            <a:pPr marL="0" lvl="3" indent="0">
              <a:buNone/>
            </a:pPr>
            <a:r>
              <a:rPr lang="cs-CZ" sz="2000" dirty="0">
                <a:solidFill>
                  <a:srgbClr val="FF0000"/>
                </a:solidFill>
              </a:rPr>
              <a:t>	</a:t>
            </a:r>
            <a:r>
              <a:rPr lang="cs-CZ" sz="2000" dirty="0" smtClean="0">
                <a:solidFill>
                  <a:srgbClr val="FF0000"/>
                </a:solidFill>
              </a:rPr>
              <a:t>				</a:t>
            </a:r>
            <a:endParaRPr lang="cs-CZ" sz="2000" dirty="0">
              <a:solidFill>
                <a:srgbClr val="FF0000"/>
              </a:solidFill>
            </a:endParaRPr>
          </a:p>
          <a:p>
            <a:pPr marL="0" lvl="3" indent="0">
              <a:buNone/>
            </a:pPr>
            <a:r>
              <a:rPr lang="cs-CZ" sz="2000" dirty="0" smtClean="0">
                <a:solidFill>
                  <a:srgbClr val="FF0000"/>
                </a:solidFill>
              </a:rPr>
              <a:t>DORUČENÍ DO VLASTNÍCH RUKOU	</a:t>
            </a:r>
            <a:r>
              <a:rPr lang="cs-CZ" sz="2000" dirty="0" smtClean="0"/>
              <a:t>v bytě nebo kdekoliv, kde bude 					zastižen 		</a:t>
            </a:r>
          </a:p>
          <a:p>
            <a:pPr marL="0" lvl="3" indent="0">
              <a:buNone/>
            </a:pPr>
            <a:endParaRPr lang="cs-CZ" sz="2000" dirty="0"/>
          </a:p>
          <a:p>
            <a:pPr marL="0" lvl="3" indent="0">
              <a:buNone/>
            </a:pPr>
            <a:r>
              <a:rPr lang="cs-CZ" sz="2000" dirty="0" smtClean="0"/>
              <a:t>					prostřednictvím sítě nebo </a:t>
            </a:r>
            <a:r>
              <a:rPr lang="cs-CZ" sz="2000" dirty="0" err="1" smtClean="0"/>
              <a:t>elektr</a:t>
            </a:r>
            <a:r>
              <a:rPr lang="cs-CZ" sz="2000" dirty="0" smtClean="0"/>
              <a:t>. 					komunikací</a:t>
            </a:r>
          </a:p>
          <a:p>
            <a:pPr marL="0" lvl="3" indent="0">
              <a:buNone/>
            </a:pPr>
            <a:r>
              <a:rPr lang="cs-CZ" sz="2000" dirty="0" smtClean="0"/>
              <a:t>					</a:t>
            </a:r>
          </a:p>
          <a:p>
            <a:pPr marL="0" lvl="3" indent="0">
              <a:buNone/>
            </a:pPr>
            <a:endParaRPr lang="cs-CZ" sz="2000" dirty="0" smtClean="0"/>
          </a:p>
          <a:p>
            <a:pPr marL="0" lvl="3" indent="0" algn="just">
              <a:buNone/>
            </a:pPr>
            <a:r>
              <a:rPr lang="cs-CZ" sz="2000" dirty="0" smtClean="0"/>
              <a:t>není-li ani jeden z výše uvedených způsobů možný, může zaměstnavatel doručit písemnost prostřednictvím provozovatele poštovních služeb</a:t>
            </a:r>
          </a:p>
        </p:txBody>
      </p:sp>
      <p:sp>
        <p:nvSpPr>
          <p:cNvPr id="3" name="Nadpis 2"/>
          <p:cNvSpPr>
            <a:spLocks noGrp="1"/>
          </p:cNvSpPr>
          <p:nvPr>
            <p:ph type="title"/>
          </p:nvPr>
        </p:nvSpPr>
        <p:spPr/>
        <p:txBody>
          <a:bodyPr/>
          <a:lstStyle/>
          <a:p>
            <a:r>
              <a:rPr lang="cs-CZ" dirty="0"/>
              <a:t>Doručování ZAMĚSTNAVATELEM </a:t>
            </a:r>
            <a:r>
              <a:rPr lang="cs-CZ" dirty="0" smtClean="0"/>
              <a:t>(§ 334 a násl.)</a:t>
            </a:r>
            <a:endParaRPr lang="cs-CZ" dirty="0"/>
          </a:p>
        </p:txBody>
      </p:sp>
      <p:sp>
        <p:nvSpPr>
          <p:cNvPr id="4" name="Šipka doprava 3"/>
          <p:cNvSpPr/>
          <p:nvPr/>
        </p:nvSpPr>
        <p:spPr>
          <a:xfrm rot="5400000">
            <a:off x="6496708" y="4148996"/>
            <a:ext cx="955695"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6" name="Přímá spojnice 5"/>
          <p:cNvCxnSpPr/>
          <p:nvPr/>
        </p:nvCxnSpPr>
        <p:spPr>
          <a:xfrm flipV="1">
            <a:off x="4213630" y="1989694"/>
            <a:ext cx="792088" cy="64807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Přímá spojnice 7"/>
          <p:cNvCxnSpPr/>
          <p:nvPr/>
        </p:nvCxnSpPr>
        <p:spPr>
          <a:xfrm>
            <a:off x="4188901" y="2637766"/>
            <a:ext cx="7920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p:nvPr/>
        </p:nvCxnSpPr>
        <p:spPr>
          <a:xfrm>
            <a:off x="4211590" y="2637766"/>
            <a:ext cx="720080" cy="86409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18756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0" lvl="3" indent="0">
              <a:buNone/>
            </a:pPr>
            <a:endParaRPr lang="cs-CZ" dirty="0"/>
          </a:p>
          <a:p>
            <a:pPr marL="0" lvl="3" indent="0" algn="just">
              <a:buNone/>
            </a:pPr>
            <a:r>
              <a:rPr lang="pl-PL" sz="2000" dirty="0" smtClean="0"/>
              <a:t>ROZSUDEK NS ČR ze </a:t>
            </a:r>
            <a:r>
              <a:rPr lang="pl-PL" sz="2000" dirty="0"/>
              <a:t>dne 14. </a:t>
            </a:r>
            <a:r>
              <a:rPr lang="pl-PL" sz="2000" dirty="0" smtClean="0"/>
              <a:t>7. 2010</a:t>
            </a:r>
            <a:r>
              <a:rPr lang="pl-PL" sz="2000" dirty="0"/>
              <a:t>, sp. zn. 21 Cdo </a:t>
            </a:r>
            <a:r>
              <a:rPr lang="pl-PL" sz="2000" dirty="0" smtClean="0"/>
              <a:t>1350/2009 </a:t>
            </a:r>
            <a:r>
              <a:rPr lang="cs-CZ" sz="2000" dirty="0" smtClean="0"/>
              <a:t>-&gt; </a:t>
            </a:r>
            <a:r>
              <a:rPr lang="cs-CZ" sz="2000" dirty="0" smtClean="0">
                <a:solidFill>
                  <a:srgbClr val="FF0000"/>
                </a:solidFill>
              </a:rPr>
              <a:t>SUBSIDIÁRNÍ VYUŽITÍ DORUČENÍ PROSTŘEDNICTVÍM PROVOZOVATELE POŠTOVNÍCH SLUŽEB</a:t>
            </a:r>
          </a:p>
          <a:p>
            <a:pPr marL="285750" lvl="3" indent="-285750" algn="just"/>
            <a:endParaRPr lang="cs-CZ" dirty="0" smtClean="0"/>
          </a:p>
          <a:p>
            <a:pPr marL="342900" lvl="3" indent="-342900" algn="just"/>
            <a:r>
              <a:rPr lang="cs-CZ" sz="2000" dirty="0"/>
              <a:t>Listiny uvedené v ustanovení § </a:t>
            </a:r>
            <a:r>
              <a:rPr lang="cs-CZ" sz="2000" dirty="0" smtClean="0"/>
              <a:t>334 odst. 1 věta </a:t>
            </a:r>
            <a:r>
              <a:rPr lang="cs-CZ" sz="2000" dirty="0"/>
              <a:t>první a druhá </a:t>
            </a:r>
            <a:r>
              <a:rPr lang="cs-CZ" sz="2000" dirty="0" smtClean="0"/>
              <a:t>zák</a:t>
            </a:r>
            <a:r>
              <a:rPr lang="cs-CZ" sz="2000" dirty="0"/>
              <a:t>. </a:t>
            </a:r>
            <a:r>
              <a:rPr lang="cs-CZ" sz="2000" dirty="0" smtClean="0"/>
              <a:t>práce lze </a:t>
            </a:r>
            <a:r>
              <a:rPr lang="cs-CZ" sz="2000" dirty="0"/>
              <a:t>zaměstnanci doručit prostřednictvím držitele poštovní licence </a:t>
            </a:r>
            <a:r>
              <a:rPr lang="cs-CZ" sz="2000" dirty="0">
                <a:solidFill>
                  <a:srgbClr val="FF0000"/>
                </a:solidFill>
              </a:rPr>
              <a:t>jen tehdy, není-li doručení možné provést samotným zaměstnavatelem na pracovišti zaměstnance, v jeho bydlišti nebo kdekoliv bude zastižen</a:t>
            </a:r>
            <a:r>
              <a:rPr lang="cs-CZ" sz="2000" dirty="0"/>
              <a:t>, a proto </a:t>
            </a:r>
            <a:r>
              <a:rPr lang="cs-CZ" sz="2000" dirty="0">
                <a:solidFill>
                  <a:srgbClr val="FF0000"/>
                </a:solidFill>
              </a:rPr>
              <a:t>nemá právní účinky doručení takové písemnosti zaměstnanci</a:t>
            </a:r>
            <a:r>
              <a:rPr lang="cs-CZ" sz="2000" dirty="0"/>
              <a:t>, k němuž zaměstnavatel přistoupil prostřednictvím držitele poštovní licence v rozporu s ustanovením </a:t>
            </a:r>
            <a:r>
              <a:rPr lang="cs-CZ" sz="2000" dirty="0" smtClean="0"/>
              <a:t>§ </a:t>
            </a:r>
            <a:r>
              <a:rPr lang="cs-CZ" sz="2000" dirty="0"/>
              <a:t>334 odst. 2 zákona č. 262/2006 Sb., zák. práce</a:t>
            </a:r>
            <a:r>
              <a:rPr lang="cs-CZ" sz="2000" dirty="0" smtClean="0"/>
              <a:t>)</a:t>
            </a:r>
          </a:p>
          <a:p>
            <a:pPr marL="0" lvl="3" indent="0" algn="ctr">
              <a:buNone/>
            </a:pPr>
            <a:r>
              <a:rPr lang="cs-CZ" sz="2000" dirty="0" smtClean="0"/>
              <a:t>X</a:t>
            </a:r>
            <a:endParaRPr lang="cs-CZ" sz="2000" dirty="0"/>
          </a:p>
          <a:p>
            <a:pPr marL="342900" lvl="3" indent="-342900" algn="just"/>
            <a:r>
              <a:rPr lang="cs-CZ" sz="2000" dirty="0" smtClean="0"/>
              <a:t>to </a:t>
            </a:r>
            <a:r>
              <a:rPr lang="cs-CZ" sz="2000" dirty="0"/>
              <a:t>neplatí </a:t>
            </a:r>
            <a:r>
              <a:rPr lang="cs-CZ" sz="2000" dirty="0" smtClean="0"/>
              <a:t>tehdy</a:t>
            </a:r>
            <a:r>
              <a:rPr lang="cs-CZ" sz="2000" dirty="0"/>
              <a:t>, jestliže zaměstnanec (oprávněný příjemce) písemnost skutečně převzal</a:t>
            </a:r>
            <a:r>
              <a:rPr lang="cs-CZ" sz="2000" dirty="0" smtClean="0"/>
              <a:t>.</a:t>
            </a:r>
            <a:endParaRPr lang="cs-CZ" sz="2000" dirty="0"/>
          </a:p>
        </p:txBody>
      </p:sp>
      <p:sp>
        <p:nvSpPr>
          <p:cNvPr id="3" name="Nadpis 2"/>
          <p:cNvSpPr>
            <a:spLocks noGrp="1"/>
          </p:cNvSpPr>
          <p:nvPr>
            <p:ph type="title"/>
          </p:nvPr>
        </p:nvSpPr>
        <p:spPr/>
        <p:txBody>
          <a:bodyPr/>
          <a:lstStyle/>
          <a:p>
            <a:r>
              <a:rPr lang="cs-CZ" dirty="0"/>
              <a:t>Doručování ZAMĚSTNAVATELEM </a:t>
            </a:r>
            <a:r>
              <a:rPr lang="cs-CZ" dirty="0" smtClean="0"/>
              <a:t>(§ 334 a násl.)</a:t>
            </a:r>
            <a:endParaRPr lang="cs-CZ" dirty="0"/>
          </a:p>
        </p:txBody>
      </p:sp>
    </p:spTree>
    <p:extLst>
      <p:ext uri="{BB962C8B-B14F-4D97-AF65-F5344CB8AC3E}">
        <p14:creationId xmlns:p14="http://schemas.microsoft.com/office/powerpoint/2010/main" val="23315293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lvl="3" indent="0" algn="just">
              <a:buNone/>
            </a:pPr>
            <a:endParaRPr lang="cs-CZ" dirty="0"/>
          </a:p>
          <a:p>
            <a:pPr marL="0" lvl="3" indent="0" algn="just">
              <a:buNone/>
            </a:pPr>
            <a:r>
              <a:rPr lang="cs-CZ" sz="2000" dirty="0" smtClean="0"/>
              <a:t>ROZSUDEK NS ČR ze dne 11. 10. 2001, </a:t>
            </a:r>
            <a:r>
              <a:rPr lang="cs-CZ" sz="2000" dirty="0" err="1" smtClean="0"/>
              <a:t>sp</a:t>
            </a:r>
            <a:r>
              <a:rPr lang="cs-CZ" sz="2000" dirty="0" smtClean="0"/>
              <a:t>. </a:t>
            </a:r>
            <a:r>
              <a:rPr lang="cs-CZ" sz="2000" dirty="0"/>
              <a:t>zn. 21 </a:t>
            </a:r>
            <a:r>
              <a:rPr lang="cs-CZ" sz="2000" dirty="0" err="1"/>
              <a:t>Cdo</a:t>
            </a:r>
            <a:r>
              <a:rPr lang="cs-CZ" sz="2000" dirty="0"/>
              <a:t> </a:t>
            </a:r>
            <a:r>
              <a:rPr lang="cs-CZ" sz="2000" dirty="0" smtClean="0"/>
              <a:t>2426/2000 -&gt; </a:t>
            </a:r>
            <a:r>
              <a:rPr lang="cs-CZ" sz="2000" dirty="0" smtClean="0">
                <a:solidFill>
                  <a:srgbClr val="FF0000"/>
                </a:solidFill>
              </a:rPr>
              <a:t>PŘEVZETÍ ZÁSILKY JINOU OSOBOU</a:t>
            </a:r>
          </a:p>
          <a:p>
            <a:pPr marL="285750" lvl="3" indent="-285750" algn="just"/>
            <a:endParaRPr lang="cs-CZ" dirty="0" smtClean="0"/>
          </a:p>
          <a:p>
            <a:pPr marL="342900" lvl="3" indent="-342900" algn="just"/>
            <a:r>
              <a:rPr lang="cs-CZ" sz="2000" dirty="0" smtClean="0"/>
              <a:t>Jestliže </a:t>
            </a:r>
            <a:r>
              <a:rPr lang="cs-CZ" sz="2000" dirty="0">
                <a:solidFill>
                  <a:srgbClr val="FF0000"/>
                </a:solidFill>
              </a:rPr>
              <a:t>zásilku</a:t>
            </a:r>
            <a:r>
              <a:rPr lang="cs-CZ" sz="2000" dirty="0"/>
              <a:t> s písemností zaměstnavatele uvedenou v ustanovení § 266a odst. 1 zák. práce </a:t>
            </a:r>
            <a:r>
              <a:rPr lang="cs-CZ" sz="2000" dirty="0" smtClean="0"/>
              <a:t>(nyní § 334 odst. 1 ZP) </a:t>
            </a:r>
            <a:r>
              <a:rPr lang="cs-CZ" sz="2000" dirty="0" smtClean="0">
                <a:solidFill>
                  <a:srgbClr val="FF0000"/>
                </a:solidFill>
              </a:rPr>
              <a:t>převzala </a:t>
            </a:r>
            <a:r>
              <a:rPr lang="cs-CZ" sz="2000" dirty="0">
                <a:solidFill>
                  <a:srgbClr val="FF0000"/>
                </a:solidFill>
              </a:rPr>
              <a:t>jiná osoba než zaměstnanec</a:t>
            </a:r>
            <a:r>
              <a:rPr lang="cs-CZ" sz="2000" dirty="0"/>
              <a:t>, nebyla tím splněna povinnost zaměstnavatele doručit písemnost zaměstnanci do vlastních rukou, a to ani tehdy, byla-li zásilka dodatečně zaměstnanci odevzdána.</a:t>
            </a:r>
          </a:p>
          <a:p>
            <a:pPr marL="0" lvl="3" indent="0" algn="just">
              <a:buNone/>
            </a:pPr>
            <a:endParaRPr lang="cs-CZ" sz="2000" dirty="0"/>
          </a:p>
          <a:p>
            <a:pPr marL="0" lvl="3" indent="0" algn="just">
              <a:buNone/>
            </a:pPr>
            <a:r>
              <a:rPr lang="cs-CZ" sz="2000" dirty="0" smtClean="0">
                <a:solidFill>
                  <a:srgbClr val="FF0000"/>
                </a:solidFill>
              </a:rPr>
              <a:t>			</a:t>
            </a:r>
            <a:endParaRPr lang="cs-CZ" sz="2000" dirty="0" smtClean="0"/>
          </a:p>
        </p:txBody>
      </p:sp>
      <p:sp>
        <p:nvSpPr>
          <p:cNvPr id="3" name="Nadpis 2"/>
          <p:cNvSpPr>
            <a:spLocks noGrp="1"/>
          </p:cNvSpPr>
          <p:nvPr>
            <p:ph type="title"/>
          </p:nvPr>
        </p:nvSpPr>
        <p:spPr/>
        <p:txBody>
          <a:bodyPr/>
          <a:lstStyle/>
          <a:p>
            <a:r>
              <a:rPr lang="cs-CZ" dirty="0"/>
              <a:t>Doručování ZAMĚSTNAVATELEM </a:t>
            </a:r>
            <a:r>
              <a:rPr lang="cs-CZ" dirty="0" smtClean="0"/>
              <a:t>(§ 334 a násl.)</a:t>
            </a:r>
            <a:endParaRPr lang="cs-CZ" dirty="0"/>
          </a:p>
        </p:txBody>
      </p:sp>
    </p:spTree>
    <p:extLst>
      <p:ext uri="{BB962C8B-B14F-4D97-AF65-F5344CB8AC3E}">
        <p14:creationId xmlns:p14="http://schemas.microsoft.com/office/powerpoint/2010/main" val="221845928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a:bodyPr>
          <a:lstStyle/>
          <a:p>
            <a:pPr marL="342900" lvl="3" indent="-342900" algn="just"/>
            <a:r>
              <a:rPr lang="cs-CZ" sz="2000" dirty="0" smtClean="0"/>
              <a:t>doručuje-li zaměstnavatel písemnost osobně a </a:t>
            </a:r>
            <a:r>
              <a:rPr lang="cs-CZ" sz="2000" dirty="0" smtClean="0">
                <a:solidFill>
                  <a:srgbClr val="FF0000"/>
                </a:solidFill>
              </a:rPr>
              <a:t>zaměstnanec</a:t>
            </a:r>
            <a:r>
              <a:rPr lang="cs-CZ" sz="2000" dirty="0" smtClean="0"/>
              <a:t> ji </a:t>
            </a:r>
            <a:r>
              <a:rPr lang="cs-CZ" sz="2000" dirty="0" smtClean="0">
                <a:solidFill>
                  <a:srgbClr val="FF0000"/>
                </a:solidFill>
              </a:rPr>
              <a:t>odmítl převzít </a:t>
            </a:r>
            <a:r>
              <a:rPr lang="cs-CZ" sz="2000" dirty="0" smtClean="0"/>
              <a:t>-&gt; považuje se písemnost za doručenou, i když ji zaměstnanec nepřevzal</a:t>
            </a:r>
          </a:p>
          <a:p>
            <a:pPr marL="342900" lvl="3" indent="-342900" algn="just"/>
            <a:endParaRPr lang="cs-CZ" sz="2000" dirty="0"/>
          </a:p>
          <a:p>
            <a:pPr marL="0" lvl="3" indent="0" algn="just">
              <a:buNone/>
            </a:pPr>
            <a:r>
              <a:rPr lang="cs-CZ" sz="2000" dirty="0" smtClean="0"/>
              <a:t>ROZSUDEK NS ČR ze dne 24. 11. 2011, </a:t>
            </a:r>
            <a:r>
              <a:rPr lang="cs-CZ" sz="2000" dirty="0" err="1" smtClean="0"/>
              <a:t>sp</a:t>
            </a:r>
            <a:r>
              <a:rPr lang="cs-CZ" sz="2000" dirty="0" smtClean="0"/>
              <a:t>. </a:t>
            </a:r>
            <a:r>
              <a:rPr lang="cs-CZ" sz="2000" dirty="0"/>
              <a:t>zn. 21 </a:t>
            </a:r>
            <a:r>
              <a:rPr lang="cs-CZ" sz="2000" dirty="0" err="1"/>
              <a:t>Cdo</a:t>
            </a:r>
            <a:r>
              <a:rPr lang="cs-CZ" sz="2000" dirty="0"/>
              <a:t> </a:t>
            </a:r>
            <a:r>
              <a:rPr lang="cs-CZ" sz="2000" dirty="0" smtClean="0"/>
              <a:t>3278/2010</a:t>
            </a:r>
          </a:p>
          <a:p>
            <a:pPr marL="0" lvl="3" indent="0" algn="just">
              <a:buNone/>
            </a:pPr>
            <a:endParaRPr lang="cs-CZ" sz="2000" dirty="0"/>
          </a:p>
          <a:p>
            <a:pPr marL="342900" lvl="3" indent="-342900" algn="just"/>
            <a:r>
              <a:rPr lang="cs-CZ" sz="2000" dirty="0"/>
              <a:t>Při osobním doručování písemností uvedených v ustanovení § 334 odst. 1 zák. práce do vlastních rukou zaměstnance </a:t>
            </a:r>
            <a:r>
              <a:rPr lang="cs-CZ" sz="2000" dirty="0">
                <a:solidFill>
                  <a:srgbClr val="FF0000"/>
                </a:solidFill>
              </a:rPr>
              <a:t>musí být zaměstnanci předána (odevzdána) do vlastních rukou listina s vlastnoručním podpisem jednající </a:t>
            </a:r>
            <a:r>
              <a:rPr lang="cs-CZ" sz="2000" dirty="0" smtClean="0">
                <a:solidFill>
                  <a:srgbClr val="FF0000"/>
                </a:solidFill>
              </a:rPr>
              <a:t>osoby </a:t>
            </a:r>
            <a:r>
              <a:rPr lang="cs-CZ" sz="2000" dirty="0" smtClean="0">
                <a:solidFill>
                  <a:schemeClr val="tx1"/>
                </a:solidFill>
              </a:rPr>
              <a:t>X</a:t>
            </a:r>
            <a:r>
              <a:rPr lang="cs-CZ" sz="2000" dirty="0" smtClean="0"/>
              <a:t> </a:t>
            </a:r>
            <a:r>
              <a:rPr lang="cs-CZ" sz="2000" dirty="0"/>
              <a:t>nestačí, jestliže zaměstnavatel umožní zaměstnanci seznámit se s obsahem listiny s vlastnoručním podpisem jednající osoby například tím, že mu ji předloží k nahlédnutí, a poté mu předá pouze fotokopii této listiny, která obsahuje jen grafickou napodobeninu tohoto podpisu.</a:t>
            </a:r>
          </a:p>
          <a:p>
            <a:pPr marL="0" lvl="3" indent="0">
              <a:buNone/>
            </a:pPr>
            <a:r>
              <a:rPr lang="cs-CZ" sz="2000" dirty="0" smtClean="0">
                <a:solidFill>
                  <a:srgbClr val="FF0000"/>
                </a:solidFill>
              </a:rPr>
              <a:t>				</a:t>
            </a:r>
            <a:endParaRPr lang="cs-CZ" sz="2000" dirty="0" smtClean="0"/>
          </a:p>
        </p:txBody>
      </p:sp>
      <p:sp>
        <p:nvSpPr>
          <p:cNvPr id="3" name="Nadpis 2"/>
          <p:cNvSpPr>
            <a:spLocks noGrp="1"/>
          </p:cNvSpPr>
          <p:nvPr>
            <p:ph type="title"/>
          </p:nvPr>
        </p:nvSpPr>
        <p:spPr/>
        <p:txBody>
          <a:bodyPr/>
          <a:lstStyle/>
          <a:p>
            <a:r>
              <a:rPr lang="cs-CZ" dirty="0"/>
              <a:t>Doručování ZAMĚSTNAVATELEM </a:t>
            </a:r>
            <a:r>
              <a:rPr lang="cs-CZ" dirty="0" smtClean="0"/>
              <a:t>(§ 334 a násl.)</a:t>
            </a:r>
            <a:endParaRPr lang="cs-CZ" dirty="0"/>
          </a:p>
        </p:txBody>
      </p:sp>
    </p:spTree>
    <p:extLst>
      <p:ext uri="{BB962C8B-B14F-4D97-AF65-F5344CB8AC3E}">
        <p14:creationId xmlns:p14="http://schemas.microsoft.com/office/powerpoint/2010/main" val="167659154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45720" indent="0">
              <a:buNone/>
            </a:pPr>
            <a:r>
              <a:rPr lang="cs-CZ" sz="2400" dirty="0" smtClean="0">
                <a:solidFill>
                  <a:srgbClr val="FF0000"/>
                </a:solidFill>
              </a:rPr>
              <a:t>PODMÍNKY:</a:t>
            </a:r>
          </a:p>
          <a:p>
            <a:pPr marL="45720" indent="0">
              <a:buNone/>
            </a:pPr>
            <a:endParaRPr lang="cs-CZ" sz="2400" dirty="0" smtClean="0">
              <a:solidFill>
                <a:srgbClr val="FF0000"/>
              </a:solidFill>
            </a:endParaRPr>
          </a:p>
          <a:p>
            <a:pPr marL="502920" indent="-457200" algn="just">
              <a:buAutoNum type="alphaLcParenR"/>
            </a:pPr>
            <a:r>
              <a:rPr lang="cs-CZ" sz="2400" dirty="0" smtClean="0"/>
              <a:t>písemný souhlas zaměstnance</a:t>
            </a:r>
          </a:p>
          <a:p>
            <a:pPr marL="502920" indent="-457200" algn="just">
              <a:buAutoNum type="alphaLcParenR"/>
            </a:pPr>
            <a:r>
              <a:rPr lang="cs-CZ" sz="2400" dirty="0" smtClean="0"/>
              <a:t>poskytnutí </a:t>
            </a:r>
            <a:r>
              <a:rPr lang="cs-CZ" sz="2400" dirty="0" err="1" smtClean="0"/>
              <a:t>elektr</a:t>
            </a:r>
            <a:r>
              <a:rPr lang="cs-CZ" sz="2400" dirty="0" smtClean="0"/>
              <a:t>. adresy pro doručování</a:t>
            </a:r>
          </a:p>
          <a:p>
            <a:pPr marL="502920" indent="-457200" algn="just">
              <a:buAutoNum type="alphaLcParenR"/>
            </a:pPr>
            <a:r>
              <a:rPr lang="cs-CZ" sz="2400" dirty="0" smtClean="0"/>
              <a:t>písemnost musí být podepsána uznávaným elektronickým podpisem</a:t>
            </a:r>
          </a:p>
          <a:p>
            <a:pPr marL="502920" indent="-457200" algn="just">
              <a:buAutoNum type="alphaLcParenR"/>
            </a:pPr>
            <a:r>
              <a:rPr lang="cs-CZ" sz="2400" dirty="0" smtClean="0"/>
              <a:t>zaměstnanec musí přijetí písemnosti potvrdit do 3 dnů od odeslání písemnosti (odpověď musí být opatřená rovněž </a:t>
            </a:r>
            <a:r>
              <a:rPr lang="cs-CZ" sz="2400" dirty="0" err="1" smtClean="0"/>
              <a:t>elektr</a:t>
            </a:r>
            <a:r>
              <a:rPr lang="cs-CZ" sz="2400" dirty="0" smtClean="0"/>
              <a:t>. podpisem)</a:t>
            </a:r>
          </a:p>
          <a:p>
            <a:pPr marL="502920" indent="-457200">
              <a:buAutoNum type="alphaLcParenR"/>
            </a:pPr>
            <a:endParaRPr lang="cs-CZ" dirty="0"/>
          </a:p>
        </p:txBody>
      </p:sp>
      <p:sp>
        <p:nvSpPr>
          <p:cNvPr id="3" name="Nadpis 2"/>
          <p:cNvSpPr>
            <a:spLocks noGrp="1"/>
          </p:cNvSpPr>
          <p:nvPr>
            <p:ph type="title"/>
          </p:nvPr>
        </p:nvSpPr>
        <p:spPr/>
        <p:txBody>
          <a:bodyPr/>
          <a:lstStyle/>
          <a:p>
            <a:r>
              <a:rPr lang="cs-CZ" dirty="0" smtClean="0"/>
              <a:t>doručování zaměstnavatelem prostřednictvím sítě nebo služby elektronických komunikací (§ 335)</a:t>
            </a:r>
            <a:endParaRPr lang="cs-CZ" dirty="0"/>
          </a:p>
        </p:txBody>
      </p:sp>
    </p:spTree>
    <p:extLst>
      <p:ext uri="{BB962C8B-B14F-4D97-AF65-F5344CB8AC3E}">
        <p14:creationId xmlns:p14="http://schemas.microsoft.com/office/powerpoint/2010/main" val="371659487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endParaRPr lang="cs-CZ" sz="2400" dirty="0" smtClean="0"/>
          </a:p>
          <a:p>
            <a:pPr algn="just"/>
            <a:r>
              <a:rPr lang="cs-CZ" sz="2800" dirty="0" smtClean="0"/>
              <a:t>subsidiárně použitelný způsob doručení</a:t>
            </a:r>
          </a:p>
          <a:p>
            <a:pPr algn="just"/>
            <a:endParaRPr lang="cs-CZ" sz="2800" dirty="0" smtClean="0"/>
          </a:p>
          <a:p>
            <a:pPr algn="just"/>
            <a:r>
              <a:rPr lang="cs-CZ" sz="2800" dirty="0" smtClean="0"/>
              <a:t>písemnost zaměstnavatel doručí na </a:t>
            </a:r>
            <a:r>
              <a:rPr lang="cs-CZ" sz="2800" dirty="0" smtClean="0">
                <a:solidFill>
                  <a:srgbClr val="FF0000"/>
                </a:solidFill>
              </a:rPr>
              <a:t>poslední adresu zaměstnance, která mu je známa</a:t>
            </a:r>
            <a:r>
              <a:rPr lang="cs-CZ" sz="2800" dirty="0" smtClean="0"/>
              <a:t> (většinou adresa, která je uvedena v osobním dotazníku)</a:t>
            </a:r>
            <a:endParaRPr lang="cs-CZ" sz="2800" dirty="0" smtClean="0">
              <a:solidFill>
                <a:srgbClr val="FF0000"/>
              </a:solidFill>
            </a:endParaRPr>
          </a:p>
        </p:txBody>
      </p:sp>
      <p:sp>
        <p:nvSpPr>
          <p:cNvPr id="3" name="Nadpis 2"/>
          <p:cNvSpPr>
            <a:spLocks noGrp="1"/>
          </p:cNvSpPr>
          <p:nvPr>
            <p:ph type="title"/>
          </p:nvPr>
        </p:nvSpPr>
        <p:spPr/>
        <p:txBody>
          <a:bodyPr/>
          <a:lstStyle/>
          <a:p>
            <a:r>
              <a:rPr lang="cs-CZ" dirty="0" smtClean="0"/>
              <a:t>Doručování zaměstnavatelem prostřednictvím provozovatele poštovních služeb (§ 336)</a:t>
            </a:r>
            <a:endParaRPr lang="cs-CZ" dirty="0"/>
          </a:p>
        </p:txBody>
      </p:sp>
    </p:spTree>
    <p:extLst>
      <p:ext uri="{BB962C8B-B14F-4D97-AF65-F5344CB8AC3E}">
        <p14:creationId xmlns:p14="http://schemas.microsoft.com/office/powerpoint/2010/main" val="294761676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62500" lnSpcReduction="20000"/>
          </a:bodyPr>
          <a:lstStyle/>
          <a:p>
            <a:pPr algn="just"/>
            <a:endParaRPr lang="cs-CZ" sz="2400" dirty="0" smtClean="0"/>
          </a:p>
          <a:p>
            <a:pPr marL="45720" indent="0" algn="just">
              <a:buNone/>
            </a:pPr>
            <a:r>
              <a:rPr lang="cs-CZ" sz="3400" dirty="0">
                <a:solidFill>
                  <a:srgbClr val="FF0000"/>
                </a:solidFill>
              </a:rPr>
              <a:t>ROZSUDEK NS </a:t>
            </a:r>
            <a:r>
              <a:rPr lang="cs-CZ" sz="3400" dirty="0" smtClean="0">
                <a:solidFill>
                  <a:srgbClr val="FF0000"/>
                </a:solidFill>
              </a:rPr>
              <a:t>ČR </a:t>
            </a:r>
            <a:r>
              <a:rPr lang="cs-CZ" sz="3400" dirty="0" smtClean="0"/>
              <a:t>ze </a:t>
            </a:r>
            <a:r>
              <a:rPr lang="cs-CZ" sz="3400" dirty="0"/>
              <a:t>dne 0</a:t>
            </a:r>
            <a:r>
              <a:rPr lang="cs-CZ" sz="3400" dirty="0" smtClean="0"/>
              <a:t>2</a:t>
            </a:r>
            <a:r>
              <a:rPr lang="cs-CZ" sz="3400" dirty="0"/>
              <a:t>. </a:t>
            </a:r>
            <a:r>
              <a:rPr lang="cs-CZ" sz="3400" dirty="0" smtClean="0"/>
              <a:t>02</a:t>
            </a:r>
            <a:r>
              <a:rPr lang="cs-CZ" sz="3400" dirty="0"/>
              <a:t>. 2012, </a:t>
            </a:r>
            <a:r>
              <a:rPr lang="cs-CZ" sz="3400" dirty="0" err="1"/>
              <a:t>sp</a:t>
            </a:r>
            <a:r>
              <a:rPr lang="cs-CZ" sz="3400" dirty="0"/>
              <a:t>. zn. </a:t>
            </a:r>
            <a:r>
              <a:rPr lang="cs-CZ" sz="3400" b="1" dirty="0"/>
              <a:t>21 </a:t>
            </a:r>
            <a:r>
              <a:rPr lang="cs-CZ" sz="3400" b="1" dirty="0" err="1"/>
              <a:t>Cdo</a:t>
            </a:r>
            <a:r>
              <a:rPr lang="cs-CZ" sz="3400" b="1" dirty="0"/>
              <a:t> </a:t>
            </a:r>
            <a:r>
              <a:rPr lang="cs-CZ" sz="3400" b="1" dirty="0" smtClean="0"/>
              <a:t>4185/2010</a:t>
            </a:r>
            <a:r>
              <a:rPr lang="cs-CZ" sz="3400" dirty="0" smtClean="0"/>
              <a:t>.</a:t>
            </a:r>
            <a:endParaRPr lang="cs-CZ" sz="3400" b="1" dirty="0" smtClean="0"/>
          </a:p>
          <a:p>
            <a:pPr marL="45720" indent="0" algn="just">
              <a:buNone/>
            </a:pPr>
            <a:endParaRPr lang="cs-CZ" sz="3400" dirty="0"/>
          </a:p>
          <a:p>
            <a:pPr algn="just"/>
            <a:r>
              <a:rPr lang="cs-CZ" sz="3400" dirty="0">
                <a:solidFill>
                  <a:srgbClr val="FF0000"/>
                </a:solidFill>
              </a:rPr>
              <a:t>Jestliže se zaměstnanec</a:t>
            </a:r>
            <a:r>
              <a:rPr lang="cs-CZ" sz="3400" dirty="0"/>
              <a:t>, jemuž zaměstnavatel doručuje písemnost uvedenou v ustanovení § 334 odst. 1 zák. práce prostřednictvím provozovatele poštovních služeb, </a:t>
            </a:r>
            <a:r>
              <a:rPr lang="cs-CZ" sz="3400" dirty="0">
                <a:solidFill>
                  <a:srgbClr val="FF0000"/>
                </a:solidFill>
              </a:rPr>
              <a:t>již nezdržuje na adrese, kterou dříve oznámil zaměstnavateli, a jestliže zaviněně neoznámil zaměstnavateli novou adresu, je opodstatněn závěr, že tím neposkytl součinnost nezbytnou k doručení písemnosti</a:t>
            </a:r>
            <a:r>
              <a:rPr lang="cs-CZ" sz="3400" dirty="0"/>
              <a:t>; v takovém případě </a:t>
            </a:r>
            <a:r>
              <a:rPr lang="cs-CZ" sz="3400" dirty="0">
                <a:solidFill>
                  <a:srgbClr val="FF0000"/>
                </a:solidFill>
              </a:rPr>
              <a:t>se písemnost pokládá za doručenou dnem, kdy provozovatel poštovních služeb nemohl zaměstnanci doručovanou poštovní zásilku předat, ovšem za předpokladu, že zaměstnanec byl o tomto následku </a:t>
            </a:r>
            <a:r>
              <a:rPr lang="cs-CZ" sz="3400" dirty="0" smtClean="0">
                <a:solidFill>
                  <a:srgbClr val="FF0000"/>
                </a:solidFill>
              </a:rPr>
              <a:t>poučen</a:t>
            </a:r>
            <a:r>
              <a:rPr lang="cs-CZ" sz="3400" dirty="0"/>
              <a:t>.</a:t>
            </a:r>
          </a:p>
        </p:txBody>
      </p:sp>
      <p:sp>
        <p:nvSpPr>
          <p:cNvPr id="3" name="Nadpis 2"/>
          <p:cNvSpPr>
            <a:spLocks noGrp="1"/>
          </p:cNvSpPr>
          <p:nvPr>
            <p:ph type="title"/>
          </p:nvPr>
        </p:nvSpPr>
        <p:spPr/>
        <p:txBody>
          <a:bodyPr/>
          <a:lstStyle/>
          <a:p>
            <a:r>
              <a:rPr lang="cs-CZ" dirty="0" smtClean="0"/>
              <a:t>Doručování zaměstnavatelem prostřednictvím provozovatele poštovních služeb (§ 336)</a:t>
            </a:r>
            <a:endParaRPr lang="cs-CZ" dirty="0"/>
          </a:p>
        </p:txBody>
      </p:sp>
    </p:spTree>
    <p:extLst>
      <p:ext uri="{BB962C8B-B14F-4D97-AF65-F5344CB8AC3E}">
        <p14:creationId xmlns:p14="http://schemas.microsoft.com/office/powerpoint/2010/main" val="15337184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45720" indent="0">
              <a:buNone/>
            </a:pPr>
            <a:r>
              <a:rPr lang="cs-CZ" sz="2800" dirty="0" smtClean="0">
                <a:solidFill>
                  <a:srgbClr val="FF0000"/>
                </a:solidFill>
              </a:rPr>
              <a:t>POSTUP DORUČENÍ:</a:t>
            </a:r>
          </a:p>
          <a:p>
            <a:pPr marL="45720" indent="0" algn="ctr">
              <a:buNone/>
            </a:pPr>
            <a:r>
              <a:rPr lang="cs-CZ" sz="2800" dirty="0" smtClean="0"/>
              <a:t>zaměstnanec písemnost převzal -&gt; okamžikem převzetí je písemnost doručena</a:t>
            </a:r>
          </a:p>
          <a:p>
            <a:pPr marL="45720" indent="0" algn="ctr">
              <a:buNone/>
            </a:pPr>
            <a:r>
              <a:rPr lang="cs-CZ" sz="2800" dirty="0" smtClean="0"/>
              <a:t>X</a:t>
            </a:r>
            <a:endParaRPr lang="cs-CZ" sz="2800" dirty="0"/>
          </a:p>
          <a:p>
            <a:pPr marL="45720" indent="0" algn="ctr">
              <a:buNone/>
            </a:pPr>
            <a:r>
              <a:rPr lang="cs-CZ" sz="2800" dirty="0" smtClean="0"/>
              <a:t>z. písemnost nepřevzal</a:t>
            </a:r>
          </a:p>
          <a:p>
            <a:pPr marL="45720" indent="0" algn="ctr">
              <a:buNone/>
            </a:pPr>
            <a:endParaRPr lang="cs-CZ" sz="2800" dirty="0"/>
          </a:p>
          <a:p>
            <a:pPr marL="45720" indent="0" algn="ctr">
              <a:buNone/>
            </a:pPr>
            <a:r>
              <a:rPr lang="cs-CZ" sz="2800" dirty="0" smtClean="0"/>
              <a:t>písemnost se uloží v provozovně provozovatele pošt. služeb nebo u obecního úřadu</a:t>
            </a:r>
            <a:endParaRPr lang="cs-CZ" sz="2800" dirty="0"/>
          </a:p>
        </p:txBody>
      </p:sp>
      <p:sp>
        <p:nvSpPr>
          <p:cNvPr id="3" name="Nadpis 2"/>
          <p:cNvSpPr>
            <a:spLocks noGrp="1"/>
          </p:cNvSpPr>
          <p:nvPr>
            <p:ph type="title"/>
          </p:nvPr>
        </p:nvSpPr>
        <p:spPr/>
        <p:txBody>
          <a:bodyPr/>
          <a:lstStyle/>
          <a:p>
            <a:r>
              <a:rPr lang="cs-CZ" dirty="0" smtClean="0"/>
              <a:t>Doručování zaměstnavatelem prostřednictvím provozovatele poštovních služeb (§ 336)</a:t>
            </a:r>
            <a:endParaRPr lang="cs-CZ" dirty="0"/>
          </a:p>
        </p:txBody>
      </p:sp>
      <p:sp>
        <p:nvSpPr>
          <p:cNvPr id="5" name="Šipka dolů 4"/>
          <p:cNvSpPr/>
          <p:nvPr/>
        </p:nvSpPr>
        <p:spPr>
          <a:xfrm>
            <a:off x="4303392" y="4221088"/>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34671706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45720" indent="0">
              <a:buNone/>
            </a:pPr>
            <a:r>
              <a:rPr lang="cs-CZ" sz="2800" dirty="0" smtClean="0">
                <a:solidFill>
                  <a:srgbClr val="FF0000"/>
                </a:solidFill>
              </a:rPr>
              <a:t>POSTUP DORUČENÍ:</a:t>
            </a:r>
          </a:p>
          <a:p>
            <a:pPr marL="45720" indent="0" algn="ctr">
              <a:buNone/>
            </a:pPr>
            <a:r>
              <a:rPr lang="cs-CZ" sz="2800" dirty="0" smtClean="0"/>
              <a:t>výzva + poučení</a:t>
            </a:r>
          </a:p>
          <a:p>
            <a:pPr marL="45720" indent="0" algn="ctr">
              <a:buNone/>
            </a:pPr>
            <a:endParaRPr lang="cs-CZ" sz="2800" dirty="0"/>
          </a:p>
          <a:p>
            <a:pPr marL="45720" indent="0" algn="ctr">
              <a:buNone/>
            </a:pPr>
            <a:r>
              <a:rPr lang="cs-CZ" sz="2800" dirty="0" smtClean="0"/>
              <a:t>zaměstnanec převezme =&gt; doručeno</a:t>
            </a:r>
          </a:p>
          <a:p>
            <a:pPr marL="45720" indent="0" algn="ctr">
              <a:buNone/>
            </a:pPr>
            <a:endParaRPr lang="cs-CZ" sz="2800" dirty="0"/>
          </a:p>
          <a:p>
            <a:pPr marL="45720" indent="0" algn="ctr">
              <a:buNone/>
            </a:pPr>
            <a:r>
              <a:rPr lang="cs-CZ" sz="2800" dirty="0" smtClean="0"/>
              <a:t>z. nevyzvedne</a:t>
            </a:r>
          </a:p>
          <a:p>
            <a:pPr marL="45720" indent="0" algn="ctr">
              <a:buNone/>
            </a:pPr>
            <a:endParaRPr lang="cs-CZ" sz="2800" dirty="0"/>
          </a:p>
          <a:p>
            <a:pPr marL="45720" indent="0" algn="ctr">
              <a:buNone/>
            </a:pPr>
            <a:r>
              <a:rPr lang="cs-CZ" sz="2800" dirty="0" smtClean="0"/>
              <a:t>písemnost se považuje za doručenou posledním dnem lhůty</a:t>
            </a:r>
          </a:p>
        </p:txBody>
      </p:sp>
      <p:sp>
        <p:nvSpPr>
          <p:cNvPr id="3" name="Nadpis 2"/>
          <p:cNvSpPr>
            <a:spLocks noGrp="1"/>
          </p:cNvSpPr>
          <p:nvPr>
            <p:ph type="title"/>
          </p:nvPr>
        </p:nvSpPr>
        <p:spPr/>
        <p:txBody>
          <a:bodyPr/>
          <a:lstStyle/>
          <a:p>
            <a:r>
              <a:rPr lang="cs-CZ" dirty="0" smtClean="0"/>
              <a:t>Doručování zaměstnavatelem prostřednictvím provozovatele poštovních služeb (§ 336)</a:t>
            </a:r>
            <a:endParaRPr lang="cs-CZ" dirty="0"/>
          </a:p>
        </p:txBody>
      </p:sp>
      <p:sp>
        <p:nvSpPr>
          <p:cNvPr id="4" name="Šipka dolů 3"/>
          <p:cNvSpPr/>
          <p:nvPr/>
        </p:nvSpPr>
        <p:spPr>
          <a:xfrm>
            <a:off x="4246884" y="2636912"/>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lů 5"/>
          <p:cNvSpPr/>
          <p:nvPr/>
        </p:nvSpPr>
        <p:spPr>
          <a:xfrm>
            <a:off x="4284484" y="3649588"/>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Šipka dolů 6"/>
          <p:cNvSpPr/>
          <p:nvPr/>
        </p:nvSpPr>
        <p:spPr>
          <a:xfrm>
            <a:off x="4291084" y="4653136"/>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64603915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algn="just"/>
            <a:r>
              <a:rPr lang="cs-CZ" sz="2800" dirty="0" smtClean="0"/>
              <a:t>zpravidla osobním předáním v místě sídla zaměstnavatele</a:t>
            </a:r>
          </a:p>
          <a:p>
            <a:pPr algn="just"/>
            <a:r>
              <a:rPr lang="cs-CZ" sz="2800" dirty="0" smtClean="0"/>
              <a:t>na žádost z. je Z povinen doručení písemnosti písemně potvrdit</a:t>
            </a:r>
          </a:p>
          <a:p>
            <a:pPr algn="just"/>
            <a:r>
              <a:rPr lang="cs-CZ" sz="2800" dirty="0" smtClean="0"/>
              <a:t> doručit lze také předáním na pracovišti nejbližšímu nadřízenému nebo odevzdáním např. na sekretariát, v podatelně</a:t>
            </a:r>
          </a:p>
          <a:p>
            <a:pPr algn="just"/>
            <a:r>
              <a:rPr lang="cs-CZ" sz="2800" dirty="0" smtClean="0"/>
              <a:t>X od doručování zaměstnavatelem ZP neupravuje fikci doručení</a:t>
            </a:r>
          </a:p>
          <a:p>
            <a:pPr algn="just"/>
            <a:r>
              <a:rPr lang="cs-CZ" sz="2800" dirty="0" smtClean="0"/>
              <a:t>není upravena možnost zaslání výpovědi prostřednictvím provozovatele poštovních služeb </a:t>
            </a:r>
          </a:p>
          <a:p>
            <a:pPr marL="45720" indent="0">
              <a:buNone/>
            </a:pPr>
            <a:r>
              <a:rPr lang="cs-CZ" sz="2800" dirty="0" smtClean="0"/>
              <a:t> </a:t>
            </a:r>
          </a:p>
        </p:txBody>
      </p:sp>
      <p:sp>
        <p:nvSpPr>
          <p:cNvPr id="3" name="Nadpis 2"/>
          <p:cNvSpPr>
            <a:spLocks noGrp="1"/>
          </p:cNvSpPr>
          <p:nvPr>
            <p:ph type="title"/>
          </p:nvPr>
        </p:nvSpPr>
        <p:spPr/>
        <p:txBody>
          <a:bodyPr/>
          <a:lstStyle/>
          <a:p>
            <a:r>
              <a:rPr lang="cs-CZ" dirty="0" smtClean="0"/>
              <a:t>doručování písemnosti zaměstnancem (§ 337)</a:t>
            </a:r>
            <a:endParaRPr lang="cs-CZ" dirty="0"/>
          </a:p>
        </p:txBody>
      </p:sp>
    </p:spTree>
    <p:extLst>
      <p:ext uri="{BB962C8B-B14F-4D97-AF65-F5344CB8AC3E}">
        <p14:creationId xmlns:p14="http://schemas.microsoft.com/office/powerpoint/2010/main" val="28993703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endParaRPr lang="cs-CZ" dirty="0" smtClean="0"/>
          </a:p>
          <a:p>
            <a:pPr marL="342900" indent="-342900" algn="just">
              <a:spcBef>
                <a:spcPts val="700"/>
              </a:spcBef>
              <a:buClr>
                <a:srgbClr val="9999FF"/>
              </a:buClr>
              <a:buSzPct val="114000"/>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dirty="0" smtClean="0"/>
              <a:t>byla-li dána </a:t>
            </a:r>
            <a:r>
              <a:rPr lang="cs-CZ" b="1" dirty="0" smtClean="0">
                <a:solidFill>
                  <a:srgbClr val="FF0000"/>
                </a:solidFill>
              </a:rPr>
              <a:t>výpověď</a:t>
            </a:r>
            <a:r>
              <a:rPr lang="cs-CZ" dirty="0" smtClean="0"/>
              <a:t> ze strany zaměstnance </a:t>
            </a:r>
            <a:r>
              <a:rPr lang="cs-CZ" b="1" dirty="0" smtClean="0">
                <a:solidFill>
                  <a:srgbClr val="FF0000"/>
                </a:solidFill>
              </a:rPr>
              <a:t>v souvislosti s přechodem práv a povinností</a:t>
            </a:r>
            <a:r>
              <a:rPr lang="cs-CZ" dirty="0" smtClean="0"/>
              <a:t> z pracovněprávních vztahů nebo přechodem výkonu práv a povinností z pracovněprávních vztahů =&gt; pracovní poměr skončí </a:t>
            </a:r>
            <a:r>
              <a:rPr lang="cs-CZ" dirty="0" smtClean="0">
                <a:solidFill>
                  <a:srgbClr val="FF0000"/>
                </a:solidFill>
              </a:rPr>
              <a:t>nejpozději dnem, který předchází dni nabytí účinnosti přechodu </a:t>
            </a:r>
            <a:r>
              <a:rPr lang="cs-CZ" dirty="0" smtClean="0"/>
              <a:t>práv a povinností z pracovněprávních vztahů nebo dni nabytí účinnosti přechodu výkonu práv a povinností z pracovněprávních vztahů </a:t>
            </a:r>
            <a:endParaRPr lang="cs-CZ" sz="2400" dirty="0"/>
          </a:p>
          <a:p>
            <a:pPr marL="739775" lvl="1" indent="-339725" algn="just">
              <a:spcBef>
                <a:spcPts val="700"/>
              </a:spcBef>
              <a:buClr>
                <a:srgbClr val="9999FF"/>
              </a:buClr>
              <a:buSzPct val="114000"/>
              <a:buFont typeface="Times New Roman" pitchFamily="18" charset="0"/>
              <a:buBlip>
                <a:blip r:embed="rId2"/>
              </a:buBlip>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dirty="0" smtClean="0"/>
              <a:t>§ 51a ZP + § 338 n. ZP</a:t>
            </a:r>
            <a:endParaRPr lang="cs-CZ" dirty="0"/>
          </a:p>
        </p:txBody>
      </p:sp>
      <p:sp>
        <p:nvSpPr>
          <p:cNvPr id="3" name="Nadpis 2"/>
          <p:cNvSpPr>
            <a:spLocks noGrp="1"/>
          </p:cNvSpPr>
          <p:nvPr>
            <p:ph type="title"/>
          </p:nvPr>
        </p:nvSpPr>
        <p:spPr/>
        <p:txBody>
          <a:bodyPr/>
          <a:lstStyle/>
          <a:p>
            <a:r>
              <a:rPr lang="cs-CZ" dirty="0" smtClean="0"/>
              <a:t>Výpovědní doba - § 51a ZP</a:t>
            </a:r>
            <a:endParaRPr lang="cs-CZ" dirty="0"/>
          </a:p>
        </p:txBody>
      </p:sp>
    </p:spTree>
    <p:extLst>
      <p:ext uri="{BB962C8B-B14F-4D97-AF65-F5344CB8AC3E}">
        <p14:creationId xmlns:p14="http://schemas.microsoft.com/office/powerpoint/2010/main" val="432538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55576" y="1412776"/>
            <a:ext cx="5760640" cy="1780108"/>
          </a:xfrm>
        </p:spPr>
        <p:txBody>
          <a:bodyPr>
            <a:normAutofit fontScale="90000"/>
          </a:bodyPr>
          <a:lstStyle/>
          <a:p>
            <a:pPr algn="ctr"/>
            <a:r>
              <a:rPr lang="cs-CZ" sz="3600" i="1" dirty="0" smtClean="0">
                <a:solidFill>
                  <a:schemeClr val="tx1"/>
                </a:solidFill>
                <a:cs typeface="Times New Roman" pitchFamily="18" charset="0"/>
              </a:rPr>
              <a:t/>
            </a:r>
            <a:br>
              <a:rPr lang="cs-CZ" sz="3600" i="1" dirty="0" smtClean="0">
                <a:solidFill>
                  <a:schemeClr val="tx1"/>
                </a:solidFill>
                <a:cs typeface="Times New Roman" pitchFamily="18" charset="0"/>
              </a:rPr>
            </a:br>
            <a:r>
              <a:rPr lang="cs-CZ" sz="3600" i="1" dirty="0" smtClean="0">
                <a:solidFill>
                  <a:schemeClr val="tx1"/>
                </a:solidFill>
                <a:cs typeface="Times New Roman" pitchFamily="18" charset="0"/>
              </a:rPr>
              <a:t/>
            </a:r>
            <a:br>
              <a:rPr lang="cs-CZ" sz="3600" i="1" dirty="0" smtClean="0">
                <a:solidFill>
                  <a:schemeClr val="tx1"/>
                </a:solidFill>
                <a:cs typeface="Times New Roman" pitchFamily="18" charset="0"/>
              </a:rPr>
            </a:br>
            <a:r>
              <a:rPr lang="cs-CZ" sz="4000" b="1" dirty="0" smtClean="0">
                <a:solidFill>
                  <a:srgbClr val="FF0000"/>
                </a:solidFill>
                <a:cs typeface="Times New Roman" pitchFamily="18" charset="0"/>
              </a:rPr>
              <a:t>Zákaz výpovědi dané zaměstnavatelem</a:t>
            </a:r>
            <a:r>
              <a:rPr lang="cs-CZ" sz="4000" b="1" dirty="0">
                <a:solidFill>
                  <a:srgbClr val="FF0000"/>
                </a:solidFill>
                <a:cs typeface="Times New Roman" pitchFamily="18" charset="0"/>
              </a:rPr>
              <a:t/>
            </a:r>
            <a:br>
              <a:rPr lang="cs-CZ" sz="4000" b="1" dirty="0">
                <a:solidFill>
                  <a:srgbClr val="FF0000"/>
                </a:solidFill>
                <a:cs typeface="Times New Roman" pitchFamily="18" charset="0"/>
              </a:rPr>
            </a:br>
            <a:endParaRPr lang="cs-CZ" sz="4000" dirty="0">
              <a:solidFill>
                <a:schemeClr val="tx1"/>
              </a:solidFill>
              <a:cs typeface="Times New Roman" panose="02020603050405020304" pitchFamily="18" charset="0"/>
            </a:endParaRPr>
          </a:p>
        </p:txBody>
      </p:sp>
      <p:sp>
        <p:nvSpPr>
          <p:cNvPr id="3" name="Podnadpis 2"/>
          <p:cNvSpPr>
            <a:spLocks noGrp="1"/>
          </p:cNvSpPr>
          <p:nvPr>
            <p:ph type="subTitle" idx="1"/>
          </p:nvPr>
        </p:nvSpPr>
        <p:spPr>
          <a:xfrm>
            <a:off x="1403648" y="4077072"/>
            <a:ext cx="6400800" cy="1473200"/>
          </a:xfrm>
        </p:spPr>
        <p:txBody>
          <a:bodyPr/>
          <a:lstStyle/>
          <a:p>
            <a:endParaRPr lang="cs-CZ" sz="2500" dirty="0" smtClean="0"/>
          </a:p>
          <a:p>
            <a:endParaRPr lang="cs-CZ" sz="2500" dirty="0">
              <a:cs typeface="Times New Roman" pitchFamily="18" charset="0"/>
            </a:endParaRPr>
          </a:p>
          <a:p>
            <a:endParaRPr lang="cs-CZ" sz="2500" dirty="0">
              <a:cs typeface="Times New Roman" pitchFamily="18" charset="0"/>
            </a:endParaRPr>
          </a:p>
        </p:txBody>
      </p:sp>
    </p:spTree>
    <p:extLst>
      <p:ext uri="{BB962C8B-B14F-4D97-AF65-F5344CB8AC3E}">
        <p14:creationId xmlns:p14="http://schemas.microsoft.com/office/powerpoint/2010/main" val="129588030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5022298"/>
          </a:xfrm>
        </p:spPr>
        <p:txBody>
          <a:bodyPr>
            <a:normAutofit fontScale="40000" lnSpcReduction="20000"/>
          </a:bodyPr>
          <a:lstStyle/>
          <a:p>
            <a:pPr marL="0" indent="0" algn="just">
              <a:lnSpc>
                <a:spcPct val="170000"/>
              </a:lnSpc>
              <a:spcBef>
                <a:spcPts val="350"/>
              </a:spcBef>
              <a:buClr>
                <a:srgbClr val="9999FF"/>
              </a:buClr>
              <a:buSzPct val="229000"/>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sz="3800" dirty="0" smtClean="0">
                <a:solidFill>
                  <a:schemeClr val="tx1"/>
                </a:solidFill>
              </a:rPr>
              <a:t>Zaměstnavatel </a:t>
            </a:r>
            <a:r>
              <a:rPr lang="cs-CZ" sz="3800" dirty="0">
                <a:solidFill>
                  <a:schemeClr val="tx1"/>
                </a:solidFill>
              </a:rPr>
              <a:t>nesmí dát zaměstnanci výpověď v tzv. </a:t>
            </a:r>
            <a:r>
              <a:rPr lang="cs-CZ" sz="3800" b="1" dirty="0">
                <a:solidFill>
                  <a:srgbClr val="FF0000"/>
                </a:solidFill>
              </a:rPr>
              <a:t>ochranné době </a:t>
            </a:r>
            <a:r>
              <a:rPr lang="cs-CZ" sz="3800" dirty="0"/>
              <a:t>(</a:t>
            </a:r>
            <a:r>
              <a:rPr lang="cs-CZ" sz="3800" dirty="0">
                <a:solidFill>
                  <a:schemeClr val="tx1"/>
                </a:solidFill>
              </a:rPr>
              <a:t>§53 odst. 1 ZP</a:t>
            </a:r>
            <a:r>
              <a:rPr lang="cs-CZ" sz="3800" dirty="0" smtClean="0">
                <a:solidFill>
                  <a:schemeClr val="tx1"/>
                </a:solidFill>
              </a:rPr>
              <a:t>):</a:t>
            </a:r>
            <a:endParaRPr lang="cs-CZ" sz="3800" dirty="0">
              <a:solidFill>
                <a:schemeClr val="tx1"/>
              </a:solidFill>
            </a:endParaRPr>
          </a:p>
          <a:p>
            <a:pPr marL="339725" indent="-339725" algn="just">
              <a:lnSpc>
                <a:spcPct val="80000"/>
              </a:lnSpc>
              <a:spcBef>
                <a:spcPts val="35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sz="3300" dirty="0"/>
              <a:t> </a:t>
            </a:r>
          </a:p>
          <a:p>
            <a:pPr marL="0" indent="0" algn="just">
              <a:lnSpc>
                <a:spcPct val="80000"/>
              </a:lnSpc>
              <a:spcBef>
                <a:spcPts val="350"/>
              </a:spcBef>
              <a:buClr>
                <a:srgbClr val="9999FF"/>
              </a:buClr>
              <a:buSzPct val="229000"/>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sz="3500" dirty="0">
                <a:solidFill>
                  <a:schemeClr val="tx1"/>
                </a:solidFill>
              </a:rPr>
              <a:t>a) v době, kdy je zaměstnanec uznán </a:t>
            </a:r>
            <a:r>
              <a:rPr lang="cs-CZ" sz="4000" b="1" dirty="0">
                <a:solidFill>
                  <a:srgbClr val="FF0000"/>
                </a:solidFill>
              </a:rPr>
              <a:t>dočasně práce neschopným, pokud si tuto neschopnost úmyslně nepřivodil nebo nevznikla-li tato neschopnost jako bezprostřední následek opilosti zaměstnance nebo zneužití návykových látek, </a:t>
            </a:r>
            <a:r>
              <a:rPr lang="cs-CZ" sz="3500" dirty="0">
                <a:solidFill>
                  <a:schemeClr val="tx1"/>
                </a:solidFill>
              </a:rPr>
              <a:t>a v době </a:t>
            </a:r>
            <a:r>
              <a:rPr lang="cs-CZ" sz="3500" b="1" dirty="0">
                <a:solidFill>
                  <a:srgbClr val="FF0000"/>
                </a:solidFill>
              </a:rPr>
              <a:t>od podání návrhu na ústavní ošetřování nebo od </a:t>
            </a:r>
            <a:r>
              <a:rPr lang="cs-CZ" sz="3500" b="1" dirty="0" smtClean="0">
                <a:solidFill>
                  <a:srgbClr val="FF0000"/>
                </a:solidFill>
              </a:rPr>
              <a:t>nástupu </a:t>
            </a:r>
            <a:r>
              <a:rPr lang="cs-CZ" sz="3500" b="1" dirty="0">
                <a:solidFill>
                  <a:srgbClr val="FF0000"/>
                </a:solidFill>
              </a:rPr>
              <a:t>lázeňského léčení až do dne jejich ukončení</a:t>
            </a:r>
            <a:r>
              <a:rPr lang="cs-CZ" sz="3500" dirty="0"/>
              <a:t>; </a:t>
            </a:r>
            <a:r>
              <a:rPr lang="cs-CZ" sz="3500" dirty="0">
                <a:solidFill>
                  <a:schemeClr val="tx1"/>
                </a:solidFill>
              </a:rPr>
              <a:t>při onemocnění tuberkulózou se tato ochranná doba prodlužuje </a:t>
            </a:r>
            <a:r>
              <a:rPr lang="cs-CZ" sz="3500" dirty="0" smtClean="0">
                <a:solidFill>
                  <a:schemeClr val="tx1"/>
                </a:solidFill>
              </a:rPr>
              <a:t>o 6 </a:t>
            </a:r>
            <a:r>
              <a:rPr lang="cs-CZ" sz="3500" dirty="0">
                <a:solidFill>
                  <a:schemeClr val="tx1"/>
                </a:solidFill>
              </a:rPr>
              <a:t>měsíců po propuštění z ústavního ošetřování, </a:t>
            </a:r>
          </a:p>
          <a:p>
            <a:pPr marL="339725" indent="-339725" algn="just">
              <a:lnSpc>
                <a:spcPct val="80000"/>
              </a:lnSpc>
              <a:spcBef>
                <a:spcPts val="350"/>
              </a:spcBef>
              <a:buClrTx/>
              <a:buSzPct val="229000"/>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cs-CZ" sz="3500" dirty="0"/>
          </a:p>
          <a:p>
            <a:pPr marL="0" indent="0" algn="just">
              <a:lnSpc>
                <a:spcPct val="80000"/>
              </a:lnSpc>
              <a:spcBef>
                <a:spcPts val="350"/>
              </a:spcBef>
              <a:buClr>
                <a:srgbClr val="9999FF"/>
              </a:buClr>
              <a:buSzPct val="229000"/>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sz="3500" dirty="0">
                <a:solidFill>
                  <a:schemeClr val="tx1"/>
                </a:solidFill>
              </a:rPr>
              <a:t>b) při výkonu </a:t>
            </a:r>
            <a:r>
              <a:rPr lang="cs-CZ" sz="4000" b="1" dirty="0">
                <a:solidFill>
                  <a:srgbClr val="FF0000"/>
                </a:solidFill>
              </a:rPr>
              <a:t>vojenského</a:t>
            </a:r>
            <a:r>
              <a:rPr lang="cs-CZ" sz="3500" b="1" dirty="0">
                <a:solidFill>
                  <a:srgbClr val="FF0000"/>
                </a:solidFill>
              </a:rPr>
              <a:t> cvičení nebo výjimečného vojenského cvičení </a:t>
            </a:r>
            <a:r>
              <a:rPr lang="cs-CZ" sz="3500" dirty="0">
                <a:solidFill>
                  <a:schemeClr val="tx1"/>
                </a:solidFill>
              </a:rPr>
              <a:t>ode dne, kdy byl zaměstnanci doručen povolávací rozkaz, po dobu výkonu těchto </a:t>
            </a:r>
            <a:r>
              <a:rPr lang="cs-CZ" sz="3500" dirty="0" smtClean="0">
                <a:solidFill>
                  <a:schemeClr val="tx1"/>
                </a:solidFill>
              </a:rPr>
              <a:t>cvičení, </a:t>
            </a:r>
            <a:r>
              <a:rPr lang="cs-CZ" sz="3500" dirty="0">
                <a:solidFill>
                  <a:schemeClr val="tx1"/>
                </a:solidFill>
              </a:rPr>
              <a:t>až do uplynutí 2 týdnů po jeho propuštění z těchto cvičení, </a:t>
            </a:r>
          </a:p>
          <a:p>
            <a:pPr marL="339725" indent="-339725" algn="just">
              <a:lnSpc>
                <a:spcPct val="80000"/>
              </a:lnSpc>
              <a:spcBef>
                <a:spcPts val="350"/>
              </a:spcBef>
              <a:buClrTx/>
              <a:buSzPct val="229000"/>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cs-CZ" sz="3500" dirty="0"/>
          </a:p>
          <a:p>
            <a:pPr marL="0" indent="0" algn="just">
              <a:lnSpc>
                <a:spcPct val="80000"/>
              </a:lnSpc>
              <a:spcBef>
                <a:spcPts val="350"/>
              </a:spcBef>
              <a:buClr>
                <a:srgbClr val="9999FF"/>
              </a:buClr>
              <a:buSzPct val="229000"/>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sz="3500" dirty="0">
                <a:solidFill>
                  <a:schemeClr val="tx1"/>
                </a:solidFill>
              </a:rPr>
              <a:t>c) v době, kdy je zaměstnanec dlouhodobě plně uvolněn pro </a:t>
            </a:r>
            <a:r>
              <a:rPr lang="cs-CZ" sz="3500" b="1" dirty="0">
                <a:solidFill>
                  <a:srgbClr val="FF0000"/>
                </a:solidFill>
              </a:rPr>
              <a:t>výkon veřejné funkce</a:t>
            </a:r>
            <a:r>
              <a:rPr lang="cs-CZ" sz="3500" dirty="0"/>
              <a:t>, </a:t>
            </a:r>
          </a:p>
          <a:p>
            <a:pPr marL="339725" indent="-339725" algn="just">
              <a:lnSpc>
                <a:spcPct val="80000"/>
              </a:lnSpc>
              <a:spcBef>
                <a:spcPts val="350"/>
              </a:spcBef>
              <a:buClrTx/>
              <a:buSzPct val="229000"/>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cs-CZ" sz="3500" dirty="0"/>
          </a:p>
          <a:p>
            <a:pPr marL="0" indent="0" algn="just">
              <a:lnSpc>
                <a:spcPct val="80000"/>
              </a:lnSpc>
              <a:spcBef>
                <a:spcPts val="350"/>
              </a:spcBef>
              <a:buClr>
                <a:srgbClr val="9999FF"/>
              </a:buClr>
              <a:buSzPct val="229000"/>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sz="3500" dirty="0">
                <a:solidFill>
                  <a:schemeClr val="tx1"/>
                </a:solidFill>
              </a:rPr>
              <a:t>d) v době, kdy je </a:t>
            </a:r>
            <a:r>
              <a:rPr lang="cs-CZ" sz="3500" b="1" dirty="0">
                <a:solidFill>
                  <a:srgbClr val="FF0000"/>
                </a:solidFill>
              </a:rPr>
              <a:t>zaměstnankyně těhotná </a:t>
            </a:r>
            <a:r>
              <a:rPr lang="cs-CZ" sz="3500" dirty="0">
                <a:solidFill>
                  <a:schemeClr val="tx1"/>
                </a:solidFill>
              </a:rPr>
              <a:t>nebo kdy zaměstnankyně čerpá </a:t>
            </a:r>
            <a:r>
              <a:rPr lang="cs-CZ" sz="3500" b="1" dirty="0">
                <a:solidFill>
                  <a:srgbClr val="FF0000"/>
                </a:solidFill>
              </a:rPr>
              <a:t>mateřskou dovolenou </a:t>
            </a:r>
            <a:r>
              <a:rPr lang="cs-CZ" sz="3500" dirty="0">
                <a:solidFill>
                  <a:schemeClr val="tx1"/>
                </a:solidFill>
              </a:rPr>
              <a:t>nebo kdy zaměstnankyně nebo zaměstnanec čerpají </a:t>
            </a:r>
            <a:r>
              <a:rPr lang="cs-CZ" sz="3500" b="1" dirty="0">
                <a:solidFill>
                  <a:srgbClr val="FF0000"/>
                </a:solidFill>
              </a:rPr>
              <a:t>rodičovskou dovolenou</a:t>
            </a:r>
            <a:r>
              <a:rPr lang="cs-CZ" sz="3500" dirty="0"/>
              <a:t>, </a:t>
            </a:r>
          </a:p>
          <a:p>
            <a:pPr marL="339725" indent="-339725" algn="just">
              <a:lnSpc>
                <a:spcPct val="80000"/>
              </a:lnSpc>
              <a:spcBef>
                <a:spcPts val="350"/>
              </a:spcBef>
              <a:buClrTx/>
              <a:buSzPct val="229000"/>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cs-CZ" sz="3500" dirty="0"/>
          </a:p>
          <a:p>
            <a:pPr marL="0" indent="0" algn="just">
              <a:lnSpc>
                <a:spcPct val="80000"/>
              </a:lnSpc>
              <a:spcBef>
                <a:spcPts val="350"/>
              </a:spcBef>
              <a:buClr>
                <a:srgbClr val="9999FF"/>
              </a:buClr>
              <a:buSzPct val="229000"/>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sz="3500" dirty="0">
                <a:solidFill>
                  <a:schemeClr val="tx1"/>
                </a:solidFill>
              </a:rPr>
              <a:t>e) v době, kdy je </a:t>
            </a:r>
            <a:r>
              <a:rPr lang="cs-CZ" sz="3500" b="1" dirty="0" smtClean="0">
                <a:solidFill>
                  <a:srgbClr val="FF0000"/>
                </a:solidFill>
              </a:rPr>
              <a:t>zaměstnanec, který pracuje </a:t>
            </a:r>
            <a:r>
              <a:rPr lang="cs-CZ" sz="3500" b="1" dirty="0">
                <a:solidFill>
                  <a:srgbClr val="FF0000"/>
                </a:solidFill>
              </a:rPr>
              <a:t>v </a:t>
            </a:r>
            <a:r>
              <a:rPr lang="cs-CZ" sz="3500" b="1" dirty="0" smtClean="0">
                <a:solidFill>
                  <a:srgbClr val="FF0000"/>
                </a:solidFill>
              </a:rPr>
              <a:t>noci, </a:t>
            </a:r>
            <a:r>
              <a:rPr lang="cs-CZ" sz="3500" b="1" dirty="0">
                <a:solidFill>
                  <a:srgbClr val="FF0000"/>
                </a:solidFill>
              </a:rPr>
              <a:t>uznán na základě lékařského posudku </a:t>
            </a:r>
            <a:r>
              <a:rPr lang="cs-CZ" sz="3500" b="1" dirty="0" smtClean="0">
                <a:solidFill>
                  <a:srgbClr val="FF0000"/>
                </a:solidFill>
              </a:rPr>
              <a:t>vydaného poskytovatelem </a:t>
            </a:r>
            <a:r>
              <a:rPr lang="cs-CZ" sz="3500" b="1" dirty="0" err="1" smtClean="0">
                <a:solidFill>
                  <a:srgbClr val="FF0000"/>
                </a:solidFill>
              </a:rPr>
              <a:t>pracovnělékařských</a:t>
            </a:r>
            <a:r>
              <a:rPr lang="cs-CZ" sz="3500" b="1" dirty="0" smtClean="0">
                <a:solidFill>
                  <a:srgbClr val="FF0000"/>
                </a:solidFill>
              </a:rPr>
              <a:t> služeb dočasně </a:t>
            </a:r>
            <a:r>
              <a:rPr lang="cs-CZ" sz="3500" b="1" dirty="0">
                <a:solidFill>
                  <a:srgbClr val="FF0000"/>
                </a:solidFill>
              </a:rPr>
              <a:t>nezpůsobilým pro noční práci. </a:t>
            </a:r>
          </a:p>
          <a:p>
            <a:pPr marL="339725" indent="-339725" algn="just">
              <a:lnSpc>
                <a:spcPct val="80000"/>
              </a:lnSpc>
              <a:spcBef>
                <a:spcPts val="350"/>
              </a:spcBef>
              <a:buClrTx/>
              <a:buSzPct val="229000"/>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cs-CZ" sz="3500" dirty="0">
              <a:solidFill>
                <a:srgbClr val="FF3300"/>
              </a:solidFill>
            </a:endParaRPr>
          </a:p>
        </p:txBody>
      </p:sp>
      <p:sp>
        <p:nvSpPr>
          <p:cNvPr id="3" name="Nadpis 2"/>
          <p:cNvSpPr>
            <a:spLocks noGrp="1"/>
          </p:cNvSpPr>
          <p:nvPr>
            <p:ph type="title"/>
          </p:nvPr>
        </p:nvSpPr>
        <p:spPr/>
        <p:txBody>
          <a:bodyPr/>
          <a:lstStyle/>
          <a:p>
            <a:r>
              <a:rPr lang="cs-CZ" dirty="0" smtClean="0"/>
              <a:t>zákaz výpovědi (§ 53)</a:t>
            </a:r>
            <a:endParaRPr lang="cs-CZ" dirty="0"/>
          </a:p>
        </p:txBody>
      </p:sp>
    </p:spTree>
    <p:extLst>
      <p:ext uri="{BB962C8B-B14F-4D97-AF65-F5344CB8AC3E}">
        <p14:creationId xmlns:p14="http://schemas.microsoft.com/office/powerpoint/2010/main" val="425760925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5022298"/>
          </a:xfrm>
        </p:spPr>
        <p:txBody>
          <a:bodyPr>
            <a:normAutofit/>
          </a:bodyPr>
          <a:lstStyle/>
          <a:p>
            <a:pPr marL="342900" indent="-342900" algn="just">
              <a:lnSpc>
                <a:spcPct val="120000"/>
              </a:lnSpc>
              <a:spcBef>
                <a:spcPts val="350"/>
              </a:spcBef>
              <a:buClr>
                <a:srgbClr val="9999FF"/>
              </a:buClr>
              <a:buSzPct val="229000"/>
              <a:buFont typeface="Arial" panose="020B0604020202020204" pitchFamily="34"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sz="2400" dirty="0" smtClean="0">
                <a:solidFill>
                  <a:schemeClr val="tx1"/>
                </a:solidFill>
              </a:rPr>
              <a:t>souběh výpovědní doby a ochranné doby =&gt; § 53 odst. 2 ZP</a:t>
            </a:r>
          </a:p>
          <a:p>
            <a:pPr marL="342900" indent="-342900" algn="just">
              <a:lnSpc>
                <a:spcPct val="120000"/>
              </a:lnSpc>
              <a:spcBef>
                <a:spcPts val="350"/>
              </a:spcBef>
              <a:buClr>
                <a:srgbClr val="9999FF"/>
              </a:buClr>
              <a:buSzPct val="229000"/>
              <a:buFont typeface="Arial" panose="020B0604020202020204" pitchFamily="34"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sz="2400" dirty="0" smtClean="0">
                <a:solidFill>
                  <a:schemeClr val="tx1"/>
                </a:solidFill>
              </a:rPr>
              <a:t>§ 53 odst. 2 ZP: Byla-li </a:t>
            </a:r>
            <a:r>
              <a:rPr lang="cs-CZ" sz="2400" dirty="0">
                <a:solidFill>
                  <a:srgbClr val="FF0000"/>
                </a:solidFill>
              </a:rPr>
              <a:t>dána zaměstnanci výpověď před počátkem ochranné doby</a:t>
            </a:r>
            <a:r>
              <a:rPr lang="cs-CZ" sz="2400" dirty="0">
                <a:solidFill>
                  <a:schemeClr val="tx1"/>
                </a:solidFill>
              </a:rPr>
              <a:t> tak, že by výpovědní doba měla uplynout v ochranné době, ochranná doba se do výpovědní doby nezapočítává; pracovní poměr skončí teprve uplynutím zbývající části výpovědní doby po skončení ochranné doby, ledaže zaměstnanec sdělí zaměstnavateli, že na prodloužení pracovního poměru netrvá.</a:t>
            </a:r>
            <a:endParaRPr lang="cs-CZ" sz="2400" dirty="0">
              <a:solidFill>
                <a:srgbClr val="FF3300"/>
              </a:solidFill>
            </a:endParaRPr>
          </a:p>
        </p:txBody>
      </p:sp>
      <p:sp>
        <p:nvSpPr>
          <p:cNvPr id="3" name="Nadpis 2"/>
          <p:cNvSpPr>
            <a:spLocks noGrp="1"/>
          </p:cNvSpPr>
          <p:nvPr>
            <p:ph type="title"/>
          </p:nvPr>
        </p:nvSpPr>
        <p:spPr/>
        <p:txBody>
          <a:bodyPr/>
          <a:lstStyle/>
          <a:p>
            <a:r>
              <a:rPr lang="cs-CZ" dirty="0" smtClean="0"/>
              <a:t>zákaz výpovědi (§ 53)</a:t>
            </a:r>
            <a:endParaRPr lang="cs-CZ" dirty="0"/>
          </a:p>
        </p:txBody>
      </p:sp>
    </p:spTree>
    <p:extLst>
      <p:ext uri="{BB962C8B-B14F-4D97-AF65-F5344CB8AC3E}">
        <p14:creationId xmlns:p14="http://schemas.microsoft.com/office/powerpoint/2010/main" val="338479596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fontScale="47500" lnSpcReduction="20000"/>
          </a:bodyPr>
          <a:lstStyle/>
          <a:p>
            <a:pPr marL="45720" indent="0" algn="just">
              <a:buNone/>
            </a:pPr>
            <a:r>
              <a:rPr lang="cs-CZ" sz="3400" dirty="0">
                <a:solidFill>
                  <a:schemeClr val="tx1"/>
                </a:solidFill>
              </a:rPr>
              <a:t>Zákaz výpovědi podle § 53 </a:t>
            </a:r>
            <a:r>
              <a:rPr lang="cs-CZ" sz="3400" b="1" dirty="0">
                <a:solidFill>
                  <a:srgbClr val="FF0000"/>
                </a:solidFill>
              </a:rPr>
              <a:t>se nevztahuje </a:t>
            </a:r>
            <a:r>
              <a:rPr lang="cs-CZ" sz="3400" dirty="0">
                <a:solidFill>
                  <a:schemeClr val="tx1"/>
                </a:solidFill>
              </a:rPr>
              <a:t>na výpověď danou zaměstnanci</a:t>
            </a:r>
          </a:p>
          <a:p>
            <a:pPr marL="45720" indent="0" algn="just">
              <a:buNone/>
            </a:pPr>
            <a:r>
              <a:rPr lang="cs-CZ" sz="3000" dirty="0">
                <a:solidFill>
                  <a:schemeClr val="tx1"/>
                </a:solidFill>
              </a:rPr>
              <a:t> </a:t>
            </a:r>
          </a:p>
          <a:p>
            <a:pPr marL="45720" indent="0" algn="just">
              <a:buNone/>
            </a:pPr>
            <a:r>
              <a:rPr lang="cs-CZ" sz="3000" dirty="0">
                <a:solidFill>
                  <a:schemeClr val="tx1"/>
                </a:solidFill>
              </a:rPr>
              <a:t>a) </a:t>
            </a:r>
            <a:r>
              <a:rPr lang="cs-CZ" sz="3000" dirty="0">
                <a:solidFill>
                  <a:srgbClr val="FF0000"/>
                </a:solidFill>
              </a:rPr>
              <a:t>pro organizační změny uvedené v § 52 písm. a) a b)</a:t>
            </a:r>
            <a:r>
              <a:rPr lang="cs-CZ" sz="3000" dirty="0">
                <a:solidFill>
                  <a:schemeClr val="tx1"/>
                </a:solidFill>
              </a:rPr>
              <a:t>; to neplatí v případě organizačních změn uvedených v § 52 písm. b), jestliže se zaměstnavatel přemísťuje v mezích místa (míst) výkonu práce, ve kterých má být práce podle pracovní smlouvy vykonávána,</a:t>
            </a:r>
          </a:p>
          <a:p>
            <a:pPr marL="45720" indent="0" algn="just">
              <a:buNone/>
            </a:pPr>
            <a:r>
              <a:rPr lang="cs-CZ" sz="3000" dirty="0">
                <a:solidFill>
                  <a:schemeClr val="tx1"/>
                </a:solidFill>
              </a:rPr>
              <a:t> </a:t>
            </a:r>
          </a:p>
          <a:p>
            <a:pPr marL="45720" indent="0" algn="just">
              <a:buNone/>
            </a:pPr>
            <a:r>
              <a:rPr lang="cs-CZ" sz="3000" dirty="0">
                <a:solidFill>
                  <a:schemeClr val="tx1"/>
                </a:solidFill>
              </a:rPr>
              <a:t>b) </a:t>
            </a:r>
            <a:r>
              <a:rPr lang="cs-CZ" sz="3000" dirty="0">
                <a:solidFill>
                  <a:srgbClr val="FF0000"/>
                </a:solidFill>
              </a:rPr>
              <a:t>pro organizační změny uvedené v § 52 písm. b)</a:t>
            </a:r>
            <a:r>
              <a:rPr lang="cs-CZ" sz="3000" dirty="0">
                <a:solidFill>
                  <a:schemeClr val="tx1"/>
                </a:solidFill>
              </a:rPr>
              <a:t>; to neplatí v případě těhotné zaměstnankyně, zaměstnankyně, která čerpá mateřskou dovolenou, nebo zaměstnance v době, kdy čerpá rodičovskou dovolenou do doby, po kterou je žena oprávněna čerpat mateřskou dovolenou,</a:t>
            </a:r>
          </a:p>
          <a:p>
            <a:pPr marL="45720" indent="0" algn="just">
              <a:buNone/>
            </a:pPr>
            <a:r>
              <a:rPr lang="cs-CZ" sz="3000" dirty="0">
                <a:solidFill>
                  <a:schemeClr val="tx1"/>
                </a:solidFill>
              </a:rPr>
              <a:t> </a:t>
            </a:r>
          </a:p>
          <a:p>
            <a:pPr marL="45720" indent="0" algn="just">
              <a:buNone/>
            </a:pPr>
            <a:r>
              <a:rPr lang="cs-CZ" sz="3000" dirty="0">
                <a:solidFill>
                  <a:schemeClr val="tx1"/>
                </a:solidFill>
              </a:rPr>
              <a:t>c) </a:t>
            </a:r>
            <a:r>
              <a:rPr lang="cs-CZ" sz="3000" dirty="0">
                <a:solidFill>
                  <a:srgbClr val="FF0000"/>
                </a:solidFill>
              </a:rPr>
              <a:t>z důvodu, pro který může zaměstnavatel okamžitě zrušit pracovní poměr</a:t>
            </a:r>
            <a:r>
              <a:rPr lang="cs-CZ" sz="3000" dirty="0">
                <a:solidFill>
                  <a:schemeClr val="tx1"/>
                </a:solidFill>
              </a:rPr>
              <a:t>, pokud nejde o zaměstnankyni na mateřské dovolené nebo o zaměstnance v době čerpání rodičovské dovolené do doby, po kterou je žena oprávněna čerpat mateřskou dovolenou; byla-li dána zaměstnankyni nebo zaměstnanci z tohoto důvodu výpověď před nástupem mateřské dovolené (rodičovské dovolené) tak, že by výpovědní doba uplynula v době této mateřské dovolené (rodičovské dovolené), skončí výpovědní doba současně s mateřskou dovolenou (rodičovskou dovolenou),</a:t>
            </a:r>
          </a:p>
          <a:p>
            <a:pPr marL="45720" indent="0" algn="just">
              <a:buNone/>
            </a:pPr>
            <a:r>
              <a:rPr lang="cs-CZ" sz="3000" dirty="0">
                <a:solidFill>
                  <a:schemeClr val="tx1"/>
                </a:solidFill>
              </a:rPr>
              <a:t> </a:t>
            </a:r>
          </a:p>
          <a:p>
            <a:pPr marL="45720" indent="0" algn="just">
              <a:buNone/>
            </a:pPr>
            <a:r>
              <a:rPr lang="cs-CZ" sz="3000" dirty="0">
                <a:solidFill>
                  <a:schemeClr val="tx1"/>
                </a:solidFill>
              </a:rPr>
              <a:t>d) </a:t>
            </a:r>
            <a:r>
              <a:rPr lang="cs-CZ" sz="3000" dirty="0">
                <a:solidFill>
                  <a:srgbClr val="FF0000"/>
                </a:solidFill>
              </a:rPr>
              <a:t>pro jiné porušení povinnosti vyplývající z právních předpisů vztahujících se k vykonávané práci [§ 52 písm. g)] nebo porušení jiné povinnosti zaměstnance stanovené v § 301a zvlášť hrubým způsobem [§ 52 písm. h)]</a:t>
            </a:r>
            <a:r>
              <a:rPr lang="cs-CZ" sz="3000" dirty="0">
                <a:solidFill>
                  <a:schemeClr val="tx1"/>
                </a:solidFill>
              </a:rPr>
              <a:t>; to neplatí, jde-li o těhotnou zaměstnankyni, zaměstnankyni čerpající mateřskou dovolenou, nebo o zaměstnance anebo zaměstnankyni, kteří čerpají rodičovskou dovolenou.</a:t>
            </a:r>
            <a:endParaRPr lang="cs-CZ" sz="3000" dirty="0" smtClean="0">
              <a:solidFill>
                <a:schemeClr val="tx1"/>
              </a:solidFill>
            </a:endParaRPr>
          </a:p>
        </p:txBody>
      </p:sp>
      <p:sp>
        <p:nvSpPr>
          <p:cNvPr id="3" name="Nadpis 2"/>
          <p:cNvSpPr>
            <a:spLocks noGrp="1"/>
          </p:cNvSpPr>
          <p:nvPr>
            <p:ph type="title"/>
          </p:nvPr>
        </p:nvSpPr>
        <p:spPr/>
        <p:txBody>
          <a:bodyPr/>
          <a:lstStyle/>
          <a:p>
            <a:r>
              <a:rPr lang="cs-CZ" dirty="0" smtClean="0"/>
              <a:t>zákaz výpovědi (§ 54)</a:t>
            </a:r>
            <a:endParaRPr lang="cs-CZ" dirty="0"/>
          </a:p>
        </p:txBody>
      </p:sp>
    </p:spTree>
    <p:extLst>
      <p:ext uri="{BB962C8B-B14F-4D97-AF65-F5344CB8AC3E}">
        <p14:creationId xmlns:p14="http://schemas.microsoft.com/office/powerpoint/2010/main" val="36472080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a:bodyPr>
          <a:lstStyle/>
          <a:p>
            <a:pPr marL="45720" indent="0" algn="just">
              <a:buNone/>
            </a:pPr>
            <a:r>
              <a:rPr lang="sk-SK" dirty="0" smtClean="0"/>
              <a:t>KS </a:t>
            </a:r>
            <a:r>
              <a:rPr lang="sk-SK" dirty="0"/>
              <a:t>v </a:t>
            </a:r>
            <a:r>
              <a:rPr lang="sk-SK" dirty="0" err="1"/>
              <a:t>Bratislavě</a:t>
            </a:r>
            <a:r>
              <a:rPr lang="sk-SK" dirty="0"/>
              <a:t> </a:t>
            </a:r>
            <a:r>
              <a:rPr lang="sk-SK" dirty="0" err="1"/>
              <a:t>ze</a:t>
            </a:r>
            <a:r>
              <a:rPr lang="sk-SK" dirty="0"/>
              <a:t> dne 22. 12. 1966, </a:t>
            </a:r>
            <a:r>
              <a:rPr lang="sk-SK" dirty="0" err="1"/>
              <a:t>sp</a:t>
            </a:r>
            <a:r>
              <a:rPr lang="sk-SK" dirty="0"/>
              <a:t>. zn. </a:t>
            </a:r>
            <a:r>
              <a:rPr lang="sk-SK" b="1" dirty="0"/>
              <a:t>8 </a:t>
            </a:r>
            <a:r>
              <a:rPr lang="sk-SK" b="1" dirty="0" err="1"/>
              <a:t>Co</a:t>
            </a:r>
            <a:r>
              <a:rPr lang="sk-SK" b="1" dirty="0"/>
              <a:t> 730/66</a:t>
            </a:r>
            <a:r>
              <a:rPr lang="sk-SK" dirty="0"/>
              <a:t>.</a:t>
            </a:r>
          </a:p>
          <a:p>
            <a:pPr lvl="0" algn="just">
              <a:buClr>
                <a:srgbClr val="C66951"/>
              </a:buClr>
            </a:pPr>
            <a:r>
              <a:rPr lang="sk-SK" sz="1800" dirty="0" smtClean="0">
                <a:solidFill>
                  <a:schemeClr val="tx1"/>
                </a:solidFill>
              </a:rPr>
              <a:t>Rozviazanie pracovného pomeru výpoveďou v dobe, kedy je pracovníčka tehotná, je právne neúčinné, a to bez ohľadu na to, či podnik o tehotenstve pracovníčky vedel.</a:t>
            </a:r>
          </a:p>
          <a:p>
            <a:pPr lvl="0" algn="just">
              <a:buClr>
                <a:srgbClr val="C66951"/>
              </a:buClr>
            </a:pPr>
            <a:endParaRPr lang="cs-CZ" sz="1600" dirty="0">
              <a:solidFill>
                <a:srgbClr val="003621"/>
              </a:solidFill>
            </a:endParaRPr>
          </a:p>
        </p:txBody>
      </p:sp>
      <p:sp>
        <p:nvSpPr>
          <p:cNvPr id="3" name="Nadpis 2"/>
          <p:cNvSpPr>
            <a:spLocks noGrp="1"/>
          </p:cNvSpPr>
          <p:nvPr>
            <p:ph type="title"/>
          </p:nvPr>
        </p:nvSpPr>
        <p:spPr/>
        <p:txBody>
          <a:bodyPr/>
          <a:lstStyle/>
          <a:p>
            <a:r>
              <a:rPr lang="cs-CZ" dirty="0" smtClean="0"/>
              <a:t>zákaz výpovědi</a:t>
            </a:r>
            <a:endParaRPr lang="cs-CZ" dirty="0"/>
          </a:p>
        </p:txBody>
      </p:sp>
    </p:spTree>
    <p:extLst>
      <p:ext uri="{BB962C8B-B14F-4D97-AF65-F5344CB8AC3E}">
        <p14:creationId xmlns:p14="http://schemas.microsoft.com/office/powerpoint/2010/main" val="156792265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a:bodyPr>
          <a:lstStyle/>
          <a:p>
            <a:pPr marL="45720" lvl="0" indent="0" algn="just">
              <a:buClr>
                <a:srgbClr val="C66951"/>
              </a:buClr>
              <a:buNone/>
            </a:pPr>
            <a:endParaRPr lang="cs-CZ" sz="1600" dirty="0">
              <a:solidFill>
                <a:srgbClr val="003621"/>
              </a:solidFill>
            </a:endParaRPr>
          </a:p>
        </p:txBody>
      </p:sp>
      <p:sp>
        <p:nvSpPr>
          <p:cNvPr id="3" name="Nadpis 2"/>
          <p:cNvSpPr>
            <a:spLocks noGrp="1"/>
          </p:cNvSpPr>
          <p:nvPr>
            <p:ph type="title"/>
          </p:nvPr>
        </p:nvSpPr>
        <p:spPr/>
        <p:txBody>
          <a:bodyPr/>
          <a:lstStyle/>
          <a:p>
            <a:r>
              <a:rPr lang="cs-CZ" dirty="0" smtClean="0"/>
              <a:t>zákaz výpovědi</a:t>
            </a:r>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3252891683"/>
              </p:ext>
            </p:extLst>
          </p:nvPr>
        </p:nvGraphicFramePr>
        <p:xfrm>
          <a:off x="539552" y="1196752"/>
          <a:ext cx="8136906" cy="5514343"/>
        </p:xfrm>
        <a:graphic>
          <a:graphicData uri="http://schemas.openxmlformats.org/drawingml/2006/table">
            <a:tbl>
              <a:tblPr firstRow="1" bandRow="1">
                <a:tableStyleId>{5C22544A-7EE6-4342-B048-85BDC9FD1C3A}</a:tableStyleId>
              </a:tblPr>
              <a:tblGrid>
                <a:gridCol w="2712302">
                  <a:extLst>
                    <a:ext uri="{9D8B030D-6E8A-4147-A177-3AD203B41FA5}">
                      <a16:colId xmlns:a16="http://schemas.microsoft.com/office/drawing/2014/main" xmlns="" val="20000"/>
                    </a:ext>
                  </a:extLst>
                </a:gridCol>
                <a:gridCol w="2712302">
                  <a:extLst>
                    <a:ext uri="{9D8B030D-6E8A-4147-A177-3AD203B41FA5}">
                      <a16:colId xmlns:a16="http://schemas.microsoft.com/office/drawing/2014/main" xmlns="" val="20001"/>
                    </a:ext>
                  </a:extLst>
                </a:gridCol>
                <a:gridCol w="2712302">
                  <a:extLst>
                    <a:ext uri="{9D8B030D-6E8A-4147-A177-3AD203B41FA5}">
                      <a16:colId xmlns:a16="http://schemas.microsoft.com/office/drawing/2014/main" xmlns="" val="20002"/>
                    </a:ext>
                  </a:extLst>
                </a:gridCol>
              </a:tblGrid>
              <a:tr h="621205">
                <a:tc>
                  <a:txBody>
                    <a:bodyPr/>
                    <a:lstStyle/>
                    <a:p>
                      <a:pPr algn="ctr"/>
                      <a:r>
                        <a:rPr lang="cs-CZ" sz="2000" dirty="0" smtClean="0"/>
                        <a:t>Výpovědní důvod</a:t>
                      </a:r>
                      <a:endParaRPr lang="cs-CZ" sz="2000" dirty="0"/>
                    </a:p>
                  </a:txBody>
                  <a:tcPr/>
                </a:tc>
                <a:tc>
                  <a:txBody>
                    <a:bodyPr/>
                    <a:lstStyle/>
                    <a:p>
                      <a:pPr algn="ctr"/>
                      <a:r>
                        <a:rPr lang="cs-CZ" dirty="0" smtClean="0"/>
                        <a:t>Věcný důvod</a:t>
                      </a:r>
                      <a:endParaRPr lang="cs-CZ" dirty="0"/>
                    </a:p>
                  </a:txBody>
                  <a:tcPr/>
                </a:tc>
                <a:tc>
                  <a:txBody>
                    <a:bodyPr/>
                    <a:lstStyle/>
                    <a:p>
                      <a:pPr algn="ctr"/>
                      <a:r>
                        <a:rPr lang="cs-CZ" dirty="0" smtClean="0"/>
                        <a:t>Chránění zaměstnanci</a:t>
                      </a:r>
                      <a:endParaRPr lang="cs-CZ" dirty="0"/>
                    </a:p>
                  </a:txBody>
                  <a:tcPr/>
                </a:tc>
                <a:extLst>
                  <a:ext uri="{0D108BD9-81ED-4DB2-BD59-A6C34878D82A}">
                    <a16:rowId xmlns:a16="http://schemas.microsoft.com/office/drawing/2014/main" xmlns="" val="10000"/>
                  </a:ext>
                </a:extLst>
              </a:tr>
              <a:tr h="621205">
                <a:tc>
                  <a:txBody>
                    <a:bodyPr/>
                    <a:lstStyle/>
                    <a:p>
                      <a:pPr algn="ctr"/>
                      <a:r>
                        <a:rPr lang="cs-CZ" dirty="0" smtClean="0"/>
                        <a:t>§ 52 písm. a)</a:t>
                      </a:r>
                      <a:endParaRPr lang="cs-CZ" dirty="0"/>
                    </a:p>
                  </a:txBody>
                  <a:tcPr/>
                </a:tc>
                <a:tc>
                  <a:txBody>
                    <a:bodyPr/>
                    <a:lstStyle/>
                    <a:p>
                      <a:pPr algn="ctr"/>
                      <a:r>
                        <a:rPr lang="cs-CZ" dirty="0" smtClean="0"/>
                        <a:t>Rušení Z nebo</a:t>
                      </a:r>
                      <a:r>
                        <a:rPr lang="cs-CZ" baseline="0" dirty="0" smtClean="0"/>
                        <a:t> jeho části</a:t>
                      </a:r>
                      <a:endParaRPr lang="cs-CZ" dirty="0"/>
                    </a:p>
                  </a:txBody>
                  <a:tcPr/>
                </a:tc>
                <a:tc>
                  <a:txBody>
                    <a:bodyPr/>
                    <a:lstStyle/>
                    <a:p>
                      <a:pPr algn="ctr"/>
                      <a:r>
                        <a:rPr lang="cs-CZ" dirty="0" smtClean="0"/>
                        <a:t>---</a:t>
                      </a:r>
                      <a:endParaRPr lang="cs-CZ" dirty="0"/>
                    </a:p>
                  </a:txBody>
                  <a:tcPr/>
                </a:tc>
                <a:extLst>
                  <a:ext uri="{0D108BD9-81ED-4DB2-BD59-A6C34878D82A}">
                    <a16:rowId xmlns:a16="http://schemas.microsoft.com/office/drawing/2014/main" xmlns="" val="10001"/>
                  </a:ext>
                </a:extLst>
              </a:tr>
              <a:tr h="733810">
                <a:tc>
                  <a:txBody>
                    <a:bodyPr/>
                    <a:lstStyle/>
                    <a:p>
                      <a:pPr algn="ctr"/>
                      <a:r>
                        <a:rPr lang="cs-CZ" dirty="0" smtClean="0"/>
                        <a:t>§ 52 písm. b)</a:t>
                      </a:r>
                      <a:endParaRPr lang="cs-CZ" dirty="0"/>
                    </a:p>
                  </a:txBody>
                  <a:tcPr/>
                </a:tc>
                <a:tc>
                  <a:txBody>
                    <a:bodyPr/>
                    <a:lstStyle/>
                    <a:p>
                      <a:pPr algn="ctr"/>
                      <a:r>
                        <a:rPr lang="cs-CZ" dirty="0" smtClean="0"/>
                        <a:t>Přemístění Z nebo jeho části</a:t>
                      </a:r>
                      <a:endParaRPr lang="cs-CZ" dirty="0"/>
                    </a:p>
                  </a:txBody>
                  <a:tcPr/>
                </a:tc>
                <a:tc>
                  <a:txBody>
                    <a:bodyPr/>
                    <a:lstStyle/>
                    <a:p>
                      <a:pPr algn="ctr"/>
                      <a:r>
                        <a:rPr lang="cs-CZ" dirty="0" smtClean="0"/>
                        <a:t>Těhotná, </a:t>
                      </a:r>
                      <a:r>
                        <a:rPr lang="cs-CZ" dirty="0" err="1" smtClean="0"/>
                        <a:t>zam</a:t>
                      </a:r>
                      <a:r>
                        <a:rPr lang="cs-CZ" dirty="0" smtClean="0"/>
                        <a:t>. čerpající MD, </a:t>
                      </a:r>
                      <a:r>
                        <a:rPr lang="cs-CZ" dirty="0" err="1" smtClean="0"/>
                        <a:t>zam</a:t>
                      </a:r>
                      <a:r>
                        <a:rPr lang="cs-CZ" dirty="0" smtClean="0"/>
                        <a:t>. čerpající MD po dobu, po níž je žena </a:t>
                      </a:r>
                      <a:r>
                        <a:rPr lang="cs-CZ" dirty="0" err="1" smtClean="0"/>
                        <a:t>opr</a:t>
                      </a:r>
                      <a:r>
                        <a:rPr lang="cs-CZ" dirty="0" smtClean="0"/>
                        <a:t>. čerpat MD</a:t>
                      </a:r>
                      <a:endParaRPr lang="cs-CZ" dirty="0"/>
                    </a:p>
                  </a:txBody>
                  <a:tcPr/>
                </a:tc>
                <a:extLst>
                  <a:ext uri="{0D108BD9-81ED-4DB2-BD59-A6C34878D82A}">
                    <a16:rowId xmlns:a16="http://schemas.microsoft.com/office/drawing/2014/main" xmlns="" val="10002"/>
                  </a:ext>
                </a:extLst>
              </a:tr>
              <a:tr h="7338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dirty="0" smtClean="0"/>
                        <a:t>§ 52 písm. c)</a:t>
                      </a:r>
                      <a:endParaRPr lang="cs-CZ" dirty="0"/>
                    </a:p>
                  </a:txBody>
                  <a:tcPr/>
                </a:tc>
                <a:tc>
                  <a:txBody>
                    <a:bodyPr/>
                    <a:lstStyle/>
                    <a:p>
                      <a:pPr algn="ctr"/>
                      <a:r>
                        <a:rPr lang="cs-CZ" dirty="0" smtClean="0"/>
                        <a:t>Nadbytečnost zaměstnance</a:t>
                      </a:r>
                      <a:endParaRPr lang="cs-CZ" dirty="0"/>
                    </a:p>
                  </a:txBody>
                  <a:tcPr/>
                </a:tc>
                <a:tc>
                  <a:txBody>
                    <a:bodyPr/>
                    <a:lstStyle/>
                    <a:p>
                      <a:pPr algn="ctr"/>
                      <a:r>
                        <a:rPr lang="cs-CZ" dirty="0" smtClean="0"/>
                        <a:t>Všichni zaměstnanci uvedení v § 53</a:t>
                      </a:r>
                      <a:endParaRPr lang="cs-CZ" dirty="0"/>
                    </a:p>
                  </a:txBody>
                  <a:tcPr/>
                </a:tc>
                <a:extLst>
                  <a:ext uri="{0D108BD9-81ED-4DB2-BD59-A6C34878D82A}">
                    <a16:rowId xmlns:a16="http://schemas.microsoft.com/office/drawing/2014/main" xmlns="" val="10003"/>
                  </a:ext>
                </a:extLst>
              </a:tr>
              <a:tr h="7038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dirty="0" smtClean="0"/>
                        <a:t>§ 52 písm. d)</a:t>
                      </a:r>
                      <a:endParaRPr lang="cs-CZ" dirty="0"/>
                    </a:p>
                  </a:txBody>
                  <a:tcPr/>
                </a:tc>
                <a:tc>
                  <a:txBody>
                    <a:bodyPr/>
                    <a:lstStyle/>
                    <a:p>
                      <a:pPr algn="ctr"/>
                      <a:r>
                        <a:rPr lang="cs-CZ" dirty="0" err="1" smtClean="0"/>
                        <a:t>Zdr</a:t>
                      </a:r>
                      <a:r>
                        <a:rPr lang="cs-CZ" dirty="0" smtClean="0"/>
                        <a:t>. </a:t>
                      </a:r>
                      <a:r>
                        <a:rPr lang="cs-CZ" dirty="0" err="1" smtClean="0"/>
                        <a:t>nezp</a:t>
                      </a:r>
                      <a:r>
                        <a:rPr lang="cs-CZ" dirty="0" smtClean="0"/>
                        <a:t>. -&gt; </a:t>
                      </a:r>
                      <a:r>
                        <a:rPr lang="cs-CZ" dirty="0" err="1" smtClean="0"/>
                        <a:t>prac</a:t>
                      </a:r>
                      <a:r>
                        <a:rPr lang="cs-CZ" dirty="0" smtClean="0"/>
                        <a:t>. úraz, nemoc z</a:t>
                      </a:r>
                      <a:r>
                        <a:rPr lang="cs-CZ" baseline="0" dirty="0" smtClean="0"/>
                        <a:t> povolání</a:t>
                      </a:r>
                      <a:endParaRPr lang="cs-CZ"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dirty="0" smtClean="0"/>
                        <a:t>Všichni zaměstnanci uvedení v § 53</a:t>
                      </a:r>
                      <a:endParaRPr lang="cs-CZ" dirty="0"/>
                    </a:p>
                  </a:txBody>
                  <a:tcPr/>
                </a:tc>
                <a:extLst>
                  <a:ext uri="{0D108BD9-81ED-4DB2-BD59-A6C34878D82A}">
                    <a16:rowId xmlns:a16="http://schemas.microsoft.com/office/drawing/2014/main" xmlns="" val="10004"/>
                  </a:ext>
                </a:extLst>
              </a:tr>
              <a:tr h="6212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dirty="0" smtClean="0"/>
                        <a:t>§ 52 písm. e)</a:t>
                      </a:r>
                      <a:endParaRPr lang="cs-CZ" dirty="0"/>
                    </a:p>
                  </a:txBody>
                  <a:tcPr/>
                </a:tc>
                <a:tc>
                  <a:txBody>
                    <a:bodyPr/>
                    <a:lstStyle/>
                    <a:p>
                      <a:pPr algn="ctr"/>
                      <a:r>
                        <a:rPr lang="cs-CZ" dirty="0" err="1" smtClean="0"/>
                        <a:t>Zdr</a:t>
                      </a:r>
                      <a:r>
                        <a:rPr lang="cs-CZ" dirty="0" smtClean="0"/>
                        <a:t>. </a:t>
                      </a:r>
                      <a:r>
                        <a:rPr lang="cs-CZ" dirty="0" err="1" smtClean="0"/>
                        <a:t>nezp</a:t>
                      </a:r>
                      <a:r>
                        <a:rPr lang="cs-CZ" dirty="0" smtClean="0"/>
                        <a:t>. -&gt; ostatní</a:t>
                      </a:r>
                      <a:endParaRPr lang="cs-CZ"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dirty="0" smtClean="0"/>
                        <a:t>Všichni zaměstnanci uvedení v § 53</a:t>
                      </a:r>
                      <a:endParaRPr lang="cs-CZ" dirty="0"/>
                    </a:p>
                  </a:txBody>
                  <a:tcPr/>
                </a:tc>
                <a:extLst>
                  <a:ext uri="{0D108BD9-81ED-4DB2-BD59-A6C34878D82A}">
                    <a16:rowId xmlns:a16="http://schemas.microsoft.com/office/drawing/2014/main" xmlns="" val="10005"/>
                  </a:ext>
                </a:extLst>
              </a:tr>
              <a:tr h="1005484">
                <a:tc>
                  <a:txBody>
                    <a:bodyPr/>
                    <a:lstStyle/>
                    <a:p>
                      <a:pPr algn="ctr"/>
                      <a:r>
                        <a:rPr lang="cs-CZ" dirty="0" smtClean="0"/>
                        <a:t>§ 52 písm. f)</a:t>
                      </a:r>
                      <a:endParaRPr lang="cs-CZ" dirty="0"/>
                    </a:p>
                  </a:txBody>
                  <a:tcPr/>
                </a:tc>
                <a:tc>
                  <a:txBody>
                    <a:bodyPr/>
                    <a:lstStyle/>
                    <a:p>
                      <a:pPr algn="ctr"/>
                      <a:r>
                        <a:rPr lang="cs-CZ" dirty="0" smtClean="0"/>
                        <a:t>Nesplňování předpokladů,</a:t>
                      </a:r>
                      <a:r>
                        <a:rPr lang="cs-CZ" baseline="0" dirty="0" smtClean="0"/>
                        <a:t> požadavků, špatné pracovní výsledky</a:t>
                      </a:r>
                      <a:endParaRPr lang="cs-CZ"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dirty="0" smtClean="0"/>
                        <a:t>Všichni zaměstnanci uvedení v § 53</a:t>
                      </a:r>
                      <a:endParaRPr lang="cs-CZ" dirty="0"/>
                    </a:p>
                  </a:txBody>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280953278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a:bodyPr>
          <a:lstStyle/>
          <a:p>
            <a:pPr marL="45720" lvl="0" indent="0" algn="just">
              <a:buClr>
                <a:srgbClr val="C66951"/>
              </a:buClr>
              <a:buNone/>
            </a:pPr>
            <a:endParaRPr lang="cs-CZ" sz="1600" dirty="0">
              <a:solidFill>
                <a:srgbClr val="003621"/>
              </a:solidFill>
            </a:endParaRPr>
          </a:p>
        </p:txBody>
      </p:sp>
      <p:sp>
        <p:nvSpPr>
          <p:cNvPr id="3" name="Nadpis 2"/>
          <p:cNvSpPr>
            <a:spLocks noGrp="1"/>
          </p:cNvSpPr>
          <p:nvPr>
            <p:ph type="title"/>
          </p:nvPr>
        </p:nvSpPr>
        <p:spPr/>
        <p:txBody>
          <a:bodyPr/>
          <a:lstStyle/>
          <a:p>
            <a:r>
              <a:rPr lang="cs-CZ" dirty="0" smtClean="0"/>
              <a:t>zákaz výpovědi</a:t>
            </a:r>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4206334908"/>
              </p:ext>
            </p:extLst>
          </p:nvPr>
        </p:nvGraphicFramePr>
        <p:xfrm>
          <a:off x="539552" y="1772816"/>
          <a:ext cx="8136906" cy="3913045"/>
        </p:xfrm>
        <a:graphic>
          <a:graphicData uri="http://schemas.openxmlformats.org/drawingml/2006/table">
            <a:tbl>
              <a:tblPr firstRow="1" bandRow="1">
                <a:tableStyleId>{5C22544A-7EE6-4342-B048-85BDC9FD1C3A}</a:tableStyleId>
              </a:tblPr>
              <a:tblGrid>
                <a:gridCol w="2712302">
                  <a:extLst>
                    <a:ext uri="{9D8B030D-6E8A-4147-A177-3AD203B41FA5}">
                      <a16:colId xmlns:a16="http://schemas.microsoft.com/office/drawing/2014/main" xmlns="" val="20000"/>
                    </a:ext>
                  </a:extLst>
                </a:gridCol>
                <a:gridCol w="2712302">
                  <a:extLst>
                    <a:ext uri="{9D8B030D-6E8A-4147-A177-3AD203B41FA5}">
                      <a16:colId xmlns:a16="http://schemas.microsoft.com/office/drawing/2014/main" xmlns="" val="20001"/>
                    </a:ext>
                  </a:extLst>
                </a:gridCol>
                <a:gridCol w="2712302">
                  <a:extLst>
                    <a:ext uri="{9D8B030D-6E8A-4147-A177-3AD203B41FA5}">
                      <a16:colId xmlns:a16="http://schemas.microsoft.com/office/drawing/2014/main" xmlns="" val="20002"/>
                    </a:ext>
                  </a:extLst>
                </a:gridCol>
              </a:tblGrid>
              <a:tr h="621205">
                <a:tc>
                  <a:txBody>
                    <a:bodyPr/>
                    <a:lstStyle/>
                    <a:p>
                      <a:pPr algn="ctr"/>
                      <a:r>
                        <a:rPr lang="cs-CZ" sz="2000" dirty="0" smtClean="0"/>
                        <a:t>Výpovědní důvod</a:t>
                      </a:r>
                      <a:endParaRPr lang="cs-CZ" sz="2000" dirty="0"/>
                    </a:p>
                  </a:txBody>
                  <a:tcPr/>
                </a:tc>
                <a:tc>
                  <a:txBody>
                    <a:bodyPr/>
                    <a:lstStyle/>
                    <a:p>
                      <a:pPr algn="ctr"/>
                      <a:r>
                        <a:rPr lang="cs-CZ" dirty="0" smtClean="0"/>
                        <a:t>Věcný důvod</a:t>
                      </a:r>
                      <a:endParaRPr lang="cs-CZ" dirty="0"/>
                    </a:p>
                  </a:txBody>
                  <a:tcPr/>
                </a:tc>
                <a:tc>
                  <a:txBody>
                    <a:bodyPr/>
                    <a:lstStyle/>
                    <a:p>
                      <a:pPr algn="ctr"/>
                      <a:r>
                        <a:rPr lang="cs-CZ" dirty="0" smtClean="0"/>
                        <a:t>Chránění zaměstnanci</a:t>
                      </a:r>
                      <a:endParaRPr lang="cs-CZ" dirty="0"/>
                    </a:p>
                  </a:txBody>
                  <a:tcPr/>
                </a:tc>
                <a:extLst>
                  <a:ext uri="{0D108BD9-81ED-4DB2-BD59-A6C34878D82A}">
                    <a16:rowId xmlns:a16="http://schemas.microsoft.com/office/drawing/2014/main" xmlns="" val="10000"/>
                  </a:ext>
                </a:extLst>
              </a:tr>
              <a:tr h="621205">
                <a:tc>
                  <a:txBody>
                    <a:bodyPr/>
                    <a:lstStyle/>
                    <a:p>
                      <a:pPr algn="ctr"/>
                      <a:r>
                        <a:rPr lang="cs-CZ" dirty="0" smtClean="0"/>
                        <a:t>§ 52 písm. g)</a:t>
                      </a:r>
                      <a:endParaRPr lang="cs-CZ" dirty="0"/>
                    </a:p>
                  </a:txBody>
                  <a:tcPr/>
                </a:tc>
                <a:tc>
                  <a:txBody>
                    <a:bodyPr/>
                    <a:lstStyle/>
                    <a:p>
                      <a:pPr algn="ctr"/>
                      <a:r>
                        <a:rPr lang="cs-CZ" dirty="0" smtClean="0"/>
                        <a:t>Důvod</a:t>
                      </a:r>
                      <a:r>
                        <a:rPr lang="cs-CZ" baseline="0" dirty="0" smtClean="0"/>
                        <a:t> pro okamžité zrušení PP</a:t>
                      </a:r>
                      <a:endParaRPr lang="cs-CZ"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dirty="0" err="1" smtClean="0"/>
                        <a:t>Zam</a:t>
                      </a:r>
                      <a:r>
                        <a:rPr lang="cs-CZ" dirty="0" smtClean="0"/>
                        <a:t>. čerpající MD, </a:t>
                      </a:r>
                      <a:r>
                        <a:rPr lang="cs-CZ" dirty="0" err="1" smtClean="0"/>
                        <a:t>zam</a:t>
                      </a:r>
                      <a:r>
                        <a:rPr lang="cs-CZ" dirty="0" smtClean="0"/>
                        <a:t>. čerpající MD po dobu, po níž je žena </a:t>
                      </a:r>
                      <a:r>
                        <a:rPr lang="cs-CZ" dirty="0" err="1" smtClean="0"/>
                        <a:t>opr</a:t>
                      </a:r>
                      <a:r>
                        <a:rPr lang="cs-CZ" dirty="0" smtClean="0"/>
                        <a:t>. čerpat MD</a:t>
                      </a:r>
                      <a:endParaRPr lang="cs-CZ" dirty="0"/>
                    </a:p>
                  </a:txBody>
                  <a:tcPr/>
                </a:tc>
                <a:extLst>
                  <a:ext uri="{0D108BD9-81ED-4DB2-BD59-A6C34878D82A}">
                    <a16:rowId xmlns:a16="http://schemas.microsoft.com/office/drawing/2014/main" xmlns="" val="10001"/>
                  </a:ext>
                </a:extLst>
              </a:tr>
              <a:tr h="733810">
                <a:tc>
                  <a:txBody>
                    <a:bodyPr/>
                    <a:lstStyle/>
                    <a:p>
                      <a:pPr algn="ctr"/>
                      <a:r>
                        <a:rPr lang="cs-CZ" dirty="0" smtClean="0"/>
                        <a:t>§ 52 písm. g)</a:t>
                      </a:r>
                      <a:endParaRPr lang="cs-CZ" dirty="0"/>
                    </a:p>
                  </a:txBody>
                  <a:tcPr/>
                </a:tc>
                <a:tc>
                  <a:txBody>
                    <a:bodyPr/>
                    <a:lstStyle/>
                    <a:p>
                      <a:pPr algn="ctr"/>
                      <a:r>
                        <a:rPr lang="cs-CZ" dirty="0" smtClean="0"/>
                        <a:t>Soustavné</a:t>
                      </a:r>
                      <a:r>
                        <a:rPr lang="cs-CZ" baseline="0" dirty="0" smtClean="0"/>
                        <a:t> méně závažné nebo závažné porušení povinnosti </a:t>
                      </a:r>
                      <a:endParaRPr lang="cs-CZ" dirty="0"/>
                    </a:p>
                  </a:txBody>
                  <a:tcPr/>
                </a:tc>
                <a:tc>
                  <a:txBody>
                    <a:bodyPr/>
                    <a:lstStyle/>
                    <a:p>
                      <a:pPr algn="ctr"/>
                      <a:r>
                        <a:rPr lang="cs-CZ" dirty="0" smtClean="0"/>
                        <a:t>Těhotná, </a:t>
                      </a:r>
                      <a:r>
                        <a:rPr lang="cs-CZ" dirty="0" err="1" smtClean="0"/>
                        <a:t>zam</a:t>
                      </a:r>
                      <a:r>
                        <a:rPr lang="cs-CZ" dirty="0" smtClean="0"/>
                        <a:t>.</a:t>
                      </a:r>
                      <a:r>
                        <a:rPr lang="cs-CZ" baseline="0" dirty="0" smtClean="0"/>
                        <a:t> čerpající MD, </a:t>
                      </a:r>
                      <a:r>
                        <a:rPr lang="cs-CZ" baseline="0" dirty="0" err="1" smtClean="0"/>
                        <a:t>zam</a:t>
                      </a:r>
                      <a:r>
                        <a:rPr lang="cs-CZ" baseline="0" dirty="0" smtClean="0"/>
                        <a:t>. nebo zaměstnanec čerpající RD</a:t>
                      </a:r>
                      <a:endParaRPr lang="cs-CZ" dirty="0"/>
                    </a:p>
                  </a:txBody>
                  <a:tcPr/>
                </a:tc>
                <a:extLst>
                  <a:ext uri="{0D108BD9-81ED-4DB2-BD59-A6C34878D82A}">
                    <a16:rowId xmlns:a16="http://schemas.microsoft.com/office/drawing/2014/main" xmlns="" val="10002"/>
                  </a:ext>
                </a:extLst>
              </a:tr>
              <a:tr h="7338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dirty="0" smtClean="0"/>
                        <a:t>§ 52 písm. h)</a:t>
                      </a:r>
                      <a:endParaRPr lang="cs-CZ" dirty="0"/>
                    </a:p>
                  </a:txBody>
                  <a:tcPr/>
                </a:tc>
                <a:tc>
                  <a:txBody>
                    <a:bodyPr/>
                    <a:lstStyle/>
                    <a:p>
                      <a:pPr algn="ctr"/>
                      <a:r>
                        <a:rPr lang="cs-CZ" dirty="0" smtClean="0"/>
                        <a:t>Porušování</a:t>
                      </a:r>
                      <a:r>
                        <a:rPr lang="cs-CZ" baseline="0" dirty="0" smtClean="0"/>
                        <a:t> povinností dle § 301a zvlášť hrubým způsobem</a:t>
                      </a:r>
                      <a:endParaRPr lang="cs-CZ" dirty="0"/>
                    </a:p>
                  </a:txBody>
                  <a:tcPr/>
                </a:tc>
                <a:tc>
                  <a:txBody>
                    <a:bodyPr/>
                    <a:lstStyle/>
                    <a:p>
                      <a:pPr algn="ctr"/>
                      <a:r>
                        <a:rPr lang="cs-CZ" dirty="0" smtClean="0"/>
                        <a:t>Těhotná, </a:t>
                      </a:r>
                      <a:r>
                        <a:rPr lang="cs-CZ" dirty="0" err="1" smtClean="0"/>
                        <a:t>zam</a:t>
                      </a:r>
                      <a:r>
                        <a:rPr lang="cs-CZ" dirty="0" smtClean="0"/>
                        <a:t>.</a:t>
                      </a:r>
                      <a:r>
                        <a:rPr lang="cs-CZ" baseline="0" dirty="0" smtClean="0"/>
                        <a:t> čerpající MD, </a:t>
                      </a:r>
                      <a:r>
                        <a:rPr lang="cs-CZ" baseline="0" dirty="0" err="1" smtClean="0"/>
                        <a:t>zam</a:t>
                      </a:r>
                      <a:r>
                        <a:rPr lang="cs-CZ" baseline="0" dirty="0" smtClean="0"/>
                        <a:t>. nebo zaměstnanec čerpající RD</a:t>
                      </a:r>
                      <a:endParaRPr lang="cs-CZ" dirty="0"/>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80877369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a:bodyPr>
          <a:lstStyle/>
          <a:p>
            <a:pPr algn="just"/>
            <a:r>
              <a:rPr lang="cs-CZ" sz="2800" dirty="0" smtClean="0">
                <a:solidFill>
                  <a:schemeClr val="tx1"/>
                </a:solidFill>
              </a:rPr>
              <a:t> zvláštní pravidla pro souběh výpovědní doby a ochranné doby podle § 54 písm. c) ZP</a:t>
            </a:r>
          </a:p>
          <a:p>
            <a:pPr marL="1097280" lvl="4" indent="0" algn="just">
              <a:buNone/>
            </a:pPr>
            <a:endParaRPr lang="cs-CZ" sz="2100" dirty="0" smtClean="0">
              <a:solidFill>
                <a:schemeClr val="tx1"/>
              </a:solidFill>
            </a:endParaRPr>
          </a:p>
          <a:p>
            <a:pPr marL="1097280" lvl="4" indent="0" algn="just">
              <a:buNone/>
            </a:pPr>
            <a:r>
              <a:rPr lang="cs-CZ" sz="2100" dirty="0" smtClean="0">
                <a:solidFill>
                  <a:schemeClr val="tx1"/>
                </a:solidFill>
              </a:rPr>
              <a:t>byla-li zaměstnanci nebo zaměstnankyni dána výpověď z důvodu, pro který lze okamžitě zrušit PP, před nástupem MD (RD) tak, že by VD uplynula v době této MD (RD), skončí VD současně s MD (RD)</a:t>
            </a:r>
            <a:r>
              <a:rPr lang="cs-CZ" sz="2100" dirty="0">
                <a:solidFill>
                  <a:schemeClr val="tx1"/>
                </a:solidFill>
              </a:rPr>
              <a:t>	</a:t>
            </a:r>
            <a:endParaRPr lang="cs-CZ" sz="2100" dirty="0" smtClean="0">
              <a:solidFill>
                <a:schemeClr val="tx1"/>
              </a:solidFill>
            </a:endParaRPr>
          </a:p>
        </p:txBody>
      </p:sp>
      <p:sp>
        <p:nvSpPr>
          <p:cNvPr id="3" name="Nadpis 2"/>
          <p:cNvSpPr>
            <a:spLocks noGrp="1"/>
          </p:cNvSpPr>
          <p:nvPr>
            <p:ph type="title"/>
          </p:nvPr>
        </p:nvSpPr>
        <p:spPr/>
        <p:txBody>
          <a:bodyPr/>
          <a:lstStyle/>
          <a:p>
            <a:r>
              <a:rPr lang="cs-CZ" dirty="0" smtClean="0"/>
              <a:t>Zákaz výpovědi</a:t>
            </a:r>
            <a:endParaRPr lang="cs-CZ" dirty="0"/>
          </a:p>
        </p:txBody>
      </p:sp>
      <p:sp>
        <p:nvSpPr>
          <p:cNvPr id="4" name="Šipka doprava 3"/>
          <p:cNvSpPr/>
          <p:nvPr/>
        </p:nvSpPr>
        <p:spPr>
          <a:xfrm>
            <a:off x="467544" y="300940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75263717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55576" y="1412776"/>
            <a:ext cx="5760640" cy="1780108"/>
          </a:xfrm>
        </p:spPr>
        <p:txBody>
          <a:bodyPr>
            <a:normAutofit fontScale="90000"/>
          </a:bodyPr>
          <a:lstStyle/>
          <a:p>
            <a:pPr algn="ctr"/>
            <a:r>
              <a:rPr lang="cs-CZ" sz="3600" i="1" dirty="0" smtClean="0">
                <a:solidFill>
                  <a:schemeClr val="tx1"/>
                </a:solidFill>
                <a:cs typeface="Times New Roman" pitchFamily="18" charset="0"/>
              </a:rPr>
              <a:t/>
            </a:r>
            <a:br>
              <a:rPr lang="cs-CZ" sz="3600" i="1" dirty="0" smtClean="0">
                <a:solidFill>
                  <a:schemeClr val="tx1"/>
                </a:solidFill>
                <a:cs typeface="Times New Roman" pitchFamily="18" charset="0"/>
              </a:rPr>
            </a:br>
            <a:r>
              <a:rPr lang="cs-CZ" sz="3600" i="1" dirty="0" smtClean="0">
                <a:solidFill>
                  <a:schemeClr val="tx1"/>
                </a:solidFill>
                <a:cs typeface="Times New Roman" pitchFamily="18" charset="0"/>
              </a:rPr>
              <a:t/>
            </a:r>
            <a:br>
              <a:rPr lang="cs-CZ" sz="3600" i="1" dirty="0" smtClean="0">
                <a:solidFill>
                  <a:schemeClr val="tx1"/>
                </a:solidFill>
                <a:cs typeface="Times New Roman" pitchFamily="18" charset="0"/>
              </a:rPr>
            </a:br>
            <a:r>
              <a:rPr lang="cs-CZ" sz="4000" b="1" dirty="0" smtClean="0">
                <a:solidFill>
                  <a:srgbClr val="FF0000"/>
                </a:solidFill>
                <a:cs typeface="Times New Roman" pitchFamily="18" charset="0"/>
              </a:rPr>
              <a:t>Společná ustanovení o rozvázání pracovního poměru</a:t>
            </a:r>
            <a:r>
              <a:rPr lang="cs-CZ" sz="4000" b="1" dirty="0">
                <a:solidFill>
                  <a:srgbClr val="FF0000"/>
                </a:solidFill>
                <a:cs typeface="Times New Roman" pitchFamily="18" charset="0"/>
              </a:rPr>
              <a:t/>
            </a:r>
            <a:br>
              <a:rPr lang="cs-CZ" sz="4000" b="1" dirty="0">
                <a:solidFill>
                  <a:srgbClr val="FF0000"/>
                </a:solidFill>
                <a:cs typeface="Times New Roman" pitchFamily="18" charset="0"/>
              </a:rPr>
            </a:br>
            <a:endParaRPr lang="cs-CZ" sz="4000" dirty="0">
              <a:solidFill>
                <a:schemeClr val="tx1"/>
              </a:solidFill>
              <a:cs typeface="Times New Roman" panose="02020603050405020304" pitchFamily="18" charset="0"/>
            </a:endParaRPr>
          </a:p>
        </p:txBody>
      </p:sp>
      <p:sp>
        <p:nvSpPr>
          <p:cNvPr id="3" name="Podnadpis 2"/>
          <p:cNvSpPr>
            <a:spLocks noGrp="1"/>
          </p:cNvSpPr>
          <p:nvPr>
            <p:ph type="subTitle" idx="1"/>
          </p:nvPr>
        </p:nvSpPr>
        <p:spPr>
          <a:xfrm>
            <a:off x="1403648" y="4077072"/>
            <a:ext cx="6400800" cy="1473200"/>
          </a:xfrm>
        </p:spPr>
        <p:txBody>
          <a:bodyPr/>
          <a:lstStyle/>
          <a:p>
            <a:endParaRPr lang="cs-CZ" sz="2500" dirty="0" smtClean="0"/>
          </a:p>
          <a:p>
            <a:endParaRPr lang="cs-CZ" sz="2500" dirty="0">
              <a:cs typeface="Times New Roman" pitchFamily="18" charset="0"/>
            </a:endParaRPr>
          </a:p>
          <a:p>
            <a:endParaRPr lang="cs-CZ" sz="2500" dirty="0">
              <a:cs typeface="Times New Roman" pitchFamily="18" charset="0"/>
            </a:endParaRPr>
          </a:p>
        </p:txBody>
      </p:sp>
    </p:spTree>
    <p:extLst>
      <p:ext uri="{BB962C8B-B14F-4D97-AF65-F5344CB8AC3E}">
        <p14:creationId xmlns:p14="http://schemas.microsoft.com/office/powerpoint/2010/main" val="129588030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a:bodyPr>
          <a:lstStyle/>
          <a:p>
            <a:pPr algn="just"/>
            <a:r>
              <a:rPr lang="cs-CZ" sz="2800" dirty="0" smtClean="0">
                <a:solidFill>
                  <a:schemeClr val="tx1"/>
                </a:solidFill>
              </a:rPr>
              <a:t> učinit jednostranný projev vůle směřující k zániku PP je právem, nikoliv povinností subjektů PPV</a:t>
            </a:r>
          </a:p>
          <a:p>
            <a:pPr algn="just"/>
            <a:r>
              <a:rPr lang="cs-CZ" sz="2800" dirty="0" smtClean="0">
                <a:solidFill>
                  <a:schemeClr val="tx1"/>
                </a:solidFill>
              </a:rPr>
              <a:t>v zájmu zachování právní jistoty -&gt; stanoveny lhůty, v nichž Z nebo z mohou rozvázat PP jednostranným PJ</a:t>
            </a:r>
          </a:p>
          <a:p>
            <a:pPr algn="just"/>
            <a:r>
              <a:rPr lang="cs-CZ" sz="2800" dirty="0" smtClean="0">
                <a:solidFill>
                  <a:schemeClr val="tx1"/>
                </a:solidFill>
              </a:rPr>
              <a:t>povaha lhůt??? -&gt; promlčení nebo prekluze?</a:t>
            </a:r>
          </a:p>
          <a:p>
            <a:pPr algn="just"/>
            <a:r>
              <a:rPr lang="cs-CZ" sz="2800" dirty="0" smtClean="0">
                <a:solidFill>
                  <a:schemeClr val="tx1"/>
                </a:solidFill>
              </a:rPr>
              <a:t>§ 330 -&gt; taxativní výčet případů, kdy nastává prekluze</a:t>
            </a:r>
          </a:p>
        </p:txBody>
      </p:sp>
      <p:sp>
        <p:nvSpPr>
          <p:cNvPr id="3" name="Nadpis 2"/>
          <p:cNvSpPr>
            <a:spLocks noGrp="1"/>
          </p:cNvSpPr>
          <p:nvPr>
            <p:ph type="title"/>
          </p:nvPr>
        </p:nvSpPr>
        <p:spPr/>
        <p:txBody>
          <a:bodyPr/>
          <a:lstStyle/>
          <a:p>
            <a:r>
              <a:rPr lang="cs-CZ" dirty="0" smtClean="0"/>
              <a:t>Lhůty pro učinění jednostranného zrušovacího právního jednání</a:t>
            </a:r>
            <a:endParaRPr lang="cs-CZ" dirty="0"/>
          </a:p>
        </p:txBody>
      </p:sp>
    </p:spTree>
    <p:extLst>
      <p:ext uri="{BB962C8B-B14F-4D97-AF65-F5344CB8AC3E}">
        <p14:creationId xmlns:p14="http://schemas.microsoft.com/office/powerpoint/2010/main" val="223112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endParaRPr lang="cs-CZ" dirty="0" smtClean="0"/>
          </a:p>
          <a:p>
            <a:pPr marL="342900" indent="-342900" algn="just">
              <a:spcBef>
                <a:spcPts val="700"/>
              </a:spcBef>
              <a:buClr>
                <a:srgbClr val="9999FF"/>
              </a:buClr>
              <a:buSzPct val="114000"/>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dirty="0" smtClean="0"/>
              <a:t>taxativně vymezeny v § 52 ZP</a:t>
            </a:r>
          </a:p>
          <a:p>
            <a:pPr marL="342900" indent="-342900" algn="just">
              <a:spcBef>
                <a:spcPts val="700"/>
              </a:spcBef>
              <a:buClr>
                <a:srgbClr val="9999FF"/>
              </a:buClr>
              <a:buSzPct val="114000"/>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dirty="0" smtClean="0"/>
              <a:t>s ohledem na skutečnost, ke které se důvody výpovědi podané zaměstnavatelem vztahují, lze rozlišovat</a:t>
            </a:r>
          </a:p>
          <a:p>
            <a:pPr marL="342900" indent="-342900" algn="just">
              <a:spcBef>
                <a:spcPts val="700"/>
              </a:spcBef>
              <a:buClr>
                <a:srgbClr val="9999FF"/>
              </a:buClr>
              <a:buSzPct val="114000"/>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cs-CZ" dirty="0" smtClean="0"/>
          </a:p>
          <a:p>
            <a:pPr marL="1288415" lvl="3" indent="-339725" algn="just">
              <a:spcBef>
                <a:spcPts val="700"/>
              </a:spcBef>
              <a:buClr>
                <a:srgbClr val="9999FF"/>
              </a:buClr>
              <a:buSzPct val="114000"/>
              <a:buFont typeface="Times New Roman" pitchFamily="18" charset="0"/>
              <a:buBlip>
                <a:blip r:embed="rId2"/>
              </a:buBlip>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sz="2000" dirty="0" smtClean="0">
                <a:solidFill>
                  <a:srgbClr val="FF0000"/>
                </a:solidFill>
              </a:rPr>
              <a:t>organizační důvody </a:t>
            </a:r>
            <a:r>
              <a:rPr lang="cs-CZ" sz="2000" dirty="0" smtClean="0"/>
              <a:t>(§ 52 písm. a) až c) ZP)</a:t>
            </a:r>
          </a:p>
          <a:p>
            <a:pPr marL="1288415" lvl="3" indent="-339725" algn="just">
              <a:spcBef>
                <a:spcPts val="700"/>
              </a:spcBef>
              <a:buClr>
                <a:srgbClr val="9999FF"/>
              </a:buClr>
              <a:buSzPct val="114000"/>
              <a:buFont typeface="Times New Roman" pitchFamily="18" charset="0"/>
              <a:buBlip>
                <a:blip r:embed="rId2"/>
              </a:buBlip>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sz="2000" dirty="0" smtClean="0"/>
              <a:t>důvody vztahující se ke </a:t>
            </a:r>
            <a:r>
              <a:rPr lang="cs-CZ" sz="2000" dirty="0" smtClean="0">
                <a:solidFill>
                  <a:srgbClr val="FF0000"/>
                </a:solidFill>
              </a:rPr>
              <a:t>zdravotní způsobilosti </a:t>
            </a:r>
            <a:r>
              <a:rPr lang="cs-CZ" sz="2000" dirty="0" smtClean="0"/>
              <a:t>(schopnosti) zaměstnance konat práci a plnit ostatní závazky plynoucí z pracovního poměru (§ 52 písm. d) a e) ZP)</a:t>
            </a:r>
          </a:p>
          <a:p>
            <a:pPr marL="1288415" lvl="3" indent="-339725" algn="just">
              <a:spcBef>
                <a:spcPts val="700"/>
              </a:spcBef>
              <a:buClr>
                <a:srgbClr val="9999FF"/>
              </a:buClr>
              <a:buSzPct val="114000"/>
              <a:buFont typeface="Times New Roman" pitchFamily="18" charset="0"/>
              <a:buBlip>
                <a:blip r:embed="rId2"/>
              </a:buBlip>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sz="2000" dirty="0" smtClean="0"/>
              <a:t>důvody vztahující se </a:t>
            </a:r>
            <a:r>
              <a:rPr lang="cs-CZ" sz="2000" dirty="0" smtClean="0">
                <a:solidFill>
                  <a:srgbClr val="FF0000"/>
                </a:solidFill>
              </a:rPr>
              <a:t>k osobě zaměstnance</a:t>
            </a:r>
            <a:r>
              <a:rPr lang="cs-CZ" sz="2000" dirty="0" smtClean="0"/>
              <a:t> – k jeho chování a schopnostem (§ 52 písm. f) až h) ZP)</a:t>
            </a:r>
            <a:endParaRPr lang="cs-CZ" sz="2000" dirty="0"/>
          </a:p>
        </p:txBody>
      </p:sp>
      <p:sp>
        <p:nvSpPr>
          <p:cNvPr id="3" name="Nadpis 2"/>
          <p:cNvSpPr>
            <a:spLocks noGrp="1"/>
          </p:cNvSpPr>
          <p:nvPr>
            <p:ph type="title"/>
          </p:nvPr>
        </p:nvSpPr>
        <p:spPr/>
        <p:txBody>
          <a:bodyPr/>
          <a:lstStyle/>
          <a:p>
            <a:r>
              <a:rPr lang="cs-CZ" dirty="0" smtClean="0"/>
              <a:t>Výpovědní důvody</a:t>
            </a:r>
            <a:endParaRPr lang="cs-CZ" dirty="0"/>
          </a:p>
        </p:txBody>
      </p:sp>
      <p:sp>
        <p:nvSpPr>
          <p:cNvPr id="4" name="Šipka doprava 3"/>
          <p:cNvSpPr/>
          <p:nvPr/>
        </p:nvSpPr>
        <p:spPr>
          <a:xfrm>
            <a:off x="395536" y="33756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41729463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fontScale="85000" lnSpcReduction="20000"/>
          </a:bodyPr>
          <a:lstStyle/>
          <a:p>
            <a:pPr marL="45720" indent="0" algn="just">
              <a:buNone/>
            </a:pPr>
            <a:r>
              <a:rPr lang="cs-CZ" sz="2800" dirty="0" smtClean="0">
                <a:solidFill>
                  <a:schemeClr val="tx1"/>
                </a:solidFill>
              </a:rPr>
              <a:t>A)</a:t>
            </a:r>
          </a:p>
          <a:p>
            <a:pPr algn="just"/>
            <a:r>
              <a:rPr lang="cs-CZ" sz="2800" dirty="0" smtClean="0">
                <a:solidFill>
                  <a:schemeClr val="tx1"/>
                </a:solidFill>
              </a:rPr>
              <a:t>lhůta pro uplatnění </a:t>
            </a:r>
            <a:r>
              <a:rPr lang="cs-CZ" sz="2800" dirty="0" err="1" smtClean="0">
                <a:solidFill>
                  <a:schemeClr val="tx1"/>
                </a:solidFill>
              </a:rPr>
              <a:t>výp</a:t>
            </a:r>
            <a:r>
              <a:rPr lang="cs-CZ" sz="2800" dirty="0" smtClean="0">
                <a:solidFill>
                  <a:schemeClr val="tx1"/>
                </a:solidFill>
              </a:rPr>
              <a:t>. důvodu podle § 52 písm. </a:t>
            </a:r>
            <a:r>
              <a:rPr lang="cs-CZ" sz="2800" dirty="0">
                <a:solidFill>
                  <a:schemeClr val="tx1"/>
                </a:solidFill>
              </a:rPr>
              <a:t>h) </a:t>
            </a:r>
            <a:r>
              <a:rPr lang="cs-CZ" sz="2800" dirty="0" smtClean="0">
                <a:solidFill>
                  <a:schemeClr val="tx1"/>
                </a:solidFill>
              </a:rPr>
              <a:t> -&gt; </a:t>
            </a:r>
            <a:r>
              <a:rPr lang="cs-CZ" sz="2800" dirty="0">
                <a:solidFill>
                  <a:schemeClr val="tx1"/>
                </a:solidFill>
              </a:rPr>
              <a:t>do </a:t>
            </a:r>
            <a:r>
              <a:rPr lang="cs-CZ" sz="2800" b="1" dirty="0">
                <a:solidFill>
                  <a:srgbClr val="FF0000"/>
                </a:solidFill>
              </a:rPr>
              <a:t>1 měsíce </a:t>
            </a:r>
            <a:r>
              <a:rPr lang="cs-CZ" sz="2800" dirty="0">
                <a:solidFill>
                  <a:schemeClr val="tx1"/>
                </a:solidFill>
              </a:rPr>
              <a:t>ode dne, kdy se </a:t>
            </a:r>
            <a:r>
              <a:rPr lang="cs-CZ" sz="2800" dirty="0" smtClean="0">
                <a:solidFill>
                  <a:schemeClr val="tx1"/>
                </a:solidFill>
              </a:rPr>
              <a:t>Z </a:t>
            </a:r>
            <a:r>
              <a:rPr lang="cs-CZ" sz="2800" dirty="0">
                <a:solidFill>
                  <a:schemeClr val="tx1"/>
                </a:solidFill>
              </a:rPr>
              <a:t>tomto důvodu k výpovědi dověděl, nejpozději však do </a:t>
            </a:r>
            <a:r>
              <a:rPr lang="cs-CZ" sz="2800" b="1" dirty="0">
                <a:solidFill>
                  <a:srgbClr val="FF0000"/>
                </a:solidFill>
              </a:rPr>
              <a:t>1 roku </a:t>
            </a:r>
            <a:r>
              <a:rPr lang="cs-CZ" sz="2800" dirty="0">
                <a:solidFill>
                  <a:schemeClr val="tx1"/>
                </a:solidFill>
              </a:rPr>
              <a:t>ode dne, kdy takový důvod k výpovědi vznikl.</a:t>
            </a:r>
          </a:p>
          <a:p>
            <a:pPr algn="just"/>
            <a:endParaRPr lang="cs-CZ" sz="2800" dirty="0">
              <a:solidFill>
                <a:schemeClr val="tx1"/>
              </a:solidFill>
            </a:endParaRPr>
          </a:p>
          <a:p>
            <a:pPr algn="just"/>
            <a:r>
              <a:rPr lang="cs-CZ" sz="2800" b="1" dirty="0" smtClean="0">
                <a:solidFill>
                  <a:schemeClr val="tx1"/>
                </a:solidFill>
              </a:rPr>
              <a:t>Přetržení běhu lhůty </a:t>
            </a:r>
            <a:r>
              <a:rPr lang="cs-CZ" sz="2800" dirty="0" smtClean="0">
                <a:solidFill>
                  <a:schemeClr val="tx1"/>
                </a:solidFill>
              </a:rPr>
              <a:t>-&gt; stane-li </a:t>
            </a:r>
            <a:r>
              <a:rPr lang="cs-CZ" sz="2800" dirty="0">
                <a:solidFill>
                  <a:schemeClr val="tx1"/>
                </a:solidFill>
              </a:rPr>
              <a:t>se v průběhu 1 měsíce podle odstavce 1 jednání zaměstnance, v němž lze spatřovat porušení režimu dočasně práce neschopného pojištěnce, předmětem šetření jiného orgánu, je možné dát výpověď ještě do 1 měsíce ode dne, kdy se zaměstnavatel dověděl o výsledku tohoto šetření</a:t>
            </a:r>
            <a:r>
              <a:rPr lang="cs-CZ" sz="2800" dirty="0" smtClean="0">
                <a:solidFill>
                  <a:schemeClr val="tx1"/>
                </a:solidFill>
              </a:rPr>
              <a:t>. -&gt; např. orgány bezpečnosti práce, orgány hygienické služby, orgány činné v trestním řízení</a:t>
            </a:r>
          </a:p>
          <a:p>
            <a:pPr marL="45720" indent="0" algn="just">
              <a:buNone/>
            </a:pPr>
            <a:endParaRPr lang="cs-CZ" sz="2800" dirty="0" smtClean="0">
              <a:solidFill>
                <a:schemeClr val="tx1"/>
              </a:solidFill>
            </a:endParaRPr>
          </a:p>
        </p:txBody>
      </p:sp>
      <p:sp>
        <p:nvSpPr>
          <p:cNvPr id="3" name="Nadpis 2"/>
          <p:cNvSpPr>
            <a:spLocks noGrp="1"/>
          </p:cNvSpPr>
          <p:nvPr>
            <p:ph type="title"/>
          </p:nvPr>
        </p:nvSpPr>
        <p:spPr/>
        <p:txBody>
          <a:bodyPr/>
          <a:lstStyle/>
          <a:p>
            <a:r>
              <a:rPr lang="cs-CZ" dirty="0" smtClean="0"/>
              <a:t>Lhůty pro učinění jednostranného zrušovacího právního jednání</a:t>
            </a:r>
            <a:endParaRPr lang="cs-CZ" dirty="0"/>
          </a:p>
        </p:txBody>
      </p:sp>
    </p:spTree>
    <p:extLst>
      <p:ext uri="{BB962C8B-B14F-4D97-AF65-F5344CB8AC3E}">
        <p14:creationId xmlns:p14="http://schemas.microsoft.com/office/powerpoint/2010/main" val="23167444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fontScale="62500" lnSpcReduction="20000"/>
          </a:bodyPr>
          <a:lstStyle/>
          <a:p>
            <a:pPr marL="45720" indent="0" algn="just">
              <a:buNone/>
            </a:pPr>
            <a:r>
              <a:rPr lang="cs-CZ" sz="2800" dirty="0" smtClean="0">
                <a:solidFill>
                  <a:schemeClr val="tx1"/>
                </a:solidFill>
              </a:rPr>
              <a:t>B)</a:t>
            </a:r>
          </a:p>
          <a:p>
            <a:pPr marL="45720" indent="0" algn="just">
              <a:buNone/>
            </a:pPr>
            <a:endParaRPr lang="cs-CZ" sz="2800" dirty="0" smtClean="0">
              <a:solidFill>
                <a:schemeClr val="tx1"/>
              </a:solidFill>
            </a:endParaRPr>
          </a:p>
          <a:p>
            <a:pPr algn="just"/>
            <a:r>
              <a:rPr lang="cs-CZ" sz="2800" dirty="0">
                <a:solidFill>
                  <a:schemeClr val="tx1"/>
                </a:solidFill>
              </a:rPr>
              <a:t>Pro </a:t>
            </a:r>
            <a:r>
              <a:rPr lang="cs-CZ" sz="2800" b="1" dirty="0">
                <a:solidFill>
                  <a:srgbClr val="FF0000"/>
                </a:solidFill>
              </a:rPr>
              <a:t>porušení povinnosti </a:t>
            </a:r>
            <a:r>
              <a:rPr lang="cs-CZ" sz="2800" dirty="0">
                <a:solidFill>
                  <a:schemeClr val="tx1"/>
                </a:solidFill>
              </a:rPr>
              <a:t>vyplývající z právních předpisů vztahujících se k vykonávané práci nebo </a:t>
            </a:r>
            <a:r>
              <a:rPr lang="cs-CZ" sz="2800" b="1" dirty="0">
                <a:solidFill>
                  <a:srgbClr val="FF0000"/>
                </a:solidFill>
              </a:rPr>
              <a:t>z důvodu, pro který je možné okamžitě zrušit pracovní poměr</a:t>
            </a:r>
            <a:r>
              <a:rPr lang="cs-CZ" sz="2800" dirty="0">
                <a:solidFill>
                  <a:schemeClr val="tx1"/>
                </a:solidFill>
              </a:rPr>
              <a:t>, může dát zaměstnavatel zaměstnanci výpověď nebo s ním okamžitě zrušit pracovní poměr pouze do </a:t>
            </a:r>
            <a:r>
              <a:rPr lang="cs-CZ" sz="2800" b="1" dirty="0">
                <a:solidFill>
                  <a:srgbClr val="FF0000"/>
                </a:solidFill>
              </a:rPr>
              <a:t>2 měsíců </a:t>
            </a:r>
            <a:r>
              <a:rPr lang="cs-CZ" sz="2800" dirty="0">
                <a:solidFill>
                  <a:schemeClr val="tx1"/>
                </a:solidFill>
              </a:rPr>
              <a:t>ode dne, kdy se o důvodu k výpovědi nebo k okamžitému zrušení pracovního poměru dověděl, a pro porušení povinnosti vyplývající z pracovního poměru v cizině do 2 měsíců po jeho návratu z ciziny, nejpozději však vždy do </a:t>
            </a:r>
            <a:r>
              <a:rPr lang="cs-CZ" sz="2800" b="1" dirty="0">
                <a:solidFill>
                  <a:srgbClr val="FF0000"/>
                </a:solidFill>
              </a:rPr>
              <a:t>1 roku </a:t>
            </a:r>
            <a:r>
              <a:rPr lang="cs-CZ" sz="2800" dirty="0">
                <a:solidFill>
                  <a:schemeClr val="tx1"/>
                </a:solidFill>
              </a:rPr>
              <a:t>ode dne, kdy důvod k výpovědi nebo k okamžitému zrušení pracovního poměru vznikl.</a:t>
            </a:r>
          </a:p>
          <a:p>
            <a:pPr algn="just"/>
            <a:endParaRPr lang="cs-CZ" sz="2800" dirty="0" smtClean="0">
              <a:solidFill>
                <a:schemeClr val="tx1"/>
              </a:solidFill>
            </a:endParaRPr>
          </a:p>
          <a:p>
            <a:pPr algn="just"/>
            <a:r>
              <a:rPr lang="cs-CZ" sz="2800" b="1" dirty="0" smtClean="0">
                <a:solidFill>
                  <a:schemeClr val="tx1"/>
                </a:solidFill>
              </a:rPr>
              <a:t>Přetržení běhu lhůty </a:t>
            </a:r>
            <a:r>
              <a:rPr lang="cs-CZ" sz="2800" dirty="0" smtClean="0">
                <a:solidFill>
                  <a:schemeClr val="tx1"/>
                </a:solidFill>
              </a:rPr>
              <a:t>-&gt; stane-li </a:t>
            </a:r>
            <a:r>
              <a:rPr lang="cs-CZ" sz="2800" dirty="0">
                <a:solidFill>
                  <a:schemeClr val="tx1"/>
                </a:solidFill>
              </a:rPr>
              <a:t>se v průběhu 2 měsíců podle odstavce 1 jednání zaměstnance, v němž je možné spatřovat porušení povinnosti vyplývající z právních předpisů vztahujících se k vykonávané práci, předmětem šetření jiného orgánu, je možné dát výpověď nebo s ním okamžitě zrušit pracovní poměr ještě do 2 měsíců ode dne, kdy se zaměstnavatel dověděl o výsledku tohoto šetření.</a:t>
            </a:r>
            <a:endParaRPr lang="cs-CZ" sz="2800" dirty="0" smtClean="0">
              <a:solidFill>
                <a:schemeClr val="tx1"/>
              </a:solidFill>
            </a:endParaRPr>
          </a:p>
        </p:txBody>
      </p:sp>
      <p:sp>
        <p:nvSpPr>
          <p:cNvPr id="3" name="Nadpis 2"/>
          <p:cNvSpPr>
            <a:spLocks noGrp="1"/>
          </p:cNvSpPr>
          <p:nvPr>
            <p:ph type="title"/>
          </p:nvPr>
        </p:nvSpPr>
        <p:spPr/>
        <p:txBody>
          <a:bodyPr/>
          <a:lstStyle/>
          <a:p>
            <a:r>
              <a:rPr lang="cs-CZ" dirty="0" smtClean="0"/>
              <a:t>Lhůty pro učinění jednostranného zrušovacího právního jednání</a:t>
            </a:r>
            <a:endParaRPr lang="cs-CZ" dirty="0"/>
          </a:p>
        </p:txBody>
      </p:sp>
    </p:spTree>
    <p:extLst>
      <p:ext uri="{BB962C8B-B14F-4D97-AF65-F5344CB8AC3E}">
        <p14:creationId xmlns:p14="http://schemas.microsoft.com/office/powerpoint/2010/main" val="7083953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fontScale="92500"/>
          </a:bodyPr>
          <a:lstStyle/>
          <a:p>
            <a:pPr marL="45720" indent="0" algn="just">
              <a:buNone/>
            </a:pPr>
            <a:r>
              <a:rPr lang="cs-CZ" sz="2800" dirty="0" smtClean="0">
                <a:solidFill>
                  <a:schemeClr val="tx1"/>
                </a:solidFill>
              </a:rPr>
              <a:t>B)</a:t>
            </a:r>
          </a:p>
          <a:p>
            <a:pPr algn="just"/>
            <a:r>
              <a:rPr lang="cs-CZ" sz="2800" dirty="0" smtClean="0">
                <a:solidFill>
                  <a:schemeClr val="tx1"/>
                </a:solidFill>
              </a:rPr>
              <a:t>u přerušení nutno rozlišovat 2 situace:</a:t>
            </a:r>
          </a:p>
          <a:p>
            <a:pPr marL="560070" indent="-514350" algn="just">
              <a:buAutoNum type="alphaLcParenR"/>
            </a:pPr>
            <a:r>
              <a:rPr lang="cs-CZ" sz="2800" dirty="0" smtClean="0">
                <a:solidFill>
                  <a:schemeClr val="tx1"/>
                </a:solidFill>
              </a:rPr>
              <a:t>šetření jiného </a:t>
            </a:r>
            <a:r>
              <a:rPr lang="cs-CZ" sz="2800" dirty="0" err="1" smtClean="0">
                <a:solidFill>
                  <a:schemeClr val="tx1"/>
                </a:solidFill>
              </a:rPr>
              <a:t>org</a:t>
            </a:r>
            <a:r>
              <a:rPr lang="cs-CZ" sz="2800" dirty="0" smtClean="0">
                <a:solidFill>
                  <a:schemeClr val="tx1"/>
                </a:solidFill>
              </a:rPr>
              <a:t>. započalo </a:t>
            </a:r>
            <a:r>
              <a:rPr lang="cs-CZ" sz="2800" b="1" dirty="0" smtClean="0">
                <a:solidFill>
                  <a:srgbClr val="FF0000"/>
                </a:solidFill>
              </a:rPr>
              <a:t>po nabytí vědomosti</a:t>
            </a:r>
            <a:r>
              <a:rPr lang="cs-CZ" sz="2800" dirty="0" smtClean="0">
                <a:solidFill>
                  <a:schemeClr val="tx1"/>
                </a:solidFill>
              </a:rPr>
              <a:t> Z o porušení povinnosti -&gt; započalo-li šetření v rámci 2M subjektivní lhůty Z -&gt; běh lhůty se přeruší a po skončení vyšetřování začne běžet lhůta nová, a to 2M</a:t>
            </a:r>
          </a:p>
          <a:p>
            <a:pPr marL="560070" indent="-514350" algn="just">
              <a:buAutoNum type="alphaLcParenR"/>
            </a:pPr>
            <a:r>
              <a:rPr lang="cs-CZ" sz="2800" dirty="0" smtClean="0">
                <a:solidFill>
                  <a:schemeClr val="tx1"/>
                </a:solidFill>
              </a:rPr>
              <a:t>šetření jiného </a:t>
            </a:r>
            <a:r>
              <a:rPr lang="cs-CZ" sz="2800" dirty="0" err="1" smtClean="0">
                <a:solidFill>
                  <a:schemeClr val="tx1"/>
                </a:solidFill>
              </a:rPr>
              <a:t>org</a:t>
            </a:r>
            <a:r>
              <a:rPr lang="cs-CZ" sz="2800" dirty="0" smtClean="0">
                <a:solidFill>
                  <a:schemeClr val="tx1"/>
                </a:solidFill>
              </a:rPr>
              <a:t>. započalo </a:t>
            </a:r>
            <a:r>
              <a:rPr lang="cs-CZ" sz="2800" b="1" dirty="0" smtClean="0">
                <a:solidFill>
                  <a:srgbClr val="FF0000"/>
                </a:solidFill>
              </a:rPr>
              <a:t>před nabytím vědomosti</a:t>
            </a:r>
            <a:r>
              <a:rPr lang="cs-CZ" sz="2800" dirty="0" smtClean="0">
                <a:solidFill>
                  <a:schemeClr val="tx1"/>
                </a:solidFill>
              </a:rPr>
              <a:t> Z o porušení povinnosti -&gt; důsledky přerušení se neuplatní, Z běží 2M lhůta ode dne, kdy nabyl o porušení povinnosti vědomost</a:t>
            </a:r>
          </a:p>
          <a:p>
            <a:pPr algn="just"/>
            <a:endParaRPr lang="cs-CZ" sz="2800" dirty="0" smtClean="0">
              <a:solidFill>
                <a:schemeClr val="tx1"/>
              </a:solidFill>
            </a:endParaRPr>
          </a:p>
        </p:txBody>
      </p:sp>
      <p:sp>
        <p:nvSpPr>
          <p:cNvPr id="3" name="Nadpis 2"/>
          <p:cNvSpPr>
            <a:spLocks noGrp="1"/>
          </p:cNvSpPr>
          <p:nvPr>
            <p:ph type="title"/>
          </p:nvPr>
        </p:nvSpPr>
        <p:spPr/>
        <p:txBody>
          <a:bodyPr/>
          <a:lstStyle/>
          <a:p>
            <a:r>
              <a:rPr lang="cs-CZ" dirty="0" smtClean="0"/>
              <a:t>Lhůty pro učinění jednostranného zrušovacího právního jednání</a:t>
            </a:r>
            <a:endParaRPr lang="cs-CZ" dirty="0"/>
          </a:p>
        </p:txBody>
      </p:sp>
    </p:spTree>
    <p:extLst>
      <p:ext uri="{BB962C8B-B14F-4D97-AF65-F5344CB8AC3E}">
        <p14:creationId xmlns:p14="http://schemas.microsoft.com/office/powerpoint/2010/main" val="377589592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a:bodyPr>
          <a:lstStyle/>
          <a:p>
            <a:pPr marL="45720" indent="0" algn="just">
              <a:buNone/>
            </a:pPr>
            <a:r>
              <a:rPr lang="cs-CZ" sz="2800" dirty="0" smtClean="0">
                <a:solidFill>
                  <a:schemeClr val="tx1"/>
                </a:solidFill>
              </a:rPr>
              <a:t>Rozsudek NS, </a:t>
            </a:r>
            <a:r>
              <a:rPr lang="cs-CZ" sz="2800" dirty="0" err="1" smtClean="0">
                <a:solidFill>
                  <a:schemeClr val="tx1"/>
                </a:solidFill>
              </a:rPr>
              <a:t>sp</a:t>
            </a:r>
            <a:r>
              <a:rPr lang="cs-CZ" sz="2800" dirty="0" smtClean="0">
                <a:solidFill>
                  <a:schemeClr val="tx1"/>
                </a:solidFill>
              </a:rPr>
              <a:t>. zn. 21 </a:t>
            </a:r>
            <a:r>
              <a:rPr lang="cs-CZ" sz="2800" dirty="0" err="1" smtClean="0">
                <a:solidFill>
                  <a:schemeClr val="tx1"/>
                </a:solidFill>
              </a:rPr>
              <a:t>Cdo</a:t>
            </a:r>
            <a:r>
              <a:rPr lang="cs-CZ" sz="2800" dirty="0" smtClean="0">
                <a:solidFill>
                  <a:schemeClr val="tx1"/>
                </a:solidFill>
              </a:rPr>
              <a:t> 910/2001:</a:t>
            </a:r>
          </a:p>
          <a:p>
            <a:pPr algn="just"/>
            <a:r>
              <a:rPr lang="cs-CZ" sz="2800" dirty="0">
                <a:solidFill>
                  <a:schemeClr val="tx1"/>
                </a:solidFill>
              </a:rPr>
              <a:t>Jestliže důvod pro okamžité zrušení pracovního poměru ze strany zaměstnavatele </a:t>
            </a:r>
            <a:r>
              <a:rPr lang="cs-CZ" sz="2800" dirty="0" smtClean="0">
                <a:solidFill>
                  <a:schemeClr val="tx1"/>
                </a:solidFill>
              </a:rPr>
              <a:t>spočívá </a:t>
            </a:r>
            <a:r>
              <a:rPr lang="cs-CZ" sz="2800" dirty="0">
                <a:solidFill>
                  <a:schemeClr val="tx1"/>
                </a:solidFill>
              </a:rPr>
              <a:t>v dlouhodobém neomluveném zameškávání práce zaměstnancem, neskončí </a:t>
            </a:r>
            <a:r>
              <a:rPr lang="cs-CZ" sz="2800" dirty="0" smtClean="0">
                <a:solidFill>
                  <a:schemeClr val="tx1"/>
                </a:solidFill>
              </a:rPr>
              <a:t>2M </a:t>
            </a:r>
            <a:r>
              <a:rPr lang="cs-CZ" sz="2800" dirty="0">
                <a:solidFill>
                  <a:schemeClr val="tx1"/>
                </a:solidFill>
              </a:rPr>
              <a:t>lhůta k tomuto zrušovacímu projevu vůle uvedená v ustanovení § </a:t>
            </a:r>
            <a:r>
              <a:rPr lang="cs-CZ" sz="2800" dirty="0" smtClean="0">
                <a:solidFill>
                  <a:schemeClr val="tx1"/>
                </a:solidFill>
              </a:rPr>
              <a:t>58 </a:t>
            </a:r>
            <a:r>
              <a:rPr lang="cs-CZ" sz="2800" dirty="0">
                <a:solidFill>
                  <a:schemeClr val="tx1"/>
                </a:solidFill>
              </a:rPr>
              <a:t>odst. </a:t>
            </a:r>
            <a:r>
              <a:rPr lang="cs-CZ" sz="2800" dirty="0" smtClean="0">
                <a:solidFill>
                  <a:schemeClr val="tx1"/>
                </a:solidFill>
              </a:rPr>
              <a:t>1 ZP </a:t>
            </a:r>
            <a:r>
              <a:rPr lang="cs-CZ" sz="2800" dirty="0">
                <a:solidFill>
                  <a:schemeClr val="tx1"/>
                </a:solidFill>
              </a:rPr>
              <a:t>dříve, než po uplynutí </a:t>
            </a:r>
            <a:r>
              <a:rPr lang="cs-CZ" sz="2800" dirty="0" smtClean="0">
                <a:solidFill>
                  <a:schemeClr val="tx1"/>
                </a:solidFill>
              </a:rPr>
              <a:t>2M ode </a:t>
            </a:r>
            <a:r>
              <a:rPr lang="cs-CZ" sz="2800" dirty="0">
                <a:solidFill>
                  <a:schemeClr val="tx1"/>
                </a:solidFill>
              </a:rPr>
              <a:t>dne následujícího po posledním zameškání práce.</a:t>
            </a:r>
            <a:endParaRPr lang="cs-CZ" sz="2800" dirty="0" smtClean="0">
              <a:solidFill>
                <a:schemeClr val="tx1"/>
              </a:solidFill>
            </a:endParaRPr>
          </a:p>
          <a:p>
            <a:pPr algn="just"/>
            <a:endParaRPr lang="cs-CZ" sz="2800" dirty="0" smtClean="0">
              <a:solidFill>
                <a:schemeClr val="tx1"/>
              </a:solidFill>
            </a:endParaRPr>
          </a:p>
        </p:txBody>
      </p:sp>
      <p:sp>
        <p:nvSpPr>
          <p:cNvPr id="3" name="Nadpis 2"/>
          <p:cNvSpPr>
            <a:spLocks noGrp="1"/>
          </p:cNvSpPr>
          <p:nvPr>
            <p:ph type="title"/>
          </p:nvPr>
        </p:nvSpPr>
        <p:spPr/>
        <p:txBody>
          <a:bodyPr/>
          <a:lstStyle/>
          <a:p>
            <a:r>
              <a:rPr lang="cs-CZ" dirty="0" smtClean="0"/>
              <a:t>Lhůty pro učinění jednostranného zrušovacího právního jednání</a:t>
            </a:r>
            <a:endParaRPr lang="cs-CZ" dirty="0"/>
          </a:p>
        </p:txBody>
      </p:sp>
    </p:spTree>
    <p:extLst>
      <p:ext uri="{BB962C8B-B14F-4D97-AF65-F5344CB8AC3E}">
        <p14:creationId xmlns:p14="http://schemas.microsoft.com/office/powerpoint/2010/main" val="417519801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fontScale="70000" lnSpcReduction="20000"/>
          </a:bodyPr>
          <a:lstStyle/>
          <a:p>
            <a:pPr marL="45720" indent="0" algn="just">
              <a:buNone/>
            </a:pPr>
            <a:r>
              <a:rPr lang="cs-CZ" sz="2800" dirty="0" smtClean="0">
                <a:solidFill>
                  <a:schemeClr val="tx1"/>
                </a:solidFill>
              </a:rPr>
              <a:t>Rozsudek NS, </a:t>
            </a:r>
            <a:r>
              <a:rPr lang="cs-CZ" sz="2800" dirty="0" err="1" smtClean="0">
                <a:solidFill>
                  <a:schemeClr val="tx1"/>
                </a:solidFill>
              </a:rPr>
              <a:t>sp</a:t>
            </a:r>
            <a:r>
              <a:rPr lang="cs-CZ" sz="2800" dirty="0" smtClean="0">
                <a:solidFill>
                  <a:schemeClr val="tx1"/>
                </a:solidFill>
              </a:rPr>
              <a:t>. zn. 6 </a:t>
            </a:r>
            <a:r>
              <a:rPr lang="cs-CZ" sz="2800" dirty="0" err="1" smtClean="0">
                <a:solidFill>
                  <a:schemeClr val="tx1"/>
                </a:solidFill>
              </a:rPr>
              <a:t>Cdo</a:t>
            </a:r>
            <a:r>
              <a:rPr lang="cs-CZ" sz="2800" dirty="0" smtClean="0">
                <a:solidFill>
                  <a:schemeClr val="tx1"/>
                </a:solidFill>
              </a:rPr>
              <a:t> 52/92:</a:t>
            </a:r>
          </a:p>
          <a:p>
            <a:pPr marL="45720" indent="0" algn="just">
              <a:buNone/>
            </a:pPr>
            <a:endParaRPr lang="cs-CZ" sz="2800" dirty="0" smtClean="0">
              <a:solidFill>
                <a:schemeClr val="tx1"/>
              </a:solidFill>
            </a:endParaRPr>
          </a:p>
          <a:p>
            <a:pPr algn="just"/>
            <a:r>
              <a:rPr lang="cs-CZ" sz="2800" b="1" dirty="0">
                <a:solidFill>
                  <a:srgbClr val="FF0000"/>
                </a:solidFill>
              </a:rPr>
              <a:t>Šetřením jiného orgánu </a:t>
            </a:r>
            <a:r>
              <a:rPr lang="cs-CZ" sz="2800" dirty="0">
                <a:solidFill>
                  <a:schemeClr val="tx1"/>
                </a:solidFill>
              </a:rPr>
              <a:t>ve smyslu ustanovení § </a:t>
            </a:r>
            <a:r>
              <a:rPr lang="cs-CZ" sz="2800" dirty="0" smtClean="0">
                <a:solidFill>
                  <a:schemeClr val="tx1"/>
                </a:solidFill>
              </a:rPr>
              <a:t>58 odst. 2 ZP se </a:t>
            </a:r>
            <a:r>
              <a:rPr lang="cs-CZ" sz="2800" dirty="0">
                <a:solidFill>
                  <a:schemeClr val="tx1"/>
                </a:solidFill>
              </a:rPr>
              <a:t>rozumí nejen provádění vyšetřovacích úkonů po zahájení trestního stíhání pracovníka (§ 160 a násl. trestního řádu), ale i postup orgánů činných v trestním řízení, jenž směřuje k prověření došlého oznámení o trestném činu, jakož i došlých podnětů k trestnímu stíhání (§ 158 odst. 3 trestního řádu).</a:t>
            </a:r>
          </a:p>
          <a:p>
            <a:pPr algn="just"/>
            <a:endParaRPr lang="cs-CZ" sz="2800" dirty="0">
              <a:solidFill>
                <a:schemeClr val="tx1"/>
              </a:solidFill>
            </a:endParaRPr>
          </a:p>
          <a:p>
            <a:pPr algn="just"/>
            <a:r>
              <a:rPr lang="cs-CZ" sz="2800" dirty="0" smtClean="0">
                <a:solidFill>
                  <a:schemeClr val="tx1"/>
                </a:solidFill>
              </a:rPr>
              <a:t>Pokud </a:t>
            </a:r>
            <a:r>
              <a:rPr lang="cs-CZ" sz="2800" dirty="0">
                <a:solidFill>
                  <a:schemeClr val="tx1"/>
                </a:solidFill>
              </a:rPr>
              <a:t>se tedy jednání pracovníka stalo předmětem šetření uvedených orgánů, prodlužuje se lhůta k podání výpovědi pracovního poměru (k okamžitému zrušení pracovního poměru) tak, že skončí uplynutím dvou měsíců počítaných ode dne, kdy se organizace (zaměstnavatel) dověděla o výsledku tohoto šetření, nejpozději však uplynutím jednoho roku ode dne, kdy důvod výpovědi (okamžitého zrušení pracovního poměru) vznikl.</a:t>
            </a:r>
            <a:endParaRPr lang="cs-CZ" sz="2800" dirty="0" smtClean="0">
              <a:solidFill>
                <a:schemeClr val="tx1"/>
              </a:solidFill>
            </a:endParaRPr>
          </a:p>
        </p:txBody>
      </p:sp>
      <p:sp>
        <p:nvSpPr>
          <p:cNvPr id="3" name="Nadpis 2"/>
          <p:cNvSpPr>
            <a:spLocks noGrp="1"/>
          </p:cNvSpPr>
          <p:nvPr>
            <p:ph type="title"/>
          </p:nvPr>
        </p:nvSpPr>
        <p:spPr/>
        <p:txBody>
          <a:bodyPr/>
          <a:lstStyle/>
          <a:p>
            <a:r>
              <a:rPr lang="cs-CZ" dirty="0" smtClean="0"/>
              <a:t>Lhůty pro učinění jednostranného zrušovacího právního jednání</a:t>
            </a:r>
            <a:endParaRPr lang="cs-CZ" dirty="0"/>
          </a:p>
        </p:txBody>
      </p:sp>
    </p:spTree>
    <p:extLst>
      <p:ext uri="{BB962C8B-B14F-4D97-AF65-F5344CB8AC3E}">
        <p14:creationId xmlns:p14="http://schemas.microsoft.com/office/powerpoint/2010/main" val="43946837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lnSpcReduction="10000"/>
          </a:bodyPr>
          <a:lstStyle/>
          <a:p>
            <a:pPr marL="45720" indent="0" algn="just">
              <a:buNone/>
            </a:pPr>
            <a:r>
              <a:rPr lang="cs-CZ" sz="2800" dirty="0" smtClean="0">
                <a:solidFill>
                  <a:schemeClr val="tx1"/>
                </a:solidFill>
              </a:rPr>
              <a:t>Rozsudek NS, </a:t>
            </a:r>
            <a:r>
              <a:rPr lang="cs-CZ" sz="2800" dirty="0" err="1" smtClean="0">
                <a:solidFill>
                  <a:schemeClr val="tx1"/>
                </a:solidFill>
              </a:rPr>
              <a:t>sp</a:t>
            </a:r>
            <a:r>
              <a:rPr lang="cs-CZ" sz="2800" dirty="0" smtClean="0">
                <a:solidFill>
                  <a:schemeClr val="tx1"/>
                </a:solidFill>
              </a:rPr>
              <a:t>. zn. 5 </a:t>
            </a:r>
            <a:r>
              <a:rPr lang="cs-CZ" sz="2800" dirty="0" err="1" smtClean="0">
                <a:solidFill>
                  <a:schemeClr val="tx1"/>
                </a:solidFill>
              </a:rPr>
              <a:t>Cz</a:t>
            </a:r>
            <a:r>
              <a:rPr lang="cs-CZ" sz="2800" dirty="0" smtClean="0">
                <a:solidFill>
                  <a:schemeClr val="tx1"/>
                </a:solidFill>
              </a:rPr>
              <a:t> 37/72:</a:t>
            </a:r>
          </a:p>
          <a:p>
            <a:pPr marL="45720" indent="0" algn="just">
              <a:buNone/>
            </a:pPr>
            <a:endParaRPr lang="cs-CZ" sz="2800" dirty="0" smtClean="0">
              <a:solidFill>
                <a:schemeClr val="tx1"/>
              </a:solidFill>
            </a:endParaRPr>
          </a:p>
          <a:p>
            <a:pPr algn="just"/>
            <a:r>
              <a:rPr lang="cs-CZ" sz="2800" dirty="0" smtClean="0">
                <a:solidFill>
                  <a:schemeClr val="tx1"/>
                </a:solidFill>
              </a:rPr>
              <a:t>Lhůta </a:t>
            </a:r>
            <a:r>
              <a:rPr lang="cs-CZ" sz="2800" dirty="0">
                <a:solidFill>
                  <a:schemeClr val="tx1"/>
                </a:solidFill>
              </a:rPr>
              <a:t>k výpovědi podle </a:t>
            </a:r>
            <a:r>
              <a:rPr lang="cs-CZ" sz="2800" dirty="0" smtClean="0">
                <a:solidFill>
                  <a:schemeClr val="tx1"/>
                </a:solidFill>
              </a:rPr>
              <a:t>§ 58 ZP počne </a:t>
            </a:r>
            <a:r>
              <a:rPr lang="cs-CZ" sz="2800" dirty="0">
                <a:solidFill>
                  <a:schemeClr val="tx1"/>
                </a:solidFill>
              </a:rPr>
              <a:t>běžet ode dne, kdy </a:t>
            </a:r>
            <a:r>
              <a:rPr lang="cs-CZ" sz="2800" dirty="0" smtClean="0">
                <a:solidFill>
                  <a:schemeClr val="tx1"/>
                </a:solidFill>
              </a:rPr>
              <a:t>Z zjistil </a:t>
            </a:r>
            <a:r>
              <a:rPr lang="cs-CZ" sz="2800" dirty="0">
                <a:solidFill>
                  <a:schemeClr val="tx1"/>
                </a:solidFill>
              </a:rPr>
              <a:t>důvod výpovědi. </a:t>
            </a:r>
            <a:r>
              <a:rPr lang="cs-CZ" sz="2800" dirty="0" smtClean="0">
                <a:solidFill>
                  <a:schemeClr val="tx1"/>
                </a:solidFill>
              </a:rPr>
              <a:t>Z </a:t>
            </a:r>
            <a:r>
              <a:rPr lang="cs-CZ" sz="2800" dirty="0">
                <a:solidFill>
                  <a:schemeClr val="tx1"/>
                </a:solidFill>
              </a:rPr>
              <a:t>zjistí důvod k výpovědi teprve tehdy, jestliže tento důvod zjistí kterýkoli její pracovník, jenž je pracovníkovi, který </a:t>
            </a:r>
            <a:r>
              <a:rPr lang="cs-CZ" sz="2800" dirty="0" smtClean="0">
                <a:solidFill>
                  <a:schemeClr val="tx1"/>
                </a:solidFill>
              </a:rPr>
              <a:t>povinnost porušil</a:t>
            </a:r>
            <a:r>
              <a:rPr lang="cs-CZ" sz="2800" dirty="0">
                <a:solidFill>
                  <a:schemeClr val="tx1"/>
                </a:solidFill>
              </a:rPr>
              <a:t>, </a:t>
            </a:r>
            <a:r>
              <a:rPr lang="cs-CZ" sz="2800" dirty="0" smtClean="0">
                <a:solidFill>
                  <a:schemeClr val="tx1"/>
                </a:solidFill>
              </a:rPr>
              <a:t>nadřízen </a:t>
            </a:r>
            <a:r>
              <a:rPr lang="cs-CZ" sz="2800" dirty="0">
                <a:solidFill>
                  <a:schemeClr val="tx1"/>
                </a:solidFill>
              </a:rPr>
              <a:t>a je tedy oprávněn tomuto podřízenému pracovníkovi ukládat pracovní úkoly a dávat mu k tomu účelu závazné pokyny (ve smyslu ustanovení § </a:t>
            </a:r>
            <a:r>
              <a:rPr lang="cs-CZ" sz="2800" dirty="0" smtClean="0">
                <a:solidFill>
                  <a:schemeClr val="tx1"/>
                </a:solidFill>
              </a:rPr>
              <a:t>11 ZP).</a:t>
            </a:r>
          </a:p>
        </p:txBody>
      </p:sp>
      <p:sp>
        <p:nvSpPr>
          <p:cNvPr id="3" name="Nadpis 2"/>
          <p:cNvSpPr>
            <a:spLocks noGrp="1"/>
          </p:cNvSpPr>
          <p:nvPr>
            <p:ph type="title"/>
          </p:nvPr>
        </p:nvSpPr>
        <p:spPr/>
        <p:txBody>
          <a:bodyPr/>
          <a:lstStyle/>
          <a:p>
            <a:r>
              <a:rPr lang="cs-CZ" dirty="0" smtClean="0"/>
              <a:t>Lhůty pro učinění jednostranného zrušovacího právního jednání</a:t>
            </a:r>
            <a:endParaRPr lang="cs-CZ" dirty="0"/>
          </a:p>
        </p:txBody>
      </p:sp>
    </p:spTree>
    <p:extLst>
      <p:ext uri="{BB962C8B-B14F-4D97-AF65-F5344CB8AC3E}">
        <p14:creationId xmlns:p14="http://schemas.microsoft.com/office/powerpoint/2010/main" val="139366002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a:bodyPr>
          <a:lstStyle/>
          <a:p>
            <a:pPr marL="45720" indent="0" algn="just">
              <a:buNone/>
            </a:pPr>
            <a:r>
              <a:rPr lang="cs-CZ" sz="2800" dirty="0" smtClean="0">
                <a:solidFill>
                  <a:schemeClr val="tx1"/>
                </a:solidFill>
              </a:rPr>
              <a:t>Rozsudek NS, </a:t>
            </a:r>
            <a:r>
              <a:rPr lang="cs-CZ" sz="2800" dirty="0" err="1" smtClean="0">
                <a:solidFill>
                  <a:schemeClr val="tx1"/>
                </a:solidFill>
              </a:rPr>
              <a:t>sp</a:t>
            </a:r>
            <a:r>
              <a:rPr lang="cs-CZ" sz="2800" dirty="0" smtClean="0">
                <a:solidFill>
                  <a:schemeClr val="tx1"/>
                </a:solidFill>
              </a:rPr>
              <a:t>. zn. 5 </a:t>
            </a:r>
            <a:r>
              <a:rPr lang="cs-CZ" sz="2800" dirty="0" err="1" smtClean="0">
                <a:solidFill>
                  <a:schemeClr val="tx1"/>
                </a:solidFill>
              </a:rPr>
              <a:t>Cz</a:t>
            </a:r>
            <a:r>
              <a:rPr lang="cs-CZ" sz="2800" dirty="0" smtClean="0">
                <a:solidFill>
                  <a:schemeClr val="tx1"/>
                </a:solidFill>
              </a:rPr>
              <a:t> 38/78:</a:t>
            </a:r>
          </a:p>
          <a:p>
            <a:pPr marL="45720" indent="0" algn="just">
              <a:buNone/>
            </a:pPr>
            <a:endParaRPr lang="cs-CZ" sz="2800" dirty="0" smtClean="0">
              <a:solidFill>
                <a:schemeClr val="tx1"/>
              </a:solidFill>
            </a:endParaRPr>
          </a:p>
          <a:p>
            <a:pPr algn="just"/>
            <a:r>
              <a:rPr lang="cs-CZ" sz="2800" dirty="0">
                <a:solidFill>
                  <a:schemeClr val="tx1"/>
                </a:solidFill>
              </a:rPr>
              <a:t>Jestliže se pracovník dopustil porušení </a:t>
            </a:r>
            <a:r>
              <a:rPr lang="cs-CZ" sz="2800" dirty="0" smtClean="0">
                <a:solidFill>
                  <a:schemeClr val="tx1"/>
                </a:solidFill>
              </a:rPr>
              <a:t>povinnosti společně </a:t>
            </a:r>
            <a:r>
              <a:rPr lang="cs-CZ" sz="2800" dirty="0">
                <a:solidFill>
                  <a:schemeClr val="tx1"/>
                </a:solidFill>
              </a:rPr>
              <a:t>se svým </a:t>
            </a:r>
            <a:r>
              <a:rPr lang="cs-CZ" sz="2800" dirty="0" smtClean="0">
                <a:solidFill>
                  <a:schemeClr val="tx1"/>
                </a:solidFill>
              </a:rPr>
              <a:t>nadřízeným vedoucím zaměstnancem, </a:t>
            </a:r>
            <a:r>
              <a:rPr lang="cs-CZ" sz="2800" dirty="0">
                <a:solidFill>
                  <a:schemeClr val="tx1"/>
                </a:solidFill>
              </a:rPr>
              <a:t>nedozví se </a:t>
            </a:r>
            <a:r>
              <a:rPr lang="cs-CZ" sz="2800" dirty="0" smtClean="0">
                <a:solidFill>
                  <a:schemeClr val="tx1"/>
                </a:solidFill>
              </a:rPr>
              <a:t>Z </a:t>
            </a:r>
            <a:r>
              <a:rPr lang="cs-CZ" sz="2800" dirty="0">
                <a:solidFill>
                  <a:schemeClr val="tx1"/>
                </a:solidFill>
              </a:rPr>
              <a:t>o porušení </a:t>
            </a:r>
            <a:r>
              <a:rPr lang="cs-CZ" sz="2800" dirty="0" smtClean="0">
                <a:solidFill>
                  <a:schemeClr val="tx1"/>
                </a:solidFill>
              </a:rPr>
              <a:t>povinnosti tím</a:t>
            </a:r>
            <a:r>
              <a:rPr lang="cs-CZ" sz="2800" dirty="0">
                <a:solidFill>
                  <a:schemeClr val="tx1"/>
                </a:solidFill>
              </a:rPr>
              <a:t>, že se o něm dověděl tento nadřízený pracovník, ale teprve tehdy, když se o tomto porušení </a:t>
            </a:r>
            <a:r>
              <a:rPr lang="cs-CZ" sz="2800" dirty="0" smtClean="0">
                <a:solidFill>
                  <a:schemeClr val="tx1"/>
                </a:solidFill>
              </a:rPr>
              <a:t>dověděl </a:t>
            </a:r>
            <a:r>
              <a:rPr lang="cs-CZ" sz="2800" dirty="0">
                <a:solidFill>
                  <a:schemeClr val="tx1"/>
                </a:solidFill>
              </a:rPr>
              <a:t>jiným </a:t>
            </a:r>
            <a:r>
              <a:rPr lang="cs-CZ" sz="2800" dirty="0" smtClean="0">
                <a:solidFill>
                  <a:schemeClr val="tx1"/>
                </a:solidFill>
              </a:rPr>
              <a:t>způsobem.</a:t>
            </a:r>
          </a:p>
        </p:txBody>
      </p:sp>
      <p:sp>
        <p:nvSpPr>
          <p:cNvPr id="3" name="Nadpis 2"/>
          <p:cNvSpPr>
            <a:spLocks noGrp="1"/>
          </p:cNvSpPr>
          <p:nvPr>
            <p:ph type="title"/>
          </p:nvPr>
        </p:nvSpPr>
        <p:spPr/>
        <p:txBody>
          <a:bodyPr/>
          <a:lstStyle/>
          <a:p>
            <a:r>
              <a:rPr lang="cs-CZ" dirty="0" smtClean="0"/>
              <a:t>Lhůty pro učinění jednostranného zrušovacího právního jednání</a:t>
            </a:r>
            <a:endParaRPr lang="cs-CZ" dirty="0"/>
          </a:p>
        </p:txBody>
      </p:sp>
    </p:spTree>
    <p:extLst>
      <p:ext uri="{BB962C8B-B14F-4D97-AF65-F5344CB8AC3E}">
        <p14:creationId xmlns:p14="http://schemas.microsoft.com/office/powerpoint/2010/main" val="81544529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a:bodyPr>
          <a:lstStyle/>
          <a:p>
            <a:pPr algn="just"/>
            <a:endParaRPr lang="cs-CZ" sz="2800" dirty="0" smtClean="0">
              <a:solidFill>
                <a:schemeClr val="tx1"/>
              </a:solidFill>
            </a:endParaRPr>
          </a:p>
          <a:p>
            <a:pPr algn="just"/>
            <a:r>
              <a:rPr lang="cs-CZ" sz="2800" dirty="0" smtClean="0">
                <a:solidFill>
                  <a:schemeClr val="tx1"/>
                </a:solidFill>
              </a:rPr>
              <a:t>V </a:t>
            </a:r>
            <a:r>
              <a:rPr lang="cs-CZ" sz="2800" dirty="0">
                <a:solidFill>
                  <a:schemeClr val="tx1"/>
                </a:solidFill>
              </a:rPr>
              <a:t>okamžitém zrušení pracovního poměru musí zaměstnavatel i zaměstnanec </a:t>
            </a:r>
            <a:r>
              <a:rPr lang="cs-CZ" sz="2800" b="1" dirty="0">
                <a:solidFill>
                  <a:srgbClr val="FF0000"/>
                </a:solidFill>
              </a:rPr>
              <a:t>skutkově vymezit jeho důvod tak</a:t>
            </a:r>
            <a:r>
              <a:rPr lang="cs-CZ" sz="2800" dirty="0">
                <a:solidFill>
                  <a:schemeClr val="tx1"/>
                </a:solidFill>
              </a:rPr>
              <a:t>, aby jej nebylo možno zaměnit s jiným. Uvedený důvod nesmí být dodatečně měněn. Okamžité zrušení pracovního poměru musí být písemné, jinak se k němu </a:t>
            </a:r>
            <a:r>
              <a:rPr lang="cs-CZ" sz="2800" dirty="0" smtClean="0">
                <a:solidFill>
                  <a:schemeClr val="tx1"/>
                </a:solidFill>
              </a:rPr>
              <a:t>nepřihlíží -&gt; srov. s § 50 odst. 4 ZP</a:t>
            </a:r>
          </a:p>
        </p:txBody>
      </p:sp>
      <p:sp>
        <p:nvSpPr>
          <p:cNvPr id="3" name="Nadpis 2"/>
          <p:cNvSpPr>
            <a:spLocks noGrp="1"/>
          </p:cNvSpPr>
          <p:nvPr>
            <p:ph type="title"/>
          </p:nvPr>
        </p:nvSpPr>
        <p:spPr/>
        <p:txBody>
          <a:bodyPr/>
          <a:lstStyle/>
          <a:p>
            <a:r>
              <a:rPr lang="cs-CZ" dirty="0" smtClean="0"/>
              <a:t>Skutkové vymezení okamžitého zrušení PP</a:t>
            </a:r>
            <a:endParaRPr lang="cs-CZ" dirty="0"/>
          </a:p>
        </p:txBody>
      </p:sp>
    </p:spTree>
    <p:extLst>
      <p:ext uri="{BB962C8B-B14F-4D97-AF65-F5344CB8AC3E}">
        <p14:creationId xmlns:p14="http://schemas.microsoft.com/office/powerpoint/2010/main" val="275825119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fontScale="70000" lnSpcReduction="20000"/>
          </a:bodyPr>
          <a:lstStyle/>
          <a:p>
            <a:pPr algn="just"/>
            <a:endParaRPr lang="cs-CZ" sz="2800" dirty="0" smtClean="0">
              <a:solidFill>
                <a:schemeClr val="tx1"/>
              </a:solidFill>
            </a:endParaRPr>
          </a:p>
          <a:p>
            <a:pPr algn="just"/>
            <a:r>
              <a:rPr lang="cs-CZ" sz="2800" dirty="0" smtClean="0">
                <a:solidFill>
                  <a:schemeClr val="tx1"/>
                </a:solidFill>
              </a:rPr>
              <a:t>Výpověď </a:t>
            </a:r>
            <a:r>
              <a:rPr lang="cs-CZ" sz="2800" dirty="0">
                <a:solidFill>
                  <a:schemeClr val="tx1"/>
                </a:solidFill>
              </a:rPr>
              <a:t>nebo okamžité zrušení pracovního poměru je zaměstnavatel povinen </a:t>
            </a:r>
            <a:r>
              <a:rPr lang="cs-CZ" sz="2800" b="1" dirty="0">
                <a:solidFill>
                  <a:srgbClr val="FF0000"/>
                </a:solidFill>
              </a:rPr>
              <a:t>předem projednat s odborovou organizací</a:t>
            </a:r>
            <a:r>
              <a:rPr lang="cs-CZ" sz="2800" dirty="0">
                <a:solidFill>
                  <a:schemeClr val="tx1"/>
                </a:solidFill>
              </a:rPr>
              <a:t>.</a:t>
            </a:r>
          </a:p>
          <a:p>
            <a:pPr marL="45720" indent="0" algn="just">
              <a:buNone/>
            </a:pPr>
            <a:r>
              <a:rPr lang="cs-CZ" sz="2800" dirty="0">
                <a:solidFill>
                  <a:schemeClr val="tx1"/>
                </a:solidFill>
              </a:rPr>
              <a:t> </a:t>
            </a:r>
            <a:endParaRPr lang="cs-CZ" sz="2800" dirty="0" smtClean="0">
              <a:solidFill>
                <a:schemeClr val="tx1"/>
              </a:solidFill>
            </a:endParaRPr>
          </a:p>
          <a:p>
            <a:pPr algn="just"/>
            <a:r>
              <a:rPr lang="cs-CZ" sz="2800" dirty="0" smtClean="0">
                <a:solidFill>
                  <a:schemeClr val="tx1"/>
                </a:solidFill>
              </a:rPr>
              <a:t>Jde-li </a:t>
            </a:r>
            <a:r>
              <a:rPr lang="cs-CZ" sz="2800" dirty="0">
                <a:solidFill>
                  <a:schemeClr val="tx1"/>
                </a:solidFill>
              </a:rPr>
              <a:t>o </a:t>
            </a:r>
            <a:r>
              <a:rPr lang="cs-CZ" sz="2800" b="1" dirty="0">
                <a:solidFill>
                  <a:srgbClr val="FF0000"/>
                </a:solidFill>
              </a:rPr>
              <a:t>člena orgánu odborové organizace</a:t>
            </a:r>
            <a:r>
              <a:rPr lang="cs-CZ" sz="2800" dirty="0">
                <a:solidFill>
                  <a:schemeClr val="tx1"/>
                </a:solidFill>
              </a:rPr>
              <a:t>, který působí u zaměstnavatele, v době jeho funkčního období a v době 1 roku po jeho skončení, je k výpovědi nebo k okamžitému zrušení pracovního poměru zaměstnavatel povinen požádat odborovou organizaci o předchozí souhlas. Za předchozí souhlas se považuje též, jestliže odborová organizace písemně neodmítla udělit zaměstnavateli souhlas v době do 15 dnů ode dne, kdy byla o něj zaměstnavatelem požádána</a:t>
            </a:r>
            <a:r>
              <a:rPr lang="cs-CZ" sz="2800" dirty="0" smtClean="0">
                <a:solidFill>
                  <a:schemeClr val="tx1"/>
                </a:solidFill>
              </a:rPr>
              <a:t>.</a:t>
            </a:r>
          </a:p>
          <a:p>
            <a:pPr algn="just"/>
            <a:endParaRPr lang="cs-CZ" sz="2800" dirty="0" smtClean="0">
              <a:solidFill>
                <a:schemeClr val="tx1"/>
              </a:solidFill>
            </a:endParaRPr>
          </a:p>
          <a:p>
            <a:pPr algn="just"/>
            <a:r>
              <a:rPr lang="cs-CZ" sz="2800" dirty="0" smtClean="0">
                <a:solidFill>
                  <a:schemeClr val="tx1"/>
                </a:solidFill>
              </a:rPr>
              <a:t>Platnost (použitelnost souhlasu) -&gt; Zaměstnavatel </a:t>
            </a:r>
            <a:r>
              <a:rPr lang="cs-CZ" sz="2800" dirty="0">
                <a:solidFill>
                  <a:schemeClr val="tx1"/>
                </a:solidFill>
              </a:rPr>
              <a:t>může použít souhlasu podle odstavce 2 jen ve lhůtě 2 měsíců od jeho udělení.</a:t>
            </a:r>
            <a:endParaRPr lang="cs-CZ" sz="2800" dirty="0" smtClean="0">
              <a:solidFill>
                <a:schemeClr val="tx1"/>
              </a:solidFill>
            </a:endParaRPr>
          </a:p>
        </p:txBody>
      </p:sp>
      <p:sp>
        <p:nvSpPr>
          <p:cNvPr id="3" name="Nadpis 2"/>
          <p:cNvSpPr>
            <a:spLocks noGrp="1"/>
          </p:cNvSpPr>
          <p:nvPr>
            <p:ph type="title"/>
          </p:nvPr>
        </p:nvSpPr>
        <p:spPr/>
        <p:txBody>
          <a:bodyPr/>
          <a:lstStyle/>
          <a:p>
            <a:r>
              <a:rPr lang="cs-CZ" dirty="0" smtClean="0"/>
              <a:t>Projednání s odborovou organizací</a:t>
            </a:r>
            <a:endParaRPr lang="cs-CZ" dirty="0"/>
          </a:p>
        </p:txBody>
      </p:sp>
    </p:spTree>
    <p:extLst>
      <p:ext uri="{BB962C8B-B14F-4D97-AF65-F5344CB8AC3E}">
        <p14:creationId xmlns:p14="http://schemas.microsoft.com/office/powerpoint/2010/main" val="72687598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fontScale="85000" lnSpcReduction="20000"/>
          </a:bodyPr>
          <a:lstStyle/>
          <a:p>
            <a:pPr algn="just"/>
            <a:endParaRPr lang="cs-CZ" sz="2800" dirty="0" smtClean="0">
              <a:solidFill>
                <a:schemeClr val="tx1"/>
              </a:solidFill>
            </a:endParaRPr>
          </a:p>
          <a:p>
            <a:pPr algn="just"/>
            <a:r>
              <a:rPr lang="cs-CZ" sz="2800" dirty="0" smtClean="0">
                <a:solidFill>
                  <a:schemeClr val="tx1"/>
                </a:solidFill>
              </a:rPr>
              <a:t>Jestliže </a:t>
            </a:r>
            <a:r>
              <a:rPr lang="cs-CZ" sz="2800" b="1" dirty="0">
                <a:solidFill>
                  <a:srgbClr val="FF0000"/>
                </a:solidFill>
              </a:rPr>
              <a:t>odborová organizace odmítla udělit souhlas </a:t>
            </a:r>
            <a:r>
              <a:rPr lang="cs-CZ" sz="2800" dirty="0">
                <a:solidFill>
                  <a:schemeClr val="tx1"/>
                </a:solidFill>
              </a:rPr>
              <a:t>podle odstavce 2, jsou výpověď nebo okamžité zrušení pracovního poměru z tohoto důvodu </a:t>
            </a:r>
            <a:r>
              <a:rPr lang="cs-CZ" sz="2800" b="1" dirty="0">
                <a:solidFill>
                  <a:srgbClr val="FF0000"/>
                </a:solidFill>
              </a:rPr>
              <a:t>neplatné</a:t>
            </a:r>
            <a:r>
              <a:rPr lang="cs-CZ" sz="2800" dirty="0">
                <a:solidFill>
                  <a:schemeClr val="tx1"/>
                </a:solidFill>
              </a:rPr>
              <a:t>; pokud jsou však ostatní podmínky výpovědi nebo okamžitého zrušení splněny a soud ve sporu podle § 72 shledá, že na zaměstnavateli nelze spravedlivě požadovat, aby zaměstnance nadále zaměstnával, jsou výpověď nebo okamžité zrušení pracovního poměru platné.</a:t>
            </a:r>
          </a:p>
          <a:p>
            <a:pPr algn="just"/>
            <a:endParaRPr lang="cs-CZ" sz="2800" dirty="0">
              <a:solidFill>
                <a:schemeClr val="tx1"/>
              </a:solidFill>
            </a:endParaRPr>
          </a:p>
          <a:p>
            <a:pPr algn="just"/>
            <a:r>
              <a:rPr lang="cs-CZ" sz="2800" dirty="0" smtClean="0">
                <a:solidFill>
                  <a:schemeClr val="tx1"/>
                </a:solidFill>
              </a:rPr>
              <a:t>S </a:t>
            </a:r>
            <a:r>
              <a:rPr lang="cs-CZ" sz="2800" dirty="0">
                <a:solidFill>
                  <a:schemeClr val="tx1"/>
                </a:solidFill>
              </a:rPr>
              <a:t>jinými případy rozvázání pracovního poměru je zaměstnavatel povinen seznámit odborovou organizaci ve lhůtách s ní dohodnutých.</a:t>
            </a:r>
            <a:endParaRPr lang="cs-CZ" sz="2800" dirty="0" smtClean="0">
              <a:solidFill>
                <a:schemeClr val="tx1"/>
              </a:solidFill>
            </a:endParaRPr>
          </a:p>
        </p:txBody>
      </p:sp>
      <p:sp>
        <p:nvSpPr>
          <p:cNvPr id="3" name="Nadpis 2"/>
          <p:cNvSpPr>
            <a:spLocks noGrp="1"/>
          </p:cNvSpPr>
          <p:nvPr>
            <p:ph type="title"/>
          </p:nvPr>
        </p:nvSpPr>
        <p:spPr/>
        <p:txBody>
          <a:bodyPr/>
          <a:lstStyle/>
          <a:p>
            <a:r>
              <a:rPr lang="cs-CZ" dirty="0" smtClean="0"/>
              <a:t>Projednání s odborovou organizací</a:t>
            </a:r>
            <a:endParaRPr lang="cs-CZ" dirty="0"/>
          </a:p>
        </p:txBody>
      </p:sp>
    </p:spTree>
    <p:extLst>
      <p:ext uri="{BB962C8B-B14F-4D97-AF65-F5344CB8AC3E}">
        <p14:creationId xmlns:p14="http://schemas.microsoft.com/office/powerpoint/2010/main" val="40895030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45720" indent="0" algn="just">
              <a:lnSpc>
                <a:spcPct val="80000"/>
              </a:lnSpc>
              <a:spcBef>
                <a:spcPts val="300"/>
              </a:spcBef>
              <a:buClr>
                <a:srgbClr val="9999FF"/>
              </a:buClr>
              <a:buSzPct val="267000"/>
              <a:buNone/>
              <a:defRPr/>
            </a:pPr>
            <a:r>
              <a:rPr lang="cs-CZ" dirty="0">
                <a:solidFill>
                  <a:srgbClr val="003621"/>
                </a:solidFill>
              </a:rPr>
              <a:t>a)</a:t>
            </a:r>
            <a:r>
              <a:rPr lang="cs-CZ" sz="2800" dirty="0">
                <a:solidFill>
                  <a:srgbClr val="FF0000"/>
                </a:solidFill>
              </a:rPr>
              <a:t> ruší</a:t>
            </a:r>
            <a:r>
              <a:rPr lang="cs-CZ" sz="2400" dirty="0">
                <a:solidFill>
                  <a:srgbClr val="005435"/>
                </a:solidFill>
              </a:rPr>
              <a:t>-li</a:t>
            </a:r>
            <a:r>
              <a:rPr lang="cs-CZ" sz="2800" dirty="0">
                <a:solidFill>
                  <a:srgbClr val="FF0000"/>
                </a:solidFill>
              </a:rPr>
              <a:t> </a:t>
            </a:r>
            <a:r>
              <a:rPr lang="cs-CZ" dirty="0">
                <a:solidFill>
                  <a:srgbClr val="003621"/>
                </a:solidFill>
              </a:rPr>
              <a:t>se zaměstnavatel nebo jeho část, </a:t>
            </a:r>
          </a:p>
          <a:p>
            <a:pPr algn="just">
              <a:lnSpc>
                <a:spcPct val="80000"/>
              </a:lnSpc>
              <a:spcBef>
                <a:spcPts val="300"/>
              </a:spcBef>
              <a:buSzPct val="267000"/>
              <a:defRPr/>
            </a:pPr>
            <a:endParaRPr lang="cs-CZ" dirty="0">
              <a:solidFill>
                <a:srgbClr val="003621"/>
              </a:solidFill>
            </a:endParaRPr>
          </a:p>
          <a:p>
            <a:pPr marL="45720" indent="0" algn="just">
              <a:lnSpc>
                <a:spcPct val="80000"/>
              </a:lnSpc>
              <a:spcBef>
                <a:spcPts val="300"/>
              </a:spcBef>
              <a:buClr>
                <a:srgbClr val="9999FF"/>
              </a:buClr>
              <a:buSzPct val="267000"/>
              <a:buNone/>
              <a:defRPr/>
            </a:pPr>
            <a:r>
              <a:rPr lang="cs-CZ" dirty="0">
                <a:solidFill>
                  <a:srgbClr val="003621"/>
                </a:solidFill>
              </a:rPr>
              <a:t>b) </a:t>
            </a:r>
            <a:r>
              <a:rPr lang="cs-CZ" sz="2800" dirty="0">
                <a:solidFill>
                  <a:srgbClr val="FF0000"/>
                </a:solidFill>
              </a:rPr>
              <a:t>přemísťuje</a:t>
            </a:r>
            <a:r>
              <a:rPr lang="cs-CZ" dirty="0">
                <a:solidFill>
                  <a:srgbClr val="003621"/>
                </a:solidFill>
              </a:rPr>
              <a:t>-li se zaměstnavatel nebo jeho část, </a:t>
            </a:r>
          </a:p>
          <a:p>
            <a:pPr algn="just">
              <a:lnSpc>
                <a:spcPct val="80000"/>
              </a:lnSpc>
              <a:spcBef>
                <a:spcPts val="300"/>
              </a:spcBef>
              <a:buSzPct val="267000"/>
              <a:defRPr/>
            </a:pPr>
            <a:endParaRPr lang="cs-CZ" dirty="0">
              <a:solidFill>
                <a:srgbClr val="003621"/>
              </a:solidFill>
            </a:endParaRPr>
          </a:p>
          <a:p>
            <a:pPr marL="45720" indent="0" algn="just">
              <a:lnSpc>
                <a:spcPct val="80000"/>
              </a:lnSpc>
              <a:spcBef>
                <a:spcPts val="300"/>
              </a:spcBef>
              <a:buClr>
                <a:srgbClr val="9999FF"/>
              </a:buClr>
              <a:buSzPct val="267000"/>
              <a:buNone/>
              <a:defRPr/>
            </a:pPr>
            <a:r>
              <a:rPr lang="cs-CZ" dirty="0">
                <a:solidFill>
                  <a:srgbClr val="003621"/>
                </a:solidFill>
              </a:rPr>
              <a:t>c) stane-li se </a:t>
            </a:r>
            <a:r>
              <a:rPr lang="cs-CZ" sz="2800" dirty="0">
                <a:solidFill>
                  <a:srgbClr val="FF0000"/>
                </a:solidFill>
              </a:rPr>
              <a:t>zaměstnanec nadbytečným </a:t>
            </a:r>
            <a:r>
              <a:rPr lang="cs-CZ" dirty="0">
                <a:solidFill>
                  <a:srgbClr val="003621"/>
                </a:solidFill>
              </a:rPr>
              <a:t>vzhledem k rozhodnutí zaměstnavatele nebo příslušného orgánu o změně jeho úkolů, technického vybavení, o snížení stavu zaměstnanců za účelem zvýšení efektivnosti práce nebo o jiných organizačních změnách, </a:t>
            </a:r>
          </a:p>
          <a:p>
            <a:pPr algn="just">
              <a:lnSpc>
                <a:spcPct val="80000"/>
              </a:lnSpc>
              <a:spcBef>
                <a:spcPts val="300"/>
              </a:spcBef>
              <a:buSzPct val="267000"/>
              <a:defRPr/>
            </a:pPr>
            <a:endParaRPr lang="cs-CZ" dirty="0">
              <a:solidFill>
                <a:srgbClr val="003621"/>
              </a:solidFill>
            </a:endParaRPr>
          </a:p>
          <a:p>
            <a:pPr marL="45720" indent="0" algn="just">
              <a:lnSpc>
                <a:spcPct val="80000"/>
              </a:lnSpc>
              <a:spcBef>
                <a:spcPts val="300"/>
              </a:spcBef>
              <a:buClr>
                <a:srgbClr val="9999FF"/>
              </a:buClr>
              <a:buSzPct val="267000"/>
              <a:buNone/>
              <a:defRPr/>
            </a:pPr>
            <a:r>
              <a:rPr lang="cs-CZ" dirty="0">
                <a:solidFill>
                  <a:srgbClr val="003621"/>
                </a:solidFill>
              </a:rPr>
              <a:t>d) nesmí-li zaměstnanec podle lékařského posudku vydaného </a:t>
            </a:r>
            <a:r>
              <a:rPr lang="cs-CZ" dirty="0" smtClean="0">
                <a:solidFill>
                  <a:srgbClr val="003621"/>
                </a:solidFill>
              </a:rPr>
              <a:t>poskytovatelem </a:t>
            </a:r>
            <a:r>
              <a:rPr lang="cs-CZ" dirty="0" err="1" smtClean="0">
                <a:solidFill>
                  <a:srgbClr val="003621"/>
                </a:solidFill>
              </a:rPr>
              <a:t>pracovnělékařských</a:t>
            </a:r>
            <a:r>
              <a:rPr lang="cs-CZ" dirty="0" smtClean="0">
                <a:solidFill>
                  <a:srgbClr val="003621"/>
                </a:solidFill>
              </a:rPr>
              <a:t> služeb </a:t>
            </a:r>
            <a:r>
              <a:rPr lang="cs-CZ" dirty="0">
                <a:solidFill>
                  <a:srgbClr val="003621"/>
                </a:solidFill>
              </a:rPr>
              <a:t>nebo rozhodnutí příslušného správního </a:t>
            </a:r>
            <a:r>
              <a:rPr lang="cs-CZ" dirty="0" smtClean="0">
                <a:solidFill>
                  <a:srgbClr val="003621"/>
                </a:solidFill>
              </a:rPr>
              <a:t>orgánu</a:t>
            </a:r>
            <a:r>
              <a:rPr lang="cs-CZ" dirty="0">
                <a:solidFill>
                  <a:srgbClr val="003621"/>
                </a:solidFill>
              </a:rPr>
              <a:t>, který lékařský posudek přezkoumává, dále konat dosavadní práci pro </a:t>
            </a:r>
            <a:r>
              <a:rPr lang="cs-CZ" sz="2800" dirty="0">
                <a:solidFill>
                  <a:srgbClr val="FF0000"/>
                </a:solidFill>
              </a:rPr>
              <a:t>pracovní úraz, onemocnění nemocí</a:t>
            </a:r>
            <a:r>
              <a:rPr lang="cs-CZ" sz="2800" dirty="0" smtClean="0">
                <a:solidFill>
                  <a:srgbClr val="FF0000"/>
                </a:solidFill>
              </a:rPr>
              <a:t> z </a:t>
            </a:r>
            <a:r>
              <a:rPr lang="cs-CZ" sz="2800" dirty="0">
                <a:solidFill>
                  <a:srgbClr val="FF0000"/>
                </a:solidFill>
              </a:rPr>
              <a:t>povolání </a:t>
            </a:r>
            <a:r>
              <a:rPr lang="cs-CZ" dirty="0">
                <a:solidFill>
                  <a:srgbClr val="003621"/>
                </a:solidFill>
              </a:rPr>
              <a:t>nebo pro ohrožení touto nemocí, anebo dosáhl-li na pracovišti určeném rozhodnutím příslušného orgánu ochrany veřejného zdraví nejvyšší příslušné expozice, </a:t>
            </a:r>
          </a:p>
          <a:p>
            <a:pPr marL="45720" indent="0">
              <a:lnSpc>
                <a:spcPct val="80000"/>
              </a:lnSpc>
              <a:spcBef>
                <a:spcPts val="300"/>
              </a:spcBef>
              <a:buSzPct val="267000"/>
              <a:buNone/>
              <a:defRPr/>
            </a:pPr>
            <a:endParaRPr lang="cs-CZ" dirty="0">
              <a:solidFill>
                <a:srgbClr val="003621"/>
              </a:solidFill>
            </a:endParaRPr>
          </a:p>
        </p:txBody>
      </p:sp>
      <p:sp>
        <p:nvSpPr>
          <p:cNvPr id="3" name="Nadpis 2"/>
          <p:cNvSpPr>
            <a:spLocks noGrp="1"/>
          </p:cNvSpPr>
          <p:nvPr>
            <p:ph type="title"/>
          </p:nvPr>
        </p:nvSpPr>
        <p:spPr/>
        <p:txBody>
          <a:bodyPr/>
          <a:lstStyle/>
          <a:p>
            <a:r>
              <a:rPr lang="cs-CZ" dirty="0" smtClean="0"/>
              <a:t>Výpověď – důvod (zaměstnavatel) - §52 ZP</a:t>
            </a:r>
            <a:endParaRPr lang="cs-CZ" dirty="0"/>
          </a:p>
        </p:txBody>
      </p:sp>
    </p:spTree>
    <p:extLst>
      <p:ext uri="{BB962C8B-B14F-4D97-AF65-F5344CB8AC3E}">
        <p14:creationId xmlns:p14="http://schemas.microsoft.com/office/powerpoint/2010/main" val="284688844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55576" y="1412776"/>
            <a:ext cx="5760640" cy="1780108"/>
          </a:xfrm>
        </p:spPr>
        <p:txBody>
          <a:bodyPr>
            <a:normAutofit fontScale="90000"/>
          </a:bodyPr>
          <a:lstStyle/>
          <a:p>
            <a:pPr algn="ctr"/>
            <a:r>
              <a:rPr lang="cs-CZ" sz="3600" i="1" dirty="0" smtClean="0">
                <a:solidFill>
                  <a:schemeClr val="tx1"/>
                </a:solidFill>
                <a:cs typeface="Times New Roman" pitchFamily="18" charset="0"/>
              </a:rPr>
              <a:t/>
            </a:r>
            <a:br>
              <a:rPr lang="cs-CZ" sz="3600" i="1" dirty="0" smtClean="0">
                <a:solidFill>
                  <a:schemeClr val="tx1"/>
                </a:solidFill>
                <a:cs typeface="Times New Roman" pitchFamily="18" charset="0"/>
              </a:rPr>
            </a:br>
            <a:r>
              <a:rPr lang="cs-CZ" sz="3600" i="1" dirty="0" smtClean="0">
                <a:solidFill>
                  <a:schemeClr val="tx1"/>
                </a:solidFill>
                <a:cs typeface="Times New Roman" pitchFamily="18" charset="0"/>
              </a:rPr>
              <a:t/>
            </a:r>
            <a:br>
              <a:rPr lang="cs-CZ" sz="3600" i="1" dirty="0" smtClean="0">
                <a:solidFill>
                  <a:schemeClr val="tx1"/>
                </a:solidFill>
                <a:cs typeface="Times New Roman" pitchFamily="18" charset="0"/>
              </a:rPr>
            </a:br>
            <a:r>
              <a:rPr lang="cs-CZ" sz="4000" b="1" dirty="0" smtClean="0">
                <a:solidFill>
                  <a:srgbClr val="FF0000"/>
                </a:solidFill>
                <a:cs typeface="Times New Roman" pitchFamily="18" charset="0"/>
              </a:rPr>
              <a:t>Odstupné</a:t>
            </a:r>
            <a:r>
              <a:rPr lang="cs-CZ" sz="4000" b="1" dirty="0">
                <a:solidFill>
                  <a:srgbClr val="FF0000"/>
                </a:solidFill>
                <a:cs typeface="Times New Roman" pitchFamily="18" charset="0"/>
              </a:rPr>
              <a:t/>
            </a:r>
            <a:br>
              <a:rPr lang="cs-CZ" sz="4000" b="1" dirty="0">
                <a:solidFill>
                  <a:srgbClr val="FF0000"/>
                </a:solidFill>
                <a:cs typeface="Times New Roman" pitchFamily="18" charset="0"/>
              </a:rPr>
            </a:br>
            <a:endParaRPr lang="cs-CZ" sz="4000" dirty="0">
              <a:solidFill>
                <a:schemeClr val="tx1"/>
              </a:solidFill>
              <a:cs typeface="Times New Roman" panose="02020603050405020304" pitchFamily="18" charset="0"/>
            </a:endParaRPr>
          </a:p>
        </p:txBody>
      </p:sp>
      <p:sp>
        <p:nvSpPr>
          <p:cNvPr id="3" name="Podnadpis 2"/>
          <p:cNvSpPr>
            <a:spLocks noGrp="1"/>
          </p:cNvSpPr>
          <p:nvPr>
            <p:ph type="subTitle" idx="1"/>
          </p:nvPr>
        </p:nvSpPr>
        <p:spPr>
          <a:xfrm>
            <a:off x="1403648" y="4077072"/>
            <a:ext cx="6400800" cy="1473200"/>
          </a:xfrm>
        </p:spPr>
        <p:txBody>
          <a:bodyPr/>
          <a:lstStyle/>
          <a:p>
            <a:endParaRPr lang="cs-CZ" sz="2500" dirty="0" smtClean="0"/>
          </a:p>
          <a:p>
            <a:endParaRPr lang="cs-CZ" sz="2500" dirty="0">
              <a:cs typeface="Times New Roman" pitchFamily="18" charset="0"/>
            </a:endParaRPr>
          </a:p>
          <a:p>
            <a:endParaRPr lang="cs-CZ" sz="2500" dirty="0">
              <a:cs typeface="Times New Roman" pitchFamily="18" charset="0"/>
            </a:endParaRPr>
          </a:p>
        </p:txBody>
      </p:sp>
    </p:spTree>
    <p:extLst>
      <p:ext uri="{BB962C8B-B14F-4D97-AF65-F5344CB8AC3E}">
        <p14:creationId xmlns:p14="http://schemas.microsoft.com/office/powerpoint/2010/main" val="218659172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5022298"/>
          </a:xfrm>
        </p:spPr>
        <p:txBody>
          <a:bodyPr>
            <a:normAutofit fontScale="47500" lnSpcReduction="20000"/>
          </a:bodyPr>
          <a:lstStyle/>
          <a:p>
            <a:pPr marL="45720" indent="0" algn="just">
              <a:buNone/>
            </a:pPr>
            <a:endParaRPr lang="cs-CZ" sz="2800" dirty="0" smtClean="0">
              <a:solidFill>
                <a:schemeClr val="tx1"/>
              </a:solidFill>
            </a:endParaRPr>
          </a:p>
          <a:p>
            <a:pPr marL="45720" indent="0" algn="just">
              <a:buNone/>
            </a:pPr>
            <a:r>
              <a:rPr lang="cs-CZ" sz="2800" dirty="0" smtClean="0">
                <a:solidFill>
                  <a:schemeClr val="tx1"/>
                </a:solidFill>
              </a:rPr>
              <a:t>Zaměstnanci</a:t>
            </a:r>
            <a:r>
              <a:rPr lang="cs-CZ" sz="2800" dirty="0">
                <a:solidFill>
                  <a:schemeClr val="tx1"/>
                </a:solidFill>
              </a:rPr>
              <a:t>, u něhož </a:t>
            </a:r>
            <a:r>
              <a:rPr lang="cs-CZ" sz="2800" dirty="0" smtClean="0">
                <a:solidFill>
                  <a:schemeClr val="tx1"/>
                </a:solidFill>
              </a:rPr>
              <a:t>dochází:</a:t>
            </a:r>
          </a:p>
          <a:p>
            <a:pPr marL="45720" indent="0" algn="just">
              <a:buNone/>
            </a:pPr>
            <a:endParaRPr lang="cs-CZ" sz="2800" dirty="0" smtClean="0">
              <a:solidFill>
                <a:schemeClr val="tx1"/>
              </a:solidFill>
            </a:endParaRPr>
          </a:p>
          <a:p>
            <a:pPr marL="560070" indent="-514350" algn="just">
              <a:buAutoNum type="alphaLcParenR"/>
            </a:pPr>
            <a:r>
              <a:rPr lang="cs-CZ" sz="2800" dirty="0" smtClean="0">
                <a:solidFill>
                  <a:schemeClr val="tx1"/>
                </a:solidFill>
              </a:rPr>
              <a:t>k </a:t>
            </a:r>
            <a:r>
              <a:rPr lang="cs-CZ" sz="2800" b="1" dirty="0">
                <a:solidFill>
                  <a:srgbClr val="FF0000"/>
                </a:solidFill>
              </a:rPr>
              <a:t>rozvázání pracovního poměru </a:t>
            </a:r>
            <a:r>
              <a:rPr lang="cs-CZ" sz="2800" b="1" dirty="0" smtClean="0">
                <a:solidFill>
                  <a:srgbClr val="FF0000"/>
                </a:solidFill>
              </a:rPr>
              <a:t>výpovědí</a:t>
            </a:r>
          </a:p>
          <a:p>
            <a:pPr marL="560070" indent="-514350" algn="just">
              <a:buAutoNum type="alphaLcParenR"/>
            </a:pPr>
            <a:r>
              <a:rPr lang="cs-CZ" sz="2800" dirty="0" smtClean="0">
                <a:solidFill>
                  <a:schemeClr val="tx1"/>
                </a:solidFill>
              </a:rPr>
              <a:t>danou </a:t>
            </a:r>
            <a:r>
              <a:rPr lang="cs-CZ" sz="2800" b="1" dirty="0">
                <a:solidFill>
                  <a:srgbClr val="FF0000"/>
                </a:solidFill>
              </a:rPr>
              <a:t>zaměstnavatelem</a:t>
            </a:r>
            <a:r>
              <a:rPr lang="cs-CZ" sz="2800" dirty="0">
                <a:solidFill>
                  <a:schemeClr val="tx1"/>
                </a:solidFill>
              </a:rPr>
              <a:t> </a:t>
            </a:r>
            <a:endParaRPr lang="cs-CZ" sz="2800" dirty="0" smtClean="0">
              <a:solidFill>
                <a:schemeClr val="tx1"/>
              </a:solidFill>
            </a:endParaRPr>
          </a:p>
          <a:p>
            <a:pPr marL="560070" indent="-514350" algn="just">
              <a:buAutoNum type="alphaLcParenR"/>
            </a:pPr>
            <a:r>
              <a:rPr lang="cs-CZ" sz="2800" b="1" dirty="0" smtClean="0">
                <a:solidFill>
                  <a:srgbClr val="FF0000"/>
                </a:solidFill>
              </a:rPr>
              <a:t>z </a:t>
            </a:r>
            <a:r>
              <a:rPr lang="cs-CZ" sz="2800" b="1" dirty="0">
                <a:solidFill>
                  <a:srgbClr val="FF0000"/>
                </a:solidFill>
              </a:rPr>
              <a:t>důvodů uvedených v § 52 písm. a) až c) nebo dohodou z týchž důvodů</a:t>
            </a:r>
            <a:r>
              <a:rPr lang="cs-CZ" sz="2800" dirty="0">
                <a:solidFill>
                  <a:schemeClr val="tx1"/>
                </a:solidFill>
              </a:rPr>
              <a:t>, </a:t>
            </a:r>
            <a:endParaRPr lang="cs-CZ" sz="2800" dirty="0" smtClean="0">
              <a:solidFill>
                <a:schemeClr val="tx1"/>
              </a:solidFill>
            </a:endParaRPr>
          </a:p>
          <a:p>
            <a:pPr marL="45720" indent="0" algn="just">
              <a:buNone/>
            </a:pPr>
            <a:endParaRPr lang="cs-CZ" sz="2800" dirty="0">
              <a:solidFill>
                <a:schemeClr val="tx1"/>
              </a:solidFill>
            </a:endParaRPr>
          </a:p>
          <a:p>
            <a:pPr marL="45720" indent="0" algn="just">
              <a:buNone/>
            </a:pPr>
            <a:r>
              <a:rPr lang="cs-CZ" sz="2800" dirty="0" smtClean="0">
                <a:solidFill>
                  <a:schemeClr val="tx1"/>
                </a:solidFill>
              </a:rPr>
              <a:t>přísluší </a:t>
            </a:r>
            <a:r>
              <a:rPr lang="cs-CZ" sz="2800" dirty="0">
                <a:solidFill>
                  <a:schemeClr val="tx1"/>
                </a:solidFill>
              </a:rPr>
              <a:t>od zaměstnavatele při skončení pracovního poměru odstupné ve výši </a:t>
            </a:r>
            <a:r>
              <a:rPr lang="cs-CZ" sz="2800" dirty="0" smtClean="0">
                <a:solidFill>
                  <a:schemeClr val="tx1"/>
                </a:solidFill>
              </a:rPr>
              <a:t>nejméně:</a:t>
            </a:r>
            <a:endParaRPr lang="cs-CZ" sz="2800" dirty="0">
              <a:solidFill>
                <a:schemeClr val="tx1"/>
              </a:solidFill>
            </a:endParaRPr>
          </a:p>
          <a:p>
            <a:pPr marL="45720" indent="0" algn="just">
              <a:buNone/>
            </a:pPr>
            <a:r>
              <a:rPr lang="cs-CZ" sz="2800" dirty="0">
                <a:solidFill>
                  <a:schemeClr val="tx1"/>
                </a:solidFill>
              </a:rPr>
              <a:t> </a:t>
            </a:r>
          </a:p>
          <a:p>
            <a:pPr marL="45720" indent="0" algn="just">
              <a:buNone/>
            </a:pPr>
            <a:r>
              <a:rPr lang="cs-CZ" sz="2800" dirty="0">
                <a:solidFill>
                  <a:schemeClr val="tx1"/>
                </a:solidFill>
              </a:rPr>
              <a:t>a) jednonásobku jeho průměrného výdělku, jestliže jeho pracovní poměr u zaměstnavatele trval méně než 1 rok,</a:t>
            </a:r>
          </a:p>
          <a:p>
            <a:pPr marL="45720" indent="0" algn="just">
              <a:buNone/>
            </a:pPr>
            <a:r>
              <a:rPr lang="cs-CZ" sz="2800" dirty="0">
                <a:solidFill>
                  <a:schemeClr val="tx1"/>
                </a:solidFill>
              </a:rPr>
              <a:t> </a:t>
            </a:r>
          </a:p>
          <a:p>
            <a:pPr marL="45720" indent="0" algn="just">
              <a:buNone/>
            </a:pPr>
            <a:r>
              <a:rPr lang="cs-CZ" sz="2800" dirty="0">
                <a:solidFill>
                  <a:schemeClr val="tx1"/>
                </a:solidFill>
              </a:rPr>
              <a:t>b) dvojnásobku jeho průměrného výdělku, jestliže jeho pracovní poměr u zaměstnavatele trval alespoň 1 rok a méně než 2 roky,</a:t>
            </a:r>
          </a:p>
          <a:p>
            <a:pPr marL="45720" indent="0" algn="just">
              <a:buNone/>
            </a:pPr>
            <a:r>
              <a:rPr lang="cs-CZ" sz="2800" dirty="0">
                <a:solidFill>
                  <a:schemeClr val="tx1"/>
                </a:solidFill>
              </a:rPr>
              <a:t> </a:t>
            </a:r>
          </a:p>
          <a:p>
            <a:pPr marL="45720" indent="0" algn="just">
              <a:buNone/>
            </a:pPr>
            <a:r>
              <a:rPr lang="cs-CZ" sz="2800" dirty="0">
                <a:solidFill>
                  <a:schemeClr val="tx1"/>
                </a:solidFill>
              </a:rPr>
              <a:t>c) trojnásobku jeho průměrného výdělku, jestliže jeho pracovní poměr u zaměstnavatele trval alespoň 2 roky,</a:t>
            </a:r>
          </a:p>
          <a:p>
            <a:pPr marL="45720" indent="0" algn="just">
              <a:buNone/>
            </a:pPr>
            <a:r>
              <a:rPr lang="cs-CZ" sz="2800" dirty="0">
                <a:solidFill>
                  <a:schemeClr val="tx1"/>
                </a:solidFill>
              </a:rPr>
              <a:t> </a:t>
            </a:r>
          </a:p>
          <a:p>
            <a:pPr marL="45720" indent="0" algn="just">
              <a:buNone/>
            </a:pPr>
            <a:r>
              <a:rPr lang="cs-CZ" sz="2800" dirty="0">
                <a:solidFill>
                  <a:schemeClr val="tx1"/>
                </a:solidFill>
              </a:rPr>
              <a:t>d) součtu trojnásobku jeho průměrného výdělku a částek uvedených v písmenech a) až c), jestliže dochází k rozvázání pracovního poměru v době, kdy se na zaměstnance vztahuje v kontu pracovní doby postup podle § 86 odst. 4.</a:t>
            </a:r>
          </a:p>
          <a:p>
            <a:pPr marL="45720" indent="0" algn="just">
              <a:buNone/>
            </a:pPr>
            <a:endParaRPr lang="cs-CZ" sz="2800" dirty="0" smtClean="0">
              <a:solidFill>
                <a:schemeClr val="tx1"/>
              </a:solidFill>
            </a:endParaRPr>
          </a:p>
          <a:p>
            <a:pPr marL="45720" indent="0" algn="just">
              <a:buNone/>
            </a:pPr>
            <a:r>
              <a:rPr lang="cs-CZ" sz="2800" dirty="0" smtClean="0">
                <a:solidFill>
                  <a:schemeClr val="tx1"/>
                </a:solidFill>
              </a:rPr>
              <a:t>Za </a:t>
            </a:r>
            <a:r>
              <a:rPr lang="cs-CZ" sz="2800" dirty="0">
                <a:solidFill>
                  <a:schemeClr val="tx1"/>
                </a:solidFill>
              </a:rPr>
              <a:t>dobu trvání pracovního poměru se považuje i doba trvání předchozího pracovního poměru u téhož zaměstnavatele, pokud doba od jeho skončení do vzniku následujícího pracovního poměru nepřesáhla dobu 6 měsíců</a:t>
            </a:r>
            <a:r>
              <a:rPr lang="cs-CZ" sz="2800" dirty="0" smtClean="0">
                <a:solidFill>
                  <a:schemeClr val="tx1"/>
                </a:solidFill>
              </a:rPr>
              <a:t>.</a:t>
            </a:r>
          </a:p>
          <a:p>
            <a:pPr marL="45720" indent="0" algn="just">
              <a:buNone/>
            </a:pPr>
            <a:endParaRPr lang="cs-CZ" sz="2800" dirty="0">
              <a:solidFill>
                <a:schemeClr val="tx1"/>
              </a:solidFill>
            </a:endParaRPr>
          </a:p>
          <a:p>
            <a:pPr marL="45720" indent="0" algn="just">
              <a:buNone/>
            </a:pPr>
            <a:endParaRPr lang="cs-CZ" sz="2800" dirty="0" smtClean="0">
              <a:solidFill>
                <a:schemeClr val="tx1"/>
              </a:solidFill>
            </a:endParaRPr>
          </a:p>
        </p:txBody>
      </p:sp>
      <p:sp>
        <p:nvSpPr>
          <p:cNvPr id="3" name="Nadpis 2"/>
          <p:cNvSpPr>
            <a:spLocks noGrp="1"/>
          </p:cNvSpPr>
          <p:nvPr>
            <p:ph type="title"/>
          </p:nvPr>
        </p:nvSpPr>
        <p:spPr/>
        <p:txBody>
          <a:bodyPr/>
          <a:lstStyle/>
          <a:p>
            <a:r>
              <a:rPr lang="cs-CZ" dirty="0" smtClean="0"/>
              <a:t>Odstupné</a:t>
            </a:r>
            <a:endParaRPr lang="cs-CZ" dirty="0"/>
          </a:p>
        </p:txBody>
      </p:sp>
    </p:spTree>
    <p:extLst>
      <p:ext uri="{BB962C8B-B14F-4D97-AF65-F5344CB8AC3E}">
        <p14:creationId xmlns:p14="http://schemas.microsoft.com/office/powerpoint/2010/main" val="112098432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5022298"/>
          </a:xfrm>
        </p:spPr>
        <p:txBody>
          <a:bodyPr>
            <a:normAutofit fontScale="55000" lnSpcReduction="20000"/>
          </a:bodyPr>
          <a:lstStyle/>
          <a:p>
            <a:pPr marL="45720" indent="0" algn="just">
              <a:buNone/>
            </a:pPr>
            <a:endParaRPr lang="cs-CZ" sz="2800" dirty="0" smtClean="0">
              <a:solidFill>
                <a:schemeClr val="tx1"/>
              </a:solidFill>
            </a:endParaRPr>
          </a:p>
          <a:p>
            <a:pPr marL="45720" indent="0" algn="just">
              <a:buNone/>
            </a:pPr>
            <a:r>
              <a:rPr lang="cs-CZ" sz="2800" dirty="0" smtClean="0">
                <a:solidFill>
                  <a:schemeClr val="tx1"/>
                </a:solidFill>
              </a:rPr>
              <a:t>Zaměstnanci</a:t>
            </a:r>
            <a:r>
              <a:rPr lang="cs-CZ" sz="2800" dirty="0">
                <a:solidFill>
                  <a:schemeClr val="tx1"/>
                </a:solidFill>
              </a:rPr>
              <a:t>, u něhož dochází k </a:t>
            </a:r>
            <a:r>
              <a:rPr lang="cs-CZ" sz="2800" b="1" dirty="0">
                <a:solidFill>
                  <a:srgbClr val="FF0000"/>
                </a:solidFill>
              </a:rPr>
              <a:t>rozvázání pracovního poměru výpovědí danou zaměstnavatelem</a:t>
            </a:r>
            <a:r>
              <a:rPr lang="cs-CZ" sz="2800" dirty="0">
                <a:solidFill>
                  <a:schemeClr val="tx1"/>
                </a:solidFill>
              </a:rPr>
              <a:t> z důvodů uvedených v </a:t>
            </a:r>
            <a:r>
              <a:rPr lang="cs-CZ" sz="2800" b="1" dirty="0">
                <a:solidFill>
                  <a:srgbClr val="FF0000"/>
                </a:solidFill>
              </a:rPr>
              <a:t>§ 52 písm. d) nebo dohodou z týchž důvodů</a:t>
            </a:r>
            <a:r>
              <a:rPr lang="cs-CZ" sz="2800" dirty="0">
                <a:solidFill>
                  <a:schemeClr val="tx1"/>
                </a:solidFill>
              </a:rPr>
              <a:t>, přísluší od zaměstnavatele při skončení pracovního poměru odstupné ve výši nejméně </a:t>
            </a:r>
            <a:r>
              <a:rPr lang="cs-CZ" sz="2800" b="1" dirty="0">
                <a:solidFill>
                  <a:srgbClr val="FF0000"/>
                </a:solidFill>
              </a:rPr>
              <a:t>dvanáctinásobku průměrného výdělku</a:t>
            </a:r>
            <a:r>
              <a:rPr lang="cs-CZ" sz="2800" dirty="0">
                <a:solidFill>
                  <a:schemeClr val="tx1"/>
                </a:solidFill>
              </a:rPr>
              <a:t>. Byl-li se zaměstnancem rozvázán pracovní poměr, protože nesmí podle lékařského posudku vydaného poskytovatelem </a:t>
            </a:r>
            <a:r>
              <a:rPr lang="cs-CZ" sz="2800" dirty="0" err="1">
                <a:solidFill>
                  <a:schemeClr val="tx1"/>
                </a:solidFill>
              </a:rPr>
              <a:t>pracovnělékařských</a:t>
            </a:r>
            <a:r>
              <a:rPr lang="cs-CZ" sz="2800" dirty="0">
                <a:solidFill>
                  <a:schemeClr val="tx1"/>
                </a:solidFill>
              </a:rPr>
              <a:t> služeb nebo rozhodnutím příslušného správního orgánu, který lékařský posudek přezkoumává, dále konat dosavadní práci pro pracovní úraz nebo pro onemocnění nemocí z povolání, a zaměstnavatel se zcela zprostí své povinnosti podle § 270 odst. 1, odstupné podle věty druhé zaměstnanci nepřísluší.</a:t>
            </a:r>
          </a:p>
          <a:p>
            <a:pPr marL="45720" indent="0" algn="just">
              <a:buNone/>
            </a:pPr>
            <a:r>
              <a:rPr lang="cs-CZ" sz="2800" dirty="0">
                <a:solidFill>
                  <a:schemeClr val="tx1"/>
                </a:solidFill>
              </a:rPr>
              <a:t> </a:t>
            </a:r>
          </a:p>
          <a:p>
            <a:pPr marL="45720" indent="0" algn="just">
              <a:buNone/>
            </a:pPr>
            <a:endParaRPr lang="cs-CZ" sz="2800" dirty="0" smtClean="0">
              <a:solidFill>
                <a:schemeClr val="tx1"/>
              </a:solidFill>
            </a:endParaRPr>
          </a:p>
          <a:p>
            <a:pPr marL="45720" indent="0" algn="just">
              <a:buNone/>
            </a:pPr>
            <a:r>
              <a:rPr lang="cs-CZ" sz="2800" dirty="0" smtClean="0">
                <a:solidFill>
                  <a:schemeClr val="tx1"/>
                </a:solidFill>
              </a:rPr>
              <a:t>Pro </a:t>
            </a:r>
            <a:r>
              <a:rPr lang="cs-CZ" sz="2800" dirty="0">
                <a:solidFill>
                  <a:schemeClr val="tx1"/>
                </a:solidFill>
              </a:rPr>
              <a:t>účely odstupného se průměrným výdělkem rozumí průměrný měsíční výdělek.</a:t>
            </a:r>
          </a:p>
          <a:p>
            <a:pPr marL="45720" indent="0" algn="just">
              <a:buNone/>
            </a:pPr>
            <a:r>
              <a:rPr lang="cs-CZ" sz="2800" dirty="0">
                <a:solidFill>
                  <a:schemeClr val="tx1"/>
                </a:solidFill>
              </a:rPr>
              <a:t> </a:t>
            </a:r>
          </a:p>
          <a:p>
            <a:pPr marL="45720" indent="0" algn="just">
              <a:buNone/>
            </a:pPr>
            <a:r>
              <a:rPr lang="cs-CZ" sz="2800" dirty="0" smtClean="0">
                <a:solidFill>
                  <a:schemeClr val="tx1"/>
                </a:solidFill>
              </a:rPr>
              <a:t>Odstupné </a:t>
            </a:r>
            <a:r>
              <a:rPr lang="cs-CZ" sz="2800" dirty="0">
                <a:solidFill>
                  <a:schemeClr val="tx1"/>
                </a:solidFill>
              </a:rPr>
              <a:t>je zaměstnavatel povinen zaměstnanci vyplatit po skončení pracovního poměru v nejbližším výplatním termínu určeném u zaměstnavatele pro výplatu mzdy nebo platu, pokud se písemně nedohodne se zaměstnancem na výplatě odstupného v den skončení pracovního poměru nebo na pozdějším termínu výplaty.</a:t>
            </a:r>
          </a:p>
          <a:p>
            <a:pPr marL="45720" indent="0" algn="just">
              <a:buNone/>
            </a:pPr>
            <a:endParaRPr lang="cs-CZ" sz="2800" dirty="0" smtClean="0">
              <a:solidFill>
                <a:schemeClr val="tx1"/>
              </a:solidFill>
            </a:endParaRPr>
          </a:p>
        </p:txBody>
      </p:sp>
      <p:sp>
        <p:nvSpPr>
          <p:cNvPr id="3" name="Nadpis 2"/>
          <p:cNvSpPr>
            <a:spLocks noGrp="1"/>
          </p:cNvSpPr>
          <p:nvPr>
            <p:ph type="title"/>
          </p:nvPr>
        </p:nvSpPr>
        <p:spPr/>
        <p:txBody>
          <a:bodyPr/>
          <a:lstStyle/>
          <a:p>
            <a:r>
              <a:rPr lang="cs-CZ" dirty="0" smtClean="0"/>
              <a:t>Odstupné</a:t>
            </a:r>
            <a:endParaRPr lang="cs-CZ" dirty="0"/>
          </a:p>
        </p:txBody>
      </p:sp>
    </p:spTree>
    <p:extLst>
      <p:ext uri="{BB962C8B-B14F-4D97-AF65-F5344CB8AC3E}">
        <p14:creationId xmlns:p14="http://schemas.microsoft.com/office/powerpoint/2010/main" val="181957209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5022298"/>
          </a:xfrm>
        </p:spPr>
        <p:txBody>
          <a:bodyPr>
            <a:normAutofit fontScale="92500" lnSpcReduction="10000"/>
          </a:bodyPr>
          <a:lstStyle/>
          <a:p>
            <a:pPr marL="45720" indent="0" algn="just">
              <a:buNone/>
            </a:pPr>
            <a:endParaRPr lang="cs-CZ" sz="2800" dirty="0" smtClean="0">
              <a:solidFill>
                <a:schemeClr val="tx1"/>
              </a:solidFill>
            </a:endParaRPr>
          </a:p>
          <a:p>
            <a:pPr marL="45720" indent="0" algn="just">
              <a:buNone/>
            </a:pPr>
            <a:r>
              <a:rPr lang="cs-CZ" sz="2800" dirty="0" smtClean="0">
                <a:solidFill>
                  <a:schemeClr val="tx1"/>
                </a:solidFill>
              </a:rPr>
              <a:t>Bude-li </a:t>
            </a:r>
            <a:r>
              <a:rPr lang="cs-CZ" sz="2800" dirty="0">
                <a:solidFill>
                  <a:schemeClr val="tx1"/>
                </a:solidFill>
              </a:rPr>
              <a:t>zaměstnanec po skončení pracovního poměru konat práci u dosavadního zaměstnavatele v pracovním poměru nebo na základě dohody o pracovní činnosti před uplynutím doby určené podle počtu násobků průměrných výdělků, z nichž byla odvozena výše odstupného, je povinen tomuto zaměstnavateli vrátit odstupné nebo jeho poměrnou část.</a:t>
            </a:r>
          </a:p>
          <a:p>
            <a:pPr marL="45720" indent="0" algn="just">
              <a:buNone/>
            </a:pPr>
            <a:r>
              <a:rPr lang="cs-CZ" sz="2800" dirty="0">
                <a:solidFill>
                  <a:schemeClr val="tx1"/>
                </a:solidFill>
              </a:rPr>
              <a:t> </a:t>
            </a:r>
          </a:p>
          <a:p>
            <a:pPr marL="45720" indent="0" algn="just">
              <a:buNone/>
            </a:pPr>
            <a:r>
              <a:rPr lang="cs-CZ" sz="2800" dirty="0" smtClean="0">
                <a:solidFill>
                  <a:schemeClr val="tx1"/>
                </a:solidFill>
              </a:rPr>
              <a:t>Poměrná </a:t>
            </a:r>
            <a:r>
              <a:rPr lang="cs-CZ" sz="2800" dirty="0">
                <a:solidFill>
                  <a:schemeClr val="tx1"/>
                </a:solidFill>
              </a:rPr>
              <a:t>část odstupného se stanoví podle počtu kalendářních dnů od nového nástupu do zaměstnání do uplynutí doby podle odstavce 1.</a:t>
            </a:r>
            <a:endParaRPr lang="cs-CZ" sz="2800" dirty="0" smtClean="0">
              <a:solidFill>
                <a:schemeClr val="tx1"/>
              </a:solidFill>
            </a:endParaRPr>
          </a:p>
        </p:txBody>
      </p:sp>
      <p:sp>
        <p:nvSpPr>
          <p:cNvPr id="3" name="Nadpis 2"/>
          <p:cNvSpPr>
            <a:spLocks noGrp="1"/>
          </p:cNvSpPr>
          <p:nvPr>
            <p:ph type="title"/>
          </p:nvPr>
        </p:nvSpPr>
        <p:spPr/>
        <p:txBody>
          <a:bodyPr/>
          <a:lstStyle/>
          <a:p>
            <a:r>
              <a:rPr lang="cs-CZ" dirty="0" smtClean="0"/>
              <a:t>Odstupné</a:t>
            </a:r>
            <a:endParaRPr lang="cs-CZ" dirty="0"/>
          </a:p>
        </p:txBody>
      </p:sp>
    </p:spTree>
    <p:extLst>
      <p:ext uri="{BB962C8B-B14F-4D97-AF65-F5344CB8AC3E}">
        <p14:creationId xmlns:p14="http://schemas.microsoft.com/office/powerpoint/2010/main" val="393044026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55576" y="1412776"/>
            <a:ext cx="5760640" cy="1780108"/>
          </a:xfrm>
        </p:spPr>
        <p:txBody>
          <a:bodyPr>
            <a:normAutofit fontScale="90000"/>
          </a:bodyPr>
          <a:lstStyle/>
          <a:p>
            <a:pPr algn="ctr"/>
            <a:r>
              <a:rPr lang="cs-CZ" sz="3600" i="1" dirty="0" smtClean="0">
                <a:solidFill>
                  <a:schemeClr val="tx1"/>
                </a:solidFill>
                <a:cs typeface="Times New Roman" pitchFamily="18" charset="0"/>
              </a:rPr>
              <a:t/>
            </a:r>
            <a:br>
              <a:rPr lang="cs-CZ" sz="3600" i="1" dirty="0" smtClean="0">
                <a:solidFill>
                  <a:schemeClr val="tx1"/>
                </a:solidFill>
                <a:cs typeface="Times New Roman" pitchFamily="18" charset="0"/>
              </a:rPr>
            </a:br>
            <a:r>
              <a:rPr lang="cs-CZ" sz="3600" i="1" dirty="0" smtClean="0">
                <a:solidFill>
                  <a:schemeClr val="tx1"/>
                </a:solidFill>
                <a:cs typeface="Times New Roman" pitchFamily="18" charset="0"/>
              </a:rPr>
              <a:t/>
            </a:r>
            <a:br>
              <a:rPr lang="cs-CZ" sz="3600" i="1" dirty="0" smtClean="0">
                <a:solidFill>
                  <a:schemeClr val="tx1"/>
                </a:solidFill>
                <a:cs typeface="Times New Roman" pitchFamily="18" charset="0"/>
              </a:rPr>
            </a:br>
            <a:r>
              <a:rPr lang="cs-CZ" sz="4000" b="1" dirty="0" smtClean="0">
                <a:solidFill>
                  <a:srgbClr val="FF0000"/>
                </a:solidFill>
                <a:cs typeface="Times New Roman" pitchFamily="18" charset="0"/>
              </a:rPr>
              <a:t>Neplatné rozvázání pracovního poměru</a:t>
            </a:r>
            <a:endParaRPr lang="cs-CZ" sz="4000" dirty="0">
              <a:solidFill>
                <a:schemeClr val="tx1"/>
              </a:solidFill>
              <a:cs typeface="Times New Roman" panose="02020603050405020304" pitchFamily="18" charset="0"/>
            </a:endParaRPr>
          </a:p>
        </p:txBody>
      </p:sp>
      <p:sp>
        <p:nvSpPr>
          <p:cNvPr id="3" name="Podnadpis 2"/>
          <p:cNvSpPr>
            <a:spLocks noGrp="1"/>
          </p:cNvSpPr>
          <p:nvPr>
            <p:ph type="subTitle" idx="1"/>
          </p:nvPr>
        </p:nvSpPr>
        <p:spPr>
          <a:xfrm>
            <a:off x="1403648" y="4077072"/>
            <a:ext cx="6400800" cy="1473200"/>
          </a:xfrm>
        </p:spPr>
        <p:txBody>
          <a:bodyPr/>
          <a:lstStyle/>
          <a:p>
            <a:endParaRPr lang="cs-CZ" sz="2500" dirty="0" smtClean="0"/>
          </a:p>
          <a:p>
            <a:endParaRPr lang="cs-CZ" sz="2500" dirty="0">
              <a:cs typeface="Times New Roman" pitchFamily="18" charset="0"/>
            </a:endParaRPr>
          </a:p>
          <a:p>
            <a:endParaRPr lang="cs-CZ" sz="2500" dirty="0">
              <a:cs typeface="Times New Roman" pitchFamily="18" charset="0"/>
            </a:endParaRPr>
          </a:p>
        </p:txBody>
      </p:sp>
    </p:spTree>
    <p:extLst>
      <p:ext uri="{BB962C8B-B14F-4D97-AF65-F5344CB8AC3E}">
        <p14:creationId xmlns:p14="http://schemas.microsoft.com/office/powerpoint/2010/main" val="2280865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a:bodyPr>
          <a:lstStyle/>
          <a:p>
            <a:pPr marL="0" indent="0" algn="just" fontAlgn="auto">
              <a:spcBef>
                <a:spcPts val="0"/>
              </a:spcBef>
              <a:spcAft>
                <a:spcPts val="0"/>
              </a:spcAft>
              <a:buClr>
                <a:schemeClr val="bg1">
                  <a:lumMod val="50000"/>
                </a:schemeClr>
              </a:buClr>
              <a:buSzPct val="50000"/>
              <a:buNone/>
              <a:defRPr/>
            </a:pPr>
            <a:r>
              <a:rPr lang="cs-CZ" sz="2800" dirty="0" smtClean="0">
                <a:solidFill>
                  <a:schemeClr val="tx1"/>
                </a:solidFill>
              </a:rPr>
              <a:t> - </a:t>
            </a:r>
            <a:r>
              <a:rPr lang="cs-CZ" sz="2800" b="1" dirty="0">
                <a:solidFill>
                  <a:srgbClr val="FF0000"/>
                </a:solidFill>
              </a:rPr>
              <a:t>PODSTATA</a:t>
            </a:r>
          </a:p>
          <a:p>
            <a:pPr marL="0" indent="0" algn="just" fontAlgn="auto">
              <a:spcBef>
                <a:spcPts val="0"/>
              </a:spcBef>
              <a:spcAft>
                <a:spcPts val="0"/>
              </a:spcAft>
              <a:buClr>
                <a:schemeClr val="bg1">
                  <a:lumMod val="50000"/>
                </a:schemeClr>
              </a:buClr>
              <a:buSzPct val="50000"/>
              <a:buNone/>
              <a:defRPr/>
            </a:pPr>
            <a:endParaRPr lang="cs-CZ" sz="2800" b="1" dirty="0">
              <a:solidFill>
                <a:srgbClr val="FF0000"/>
              </a:solidFill>
            </a:endParaRPr>
          </a:p>
          <a:p>
            <a:pPr algn="just">
              <a:spcBef>
                <a:spcPts val="0"/>
              </a:spcBef>
              <a:buSzPct val="50000"/>
              <a:buFont typeface="Wingdings" panose="05000000000000000000" pitchFamily="2" charset="2"/>
              <a:buChar char="Ø"/>
              <a:defRPr/>
            </a:pPr>
            <a:r>
              <a:rPr lang="cs-CZ" sz="2800" dirty="0"/>
              <a:t>Z nebo z mají za to, že druhá strana neplatně </a:t>
            </a:r>
            <a:r>
              <a:rPr lang="cs-CZ" sz="2800" b="1" dirty="0">
                <a:solidFill>
                  <a:srgbClr val="FF0000"/>
                </a:solidFill>
              </a:rPr>
              <a:t>jednostranně</a:t>
            </a:r>
            <a:r>
              <a:rPr lang="cs-CZ" sz="2800" dirty="0"/>
              <a:t> rozvázala pracovní poměr</a:t>
            </a:r>
          </a:p>
          <a:p>
            <a:pPr marL="0" indent="0" algn="just">
              <a:spcBef>
                <a:spcPts val="0"/>
              </a:spcBef>
              <a:buSzPct val="50000"/>
              <a:buNone/>
              <a:defRPr/>
            </a:pPr>
            <a:endParaRPr lang="cs-CZ" sz="2800" dirty="0"/>
          </a:p>
          <a:p>
            <a:pPr marL="0" indent="0" algn="just">
              <a:spcBef>
                <a:spcPts val="0"/>
              </a:spcBef>
              <a:buSzPct val="50000"/>
              <a:buNone/>
              <a:defRPr/>
            </a:pPr>
            <a:r>
              <a:rPr lang="cs-CZ" sz="2800" dirty="0"/>
              <a:t>=&gt; ZP upravuje postup, jak má z nebo Z postupovat pro případ, že se jedna ze stran domnívá, že PP nebyl rozvázán platně</a:t>
            </a:r>
          </a:p>
          <a:p>
            <a:pPr marL="0" indent="0" algn="just">
              <a:spcBef>
                <a:spcPts val="0"/>
              </a:spcBef>
              <a:buSzPct val="50000"/>
              <a:buNone/>
              <a:defRPr/>
            </a:pPr>
            <a:endParaRPr lang="cs-CZ" sz="2800" dirty="0"/>
          </a:p>
          <a:p>
            <a:pPr algn="just">
              <a:spcBef>
                <a:spcPts val="0"/>
              </a:spcBef>
              <a:buSzPct val="50000"/>
              <a:buFont typeface="Wingdings" panose="05000000000000000000" pitchFamily="2" charset="2"/>
              <a:buChar char="Ø"/>
              <a:defRPr/>
            </a:pPr>
            <a:r>
              <a:rPr lang="cs-CZ" sz="2800" dirty="0"/>
              <a:t>aplikuje se na zrušení PP výpovědí, okamžitým zrušením PP, zrušením PP ve zkušební době</a:t>
            </a:r>
          </a:p>
        </p:txBody>
      </p:sp>
      <p:sp>
        <p:nvSpPr>
          <p:cNvPr id="3" name="Nadpis 2"/>
          <p:cNvSpPr>
            <a:spLocks noGrp="1"/>
          </p:cNvSpPr>
          <p:nvPr>
            <p:ph type="title"/>
          </p:nvPr>
        </p:nvSpPr>
        <p:spPr/>
        <p:txBody>
          <a:bodyPr/>
          <a:lstStyle/>
          <a:p>
            <a:r>
              <a:rPr lang="cs-CZ" dirty="0" smtClean="0"/>
              <a:t>Neplatné rozvázání pracovního poměru</a:t>
            </a:r>
            <a:endParaRPr lang="cs-CZ" dirty="0"/>
          </a:p>
        </p:txBody>
      </p:sp>
    </p:spTree>
    <p:extLst>
      <p:ext uri="{BB962C8B-B14F-4D97-AF65-F5344CB8AC3E}">
        <p14:creationId xmlns:p14="http://schemas.microsoft.com/office/powerpoint/2010/main" val="48979406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fontScale="85000" lnSpcReduction="20000"/>
          </a:bodyPr>
          <a:lstStyle/>
          <a:p>
            <a:pPr marL="0" indent="0" algn="just">
              <a:spcBef>
                <a:spcPts val="0"/>
              </a:spcBef>
              <a:buClr>
                <a:schemeClr val="bg1">
                  <a:lumMod val="50000"/>
                </a:schemeClr>
              </a:buClr>
              <a:buSzPct val="50000"/>
              <a:buNone/>
              <a:defRPr/>
            </a:pPr>
            <a:r>
              <a:rPr lang="cs-CZ" sz="2800" dirty="0" smtClean="0"/>
              <a:t>1</a:t>
            </a:r>
            <a:r>
              <a:rPr lang="cs-CZ" sz="2800" dirty="0"/>
              <a:t>) </a:t>
            </a:r>
            <a:r>
              <a:rPr lang="cs-CZ" sz="2800" b="1" dirty="0"/>
              <a:t>Dal-li zaměstnavatel </a:t>
            </a:r>
            <a:r>
              <a:rPr lang="cs-CZ" sz="2800" dirty="0"/>
              <a:t>zaměstnanci </a:t>
            </a:r>
            <a:r>
              <a:rPr lang="cs-CZ" sz="2800" b="1" dirty="0"/>
              <a:t>neplatnou výpověď </a:t>
            </a:r>
            <a:r>
              <a:rPr lang="cs-CZ" sz="2800" dirty="0"/>
              <a:t>nebo zrušil-li s ním zaměstnavatel neplatně pracovní poměr okamžitě nebo ve zkušební době,</a:t>
            </a:r>
          </a:p>
          <a:p>
            <a:pPr marL="0" indent="0" algn="just">
              <a:spcBef>
                <a:spcPts val="0"/>
              </a:spcBef>
              <a:buClr>
                <a:schemeClr val="bg1">
                  <a:lumMod val="50000"/>
                </a:schemeClr>
              </a:buClr>
              <a:buSzPct val="50000"/>
              <a:buNone/>
              <a:defRPr/>
            </a:pPr>
            <a:endParaRPr lang="cs-CZ" sz="2800" dirty="0"/>
          </a:p>
          <a:p>
            <a:pPr marL="0" indent="0" algn="just">
              <a:spcBef>
                <a:spcPts val="0"/>
              </a:spcBef>
              <a:buClr>
                <a:schemeClr val="bg1">
                  <a:lumMod val="50000"/>
                </a:schemeClr>
              </a:buClr>
              <a:buSzPct val="50000"/>
              <a:buNone/>
              <a:defRPr/>
            </a:pPr>
            <a:r>
              <a:rPr lang="cs-CZ" sz="2800" dirty="0"/>
              <a:t>2) A </a:t>
            </a:r>
            <a:r>
              <a:rPr lang="cs-CZ" sz="2800" b="1" dirty="0">
                <a:solidFill>
                  <a:srgbClr val="FF0000"/>
                </a:solidFill>
              </a:rPr>
              <a:t>oznámil-li</a:t>
            </a:r>
            <a:r>
              <a:rPr lang="cs-CZ" sz="2800" b="1" dirty="0"/>
              <a:t> zaměstnanec </a:t>
            </a:r>
            <a:r>
              <a:rPr lang="cs-CZ" sz="2800" dirty="0"/>
              <a:t>zaměstnavateli </a:t>
            </a:r>
            <a:r>
              <a:rPr lang="cs-CZ" sz="2800" i="1" dirty="0"/>
              <a:t>bez zbytečného odkladu</a:t>
            </a:r>
            <a:r>
              <a:rPr lang="cs-CZ" sz="2800" dirty="0"/>
              <a:t> (jak dlouhá lhůta???) </a:t>
            </a:r>
            <a:r>
              <a:rPr lang="cs-CZ" sz="2800" b="1" dirty="0"/>
              <a:t>písemně</a:t>
            </a:r>
            <a:r>
              <a:rPr lang="cs-CZ" sz="2800" dirty="0"/>
              <a:t>, že trvá na tom, aby ho dále zaměstnával,</a:t>
            </a:r>
          </a:p>
          <a:p>
            <a:pPr marL="0" indent="0" algn="just">
              <a:spcBef>
                <a:spcPts val="0"/>
              </a:spcBef>
              <a:buClr>
                <a:schemeClr val="bg1">
                  <a:lumMod val="50000"/>
                </a:schemeClr>
              </a:buClr>
              <a:buSzPct val="50000"/>
              <a:buNone/>
              <a:defRPr/>
            </a:pPr>
            <a:endParaRPr lang="cs-CZ" sz="2800" dirty="0"/>
          </a:p>
          <a:p>
            <a:pPr marL="0" indent="0" algn="just">
              <a:spcBef>
                <a:spcPts val="0"/>
              </a:spcBef>
              <a:buClr>
                <a:schemeClr val="bg1">
                  <a:lumMod val="50000"/>
                </a:schemeClr>
              </a:buClr>
              <a:buSzPct val="50000"/>
              <a:buNone/>
              <a:defRPr/>
            </a:pPr>
            <a:r>
              <a:rPr lang="cs-CZ" sz="2800" dirty="0"/>
              <a:t>=&gt; jeho </a:t>
            </a:r>
            <a:r>
              <a:rPr lang="cs-CZ" sz="2800" b="1" dirty="0"/>
              <a:t>pracovní poměr trvá </a:t>
            </a:r>
            <a:r>
              <a:rPr lang="cs-CZ" sz="2800" dirty="0"/>
              <a:t>i nadále a zaměstnavatel je povinen poskytnout mu </a:t>
            </a:r>
            <a:r>
              <a:rPr lang="cs-CZ" sz="2800" b="1" dirty="0"/>
              <a:t>náhradu mzdy nebo platu</a:t>
            </a:r>
            <a:r>
              <a:rPr lang="cs-CZ" sz="2800" dirty="0"/>
              <a:t>. Náhrada podle věty první přísluší zaměstnanci ve výši průměrného výdělku </a:t>
            </a:r>
            <a:r>
              <a:rPr lang="cs-CZ" sz="2800" b="1" dirty="0"/>
              <a:t>ODE dne, kdy oznámil zaměstnavateli</a:t>
            </a:r>
            <a:r>
              <a:rPr lang="cs-CZ" sz="2800" dirty="0"/>
              <a:t>, že trvá na dalším zaměstnávání, </a:t>
            </a:r>
            <a:r>
              <a:rPr lang="cs-CZ" sz="2800" b="1" dirty="0"/>
              <a:t>AŽ DO DOBY</a:t>
            </a:r>
            <a:r>
              <a:rPr lang="cs-CZ" sz="2800" dirty="0"/>
              <a:t>, </a:t>
            </a:r>
            <a:r>
              <a:rPr lang="cs-CZ" sz="2800" b="1" dirty="0"/>
              <a:t>kdy mu zaměstnavatel umožní pokračovat v práci </a:t>
            </a:r>
            <a:r>
              <a:rPr lang="cs-CZ" sz="2800" dirty="0"/>
              <a:t>nebo kdy dojde k platnému skončení pracovního poměru.</a:t>
            </a:r>
          </a:p>
        </p:txBody>
      </p:sp>
      <p:sp>
        <p:nvSpPr>
          <p:cNvPr id="3" name="Nadpis 2"/>
          <p:cNvSpPr>
            <a:spLocks noGrp="1"/>
          </p:cNvSpPr>
          <p:nvPr>
            <p:ph type="title"/>
          </p:nvPr>
        </p:nvSpPr>
        <p:spPr/>
        <p:txBody>
          <a:bodyPr/>
          <a:lstStyle/>
          <a:p>
            <a:r>
              <a:rPr lang="cs-CZ" dirty="0" smtClean="0"/>
              <a:t>Neplatné rozvázání pracovního poměru Zaměstnavatelem</a:t>
            </a:r>
            <a:endParaRPr lang="cs-CZ" dirty="0"/>
          </a:p>
        </p:txBody>
      </p:sp>
    </p:spTree>
    <p:extLst>
      <p:ext uri="{BB962C8B-B14F-4D97-AF65-F5344CB8AC3E}">
        <p14:creationId xmlns:p14="http://schemas.microsoft.com/office/powerpoint/2010/main" val="117948866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a:bodyPr>
          <a:lstStyle/>
          <a:p>
            <a:pPr algn="just">
              <a:spcBef>
                <a:spcPts val="0"/>
              </a:spcBef>
              <a:buClr>
                <a:schemeClr val="bg1">
                  <a:lumMod val="50000"/>
                </a:schemeClr>
              </a:buClr>
              <a:buSzPct val="50000"/>
              <a:buFont typeface="Wingdings" panose="05000000000000000000" pitchFamily="2" charset="2"/>
              <a:buChar char="Ø"/>
              <a:defRPr/>
            </a:pPr>
            <a:endParaRPr lang="cs-CZ" sz="2400" dirty="0" smtClean="0"/>
          </a:p>
          <a:p>
            <a:pPr algn="just">
              <a:spcBef>
                <a:spcPts val="0"/>
              </a:spcBef>
              <a:buClr>
                <a:schemeClr val="bg1">
                  <a:lumMod val="50000"/>
                </a:schemeClr>
              </a:buClr>
              <a:buSzPct val="50000"/>
              <a:buFont typeface="Wingdings" panose="05000000000000000000" pitchFamily="2" charset="2"/>
              <a:buChar char="Ø"/>
              <a:defRPr/>
            </a:pPr>
            <a:r>
              <a:rPr lang="cs-CZ" sz="2400" dirty="0" smtClean="0"/>
              <a:t>Přesahuje-li </a:t>
            </a:r>
            <a:r>
              <a:rPr lang="cs-CZ" sz="2400" dirty="0"/>
              <a:t>celková doba, za kterou by měla zaměstnanci příslušet náhrada mzdy nebo platu, </a:t>
            </a:r>
            <a:r>
              <a:rPr lang="cs-CZ" sz="2400" b="1" dirty="0"/>
              <a:t>6 měsíců</a:t>
            </a:r>
            <a:r>
              <a:rPr lang="cs-CZ" sz="2400" dirty="0"/>
              <a:t>, může soud </a:t>
            </a:r>
            <a:r>
              <a:rPr lang="cs-CZ" sz="2400" b="1" dirty="0"/>
              <a:t>na návrh zaměstnavatele </a:t>
            </a:r>
            <a:r>
              <a:rPr lang="cs-CZ" sz="2400" dirty="0"/>
              <a:t>jeho povinnost k náhradě mzdy nebo platu za další dobu přiměřeně snížit (tzv. moderační právo soudu)</a:t>
            </a:r>
          </a:p>
          <a:p>
            <a:pPr algn="just">
              <a:spcBef>
                <a:spcPts val="0"/>
              </a:spcBef>
              <a:buClr>
                <a:schemeClr val="bg1">
                  <a:lumMod val="50000"/>
                </a:schemeClr>
              </a:buClr>
              <a:buSzPct val="50000"/>
              <a:buFont typeface="Wingdings" panose="05000000000000000000" pitchFamily="2" charset="2"/>
              <a:buChar char="Ø"/>
              <a:defRPr/>
            </a:pPr>
            <a:endParaRPr lang="cs-CZ" sz="2400" dirty="0"/>
          </a:p>
          <a:p>
            <a:pPr algn="just">
              <a:spcBef>
                <a:spcPts val="0"/>
              </a:spcBef>
              <a:buClr>
                <a:schemeClr val="bg1">
                  <a:lumMod val="50000"/>
                </a:schemeClr>
              </a:buClr>
              <a:buSzPct val="50000"/>
              <a:buFont typeface="Wingdings" panose="05000000000000000000" pitchFamily="2" charset="2"/>
              <a:buChar char="Ø"/>
              <a:defRPr/>
            </a:pPr>
            <a:r>
              <a:rPr lang="cs-CZ" sz="2400" dirty="0"/>
              <a:t>soud při svém rozhodování přihlédne zejména k tomu, zda byl zaměstnanec mezitím jinde zaměstnán, jakou práci tam konal a jakého výdělku dosáhl nebo z jakého důvodu se do práce nezapojil.</a:t>
            </a:r>
          </a:p>
        </p:txBody>
      </p:sp>
      <p:sp>
        <p:nvSpPr>
          <p:cNvPr id="3" name="Nadpis 2"/>
          <p:cNvSpPr>
            <a:spLocks noGrp="1"/>
          </p:cNvSpPr>
          <p:nvPr>
            <p:ph type="title"/>
          </p:nvPr>
        </p:nvSpPr>
        <p:spPr/>
        <p:txBody>
          <a:bodyPr/>
          <a:lstStyle/>
          <a:p>
            <a:r>
              <a:rPr lang="cs-CZ" dirty="0" smtClean="0"/>
              <a:t>Neplatné rozvázání pracovního poměru Zaměstnavatelem</a:t>
            </a:r>
            <a:endParaRPr lang="cs-CZ" dirty="0"/>
          </a:p>
        </p:txBody>
      </p:sp>
    </p:spTree>
    <p:extLst>
      <p:ext uri="{BB962C8B-B14F-4D97-AF65-F5344CB8AC3E}">
        <p14:creationId xmlns:p14="http://schemas.microsoft.com/office/powerpoint/2010/main" val="348390976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lnSpcReduction="10000"/>
          </a:bodyPr>
          <a:lstStyle/>
          <a:p>
            <a:pPr algn="just">
              <a:spcBef>
                <a:spcPts val="0"/>
              </a:spcBef>
              <a:buClr>
                <a:schemeClr val="bg1">
                  <a:lumMod val="50000"/>
                </a:schemeClr>
              </a:buClr>
              <a:buSzPct val="50000"/>
              <a:buFont typeface="Wingdings" panose="05000000000000000000" pitchFamily="2" charset="2"/>
              <a:buChar char="Ø"/>
              <a:defRPr/>
            </a:pPr>
            <a:endParaRPr lang="cs-CZ" sz="2400" dirty="0" smtClean="0"/>
          </a:p>
          <a:p>
            <a:pPr algn="just">
              <a:spcBef>
                <a:spcPts val="0"/>
              </a:spcBef>
              <a:buClr>
                <a:schemeClr val="bg1">
                  <a:lumMod val="50000"/>
                </a:schemeClr>
              </a:buClr>
              <a:buSzPct val="50000"/>
              <a:buFont typeface="Wingdings" panose="05000000000000000000" pitchFamily="2" charset="2"/>
              <a:buChar char="Ø"/>
              <a:defRPr/>
            </a:pPr>
            <a:r>
              <a:rPr lang="cs-CZ" sz="2400" i="1" dirty="0"/>
              <a:t>Zaměstnanec nemá nárok na náhradu mzdy podle ustanovení § 61 odst. 1 zák. práce za dobu jeho </a:t>
            </a:r>
            <a:r>
              <a:rPr lang="cs-CZ" sz="2400" b="1" i="1" dirty="0"/>
              <a:t>dočasné pracovní neschopnosti</a:t>
            </a:r>
            <a:r>
              <a:rPr lang="cs-CZ" sz="2400" dirty="0"/>
              <a:t> (stanovisko NS ze dne 9. 6. 2004, </a:t>
            </a:r>
            <a:r>
              <a:rPr lang="cs-CZ" sz="2400" dirty="0" err="1"/>
              <a:t>sp</a:t>
            </a:r>
            <a:r>
              <a:rPr lang="cs-CZ" sz="2400" dirty="0"/>
              <a:t>. zn. </a:t>
            </a:r>
            <a:r>
              <a:rPr lang="cs-CZ" sz="2400" dirty="0" err="1"/>
              <a:t>Cpjn</a:t>
            </a:r>
            <a:r>
              <a:rPr lang="cs-CZ" sz="2400" dirty="0"/>
              <a:t> 4/2004)</a:t>
            </a:r>
          </a:p>
          <a:p>
            <a:pPr algn="just">
              <a:spcBef>
                <a:spcPts val="0"/>
              </a:spcBef>
              <a:buClr>
                <a:schemeClr val="bg1">
                  <a:lumMod val="50000"/>
                </a:schemeClr>
              </a:buClr>
              <a:buSzPct val="50000"/>
              <a:buFont typeface="Wingdings" panose="05000000000000000000" pitchFamily="2" charset="2"/>
              <a:buChar char="Ø"/>
              <a:defRPr/>
            </a:pPr>
            <a:endParaRPr lang="cs-CZ" sz="2400" dirty="0"/>
          </a:p>
          <a:p>
            <a:pPr algn="just">
              <a:spcBef>
                <a:spcPts val="0"/>
              </a:spcBef>
              <a:buClr>
                <a:schemeClr val="bg1">
                  <a:lumMod val="50000"/>
                </a:schemeClr>
              </a:buClr>
              <a:buSzPct val="50000"/>
              <a:buFont typeface="Wingdings" panose="05000000000000000000" pitchFamily="2" charset="2"/>
              <a:buChar char="Ø"/>
              <a:defRPr/>
            </a:pPr>
            <a:r>
              <a:rPr lang="cs-CZ" sz="2400" i="1" dirty="0"/>
              <a:t>Dal-li zaměstnavatel zaměstnanci neplatnou výpověď z pracovního poměru a oznámil-li zaměstnanec zaměstnavateli, že trvá na tom, aby ho dále zaměstnával, před uplynutím výpovědní doby, má zaměstnanec </a:t>
            </a:r>
            <a:r>
              <a:rPr lang="cs-CZ" sz="2400" b="1" i="1" dirty="0"/>
              <a:t>nárok na náhradu mzdy podle ustanovení § 69 odst. 1 zák. práce až ode dne následujícího po uplynutí výpovědní doby </a:t>
            </a:r>
            <a:r>
              <a:rPr lang="cs-CZ" sz="2400" dirty="0"/>
              <a:t>(rozsudek NS ze dne 8. 3. 2001, </a:t>
            </a:r>
            <a:r>
              <a:rPr lang="cs-CZ" sz="2400" dirty="0" err="1"/>
              <a:t>sp</a:t>
            </a:r>
            <a:r>
              <a:rPr lang="cs-CZ" sz="2400" dirty="0"/>
              <a:t>. zn. 21 </a:t>
            </a:r>
            <a:r>
              <a:rPr lang="cs-CZ" sz="2400" dirty="0" err="1"/>
              <a:t>Cdo</a:t>
            </a:r>
            <a:r>
              <a:rPr lang="cs-CZ" sz="2400" dirty="0"/>
              <a:t> 700/2001)</a:t>
            </a:r>
          </a:p>
        </p:txBody>
      </p:sp>
      <p:sp>
        <p:nvSpPr>
          <p:cNvPr id="3" name="Nadpis 2"/>
          <p:cNvSpPr>
            <a:spLocks noGrp="1"/>
          </p:cNvSpPr>
          <p:nvPr>
            <p:ph type="title"/>
          </p:nvPr>
        </p:nvSpPr>
        <p:spPr/>
        <p:txBody>
          <a:bodyPr/>
          <a:lstStyle/>
          <a:p>
            <a:r>
              <a:rPr lang="cs-CZ" dirty="0" smtClean="0"/>
              <a:t>Neplatné rozvázání pracovního poměru Zaměstnavatelem</a:t>
            </a:r>
            <a:endParaRPr lang="cs-CZ" dirty="0"/>
          </a:p>
        </p:txBody>
      </p:sp>
    </p:spTree>
    <p:extLst>
      <p:ext uri="{BB962C8B-B14F-4D97-AF65-F5344CB8AC3E}">
        <p14:creationId xmlns:p14="http://schemas.microsoft.com/office/powerpoint/2010/main" val="2033319057"/>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fontScale="85000" lnSpcReduction="20000"/>
          </a:bodyPr>
          <a:lstStyle/>
          <a:p>
            <a:pPr algn="just">
              <a:spcBef>
                <a:spcPts val="0"/>
              </a:spcBef>
              <a:buClr>
                <a:schemeClr val="bg1">
                  <a:lumMod val="50000"/>
                </a:schemeClr>
              </a:buClr>
              <a:buSzPct val="50000"/>
              <a:buFont typeface="Wingdings" panose="05000000000000000000" pitchFamily="2" charset="2"/>
              <a:buChar char="Ø"/>
              <a:defRPr/>
            </a:pPr>
            <a:endParaRPr lang="cs-CZ" sz="2400" dirty="0" smtClean="0"/>
          </a:p>
          <a:p>
            <a:pPr algn="just">
              <a:spcBef>
                <a:spcPts val="0"/>
              </a:spcBef>
              <a:buClr>
                <a:schemeClr val="bg1">
                  <a:lumMod val="50000"/>
                </a:schemeClr>
              </a:buClr>
              <a:buSzPct val="50000"/>
              <a:buFont typeface="Wingdings" panose="05000000000000000000" pitchFamily="2" charset="2"/>
              <a:buChar char="Ø"/>
              <a:defRPr/>
            </a:pPr>
            <a:r>
              <a:rPr lang="cs-CZ" sz="2400" i="1" dirty="0"/>
              <a:t>I. Zaměstnanec může </a:t>
            </a:r>
            <a:r>
              <a:rPr lang="cs-CZ" sz="2400" b="1" i="1" dirty="0"/>
              <a:t>oznámit</a:t>
            </a:r>
            <a:r>
              <a:rPr lang="cs-CZ" sz="2400" i="1" dirty="0"/>
              <a:t> zaměstnavateli, že trvá na tom, aby ho dále zaměstnával (§ 69 zák. práce), kdykoliv poté, co mu zaměstnavatel dal neplatnou výpověď nebo co s ním neplatně zrušil pracovní poměr okamžitě nebo ve zkušební době, </a:t>
            </a:r>
            <a:r>
              <a:rPr lang="cs-CZ" sz="2400" b="1" i="1" dirty="0"/>
              <a:t>nejpozději však do rozhodnutí soudu</a:t>
            </a:r>
            <a:r>
              <a:rPr lang="cs-CZ" sz="2400" i="1" dirty="0"/>
              <a:t>, jímž bylo řízení o žalobě zaměstnance o určení neplatnosti rozvázání pracovního poměru pravomocně skončeno a kterým byla určena neplatnost rozvázání pracovního poměru.</a:t>
            </a:r>
          </a:p>
          <a:p>
            <a:pPr algn="just">
              <a:spcBef>
                <a:spcPts val="0"/>
              </a:spcBef>
              <a:buClr>
                <a:schemeClr val="bg1">
                  <a:lumMod val="50000"/>
                </a:schemeClr>
              </a:buClr>
              <a:buSzPct val="50000"/>
              <a:buFont typeface="Wingdings" panose="05000000000000000000" pitchFamily="2" charset="2"/>
              <a:buChar char="Ø"/>
              <a:defRPr/>
            </a:pPr>
            <a:endParaRPr lang="cs-CZ" sz="2400" i="1" dirty="0"/>
          </a:p>
          <a:p>
            <a:pPr algn="just">
              <a:spcBef>
                <a:spcPts val="0"/>
              </a:spcBef>
              <a:buClr>
                <a:schemeClr val="bg1">
                  <a:lumMod val="50000"/>
                </a:schemeClr>
              </a:buClr>
              <a:buSzPct val="50000"/>
              <a:buFont typeface="Wingdings" panose="05000000000000000000" pitchFamily="2" charset="2"/>
              <a:buChar char="Ø"/>
              <a:defRPr/>
            </a:pPr>
            <a:r>
              <a:rPr lang="cs-CZ" sz="2400" i="1" dirty="0"/>
              <a:t>II. Zaměstnanec může své stanovisko o tom, zda trvá na tom, aby ho zaměstnavatel dále zaměstnával, změnit. Z hlediska ustanovení § 69 odst. 1 a 3 zák. práce je rozhodné, jaké své stanovisko o tom, zda trvá nebo netrvá na tom, aby ho zaměstnavatel dále zaměstnával, oznámil zaměstnavateli v době vyhlášení (vydání) soudního rozhodnutí o určení neplatnosti rozvázání pracovního poměru </a:t>
            </a:r>
            <a:r>
              <a:rPr lang="cs-CZ" sz="2400" dirty="0"/>
              <a:t>(rozsudek NS ze dne 11. 10. 2001, </a:t>
            </a:r>
            <a:r>
              <a:rPr lang="cs-CZ" sz="2400" dirty="0" err="1"/>
              <a:t>sp</a:t>
            </a:r>
            <a:r>
              <a:rPr lang="cs-CZ" sz="2400" dirty="0"/>
              <a:t>. zn. 21 </a:t>
            </a:r>
            <a:r>
              <a:rPr lang="cs-CZ" sz="2400" dirty="0" err="1"/>
              <a:t>Cdo</a:t>
            </a:r>
            <a:r>
              <a:rPr lang="cs-CZ" sz="2400" dirty="0"/>
              <a:t> 2905/2000)</a:t>
            </a:r>
            <a:endParaRPr lang="cs-CZ" sz="2400" i="1" dirty="0"/>
          </a:p>
        </p:txBody>
      </p:sp>
      <p:sp>
        <p:nvSpPr>
          <p:cNvPr id="3" name="Nadpis 2"/>
          <p:cNvSpPr>
            <a:spLocks noGrp="1"/>
          </p:cNvSpPr>
          <p:nvPr>
            <p:ph type="title"/>
          </p:nvPr>
        </p:nvSpPr>
        <p:spPr/>
        <p:txBody>
          <a:bodyPr/>
          <a:lstStyle/>
          <a:p>
            <a:r>
              <a:rPr lang="cs-CZ" dirty="0" smtClean="0"/>
              <a:t>Neplatné rozvázání pracovního poměru Zaměstnavatelem</a:t>
            </a:r>
            <a:endParaRPr lang="cs-CZ" dirty="0"/>
          </a:p>
        </p:txBody>
      </p:sp>
    </p:spTree>
    <p:extLst>
      <p:ext uri="{BB962C8B-B14F-4D97-AF65-F5344CB8AC3E}">
        <p14:creationId xmlns:p14="http://schemas.microsoft.com/office/powerpoint/2010/main" val="15555619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45720" indent="0" algn="just">
              <a:lnSpc>
                <a:spcPct val="80000"/>
              </a:lnSpc>
              <a:spcBef>
                <a:spcPts val="300"/>
              </a:spcBef>
              <a:buClr>
                <a:srgbClr val="9999FF"/>
              </a:buClr>
              <a:buSzPct val="267000"/>
              <a:buNone/>
              <a:defRPr/>
            </a:pPr>
            <a:r>
              <a:rPr lang="cs-CZ" dirty="0">
                <a:solidFill>
                  <a:srgbClr val="003621"/>
                </a:solidFill>
              </a:rPr>
              <a:t>e) </a:t>
            </a:r>
            <a:r>
              <a:rPr lang="cs-CZ" sz="2800" dirty="0">
                <a:solidFill>
                  <a:srgbClr val="FF0000"/>
                </a:solidFill>
              </a:rPr>
              <a:t>pozbyl-li zaměstnanec </a:t>
            </a:r>
            <a:r>
              <a:rPr lang="cs-CZ" dirty="0">
                <a:solidFill>
                  <a:srgbClr val="003621"/>
                </a:solidFill>
              </a:rPr>
              <a:t>vzhledem ke svému zdravotnímu stavu podle lékařského posudku vydaného </a:t>
            </a:r>
            <a:r>
              <a:rPr lang="cs-CZ" dirty="0" smtClean="0">
                <a:solidFill>
                  <a:srgbClr val="003621"/>
                </a:solidFill>
              </a:rPr>
              <a:t>poskytovatelem </a:t>
            </a:r>
            <a:r>
              <a:rPr lang="cs-CZ" dirty="0" err="1" smtClean="0">
                <a:solidFill>
                  <a:srgbClr val="003621"/>
                </a:solidFill>
              </a:rPr>
              <a:t>pracovnělékařských</a:t>
            </a:r>
            <a:r>
              <a:rPr lang="cs-CZ" dirty="0" smtClean="0">
                <a:solidFill>
                  <a:srgbClr val="003621"/>
                </a:solidFill>
              </a:rPr>
              <a:t> služeb </a:t>
            </a:r>
            <a:r>
              <a:rPr lang="cs-CZ" dirty="0">
                <a:solidFill>
                  <a:srgbClr val="003621"/>
                </a:solidFill>
              </a:rPr>
              <a:t>nebo rozhodnutí příslušného správního </a:t>
            </a:r>
            <a:r>
              <a:rPr lang="cs-CZ" dirty="0" smtClean="0">
                <a:solidFill>
                  <a:srgbClr val="003621"/>
                </a:solidFill>
              </a:rPr>
              <a:t>orgánu, který lékařský posudek přezkoumává, </a:t>
            </a:r>
            <a:r>
              <a:rPr lang="cs-CZ" sz="2800" dirty="0">
                <a:solidFill>
                  <a:srgbClr val="FF0000"/>
                </a:solidFill>
              </a:rPr>
              <a:t>dlouhodobě </a:t>
            </a:r>
            <a:r>
              <a:rPr lang="cs-CZ" sz="2800" dirty="0" smtClean="0">
                <a:solidFill>
                  <a:srgbClr val="FF0000"/>
                </a:solidFill>
              </a:rPr>
              <a:t>zdravotní způsobilost</a:t>
            </a:r>
            <a:r>
              <a:rPr lang="cs-CZ" dirty="0">
                <a:solidFill>
                  <a:srgbClr val="003621"/>
                </a:solidFill>
              </a:rPr>
              <a:t>,</a:t>
            </a:r>
          </a:p>
          <a:p>
            <a:pPr algn="just">
              <a:lnSpc>
                <a:spcPct val="80000"/>
              </a:lnSpc>
              <a:spcBef>
                <a:spcPts val="300"/>
              </a:spcBef>
              <a:buSzPct val="267000"/>
              <a:defRPr/>
            </a:pPr>
            <a:endParaRPr lang="cs-CZ" dirty="0">
              <a:solidFill>
                <a:srgbClr val="003621"/>
              </a:solidFill>
            </a:endParaRPr>
          </a:p>
          <a:p>
            <a:pPr marL="45720" indent="0" algn="just">
              <a:lnSpc>
                <a:spcPct val="80000"/>
              </a:lnSpc>
              <a:spcBef>
                <a:spcPts val="300"/>
              </a:spcBef>
              <a:buClr>
                <a:srgbClr val="9999FF"/>
              </a:buClr>
              <a:buSzPct val="267000"/>
              <a:buNone/>
              <a:defRPr/>
            </a:pPr>
            <a:r>
              <a:rPr lang="cs-CZ" dirty="0">
                <a:solidFill>
                  <a:srgbClr val="003621"/>
                </a:solidFill>
              </a:rPr>
              <a:t>f) </a:t>
            </a:r>
            <a:r>
              <a:rPr lang="cs-CZ" sz="2800" dirty="0">
                <a:solidFill>
                  <a:srgbClr val="FF0000"/>
                </a:solidFill>
              </a:rPr>
              <a:t>nesplňuje-li zaměstnanec předpoklady stanovené právními předpisy </a:t>
            </a:r>
            <a:r>
              <a:rPr lang="cs-CZ" dirty="0">
                <a:solidFill>
                  <a:srgbClr val="003621"/>
                </a:solidFill>
              </a:rPr>
              <a:t>pro výkon sjednané práce nebo nesplňuje-li bez zavinění zaměstnavatele </a:t>
            </a:r>
            <a:r>
              <a:rPr lang="cs-CZ" sz="2800" dirty="0" smtClean="0">
                <a:solidFill>
                  <a:srgbClr val="FF0000"/>
                </a:solidFill>
              </a:rPr>
              <a:t>požadavky</a:t>
            </a:r>
            <a:r>
              <a:rPr lang="cs-CZ" dirty="0" smtClean="0">
                <a:solidFill>
                  <a:srgbClr val="003621"/>
                </a:solidFill>
              </a:rPr>
              <a:t> </a:t>
            </a:r>
            <a:r>
              <a:rPr lang="cs-CZ" dirty="0">
                <a:solidFill>
                  <a:srgbClr val="003621"/>
                </a:solidFill>
              </a:rPr>
              <a:t>pro řádný výkon této </a:t>
            </a:r>
            <a:r>
              <a:rPr lang="cs-CZ" dirty="0" smtClean="0">
                <a:solidFill>
                  <a:srgbClr val="003621"/>
                </a:solidFill>
              </a:rPr>
              <a:t>práce X </a:t>
            </a:r>
            <a:r>
              <a:rPr lang="cs-CZ" dirty="0">
                <a:solidFill>
                  <a:srgbClr val="003621"/>
                </a:solidFill>
              </a:rPr>
              <a:t>spočívá-li nesplňování těchto požadavků v </a:t>
            </a:r>
            <a:r>
              <a:rPr lang="cs-CZ" sz="2800" dirty="0">
                <a:solidFill>
                  <a:srgbClr val="FF0000"/>
                </a:solidFill>
              </a:rPr>
              <a:t>neuspokojivých pracovních výsledcích</a:t>
            </a:r>
            <a:r>
              <a:rPr lang="cs-CZ" dirty="0">
                <a:solidFill>
                  <a:srgbClr val="003621"/>
                </a:solidFill>
              </a:rPr>
              <a:t>, </a:t>
            </a:r>
            <a:r>
              <a:rPr lang="cs-CZ" dirty="0" smtClean="0">
                <a:solidFill>
                  <a:srgbClr val="003621"/>
                </a:solidFill>
              </a:rPr>
              <a:t>je možné </a:t>
            </a:r>
            <a:r>
              <a:rPr lang="cs-CZ" dirty="0">
                <a:solidFill>
                  <a:srgbClr val="003621"/>
                </a:solidFill>
              </a:rPr>
              <a:t>zaměstnanci z tohoto důvodu dát výpověď, jen jestliže byl zaměstnavatelem v době posledních 12 měsíců písemně vyzván k jejich odstranění a zaměstnanec je v přiměřené době neodstranil, </a:t>
            </a:r>
          </a:p>
          <a:p>
            <a:pPr marL="45720" indent="0">
              <a:lnSpc>
                <a:spcPct val="80000"/>
              </a:lnSpc>
              <a:spcBef>
                <a:spcPts val="300"/>
              </a:spcBef>
              <a:buSzPct val="267000"/>
              <a:buNone/>
              <a:defRPr/>
            </a:pPr>
            <a:endParaRPr lang="cs-CZ" dirty="0">
              <a:solidFill>
                <a:srgbClr val="003621"/>
              </a:solidFill>
            </a:endParaRPr>
          </a:p>
        </p:txBody>
      </p:sp>
      <p:sp>
        <p:nvSpPr>
          <p:cNvPr id="3" name="Nadpis 2"/>
          <p:cNvSpPr>
            <a:spLocks noGrp="1"/>
          </p:cNvSpPr>
          <p:nvPr>
            <p:ph type="title"/>
          </p:nvPr>
        </p:nvSpPr>
        <p:spPr/>
        <p:txBody>
          <a:bodyPr/>
          <a:lstStyle/>
          <a:p>
            <a:r>
              <a:rPr lang="cs-CZ" dirty="0" smtClean="0"/>
              <a:t>Výpověď – důvod (zaměstnavatel) - §52 ZP</a:t>
            </a:r>
            <a:endParaRPr lang="cs-CZ" dirty="0"/>
          </a:p>
        </p:txBody>
      </p:sp>
    </p:spTree>
    <p:extLst>
      <p:ext uri="{BB962C8B-B14F-4D97-AF65-F5344CB8AC3E}">
        <p14:creationId xmlns:p14="http://schemas.microsoft.com/office/powerpoint/2010/main" val="2950230056"/>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fontScale="92500" lnSpcReduction="10000"/>
          </a:bodyPr>
          <a:lstStyle/>
          <a:p>
            <a:pPr algn="just">
              <a:spcBef>
                <a:spcPts val="0"/>
              </a:spcBef>
              <a:buClr>
                <a:schemeClr val="bg1">
                  <a:lumMod val="50000"/>
                </a:schemeClr>
              </a:buClr>
              <a:buSzPct val="50000"/>
              <a:buFont typeface="Wingdings" panose="05000000000000000000" pitchFamily="2" charset="2"/>
              <a:buChar char="Ø"/>
              <a:defRPr/>
            </a:pPr>
            <a:endParaRPr lang="cs-CZ" sz="2400" dirty="0" smtClean="0"/>
          </a:p>
          <a:p>
            <a:pPr algn="just">
              <a:spcBef>
                <a:spcPts val="0"/>
              </a:spcBef>
              <a:buClr>
                <a:schemeClr val="bg1">
                  <a:lumMod val="50000"/>
                </a:schemeClr>
              </a:buClr>
              <a:buSzPct val="50000"/>
              <a:buFont typeface="Wingdings" panose="05000000000000000000" pitchFamily="2" charset="2"/>
              <a:buChar char="Ø"/>
              <a:defRPr/>
            </a:pPr>
            <a:r>
              <a:rPr lang="cs-CZ" i="1" dirty="0"/>
              <a:t>Právní jednání zaměstnance směřující k tomu, že trvá na tom, aby ho zaměstnavatel dále zaměstnával, popřípadě že na dalším zaměstnávání netrvá, může mít význam z hlediska ustanovení § 69 odst. 1 a 3 zák. práce jen tehdy, jestliže byl </a:t>
            </a:r>
            <a:r>
              <a:rPr lang="cs-CZ" b="1" i="1" dirty="0"/>
              <a:t>učiněn až poté</a:t>
            </a:r>
            <a:r>
              <a:rPr lang="cs-CZ" i="1" dirty="0"/>
              <a:t>, co zaměstnavatel dal zaměstnanci neplatnou výpověď nebo s ním neplatně zrušil pracovní poměr okamžitě nebo ve zkušební době </a:t>
            </a:r>
            <a:r>
              <a:rPr lang="cs-CZ" dirty="0"/>
              <a:t>(rozsudek NS ze dne 19. 2. 1997, </a:t>
            </a:r>
            <a:r>
              <a:rPr lang="cs-CZ" dirty="0" err="1"/>
              <a:t>sp</a:t>
            </a:r>
            <a:r>
              <a:rPr lang="cs-CZ" dirty="0"/>
              <a:t>. zn. 2 </a:t>
            </a:r>
            <a:r>
              <a:rPr lang="cs-CZ" dirty="0" err="1"/>
              <a:t>Cdon</a:t>
            </a:r>
            <a:r>
              <a:rPr lang="cs-CZ" dirty="0"/>
              <a:t> 1733/96)</a:t>
            </a:r>
            <a:endParaRPr lang="cs-CZ" i="1" dirty="0"/>
          </a:p>
          <a:p>
            <a:pPr algn="just">
              <a:spcBef>
                <a:spcPts val="0"/>
              </a:spcBef>
              <a:buClr>
                <a:schemeClr val="bg1">
                  <a:lumMod val="50000"/>
                </a:schemeClr>
              </a:buClr>
              <a:buSzPct val="50000"/>
              <a:buFont typeface="Wingdings" panose="05000000000000000000" pitchFamily="2" charset="2"/>
              <a:buChar char="Ø"/>
              <a:defRPr/>
            </a:pPr>
            <a:endParaRPr lang="cs-CZ" i="1" dirty="0"/>
          </a:p>
          <a:p>
            <a:pPr algn="just">
              <a:spcBef>
                <a:spcPts val="0"/>
              </a:spcBef>
              <a:buClr>
                <a:schemeClr val="bg1">
                  <a:lumMod val="50000"/>
                </a:schemeClr>
              </a:buClr>
              <a:buSzPct val="50000"/>
              <a:buFont typeface="Wingdings" panose="05000000000000000000" pitchFamily="2" charset="2"/>
              <a:buChar char="Ø"/>
              <a:defRPr/>
            </a:pPr>
            <a:r>
              <a:rPr lang="cs-CZ" i="1" dirty="0"/>
              <a:t>Pro zánik nároku na náhradu mzdy z důvodu neplatného rozvázání pracovního poměru podle ustanovení § 69 zák. práce, není významné, zda zaměstnanec (který trvá na dalším zaměstnávání) je u dotčeného zaměstnavatele zaměstnáván v dalším pracovním poměru; rozhodující z tohoto hlediska je, zda zaměstnavatel umožní zaměstnanci pokračovat v práci podle původní pracovní smlouvy</a:t>
            </a:r>
            <a:r>
              <a:rPr lang="cs-CZ" dirty="0"/>
              <a:t>. (rozsudek NS ze dne 31. 5. 2002, </a:t>
            </a:r>
            <a:r>
              <a:rPr lang="cs-CZ" dirty="0" err="1"/>
              <a:t>sp</a:t>
            </a:r>
            <a:r>
              <a:rPr lang="cs-CZ" dirty="0"/>
              <a:t>. zn. 21 </a:t>
            </a:r>
            <a:r>
              <a:rPr lang="cs-CZ" dirty="0" err="1"/>
              <a:t>Cdo</a:t>
            </a:r>
            <a:r>
              <a:rPr lang="cs-CZ" dirty="0"/>
              <a:t> 991/2001)</a:t>
            </a:r>
            <a:endParaRPr lang="cs-CZ" i="1" dirty="0"/>
          </a:p>
        </p:txBody>
      </p:sp>
      <p:sp>
        <p:nvSpPr>
          <p:cNvPr id="3" name="Nadpis 2"/>
          <p:cNvSpPr>
            <a:spLocks noGrp="1"/>
          </p:cNvSpPr>
          <p:nvPr>
            <p:ph type="title"/>
          </p:nvPr>
        </p:nvSpPr>
        <p:spPr/>
        <p:txBody>
          <a:bodyPr/>
          <a:lstStyle/>
          <a:p>
            <a:r>
              <a:rPr lang="cs-CZ" dirty="0" smtClean="0"/>
              <a:t>Neplatné rozvázání pracovního poměru Zaměstnavatelem</a:t>
            </a:r>
            <a:endParaRPr lang="cs-CZ" dirty="0"/>
          </a:p>
        </p:txBody>
      </p:sp>
    </p:spTree>
    <p:extLst>
      <p:ext uri="{BB962C8B-B14F-4D97-AF65-F5344CB8AC3E}">
        <p14:creationId xmlns:p14="http://schemas.microsoft.com/office/powerpoint/2010/main" val="4222886732"/>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a:bodyPr>
          <a:lstStyle/>
          <a:p>
            <a:pPr algn="just">
              <a:spcBef>
                <a:spcPts val="0"/>
              </a:spcBef>
              <a:buClr>
                <a:schemeClr val="bg1">
                  <a:lumMod val="50000"/>
                </a:schemeClr>
              </a:buClr>
              <a:buSzPct val="50000"/>
              <a:buFont typeface="Wingdings" panose="05000000000000000000" pitchFamily="2" charset="2"/>
              <a:buChar char="Ø"/>
              <a:defRPr/>
            </a:pPr>
            <a:endParaRPr lang="cs-CZ" sz="2400" dirty="0" smtClean="0"/>
          </a:p>
          <a:p>
            <a:pPr algn="just">
              <a:spcBef>
                <a:spcPts val="0"/>
              </a:spcBef>
              <a:buClr>
                <a:schemeClr val="bg1">
                  <a:lumMod val="50000"/>
                </a:schemeClr>
              </a:buClr>
              <a:buSzPct val="50000"/>
              <a:buFont typeface="Wingdings" panose="05000000000000000000" pitchFamily="2" charset="2"/>
              <a:buChar char="Ø"/>
              <a:defRPr/>
            </a:pPr>
            <a:r>
              <a:rPr lang="cs-CZ" b="1" i="1" dirty="0"/>
              <a:t>Nastoupil-li zaměstnanec</a:t>
            </a:r>
            <a:r>
              <a:rPr lang="cs-CZ" i="1" dirty="0"/>
              <a:t>, který po podání výpovědi z pracovního poměru oznámil svému zaměstnavateli, že trvá na tom, aby ho dle zaměstnával, </a:t>
            </a:r>
            <a:r>
              <a:rPr lang="cs-CZ" b="1" i="1" dirty="0"/>
              <a:t>do zaměstnání u jiné fyzické nebo právnické osoby</a:t>
            </a:r>
            <a:r>
              <a:rPr lang="cs-CZ" i="1" dirty="0"/>
              <a:t>, protože mu zaměstnavatel neumožnil, aby konal (až do pravomocného skončení soudního řízení o neplatnost výpovědi nebo do doby, než dojde k platnému rozvázání pracovního poměru jinak) práce podle pracovní smlouvy, </a:t>
            </a:r>
            <a:r>
              <a:rPr lang="cs-CZ" b="1" i="1" dirty="0"/>
              <a:t>musí svůj nový pracovněprávní vztah sjednat buď na dobu určitou</a:t>
            </a:r>
            <a:r>
              <a:rPr lang="cs-CZ" i="1" dirty="0"/>
              <a:t> (na dobu trvání sporu), nebo jiným ujednáním zajistit, aby mohl novu nastoupit do práce u svého zaměstnavatele, jakmile se stane pravomocným rozhodnutí soudu o určení neplatnosti výpovědi z pracovního poměru </a:t>
            </a:r>
            <a:r>
              <a:rPr lang="cs-CZ" dirty="0"/>
              <a:t>(rozsudek NS ze dne 9. 3. 2006, </a:t>
            </a:r>
            <a:r>
              <a:rPr lang="cs-CZ" dirty="0" err="1"/>
              <a:t>sp</a:t>
            </a:r>
            <a:r>
              <a:rPr lang="cs-CZ" dirty="0"/>
              <a:t>. zn. 21 </a:t>
            </a:r>
            <a:r>
              <a:rPr lang="cs-CZ" dirty="0" err="1"/>
              <a:t>Cdo</a:t>
            </a:r>
            <a:r>
              <a:rPr lang="cs-CZ" dirty="0"/>
              <a:t> 1218/2005)</a:t>
            </a:r>
          </a:p>
        </p:txBody>
      </p:sp>
      <p:sp>
        <p:nvSpPr>
          <p:cNvPr id="3" name="Nadpis 2"/>
          <p:cNvSpPr>
            <a:spLocks noGrp="1"/>
          </p:cNvSpPr>
          <p:nvPr>
            <p:ph type="title"/>
          </p:nvPr>
        </p:nvSpPr>
        <p:spPr/>
        <p:txBody>
          <a:bodyPr/>
          <a:lstStyle/>
          <a:p>
            <a:r>
              <a:rPr lang="cs-CZ" dirty="0" smtClean="0"/>
              <a:t>Neplatné rozvázání pracovního poměru Zaměstnavatelem</a:t>
            </a:r>
            <a:endParaRPr lang="cs-CZ" dirty="0"/>
          </a:p>
        </p:txBody>
      </p:sp>
    </p:spTree>
    <p:extLst>
      <p:ext uri="{BB962C8B-B14F-4D97-AF65-F5344CB8AC3E}">
        <p14:creationId xmlns:p14="http://schemas.microsoft.com/office/powerpoint/2010/main" val="1647941680"/>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fontScale="85000" lnSpcReduction="20000"/>
          </a:bodyPr>
          <a:lstStyle/>
          <a:p>
            <a:pPr algn="just">
              <a:spcBef>
                <a:spcPts val="0"/>
              </a:spcBef>
              <a:buClr>
                <a:schemeClr val="bg1">
                  <a:lumMod val="50000"/>
                </a:schemeClr>
              </a:buClr>
              <a:buSzPct val="50000"/>
              <a:buFont typeface="Wingdings" panose="05000000000000000000" pitchFamily="2" charset="2"/>
              <a:buChar char="Ø"/>
              <a:defRPr/>
            </a:pPr>
            <a:endParaRPr lang="cs-CZ" sz="2400" dirty="0" smtClean="0"/>
          </a:p>
          <a:p>
            <a:pPr algn="just">
              <a:spcBef>
                <a:spcPts val="0"/>
              </a:spcBef>
              <a:buClr>
                <a:schemeClr val="bg1">
                  <a:lumMod val="50000"/>
                </a:schemeClr>
              </a:buClr>
              <a:buSzPct val="50000"/>
              <a:buFont typeface="Wingdings" panose="05000000000000000000" pitchFamily="2" charset="2"/>
              <a:buChar char="Ø"/>
              <a:defRPr/>
            </a:pPr>
            <a:r>
              <a:rPr lang="cs-CZ" i="1" dirty="0"/>
              <a:t>Zaměstnavatel umožní zaměstnanci pokračovat v práci ve smyslu ustanovení § 69 odst. 1, věty druhé, zák. práce, jestliže mu ještě před zahájením nebo za trvání sporu o neplatnost rozvázání pracovního poměru oznámí (výslovně nebo jiným způsobem nevzbuzujícím pochybnost o projevené vůli), že mu znovu bude v souladu s pracovní smlouvou až do vyřešení otázky platnosti rozvázání pracovního poměru v řízení před soudem přidělovat práci (práci, kterou má zaměstnanec pro něj konat podle pracovní smlouvy), a jestliže tak v případě, že zaměstnanec poté nastoupí do práce, skutečně učiní </a:t>
            </a:r>
            <a:r>
              <a:rPr lang="cs-CZ" dirty="0"/>
              <a:t>(stanovisko NS ze dne 9. 6. 2004, </a:t>
            </a:r>
            <a:r>
              <a:rPr lang="cs-CZ" dirty="0" err="1"/>
              <a:t>sp</a:t>
            </a:r>
            <a:r>
              <a:rPr lang="cs-CZ" dirty="0"/>
              <a:t>. zn. </a:t>
            </a:r>
            <a:r>
              <a:rPr lang="cs-CZ" dirty="0" err="1"/>
              <a:t>Cpjn</a:t>
            </a:r>
            <a:r>
              <a:rPr lang="cs-CZ" dirty="0"/>
              <a:t> 4/2004)</a:t>
            </a:r>
            <a:endParaRPr lang="cs-CZ" i="1" dirty="0"/>
          </a:p>
          <a:p>
            <a:pPr algn="just">
              <a:spcBef>
                <a:spcPts val="0"/>
              </a:spcBef>
              <a:buClr>
                <a:schemeClr val="bg1">
                  <a:lumMod val="50000"/>
                </a:schemeClr>
              </a:buClr>
              <a:buSzPct val="50000"/>
              <a:buFont typeface="Wingdings" panose="05000000000000000000" pitchFamily="2" charset="2"/>
              <a:buChar char="Ø"/>
              <a:defRPr/>
            </a:pPr>
            <a:endParaRPr lang="cs-CZ" i="1" dirty="0"/>
          </a:p>
          <a:p>
            <a:pPr algn="just">
              <a:spcBef>
                <a:spcPts val="0"/>
              </a:spcBef>
              <a:buClr>
                <a:schemeClr val="bg1">
                  <a:lumMod val="50000"/>
                </a:schemeClr>
              </a:buClr>
              <a:buSzPct val="50000"/>
              <a:buFont typeface="Wingdings" panose="05000000000000000000" pitchFamily="2" charset="2"/>
              <a:buChar char="Ø"/>
              <a:defRPr/>
            </a:pPr>
            <a:r>
              <a:rPr lang="cs-CZ" i="1" dirty="0"/>
              <a:t>Oznámí-li zaměstnanec poté, co mu dal zaměstnavatel neplatnou výpověď nebo s ním zrušil neplatně pracovní poměr okamžitě nebo ve zkušební době, že trvá na tom, aby ho zaměstnavatel dále zaměstnával, a projeví-li zaměstnavatel vůli práci tomuto zaměstnanci přidělovat, je zaměstnanec povinen nadále konat práci podle pracovní smlouvy, a to až do doby, než dojde k platnému rozvázání pracovního poměru jinak nebo do rozhodnutí soudu o žalobě o určení neplatnosti rozvázání pracovního poměru; neomluvené zameškání práce v této době představuje porušení pracovní kázně </a:t>
            </a:r>
            <a:r>
              <a:rPr lang="cs-CZ" dirty="0"/>
              <a:t>(rozsudek NS ze dne 18. 3. 2004, </a:t>
            </a:r>
            <a:r>
              <a:rPr lang="cs-CZ" dirty="0" err="1"/>
              <a:t>sp</a:t>
            </a:r>
            <a:r>
              <a:rPr lang="cs-CZ" dirty="0"/>
              <a:t>. zn. 21 </a:t>
            </a:r>
            <a:r>
              <a:rPr lang="cs-CZ" dirty="0" err="1"/>
              <a:t>Cdo</a:t>
            </a:r>
            <a:r>
              <a:rPr lang="cs-CZ" dirty="0"/>
              <a:t> 1950/2003)</a:t>
            </a:r>
          </a:p>
        </p:txBody>
      </p:sp>
      <p:sp>
        <p:nvSpPr>
          <p:cNvPr id="3" name="Nadpis 2"/>
          <p:cNvSpPr>
            <a:spLocks noGrp="1"/>
          </p:cNvSpPr>
          <p:nvPr>
            <p:ph type="title"/>
          </p:nvPr>
        </p:nvSpPr>
        <p:spPr/>
        <p:txBody>
          <a:bodyPr/>
          <a:lstStyle/>
          <a:p>
            <a:r>
              <a:rPr lang="cs-CZ" dirty="0" smtClean="0"/>
              <a:t>Neplatné rozvázání pracovního poměru Zaměstnavatelem</a:t>
            </a:r>
            <a:endParaRPr lang="cs-CZ" dirty="0"/>
          </a:p>
        </p:txBody>
      </p:sp>
    </p:spTree>
    <p:extLst>
      <p:ext uri="{BB962C8B-B14F-4D97-AF65-F5344CB8AC3E}">
        <p14:creationId xmlns:p14="http://schemas.microsoft.com/office/powerpoint/2010/main" val="41491317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a:bodyPr>
          <a:lstStyle/>
          <a:p>
            <a:pPr algn="just">
              <a:spcBef>
                <a:spcPts val="0"/>
              </a:spcBef>
              <a:buClr>
                <a:schemeClr val="bg1">
                  <a:lumMod val="50000"/>
                </a:schemeClr>
              </a:buClr>
              <a:buSzPct val="50000"/>
              <a:buFont typeface="Wingdings" panose="05000000000000000000" pitchFamily="2" charset="2"/>
              <a:buChar char="Ø"/>
              <a:defRPr/>
            </a:pPr>
            <a:endParaRPr lang="cs-CZ" sz="2400" dirty="0" smtClean="0"/>
          </a:p>
          <a:p>
            <a:pPr algn="just">
              <a:spcBef>
                <a:spcPts val="0"/>
              </a:spcBef>
              <a:buClr>
                <a:schemeClr val="bg1">
                  <a:lumMod val="50000"/>
                </a:schemeClr>
              </a:buClr>
              <a:buSzPct val="50000"/>
              <a:buFont typeface="Wingdings" panose="05000000000000000000" pitchFamily="2" charset="2"/>
              <a:buChar char="Ø"/>
              <a:defRPr/>
            </a:pPr>
            <a:r>
              <a:rPr lang="cs-CZ" i="1" dirty="0"/>
              <a:t>Ke snížení, případně nepřiznání náhrady mzdy podle ustanovení § 69 odst. 2 </a:t>
            </a:r>
            <a:r>
              <a:rPr lang="cs-CZ" i="1" dirty="0" err="1"/>
              <a:t>zák.práce</a:t>
            </a:r>
            <a:r>
              <a:rPr lang="cs-CZ" i="1" dirty="0"/>
              <a:t> může soud přistoupit jen tehdy, jestliže po zhodnocení všech okolností případu je možné dovodit, že pracovník se zapojil (mohl zapojit) do práce u jiné organizace za podmínek v zásadě rovnocenných nebo dokonce výhodnějších, než by měl při výkonu práce podle pracovní smlouvy, kdyby organizace plnila svou povinnost přidělovat mu tuto práci </a:t>
            </a:r>
            <a:r>
              <a:rPr lang="cs-CZ" dirty="0"/>
              <a:t>(rozsudek VS v Praze ze dne 31. 8. 1993, </a:t>
            </a:r>
            <a:r>
              <a:rPr lang="cs-CZ" dirty="0" err="1"/>
              <a:t>sp</a:t>
            </a:r>
            <a:r>
              <a:rPr lang="cs-CZ" dirty="0"/>
              <a:t>. zn. 6 </a:t>
            </a:r>
            <a:r>
              <a:rPr lang="cs-CZ" dirty="0" err="1"/>
              <a:t>Cz</a:t>
            </a:r>
            <a:r>
              <a:rPr lang="cs-CZ" dirty="0"/>
              <a:t> 32/92)</a:t>
            </a:r>
          </a:p>
        </p:txBody>
      </p:sp>
      <p:sp>
        <p:nvSpPr>
          <p:cNvPr id="3" name="Nadpis 2"/>
          <p:cNvSpPr>
            <a:spLocks noGrp="1"/>
          </p:cNvSpPr>
          <p:nvPr>
            <p:ph type="title"/>
          </p:nvPr>
        </p:nvSpPr>
        <p:spPr/>
        <p:txBody>
          <a:bodyPr/>
          <a:lstStyle/>
          <a:p>
            <a:r>
              <a:rPr lang="cs-CZ" dirty="0" smtClean="0"/>
              <a:t>Neplatné rozvázání pracovního poměru Zaměstnavatelem</a:t>
            </a:r>
            <a:endParaRPr lang="cs-CZ" dirty="0"/>
          </a:p>
        </p:txBody>
      </p:sp>
    </p:spTree>
    <p:extLst>
      <p:ext uri="{BB962C8B-B14F-4D97-AF65-F5344CB8AC3E}">
        <p14:creationId xmlns:p14="http://schemas.microsoft.com/office/powerpoint/2010/main" val="351830725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fontScale="62500" lnSpcReduction="20000"/>
          </a:bodyPr>
          <a:lstStyle/>
          <a:p>
            <a:pPr algn="just">
              <a:spcBef>
                <a:spcPts val="0"/>
              </a:spcBef>
              <a:buClr>
                <a:schemeClr val="bg1">
                  <a:lumMod val="50000"/>
                </a:schemeClr>
              </a:buClr>
              <a:buSzPct val="50000"/>
              <a:buFont typeface="Wingdings" panose="05000000000000000000" pitchFamily="2" charset="2"/>
              <a:buChar char="Ø"/>
              <a:defRPr/>
            </a:pPr>
            <a:endParaRPr lang="cs-CZ" sz="2400" i="1" dirty="0" smtClean="0"/>
          </a:p>
          <a:p>
            <a:pPr algn="just">
              <a:spcBef>
                <a:spcPts val="0"/>
              </a:spcBef>
              <a:buClr>
                <a:schemeClr val="bg1">
                  <a:lumMod val="50000"/>
                </a:schemeClr>
              </a:buClr>
              <a:buSzPct val="50000"/>
              <a:buFont typeface="Wingdings" panose="05000000000000000000" pitchFamily="2" charset="2"/>
              <a:buChar char="Ø"/>
              <a:defRPr/>
            </a:pPr>
            <a:r>
              <a:rPr lang="cs-CZ" sz="2400" i="1" dirty="0" smtClean="0"/>
              <a:t>Základními </a:t>
            </a:r>
            <a:r>
              <a:rPr lang="cs-CZ" sz="2400" i="1" dirty="0"/>
              <a:t>hledisky, které soud bere v úvahu při rozhodování o snížení nebo nepřiznání náhrady mzdy podle ustanovení § 69 odst. 2 zák. práce, jsou zejména skutečnosti, zda se zaměstnanec zapojil nebo mohl zapojit do práce v místě sjednaném pracovní smlouvou pro výkon práce nebo v místě, které lze z hlediska daného účelu považovat za rovnocenné místu sjednanému pro výkon práce (například v místě bydliště zaměstnance), nebo v místě, které lze z hlediska daného účelu považovat pro zaměstnance za výhodnější než místo sjednané pro výkon práce (například místo v obci bezprostředně sousedící s obcí bydliště zaměstnance, který do vzdálenějšího místa sjednaného pro výkon práce denně dojíždí), anebo v místě, které lze z hlediska daného účelu považovat pro zaměstnance za výhodnější než místo sjednané pro výkon práce (například v jiné obci nebo kraji), zda zaměstnanec vykonával nebo mohl vykonávat takovou práci, která odpovídá druhu práce sjednanému v pracovní smlouvě, nebo práci, která je sjednanému druhu práce rovnocenná, anebo práci, jejíž výkon je pro zaměstnance výhodnější než v pracovní smlouvě sjednaný druh práce, a jakou mzdu za vykonanou práci obdržel nebo by mohl (kdyby takovou práci vykonával) obdržet. Ke snížení nebo k nepřiznání náhrady mzdy podle ustanovení § 69 odst. 2 zák. práce může soud přistoupit jen tehdy, je-li možné po zhodnocení všech okolností případu dovodit, že zaměstnanec se zapojil nebo mohl zapojit do práce u jiného zaměstnavatele za podmínek v zásadě rovnocenných nebo dokonce výhodnějších, než by měl při výkonu práce podle pracovní smlouvy, kdyby zaměstnavatel plnil svou povinnost přidělovat mu tuto práci </a:t>
            </a:r>
            <a:r>
              <a:rPr lang="cs-CZ" sz="2400" dirty="0"/>
              <a:t>(rozsudek NS ze dne 17. 12. 2003, </a:t>
            </a:r>
            <a:r>
              <a:rPr lang="cs-CZ" sz="2400" dirty="0" err="1"/>
              <a:t>sp</a:t>
            </a:r>
            <a:r>
              <a:rPr lang="cs-CZ" sz="2400" dirty="0"/>
              <a:t>. zn. 21 </a:t>
            </a:r>
            <a:r>
              <a:rPr lang="cs-CZ" sz="2400" dirty="0" err="1"/>
              <a:t>Cdo</a:t>
            </a:r>
            <a:r>
              <a:rPr lang="cs-CZ" sz="2400" dirty="0"/>
              <a:t> 1103/2003)</a:t>
            </a:r>
            <a:endParaRPr lang="cs-CZ" sz="2400" i="1" dirty="0"/>
          </a:p>
        </p:txBody>
      </p:sp>
      <p:sp>
        <p:nvSpPr>
          <p:cNvPr id="3" name="Nadpis 2"/>
          <p:cNvSpPr>
            <a:spLocks noGrp="1"/>
          </p:cNvSpPr>
          <p:nvPr>
            <p:ph type="title"/>
          </p:nvPr>
        </p:nvSpPr>
        <p:spPr/>
        <p:txBody>
          <a:bodyPr/>
          <a:lstStyle/>
          <a:p>
            <a:r>
              <a:rPr lang="cs-CZ" dirty="0" smtClean="0"/>
              <a:t>Neplatné rozvázání pracovního poměru Zaměstnavatelem</a:t>
            </a:r>
            <a:endParaRPr lang="cs-CZ" dirty="0"/>
          </a:p>
        </p:txBody>
      </p:sp>
    </p:spTree>
    <p:extLst>
      <p:ext uri="{BB962C8B-B14F-4D97-AF65-F5344CB8AC3E}">
        <p14:creationId xmlns:p14="http://schemas.microsoft.com/office/powerpoint/2010/main" val="48640846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a:bodyPr>
          <a:lstStyle/>
          <a:p>
            <a:pPr algn="just">
              <a:spcBef>
                <a:spcPts val="0"/>
              </a:spcBef>
              <a:buClr>
                <a:schemeClr val="bg1">
                  <a:lumMod val="50000"/>
                </a:schemeClr>
              </a:buClr>
              <a:buSzPct val="50000"/>
              <a:buFont typeface="Wingdings" panose="05000000000000000000" pitchFamily="2" charset="2"/>
              <a:buChar char="Ø"/>
              <a:defRPr/>
            </a:pPr>
            <a:endParaRPr lang="cs-CZ" sz="2400" i="1" dirty="0" smtClean="0"/>
          </a:p>
          <a:p>
            <a:pPr algn="just">
              <a:spcBef>
                <a:spcPts val="0"/>
              </a:spcBef>
              <a:buClr>
                <a:schemeClr val="bg1">
                  <a:lumMod val="50000"/>
                </a:schemeClr>
              </a:buClr>
              <a:buSzPct val="50000"/>
              <a:buFont typeface="Wingdings" panose="05000000000000000000" pitchFamily="2" charset="2"/>
              <a:buChar char="Ø"/>
              <a:defRPr/>
            </a:pPr>
            <a:r>
              <a:rPr lang="cs-CZ" dirty="0"/>
              <a:t>Dal-li </a:t>
            </a:r>
            <a:r>
              <a:rPr lang="cs-CZ" b="1" dirty="0"/>
              <a:t>zaměstnanec</a:t>
            </a:r>
            <a:r>
              <a:rPr lang="cs-CZ" dirty="0"/>
              <a:t> zaměstnavateli </a:t>
            </a:r>
            <a:r>
              <a:rPr lang="cs-CZ" b="1" dirty="0"/>
              <a:t>neplatnou výpověď</a:t>
            </a:r>
            <a:r>
              <a:rPr lang="cs-CZ" dirty="0"/>
              <a:t> nebo zrušil-li neplatně zaměstnanec pracovní poměr okamžitě nebo ve zkušební době A </a:t>
            </a:r>
            <a:r>
              <a:rPr lang="cs-CZ" b="1" dirty="0"/>
              <a:t>zaměstnavatel OZNÁMIL </a:t>
            </a:r>
            <a:r>
              <a:rPr lang="cs-CZ" dirty="0"/>
              <a:t>zaměstnanci bez zbytečného odkladu </a:t>
            </a:r>
            <a:r>
              <a:rPr lang="cs-CZ" b="1" dirty="0"/>
              <a:t>písemn</a:t>
            </a:r>
            <a:r>
              <a:rPr lang="cs-CZ" dirty="0"/>
              <a:t>ě, že trvá na tom, aby dále konal svou práci, </a:t>
            </a:r>
            <a:r>
              <a:rPr lang="cs-CZ" b="1" dirty="0"/>
              <a:t>pracovní poměr trvá i nadále</a:t>
            </a:r>
            <a:r>
              <a:rPr lang="cs-CZ" dirty="0"/>
              <a:t>.</a:t>
            </a:r>
          </a:p>
          <a:p>
            <a:pPr marL="0" indent="0" algn="ctr">
              <a:spcBef>
                <a:spcPts val="0"/>
              </a:spcBef>
              <a:buClr>
                <a:schemeClr val="bg1">
                  <a:lumMod val="50000"/>
                </a:schemeClr>
              </a:buClr>
              <a:buSzPct val="50000"/>
              <a:buNone/>
              <a:defRPr/>
            </a:pPr>
            <a:r>
              <a:rPr lang="cs-CZ" dirty="0"/>
              <a:t>X</a:t>
            </a:r>
          </a:p>
          <a:p>
            <a:pPr algn="just">
              <a:spcBef>
                <a:spcPts val="0"/>
              </a:spcBef>
              <a:buClr>
                <a:schemeClr val="bg1">
                  <a:lumMod val="50000"/>
                </a:schemeClr>
              </a:buClr>
              <a:buSzPct val="50000"/>
              <a:buFont typeface="Wingdings" panose="05000000000000000000" pitchFamily="2" charset="2"/>
              <a:buChar char="Ø"/>
              <a:defRPr/>
            </a:pPr>
            <a:r>
              <a:rPr lang="cs-CZ" b="1" dirty="0"/>
              <a:t>Nevyhoví-li zaměstnanec výzvě </a:t>
            </a:r>
            <a:r>
              <a:rPr lang="cs-CZ" dirty="0"/>
              <a:t>zaměstnavatele, má zaměstnavatel právo na něm požadovat </a:t>
            </a:r>
            <a:r>
              <a:rPr lang="cs-CZ" b="1" dirty="0"/>
              <a:t>náhradu škody</a:t>
            </a:r>
            <a:r>
              <a:rPr lang="cs-CZ" dirty="0"/>
              <a:t>, která mu tím vznikla, ode dne, kdy mu oznámil, že trvá na dalším konání práce.</a:t>
            </a:r>
          </a:p>
        </p:txBody>
      </p:sp>
      <p:sp>
        <p:nvSpPr>
          <p:cNvPr id="3" name="Nadpis 2"/>
          <p:cNvSpPr>
            <a:spLocks noGrp="1"/>
          </p:cNvSpPr>
          <p:nvPr>
            <p:ph type="title"/>
          </p:nvPr>
        </p:nvSpPr>
        <p:spPr/>
        <p:txBody>
          <a:bodyPr/>
          <a:lstStyle/>
          <a:p>
            <a:r>
              <a:rPr lang="cs-CZ" dirty="0" smtClean="0"/>
              <a:t>Neplatné rozvázání pracovního poměru Zaměstnancem</a:t>
            </a:r>
            <a:endParaRPr lang="cs-CZ" dirty="0"/>
          </a:p>
        </p:txBody>
      </p:sp>
    </p:spTree>
    <p:extLst>
      <p:ext uri="{BB962C8B-B14F-4D97-AF65-F5344CB8AC3E}">
        <p14:creationId xmlns:p14="http://schemas.microsoft.com/office/powerpoint/2010/main" val="103875235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lnSpcReduction="10000"/>
          </a:bodyPr>
          <a:lstStyle/>
          <a:p>
            <a:pPr algn="just">
              <a:spcBef>
                <a:spcPts val="0"/>
              </a:spcBef>
              <a:buClr>
                <a:schemeClr val="bg1">
                  <a:lumMod val="50000"/>
                </a:schemeClr>
              </a:buClr>
              <a:buSzPct val="50000"/>
              <a:buFont typeface="Wingdings" panose="05000000000000000000" pitchFamily="2" charset="2"/>
              <a:buChar char="Ø"/>
              <a:defRPr/>
            </a:pPr>
            <a:endParaRPr lang="cs-CZ" sz="2400" i="1" dirty="0" smtClean="0"/>
          </a:p>
          <a:p>
            <a:pPr algn="just">
              <a:spcBef>
                <a:spcPts val="0"/>
              </a:spcBef>
              <a:buClr>
                <a:schemeClr val="bg1">
                  <a:lumMod val="50000"/>
                </a:schemeClr>
              </a:buClr>
              <a:buSzPct val="50000"/>
              <a:buFont typeface="Wingdings" panose="05000000000000000000" pitchFamily="2" charset="2"/>
              <a:buChar char="Ø"/>
              <a:defRPr/>
            </a:pPr>
            <a:r>
              <a:rPr lang="cs-CZ" dirty="0"/>
              <a:t>Rozvázal-li zaměstnanec pracovní poměr neplatně, avšak zaměstnavatel netrvá na tom, aby zaměstnanec u něho dále pracoval, platí, pokud se se zaměstnancem nedohodne písemně na jiném dnu skončení, že jeho pracovní poměr skončil dohodou,</a:t>
            </a:r>
          </a:p>
          <a:p>
            <a:pPr marL="0" indent="0" algn="just">
              <a:spcBef>
                <a:spcPts val="0"/>
              </a:spcBef>
              <a:buClr>
                <a:schemeClr val="bg1">
                  <a:lumMod val="50000"/>
                </a:schemeClr>
              </a:buClr>
              <a:buSzPct val="50000"/>
              <a:buNone/>
              <a:defRPr/>
            </a:pPr>
            <a:endParaRPr lang="cs-CZ" dirty="0"/>
          </a:p>
          <a:p>
            <a:pPr marL="0" indent="0" algn="just">
              <a:spcBef>
                <a:spcPts val="0"/>
              </a:spcBef>
              <a:buClr>
                <a:schemeClr val="bg1">
                  <a:lumMod val="50000"/>
                </a:schemeClr>
              </a:buClr>
              <a:buSzPct val="50000"/>
              <a:buNone/>
              <a:defRPr/>
            </a:pPr>
            <a:r>
              <a:rPr lang="cs-CZ" dirty="0"/>
              <a:t>a) byla-li dána neplatná výpověď, uplynutím výpovědní doby,</a:t>
            </a:r>
          </a:p>
          <a:p>
            <a:pPr marL="0" indent="0" algn="just">
              <a:spcBef>
                <a:spcPts val="0"/>
              </a:spcBef>
              <a:buClr>
                <a:schemeClr val="bg1">
                  <a:lumMod val="50000"/>
                </a:schemeClr>
              </a:buClr>
              <a:buSzPct val="50000"/>
              <a:buNone/>
              <a:defRPr/>
            </a:pPr>
            <a:endParaRPr lang="cs-CZ" dirty="0"/>
          </a:p>
          <a:p>
            <a:pPr marL="0" indent="0" algn="just">
              <a:spcBef>
                <a:spcPts val="0"/>
              </a:spcBef>
              <a:buClr>
                <a:schemeClr val="bg1">
                  <a:lumMod val="50000"/>
                </a:schemeClr>
              </a:buClr>
              <a:buSzPct val="50000"/>
              <a:buNone/>
              <a:defRPr/>
            </a:pPr>
            <a:r>
              <a:rPr lang="cs-CZ" dirty="0"/>
              <a:t>b) byl-li pracovní poměr neplatně zrušen okamžitě nebo ve zkušební době, dnem, kdy měl pracovní poměr tímto zrušením skončit. </a:t>
            </a:r>
          </a:p>
          <a:p>
            <a:pPr algn="just">
              <a:spcBef>
                <a:spcPts val="0"/>
              </a:spcBef>
              <a:buClr>
                <a:schemeClr val="bg1">
                  <a:lumMod val="50000"/>
                </a:schemeClr>
              </a:buClr>
              <a:buSzPct val="50000"/>
              <a:buFont typeface="Wingdings" panose="05000000000000000000" pitchFamily="2" charset="2"/>
              <a:buChar char="Ø"/>
              <a:defRPr/>
            </a:pPr>
            <a:endParaRPr lang="cs-CZ" dirty="0"/>
          </a:p>
          <a:p>
            <a:pPr algn="just">
              <a:spcBef>
                <a:spcPts val="0"/>
              </a:spcBef>
              <a:buClr>
                <a:schemeClr val="bg1">
                  <a:lumMod val="50000"/>
                </a:schemeClr>
              </a:buClr>
              <a:buSzPct val="50000"/>
              <a:buFont typeface="Wingdings" panose="05000000000000000000" pitchFamily="2" charset="2"/>
              <a:buChar char="Ø"/>
              <a:defRPr/>
            </a:pPr>
            <a:r>
              <a:rPr lang="cs-CZ" dirty="0"/>
              <a:t>V těchto případech nemůže zaměstnavatel vůči zaměstnanci uplatňovat náhradu škody.</a:t>
            </a:r>
          </a:p>
          <a:p>
            <a:pPr algn="just">
              <a:spcBef>
                <a:spcPts val="0"/>
              </a:spcBef>
              <a:buClr>
                <a:schemeClr val="bg1">
                  <a:lumMod val="50000"/>
                </a:schemeClr>
              </a:buClr>
              <a:buSzPct val="50000"/>
              <a:buFont typeface="Wingdings" panose="05000000000000000000" pitchFamily="2" charset="2"/>
              <a:buChar char="Ø"/>
              <a:defRPr/>
            </a:pPr>
            <a:r>
              <a:rPr lang="cs-CZ" dirty="0" smtClean="0"/>
              <a:t>ne</a:t>
            </a:r>
            <a:r>
              <a:rPr lang="cs-CZ" dirty="0"/>
              <a:t>, kdy mu oznámil, že trvá na dalším konání práce.</a:t>
            </a:r>
          </a:p>
        </p:txBody>
      </p:sp>
      <p:sp>
        <p:nvSpPr>
          <p:cNvPr id="3" name="Nadpis 2"/>
          <p:cNvSpPr>
            <a:spLocks noGrp="1"/>
          </p:cNvSpPr>
          <p:nvPr>
            <p:ph type="title"/>
          </p:nvPr>
        </p:nvSpPr>
        <p:spPr/>
        <p:txBody>
          <a:bodyPr/>
          <a:lstStyle/>
          <a:p>
            <a:r>
              <a:rPr lang="cs-CZ" dirty="0" smtClean="0"/>
              <a:t>Neplatné rozvázání pracovního poměru Zaměstnancem</a:t>
            </a:r>
            <a:endParaRPr lang="cs-CZ" dirty="0"/>
          </a:p>
        </p:txBody>
      </p:sp>
    </p:spTree>
    <p:extLst>
      <p:ext uri="{BB962C8B-B14F-4D97-AF65-F5344CB8AC3E}">
        <p14:creationId xmlns:p14="http://schemas.microsoft.com/office/powerpoint/2010/main" val="122781490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a:bodyPr>
          <a:lstStyle/>
          <a:p>
            <a:pPr algn="just">
              <a:spcBef>
                <a:spcPts val="0"/>
              </a:spcBef>
              <a:buClr>
                <a:schemeClr val="bg1">
                  <a:lumMod val="50000"/>
                </a:schemeClr>
              </a:buClr>
              <a:buSzPct val="50000"/>
              <a:buFont typeface="Wingdings" panose="05000000000000000000" pitchFamily="2" charset="2"/>
              <a:buChar char="Ø"/>
              <a:defRPr/>
            </a:pPr>
            <a:endParaRPr lang="cs-CZ" sz="2400" i="1" dirty="0" smtClean="0"/>
          </a:p>
          <a:p>
            <a:pPr algn="just">
              <a:spcBef>
                <a:spcPts val="0"/>
              </a:spcBef>
              <a:buClr>
                <a:schemeClr val="bg1">
                  <a:lumMod val="50000"/>
                </a:schemeClr>
              </a:buClr>
              <a:buSzPct val="50000"/>
              <a:buFont typeface="Wingdings" panose="05000000000000000000" pitchFamily="2" charset="2"/>
              <a:buChar char="Ø"/>
              <a:defRPr/>
            </a:pPr>
            <a:r>
              <a:rPr lang="cs-CZ" sz="2400" dirty="0"/>
              <a:t>Neplatnost rozvázání pracovního poměru výpovědí, okamžitým zrušením, zrušením ve zkušební době nebo dohodou může jak zaměstnavatel, tak i zaměstnanec uplatnit u soudu nejpozději </a:t>
            </a:r>
            <a:r>
              <a:rPr lang="cs-CZ" sz="2400" b="1" dirty="0"/>
              <a:t>ve lhůtě 2 měsíců </a:t>
            </a:r>
            <a:r>
              <a:rPr lang="cs-CZ" sz="2400" dirty="0"/>
              <a:t>ode dne, kdy měl pracovní poměr skončit tímto rozvázáním.</a:t>
            </a:r>
          </a:p>
        </p:txBody>
      </p:sp>
      <p:sp>
        <p:nvSpPr>
          <p:cNvPr id="3" name="Nadpis 2"/>
          <p:cNvSpPr>
            <a:spLocks noGrp="1"/>
          </p:cNvSpPr>
          <p:nvPr>
            <p:ph type="title"/>
          </p:nvPr>
        </p:nvSpPr>
        <p:spPr/>
        <p:txBody>
          <a:bodyPr/>
          <a:lstStyle/>
          <a:p>
            <a:r>
              <a:rPr lang="cs-CZ" dirty="0" smtClean="0"/>
              <a:t>Neplatné rozvázání pracovního poměru – soudní ochrana</a:t>
            </a:r>
            <a:endParaRPr lang="cs-CZ" dirty="0"/>
          </a:p>
        </p:txBody>
      </p:sp>
    </p:spTree>
    <p:extLst>
      <p:ext uri="{BB962C8B-B14F-4D97-AF65-F5344CB8AC3E}">
        <p14:creationId xmlns:p14="http://schemas.microsoft.com/office/powerpoint/2010/main" val="287289979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fontScale="55000" lnSpcReduction="20000"/>
          </a:bodyPr>
          <a:lstStyle/>
          <a:p>
            <a:pPr algn="just">
              <a:spcBef>
                <a:spcPts val="0"/>
              </a:spcBef>
              <a:buClr>
                <a:schemeClr val="bg1">
                  <a:lumMod val="50000"/>
                </a:schemeClr>
              </a:buClr>
              <a:buSzPct val="50000"/>
              <a:buFont typeface="Wingdings" panose="05000000000000000000" pitchFamily="2" charset="2"/>
              <a:buChar char="Ø"/>
              <a:defRPr/>
            </a:pPr>
            <a:endParaRPr lang="cs-CZ" sz="2400" i="1" dirty="0" smtClean="0"/>
          </a:p>
          <a:p>
            <a:pPr algn="just">
              <a:spcBef>
                <a:spcPts val="0"/>
              </a:spcBef>
              <a:buClr>
                <a:schemeClr val="bg1">
                  <a:lumMod val="50000"/>
                </a:schemeClr>
              </a:buClr>
              <a:buSzPct val="50000"/>
              <a:buFont typeface="Wingdings" panose="05000000000000000000" pitchFamily="2" charset="2"/>
              <a:buChar char="Ø"/>
              <a:defRPr/>
            </a:pPr>
            <a:r>
              <a:rPr lang="cs-CZ" sz="2400" i="1" dirty="0"/>
              <a:t>Lhůta podle ustanovení § 72 zák. práce k uplatnění neplatnosti rozvázání pracovního poměru je lhůtou určenou podle měsíců a začíná běžet poslední den příslušného kalendářního měsíce, jímž uplynula výpovědní doba. Poslední den běhu této lhůty proto nemusí vždy připadnout na poslední den druhého následujícího kalendářního měsíce.</a:t>
            </a:r>
          </a:p>
          <a:p>
            <a:pPr algn="just">
              <a:spcBef>
                <a:spcPts val="0"/>
              </a:spcBef>
              <a:buClr>
                <a:schemeClr val="bg1">
                  <a:lumMod val="50000"/>
                </a:schemeClr>
              </a:buClr>
              <a:buSzPct val="50000"/>
              <a:buFont typeface="Wingdings" panose="05000000000000000000" pitchFamily="2" charset="2"/>
              <a:buChar char="Ø"/>
              <a:defRPr/>
            </a:pPr>
            <a:endParaRPr lang="cs-CZ" sz="2400" i="1" dirty="0"/>
          </a:p>
          <a:p>
            <a:pPr algn="just">
              <a:spcBef>
                <a:spcPts val="0"/>
              </a:spcBef>
              <a:buClr>
                <a:schemeClr val="bg1">
                  <a:lumMod val="50000"/>
                </a:schemeClr>
              </a:buClr>
              <a:buSzPct val="50000"/>
              <a:buFont typeface="Wingdings" panose="05000000000000000000" pitchFamily="2" charset="2"/>
              <a:buChar char="Ø"/>
              <a:defRPr/>
            </a:pPr>
            <a:r>
              <a:rPr lang="cs-CZ" sz="2400" i="1" dirty="0"/>
              <a:t>Dvouměsíční lhůta podle ustanovení § 72 zák. práce je lhůtou prekluzívní (propadnou) a současně jde o lhůtu hmotněprávní (§ 333 zák. práce). To znamená, že účastník, který uplatňuje neplatnost rozvázání pracovního poměru, musí uplatnit svůj nárok žalobou u soudu tak, aby žaloba došla na soud nejpozději v poslední den lhůty; na rozdíl od lhůt procesních tedy nepostačuje, aby žaloba byla v poslední den lhůty odevzdána orgánu, který má povinnost ji soudu doručit (například držiteli poštovní licence)</a:t>
            </a:r>
          </a:p>
          <a:p>
            <a:pPr algn="just">
              <a:spcBef>
                <a:spcPts val="0"/>
              </a:spcBef>
              <a:buClr>
                <a:schemeClr val="bg1">
                  <a:lumMod val="50000"/>
                </a:schemeClr>
              </a:buClr>
              <a:buSzPct val="50000"/>
              <a:buFont typeface="Wingdings" panose="05000000000000000000" pitchFamily="2" charset="2"/>
              <a:buChar char="Ø"/>
              <a:defRPr/>
            </a:pPr>
            <a:endParaRPr lang="cs-CZ" sz="2400" i="1" dirty="0"/>
          </a:p>
          <a:p>
            <a:pPr algn="just">
              <a:spcBef>
                <a:spcPts val="0"/>
              </a:spcBef>
              <a:buClr>
                <a:schemeClr val="bg1">
                  <a:lumMod val="50000"/>
                </a:schemeClr>
              </a:buClr>
              <a:buSzPct val="50000"/>
              <a:buFont typeface="Wingdings" panose="05000000000000000000" pitchFamily="2" charset="2"/>
              <a:buChar char="Ø"/>
              <a:defRPr/>
            </a:pPr>
            <a:r>
              <a:rPr lang="cs-CZ" sz="2400" i="1" dirty="0"/>
              <a:t>V případě, byla-li dána výpověď, je </a:t>
            </a:r>
            <a:r>
              <a:rPr lang="cs-CZ" sz="2400" b="1" i="1" dirty="0"/>
              <a:t>začátek běhu této lhůty shodný s uplynutím výpovědní doby</a:t>
            </a:r>
            <a:r>
              <a:rPr lang="cs-CZ" sz="2400" i="1" dirty="0"/>
              <a:t>, protože s okamžikem uplynutí výpovědní doby zákon spojuje skončení pracovního poměru. Lhůta je lhůtou určenou podle měsíců; konec běhu této lhůty je proto určen způsobem vyplývajícím z ustanovení § 333 zák. práce. Podle tohoto ustanovení připadá poslední den lhůty určené podle týdnů, měsíců nebo let na den, který se pojmenováním nebo číslem shoduje se dnem, na který připadá událost, od níž se lhůta počítá. Není-li takový den v měsíci, připadne poslední den lhůty na poslední den v měsíci. Událostí, od níž lhůta k uplatnění neplatnosti rozvázání pracovního poměru počíná, je - jak vyplývá z výše uvedeného - den, "kdy měl pracovní poměr skončit tímto rozvázáním", a nikoli - jak nesprávně dovozuje </a:t>
            </a:r>
            <a:r>
              <a:rPr lang="cs-CZ" sz="2400" i="1" dirty="0" err="1"/>
              <a:t>dovolatelka</a:t>
            </a:r>
            <a:r>
              <a:rPr lang="cs-CZ" sz="2400" i="1" dirty="0"/>
              <a:t> - až den, který po tomto dni následuje. Připadne-li poslední den lhůty na sobotu, neděli nebo svátek, je posledním dnem lhůty nejblíže následující pracovní den (srov. § 333 zák. práce)  </a:t>
            </a:r>
            <a:r>
              <a:rPr lang="cs-CZ" sz="2400" dirty="0"/>
              <a:t>(rozsudek NS ze dne 14. 5. 2002, </a:t>
            </a:r>
            <a:r>
              <a:rPr lang="cs-CZ" sz="2400" dirty="0" err="1"/>
              <a:t>sp</a:t>
            </a:r>
            <a:r>
              <a:rPr lang="cs-CZ" sz="2400" dirty="0"/>
              <a:t>. zn. 21 </a:t>
            </a:r>
            <a:r>
              <a:rPr lang="cs-CZ" sz="2400" dirty="0" err="1"/>
              <a:t>Cdo</a:t>
            </a:r>
            <a:r>
              <a:rPr lang="cs-CZ" sz="2400" dirty="0"/>
              <a:t> 1436/2001)</a:t>
            </a:r>
          </a:p>
        </p:txBody>
      </p:sp>
      <p:sp>
        <p:nvSpPr>
          <p:cNvPr id="3" name="Nadpis 2"/>
          <p:cNvSpPr>
            <a:spLocks noGrp="1"/>
          </p:cNvSpPr>
          <p:nvPr>
            <p:ph type="title"/>
          </p:nvPr>
        </p:nvSpPr>
        <p:spPr/>
        <p:txBody>
          <a:bodyPr/>
          <a:lstStyle/>
          <a:p>
            <a:r>
              <a:rPr lang="cs-CZ" dirty="0" smtClean="0"/>
              <a:t>Neplatné rozvázání pracovního poměru – soudní ochrana</a:t>
            </a:r>
            <a:endParaRPr lang="cs-CZ" dirty="0"/>
          </a:p>
        </p:txBody>
      </p:sp>
    </p:spTree>
    <p:extLst>
      <p:ext uri="{BB962C8B-B14F-4D97-AF65-F5344CB8AC3E}">
        <p14:creationId xmlns:p14="http://schemas.microsoft.com/office/powerpoint/2010/main" val="193233727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a:bodyPr>
          <a:lstStyle/>
          <a:p>
            <a:pPr algn="just">
              <a:spcBef>
                <a:spcPts val="0"/>
              </a:spcBef>
              <a:buClr>
                <a:schemeClr val="bg1">
                  <a:lumMod val="50000"/>
                </a:schemeClr>
              </a:buClr>
              <a:buSzPct val="50000"/>
              <a:buFont typeface="Wingdings" panose="05000000000000000000" pitchFamily="2" charset="2"/>
              <a:buChar char="Ø"/>
              <a:defRPr/>
            </a:pPr>
            <a:endParaRPr lang="cs-CZ" sz="2400" i="1" dirty="0" smtClean="0"/>
          </a:p>
          <a:p>
            <a:pPr algn="just">
              <a:spcBef>
                <a:spcPts val="0"/>
              </a:spcBef>
              <a:buClr>
                <a:schemeClr val="bg1">
                  <a:lumMod val="50000"/>
                </a:schemeClr>
              </a:buClr>
              <a:buSzPct val="50000"/>
              <a:buFont typeface="Wingdings" panose="05000000000000000000" pitchFamily="2" charset="2"/>
              <a:buChar char="Ø"/>
              <a:defRPr/>
            </a:pPr>
            <a:r>
              <a:rPr lang="cs-CZ" sz="2400" i="1" dirty="0" smtClean="0"/>
              <a:t>Odmítne-li </a:t>
            </a:r>
            <a:r>
              <a:rPr lang="cs-CZ" sz="2400" i="1" dirty="0"/>
              <a:t>zaměstnance zaměstnat někdo jiný proto, že s ním jeho zaměstnavatel okamžitě zrušil pracovní poměr podle ustanovení zák. práce, zaměstnavatel odpovídá zaměstnanci za škodu tím vzniklou podle zák. práce, jestliže rozvázání pracovního poměru bylo pravomocným rozhodnutím soudu určeno jako neplatné </a:t>
            </a:r>
            <a:r>
              <a:rPr lang="cs-CZ" sz="2400" dirty="0"/>
              <a:t>(rozsudek NS ze dne 30. 8. 2000, </a:t>
            </a:r>
            <a:r>
              <a:rPr lang="cs-CZ" sz="2400" dirty="0" err="1"/>
              <a:t>sp</a:t>
            </a:r>
            <a:r>
              <a:rPr lang="cs-CZ" sz="2400" dirty="0"/>
              <a:t>. zn. 21 </a:t>
            </a:r>
            <a:r>
              <a:rPr lang="cs-CZ" sz="2400" dirty="0" err="1"/>
              <a:t>Cdo</a:t>
            </a:r>
            <a:r>
              <a:rPr lang="cs-CZ" sz="2400" dirty="0"/>
              <a:t> 498/2000)</a:t>
            </a:r>
          </a:p>
        </p:txBody>
      </p:sp>
      <p:sp>
        <p:nvSpPr>
          <p:cNvPr id="3" name="Nadpis 2"/>
          <p:cNvSpPr>
            <a:spLocks noGrp="1"/>
          </p:cNvSpPr>
          <p:nvPr>
            <p:ph type="title"/>
          </p:nvPr>
        </p:nvSpPr>
        <p:spPr/>
        <p:txBody>
          <a:bodyPr/>
          <a:lstStyle/>
          <a:p>
            <a:r>
              <a:rPr lang="cs-CZ" dirty="0" smtClean="0"/>
              <a:t>Neplatné rozvázání pracovního poměru – soudní ochrana</a:t>
            </a:r>
            <a:endParaRPr lang="cs-CZ" dirty="0"/>
          </a:p>
        </p:txBody>
      </p:sp>
    </p:spTree>
    <p:extLst>
      <p:ext uri="{BB962C8B-B14F-4D97-AF65-F5344CB8AC3E}">
        <p14:creationId xmlns:p14="http://schemas.microsoft.com/office/powerpoint/2010/main" val="31004907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45720" indent="0" algn="just">
              <a:lnSpc>
                <a:spcPct val="80000"/>
              </a:lnSpc>
              <a:spcBef>
                <a:spcPts val="300"/>
              </a:spcBef>
              <a:buClr>
                <a:srgbClr val="9999FF"/>
              </a:buClr>
              <a:buSzPct val="267000"/>
              <a:buNone/>
            </a:pPr>
            <a:r>
              <a:rPr lang="cs-CZ" sz="2400" dirty="0">
                <a:solidFill>
                  <a:srgbClr val="003621"/>
                </a:solidFill>
              </a:rPr>
              <a:t>g)</a:t>
            </a:r>
            <a:r>
              <a:rPr lang="cs-CZ" sz="2800" b="1" dirty="0">
                <a:solidFill>
                  <a:srgbClr val="FF0000"/>
                </a:solidFill>
              </a:rPr>
              <a:t> </a:t>
            </a:r>
            <a:r>
              <a:rPr lang="cs-CZ" sz="2400" b="1" dirty="0">
                <a:solidFill>
                  <a:srgbClr val="FF0000"/>
                </a:solidFill>
              </a:rPr>
              <a:t>jsou-li </a:t>
            </a:r>
            <a:r>
              <a:rPr lang="cs-CZ" dirty="0">
                <a:solidFill>
                  <a:srgbClr val="003621"/>
                </a:solidFill>
              </a:rPr>
              <a:t>u zaměstnance </a:t>
            </a:r>
            <a:r>
              <a:rPr lang="cs-CZ" sz="2400" b="1" dirty="0">
                <a:solidFill>
                  <a:srgbClr val="FF0000"/>
                </a:solidFill>
              </a:rPr>
              <a:t>dány </a:t>
            </a:r>
            <a:r>
              <a:rPr lang="cs-CZ" sz="2400" b="1" dirty="0" smtClean="0">
                <a:solidFill>
                  <a:srgbClr val="FF0000"/>
                </a:solidFill>
              </a:rPr>
              <a:t>důvody</a:t>
            </a:r>
            <a:r>
              <a:rPr lang="cs-CZ" dirty="0" smtClean="0">
                <a:solidFill>
                  <a:srgbClr val="003621"/>
                </a:solidFill>
              </a:rPr>
              <a:t>:</a:t>
            </a:r>
          </a:p>
          <a:p>
            <a:pPr marL="45720" indent="0" algn="just">
              <a:lnSpc>
                <a:spcPct val="80000"/>
              </a:lnSpc>
              <a:spcBef>
                <a:spcPts val="300"/>
              </a:spcBef>
              <a:buClr>
                <a:srgbClr val="9999FF"/>
              </a:buClr>
              <a:buSzPct val="267000"/>
              <a:buNone/>
            </a:pPr>
            <a:r>
              <a:rPr lang="cs-CZ" dirty="0" smtClean="0">
                <a:solidFill>
                  <a:srgbClr val="003621"/>
                </a:solidFill>
              </a:rPr>
              <a:t>	</a:t>
            </a:r>
          </a:p>
          <a:p>
            <a:pPr marL="45720" indent="0" algn="just">
              <a:lnSpc>
                <a:spcPct val="80000"/>
              </a:lnSpc>
              <a:spcBef>
                <a:spcPts val="300"/>
              </a:spcBef>
              <a:buClr>
                <a:srgbClr val="9999FF"/>
              </a:buClr>
              <a:buSzPct val="267000"/>
              <a:buNone/>
            </a:pPr>
            <a:r>
              <a:rPr lang="cs-CZ" dirty="0">
                <a:solidFill>
                  <a:srgbClr val="003621"/>
                </a:solidFill>
              </a:rPr>
              <a:t>	</a:t>
            </a:r>
            <a:r>
              <a:rPr lang="cs-CZ" dirty="0" smtClean="0">
                <a:solidFill>
                  <a:srgbClr val="003621"/>
                </a:solidFill>
              </a:rPr>
              <a:t>a) pro </a:t>
            </a:r>
            <a:r>
              <a:rPr lang="cs-CZ" dirty="0">
                <a:solidFill>
                  <a:srgbClr val="003621"/>
                </a:solidFill>
              </a:rPr>
              <a:t>které by s ním zaměstnavatel mohl </a:t>
            </a:r>
            <a:r>
              <a:rPr lang="cs-CZ" sz="2400" b="1" dirty="0">
                <a:solidFill>
                  <a:srgbClr val="FF0000"/>
                </a:solidFill>
              </a:rPr>
              <a:t>okamžitě </a:t>
            </a:r>
            <a:r>
              <a:rPr lang="cs-CZ" sz="2400" b="1" dirty="0" smtClean="0">
                <a:solidFill>
                  <a:srgbClr val="FF0000"/>
                </a:solidFill>
              </a:rPr>
              <a:t>zrušit 	pracovní poměr</a:t>
            </a:r>
            <a:endParaRPr lang="cs-CZ" dirty="0">
              <a:solidFill>
                <a:srgbClr val="003621"/>
              </a:solidFill>
            </a:endParaRPr>
          </a:p>
          <a:p>
            <a:pPr marL="45720" indent="0" algn="just">
              <a:lnSpc>
                <a:spcPct val="80000"/>
              </a:lnSpc>
              <a:spcBef>
                <a:spcPts val="300"/>
              </a:spcBef>
              <a:buClr>
                <a:srgbClr val="9999FF"/>
              </a:buClr>
              <a:buSzPct val="267000"/>
              <a:buNone/>
            </a:pPr>
            <a:endParaRPr lang="cs-CZ" dirty="0" smtClean="0">
              <a:solidFill>
                <a:srgbClr val="003621"/>
              </a:solidFill>
            </a:endParaRPr>
          </a:p>
          <a:p>
            <a:pPr marL="45720" indent="0" algn="just">
              <a:lnSpc>
                <a:spcPct val="80000"/>
              </a:lnSpc>
              <a:spcBef>
                <a:spcPts val="300"/>
              </a:spcBef>
              <a:buClr>
                <a:srgbClr val="9999FF"/>
              </a:buClr>
              <a:buSzPct val="267000"/>
              <a:buNone/>
            </a:pPr>
            <a:r>
              <a:rPr lang="cs-CZ" dirty="0" smtClean="0">
                <a:solidFill>
                  <a:srgbClr val="003621"/>
                </a:solidFill>
              </a:rPr>
              <a:t>	b) nebo </a:t>
            </a:r>
            <a:r>
              <a:rPr lang="cs-CZ" dirty="0">
                <a:solidFill>
                  <a:srgbClr val="003621"/>
                </a:solidFill>
              </a:rPr>
              <a:t>pro </a:t>
            </a:r>
            <a:r>
              <a:rPr lang="cs-CZ" b="1" dirty="0">
                <a:solidFill>
                  <a:srgbClr val="FF0000"/>
                </a:solidFill>
              </a:rPr>
              <a:t>závažné porušení povinnosti </a:t>
            </a:r>
            <a:r>
              <a:rPr lang="cs-CZ" dirty="0">
                <a:solidFill>
                  <a:srgbClr val="003621"/>
                </a:solidFill>
              </a:rPr>
              <a:t>vyplývající z </a:t>
            </a:r>
            <a:r>
              <a:rPr lang="cs-CZ" dirty="0" smtClean="0">
                <a:solidFill>
                  <a:srgbClr val="003621"/>
                </a:solidFill>
              </a:rPr>
              <a:t>	právních </a:t>
            </a:r>
            <a:r>
              <a:rPr lang="cs-CZ" dirty="0">
                <a:solidFill>
                  <a:srgbClr val="003621"/>
                </a:solidFill>
              </a:rPr>
              <a:t>předpisů vztahujících se k zaměstnancem </a:t>
            </a:r>
            <a:r>
              <a:rPr lang="cs-CZ" dirty="0" smtClean="0">
                <a:solidFill>
                  <a:srgbClr val="003621"/>
                </a:solidFill>
              </a:rPr>
              <a:t>	vykonávané práci</a:t>
            </a:r>
          </a:p>
          <a:p>
            <a:pPr marL="45720" indent="0" algn="just">
              <a:lnSpc>
                <a:spcPct val="80000"/>
              </a:lnSpc>
              <a:spcBef>
                <a:spcPts val="300"/>
              </a:spcBef>
              <a:buClr>
                <a:srgbClr val="9999FF"/>
              </a:buClr>
              <a:buSzPct val="267000"/>
              <a:buNone/>
            </a:pPr>
            <a:endParaRPr lang="cs-CZ" dirty="0" smtClean="0">
              <a:solidFill>
                <a:srgbClr val="003621"/>
              </a:solidFill>
            </a:endParaRPr>
          </a:p>
          <a:p>
            <a:pPr marL="45720" indent="0" algn="just">
              <a:lnSpc>
                <a:spcPct val="80000"/>
              </a:lnSpc>
              <a:spcBef>
                <a:spcPts val="300"/>
              </a:spcBef>
              <a:buClr>
                <a:srgbClr val="9999FF"/>
              </a:buClr>
              <a:buSzPct val="267000"/>
              <a:buNone/>
            </a:pPr>
            <a:r>
              <a:rPr lang="cs-CZ" dirty="0" smtClean="0">
                <a:solidFill>
                  <a:srgbClr val="003621"/>
                </a:solidFill>
              </a:rPr>
              <a:t>	c) </a:t>
            </a:r>
            <a:r>
              <a:rPr lang="cs-CZ" dirty="0">
                <a:solidFill>
                  <a:srgbClr val="003621"/>
                </a:solidFill>
              </a:rPr>
              <a:t>pro </a:t>
            </a:r>
            <a:r>
              <a:rPr lang="cs-CZ" sz="2400" b="1" dirty="0">
                <a:solidFill>
                  <a:srgbClr val="FF0000"/>
                </a:solidFill>
              </a:rPr>
              <a:t>soustavné méně závažné porušování</a:t>
            </a:r>
            <a:r>
              <a:rPr lang="cs-CZ" dirty="0">
                <a:solidFill>
                  <a:srgbClr val="003621"/>
                </a:solidFill>
              </a:rPr>
              <a:t> povinnosti </a:t>
            </a:r>
            <a:r>
              <a:rPr lang="cs-CZ" dirty="0" smtClean="0">
                <a:solidFill>
                  <a:srgbClr val="003621"/>
                </a:solidFill>
              </a:rPr>
              <a:t>	vyplývající </a:t>
            </a:r>
            <a:r>
              <a:rPr lang="cs-CZ" dirty="0">
                <a:solidFill>
                  <a:srgbClr val="003621"/>
                </a:solidFill>
              </a:rPr>
              <a:t>z právních předpisů vztahujících se k </a:t>
            </a:r>
            <a:r>
              <a:rPr lang="cs-CZ" dirty="0" smtClean="0">
                <a:solidFill>
                  <a:srgbClr val="003621"/>
                </a:solidFill>
              </a:rPr>
              <a:t>vykonávané 	práci je možné </a:t>
            </a:r>
            <a:r>
              <a:rPr lang="cs-CZ" dirty="0">
                <a:solidFill>
                  <a:srgbClr val="003621"/>
                </a:solidFill>
              </a:rPr>
              <a:t>dát zaměstnanci výpověď, jestliže byl v době </a:t>
            </a:r>
            <a:r>
              <a:rPr lang="cs-CZ" dirty="0" smtClean="0">
                <a:solidFill>
                  <a:srgbClr val="003621"/>
                </a:solidFill>
              </a:rPr>
              <a:t>	posledních 6 </a:t>
            </a:r>
            <a:r>
              <a:rPr lang="cs-CZ" dirty="0">
                <a:solidFill>
                  <a:srgbClr val="003621"/>
                </a:solidFill>
              </a:rPr>
              <a:t>měsíců v souvislosti s porušením </a:t>
            </a:r>
            <a:r>
              <a:rPr lang="cs-CZ" dirty="0" smtClean="0">
                <a:solidFill>
                  <a:srgbClr val="003621"/>
                </a:solidFill>
              </a:rPr>
              <a:t>povinnosti 	vyplývající z právních předpisů vztahujících se k vykonávané 	práci </a:t>
            </a:r>
            <a:r>
              <a:rPr lang="cs-CZ" dirty="0">
                <a:solidFill>
                  <a:srgbClr val="003621"/>
                </a:solidFill>
              </a:rPr>
              <a:t>písemně upozorněn na možnost </a:t>
            </a:r>
            <a:r>
              <a:rPr lang="cs-CZ" dirty="0" smtClean="0">
                <a:solidFill>
                  <a:srgbClr val="003621"/>
                </a:solidFill>
              </a:rPr>
              <a:t>výpovědi,</a:t>
            </a:r>
          </a:p>
          <a:p>
            <a:pPr marL="45720" indent="0" algn="just">
              <a:lnSpc>
                <a:spcPct val="80000"/>
              </a:lnSpc>
              <a:spcBef>
                <a:spcPts val="300"/>
              </a:spcBef>
              <a:buClr>
                <a:srgbClr val="9999FF"/>
              </a:buClr>
              <a:buSzPct val="267000"/>
              <a:buNone/>
            </a:pPr>
            <a:r>
              <a:rPr lang="cs-CZ" dirty="0">
                <a:solidFill>
                  <a:srgbClr val="003621"/>
                </a:solidFill>
              </a:rPr>
              <a:t/>
            </a:r>
            <a:br>
              <a:rPr lang="cs-CZ" dirty="0">
                <a:solidFill>
                  <a:srgbClr val="003621"/>
                </a:solidFill>
              </a:rPr>
            </a:br>
            <a:r>
              <a:rPr lang="cs-CZ" dirty="0">
                <a:solidFill>
                  <a:srgbClr val="003621"/>
                </a:solidFill>
              </a:rPr>
              <a:t> </a:t>
            </a:r>
          </a:p>
          <a:p>
            <a:pPr marL="45720" indent="0" algn="just">
              <a:lnSpc>
                <a:spcPct val="80000"/>
              </a:lnSpc>
              <a:spcBef>
                <a:spcPts val="300"/>
              </a:spcBef>
              <a:buClr>
                <a:srgbClr val="9999FF"/>
              </a:buClr>
              <a:buSzPct val="267000"/>
              <a:buNone/>
            </a:pPr>
            <a:r>
              <a:rPr lang="cs-CZ" dirty="0">
                <a:solidFill>
                  <a:srgbClr val="003621"/>
                </a:solidFill>
              </a:rPr>
              <a:t>h) poruší-li zaměstnanec zvlášť hrubým způsobem jinou povinnost zaměstnance stanovenou v § 301a – </a:t>
            </a:r>
            <a:r>
              <a:rPr lang="cs-CZ" sz="2400" b="1" dirty="0">
                <a:solidFill>
                  <a:srgbClr val="FF0000"/>
                </a:solidFill>
              </a:rPr>
              <a:t>režim dočasně práce </a:t>
            </a:r>
            <a:r>
              <a:rPr lang="cs-CZ" sz="2400" b="1" dirty="0" smtClean="0">
                <a:solidFill>
                  <a:srgbClr val="FF0000"/>
                </a:solidFill>
              </a:rPr>
              <a:t>neschopného</a:t>
            </a:r>
          </a:p>
          <a:p>
            <a:pPr marL="45720" indent="0" algn="just">
              <a:lnSpc>
                <a:spcPct val="80000"/>
              </a:lnSpc>
              <a:spcBef>
                <a:spcPts val="300"/>
              </a:spcBef>
              <a:buClr>
                <a:srgbClr val="9999FF"/>
              </a:buClr>
              <a:buSzPct val="267000"/>
              <a:buNone/>
            </a:pPr>
            <a:r>
              <a:rPr lang="cs-CZ" sz="1600" dirty="0" smtClean="0">
                <a:solidFill>
                  <a:srgbClr val="003621"/>
                </a:solidFill>
              </a:rPr>
              <a:t>- viz. § </a:t>
            </a:r>
            <a:r>
              <a:rPr lang="cs-CZ" sz="1600" dirty="0">
                <a:solidFill>
                  <a:srgbClr val="003621"/>
                </a:solidFill>
              </a:rPr>
              <a:t>192 odst. 6 ZP</a:t>
            </a:r>
          </a:p>
          <a:p>
            <a:pPr marL="45720" indent="0">
              <a:lnSpc>
                <a:spcPct val="80000"/>
              </a:lnSpc>
              <a:spcBef>
                <a:spcPts val="300"/>
              </a:spcBef>
              <a:buSzPct val="267000"/>
              <a:buNone/>
              <a:defRPr/>
            </a:pPr>
            <a:endParaRPr lang="cs-CZ" dirty="0">
              <a:solidFill>
                <a:srgbClr val="003621"/>
              </a:solidFill>
            </a:endParaRPr>
          </a:p>
        </p:txBody>
      </p:sp>
      <p:sp>
        <p:nvSpPr>
          <p:cNvPr id="3" name="Nadpis 2"/>
          <p:cNvSpPr>
            <a:spLocks noGrp="1"/>
          </p:cNvSpPr>
          <p:nvPr>
            <p:ph type="title"/>
          </p:nvPr>
        </p:nvSpPr>
        <p:spPr/>
        <p:txBody>
          <a:bodyPr/>
          <a:lstStyle/>
          <a:p>
            <a:r>
              <a:rPr lang="cs-CZ" dirty="0" smtClean="0"/>
              <a:t>Výpověď – důvod (zaměstnavatel) - §52 ZP</a:t>
            </a:r>
            <a:endParaRPr lang="cs-CZ" dirty="0"/>
          </a:p>
        </p:txBody>
      </p:sp>
    </p:spTree>
    <p:extLst>
      <p:ext uri="{BB962C8B-B14F-4D97-AF65-F5344CB8AC3E}">
        <p14:creationId xmlns:p14="http://schemas.microsoft.com/office/powerpoint/2010/main" val="608836673"/>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fontScale="92500" lnSpcReduction="10000"/>
          </a:bodyPr>
          <a:lstStyle/>
          <a:p>
            <a:pPr marL="45720" indent="0" algn="just">
              <a:buNone/>
            </a:pPr>
            <a:r>
              <a:rPr lang="cs-CZ" sz="2400" dirty="0" smtClean="0">
                <a:solidFill>
                  <a:schemeClr val="tx1"/>
                </a:solidFill>
              </a:rPr>
              <a:t>§ 69 odst. 3 ZP:</a:t>
            </a:r>
          </a:p>
          <a:p>
            <a:pPr marL="45720" indent="0" algn="just">
              <a:buNone/>
            </a:pPr>
            <a:r>
              <a:rPr lang="cs-CZ" sz="2400" dirty="0" smtClean="0">
                <a:solidFill>
                  <a:schemeClr val="tx1"/>
                </a:solidFill>
              </a:rPr>
              <a:t>Rozvázal-li </a:t>
            </a:r>
            <a:r>
              <a:rPr lang="cs-CZ" sz="2400" b="1" dirty="0">
                <a:solidFill>
                  <a:schemeClr val="tx1"/>
                </a:solidFill>
              </a:rPr>
              <a:t>zaměstnavatel</a:t>
            </a:r>
            <a:r>
              <a:rPr lang="cs-CZ" sz="2400" dirty="0">
                <a:solidFill>
                  <a:schemeClr val="tx1"/>
                </a:solidFill>
              </a:rPr>
              <a:t> pracovní poměr neplatně, avšak zaměstnanec </a:t>
            </a:r>
            <a:r>
              <a:rPr lang="cs-CZ" sz="2400" b="1" dirty="0">
                <a:solidFill>
                  <a:srgbClr val="FF0000"/>
                </a:solidFill>
              </a:rPr>
              <a:t>neoznámí</a:t>
            </a:r>
            <a:r>
              <a:rPr lang="cs-CZ" sz="2400" dirty="0">
                <a:solidFill>
                  <a:schemeClr val="tx1"/>
                </a:solidFill>
              </a:rPr>
              <a:t>, že trvá na tom, aby ho zaměstnavatel dále zaměstnával, platí, pokud se se zaměstnavatelem nedohodne písemně na jiném dnu skončení, že jeho pracovní poměr skončil dohodou,</a:t>
            </a:r>
          </a:p>
          <a:p>
            <a:pPr marL="45720" indent="0" algn="just">
              <a:buNone/>
            </a:pPr>
            <a:r>
              <a:rPr lang="cs-CZ" sz="2400" dirty="0">
                <a:solidFill>
                  <a:schemeClr val="tx1"/>
                </a:solidFill>
              </a:rPr>
              <a:t> </a:t>
            </a:r>
          </a:p>
          <a:p>
            <a:pPr marL="45720" indent="0" algn="just">
              <a:buNone/>
            </a:pPr>
            <a:r>
              <a:rPr lang="cs-CZ" sz="2400" dirty="0">
                <a:solidFill>
                  <a:schemeClr val="tx1"/>
                </a:solidFill>
              </a:rPr>
              <a:t>a) byla-li dána neplatná výpověď, </a:t>
            </a:r>
            <a:r>
              <a:rPr lang="cs-CZ" sz="2400" b="1" dirty="0">
                <a:solidFill>
                  <a:schemeClr val="tx1"/>
                </a:solidFill>
              </a:rPr>
              <a:t>uplynutím výpovědní doby</a:t>
            </a:r>
            <a:r>
              <a:rPr lang="cs-CZ" sz="2400" dirty="0">
                <a:solidFill>
                  <a:schemeClr val="tx1"/>
                </a:solidFill>
              </a:rPr>
              <a:t>,</a:t>
            </a:r>
          </a:p>
          <a:p>
            <a:pPr marL="45720" indent="0" algn="just">
              <a:buNone/>
            </a:pPr>
            <a:r>
              <a:rPr lang="cs-CZ" sz="2400" dirty="0" smtClean="0">
                <a:solidFill>
                  <a:schemeClr val="tx1"/>
                </a:solidFill>
              </a:rPr>
              <a:t>b</a:t>
            </a:r>
            <a:r>
              <a:rPr lang="cs-CZ" sz="2400" dirty="0">
                <a:solidFill>
                  <a:schemeClr val="tx1"/>
                </a:solidFill>
              </a:rPr>
              <a:t>) byl-li pracovní poměr neplatně zrušen okamžitě nebo ve zkušební době, </a:t>
            </a:r>
            <a:r>
              <a:rPr lang="cs-CZ" sz="2400" b="1" dirty="0">
                <a:solidFill>
                  <a:schemeClr val="tx1"/>
                </a:solidFill>
              </a:rPr>
              <a:t>dnem, kdy měl pracovní poměr tímto zrušením skončit</a:t>
            </a:r>
            <a:r>
              <a:rPr lang="cs-CZ" sz="2400" dirty="0">
                <a:solidFill>
                  <a:schemeClr val="tx1"/>
                </a:solidFill>
              </a:rPr>
              <a:t>; v těchto případech má zaměstnanec právo na náhradu mzdy nebo platu ve výši průměrného výdělku za dobu výpovědní doby.</a:t>
            </a:r>
            <a:endParaRPr lang="cs-CZ" sz="2400" dirty="0" smtClean="0">
              <a:solidFill>
                <a:schemeClr val="tx1"/>
              </a:solidFill>
            </a:endParaRPr>
          </a:p>
        </p:txBody>
      </p:sp>
      <p:sp>
        <p:nvSpPr>
          <p:cNvPr id="3" name="Nadpis 2"/>
          <p:cNvSpPr>
            <a:spLocks noGrp="1"/>
          </p:cNvSpPr>
          <p:nvPr>
            <p:ph type="title"/>
          </p:nvPr>
        </p:nvSpPr>
        <p:spPr/>
        <p:txBody>
          <a:bodyPr/>
          <a:lstStyle/>
          <a:p>
            <a:r>
              <a:rPr lang="cs-CZ" dirty="0" smtClean="0"/>
              <a:t>FIKCE Skončení pracovního poměru</a:t>
            </a:r>
            <a:endParaRPr lang="cs-CZ" dirty="0"/>
          </a:p>
        </p:txBody>
      </p:sp>
    </p:spTree>
    <p:extLst>
      <p:ext uri="{BB962C8B-B14F-4D97-AF65-F5344CB8AC3E}">
        <p14:creationId xmlns:p14="http://schemas.microsoft.com/office/powerpoint/2010/main" val="95408727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80999" y="1719070"/>
            <a:ext cx="8407893" cy="4878281"/>
          </a:xfrm>
        </p:spPr>
        <p:txBody>
          <a:bodyPr>
            <a:normAutofit fontScale="92500"/>
          </a:bodyPr>
          <a:lstStyle/>
          <a:p>
            <a:pPr marL="45720" indent="0" algn="just">
              <a:buNone/>
            </a:pPr>
            <a:r>
              <a:rPr lang="cs-CZ" sz="2400" dirty="0" smtClean="0">
                <a:solidFill>
                  <a:schemeClr val="tx1"/>
                </a:solidFill>
              </a:rPr>
              <a:t>§ 70 odst. 2 ZP:</a:t>
            </a:r>
          </a:p>
          <a:p>
            <a:pPr marL="45720" indent="0" algn="just">
              <a:buNone/>
            </a:pPr>
            <a:r>
              <a:rPr lang="cs-CZ" sz="2400" dirty="0">
                <a:solidFill>
                  <a:schemeClr val="tx1"/>
                </a:solidFill>
              </a:rPr>
              <a:t>Rozvázal-li </a:t>
            </a:r>
            <a:r>
              <a:rPr lang="cs-CZ" sz="2400" b="1" dirty="0">
                <a:solidFill>
                  <a:schemeClr val="tx1"/>
                </a:solidFill>
              </a:rPr>
              <a:t>zaměstnanec</a:t>
            </a:r>
            <a:r>
              <a:rPr lang="cs-CZ" sz="2400" dirty="0">
                <a:solidFill>
                  <a:schemeClr val="tx1"/>
                </a:solidFill>
              </a:rPr>
              <a:t> pracovní poměr neplatně, avšak zaměstnavatel netrvá na tom, aby zaměstnanec u něho dále pracoval, platí, pokud se se zaměstnancem nedohodne písemně na jiném dnu skončení, že jeho pracovní poměr skončil dohodou,</a:t>
            </a:r>
          </a:p>
          <a:p>
            <a:pPr marL="45720" indent="0" algn="just">
              <a:buNone/>
            </a:pPr>
            <a:r>
              <a:rPr lang="cs-CZ" sz="2400" dirty="0" smtClean="0">
                <a:solidFill>
                  <a:schemeClr val="tx1"/>
                </a:solidFill>
              </a:rPr>
              <a:t>a</a:t>
            </a:r>
            <a:r>
              <a:rPr lang="cs-CZ" sz="2400" dirty="0">
                <a:solidFill>
                  <a:schemeClr val="tx1"/>
                </a:solidFill>
              </a:rPr>
              <a:t>) byla-li dána neplatná výpověď, </a:t>
            </a:r>
            <a:r>
              <a:rPr lang="cs-CZ" sz="2400" b="1" dirty="0">
                <a:solidFill>
                  <a:schemeClr val="tx1"/>
                </a:solidFill>
              </a:rPr>
              <a:t>uplynutím výpovědní doby</a:t>
            </a:r>
            <a:r>
              <a:rPr lang="cs-CZ" sz="2400" dirty="0">
                <a:solidFill>
                  <a:schemeClr val="tx1"/>
                </a:solidFill>
              </a:rPr>
              <a:t>,</a:t>
            </a:r>
          </a:p>
          <a:p>
            <a:pPr marL="45720" indent="0" algn="just">
              <a:buNone/>
            </a:pPr>
            <a:r>
              <a:rPr lang="cs-CZ" sz="2400" dirty="0" smtClean="0">
                <a:solidFill>
                  <a:schemeClr val="tx1"/>
                </a:solidFill>
              </a:rPr>
              <a:t>b</a:t>
            </a:r>
            <a:r>
              <a:rPr lang="cs-CZ" sz="2400" dirty="0">
                <a:solidFill>
                  <a:schemeClr val="tx1"/>
                </a:solidFill>
              </a:rPr>
              <a:t>) byl-li pracovní poměr neplatně zrušen okamžitě nebo ve zkušební době, </a:t>
            </a:r>
            <a:r>
              <a:rPr lang="cs-CZ" sz="2400" b="1" dirty="0">
                <a:solidFill>
                  <a:schemeClr val="tx1"/>
                </a:solidFill>
              </a:rPr>
              <a:t>dnem, kdy měl pracovní poměr tímto zrušením skončit</a:t>
            </a:r>
            <a:r>
              <a:rPr lang="cs-CZ" sz="2400" dirty="0" smtClean="0">
                <a:solidFill>
                  <a:schemeClr val="tx1"/>
                </a:solidFill>
              </a:rPr>
              <a:t>.</a:t>
            </a:r>
          </a:p>
          <a:p>
            <a:pPr marL="45720" indent="0" algn="just">
              <a:buNone/>
            </a:pPr>
            <a:r>
              <a:rPr lang="cs-CZ" sz="2400" dirty="0">
                <a:solidFill>
                  <a:schemeClr val="tx1"/>
                </a:solidFill>
              </a:rPr>
              <a:t>V případech uvedených v odstavci 2 </a:t>
            </a:r>
            <a:r>
              <a:rPr lang="cs-CZ" sz="2400" u="sng" dirty="0">
                <a:solidFill>
                  <a:schemeClr val="tx1"/>
                </a:solidFill>
              </a:rPr>
              <a:t>nemůže zaměstnavatel vůči zaměstnanci uplatňovat náhradu škody</a:t>
            </a:r>
            <a:r>
              <a:rPr lang="cs-CZ" sz="2400" dirty="0">
                <a:solidFill>
                  <a:schemeClr val="tx1"/>
                </a:solidFill>
              </a:rPr>
              <a:t>.</a:t>
            </a:r>
            <a:endParaRPr lang="cs-CZ" sz="2400" dirty="0" smtClean="0">
              <a:solidFill>
                <a:schemeClr val="tx1"/>
              </a:solidFill>
            </a:endParaRPr>
          </a:p>
        </p:txBody>
      </p:sp>
      <p:sp>
        <p:nvSpPr>
          <p:cNvPr id="3" name="Nadpis 2"/>
          <p:cNvSpPr>
            <a:spLocks noGrp="1"/>
          </p:cNvSpPr>
          <p:nvPr>
            <p:ph type="title"/>
          </p:nvPr>
        </p:nvSpPr>
        <p:spPr/>
        <p:txBody>
          <a:bodyPr/>
          <a:lstStyle/>
          <a:p>
            <a:r>
              <a:rPr lang="cs-CZ" dirty="0" smtClean="0"/>
              <a:t>FIKCE Skončení pracovního poměru zaměstnancem</a:t>
            </a:r>
            <a:endParaRPr lang="cs-CZ" dirty="0"/>
          </a:p>
        </p:txBody>
      </p:sp>
    </p:spTree>
    <p:extLst>
      <p:ext uri="{BB962C8B-B14F-4D97-AF65-F5344CB8AC3E}">
        <p14:creationId xmlns:p14="http://schemas.microsoft.com/office/powerpoint/2010/main" val="91423166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p:txBody>
          <a:bodyPr/>
          <a:lstStyle/>
          <a:p>
            <a:endParaRPr lang="cs-CZ"/>
          </a:p>
        </p:txBody>
      </p:sp>
      <p:sp>
        <p:nvSpPr>
          <p:cNvPr id="3" name="Nadpis 2"/>
          <p:cNvSpPr>
            <a:spLocks noGrp="1"/>
          </p:cNvSpPr>
          <p:nvPr>
            <p:ph type="title"/>
          </p:nvPr>
        </p:nvSpPr>
        <p:spPr/>
        <p:txBody>
          <a:bodyPr/>
          <a:lstStyle/>
          <a:p>
            <a:r>
              <a:rPr lang="cs-CZ" dirty="0" smtClean="0"/>
              <a:t>okamžité zrušení pp</a:t>
            </a:r>
            <a:br>
              <a:rPr lang="cs-CZ" dirty="0" smtClean="0"/>
            </a:br>
            <a:r>
              <a:rPr lang="cs-CZ" dirty="0" smtClean="0"/>
              <a:t>(§ 55 a násl.)</a:t>
            </a:r>
            <a:endParaRPr lang="cs-CZ" dirty="0"/>
          </a:p>
        </p:txBody>
      </p:sp>
    </p:spTree>
    <p:extLst>
      <p:ext uri="{BB962C8B-B14F-4D97-AF65-F5344CB8AC3E}">
        <p14:creationId xmlns:p14="http://schemas.microsoft.com/office/powerpoint/2010/main" val="122784907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endParaRPr lang="cs-CZ" dirty="0" smtClean="0"/>
          </a:p>
          <a:p>
            <a:r>
              <a:rPr lang="cs-CZ" sz="2400" dirty="0" smtClean="0"/>
              <a:t>způsob jednostranného skončení PP</a:t>
            </a:r>
          </a:p>
          <a:p>
            <a:r>
              <a:rPr lang="cs-CZ" sz="2400" dirty="0" smtClean="0"/>
              <a:t>PP zaniká okamžitě =&gt; není nutné čekat na uplynutí výpovědní doby</a:t>
            </a:r>
          </a:p>
          <a:p>
            <a:endParaRPr lang="cs-CZ" dirty="0" smtClean="0"/>
          </a:p>
          <a:p>
            <a:pPr marL="45720" indent="0">
              <a:buNone/>
            </a:pPr>
            <a:r>
              <a:rPr lang="cs-CZ" dirty="0" smtClean="0"/>
              <a:t>			okamžité zrušení PP </a:t>
            </a:r>
            <a:r>
              <a:rPr lang="cs-CZ" dirty="0" smtClean="0">
                <a:solidFill>
                  <a:srgbClr val="FF0000"/>
                </a:solidFill>
              </a:rPr>
              <a:t>zaměstnavatelem</a:t>
            </a:r>
          </a:p>
          <a:p>
            <a:pPr marL="45720" indent="0">
              <a:buNone/>
            </a:pPr>
            <a:r>
              <a:rPr lang="cs-CZ" dirty="0" smtClean="0">
                <a:solidFill>
                  <a:srgbClr val="FF0000"/>
                </a:solidFill>
              </a:rPr>
              <a:t>ROZLIŠUJEME</a:t>
            </a:r>
            <a:r>
              <a:rPr lang="cs-CZ" dirty="0" smtClean="0"/>
              <a:t>	</a:t>
            </a:r>
            <a:endParaRPr lang="cs-CZ" dirty="0"/>
          </a:p>
          <a:p>
            <a:pPr marL="45720" indent="0">
              <a:buNone/>
            </a:pPr>
            <a:r>
              <a:rPr lang="cs-CZ" dirty="0"/>
              <a:t>	</a:t>
            </a:r>
            <a:r>
              <a:rPr lang="cs-CZ" dirty="0" smtClean="0"/>
              <a:t>		okamžité zrušení PP </a:t>
            </a:r>
            <a:r>
              <a:rPr lang="cs-CZ" dirty="0" smtClean="0">
                <a:solidFill>
                  <a:srgbClr val="FF0000"/>
                </a:solidFill>
              </a:rPr>
              <a:t>zaměstnancem</a:t>
            </a:r>
          </a:p>
          <a:p>
            <a:endParaRPr lang="cs-CZ" dirty="0"/>
          </a:p>
        </p:txBody>
      </p:sp>
      <p:sp>
        <p:nvSpPr>
          <p:cNvPr id="3" name="Nadpis 2"/>
          <p:cNvSpPr>
            <a:spLocks noGrp="1"/>
          </p:cNvSpPr>
          <p:nvPr>
            <p:ph type="title"/>
          </p:nvPr>
        </p:nvSpPr>
        <p:spPr/>
        <p:txBody>
          <a:bodyPr/>
          <a:lstStyle/>
          <a:p>
            <a:r>
              <a:rPr lang="cs-CZ" dirty="0" smtClean="0"/>
              <a:t>okamžité zrušení pp</a:t>
            </a:r>
            <a:endParaRPr lang="cs-CZ" dirty="0"/>
          </a:p>
        </p:txBody>
      </p:sp>
      <p:cxnSp>
        <p:nvCxnSpPr>
          <p:cNvPr id="5" name="Přímá spojnice 4"/>
          <p:cNvCxnSpPr/>
          <p:nvPr/>
        </p:nvCxnSpPr>
        <p:spPr>
          <a:xfrm flipV="1">
            <a:off x="2195736" y="3933056"/>
            <a:ext cx="936104"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Přímá spojnice 6"/>
          <p:cNvCxnSpPr/>
          <p:nvPr/>
        </p:nvCxnSpPr>
        <p:spPr>
          <a:xfrm>
            <a:off x="2195736" y="4221088"/>
            <a:ext cx="936104" cy="36004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419411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10000"/>
          </a:bodyPr>
          <a:lstStyle/>
          <a:p>
            <a:pPr marL="45720" indent="0">
              <a:buNone/>
            </a:pPr>
            <a:endParaRPr lang="cs-CZ" dirty="0" smtClean="0"/>
          </a:p>
          <a:p>
            <a:pPr marL="45720" indent="0">
              <a:buNone/>
            </a:pPr>
            <a:r>
              <a:rPr lang="cs-CZ" b="1" dirty="0" smtClean="0">
                <a:solidFill>
                  <a:srgbClr val="FF0000"/>
                </a:solidFill>
              </a:rPr>
              <a:t>ZAMĚSTNAVATEL</a:t>
            </a:r>
            <a:r>
              <a:rPr lang="cs-CZ" dirty="0" smtClean="0"/>
              <a:t> </a:t>
            </a:r>
            <a:r>
              <a:rPr lang="cs-CZ" dirty="0"/>
              <a:t>může výjimečně pracovní poměr okamžitě zrušit jen </a:t>
            </a:r>
            <a:r>
              <a:rPr lang="cs-CZ" dirty="0" smtClean="0"/>
              <a:t>tehdy:</a:t>
            </a:r>
            <a:endParaRPr lang="cs-CZ" dirty="0"/>
          </a:p>
          <a:p>
            <a:pPr marL="45720" indent="0">
              <a:buNone/>
            </a:pPr>
            <a:r>
              <a:rPr lang="cs-CZ" dirty="0"/>
              <a:t> </a:t>
            </a:r>
          </a:p>
          <a:p>
            <a:pPr marL="45720" indent="0">
              <a:buNone/>
            </a:pPr>
            <a:r>
              <a:rPr lang="cs-CZ" dirty="0"/>
              <a:t>a) byl-li </a:t>
            </a:r>
            <a:r>
              <a:rPr lang="cs-CZ" dirty="0">
                <a:solidFill>
                  <a:srgbClr val="FF0000"/>
                </a:solidFill>
              </a:rPr>
              <a:t>zaměstnanec pravomocně odsouzen pro úmyslný trestný čin </a:t>
            </a:r>
            <a:r>
              <a:rPr lang="cs-CZ" dirty="0"/>
              <a:t>k nepodmíněnému trestu odnětí svobody na dobu delší než 1 rok, nebo byl-li pravomocně odsouzen pro úmyslný trestný čin spáchaný při plnění pracovních úkolů nebo v přímé souvislosti s ním k nepodmíněnému trestu odnětí svobody na dobu nejméně 6 měsíců,</a:t>
            </a:r>
          </a:p>
          <a:p>
            <a:pPr marL="45720" indent="0">
              <a:buNone/>
            </a:pPr>
            <a:r>
              <a:rPr lang="cs-CZ" dirty="0"/>
              <a:t> </a:t>
            </a:r>
          </a:p>
          <a:p>
            <a:pPr marL="45720" indent="0">
              <a:buNone/>
            </a:pPr>
            <a:r>
              <a:rPr lang="cs-CZ" dirty="0"/>
              <a:t>b) </a:t>
            </a:r>
            <a:r>
              <a:rPr lang="cs-CZ" dirty="0">
                <a:solidFill>
                  <a:srgbClr val="FF0000"/>
                </a:solidFill>
              </a:rPr>
              <a:t>porušil-li zaměstnanec povinnost</a:t>
            </a:r>
            <a:r>
              <a:rPr lang="cs-CZ" dirty="0"/>
              <a:t> vyplývající z právních předpisů vztahujících se k jím vykonávané práci zvlášť hrubým způsobem.</a:t>
            </a:r>
          </a:p>
          <a:p>
            <a:pPr marL="45720" indent="0">
              <a:buNone/>
            </a:pPr>
            <a:r>
              <a:rPr lang="cs-CZ" dirty="0"/>
              <a:t> </a:t>
            </a:r>
          </a:p>
          <a:p>
            <a:pPr marL="45720" indent="0">
              <a:buNone/>
            </a:pPr>
            <a:r>
              <a:rPr lang="cs-CZ" dirty="0" smtClean="0">
                <a:solidFill>
                  <a:srgbClr val="FF0000"/>
                </a:solidFill>
              </a:rPr>
              <a:t>Zaměstnavatel </a:t>
            </a:r>
            <a:r>
              <a:rPr lang="cs-CZ" dirty="0">
                <a:solidFill>
                  <a:srgbClr val="FF0000"/>
                </a:solidFill>
              </a:rPr>
              <a:t>nesmí okamžitě zrušit pracovní poměr s těhotnou zaměstnankyní, zaměstnankyní na mateřské dovolené, zaměstnancem nebo zaměstnankyní, kteří čerpají rodičovskou dovolenou.</a:t>
            </a:r>
          </a:p>
        </p:txBody>
      </p:sp>
      <p:sp>
        <p:nvSpPr>
          <p:cNvPr id="3" name="Nadpis 2"/>
          <p:cNvSpPr>
            <a:spLocks noGrp="1"/>
          </p:cNvSpPr>
          <p:nvPr>
            <p:ph type="title"/>
          </p:nvPr>
        </p:nvSpPr>
        <p:spPr/>
        <p:txBody>
          <a:bodyPr/>
          <a:lstStyle/>
          <a:p>
            <a:r>
              <a:rPr lang="cs-CZ" dirty="0" smtClean="0"/>
              <a:t>okamžité zrušení pp ZAMĚSTNAVATELEM (§ 55)</a:t>
            </a:r>
            <a:endParaRPr lang="cs-CZ" dirty="0"/>
          </a:p>
        </p:txBody>
      </p:sp>
    </p:spTree>
    <p:extLst>
      <p:ext uri="{BB962C8B-B14F-4D97-AF65-F5344CB8AC3E}">
        <p14:creationId xmlns:p14="http://schemas.microsoft.com/office/powerpoint/2010/main" val="57516906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20000"/>
          </a:bodyPr>
          <a:lstStyle/>
          <a:p>
            <a:pPr marL="45720" indent="0">
              <a:buNone/>
            </a:pPr>
            <a:endParaRPr lang="cs-CZ" dirty="0" smtClean="0"/>
          </a:p>
          <a:p>
            <a:pPr marL="45720" indent="0">
              <a:buNone/>
            </a:pPr>
            <a:r>
              <a:rPr lang="cs-CZ" b="1" dirty="0" smtClean="0">
                <a:solidFill>
                  <a:srgbClr val="FF0000"/>
                </a:solidFill>
              </a:rPr>
              <a:t>ZAMĚSTNANEC</a:t>
            </a:r>
            <a:r>
              <a:rPr lang="cs-CZ" dirty="0" smtClean="0"/>
              <a:t> </a:t>
            </a:r>
            <a:r>
              <a:rPr lang="cs-CZ" dirty="0"/>
              <a:t>může pracovní poměr okamžitě zrušit jen, </a:t>
            </a:r>
            <a:r>
              <a:rPr lang="cs-CZ" dirty="0" smtClean="0"/>
              <a:t>jestliže:</a:t>
            </a:r>
            <a:endParaRPr lang="cs-CZ" dirty="0"/>
          </a:p>
          <a:p>
            <a:pPr marL="45720" indent="0">
              <a:buNone/>
            </a:pPr>
            <a:r>
              <a:rPr lang="cs-CZ" dirty="0"/>
              <a:t> </a:t>
            </a:r>
          </a:p>
          <a:p>
            <a:pPr marL="45720" indent="0">
              <a:buNone/>
            </a:pPr>
            <a:r>
              <a:rPr lang="cs-CZ" dirty="0"/>
              <a:t>a) </a:t>
            </a:r>
            <a:r>
              <a:rPr lang="cs-CZ" dirty="0">
                <a:solidFill>
                  <a:srgbClr val="FF0000"/>
                </a:solidFill>
              </a:rPr>
              <a:t>podle lékařského posudku </a:t>
            </a:r>
            <a:r>
              <a:rPr lang="cs-CZ" dirty="0"/>
              <a:t>vydaného poskytovatelem </a:t>
            </a:r>
            <a:r>
              <a:rPr lang="cs-CZ" dirty="0" err="1"/>
              <a:t>pracovnělékařských</a:t>
            </a:r>
            <a:r>
              <a:rPr lang="cs-CZ" dirty="0"/>
              <a:t> služeb nebo rozhodnutí příslušného správního orgánu, který lékařský posudek přezkoumává, nemůže dále konat práci bez vážného ohrožení svého zdraví </a:t>
            </a:r>
            <a:r>
              <a:rPr lang="cs-CZ" dirty="0" smtClean="0">
                <a:solidFill>
                  <a:srgbClr val="FF0000"/>
                </a:solidFill>
              </a:rPr>
              <a:t>A</a:t>
            </a:r>
            <a:r>
              <a:rPr lang="cs-CZ" dirty="0" smtClean="0"/>
              <a:t> zaměstnavatel </a:t>
            </a:r>
            <a:r>
              <a:rPr lang="cs-CZ" dirty="0"/>
              <a:t>mu neumožnil v době 15 dnů ode dne předložení tohoto posudku výkon jiné pro něho vhodné práce, nebo</a:t>
            </a:r>
          </a:p>
          <a:p>
            <a:pPr marL="45720" indent="0">
              <a:buNone/>
            </a:pPr>
            <a:r>
              <a:rPr lang="cs-CZ" dirty="0"/>
              <a:t> </a:t>
            </a:r>
          </a:p>
          <a:p>
            <a:pPr marL="45720" indent="0">
              <a:buNone/>
            </a:pPr>
            <a:r>
              <a:rPr lang="cs-CZ" dirty="0"/>
              <a:t>b) zaměstnavatel mu nevyplatil mzdu nebo plat nebo náhradu mzdy nebo platu anebo jakoukoli jejich část do 15 dnů po uplynutí období splatnosti (§ 141 odst. 1).</a:t>
            </a:r>
          </a:p>
          <a:p>
            <a:pPr marL="45720" indent="0">
              <a:buNone/>
            </a:pPr>
            <a:r>
              <a:rPr lang="cs-CZ" dirty="0"/>
              <a:t> </a:t>
            </a:r>
          </a:p>
          <a:p>
            <a:pPr marL="45720" indent="0">
              <a:buNone/>
            </a:pPr>
            <a:r>
              <a:rPr lang="cs-CZ" dirty="0" smtClean="0"/>
              <a:t>Zaměstnanci</a:t>
            </a:r>
            <a:r>
              <a:rPr lang="cs-CZ" dirty="0"/>
              <a:t>, který okamžitě zrušil pracovní poměr, přísluší od zaměstnavatele </a:t>
            </a:r>
            <a:r>
              <a:rPr lang="cs-CZ" dirty="0">
                <a:solidFill>
                  <a:srgbClr val="FF0000"/>
                </a:solidFill>
              </a:rPr>
              <a:t>náhrada mzdy nebo platu</a:t>
            </a:r>
            <a:r>
              <a:rPr lang="cs-CZ" dirty="0"/>
              <a:t> ve výši průměrného výdělku za dobu, která odpovídá délce výpovědní doby</a:t>
            </a:r>
            <a:r>
              <a:rPr lang="cs-CZ" dirty="0" smtClean="0"/>
              <a:t>.</a:t>
            </a:r>
            <a:endParaRPr lang="cs-CZ" dirty="0">
              <a:solidFill>
                <a:srgbClr val="FF0000"/>
              </a:solidFill>
            </a:endParaRPr>
          </a:p>
        </p:txBody>
      </p:sp>
      <p:sp>
        <p:nvSpPr>
          <p:cNvPr id="3" name="Nadpis 2"/>
          <p:cNvSpPr>
            <a:spLocks noGrp="1"/>
          </p:cNvSpPr>
          <p:nvPr>
            <p:ph type="title"/>
          </p:nvPr>
        </p:nvSpPr>
        <p:spPr/>
        <p:txBody>
          <a:bodyPr/>
          <a:lstStyle/>
          <a:p>
            <a:r>
              <a:rPr lang="cs-CZ" dirty="0" smtClean="0"/>
              <a:t>okamžité zrušení pp Zaměstnancem (§ 56)</a:t>
            </a:r>
            <a:endParaRPr lang="cs-CZ" dirty="0"/>
          </a:p>
        </p:txBody>
      </p:sp>
    </p:spTree>
    <p:extLst>
      <p:ext uri="{BB962C8B-B14F-4D97-AF65-F5344CB8AC3E}">
        <p14:creationId xmlns:p14="http://schemas.microsoft.com/office/powerpoint/2010/main" val="92913807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553349" y="1916832"/>
            <a:ext cx="8208911" cy="4608512"/>
          </a:xfrm>
        </p:spPr>
        <p:txBody>
          <a:bodyPr>
            <a:normAutofit fontScale="92500" lnSpcReduction="10000"/>
          </a:bodyPr>
          <a:lstStyle/>
          <a:p>
            <a:pPr marL="457200" indent="-457200" algn="just"/>
            <a:r>
              <a:rPr lang="cs-CZ" sz="2800" dirty="0" smtClean="0">
                <a:cs typeface="Times New Roman" pitchFamily="18" charset="0"/>
              </a:rPr>
              <a:t>§ 56a -&gt; reflexe § 35/2 NOZ</a:t>
            </a:r>
          </a:p>
          <a:p>
            <a:pPr marL="457200" indent="-457200" algn="just"/>
            <a:r>
              <a:rPr lang="cs-CZ" sz="2800" dirty="0" smtClean="0">
                <a:cs typeface="Times New Roman" pitchFamily="18" charset="0"/>
              </a:rPr>
              <a:t>nový institut platný od 1. 1. 2014</a:t>
            </a:r>
          </a:p>
          <a:p>
            <a:pPr marL="457200" indent="-457200" algn="just"/>
            <a:r>
              <a:rPr lang="cs-CZ" sz="2800" dirty="0" smtClean="0">
                <a:cs typeface="Times New Roman" pitchFamily="18" charset="0"/>
              </a:rPr>
              <a:t>zákonný zástupce nezletilého zaměstnance, který nedosáhl věku 16 let, může okamžitě zrušit PP nezletilého </a:t>
            </a:r>
            <a:r>
              <a:rPr lang="cs-CZ" sz="2800" dirty="0" err="1" smtClean="0">
                <a:cs typeface="Times New Roman" pitchFamily="18" charset="0"/>
              </a:rPr>
              <a:t>zam</a:t>
            </a:r>
            <a:r>
              <a:rPr lang="cs-CZ" sz="2800" dirty="0" smtClean="0">
                <a:cs typeface="Times New Roman" pitchFamily="18" charset="0"/>
              </a:rPr>
              <a:t>., pokud je to nutné v zájmu:</a:t>
            </a:r>
          </a:p>
          <a:p>
            <a:pPr marL="514350" indent="-514350" algn="just">
              <a:buAutoNum type="alphaLcParenR"/>
            </a:pPr>
            <a:r>
              <a:rPr lang="cs-CZ" sz="2800" dirty="0" smtClean="0">
                <a:cs typeface="Times New Roman" pitchFamily="18" charset="0"/>
              </a:rPr>
              <a:t>vzdělávání,</a:t>
            </a:r>
          </a:p>
          <a:p>
            <a:pPr marL="514350" indent="-514350" algn="just">
              <a:buAutoNum type="alphaLcParenR"/>
            </a:pPr>
            <a:r>
              <a:rPr lang="cs-CZ" sz="2800" dirty="0" smtClean="0">
                <a:cs typeface="Times New Roman" pitchFamily="18" charset="0"/>
              </a:rPr>
              <a:t>vývoje nebo</a:t>
            </a:r>
          </a:p>
          <a:p>
            <a:pPr marL="514350" indent="-514350" algn="just">
              <a:buAutoNum type="alphaLcParenR"/>
            </a:pPr>
            <a:r>
              <a:rPr lang="cs-CZ" sz="2800" dirty="0" smtClean="0">
                <a:cs typeface="Times New Roman" pitchFamily="18" charset="0"/>
              </a:rPr>
              <a:t>zdraví zaměstnance</a:t>
            </a:r>
          </a:p>
          <a:p>
            <a:pPr marL="457200" indent="-457200" algn="just"/>
            <a:r>
              <a:rPr lang="cs-CZ" sz="2800" dirty="0" smtClean="0">
                <a:cs typeface="Times New Roman" pitchFamily="18" charset="0"/>
              </a:rPr>
              <a:t>k platnosti okamžitého zrušení PP </a:t>
            </a:r>
            <a:r>
              <a:rPr lang="cs-CZ" sz="2800" dirty="0" err="1" smtClean="0">
                <a:cs typeface="Times New Roman" pitchFamily="18" charset="0"/>
              </a:rPr>
              <a:t>nezl</a:t>
            </a:r>
            <a:r>
              <a:rPr lang="cs-CZ" sz="2800" dirty="0" smtClean="0">
                <a:cs typeface="Times New Roman" pitchFamily="18" charset="0"/>
              </a:rPr>
              <a:t>. </a:t>
            </a:r>
            <a:r>
              <a:rPr lang="cs-CZ" sz="2800" dirty="0" err="1" smtClean="0">
                <a:cs typeface="Times New Roman" pitchFamily="18" charset="0"/>
              </a:rPr>
              <a:t>zam</a:t>
            </a:r>
            <a:r>
              <a:rPr lang="cs-CZ" sz="2800" dirty="0" smtClean="0">
                <a:cs typeface="Times New Roman" pitchFamily="18" charset="0"/>
              </a:rPr>
              <a:t>. se vyžaduje </a:t>
            </a:r>
            <a:r>
              <a:rPr lang="cs-CZ" sz="2800" dirty="0" smtClean="0">
                <a:solidFill>
                  <a:srgbClr val="FF0000"/>
                </a:solidFill>
                <a:cs typeface="Times New Roman" pitchFamily="18" charset="0"/>
              </a:rPr>
              <a:t>přivolení soudu</a:t>
            </a:r>
          </a:p>
          <a:p>
            <a:pPr marL="0" indent="0" algn="just">
              <a:buNone/>
            </a:pPr>
            <a:endParaRPr lang="cs-CZ" sz="2800" dirty="0" smtClean="0">
              <a:cs typeface="Times New Roman" pitchFamily="18" charset="0"/>
            </a:endParaRPr>
          </a:p>
          <a:p>
            <a:pPr marL="0" indent="0" algn="just">
              <a:buNone/>
            </a:pPr>
            <a:endParaRPr lang="cs-CZ" dirty="0" smtClean="0">
              <a:latin typeface="Times New Roman" pitchFamily="18" charset="0"/>
              <a:cs typeface="Times New Roman" pitchFamily="18" charset="0"/>
            </a:endParaRPr>
          </a:p>
          <a:p>
            <a:pPr algn="just">
              <a:buFont typeface="Arial" pitchFamily="34" charset="0"/>
              <a:buChar char="•"/>
            </a:pPr>
            <a:endParaRPr lang="cs-CZ" dirty="0" smtClean="0">
              <a:latin typeface="Times New Roman" pitchFamily="18" charset="0"/>
              <a:cs typeface="Times New Roman" pitchFamily="18" charset="0"/>
            </a:endParaRPr>
          </a:p>
        </p:txBody>
      </p:sp>
      <p:sp>
        <p:nvSpPr>
          <p:cNvPr id="3" name="Nadpis 2"/>
          <p:cNvSpPr>
            <a:spLocks noGrp="1"/>
          </p:cNvSpPr>
          <p:nvPr>
            <p:ph type="title"/>
          </p:nvPr>
        </p:nvSpPr>
        <p:spPr/>
        <p:txBody>
          <a:bodyPr>
            <a:normAutofit fontScale="90000"/>
          </a:bodyPr>
          <a:lstStyle/>
          <a:p>
            <a:r>
              <a:rPr lang="cs-CZ" dirty="0" smtClean="0">
                <a:solidFill>
                  <a:schemeClr val="bg1"/>
                </a:solidFill>
              </a:rPr>
              <a:t>okamžité zrušení pp zákon. </a:t>
            </a:r>
            <a:r>
              <a:rPr lang="cs-CZ" dirty="0" err="1" smtClean="0">
                <a:solidFill>
                  <a:schemeClr val="bg1"/>
                </a:solidFill>
              </a:rPr>
              <a:t>zást</a:t>
            </a:r>
            <a:r>
              <a:rPr lang="cs-CZ" dirty="0" smtClean="0">
                <a:solidFill>
                  <a:schemeClr val="bg1"/>
                </a:solidFill>
              </a:rPr>
              <a:t>. nezl</a:t>
            </a:r>
            <a:r>
              <a:rPr lang="cs-CZ" dirty="0" smtClean="0"/>
              <a:t>etilého</a:t>
            </a:r>
            <a:r>
              <a:rPr lang="cs-CZ" dirty="0" smtClean="0">
                <a:solidFill>
                  <a:schemeClr val="bg1"/>
                </a:solidFill>
              </a:rPr>
              <a:t> zaměstnance (§ 56A)</a:t>
            </a:r>
            <a:endParaRPr lang="cs-CZ" dirty="0">
              <a:solidFill>
                <a:schemeClr val="bg1"/>
              </a:solidFill>
            </a:endParaRPr>
          </a:p>
        </p:txBody>
      </p:sp>
    </p:spTree>
    <p:extLst>
      <p:ext uri="{BB962C8B-B14F-4D97-AF65-F5344CB8AC3E}">
        <p14:creationId xmlns:p14="http://schemas.microsoft.com/office/powerpoint/2010/main" val="2717189917"/>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553349" y="1916832"/>
            <a:ext cx="8208911" cy="4608512"/>
          </a:xfrm>
        </p:spPr>
        <p:txBody>
          <a:bodyPr>
            <a:normAutofit fontScale="92500"/>
          </a:bodyPr>
          <a:lstStyle/>
          <a:p>
            <a:pPr marL="457200" indent="-457200" algn="just"/>
            <a:r>
              <a:rPr lang="cs-CZ" sz="2800" dirty="0" smtClean="0">
                <a:cs typeface="Times New Roman" pitchFamily="18" charset="0"/>
              </a:rPr>
              <a:t>Pro </a:t>
            </a:r>
            <a:r>
              <a:rPr lang="cs-CZ" sz="2800" dirty="0">
                <a:cs typeface="Times New Roman" pitchFamily="18" charset="0"/>
              </a:rPr>
              <a:t>porušení povinnosti vyplývající z právních předpisů vztahujících se k vykonávané práci nebo z důvodu, pro který je možné okamžitě zrušit pracovní poměr, </a:t>
            </a:r>
            <a:r>
              <a:rPr lang="cs-CZ" sz="2800" dirty="0">
                <a:solidFill>
                  <a:srgbClr val="FF0000"/>
                </a:solidFill>
                <a:cs typeface="Times New Roman" pitchFamily="18" charset="0"/>
              </a:rPr>
              <a:t>může dát zaměstnavatel zaměstnanci výpověď</a:t>
            </a:r>
            <a:r>
              <a:rPr lang="cs-CZ" sz="2800" dirty="0">
                <a:cs typeface="Times New Roman" pitchFamily="18" charset="0"/>
              </a:rPr>
              <a:t> nebo s ním okamžitě zrušit pracovní poměr </a:t>
            </a:r>
            <a:r>
              <a:rPr lang="cs-CZ" sz="2800" dirty="0">
                <a:solidFill>
                  <a:srgbClr val="FF0000"/>
                </a:solidFill>
                <a:cs typeface="Times New Roman" pitchFamily="18" charset="0"/>
              </a:rPr>
              <a:t>pouze do 2 měsíců ode dne, kdy se o důvodu k výpovědi nebo k okamžitému zrušení pracovního poměru </a:t>
            </a:r>
            <a:r>
              <a:rPr lang="cs-CZ" sz="2800" dirty="0" smtClean="0">
                <a:solidFill>
                  <a:srgbClr val="FF0000"/>
                </a:solidFill>
                <a:cs typeface="Times New Roman" pitchFamily="18" charset="0"/>
              </a:rPr>
              <a:t>dověděl</a:t>
            </a:r>
            <a:r>
              <a:rPr lang="cs-CZ" sz="2800" dirty="0" smtClean="0">
                <a:cs typeface="Times New Roman" pitchFamily="18" charset="0"/>
              </a:rPr>
              <a:t>, </a:t>
            </a:r>
            <a:r>
              <a:rPr lang="cs-CZ" sz="2800" dirty="0">
                <a:cs typeface="Times New Roman" pitchFamily="18" charset="0"/>
              </a:rPr>
              <a:t>nejpozději však vždy do 1 roku ode dne, kdy důvod k výpovědi nebo k okamžitému zrušení pracovního poměru vznikl.</a:t>
            </a:r>
            <a:endParaRPr lang="cs-CZ" sz="2800" dirty="0" smtClean="0">
              <a:cs typeface="Times New Roman" pitchFamily="18" charset="0"/>
            </a:endParaRPr>
          </a:p>
          <a:p>
            <a:pPr marL="0" indent="0" algn="just">
              <a:buNone/>
            </a:pPr>
            <a:endParaRPr lang="cs-CZ" dirty="0" smtClean="0">
              <a:latin typeface="Times New Roman" pitchFamily="18" charset="0"/>
              <a:cs typeface="Times New Roman" pitchFamily="18" charset="0"/>
            </a:endParaRPr>
          </a:p>
          <a:p>
            <a:pPr algn="just">
              <a:buFont typeface="Arial" pitchFamily="34" charset="0"/>
              <a:buChar char="•"/>
            </a:pPr>
            <a:endParaRPr lang="cs-CZ" dirty="0" smtClean="0">
              <a:latin typeface="Times New Roman" pitchFamily="18" charset="0"/>
              <a:cs typeface="Times New Roman" pitchFamily="18" charset="0"/>
            </a:endParaRPr>
          </a:p>
        </p:txBody>
      </p:sp>
      <p:sp>
        <p:nvSpPr>
          <p:cNvPr id="3" name="Nadpis 2"/>
          <p:cNvSpPr>
            <a:spLocks noGrp="1"/>
          </p:cNvSpPr>
          <p:nvPr>
            <p:ph type="title"/>
          </p:nvPr>
        </p:nvSpPr>
        <p:spPr/>
        <p:txBody>
          <a:bodyPr>
            <a:normAutofit/>
          </a:bodyPr>
          <a:lstStyle/>
          <a:p>
            <a:r>
              <a:rPr lang="cs-CZ" dirty="0" smtClean="0">
                <a:solidFill>
                  <a:schemeClr val="bg1"/>
                </a:solidFill>
              </a:rPr>
              <a:t>společná ustanovení o rozvázání pp</a:t>
            </a:r>
            <a:endParaRPr lang="cs-CZ" dirty="0">
              <a:solidFill>
                <a:schemeClr val="bg1"/>
              </a:solidFill>
            </a:endParaRPr>
          </a:p>
        </p:txBody>
      </p:sp>
    </p:spTree>
    <p:extLst>
      <p:ext uri="{BB962C8B-B14F-4D97-AF65-F5344CB8AC3E}">
        <p14:creationId xmlns:p14="http://schemas.microsoft.com/office/powerpoint/2010/main" val="1799306362"/>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553349" y="1916832"/>
            <a:ext cx="8208911" cy="4608512"/>
          </a:xfrm>
        </p:spPr>
        <p:txBody>
          <a:bodyPr>
            <a:normAutofit fontScale="77500" lnSpcReduction="20000"/>
          </a:bodyPr>
          <a:lstStyle/>
          <a:p>
            <a:pPr marL="457200" indent="-457200" algn="just"/>
            <a:endParaRPr lang="cs-CZ" sz="2800" dirty="0" smtClean="0">
              <a:cs typeface="Times New Roman" pitchFamily="18" charset="0"/>
            </a:endParaRPr>
          </a:p>
          <a:p>
            <a:pPr marL="457200" indent="-457200" algn="just"/>
            <a:r>
              <a:rPr lang="cs-CZ" sz="2800" dirty="0" smtClean="0">
                <a:cs typeface="Times New Roman" pitchFamily="18" charset="0"/>
              </a:rPr>
              <a:t>Zaměstnanec </a:t>
            </a:r>
            <a:r>
              <a:rPr lang="cs-CZ" sz="2800" dirty="0">
                <a:cs typeface="Times New Roman" pitchFamily="18" charset="0"/>
              </a:rPr>
              <a:t>může okamžitě zrušit pracovní poměr pouze do 2 měsíců ode dne, kdy se o důvodu k okamžitému zrušení dověděl, nejpozději do 1 roku ode dne, kdy tento důvod vznikl</a:t>
            </a:r>
            <a:r>
              <a:rPr lang="cs-CZ" sz="2800" dirty="0" smtClean="0">
                <a:cs typeface="Times New Roman" pitchFamily="18" charset="0"/>
              </a:rPr>
              <a:t>.</a:t>
            </a:r>
          </a:p>
          <a:p>
            <a:pPr marL="457200" indent="-457200" algn="just"/>
            <a:endParaRPr lang="cs-CZ" sz="2800" dirty="0">
              <a:latin typeface="Times New Roman" pitchFamily="18" charset="0"/>
              <a:cs typeface="Times New Roman" pitchFamily="18" charset="0"/>
            </a:endParaRPr>
          </a:p>
          <a:p>
            <a:pPr marL="457200" indent="-457200" algn="just"/>
            <a:r>
              <a:rPr lang="cs-CZ" sz="2800" dirty="0">
                <a:latin typeface="+mj-lt"/>
                <a:cs typeface="Times New Roman" pitchFamily="18" charset="0"/>
              </a:rPr>
              <a:t>V okamžitém zrušení pracovního poměru musí zaměstnavatel i zaměstnanec </a:t>
            </a:r>
            <a:r>
              <a:rPr lang="cs-CZ" sz="2800" dirty="0">
                <a:solidFill>
                  <a:srgbClr val="FF0000"/>
                </a:solidFill>
                <a:latin typeface="+mj-lt"/>
                <a:cs typeface="Times New Roman" pitchFamily="18" charset="0"/>
              </a:rPr>
              <a:t>skutkově vymezit jeho důvod </a:t>
            </a:r>
            <a:r>
              <a:rPr lang="cs-CZ" sz="2800" dirty="0">
                <a:latin typeface="+mj-lt"/>
                <a:cs typeface="Times New Roman" pitchFamily="18" charset="0"/>
              </a:rPr>
              <a:t>tak, aby jej nebylo možno zaměnit s jiným</a:t>
            </a:r>
            <a:r>
              <a:rPr lang="cs-CZ" sz="2800" dirty="0" smtClean="0">
                <a:latin typeface="+mj-lt"/>
                <a:cs typeface="Times New Roman" pitchFamily="18" charset="0"/>
              </a:rPr>
              <a:t>.</a:t>
            </a:r>
          </a:p>
          <a:p>
            <a:pPr marL="457200" indent="-457200" algn="just"/>
            <a:endParaRPr lang="cs-CZ" sz="2800" dirty="0" smtClean="0">
              <a:latin typeface="+mj-lt"/>
              <a:cs typeface="Times New Roman" pitchFamily="18" charset="0"/>
            </a:endParaRPr>
          </a:p>
          <a:p>
            <a:pPr marL="457200" indent="-457200" algn="just"/>
            <a:r>
              <a:rPr lang="cs-CZ" sz="2800" dirty="0" smtClean="0">
                <a:latin typeface="+mj-lt"/>
                <a:cs typeface="Times New Roman" pitchFamily="18" charset="0"/>
              </a:rPr>
              <a:t>Uvedený </a:t>
            </a:r>
            <a:r>
              <a:rPr lang="cs-CZ" sz="2800" dirty="0">
                <a:latin typeface="+mj-lt"/>
                <a:cs typeface="Times New Roman" pitchFamily="18" charset="0"/>
              </a:rPr>
              <a:t>důvod nesmí být dodatečně měněn</a:t>
            </a:r>
            <a:r>
              <a:rPr lang="cs-CZ" sz="2800" dirty="0" smtClean="0">
                <a:latin typeface="+mj-lt"/>
                <a:cs typeface="Times New Roman" pitchFamily="18" charset="0"/>
              </a:rPr>
              <a:t>.</a:t>
            </a:r>
          </a:p>
          <a:p>
            <a:pPr marL="457200" indent="-457200" algn="just"/>
            <a:endParaRPr lang="cs-CZ" sz="2800" dirty="0" smtClean="0">
              <a:latin typeface="+mj-lt"/>
              <a:cs typeface="Times New Roman" pitchFamily="18" charset="0"/>
            </a:endParaRPr>
          </a:p>
          <a:p>
            <a:pPr marL="457200" indent="-457200" algn="just"/>
            <a:r>
              <a:rPr lang="cs-CZ" sz="2800" dirty="0" smtClean="0">
                <a:latin typeface="+mj-lt"/>
                <a:cs typeface="Times New Roman" pitchFamily="18" charset="0"/>
              </a:rPr>
              <a:t>Okamžité </a:t>
            </a:r>
            <a:r>
              <a:rPr lang="cs-CZ" sz="2800" dirty="0">
                <a:latin typeface="+mj-lt"/>
                <a:cs typeface="Times New Roman" pitchFamily="18" charset="0"/>
              </a:rPr>
              <a:t>zrušení pracovního poměru musí být písemné, jinak se k němu nepřihlíží.</a:t>
            </a:r>
            <a:endParaRPr lang="cs-CZ" sz="2800" dirty="0" smtClean="0">
              <a:latin typeface="+mj-lt"/>
              <a:cs typeface="Times New Roman" pitchFamily="18" charset="0"/>
            </a:endParaRPr>
          </a:p>
          <a:p>
            <a:pPr algn="just">
              <a:buFont typeface="Arial" pitchFamily="34" charset="0"/>
              <a:buChar char="•"/>
            </a:pPr>
            <a:endParaRPr lang="cs-CZ" dirty="0" smtClean="0">
              <a:latin typeface="Times New Roman" pitchFamily="18" charset="0"/>
              <a:cs typeface="Times New Roman" pitchFamily="18" charset="0"/>
            </a:endParaRPr>
          </a:p>
        </p:txBody>
      </p:sp>
      <p:sp>
        <p:nvSpPr>
          <p:cNvPr id="3" name="Nadpis 2"/>
          <p:cNvSpPr>
            <a:spLocks noGrp="1"/>
          </p:cNvSpPr>
          <p:nvPr>
            <p:ph type="title"/>
          </p:nvPr>
        </p:nvSpPr>
        <p:spPr/>
        <p:txBody>
          <a:bodyPr>
            <a:normAutofit/>
          </a:bodyPr>
          <a:lstStyle/>
          <a:p>
            <a:r>
              <a:rPr lang="cs-CZ" dirty="0" smtClean="0">
                <a:solidFill>
                  <a:schemeClr val="bg1"/>
                </a:solidFill>
              </a:rPr>
              <a:t>společná ustanovení o rozvázání pp</a:t>
            </a:r>
            <a:endParaRPr lang="cs-CZ" dirty="0">
              <a:solidFill>
                <a:schemeClr val="bg1"/>
              </a:solidFill>
            </a:endParaRPr>
          </a:p>
        </p:txBody>
      </p:sp>
    </p:spTree>
    <p:extLst>
      <p:ext uri="{BB962C8B-B14F-4D97-AF65-F5344CB8AC3E}">
        <p14:creationId xmlns:p14="http://schemas.microsoft.com/office/powerpoint/2010/main" val="98555906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a:p>
        </p:txBody>
      </p:sp>
      <p:sp>
        <p:nvSpPr>
          <p:cNvPr id="3" name="Nadpis 2"/>
          <p:cNvSpPr>
            <a:spLocks noGrp="1"/>
          </p:cNvSpPr>
          <p:nvPr>
            <p:ph type="title"/>
          </p:nvPr>
        </p:nvSpPr>
        <p:spPr/>
        <p:txBody>
          <a:bodyPr/>
          <a:lstStyle/>
          <a:p>
            <a:r>
              <a:rPr lang="cs-CZ" dirty="0" smtClean="0"/>
              <a:t>skončení pracovního poměru na dobu určitou</a:t>
            </a:r>
            <a:br>
              <a:rPr lang="cs-CZ" dirty="0" smtClean="0"/>
            </a:br>
            <a:r>
              <a:rPr lang="cs-CZ" dirty="0" smtClean="0"/>
              <a:t>(§ 65)</a:t>
            </a:r>
            <a:endParaRPr lang="cs-CZ" dirty="0"/>
          </a:p>
        </p:txBody>
      </p:sp>
    </p:spTree>
    <p:extLst>
      <p:ext uri="{BB962C8B-B14F-4D97-AF65-F5344CB8AC3E}">
        <p14:creationId xmlns:p14="http://schemas.microsoft.com/office/powerpoint/2010/main" val="15773154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řížka">
  <a:themeElements>
    <a:clrScheme name="Mřížka">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Mřížka">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Mřížka">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5318</TotalTime>
  <Words>10472</Words>
  <Application>Microsoft Office PowerPoint</Application>
  <PresentationFormat>Předvádění na obrazovce (4:3)</PresentationFormat>
  <Paragraphs>679</Paragraphs>
  <Slides>103</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103</vt:i4>
      </vt:variant>
    </vt:vector>
  </HeadingPairs>
  <TitlesOfParts>
    <vt:vector size="109" baseType="lpstr">
      <vt:lpstr>Arial</vt:lpstr>
      <vt:lpstr>Franklin Gothic Medium</vt:lpstr>
      <vt:lpstr>Times New Roman</vt:lpstr>
      <vt:lpstr>Wingdings</vt:lpstr>
      <vt:lpstr>Wingdings 2</vt:lpstr>
      <vt:lpstr>Mřížka</vt:lpstr>
      <vt:lpstr>  Skončení pracovního poměru</vt:lpstr>
      <vt:lpstr>Výpověď (§ 50)</vt:lpstr>
      <vt:lpstr>Výpověď (§ 50)</vt:lpstr>
      <vt:lpstr>Výpovědní doba</vt:lpstr>
      <vt:lpstr>Výpovědní doba - § 51a ZP</vt:lpstr>
      <vt:lpstr>Výpovědní důvody</vt:lpstr>
      <vt:lpstr>Výpověď – důvod (zaměstnavatel) - §52 ZP</vt:lpstr>
      <vt:lpstr>Výpověď – důvod (zaměstnavatel) - §52 ZP</vt:lpstr>
      <vt:lpstr>Výpověď – důvod (zaměstnavatel) - §52 ZP</vt:lpstr>
      <vt:lpstr>§ 52 písm. a) ZP</vt:lpstr>
      <vt:lpstr>§ 52 písm. a) ZP</vt:lpstr>
      <vt:lpstr>§ 52 písm. B) ZP</vt:lpstr>
      <vt:lpstr>§ 52 písm. B) ZP</vt:lpstr>
      <vt:lpstr>§ 52 písm. C) ZP</vt:lpstr>
      <vt:lpstr>§ 52 písm. C) ZP</vt:lpstr>
      <vt:lpstr>§ 52 písm. C) ZP</vt:lpstr>
      <vt:lpstr>§ 52 písm. C) ZP</vt:lpstr>
      <vt:lpstr>§ 52 písm. C) ZP</vt:lpstr>
      <vt:lpstr>§ 52 písm. D) ZP</vt:lpstr>
      <vt:lpstr>§ 52 písm. D) ZP</vt:lpstr>
      <vt:lpstr>§ 52 písm. D) ZP</vt:lpstr>
      <vt:lpstr>§ 52 písm. E) ZP</vt:lpstr>
      <vt:lpstr>§ 52 písm. E) ZP</vt:lpstr>
      <vt:lpstr>§ 52 písm. E) ZP</vt:lpstr>
      <vt:lpstr>§ 52 písm. E) ZP</vt:lpstr>
      <vt:lpstr>§ 52 písm. D) a E) ZP</vt:lpstr>
      <vt:lpstr>§ 52 písm. F) ZP</vt:lpstr>
      <vt:lpstr>§ 52 písm. F) ZP</vt:lpstr>
      <vt:lpstr>§ 52 písm. F) ZP</vt:lpstr>
      <vt:lpstr>§ 52 písm. G) ZP</vt:lpstr>
      <vt:lpstr>§ 52 písm. G) ZP</vt:lpstr>
      <vt:lpstr>§ 52 písm. G) ZP</vt:lpstr>
      <vt:lpstr>§ 52 písm. G) ZP</vt:lpstr>
      <vt:lpstr>Výpověď – skutkové vymezení důvodu výpovědi</vt:lpstr>
      <vt:lpstr>Výpověď - důvod</vt:lpstr>
      <vt:lpstr>Výpověď - důvod</vt:lpstr>
      <vt:lpstr>Výpověď – neuvedení výpovědní doby</vt:lpstr>
      <vt:lpstr>DORUČOVÁNÍ PÍSEMNOSTÍ (§ 334… ZP)</vt:lpstr>
      <vt:lpstr>Doručování ZAMĚSTNAVATELEM (§ 334 a násl.)</vt:lpstr>
      <vt:lpstr>Doručování ZAMĚSTNAVATELEM (§ 334 a násl.)</vt:lpstr>
      <vt:lpstr>Doručování ZAMĚSTNAVATELEM (§ 334 a násl.)</vt:lpstr>
      <vt:lpstr>Doručování ZAMĚSTNAVATELEM (§ 334 a násl.)</vt:lpstr>
      <vt:lpstr>Doručování ZAMĚSTNAVATELEM (§ 334 a násl.)</vt:lpstr>
      <vt:lpstr>doručování zaměstnavatelem prostřednictvím sítě nebo služby elektronických komunikací (§ 335)</vt:lpstr>
      <vt:lpstr>Doručování zaměstnavatelem prostřednictvím provozovatele poštovních služeb (§ 336)</vt:lpstr>
      <vt:lpstr>Doručování zaměstnavatelem prostřednictvím provozovatele poštovních služeb (§ 336)</vt:lpstr>
      <vt:lpstr>Doručování zaměstnavatelem prostřednictvím provozovatele poštovních služeb (§ 336)</vt:lpstr>
      <vt:lpstr>Doručování zaměstnavatelem prostřednictvím provozovatele poštovních služeb (§ 336)</vt:lpstr>
      <vt:lpstr>doručování písemnosti zaměstnancem (§ 337)</vt:lpstr>
      <vt:lpstr>  Zákaz výpovědi dané zaměstnavatelem </vt:lpstr>
      <vt:lpstr>zákaz výpovědi (§ 53)</vt:lpstr>
      <vt:lpstr>zákaz výpovědi (§ 53)</vt:lpstr>
      <vt:lpstr>zákaz výpovědi (§ 54)</vt:lpstr>
      <vt:lpstr>zákaz výpovědi</vt:lpstr>
      <vt:lpstr>zákaz výpovědi</vt:lpstr>
      <vt:lpstr>zákaz výpovědi</vt:lpstr>
      <vt:lpstr>Zákaz výpovědi</vt:lpstr>
      <vt:lpstr>  Společná ustanovení o rozvázání pracovního poměru </vt:lpstr>
      <vt:lpstr>Lhůty pro učinění jednostranného zrušovacího právního jednání</vt:lpstr>
      <vt:lpstr>Lhůty pro učinění jednostranného zrušovacího právního jednání</vt:lpstr>
      <vt:lpstr>Lhůty pro učinění jednostranného zrušovacího právního jednání</vt:lpstr>
      <vt:lpstr>Lhůty pro učinění jednostranného zrušovacího právního jednání</vt:lpstr>
      <vt:lpstr>Lhůty pro učinění jednostranného zrušovacího právního jednání</vt:lpstr>
      <vt:lpstr>Lhůty pro učinění jednostranného zrušovacího právního jednání</vt:lpstr>
      <vt:lpstr>Lhůty pro učinění jednostranného zrušovacího právního jednání</vt:lpstr>
      <vt:lpstr>Lhůty pro učinění jednostranného zrušovacího právního jednání</vt:lpstr>
      <vt:lpstr>Skutkové vymezení okamžitého zrušení PP</vt:lpstr>
      <vt:lpstr>Projednání s odborovou organizací</vt:lpstr>
      <vt:lpstr>Projednání s odborovou organizací</vt:lpstr>
      <vt:lpstr>  Odstupné </vt:lpstr>
      <vt:lpstr>Odstupné</vt:lpstr>
      <vt:lpstr>Odstupné</vt:lpstr>
      <vt:lpstr>Odstupné</vt:lpstr>
      <vt:lpstr>  Neplatné rozvázání pracovního poměru</vt:lpstr>
      <vt:lpstr>Neplatné rozvázání pracovního poměru</vt:lpstr>
      <vt:lpstr>Neplatné rozvázání pracovního poměru Zaměstnavatelem</vt:lpstr>
      <vt:lpstr>Neplatné rozvázání pracovního poměru Zaměstnavatelem</vt:lpstr>
      <vt:lpstr>Neplatné rozvázání pracovního poměru Zaměstnavatelem</vt:lpstr>
      <vt:lpstr>Neplatné rozvázání pracovního poměru Zaměstnavatelem</vt:lpstr>
      <vt:lpstr>Neplatné rozvázání pracovního poměru Zaměstnavatelem</vt:lpstr>
      <vt:lpstr>Neplatné rozvázání pracovního poměru Zaměstnavatelem</vt:lpstr>
      <vt:lpstr>Neplatné rozvázání pracovního poměru Zaměstnavatelem</vt:lpstr>
      <vt:lpstr>Neplatné rozvázání pracovního poměru Zaměstnavatelem</vt:lpstr>
      <vt:lpstr>Neplatné rozvázání pracovního poměru Zaměstnavatelem</vt:lpstr>
      <vt:lpstr>Neplatné rozvázání pracovního poměru Zaměstnancem</vt:lpstr>
      <vt:lpstr>Neplatné rozvázání pracovního poměru Zaměstnancem</vt:lpstr>
      <vt:lpstr>Neplatné rozvázání pracovního poměru – soudní ochrana</vt:lpstr>
      <vt:lpstr>Neplatné rozvázání pracovního poměru – soudní ochrana</vt:lpstr>
      <vt:lpstr>Neplatné rozvázání pracovního poměru – soudní ochrana</vt:lpstr>
      <vt:lpstr>FIKCE Skončení pracovního poměru</vt:lpstr>
      <vt:lpstr>FIKCE Skončení pracovního poměru zaměstnancem</vt:lpstr>
      <vt:lpstr>okamžité zrušení pp (§ 55 a násl.)</vt:lpstr>
      <vt:lpstr>okamžité zrušení pp</vt:lpstr>
      <vt:lpstr>okamžité zrušení pp ZAMĚSTNAVATELEM (§ 55)</vt:lpstr>
      <vt:lpstr>okamžité zrušení pp Zaměstnancem (§ 56)</vt:lpstr>
      <vt:lpstr>okamžité zrušení pp zákon. zást. nezletilého zaměstnance (§ 56A)</vt:lpstr>
      <vt:lpstr>společná ustanovení o rozvázání pp</vt:lpstr>
      <vt:lpstr>společná ustanovení o rozvázání pp</vt:lpstr>
      <vt:lpstr>skončení pracovního poměru na dobu určitou (§ 65)</vt:lpstr>
      <vt:lpstr>skončení pp na dobu určitou</vt:lpstr>
      <vt:lpstr>zrušení pracovního poměru ve zkušební době (§ 66) </vt:lpstr>
      <vt:lpstr>skončení pp na dobu určitou</vt:lpstr>
      <vt:lpstr>děkuji za pozornost </vt:lpstr>
    </vt:vector>
  </TitlesOfParts>
  <Company>Univerzita Palackého v Olomouci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Zásada rychlosti řízení jako moderní trend civilního procesu</dc:title>
  <dc:creator>Petr Podrazil</dc:creator>
  <cp:lastModifiedBy>Účet Microsoft</cp:lastModifiedBy>
  <cp:revision>467</cp:revision>
  <dcterms:created xsi:type="dcterms:W3CDTF">2013-03-13T21:35:27Z</dcterms:created>
  <dcterms:modified xsi:type="dcterms:W3CDTF">2022-10-05T14:53:45Z</dcterms:modified>
</cp:coreProperties>
</file>