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57" r:id="rId4"/>
    <p:sldId id="259" r:id="rId5"/>
    <p:sldId id="258" r:id="rId6"/>
    <p:sldId id="267" r:id="rId7"/>
    <p:sldId id="268" r:id="rId8"/>
    <p:sldId id="269" r:id="rId9"/>
    <p:sldId id="270" r:id="rId10"/>
    <p:sldId id="263" r:id="rId11"/>
    <p:sldId id="260" r:id="rId12"/>
    <p:sldId id="261" r:id="rId13"/>
    <p:sldId id="271" r:id="rId14"/>
    <p:sldId id="272" r:id="rId15"/>
    <p:sldId id="273" r:id="rId16"/>
    <p:sldId id="274" r:id="rId17"/>
    <p:sldId id="265" r:id="rId1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1F28"/>
    <a:srgbClr val="3131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8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2496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/>
          <p:cNvSpPr/>
          <p:nvPr userDrawn="1"/>
        </p:nvSpPr>
        <p:spPr>
          <a:xfrm>
            <a:off x="4371278" y="6138250"/>
            <a:ext cx="4776297" cy="6337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16" b="5584"/>
          <a:stretch/>
        </p:blipFill>
        <p:spPr>
          <a:xfrm>
            <a:off x="5187843" y="1423285"/>
            <a:ext cx="3964866" cy="544777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28650" y="2362672"/>
            <a:ext cx="7886700" cy="2387600"/>
          </a:xfrm>
        </p:spPr>
        <p:txBody>
          <a:bodyPr anchor="b">
            <a:normAutofit/>
          </a:bodyPr>
          <a:lstStyle>
            <a:lvl1pPr algn="l">
              <a:defRPr sz="6000" b="0" cap="all" baseline="0">
                <a:solidFill>
                  <a:srgbClr val="CF1F28"/>
                </a:solidFill>
                <a:latin typeface="+mn-lt"/>
              </a:defRPr>
            </a:lvl1pPr>
          </a:lstStyle>
          <a:p>
            <a:r>
              <a:rPr lang="cs-CZ"/>
              <a:t>Click to edit Master title style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28650" y="4762110"/>
            <a:ext cx="7886700" cy="821602"/>
          </a:xfrm>
        </p:spPr>
        <p:txBody>
          <a:bodyPr/>
          <a:lstStyle>
            <a:lvl1pPr marL="53999" indent="0" algn="l">
              <a:buNone/>
              <a:defRPr sz="1800">
                <a:solidFill>
                  <a:srgbClr val="313131"/>
                </a:solidFill>
                <a:latin typeface="+mj-lt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cs-CZ"/>
              <a:t>Click to edit Master subtitle style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557" y="6267816"/>
            <a:ext cx="4571343" cy="2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36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0721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cs-CZ"/>
              <a:t>Click to edit Master title style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4251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cs-CZ"/>
              <a:t>Click to edit Master title style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94712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>
            <a:spLocks noGrp="1"/>
          </p:cNvSpPr>
          <p:nvPr>
            <p:ph type="ctrTitle"/>
          </p:nvPr>
        </p:nvSpPr>
        <p:spPr>
          <a:xfrm>
            <a:off x="628650" y="2362672"/>
            <a:ext cx="7886700" cy="2387600"/>
          </a:xfrm>
        </p:spPr>
        <p:txBody>
          <a:bodyPr anchor="b">
            <a:normAutofit/>
          </a:bodyPr>
          <a:lstStyle>
            <a:lvl1pPr algn="l">
              <a:defRPr sz="4125" b="0" cap="all" baseline="0">
                <a:solidFill>
                  <a:srgbClr val="CF1F28"/>
                </a:solidFill>
                <a:latin typeface="+mn-lt"/>
              </a:defRPr>
            </a:lvl1pPr>
          </a:lstStyle>
          <a:p>
            <a:r>
              <a:rPr lang="cs-CZ"/>
              <a:t>Click to edit Master title style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628650" y="4762110"/>
            <a:ext cx="7886700" cy="821602"/>
          </a:xfrm>
        </p:spPr>
        <p:txBody>
          <a:bodyPr/>
          <a:lstStyle>
            <a:lvl1pPr marL="53999" indent="0" algn="l">
              <a:buNone/>
              <a:defRPr sz="1800">
                <a:solidFill>
                  <a:srgbClr val="313131"/>
                </a:solidFill>
                <a:latin typeface="+mj-lt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cs-CZ"/>
              <a:t>Click to edit Master subtitle style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02308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2573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cs-CZ"/>
              <a:t>Click to edit Master title style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4159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18170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3792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Click to edit Master title style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8602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Click to edit Master title style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cs-CZ"/>
              <a:t>Drag picture to placeholder or click icon to add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6417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919" y="6267815"/>
            <a:ext cx="3846981" cy="230400"/>
          </a:xfrm>
          <a:prstGeom prst="rect">
            <a:avLst/>
          </a:prstGeom>
        </p:spPr>
      </p:pic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540000" y="365129"/>
            <a:ext cx="8064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40000" y="1825625"/>
            <a:ext cx="8064000" cy="40812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5"/>
            <a:ext cx="9144000" cy="123825"/>
          </a:xfrm>
          <a:prstGeom prst="rect">
            <a:avLst/>
          </a:prstGeom>
          <a:solidFill>
            <a:srgbClr val="CF1F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 sz="1350"/>
          </a:p>
        </p:txBody>
      </p:sp>
    </p:spTree>
    <p:extLst>
      <p:ext uri="{BB962C8B-B14F-4D97-AF65-F5344CB8AC3E}">
        <p14:creationId xmlns:p14="http://schemas.microsoft.com/office/powerpoint/2010/main" val="2531905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4125" b="0" kern="1200" cap="none" baseline="0">
          <a:solidFill>
            <a:srgbClr val="CF1F28"/>
          </a:solidFill>
          <a:latin typeface="+mn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100000"/>
        </a:lnSpc>
        <a:spcBef>
          <a:spcPts val="750"/>
        </a:spcBef>
        <a:buClr>
          <a:srgbClr val="CF1F28"/>
        </a:buClr>
        <a:buSzPct val="75000"/>
        <a:buFont typeface="Arial" panose="020B0604020202020204" pitchFamily="34" charset="0"/>
        <a:buChar char="•"/>
        <a:defRPr sz="2100" kern="1200">
          <a:solidFill>
            <a:srgbClr val="313131"/>
          </a:solidFill>
          <a:latin typeface="+mj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100000"/>
        </a:lnSpc>
        <a:spcBef>
          <a:spcPts val="750"/>
        </a:spcBef>
        <a:buClr>
          <a:srgbClr val="CF1F28"/>
        </a:buClr>
        <a:buSzPct val="75000"/>
        <a:buFont typeface="Arial" panose="020B0604020202020204" pitchFamily="34" charset="0"/>
        <a:buChar char="•"/>
        <a:defRPr sz="1800" kern="1200">
          <a:solidFill>
            <a:srgbClr val="313131"/>
          </a:solidFill>
          <a:latin typeface="+mj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100000"/>
        </a:lnSpc>
        <a:spcBef>
          <a:spcPts val="750"/>
        </a:spcBef>
        <a:buClr>
          <a:srgbClr val="CF1F28"/>
        </a:buClr>
        <a:buSzPct val="75000"/>
        <a:buFont typeface="Arial" panose="020B0604020202020204" pitchFamily="34" charset="0"/>
        <a:buChar char="•"/>
        <a:defRPr sz="1800" kern="1200">
          <a:solidFill>
            <a:srgbClr val="313131"/>
          </a:solidFill>
          <a:latin typeface="+mj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100000"/>
        </a:lnSpc>
        <a:spcBef>
          <a:spcPts val="750"/>
        </a:spcBef>
        <a:buClr>
          <a:srgbClr val="CF1F28"/>
        </a:buClr>
        <a:buSzPct val="75000"/>
        <a:buFont typeface="Arial" panose="020B0604020202020204" pitchFamily="34" charset="0"/>
        <a:buChar char="•"/>
        <a:defRPr sz="1500" kern="1200">
          <a:solidFill>
            <a:srgbClr val="313131"/>
          </a:solidFill>
          <a:latin typeface="+mj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100000"/>
        </a:lnSpc>
        <a:spcBef>
          <a:spcPts val="750"/>
        </a:spcBef>
        <a:buClr>
          <a:srgbClr val="CF1F28"/>
        </a:buClr>
        <a:buSzPct val="75000"/>
        <a:buFont typeface="Arial" panose="020B0604020202020204" pitchFamily="34" charset="0"/>
        <a:buChar char="•"/>
        <a:defRPr sz="1500" kern="1200">
          <a:solidFill>
            <a:srgbClr val="313131"/>
          </a:solidFill>
          <a:latin typeface="+mj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5400" dirty="0"/>
              <a:t>REKLAMNÍ KAMPANĚ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PhDr. Jan </a:t>
            </a:r>
            <a:r>
              <a:rPr lang="cs-CZ" dirty="0" err="1"/>
              <a:t>Lavrinčík</a:t>
            </a:r>
            <a:r>
              <a:rPr lang="cs-CZ" dirty="0"/>
              <a:t>, </a:t>
            </a:r>
            <a:r>
              <a:rPr lang="cs-CZ" dirty="0" err="1"/>
              <a:t>DiS</a:t>
            </a:r>
            <a:r>
              <a:rPr lang="cs-CZ" dirty="0"/>
              <a:t>., Ph.D.</a:t>
            </a:r>
          </a:p>
        </p:txBody>
      </p:sp>
    </p:spTree>
    <p:extLst>
      <p:ext uri="{BB962C8B-B14F-4D97-AF65-F5344CB8AC3E}">
        <p14:creationId xmlns:p14="http://schemas.microsoft.com/office/powerpoint/2010/main" val="26505305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/>
              <a:t>Cíle</a:t>
            </a:r>
            <a:r>
              <a:rPr lang="en-US" sz="4000" dirty="0"/>
              <a:t> </a:t>
            </a:r>
            <a:r>
              <a:rPr lang="en-US" sz="4000" dirty="0" err="1"/>
              <a:t>reklamní</a:t>
            </a:r>
            <a:r>
              <a:rPr lang="en-US" sz="4000" dirty="0"/>
              <a:t> </a:t>
            </a:r>
            <a:r>
              <a:rPr lang="en-US" sz="4000" dirty="0" err="1"/>
              <a:t>kampaně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Tvorba</a:t>
            </a:r>
            <a:r>
              <a:rPr lang="en-US" dirty="0"/>
              <a:t> </a:t>
            </a:r>
            <a:r>
              <a:rPr lang="en-US" dirty="0" err="1"/>
              <a:t>silné</a:t>
            </a:r>
            <a:r>
              <a:rPr lang="en-US" dirty="0"/>
              <a:t> </a:t>
            </a:r>
            <a:r>
              <a:rPr lang="en-US" dirty="0" err="1"/>
              <a:t>značky</a:t>
            </a:r>
            <a:endParaRPr lang="en-US" dirty="0"/>
          </a:p>
          <a:p>
            <a:r>
              <a:rPr lang="en-US" dirty="0" err="1"/>
              <a:t>Vytvoření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zvýšení</a:t>
            </a:r>
            <a:r>
              <a:rPr lang="en-US" dirty="0"/>
              <a:t> </a:t>
            </a:r>
            <a:r>
              <a:rPr lang="en-US" dirty="0" err="1"/>
              <a:t>poptávky</a:t>
            </a:r>
            <a:endParaRPr lang="en-US" dirty="0"/>
          </a:p>
          <a:p>
            <a:r>
              <a:rPr lang="en-US" dirty="0" err="1"/>
              <a:t>Posílení</a:t>
            </a:r>
            <a:r>
              <a:rPr lang="en-US" dirty="0"/>
              <a:t> </a:t>
            </a:r>
            <a:r>
              <a:rPr lang="en-US" dirty="0" err="1"/>
              <a:t>finanční</a:t>
            </a:r>
            <a:r>
              <a:rPr lang="en-US" dirty="0"/>
              <a:t> </a:t>
            </a:r>
            <a:r>
              <a:rPr lang="en-US" dirty="0" err="1"/>
              <a:t>pozice</a:t>
            </a:r>
            <a:endParaRPr lang="en-US" dirty="0"/>
          </a:p>
          <a:p>
            <a:r>
              <a:rPr lang="en-US" dirty="0" err="1"/>
              <a:t>Utváření</a:t>
            </a:r>
            <a:r>
              <a:rPr lang="en-US" dirty="0"/>
              <a:t> image</a:t>
            </a:r>
          </a:p>
          <a:p>
            <a:r>
              <a:rPr lang="en-US" dirty="0" err="1"/>
              <a:t>Motivace</a:t>
            </a:r>
            <a:r>
              <a:rPr lang="en-US" dirty="0"/>
              <a:t> </a:t>
            </a:r>
            <a:r>
              <a:rPr lang="en-US" dirty="0" err="1"/>
              <a:t>vlastních</a:t>
            </a:r>
            <a:r>
              <a:rPr lang="en-US" dirty="0"/>
              <a:t> </a:t>
            </a:r>
            <a:r>
              <a:rPr lang="en-US" dirty="0" err="1"/>
              <a:t>pracovníků</a:t>
            </a:r>
            <a:endParaRPr lang="en-US" dirty="0"/>
          </a:p>
          <a:p>
            <a:r>
              <a:rPr lang="en-US" dirty="0" err="1"/>
              <a:t>Zvýšení</a:t>
            </a:r>
            <a:r>
              <a:rPr lang="en-US" dirty="0"/>
              <a:t> </a:t>
            </a:r>
            <a:r>
              <a:rPr lang="en-US" dirty="0" err="1"/>
              <a:t>možnosti</a:t>
            </a:r>
            <a:r>
              <a:rPr lang="en-US" dirty="0"/>
              <a:t> </a:t>
            </a:r>
            <a:r>
              <a:rPr lang="en-US" dirty="0" err="1"/>
              <a:t>propagace</a:t>
            </a:r>
            <a:r>
              <a:rPr lang="en-US" dirty="0"/>
              <a:t> a </a:t>
            </a:r>
            <a:r>
              <a:rPr lang="en-US" dirty="0" err="1"/>
              <a:t>distribuce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6540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Analýzy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825625"/>
            <a:ext cx="7890845" cy="4081204"/>
          </a:xfrm>
        </p:spPr>
        <p:txBody>
          <a:bodyPr>
            <a:normAutofit/>
          </a:bodyPr>
          <a:lstStyle/>
          <a:p>
            <a:r>
              <a:rPr lang="en-US" dirty="0" err="1"/>
              <a:t>Situační</a:t>
            </a:r>
            <a:r>
              <a:rPr lang="en-US" dirty="0"/>
              <a:t> </a:t>
            </a:r>
            <a:r>
              <a:rPr lang="en-US" dirty="0" err="1"/>
              <a:t>analýza</a:t>
            </a:r>
            <a:r>
              <a:rPr lang="en-US" dirty="0"/>
              <a:t>: </a:t>
            </a:r>
          </a:p>
          <a:p>
            <a:r>
              <a:rPr lang="en-US" dirty="0" err="1"/>
              <a:t>Analýza</a:t>
            </a:r>
            <a:r>
              <a:rPr lang="en-US" dirty="0"/>
              <a:t> </a:t>
            </a:r>
            <a:r>
              <a:rPr lang="en-US" dirty="0" err="1"/>
              <a:t>současného</a:t>
            </a:r>
            <a:r>
              <a:rPr lang="en-US" dirty="0"/>
              <a:t> </a:t>
            </a:r>
            <a:r>
              <a:rPr lang="en-US" dirty="0" err="1"/>
              <a:t>stavu</a:t>
            </a:r>
            <a:r>
              <a:rPr lang="en-US" dirty="0"/>
              <a:t>,</a:t>
            </a:r>
          </a:p>
          <a:p>
            <a:r>
              <a:rPr lang="en-US" dirty="0" err="1"/>
              <a:t>Definice</a:t>
            </a:r>
            <a:r>
              <a:rPr lang="en-US" dirty="0"/>
              <a:t> </a:t>
            </a:r>
            <a:r>
              <a:rPr lang="en-US" dirty="0" err="1"/>
              <a:t>cílové</a:t>
            </a:r>
            <a:r>
              <a:rPr lang="en-US" dirty="0"/>
              <a:t> </a:t>
            </a:r>
            <a:r>
              <a:rPr lang="en-US" dirty="0" err="1"/>
              <a:t>skupiny</a:t>
            </a:r>
            <a:r>
              <a:rPr lang="en-US" dirty="0"/>
              <a:t>,</a:t>
            </a:r>
          </a:p>
          <a:p>
            <a:r>
              <a:rPr lang="en-US" dirty="0" err="1"/>
              <a:t>Informace</a:t>
            </a:r>
            <a:r>
              <a:rPr lang="en-US" dirty="0"/>
              <a:t> o </a:t>
            </a:r>
            <a:r>
              <a:rPr lang="en-US" dirty="0" err="1"/>
              <a:t>konkurenci</a:t>
            </a:r>
            <a:endParaRPr lang="en-US" dirty="0"/>
          </a:p>
          <a:p>
            <a:r>
              <a:rPr lang="en-US" dirty="0" err="1"/>
              <a:t>Potřeby</a:t>
            </a:r>
            <a:r>
              <a:rPr lang="en-US" dirty="0"/>
              <a:t> a </a:t>
            </a:r>
            <a:r>
              <a:rPr lang="en-US" dirty="0" err="1"/>
              <a:t>požadavky</a:t>
            </a:r>
            <a:r>
              <a:rPr lang="en-US" dirty="0"/>
              <a:t> </a:t>
            </a:r>
            <a:r>
              <a:rPr lang="en-US" dirty="0" err="1"/>
              <a:t>stávajícího</a:t>
            </a:r>
            <a:r>
              <a:rPr lang="en-US" dirty="0"/>
              <a:t> a </a:t>
            </a:r>
            <a:r>
              <a:rPr lang="en-US" dirty="0" err="1"/>
              <a:t>potenciálního</a:t>
            </a:r>
            <a:r>
              <a:rPr lang="en-US" dirty="0"/>
              <a:t> </a:t>
            </a:r>
            <a:r>
              <a:rPr lang="en-US" dirty="0" err="1"/>
              <a:t>klienta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8063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Rozpočet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07661EC-2A7D-6549-B425-A98838291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825625"/>
            <a:ext cx="7890845" cy="4081204"/>
          </a:xfrm>
        </p:spPr>
        <p:txBody>
          <a:bodyPr>
            <a:normAutofit/>
          </a:bodyPr>
          <a:lstStyle/>
          <a:p>
            <a:r>
              <a:rPr lang="en-US" dirty="0" err="1"/>
              <a:t>Tvorba</a:t>
            </a:r>
            <a:r>
              <a:rPr lang="en-US" dirty="0"/>
              <a:t> </a:t>
            </a:r>
            <a:r>
              <a:rPr lang="en-US" dirty="0" err="1"/>
              <a:t>rozpočtu</a:t>
            </a:r>
            <a:r>
              <a:rPr lang="en-US" dirty="0"/>
              <a:t> (</a:t>
            </a:r>
            <a:r>
              <a:rPr lang="en-US" dirty="0" err="1"/>
              <a:t>vlastní</a:t>
            </a:r>
            <a:r>
              <a:rPr lang="en-US" dirty="0"/>
              <a:t> </a:t>
            </a:r>
            <a:r>
              <a:rPr lang="en-US" dirty="0" err="1"/>
              <a:t>prostředky</a:t>
            </a:r>
            <a:r>
              <a:rPr lang="en-US" dirty="0"/>
              <a:t>, </a:t>
            </a:r>
            <a:r>
              <a:rPr lang="en-US" dirty="0" err="1"/>
              <a:t>soutěže</a:t>
            </a:r>
            <a:r>
              <a:rPr lang="en-US" dirty="0"/>
              <a:t>, </a:t>
            </a:r>
            <a:r>
              <a:rPr lang="en-US" dirty="0" err="1"/>
              <a:t>projekty</a:t>
            </a:r>
            <a:r>
              <a:rPr lang="en-US" dirty="0"/>
              <a:t>, </a:t>
            </a:r>
            <a:r>
              <a:rPr lang="en-US" dirty="0" err="1"/>
              <a:t>bankovní</a:t>
            </a:r>
            <a:r>
              <a:rPr lang="en-US" dirty="0"/>
              <a:t> </a:t>
            </a:r>
            <a:r>
              <a:rPr lang="en-US" dirty="0" err="1"/>
              <a:t>produkty</a:t>
            </a:r>
            <a:r>
              <a:rPr lang="en-US" dirty="0"/>
              <a:t>)</a:t>
            </a:r>
          </a:p>
          <a:p>
            <a:r>
              <a:rPr lang="en-US" dirty="0" err="1"/>
              <a:t>Cenotvorba</a:t>
            </a:r>
            <a:r>
              <a:rPr lang="en-US" dirty="0"/>
              <a:t> (</a:t>
            </a:r>
            <a:r>
              <a:rPr lang="en-US" dirty="0" err="1"/>
              <a:t>propagace</a:t>
            </a:r>
            <a:r>
              <a:rPr lang="en-US" dirty="0"/>
              <a:t>/</a:t>
            </a:r>
            <a:r>
              <a:rPr lang="en-US" dirty="0" err="1"/>
              <a:t>reklama</a:t>
            </a:r>
            <a:r>
              <a:rPr lang="en-US" dirty="0"/>
              <a:t>/</a:t>
            </a:r>
            <a:r>
              <a:rPr lang="en-US" dirty="0" err="1"/>
              <a:t>prodejci</a:t>
            </a:r>
            <a:r>
              <a:rPr lang="en-US" dirty="0"/>
              <a:t>/</a:t>
            </a:r>
            <a:r>
              <a:rPr lang="en-US" dirty="0" err="1"/>
              <a:t>prodej</a:t>
            </a:r>
            <a:r>
              <a:rPr lang="en-US" dirty="0"/>
              <a:t>)</a:t>
            </a:r>
          </a:p>
          <a:p>
            <a:r>
              <a:rPr lang="en-US" dirty="0" err="1"/>
              <a:t>Srovnání</a:t>
            </a:r>
            <a:r>
              <a:rPr lang="en-US" dirty="0"/>
              <a:t> s </a:t>
            </a:r>
            <a:r>
              <a:rPr lang="en-US" dirty="0" err="1"/>
              <a:t>konkurencí</a:t>
            </a:r>
            <a:endParaRPr lang="en-US" dirty="0"/>
          </a:p>
          <a:p>
            <a:r>
              <a:rPr lang="en-US" dirty="0" err="1"/>
              <a:t>Optimalizace</a:t>
            </a:r>
            <a:r>
              <a:rPr lang="en-US" dirty="0"/>
              <a:t> </a:t>
            </a:r>
            <a:r>
              <a:rPr lang="en-US" dirty="0" err="1"/>
              <a:t>zisků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7119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1137CE-5845-474E-A442-D7EAA4302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Reklama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6404A8E-A36C-834E-882E-9558FBEFF3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Cíle:</a:t>
            </a:r>
          </a:p>
          <a:p>
            <a:r>
              <a:rPr lang="cs-CZ" dirty="0"/>
              <a:t>Kvalita</a:t>
            </a:r>
          </a:p>
          <a:p>
            <a:r>
              <a:rPr lang="cs-CZ" dirty="0"/>
              <a:t>BIO</a:t>
            </a:r>
          </a:p>
          <a:p>
            <a:r>
              <a:rPr lang="cs-CZ" dirty="0"/>
              <a:t>Tradice</a:t>
            </a:r>
          </a:p>
          <a:p>
            <a:r>
              <a:rPr lang="cs-CZ" dirty="0"/>
              <a:t>Emoce</a:t>
            </a:r>
          </a:p>
          <a:p>
            <a:r>
              <a:rPr lang="cs-CZ" dirty="0"/>
              <a:t>Vyjádření image</a:t>
            </a:r>
          </a:p>
        </p:txBody>
      </p:sp>
    </p:spTree>
    <p:extLst>
      <p:ext uri="{BB962C8B-B14F-4D97-AF65-F5344CB8AC3E}">
        <p14:creationId xmlns:p14="http://schemas.microsoft.com/office/powerpoint/2010/main" val="8550968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7A3E1F-71D1-F44D-9557-08777A3AD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Mediální strategie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FC55751-158B-C14B-A753-EB19EA3791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Masová média </a:t>
            </a:r>
            <a:r>
              <a:rPr lang="cs-CZ" dirty="0"/>
              <a:t>(televize, rozhlas, tisk)</a:t>
            </a:r>
          </a:p>
          <a:p>
            <a:r>
              <a:rPr lang="cs-CZ" b="1" dirty="0"/>
              <a:t>Specifická média </a:t>
            </a:r>
            <a:r>
              <a:rPr lang="cs-CZ" dirty="0"/>
              <a:t>(billboardy, city </a:t>
            </a:r>
            <a:r>
              <a:rPr lang="cs-CZ" dirty="0" err="1"/>
              <a:t>light</a:t>
            </a:r>
            <a:r>
              <a:rPr lang="cs-CZ" dirty="0"/>
              <a:t> </a:t>
            </a:r>
            <a:r>
              <a:rPr lang="cs-CZ" dirty="0" err="1"/>
              <a:t>vitrýny</a:t>
            </a:r>
            <a:r>
              <a:rPr lang="cs-CZ" dirty="0"/>
              <a:t>, dopravní prostředky, výkladní skříně, reklamní lavičky, plakátovací plochy, ohrady sportovišť)</a:t>
            </a:r>
          </a:p>
          <a:p>
            <a:r>
              <a:rPr lang="cs-CZ" b="1" dirty="0"/>
              <a:t>Reklamní předměty </a:t>
            </a:r>
            <a:r>
              <a:rPr lang="cs-CZ" dirty="0"/>
              <a:t>(propisky, tužky, trička, zapalovače, nože, kalendáře atp.)</a:t>
            </a:r>
          </a:p>
          <a:p>
            <a:r>
              <a:rPr lang="cs-CZ" b="1" dirty="0"/>
              <a:t>Direct marketing </a:t>
            </a:r>
            <a:r>
              <a:rPr lang="cs-CZ" dirty="0"/>
              <a:t>(personalizovaná distribuce, letákové akce)</a:t>
            </a:r>
          </a:p>
          <a:p>
            <a:r>
              <a:rPr lang="cs-CZ" b="1" dirty="0"/>
              <a:t>Internetová reklama </a:t>
            </a:r>
            <a:r>
              <a:rPr lang="cs-CZ" dirty="0"/>
              <a:t>(</a:t>
            </a:r>
            <a:r>
              <a:rPr lang="cs-CZ" dirty="0" err="1"/>
              <a:t>bannerové</a:t>
            </a:r>
            <a:r>
              <a:rPr lang="cs-CZ" dirty="0"/>
              <a:t> kampaně, PPC kontextové reklamní kampaně, reklama v sociálních médiích)</a:t>
            </a:r>
          </a:p>
        </p:txBody>
      </p:sp>
    </p:spTree>
    <p:extLst>
      <p:ext uri="{BB962C8B-B14F-4D97-AF65-F5344CB8AC3E}">
        <p14:creationId xmlns:p14="http://schemas.microsoft.com/office/powerpoint/2010/main" val="15335302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EF252F-5EB0-104C-8401-DD639E255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Vyhodnocení úspěšnosti reklamy a kampaní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CA437B9-D866-E74C-91EC-C64B5888FA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Průběžné</a:t>
            </a:r>
          </a:p>
          <a:p>
            <a:r>
              <a:rPr lang="cs-CZ" sz="2400" dirty="0"/>
              <a:t>Celkové</a:t>
            </a:r>
          </a:p>
          <a:p>
            <a:r>
              <a:rPr lang="cs-CZ" sz="2400" dirty="0"/>
              <a:t>Modifikace</a:t>
            </a:r>
          </a:p>
        </p:txBody>
      </p:sp>
    </p:spTree>
    <p:extLst>
      <p:ext uri="{BB962C8B-B14F-4D97-AF65-F5344CB8AC3E}">
        <p14:creationId xmlns:p14="http://schemas.microsoft.com/office/powerpoint/2010/main" val="19495214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D1F6ED-60A8-E443-8D41-93249B064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Marketingové výzkumy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8C236AE-4547-F641-B9E8-6DED33F2B0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99449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Děkuji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pozornost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PhDr</a:t>
            </a:r>
            <a:r>
              <a:rPr lang="en-US" dirty="0"/>
              <a:t>. Jan </a:t>
            </a:r>
            <a:r>
              <a:rPr lang="en-US" dirty="0" err="1"/>
              <a:t>Lavrinčík</a:t>
            </a:r>
            <a:r>
              <a:rPr lang="en-US" dirty="0"/>
              <a:t>, </a:t>
            </a:r>
            <a:r>
              <a:rPr lang="en-US" dirty="0" err="1"/>
              <a:t>DiS.</a:t>
            </a:r>
            <a:r>
              <a:rPr lang="en-US" dirty="0"/>
              <a:t>, Ph.D.</a:t>
            </a:r>
          </a:p>
          <a:p>
            <a:r>
              <a:rPr lang="en-US" dirty="0" err="1"/>
              <a:t>Moravská</a:t>
            </a:r>
            <a:r>
              <a:rPr lang="en-US" dirty="0"/>
              <a:t> </a:t>
            </a:r>
            <a:r>
              <a:rPr lang="en-US" dirty="0" err="1"/>
              <a:t>vysoká</a:t>
            </a:r>
            <a:r>
              <a:rPr lang="en-US" dirty="0"/>
              <a:t> </a:t>
            </a:r>
            <a:r>
              <a:rPr lang="en-US" dirty="0" err="1"/>
              <a:t>škola</a:t>
            </a:r>
            <a:r>
              <a:rPr lang="en-US" dirty="0"/>
              <a:t> Olomouc, </a:t>
            </a:r>
            <a:r>
              <a:rPr lang="en-US" dirty="0" err="1"/>
              <a:t>o.p.s</a:t>
            </a:r>
            <a:r>
              <a:rPr lang="en-US" dirty="0"/>
              <a:t>.</a:t>
            </a:r>
          </a:p>
          <a:p>
            <a:r>
              <a:rPr lang="en-US" dirty="0" err="1"/>
              <a:t>Třída</a:t>
            </a:r>
            <a:r>
              <a:rPr lang="en-US" dirty="0"/>
              <a:t> </a:t>
            </a:r>
            <a:r>
              <a:rPr lang="en-US" dirty="0" err="1"/>
              <a:t>kosmonautů</a:t>
            </a:r>
            <a:r>
              <a:rPr lang="en-US" dirty="0"/>
              <a:t> 1288/1</a:t>
            </a:r>
          </a:p>
          <a:p>
            <a:r>
              <a:rPr lang="en-US" dirty="0"/>
              <a:t>779 00 Olomouc - </a:t>
            </a:r>
            <a:r>
              <a:rPr lang="en-US" dirty="0" err="1"/>
              <a:t>Hodolany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143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Reklamní kampaň</a:t>
            </a:r>
            <a:r>
              <a:rPr lang="mr-IN" dirty="0"/>
              <a:t>…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Je souhrn vybraných reklamních a marketingových plánovaných aktivit směřujících k jasnému cíli:</a:t>
            </a:r>
          </a:p>
        </p:txBody>
      </p:sp>
    </p:spTree>
    <p:extLst>
      <p:ext uri="{BB962C8B-B14F-4D97-AF65-F5344CB8AC3E}">
        <p14:creationId xmlns:p14="http://schemas.microsoft.com/office/powerpoint/2010/main" val="227020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Cíl: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Efektivně oslovit stávající a potenciální budoucí zákazníky (vydělat peníze).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A5A59D9-D1CE-724D-A21B-8132E920F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455" y="2798379"/>
            <a:ext cx="2997090" cy="295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5296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Reklamní</a:t>
            </a:r>
            <a:r>
              <a:rPr lang="en-US" dirty="0"/>
              <a:t> </a:t>
            </a:r>
            <a:r>
              <a:rPr lang="en-US" dirty="0" err="1"/>
              <a:t>plán</a:t>
            </a:r>
            <a:endParaRPr lang="en-US" dirty="0"/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D8FDA89D-3699-684E-ACEB-2381745442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825625"/>
            <a:ext cx="7768428" cy="4081204"/>
          </a:xfrm>
        </p:spPr>
        <p:txBody>
          <a:bodyPr/>
          <a:lstStyle/>
          <a:p>
            <a:r>
              <a:rPr lang="cs-CZ" dirty="0"/>
              <a:t>Rozdělení na jednotlivé oblasti</a:t>
            </a:r>
          </a:p>
          <a:p>
            <a:r>
              <a:rPr lang="cs-CZ" dirty="0"/>
              <a:t>Rozdělení na časové úseky</a:t>
            </a:r>
          </a:p>
          <a:p>
            <a:r>
              <a:rPr lang="cs-CZ" dirty="0"/>
              <a:t>Personální rozdělení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B6312BF-5CCD-F441-BD1A-D06451EFF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9464" y="3466005"/>
            <a:ext cx="2349500" cy="20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3229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0" y="238130"/>
            <a:ext cx="8064000" cy="1022102"/>
          </a:xfrm>
        </p:spPr>
        <p:txBody>
          <a:bodyPr/>
          <a:lstStyle/>
          <a:p>
            <a:r>
              <a:rPr lang="en-US" dirty="0"/>
              <a:t>5M REKLAMNÍ KAMPANĚ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503239"/>
            <a:ext cx="8398846" cy="4081204"/>
          </a:xfrm>
        </p:spPr>
        <p:txBody>
          <a:bodyPr/>
          <a:lstStyle/>
          <a:p>
            <a:r>
              <a:rPr lang="en-US" sz="2800" dirty="0">
                <a:solidFill>
                  <a:srgbClr val="CF1F28"/>
                </a:solidFill>
              </a:rPr>
              <a:t>1. MISSION </a:t>
            </a:r>
            <a:r>
              <a:rPr lang="en-US" dirty="0"/>
              <a:t>(</a:t>
            </a:r>
            <a:r>
              <a:rPr lang="en-US" dirty="0" err="1"/>
              <a:t>poslání</a:t>
            </a:r>
            <a:r>
              <a:rPr lang="en-US" dirty="0"/>
              <a:t>)</a:t>
            </a:r>
          </a:p>
          <a:p>
            <a:r>
              <a:rPr lang="en-US" dirty="0" err="1"/>
              <a:t>Definování</a:t>
            </a:r>
            <a:r>
              <a:rPr lang="en-US" dirty="0"/>
              <a:t> </a:t>
            </a:r>
            <a:r>
              <a:rPr lang="en-US" dirty="0" err="1"/>
              <a:t>cílů</a:t>
            </a:r>
            <a:r>
              <a:rPr lang="en-US" dirty="0"/>
              <a:t> </a:t>
            </a:r>
            <a:r>
              <a:rPr lang="en-US" dirty="0" err="1"/>
              <a:t>propagace</a:t>
            </a:r>
            <a:r>
              <a:rPr lang="en-US" dirty="0"/>
              <a:t>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BA85B5B-A5F3-DD4F-A1EA-84CD6B94F8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69779"/>
            <a:ext cx="9144000" cy="340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6974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0" y="238130"/>
            <a:ext cx="8064000" cy="1022102"/>
          </a:xfrm>
        </p:spPr>
        <p:txBody>
          <a:bodyPr/>
          <a:lstStyle/>
          <a:p>
            <a:r>
              <a:rPr lang="en-US" dirty="0"/>
              <a:t>5M REKLAMNÍ KAMPANĚ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503239"/>
            <a:ext cx="8398846" cy="4081204"/>
          </a:xfrm>
        </p:spPr>
        <p:txBody>
          <a:bodyPr/>
          <a:lstStyle/>
          <a:p>
            <a:r>
              <a:rPr lang="en-US" sz="2800" dirty="0">
                <a:solidFill>
                  <a:srgbClr val="CF1F28"/>
                </a:solidFill>
              </a:rPr>
              <a:t>2. MONEY </a:t>
            </a:r>
            <a:r>
              <a:rPr lang="en-US" dirty="0"/>
              <a:t>(</a:t>
            </a:r>
            <a:r>
              <a:rPr lang="en-US" dirty="0" err="1"/>
              <a:t>peníze</a:t>
            </a:r>
            <a:r>
              <a:rPr lang="en-US" dirty="0"/>
              <a:t>)</a:t>
            </a:r>
          </a:p>
          <a:p>
            <a:r>
              <a:rPr lang="en-US" dirty="0" err="1"/>
              <a:t>Kolik</a:t>
            </a:r>
            <a:r>
              <a:rPr lang="en-US" dirty="0"/>
              <a:t> </a:t>
            </a:r>
            <a:r>
              <a:rPr lang="en-US" dirty="0" err="1"/>
              <a:t>máme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investice</a:t>
            </a:r>
            <a:r>
              <a:rPr lang="en-US" dirty="0"/>
              <a:t>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C996758-4124-FA4E-8574-C8606470C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585545"/>
            <a:ext cx="9144001" cy="342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8357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0" y="238130"/>
            <a:ext cx="8064000" cy="1022102"/>
          </a:xfrm>
        </p:spPr>
        <p:txBody>
          <a:bodyPr/>
          <a:lstStyle/>
          <a:p>
            <a:r>
              <a:rPr lang="en-US" dirty="0"/>
              <a:t>5M REKLAMNÍ KAMPANĚ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503239"/>
            <a:ext cx="8398846" cy="4081204"/>
          </a:xfrm>
        </p:spPr>
        <p:txBody>
          <a:bodyPr/>
          <a:lstStyle/>
          <a:p>
            <a:r>
              <a:rPr lang="en-US" sz="2800" dirty="0">
                <a:solidFill>
                  <a:srgbClr val="CF1F28"/>
                </a:solidFill>
              </a:rPr>
              <a:t>3. MESSAGE </a:t>
            </a:r>
            <a:r>
              <a:rPr lang="en-US" dirty="0"/>
              <a:t>(</a:t>
            </a:r>
            <a:r>
              <a:rPr lang="en-US" dirty="0" err="1"/>
              <a:t>zpráva</a:t>
            </a:r>
            <a:r>
              <a:rPr lang="en-US" dirty="0"/>
              <a:t>)</a:t>
            </a:r>
          </a:p>
          <a:p>
            <a:r>
              <a:rPr lang="en-US" dirty="0" err="1"/>
              <a:t>Jaká</a:t>
            </a:r>
            <a:r>
              <a:rPr lang="en-US" dirty="0"/>
              <a:t> </a:t>
            </a:r>
            <a:r>
              <a:rPr lang="en-US" dirty="0" err="1"/>
              <a:t>zpráva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</a:t>
            </a:r>
            <a:r>
              <a:rPr lang="en-US" dirty="0" err="1"/>
              <a:t>odesílána</a:t>
            </a:r>
            <a:r>
              <a:rPr lang="en-US" dirty="0"/>
              <a:t> </a:t>
            </a:r>
            <a:r>
              <a:rPr lang="en-US" dirty="0" err="1"/>
              <a:t>směrem</a:t>
            </a:r>
            <a:r>
              <a:rPr lang="en-US" dirty="0"/>
              <a:t> k </a:t>
            </a:r>
            <a:r>
              <a:rPr lang="en-US" dirty="0" err="1"/>
              <a:t>zákazníkům</a:t>
            </a:r>
            <a:r>
              <a:rPr lang="en-US" dirty="0"/>
              <a:t>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37C6891-4563-B741-9FD2-CBD465F762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607"/>
          <a:stretch/>
        </p:blipFill>
        <p:spPr>
          <a:xfrm>
            <a:off x="0" y="2569779"/>
            <a:ext cx="9144000" cy="348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887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0" y="238130"/>
            <a:ext cx="8064000" cy="1022102"/>
          </a:xfrm>
        </p:spPr>
        <p:txBody>
          <a:bodyPr/>
          <a:lstStyle/>
          <a:p>
            <a:r>
              <a:rPr lang="en-US" dirty="0"/>
              <a:t>5M REKLAMNÍ KAMPANĚ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503239"/>
            <a:ext cx="8398846" cy="4081204"/>
          </a:xfrm>
        </p:spPr>
        <p:txBody>
          <a:bodyPr/>
          <a:lstStyle/>
          <a:p>
            <a:r>
              <a:rPr lang="en-US" sz="2800" dirty="0">
                <a:solidFill>
                  <a:srgbClr val="CF1F28"/>
                </a:solidFill>
              </a:rPr>
              <a:t>4. MEDIA </a:t>
            </a:r>
            <a:r>
              <a:rPr lang="en-US" dirty="0"/>
              <a:t>(</a:t>
            </a:r>
            <a:r>
              <a:rPr lang="en-US" dirty="0" err="1"/>
              <a:t>média</a:t>
            </a:r>
            <a:r>
              <a:rPr lang="en-US" dirty="0"/>
              <a:t>)</a:t>
            </a:r>
          </a:p>
          <a:p>
            <a:r>
              <a:rPr lang="en-US" dirty="0" err="1"/>
              <a:t>Jaká</a:t>
            </a:r>
            <a:r>
              <a:rPr lang="en-US" dirty="0"/>
              <a:t> </a:t>
            </a:r>
            <a:r>
              <a:rPr lang="en-US" dirty="0" err="1"/>
              <a:t>média</a:t>
            </a:r>
            <a:r>
              <a:rPr lang="en-US" dirty="0"/>
              <a:t> </a:t>
            </a:r>
            <a:r>
              <a:rPr lang="en-US" dirty="0" err="1"/>
              <a:t>budou</a:t>
            </a:r>
            <a:r>
              <a:rPr lang="en-US" dirty="0"/>
              <a:t> </a:t>
            </a:r>
            <a:r>
              <a:rPr lang="en-US" dirty="0" err="1"/>
              <a:t>využita</a:t>
            </a:r>
            <a:r>
              <a:rPr lang="en-US" dirty="0"/>
              <a:t>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DF43D0A-3F97-C148-B104-DA82BA045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152" y="2711668"/>
            <a:ext cx="7941848" cy="311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807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0" y="238130"/>
            <a:ext cx="8064000" cy="1022102"/>
          </a:xfrm>
        </p:spPr>
        <p:txBody>
          <a:bodyPr/>
          <a:lstStyle/>
          <a:p>
            <a:r>
              <a:rPr lang="en-US" dirty="0"/>
              <a:t>5M REKLAMNÍ KAMPANĚ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503239"/>
            <a:ext cx="8398846" cy="4081204"/>
          </a:xfrm>
        </p:spPr>
        <p:txBody>
          <a:bodyPr/>
          <a:lstStyle/>
          <a:p>
            <a:r>
              <a:rPr lang="en-US" sz="2800" dirty="0">
                <a:solidFill>
                  <a:srgbClr val="CF1F28"/>
                </a:solidFill>
              </a:rPr>
              <a:t>5. MEASUREMENT </a:t>
            </a:r>
            <a:r>
              <a:rPr lang="en-US" dirty="0"/>
              <a:t>(</a:t>
            </a:r>
            <a:r>
              <a:rPr lang="en-US" dirty="0" err="1"/>
              <a:t>měřítko</a:t>
            </a:r>
            <a:r>
              <a:rPr lang="en-US" dirty="0"/>
              <a:t>)</a:t>
            </a:r>
          </a:p>
          <a:p>
            <a:r>
              <a:rPr lang="en-US" dirty="0" err="1"/>
              <a:t>Nastavení</a:t>
            </a:r>
            <a:r>
              <a:rPr lang="en-US" dirty="0"/>
              <a:t> </a:t>
            </a:r>
            <a:r>
              <a:rPr lang="en-US" dirty="0" err="1"/>
              <a:t>kritérií</a:t>
            </a:r>
            <a:r>
              <a:rPr lang="en-US" dirty="0"/>
              <a:t> pro </a:t>
            </a:r>
            <a:r>
              <a:rPr lang="en-US" dirty="0" err="1"/>
              <a:t>měření</a:t>
            </a:r>
            <a:r>
              <a:rPr lang="en-US" dirty="0"/>
              <a:t> a </a:t>
            </a:r>
            <a:r>
              <a:rPr lang="en-US" dirty="0" err="1"/>
              <a:t>vyhodnocení</a:t>
            </a:r>
            <a:r>
              <a:rPr lang="en-US" dirty="0"/>
              <a:t> </a:t>
            </a:r>
            <a:r>
              <a:rPr lang="en-US" dirty="0" err="1"/>
              <a:t>výsledků</a:t>
            </a:r>
            <a:r>
              <a:rPr lang="en-US" dirty="0"/>
              <a:t>).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D3ED0C8-A890-7C46-9776-3CD422065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0" y="2869323"/>
            <a:ext cx="8225628" cy="271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542216"/>
      </p:ext>
    </p:extLst>
  </p:cSld>
  <p:clrMapOvr>
    <a:masterClrMapping/>
  </p:clrMapOvr>
</p:sld>
</file>

<file path=ppt/theme/theme1.xml><?xml version="1.0" encoding="utf-8"?>
<a:theme xmlns:a="http://schemas.openxmlformats.org/drawingml/2006/main" name="Sablona PPT_4-3_CZ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2" id="{42B34AD4-CC8C-42C8-A123-A24A28B23F52}" vid="{CAA84E04-F411-4E5F-9AFE-C1503F826B3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Sablona%20PPT_4-3_CZ.potx</Template>
  <TotalTime>444</TotalTime>
  <Words>331</Words>
  <Application>Microsoft Macintosh PowerPoint</Application>
  <PresentationFormat>Předvádění na obrazovce (4:3)</PresentationFormat>
  <Paragraphs>72</Paragraphs>
  <Slides>17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Mangal</vt:lpstr>
      <vt:lpstr>Sablona PPT_4-3_CZ</vt:lpstr>
      <vt:lpstr>REKLAMNÍ KAMPANĚ</vt:lpstr>
      <vt:lpstr>Reklamní kampaň…</vt:lpstr>
      <vt:lpstr>Cíl:</vt:lpstr>
      <vt:lpstr>Reklamní plán</vt:lpstr>
      <vt:lpstr>5M REKLAMNÍ KAMPANĚ</vt:lpstr>
      <vt:lpstr>5M REKLAMNÍ KAMPANĚ</vt:lpstr>
      <vt:lpstr>5M REKLAMNÍ KAMPANĚ</vt:lpstr>
      <vt:lpstr>5M REKLAMNÍ KAMPANĚ</vt:lpstr>
      <vt:lpstr>5M REKLAMNÍ KAMPANĚ</vt:lpstr>
      <vt:lpstr>Cíle reklamní kampaně</vt:lpstr>
      <vt:lpstr>Analýzy</vt:lpstr>
      <vt:lpstr>Rozpočet</vt:lpstr>
      <vt:lpstr>Reklama</vt:lpstr>
      <vt:lpstr>Mediální strategie</vt:lpstr>
      <vt:lpstr>Vyhodnocení úspěšnosti reklamy a kampaní</vt:lpstr>
      <vt:lpstr>Marketingové výzkumy</vt:lpstr>
      <vt:lpstr>Děkuji za pozornost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Adam Kazmíř</dc:creator>
  <cp:lastModifiedBy>Microsoft Office User</cp:lastModifiedBy>
  <cp:revision>23</cp:revision>
  <dcterms:created xsi:type="dcterms:W3CDTF">2016-02-02T10:34:09Z</dcterms:created>
  <dcterms:modified xsi:type="dcterms:W3CDTF">2020-02-24T13:58:58Z</dcterms:modified>
</cp:coreProperties>
</file>