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0"/>
  </p:notesMasterIdLst>
  <p:sldIdLst>
    <p:sldId id="256" r:id="rId2"/>
    <p:sldId id="343" r:id="rId3"/>
    <p:sldId id="344" r:id="rId4"/>
    <p:sldId id="345" r:id="rId5"/>
    <p:sldId id="346" r:id="rId6"/>
    <p:sldId id="347" r:id="rId7"/>
    <p:sldId id="348" r:id="rId8"/>
    <p:sldId id="349" r:id="rId9"/>
    <p:sldId id="350" r:id="rId10"/>
    <p:sldId id="351" r:id="rId11"/>
    <p:sldId id="352" r:id="rId12"/>
    <p:sldId id="353" r:id="rId13"/>
    <p:sldId id="354" r:id="rId14"/>
    <p:sldId id="355" r:id="rId15"/>
    <p:sldId id="356" r:id="rId16"/>
    <p:sldId id="357" r:id="rId17"/>
    <p:sldId id="358" r:id="rId18"/>
    <p:sldId id="399" r:id="rId19"/>
    <p:sldId id="400" r:id="rId20"/>
    <p:sldId id="401" r:id="rId21"/>
    <p:sldId id="402" r:id="rId22"/>
    <p:sldId id="403" r:id="rId23"/>
    <p:sldId id="404" r:id="rId24"/>
    <p:sldId id="406" r:id="rId25"/>
    <p:sldId id="407" r:id="rId26"/>
    <p:sldId id="408" r:id="rId27"/>
    <p:sldId id="409" r:id="rId28"/>
    <p:sldId id="410" r:id="rId29"/>
    <p:sldId id="411" r:id="rId30"/>
    <p:sldId id="412" r:id="rId31"/>
    <p:sldId id="413" r:id="rId32"/>
    <p:sldId id="414" r:id="rId33"/>
    <p:sldId id="415" r:id="rId34"/>
    <p:sldId id="416" r:id="rId35"/>
    <p:sldId id="417" r:id="rId36"/>
    <p:sldId id="418" r:id="rId37"/>
    <p:sldId id="419" r:id="rId38"/>
    <p:sldId id="420" r:id="rId39"/>
    <p:sldId id="421" r:id="rId40"/>
    <p:sldId id="422" r:id="rId41"/>
    <p:sldId id="423" r:id="rId42"/>
    <p:sldId id="424" r:id="rId43"/>
    <p:sldId id="425" r:id="rId44"/>
    <p:sldId id="426" r:id="rId45"/>
    <p:sldId id="427" r:id="rId46"/>
    <p:sldId id="428" r:id="rId47"/>
    <p:sldId id="429" r:id="rId48"/>
    <p:sldId id="430" r:id="rId49"/>
    <p:sldId id="431" r:id="rId50"/>
    <p:sldId id="432" r:id="rId51"/>
    <p:sldId id="433" r:id="rId52"/>
    <p:sldId id="434" r:id="rId53"/>
    <p:sldId id="435" r:id="rId54"/>
    <p:sldId id="436" r:id="rId55"/>
    <p:sldId id="269" r:id="rId56"/>
    <p:sldId id="270" r:id="rId57"/>
    <p:sldId id="271" r:id="rId58"/>
    <p:sldId id="272" r:id="rId59"/>
    <p:sldId id="274" r:id="rId60"/>
    <p:sldId id="275" r:id="rId61"/>
    <p:sldId id="276" r:id="rId62"/>
    <p:sldId id="277" r:id="rId63"/>
    <p:sldId id="279" r:id="rId64"/>
    <p:sldId id="280" r:id="rId65"/>
    <p:sldId id="281" r:id="rId66"/>
    <p:sldId id="282" r:id="rId67"/>
    <p:sldId id="283" r:id="rId68"/>
    <p:sldId id="285" r:id="rId6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0202"/>
    <a:srgbClr val="D5020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38" autoAdjust="0"/>
    <p:restoredTop sz="52462" autoAdjust="0"/>
  </p:normalViewPr>
  <p:slideViewPr>
    <p:cSldViewPr snapToGrid="0" snapToObjects="1">
      <p:cViewPr varScale="1">
        <p:scale>
          <a:sx n="62" d="100"/>
          <a:sy n="62" d="100"/>
        </p:scale>
        <p:origin x="2622" y="48"/>
      </p:cViewPr>
      <p:guideLst>
        <p:guide orient="horz" pos="2160"/>
        <p:guide pos="2880"/>
      </p:guideLst>
    </p:cSldViewPr>
  </p:slideViewPr>
  <p:notesTextViewPr>
    <p:cViewPr>
      <p:scale>
        <a:sx n="3" d="2"/>
        <a:sy n="3" d="2"/>
      </p:scale>
      <p:origin x="0" y="0"/>
    </p:cViewPr>
  </p:notesTextViewPr>
  <p:sorterViewPr>
    <p:cViewPr>
      <p:scale>
        <a:sx n="100" d="100"/>
        <a:sy n="100" d="100"/>
      </p:scale>
      <p:origin x="0" y="-2796"/>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86F3F0-7A13-4C4C-979E-BFE2397BEC54}" type="datetimeFigureOut">
              <a:rPr lang="cs-CZ" smtClean="0"/>
              <a:pPr/>
              <a:t>23.02.2021</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FD5F38-733D-4687-9032-821AED1C8C0C}" type="slidenum">
              <a:rPr lang="cs-CZ" smtClean="0"/>
              <a:pPr/>
              <a:t>‹#›</a:t>
            </a:fld>
            <a:endParaRPr lang="cs-CZ"/>
          </a:p>
        </p:txBody>
      </p:sp>
    </p:spTree>
    <p:extLst>
      <p:ext uri="{BB962C8B-B14F-4D97-AF65-F5344CB8AC3E}">
        <p14:creationId xmlns:p14="http://schemas.microsoft.com/office/powerpoint/2010/main" val="38654482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664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fontAlgn="base">
              <a:spcBef>
                <a:spcPct val="0"/>
              </a:spcBef>
              <a:spcAft>
                <a:spcPct val="0"/>
              </a:spcAft>
            </a:pPr>
            <a:fld id="{2F9BCB1F-FFAC-4198-90F1-2E6073023E85}" type="slidenum">
              <a:rPr lang="cs-CZ">
                <a:latin typeface="Calibri" pitchFamily="34" charset="0"/>
              </a:rPr>
              <a:pPr fontAlgn="base">
                <a:spcBef>
                  <a:spcPct val="0"/>
                </a:spcBef>
                <a:spcAft>
                  <a:spcPct val="0"/>
                </a:spcAft>
              </a:pPr>
              <a:t>20</a:t>
            </a:fld>
            <a:endParaRPr lang="cs-CZ">
              <a:latin typeface="Calibri" pitchFamily="34" charset="0"/>
            </a:endParaRPr>
          </a:p>
        </p:txBody>
      </p:sp>
      <p:sp>
        <p:nvSpPr>
          <p:cNvPr id="4966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66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cs-CZ"/>
          </a:p>
        </p:txBody>
      </p:sp>
    </p:spTree>
    <p:extLst>
      <p:ext uri="{BB962C8B-B14F-4D97-AF65-F5344CB8AC3E}">
        <p14:creationId xmlns:p14="http://schemas.microsoft.com/office/powerpoint/2010/main" val="6515210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fontAlgn="base">
              <a:spcBef>
                <a:spcPct val="0"/>
              </a:spcBef>
              <a:spcAft>
                <a:spcPct val="0"/>
              </a:spcAft>
            </a:pPr>
            <a:fld id="{7515C983-1EF0-4625-84EB-291A8531380B}" type="slidenum">
              <a:rPr lang="cs-CZ">
                <a:latin typeface="Calibri" pitchFamily="34" charset="0"/>
              </a:rPr>
              <a:pPr fontAlgn="base">
                <a:spcBef>
                  <a:spcPct val="0"/>
                </a:spcBef>
                <a:spcAft>
                  <a:spcPct val="0"/>
                </a:spcAft>
              </a:pPr>
              <a:t>36</a:t>
            </a:fld>
            <a:endParaRPr lang="cs-CZ">
              <a:latin typeface="Calibri" pitchFamily="34" charset="0"/>
            </a:endParaRPr>
          </a:p>
        </p:txBody>
      </p:sp>
      <p:sp>
        <p:nvSpPr>
          <p:cNvPr id="4976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766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cs-CZ"/>
              <a:t>Podnik může být ziskový, ale může být současně i platebně neschopný. Výkaz cash flow informuje o příjmech a výdajích, které podnik v minulém účetním období realizoval. Výkaz cash flow zobrazuje skutečný pohyb peněžních prostředků, je tak doplňkem rozvahy a výkazu zisků a ztráty.</a:t>
            </a:r>
          </a:p>
          <a:p>
            <a:pPr>
              <a:spcBef>
                <a:spcPct val="0"/>
              </a:spcBef>
            </a:pPr>
            <a:r>
              <a:rPr lang="cs-CZ"/>
              <a:t>Peněžním tokem se rozumí pohyb peněžních prostředků a peněžních ekvivalentů. Předmětem přehledu o peněžních tocích je prokázat  změnu jejich stavu za uplynulé účetní období a dále rozčlenit přírůstky a úbytky do položek vztahujících se k činnosti provozní, investiční a finanční.</a:t>
            </a:r>
          </a:p>
        </p:txBody>
      </p:sp>
    </p:spTree>
    <p:extLst>
      <p:ext uri="{BB962C8B-B14F-4D97-AF65-F5344CB8AC3E}">
        <p14:creationId xmlns:p14="http://schemas.microsoft.com/office/powerpoint/2010/main" val="1344721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a:ln>
            <a:miter lim="800000"/>
            <a:headEnd/>
            <a:tailEnd/>
          </a:ln>
        </p:spPr>
        <p:txBody>
          <a:bodyPr/>
          <a:lstStyle/>
          <a:p>
            <a:fld id="{2569925A-2404-426D-8349-14DB1D4FF190}" type="slidenum">
              <a:rPr lang="cs-CZ"/>
              <a:pPr/>
              <a:t>58</a:t>
            </a:fld>
            <a:endParaRPr lang="cs-CZ"/>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noFill/>
        </p:spPr>
        <p:txBody>
          <a:bodyPr/>
          <a:lstStyle/>
          <a:p>
            <a:pPr eaLnBrk="1" hangingPunct="1"/>
            <a:endParaRPr lang="cs-CZ" b="1" dirty="0"/>
          </a:p>
        </p:txBody>
      </p:sp>
    </p:spTree>
    <p:extLst>
      <p:ext uri="{BB962C8B-B14F-4D97-AF65-F5344CB8AC3E}">
        <p14:creationId xmlns:p14="http://schemas.microsoft.com/office/powerpoint/2010/main" val="33503096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a:ln>
            <a:miter lim="800000"/>
            <a:headEnd/>
            <a:tailEnd/>
          </a:ln>
        </p:spPr>
        <p:txBody>
          <a:bodyPr/>
          <a:lstStyle/>
          <a:p>
            <a:fld id="{5CD259D4-40EE-41F7-A438-4974D13DB11F}" type="slidenum">
              <a:rPr lang="cs-CZ"/>
              <a:pPr/>
              <a:t>63</a:t>
            </a:fld>
            <a:endParaRPr lang="cs-CZ"/>
          </a:p>
        </p:txBody>
      </p:sp>
      <p:sp>
        <p:nvSpPr>
          <p:cNvPr id="131075" name="Rectangle 2"/>
          <p:cNvSpPr>
            <a:spLocks noGrp="1" noRot="1" noChangeAspect="1" noChangeArrowheads="1" noTextEdit="1"/>
          </p:cNvSpPr>
          <p:nvPr>
            <p:ph type="sldImg"/>
          </p:nvPr>
        </p:nvSpPr>
        <p:spPr>
          <a:ln/>
        </p:spPr>
      </p:sp>
      <p:sp>
        <p:nvSpPr>
          <p:cNvPr id="131076" name="Rectangle 3"/>
          <p:cNvSpPr>
            <a:spLocks noGrp="1" noChangeArrowheads="1"/>
          </p:cNvSpPr>
          <p:nvPr>
            <p:ph type="body" idx="1"/>
          </p:nvPr>
        </p:nvSpPr>
        <p:spPr>
          <a:noFill/>
        </p:spPr>
        <p:txBody>
          <a:bodyPr/>
          <a:lstStyle/>
          <a:p>
            <a:pPr eaLnBrk="1" hangingPunct="1"/>
            <a:endParaRPr lang="cs-CZ" dirty="0"/>
          </a:p>
          <a:p>
            <a:pPr eaLnBrk="1" hangingPunct="1"/>
            <a:endParaRPr lang="cs-CZ" dirty="0"/>
          </a:p>
        </p:txBody>
      </p:sp>
    </p:spTree>
    <p:extLst>
      <p:ext uri="{BB962C8B-B14F-4D97-AF65-F5344CB8AC3E}">
        <p14:creationId xmlns:p14="http://schemas.microsoft.com/office/powerpoint/2010/main" val="3783797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miter lim="800000"/>
            <a:headEnd/>
            <a:tailEnd/>
          </a:ln>
        </p:spPr>
        <p:txBody>
          <a:bodyPr/>
          <a:lstStyle/>
          <a:p>
            <a:fld id="{57979D77-D5D5-4B3E-9A38-E545B0A4938F}" type="slidenum">
              <a:rPr lang="cs-CZ"/>
              <a:pPr/>
              <a:t>64</a:t>
            </a:fld>
            <a:endParaRPr lang="cs-CZ"/>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p:spPr>
        <p:txBody>
          <a:bodyPr/>
          <a:lstStyle/>
          <a:p>
            <a:pPr eaLnBrk="1" hangingPunct="1"/>
            <a:endParaRPr lang="cs-CZ" dirty="0"/>
          </a:p>
        </p:txBody>
      </p:sp>
    </p:spTree>
    <p:extLst>
      <p:ext uri="{BB962C8B-B14F-4D97-AF65-F5344CB8AC3E}">
        <p14:creationId xmlns:p14="http://schemas.microsoft.com/office/powerpoint/2010/main" val="22315209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a:ln>
            <a:miter lim="800000"/>
            <a:headEnd/>
            <a:tailEnd/>
          </a:ln>
        </p:spPr>
        <p:txBody>
          <a:bodyPr/>
          <a:lstStyle/>
          <a:p>
            <a:fld id="{977C66C0-8D6E-4F8E-A9E5-CFA92E9822CF}" type="slidenum">
              <a:rPr lang="cs-CZ"/>
              <a:pPr/>
              <a:t>65</a:t>
            </a:fld>
            <a:endParaRPr lang="cs-CZ"/>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noFill/>
        </p:spPr>
        <p:txBody>
          <a:bodyPr/>
          <a:lstStyle/>
          <a:p>
            <a:pPr eaLnBrk="1" hangingPunct="1"/>
            <a:endParaRPr lang="cs-CZ" dirty="0"/>
          </a:p>
        </p:txBody>
      </p:sp>
    </p:spTree>
    <p:extLst>
      <p:ext uri="{BB962C8B-B14F-4D97-AF65-F5344CB8AC3E}">
        <p14:creationId xmlns:p14="http://schemas.microsoft.com/office/powerpoint/2010/main" val="9815181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4E4AF91A-3C8B-41ED-8063-B7699D2ACA0D}" type="slidenum">
              <a:rPr lang="cs-CZ" smtClean="0"/>
              <a:pPr/>
              <a:t>66</a:t>
            </a:fld>
            <a:endParaRPr lang="cs-CZ"/>
          </a:p>
        </p:txBody>
      </p:sp>
    </p:spTree>
    <p:extLst>
      <p:ext uri="{BB962C8B-B14F-4D97-AF65-F5344CB8AC3E}">
        <p14:creationId xmlns:p14="http://schemas.microsoft.com/office/powerpoint/2010/main" val="20533610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a:ln>
            <a:miter lim="800000"/>
            <a:headEnd/>
            <a:tailEnd/>
          </a:ln>
        </p:spPr>
        <p:txBody>
          <a:bodyPr/>
          <a:lstStyle/>
          <a:p>
            <a:fld id="{08013F17-AD73-4B6C-9F13-D695F4FB5DFB}" type="slidenum">
              <a:rPr lang="cs-CZ"/>
              <a:pPr/>
              <a:t>68</a:t>
            </a:fld>
            <a:endParaRPr lang="cs-CZ"/>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p:spPr>
        <p:txBody>
          <a:bodyPr/>
          <a:lstStyle/>
          <a:p>
            <a:pPr eaLnBrk="1" hangingPunct="1"/>
            <a:endParaRPr lang="cs-CZ" dirty="0"/>
          </a:p>
        </p:txBody>
      </p:sp>
    </p:spTree>
    <p:extLst>
      <p:ext uri="{BB962C8B-B14F-4D97-AF65-F5344CB8AC3E}">
        <p14:creationId xmlns:p14="http://schemas.microsoft.com/office/powerpoint/2010/main" val="3071163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3638058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Nadpis, 1 velký a 2 malé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4648200" y="1600200"/>
            <a:ext cx="4038600" cy="21859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4648200" y="3938588"/>
            <a:ext cx="4038600" cy="2187575"/>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datum 5"/>
          <p:cNvSpPr>
            <a:spLocks noGrp="1"/>
          </p:cNvSpPr>
          <p:nvPr>
            <p:ph type="dt" sz="half" idx="10"/>
          </p:nvPr>
        </p:nvSpPr>
        <p:spPr>
          <a:xfrm>
            <a:off x="457200" y="6245225"/>
            <a:ext cx="2133600" cy="476250"/>
          </a:xfrm>
        </p:spPr>
        <p:txBody>
          <a:bodyPr/>
          <a:lstStyle>
            <a:lvl1pPr>
              <a:defRPr/>
            </a:lvl1pPr>
          </a:lstStyle>
          <a:p>
            <a:endParaRPr lang="cs-CZ"/>
          </a:p>
        </p:txBody>
      </p:sp>
      <p:sp>
        <p:nvSpPr>
          <p:cNvPr id="7" name="Zástupný symbol pro zápatí 6"/>
          <p:cNvSpPr>
            <a:spLocks noGrp="1"/>
          </p:cNvSpPr>
          <p:nvPr>
            <p:ph type="ftr" sz="quarter" idx="11"/>
          </p:nvPr>
        </p:nvSpPr>
        <p:spPr>
          <a:xfrm>
            <a:off x="3124200" y="6245225"/>
            <a:ext cx="2895600" cy="476250"/>
          </a:xfrm>
        </p:spPr>
        <p:txBody>
          <a:bodyPr/>
          <a:lstStyle>
            <a:lvl1pPr>
              <a:defRPr/>
            </a:lvl1pPr>
          </a:lstStyle>
          <a:p>
            <a:endParaRPr lang="cs-CZ"/>
          </a:p>
        </p:txBody>
      </p:sp>
      <p:sp>
        <p:nvSpPr>
          <p:cNvPr id="8" name="Zástupný symbol pro číslo snímku 7"/>
          <p:cNvSpPr>
            <a:spLocks noGrp="1"/>
          </p:cNvSpPr>
          <p:nvPr>
            <p:ph type="sldNum" sz="quarter" idx="12"/>
          </p:nvPr>
        </p:nvSpPr>
        <p:spPr>
          <a:xfrm>
            <a:off x="6553200" y="6245225"/>
            <a:ext cx="2133600" cy="476250"/>
          </a:xfrm>
        </p:spPr>
        <p:txBody>
          <a:bodyPr/>
          <a:lstStyle>
            <a:lvl1pPr>
              <a:defRPr/>
            </a:lvl1pPr>
          </a:lstStyle>
          <a:p>
            <a:fld id="{F9EFC33E-9A9F-4F4B-8258-D40579B06E2C}" type="slidenum">
              <a:rPr lang="cs-CZ"/>
              <a:pPr/>
              <a:t>‹#›</a:t>
            </a:fld>
            <a:endParaRPr lang="cs-CZ"/>
          </a:p>
        </p:txBody>
      </p:sp>
    </p:spTree>
    <p:extLst>
      <p:ext uri="{BB962C8B-B14F-4D97-AF65-F5344CB8AC3E}">
        <p14:creationId xmlns:p14="http://schemas.microsoft.com/office/powerpoint/2010/main" val="37764328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457200" y="122238"/>
            <a:ext cx="7543800" cy="1295400"/>
          </a:xfrm>
        </p:spPr>
        <p:txBody>
          <a:bodyPr/>
          <a:lstStyle/>
          <a:p>
            <a:r>
              <a:rPr lang="cs-CZ"/>
              <a:t>Kliknutím lze upravit styl.</a:t>
            </a:r>
          </a:p>
        </p:txBody>
      </p:sp>
      <p:sp>
        <p:nvSpPr>
          <p:cNvPr id="3" name="Zástupný symbol pro tabulku 2"/>
          <p:cNvSpPr>
            <a:spLocks noGrp="1"/>
          </p:cNvSpPr>
          <p:nvPr>
            <p:ph type="tbl" idx="1"/>
          </p:nvPr>
        </p:nvSpPr>
        <p:spPr>
          <a:xfrm>
            <a:off x="457200" y="1719263"/>
            <a:ext cx="8229600" cy="4411662"/>
          </a:xfrm>
        </p:spPr>
        <p:txBody>
          <a:bodyPr/>
          <a:lstStyle/>
          <a:p>
            <a:pPr lvl="0"/>
            <a:endParaRPr lang="cs-CZ" noProof="0"/>
          </a:p>
        </p:txBody>
      </p:sp>
      <p:sp>
        <p:nvSpPr>
          <p:cNvPr id="4" name="Rectangle 5"/>
          <p:cNvSpPr>
            <a:spLocks noGrp="1" noChangeArrowheads="1"/>
          </p:cNvSpPr>
          <p:nvPr>
            <p:ph type="dt" sz="half" idx="10"/>
          </p:nvPr>
        </p:nvSpPr>
        <p:spPr>
          <a:ln/>
        </p:spPr>
        <p:txBody>
          <a:bodyPr/>
          <a:lstStyle>
            <a:lvl1pPr>
              <a:defRPr/>
            </a:lvl1pPr>
          </a:lstStyle>
          <a:p>
            <a:pPr>
              <a:defRPr/>
            </a:pPr>
            <a:endParaRPr lang="cs-CZ"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cs-CZ" altLang="en-US"/>
          </a:p>
        </p:txBody>
      </p:sp>
      <p:sp>
        <p:nvSpPr>
          <p:cNvPr id="6" name="Rectangle 7"/>
          <p:cNvSpPr>
            <a:spLocks noGrp="1" noChangeArrowheads="1"/>
          </p:cNvSpPr>
          <p:nvPr>
            <p:ph type="sldNum" sz="quarter" idx="12"/>
          </p:nvPr>
        </p:nvSpPr>
        <p:spPr>
          <a:ln/>
        </p:spPr>
        <p:txBody>
          <a:bodyPr/>
          <a:lstStyle>
            <a:lvl1pPr>
              <a:defRPr/>
            </a:lvl1pPr>
          </a:lstStyle>
          <a:p>
            <a:pPr>
              <a:defRPr/>
            </a:pPr>
            <a:fld id="{4D7F4A52-7F31-4C38-9D45-95F07908F938}" type="slidenum">
              <a:rPr lang="cs-CZ" altLang="en-US"/>
              <a:pPr>
                <a:defRPr/>
              </a:pPr>
              <a:t>‹#›</a:t>
            </a:fld>
            <a:endParaRPr lang="cs-CZ" altLang="en-US"/>
          </a:p>
        </p:txBody>
      </p:sp>
    </p:spTree>
    <p:extLst>
      <p:ext uri="{BB962C8B-B14F-4D97-AF65-F5344CB8AC3E}">
        <p14:creationId xmlns:p14="http://schemas.microsoft.com/office/powerpoint/2010/main" val="138246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457200" y="1600200"/>
            <a:ext cx="40386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a:xfrm>
            <a:off x="457200" y="6245225"/>
            <a:ext cx="2133600" cy="476250"/>
          </a:xfrm>
        </p:spPr>
        <p:txBody>
          <a:bodyPr/>
          <a:lstStyle>
            <a:lvl1pPr>
              <a:defRPr/>
            </a:lvl1pPr>
          </a:lstStyle>
          <a:p>
            <a:endParaRPr lang="cs-CZ"/>
          </a:p>
        </p:txBody>
      </p:sp>
      <p:sp>
        <p:nvSpPr>
          <p:cNvPr id="6" name="Zástupný symbol pro zápatí 5"/>
          <p:cNvSpPr>
            <a:spLocks noGrp="1"/>
          </p:cNvSpPr>
          <p:nvPr>
            <p:ph type="ftr" sz="quarter" idx="11"/>
          </p:nvPr>
        </p:nvSpPr>
        <p:spPr>
          <a:xfrm>
            <a:off x="3124200" y="6245225"/>
            <a:ext cx="2895600" cy="476250"/>
          </a:xfrm>
        </p:spPr>
        <p:txBody>
          <a:bodyPr/>
          <a:lstStyle>
            <a:lvl1pPr>
              <a:defRPr/>
            </a:lvl1pPr>
          </a:lstStyle>
          <a:p>
            <a:endParaRPr lang="cs-CZ"/>
          </a:p>
        </p:txBody>
      </p:sp>
      <p:sp>
        <p:nvSpPr>
          <p:cNvPr id="7" name="Zástupný symbol pro číslo snímku 6"/>
          <p:cNvSpPr>
            <a:spLocks noGrp="1"/>
          </p:cNvSpPr>
          <p:nvPr>
            <p:ph type="sldNum" sz="quarter" idx="12"/>
          </p:nvPr>
        </p:nvSpPr>
        <p:spPr>
          <a:xfrm>
            <a:off x="6553200" y="6245225"/>
            <a:ext cx="2133600" cy="476250"/>
          </a:xfrm>
        </p:spPr>
        <p:txBody>
          <a:bodyPr/>
          <a:lstStyle>
            <a:lvl1pPr>
              <a:defRPr/>
            </a:lvl1pPr>
          </a:lstStyle>
          <a:p>
            <a:fld id="{14B91557-E240-47B8-BA7B-72BD12643E97}" type="slidenum">
              <a:rPr lang="cs-CZ"/>
              <a:pPr/>
              <a:t>‹#›</a:t>
            </a:fld>
            <a:endParaRPr lang="cs-CZ"/>
          </a:p>
        </p:txBody>
      </p:sp>
    </p:spTree>
    <p:extLst>
      <p:ext uri="{BB962C8B-B14F-4D97-AF65-F5344CB8AC3E}">
        <p14:creationId xmlns:p14="http://schemas.microsoft.com/office/powerpoint/2010/main" val="11531055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Obsah">
    <p:spTree>
      <p:nvGrpSpPr>
        <p:cNvPr id="1" name=""/>
        <p:cNvGrpSpPr/>
        <p:nvPr/>
      </p:nvGrpSpPr>
      <p:grpSpPr>
        <a:xfrm>
          <a:off x="0" y="0"/>
          <a:ext cx="0" cy="0"/>
          <a:chOff x="0" y="0"/>
          <a:chExt cx="0" cy="0"/>
        </a:xfrm>
      </p:grpSpPr>
      <p:sp>
        <p:nvSpPr>
          <p:cNvPr id="2" name="Zástupný symbol pro obsah 1"/>
          <p:cNvSpPr>
            <a:spLocks noGrp="1"/>
          </p:cNvSpPr>
          <p:nvPr>
            <p:ph/>
          </p:nvPr>
        </p:nvSpPr>
        <p:spPr>
          <a:xfrm>
            <a:off x="457200" y="274638"/>
            <a:ext cx="8229600" cy="5851525"/>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3" name="Zástupný symbol pro datum 2"/>
          <p:cNvSpPr>
            <a:spLocks noGrp="1"/>
          </p:cNvSpPr>
          <p:nvPr>
            <p:ph type="dt" sz="half" idx="10"/>
          </p:nvPr>
        </p:nvSpPr>
        <p:spPr>
          <a:xfrm>
            <a:off x="457200" y="6245225"/>
            <a:ext cx="2133600" cy="476250"/>
          </a:xfrm>
        </p:spPr>
        <p:txBody>
          <a:bodyPr/>
          <a:lstStyle>
            <a:lvl1pPr>
              <a:defRPr/>
            </a:lvl1pPr>
          </a:lstStyle>
          <a:p>
            <a:endParaRPr lang="cs-CZ"/>
          </a:p>
        </p:txBody>
      </p:sp>
      <p:sp>
        <p:nvSpPr>
          <p:cNvPr id="4" name="Zástupný symbol pro zápatí 3"/>
          <p:cNvSpPr>
            <a:spLocks noGrp="1"/>
          </p:cNvSpPr>
          <p:nvPr>
            <p:ph type="ftr" sz="quarter" idx="11"/>
          </p:nvPr>
        </p:nvSpPr>
        <p:spPr>
          <a:xfrm>
            <a:off x="3124200" y="6245225"/>
            <a:ext cx="2895600" cy="476250"/>
          </a:xfrm>
        </p:spPr>
        <p:txBody>
          <a:bodyPr/>
          <a:lstStyle>
            <a:lvl1pPr>
              <a:defRPr/>
            </a:lvl1pPr>
          </a:lstStyle>
          <a:p>
            <a:endParaRPr lang="cs-CZ"/>
          </a:p>
        </p:txBody>
      </p:sp>
      <p:sp>
        <p:nvSpPr>
          <p:cNvPr id="5" name="Zástupný symbol pro číslo snímku 4"/>
          <p:cNvSpPr>
            <a:spLocks noGrp="1"/>
          </p:cNvSpPr>
          <p:nvPr>
            <p:ph type="sldNum" sz="quarter" idx="12"/>
          </p:nvPr>
        </p:nvSpPr>
        <p:spPr>
          <a:xfrm>
            <a:off x="6553200" y="6245225"/>
            <a:ext cx="2133600" cy="476250"/>
          </a:xfrm>
        </p:spPr>
        <p:txBody>
          <a:bodyPr/>
          <a:lstStyle>
            <a:lvl1pPr>
              <a:defRPr/>
            </a:lvl1pPr>
          </a:lstStyle>
          <a:p>
            <a:fld id="{160DC454-FB68-4C9E-BADB-A816C44F80EF}" type="slidenum">
              <a:rPr lang="cs-CZ"/>
              <a:pPr/>
              <a:t>‹#›</a:t>
            </a:fld>
            <a:endParaRPr lang="cs-CZ"/>
          </a:p>
        </p:txBody>
      </p:sp>
    </p:spTree>
    <p:extLst>
      <p:ext uri="{BB962C8B-B14F-4D97-AF65-F5344CB8AC3E}">
        <p14:creationId xmlns:p14="http://schemas.microsoft.com/office/powerpoint/2010/main" val="755908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pPr/>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pPr/>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pPr/>
              <a:t>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pPr/>
              <a:t>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pPr/>
              <a:t>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pPr/>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pPr/>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7"/>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pPr/>
              <a:t>2/23/2021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pPr/>
              <a:t>‹#›</a:t>
            </a:fld>
            <a:endParaRPr lang="en-US"/>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4" r:id="rId1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etr.novak@mvso.cz"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Microsoft_Excel_97-2003_Worksheet.xls"/><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7.e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8.emf"/></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9.emf"/></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42926" y="2410028"/>
            <a:ext cx="7858124" cy="1576532"/>
          </a:xfrm>
        </p:spPr>
        <p:txBody>
          <a:bodyPr lIns="0" tIns="0" rIns="0" bIns="0" anchor="t" anchorCtr="0">
            <a:noAutofit/>
          </a:bodyPr>
          <a:lstStyle/>
          <a:p>
            <a:r>
              <a:rPr lang="cs-CZ" sz="2800" dirty="0"/>
              <a:t>Základy finančního řízení podniku </a:t>
            </a:r>
            <a:br>
              <a:rPr lang="cs-CZ" sz="2800" dirty="0"/>
            </a:br>
            <a:r>
              <a:rPr lang="cs-CZ" sz="2800" dirty="0"/>
              <a:t>Cash </a:t>
            </a:r>
            <a:r>
              <a:rPr lang="cs-CZ" sz="2800" dirty="0" err="1"/>
              <a:t>flow</a:t>
            </a:r>
            <a:r>
              <a:rPr lang="cs-CZ" sz="2800" dirty="0"/>
              <a:t> </a:t>
            </a:r>
          </a:p>
        </p:txBody>
      </p:sp>
      <p:sp>
        <p:nvSpPr>
          <p:cNvPr id="4" name="Title 1"/>
          <p:cNvSpPr txBox="1">
            <a:spLocks/>
          </p:cNvSpPr>
          <p:nvPr/>
        </p:nvSpPr>
        <p:spPr>
          <a:xfrm>
            <a:off x="685801" y="3959994"/>
            <a:ext cx="7572374" cy="2078856"/>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cs-CZ" sz="1900" b="1" cap="all" dirty="0">
              <a:latin typeface="Arial" pitchFamily="34" charset="0"/>
              <a:cs typeface="Arial" pitchFamily="34" charset="0"/>
            </a:endParaRPr>
          </a:p>
          <a:p>
            <a:r>
              <a:rPr lang="cs-CZ" sz="2400" dirty="0">
                <a:latin typeface="Arial" pitchFamily="34" charset="0"/>
                <a:cs typeface="Arial" pitchFamily="34" charset="0"/>
              </a:rPr>
              <a:t>Ing. Petr Novák, Ph.D. </a:t>
            </a:r>
            <a:endParaRPr lang="cs-CZ" sz="2400" i="1" dirty="0">
              <a:latin typeface="Arial" pitchFamily="34" charset="0"/>
              <a:cs typeface="Arial" pitchFamily="34" charset="0"/>
            </a:endParaRPr>
          </a:p>
          <a:p>
            <a:r>
              <a:rPr lang="cs-CZ" sz="1900" dirty="0">
                <a:latin typeface="Arial" pitchFamily="34" charset="0"/>
                <a:cs typeface="Arial" pitchFamily="34" charset="0"/>
              </a:rPr>
              <a:t> </a:t>
            </a:r>
          </a:p>
          <a:p>
            <a:r>
              <a:rPr lang="en-GB" sz="2000" b="1" cap="all" dirty="0">
                <a:latin typeface="Arial" pitchFamily="34" charset="0"/>
                <a:cs typeface="Arial" pitchFamily="34" charset="0"/>
              </a:rPr>
              <a:t> </a:t>
            </a:r>
            <a:r>
              <a:rPr lang="cs-CZ" sz="2000" cap="all" dirty="0">
                <a:latin typeface="Arial" pitchFamily="34" charset="0"/>
                <a:cs typeface="Arial" pitchFamily="34" charset="0"/>
              </a:rPr>
              <a:t>K</a:t>
            </a:r>
            <a:r>
              <a:rPr lang="cs-CZ" sz="2000" dirty="0">
                <a:latin typeface="Arial" pitchFamily="34" charset="0"/>
                <a:cs typeface="Arial" pitchFamily="34" charset="0"/>
              </a:rPr>
              <a:t>ancelář</a:t>
            </a:r>
            <a:r>
              <a:rPr lang="cs-CZ" sz="2000" cap="all" dirty="0">
                <a:latin typeface="Arial" pitchFamily="34" charset="0"/>
                <a:cs typeface="Arial" pitchFamily="34" charset="0"/>
              </a:rPr>
              <a:t>: UEK, </a:t>
            </a:r>
            <a:r>
              <a:rPr lang="cs-CZ" sz="2000" dirty="0">
                <a:latin typeface="Arial" pitchFamily="34" charset="0"/>
                <a:cs typeface="Arial" pitchFamily="34" charset="0"/>
              </a:rPr>
              <a:t>č</a:t>
            </a:r>
            <a:r>
              <a:rPr lang="cs-CZ" sz="2000" cap="all" dirty="0">
                <a:latin typeface="Arial" pitchFamily="34" charset="0"/>
                <a:cs typeface="Arial" pitchFamily="34" charset="0"/>
              </a:rPr>
              <a:t>. 434</a:t>
            </a:r>
          </a:p>
          <a:p>
            <a:r>
              <a:rPr lang="cs-CZ" sz="2000" dirty="0">
                <a:latin typeface="Arial" pitchFamily="34" charset="0"/>
                <a:cs typeface="Arial" pitchFamily="34" charset="0"/>
              </a:rPr>
              <a:t>Email: </a:t>
            </a:r>
            <a:r>
              <a:rPr lang="cs-CZ" sz="2000" dirty="0">
                <a:latin typeface="Arial" pitchFamily="34" charset="0"/>
                <a:cs typeface="Arial" pitchFamily="34" charset="0"/>
                <a:hlinkClick r:id="rId3"/>
              </a:rPr>
              <a:t>petr.novak@mvso.cz</a:t>
            </a:r>
            <a:r>
              <a:rPr lang="cs-CZ" sz="2000" dirty="0">
                <a:latin typeface="Arial" pitchFamily="34" charset="0"/>
                <a:cs typeface="Arial" pitchFamily="34" charset="0"/>
              </a:rPr>
              <a:t> </a:t>
            </a:r>
          </a:p>
          <a:p>
            <a:pPr algn="l"/>
            <a:endParaRPr lang="cs-CZ" sz="1800" b="1" cap="all" dirty="0">
              <a:latin typeface="Arial" pitchFamily="34" charset="0"/>
              <a:cs typeface="Arial" pitchFamily="34" charset="0"/>
            </a:endParaRPr>
          </a:p>
          <a:p>
            <a:pPr algn="l"/>
            <a:endParaRPr lang="en-US" sz="1800" b="1" dirty="0"/>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57200" y="403225"/>
            <a:ext cx="8229600" cy="1196975"/>
          </a:xfrm>
        </p:spPr>
        <p:txBody>
          <a:bodyPr/>
          <a:lstStyle/>
          <a:p>
            <a:pPr fontAlgn="auto">
              <a:spcAft>
                <a:spcPts val="0"/>
              </a:spcAft>
              <a:defRPr/>
            </a:pPr>
            <a:r>
              <a:rPr lang="cs-CZ" sz="4000" dirty="0"/>
              <a:t>Čím je financování ovlivněno? </a:t>
            </a:r>
          </a:p>
        </p:txBody>
      </p:sp>
      <p:sp>
        <p:nvSpPr>
          <p:cNvPr id="148483" name="Rectangle 3"/>
          <p:cNvSpPr>
            <a:spLocks noGrp="1" noChangeArrowheads="1"/>
          </p:cNvSpPr>
          <p:nvPr>
            <p:ph type="body" idx="1"/>
          </p:nvPr>
        </p:nvSpPr>
        <p:spPr/>
        <p:txBody>
          <a:bodyPr/>
          <a:lstStyle/>
          <a:p>
            <a:pPr>
              <a:lnSpc>
                <a:spcPct val="90000"/>
              </a:lnSpc>
            </a:pPr>
            <a:r>
              <a:rPr lang="cs-CZ" b="1" dirty="0"/>
              <a:t>Faktorem času</a:t>
            </a:r>
            <a:r>
              <a:rPr lang="cs-CZ" dirty="0"/>
              <a:t> </a:t>
            </a:r>
          </a:p>
          <a:p>
            <a:pPr>
              <a:lnSpc>
                <a:spcPct val="90000"/>
              </a:lnSpc>
            </a:pPr>
            <a:r>
              <a:rPr lang="cs-CZ" b="1" dirty="0"/>
              <a:t>Faktorem rizika</a:t>
            </a:r>
            <a:r>
              <a:rPr lang="cs-CZ" dirty="0"/>
              <a:t> </a:t>
            </a:r>
          </a:p>
          <a:p>
            <a:pPr>
              <a:lnSpc>
                <a:spcPct val="90000"/>
              </a:lnSpc>
            </a:pPr>
            <a:r>
              <a:rPr lang="cs-CZ" b="1" dirty="0"/>
              <a:t>Výnosností podniku</a:t>
            </a:r>
          </a:p>
          <a:p>
            <a:pPr>
              <a:lnSpc>
                <a:spcPct val="90000"/>
              </a:lnSpc>
            </a:pPr>
            <a:r>
              <a:rPr lang="cs-CZ" b="1" dirty="0"/>
              <a:t>Likviditou podniku</a:t>
            </a:r>
          </a:p>
        </p:txBody>
      </p:sp>
    </p:spTree>
    <p:extLst>
      <p:ext uri="{BB962C8B-B14F-4D97-AF65-F5344CB8AC3E}">
        <p14:creationId xmlns:p14="http://schemas.microsoft.com/office/powerpoint/2010/main" val="1356379762"/>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529208" y="756862"/>
            <a:ext cx="8229600" cy="1196975"/>
          </a:xfrm>
        </p:spPr>
        <p:txBody>
          <a:bodyPr>
            <a:normAutofit fontScale="90000"/>
          </a:bodyPr>
          <a:lstStyle/>
          <a:p>
            <a:pPr fontAlgn="auto">
              <a:spcAft>
                <a:spcPts val="0"/>
              </a:spcAft>
              <a:defRPr/>
            </a:pPr>
            <a:r>
              <a:rPr lang="cs-CZ" sz="4000" dirty="0">
                <a:solidFill>
                  <a:srgbClr val="FF0000"/>
                </a:solidFill>
              </a:rPr>
              <a:t>Čím je financování ovlivněno? </a:t>
            </a:r>
            <a:br>
              <a:rPr lang="cs-CZ" sz="4000" dirty="0">
                <a:solidFill>
                  <a:srgbClr val="FF0000"/>
                </a:solidFill>
              </a:rPr>
            </a:br>
            <a:r>
              <a:rPr lang="cs-CZ" sz="4000" b="1" dirty="0">
                <a:solidFill>
                  <a:srgbClr val="FF0000"/>
                </a:solidFill>
              </a:rPr>
              <a:t>Faktor času</a:t>
            </a:r>
          </a:p>
        </p:txBody>
      </p:sp>
      <p:sp>
        <p:nvSpPr>
          <p:cNvPr id="148483" name="Rectangle 3"/>
          <p:cNvSpPr>
            <a:spLocks noGrp="1" noChangeArrowheads="1"/>
          </p:cNvSpPr>
          <p:nvPr>
            <p:ph type="body" idx="1"/>
          </p:nvPr>
        </p:nvSpPr>
        <p:spPr>
          <a:xfrm>
            <a:off x="157252" y="2076872"/>
            <a:ext cx="8784976" cy="4781128"/>
          </a:xfrm>
        </p:spPr>
        <p:txBody>
          <a:bodyPr>
            <a:noAutofit/>
          </a:bodyPr>
          <a:lstStyle/>
          <a:p>
            <a:pPr>
              <a:lnSpc>
                <a:spcPct val="90000"/>
              </a:lnSpc>
            </a:pPr>
            <a:r>
              <a:rPr lang="cs-CZ" sz="2400" b="1" dirty="0"/>
              <a:t>Faktorem času</a:t>
            </a:r>
            <a:r>
              <a:rPr lang="cs-CZ" sz="2400" dirty="0"/>
              <a:t> – spočívá v časovém nesouladu příčin určitého rozhodnutí a následků tj. vlivů na ekonomiku podniku. Stručně jej lze charakterizovat  tak, že dnešní rozhodnutí ovlivňuje budoucí tok peněz ( budoucí cash </a:t>
            </a:r>
            <a:r>
              <a:rPr lang="cs-CZ" sz="2400" dirty="0" err="1"/>
              <a:t>flow</a:t>
            </a:r>
            <a:r>
              <a:rPr lang="cs-CZ" sz="2400" dirty="0"/>
              <a:t>). Na výši budoucí hodnoty peněz má vliv inflace, úroková míra, riziko či nejistota. </a:t>
            </a:r>
          </a:p>
          <a:p>
            <a:pPr marL="457200" indent="-457200">
              <a:lnSpc>
                <a:spcPct val="90000"/>
              </a:lnSpc>
              <a:buFont typeface="+mj-lt"/>
              <a:buAutoNum type="alphaLcParenR"/>
            </a:pPr>
            <a:r>
              <a:rPr lang="cs-CZ" sz="2400" b="1" dirty="0"/>
              <a:t>Inflace</a:t>
            </a:r>
            <a:r>
              <a:rPr lang="cs-CZ" sz="2400" dirty="0"/>
              <a:t> snižuje kupní sílu peněz v čase, cenová hladina má stoupající tendenci, proto pro uspokojení současných potřeb bychom měli peníze použít dnes.</a:t>
            </a:r>
          </a:p>
          <a:p>
            <a:pPr marL="457200" indent="-457200">
              <a:lnSpc>
                <a:spcPct val="90000"/>
              </a:lnSpc>
              <a:buFont typeface="+mj-lt"/>
              <a:buAutoNum type="alphaLcParenR"/>
            </a:pPr>
            <a:r>
              <a:rPr lang="cs-CZ" sz="2400" b="1" dirty="0"/>
              <a:t>Úroková míra </a:t>
            </a:r>
            <a:r>
              <a:rPr lang="cs-CZ" sz="2400" dirty="0"/>
              <a:t>neboli úroková sazba vyjadřuje cenu peněz jak u úvěrů, tak i u úspor (investic). Je vyrovnávacím činitelem budoucí hodnoty peněz. Výše úroku přímo ovlivňuje hodnotu peněz v čase.</a:t>
            </a:r>
          </a:p>
          <a:p>
            <a:pPr>
              <a:lnSpc>
                <a:spcPct val="90000"/>
              </a:lnSpc>
            </a:pPr>
            <a:endParaRPr lang="cs-CZ" sz="2400" dirty="0"/>
          </a:p>
        </p:txBody>
      </p:sp>
    </p:spTree>
    <p:extLst>
      <p:ext uri="{BB962C8B-B14F-4D97-AF65-F5344CB8AC3E}">
        <p14:creationId xmlns:p14="http://schemas.microsoft.com/office/powerpoint/2010/main" val="3944653130"/>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529208" y="648322"/>
            <a:ext cx="8229600" cy="1196975"/>
          </a:xfrm>
        </p:spPr>
        <p:txBody>
          <a:bodyPr>
            <a:normAutofit fontScale="90000"/>
          </a:bodyPr>
          <a:lstStyle/>
          <a:p>
            <a:pPr fontAlgn="auto">
              <a:spcAft>
                <a:spcPts val="0"/>
              </a:spcAft>
              <a:defRPr/>
            </a:pPr>
            <a:r>
              <a:rPr lang="cs-CZ" sz="4000" dirty="0">
                <a:solidFill>
                  <a:srgbClr val="FF0000"/>
                </a:solidFill>
              </a:rPr>
              <a:t>Čím je financování ovlivněno? </a:t>
            </a:r>
            <a:br>
              <a:rPr lang="cs-CZ" sz="4000" dirty="0">
                <a:solidFill>
                  <a:srgbClr val="FF0000"/>
                </a:solidFill>
              </a:rPr>
            </a:br>
            <a:r>
              <a:rPr lang="cs-CZ" sz="4000" b="1" dirty="0">
                <a:solidFill>
                  <a:srgbClr val="FF0000"/>
                </a:solidFill>
              </a:rPr>
              <a:t>Faktor rizika</a:t>
            </a:r>
          </a:p>
        </p:txBody>
      </p:sp>
      <p:sp>
        <p:nvSpPr>
          <p:cNvPr id="148483" name="Rectangle 3"/>
          <p:cNvSpPr>
            <a:spLocks noGrp="1" noChangeArrowheads="1"/>
          </p:cNvSpPr>
          <p:nvPr>
            <p:ph type="body" idx="1"/>
          </p:nvPr>
        </p:nvSpPr>
        <p:spPr>
          <a:xfrm>
            <a:off x="251520" y="1845297"/>
            <a:ext cx="8784976" cy="4781128"/>
          </a:xfrm>
        </p:spPr>
        <p:txBody>
          <a:bodyPr/>
          <a:lstStyle/>
          <a:p>
            <a:pPr>
              <a:lnSpc>
                <a:spcPct val="90000"/>
              </a:lnSpc>
            </a:pPr>
            <a:r>
              <a:rPr lang="cs-CZ" sz="2200" b="1" dirty="0"/>
              <a:t>Faktorem rizika - </a:t>
            </a:r>
            <a:r>
              <a:rPr lang="cs-CZ" sz="2200" dirty="0"/>
              <a:t>spočívá v důsledku inflace, ve změnách cenových relací, ve změnách úroků a v možnosti, že investovaná částka nebude vrácena včas nebo v plné výši</a:t>
            </a:r>
          </a:p>
          <a:p>
            <a:pPr>
              <a:lnSpc>
                <a:spcPct val="90000"/>
              </a:lnSpc>
            </a:pPr>
            <a:r>
              <a:rPr lang="cs-CZ" sz="2200" b="1" dirty="0"/>
              <a:t>Jakým způsobem riziko vzniká?</a:t>
            </a:r>
          </a:p>
          <a:p>
            <a:pPr lvl="1">
              <a:lnSpc>
                <a:spcPct val="90000"/>
              </a:lnSpc>
            </a:pPr>
            <a:r>
              <a:rPr lang="cs-CZ" sz="2200" dirty="0"/>
              <a:t>Z vnějších příčin – přírodní katastrofy (povodně, požáry apod.), hospodářský cyklický vývoj vyúsťující v krizi, inflace</a:t>
            </a:r>
          </a:p>
          <a:p>
            <a:pPr lvl="1">
              <a:lnSpc>
                <a:spcPct val="90000"/>
              </a:lnSpc>
            </a:pPr>
            <a:r>
              <a:rPr lang="cs-CZ" sz="2200" dirty="0"/>
              <a:t>Z vnitřních příčin – chybný odhad poptávky, chybné zaměření investice, chyba ve výzkumu a vývoji nového výrobku, chyby zaměstnanců v provozu atd.</a:t>
            </a:r>
          </a:p>
          <a:p>
            <a:pPr>
              <a:lnSpc>
                <a:spcPct val="90000"/>
              </a:lnSpc>
            </a:pPr>
            <a:r>
              <a:rPr lang="cs-CZ" sz="2200" dirty="0"/>
              <a:t>K rizikům je nezbytné přistupovat, zvažovat jejich intenzitu a směr možného působení.</a:t>
            </a:r>
          </a:p>
          <a:p>
            <a:pPr>
              <a:lnSpc>
                <a:spcPct val="90000"/>
              </a:lnSpc>
            </a:pPr>
            <a:r>
              <a:rPr lang="cs-CZ" sz="2200" dirty="0"/>
              <a:t>Neexistuje absolutní ochrana před rizikem, přesto lze míru přijímaných rizik ovlivnit, např. možností měnit výši úroků.</a:t>
            </a:r>
          </a:p>
          <a:p>
            <a:pPr lvl="1">
              <a:lnSpc>
                <a:spcPct val="90000"/>
              </a:lnSpc>
            </a:pPr>
            <a:endParaRPr lang="cs-CZ" sz="2200" dirty="0"/>
          </a:p>
        </p:txBody>
      </p:sp>
    </p:spTree>
    <p:extLst>
      <p:ext uri="{BB962C8B-B14F-4D97-AF65-F5344CB8AC3E}">
        <p14:creationId xmlns:p14="http://schemas.microsoft.com/office/powerpoint/2010/main" val="345410067"/>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68313" y="562007"/>
            <a:ext cx="8229600" cy="1196975"/>
          </a:xfrm>
        </p:spPr>
        <p:txBody>
          <a:bodyPr>
            <a:normAutofit fontScale="90000"/>
          </a:bodyPr>
          <a:lstStyle/>
          <a:p>
            <a:pPr fontAlgn="auto">
              <a:spcAft>
                <a:spcPts val="0"/>
              </a:spcAft>
              <a:defRPr/>
            </a:pPr>
            <a:r>
              <a:rPr lang="cs-CZ" sz="4000" b="1" dirty="0">
                <a:solidFill>
                  <a:srgbClr val="FF0000"/>
                </a:solidFill>
              </a:rPr>
              <a:t>Jaký je vzájemný vztah jednotlivých faktorů?</a:t>
            </a:r>
          </a:p>
        </p:txBody>
      </p:sp>
      <p:sp>
        <p:nvSpPr>
          <p:cNvPr id="149507" name="Rectangle 3"/>
          <p:cNvSpPr>
            <a:spLocks noGrp="1" noChangeArrowheads="1"/>
          </p:cNvSpPr>
          <p:nvPr>
            <p:ph type="body" idx="1"/>
          </p:nvPr>
        </p:nvSpPr>
        <p:spPr>
          <a:xfrm>
            <a:off x="395288" y="1916831"/>
            <a:ext cx="8229600" cy="4093443"/>
          </a:xfrm>
        </p:spPr>
        <p:txBody>
          <a:bodyPr/>
          <a:lstStyle/>
          <a:p>
            <a:pPr>
              <a:lnSpc>
                <a:spcPct val="90000"/>
              </a:lnSpc>
            </a:pPr>
            <a:r>
              <a:rPr lang="cs-CZ" sz="2800" b="1" dirty="0"/>
              <a:t>Platí, že varianta s větším rizikem přináší větší výnos a naopak. </a:t>
            </a:r>
          </a:p>
          <a:p>
            <a:pPr>
              <a:lnSpc>
                <a:spcPct val="90000"/>
              </a:lnSpc>
            </a:pPr>
            <a:r>
              <a:rPr lang="cs-CZ" sz="2800" b="1" dirty="0"/>
              <a:t>Větší riziko přináší obvykle nižší likviditu podniku.</a:t>
            </a:r>
          </a:p>
          <a:p>
            <a:pPr>
              <a:lnSpc>
                <a:spcPct val="90000"/>
              </a:lnSpc>
            </a:pPr>
            <a:r>
              <a:rPr lang="cs-CZ" sz="2800" b="1" dirty="0"/>
              <a:t>Delší čas přináší vyšší riziko a vyšší výnosnost</a:t>
            </a:r>
            <a:endParaRPr lang="cs-CZ" sz="2800" dirty="0"/>
          </a:p>
          <a:p>
            <a:pPr>
              <a:lnSpc>
                <a:spcPct val="90000"/>
              </a:lnSpc>
            </a:pPr>
            <a:r>
              <a:rPr lang="cs-CZ" sz="2800" dirty="0"/>
              <a:t>Větší riziko představuje i možnost ztráty investovaných prostředků.</a:t>
            </a:r>
          </a:p>
          <a:p>
            <a:pPr>
              <a:lnSpc>
                <a:spcPct val="90000"/>
              </a:lnSpc>
            </a:pPr>
            <a:endParaRPr lang="cs-CZ" sz="2800" dirty="0"/>
          </a:p>
          <a:p>
            <a:pPr lvl="1">
              <a:lnSpc>
                <a:spcPct val="90000"/>
              </a:lnSpc>
            </a:pPr>
            <a:endParaRPr lang="cs-CZ" sz="2800" dirty="0"/>
          </a:p>
        </p:txBody>
      </p:sp>
    </p:spTree>
    <p:extLst>
      <p:ext uri="{BB962C8B-B14F-4D97-AF65-F5344CB8AC3E}">
        <p14:creationId xmlns:p14="http://schemas.microsoft.com/office/powerpoint/2010/main" val="827057708"/>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468313" y="931798"/>
            <a:ext cx="8229600" cy="792162"/>
          </a:xfrm>
        </p:spPr>
        <p:txBody>
          <a:bodyPr/>
          <a:lstStyle/>
          <a:p>
            <a:pPr fontAlgn="auto">
              <a:lnSpc>
                <a:spcPts val="3000"/>
              </a:lnSpc>
              <a:spcAft>
                <a:spcPts val="0"/>
              </a:spcAft>
              <a:defRPr/>
            </a:pPr>
            <a:r>
              <a:rPr lang="cs-CZ" sz="4000" dirty="0">
                <a:solidFill>
                  <a:srgbClr val="FF0000"/>
                </a:solidFill>
              </a:rPr>
              <a:t>Jakým způsobem snížíme riziko ztráty?</a:t>
            </a:r>
          </a:p>
        </p:txBody>
      </p:sp>
      <p:sp>
        <p:nvSpPr>
          <p:cNvPr id="150531" name="Rectangle 3"/>
          <p:cNvSpPr>
            <a:spLocks noGrp="1" noChangeArrowheads="1"/>
          </p:cNvSpPr>
          <p:nvPr>
            <p:ph type="body" idx="1"/>
          </p:nvPr>
        </p:nvSpPr>
        <p:spPr>
          <a:xfrm>
            <a:off x="468313" y="2205038"/>
            <a:ext cx="8362950" cy="2447925"/>
          </a:xfrm>
        </p:spPr>
        <p:txBody>
          <a:bodyPr>
            <a:normAutofit fontScale="92500" lnSpcReduction="20000"/>
          </a:bodyPr>
          <a:lstStyle/>
          <a:p>
            <a:r>
              <a:rPr lang="cs-CZ" b="1" u="sng" dirty="0"/>
              <a:t>Rozložením (diverzifikací)</a:t>
            </a:r>
            <a:r>
              <a:rPr lang="cs-CZ" dirty="0"/>
              <a:t> vynaložených prostředků do více akcí, nebo skupin výrobků, vytvářením tzv. portfolia např. při investicích do cenných papírů a akcií, diverzifikací výrobního programu,  zaměřením podniku na různé třeba i nesouvislé aktivity, nebo výrobky.</a:t>
            </a:r>
          </a:p>
        </p:txBody>
      </p:sp>
    </p:spTree>
    <p:extLst>
      <p:ext uri="{BB962C8B-B14F-4D97-AF65-F5344CB8AC3E}">
        <p14:creationId xmlns:p14="http://schemas.microsoft.com/office/powerpoint/2010/main" val="1910326234"/>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08799" y="1012105"/>
            <a:ext cx="8229600" cy="792163"/>
          </a:xfrm>
          <a:prstGeom prst="rect">
            <a:avLst/>
          </a:prstGeom>
        </p:spPr>
        <p:txBody>
          <a:bodyPr anchor="b"/>
          <a:lstStyle>
            <a:lvl1pPr algn="ctr" defTabSz="914400" rtl="0" eaLnBrk="1" latinLnBrk="0" hangingPunct="1">
              <a:lnSpc>
                <a:spcPts val="5800"/>
              </a:lnSpc>
              <a:spcBef>
                <a:spcPct val="0"/>
              </a:spcBef>
              <a:buNone/>
              <a:defRPr sz="4200" b="1"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fontAlgn="auto">
              <a:lnSpc>
                <a:spcPts val="3000"/>
              </a:lnSpc>
              <a:spcAft>
                <a:spcPts val="0"/>
              </a:spcAft>
              <a:defRPr/>
            </a:pPr>
            <a:r>
              <a:rPr lang="cs-CZ" sz="3600" dirty="0">
                <a:solidFill>
                  <a:srgbClr val="FF0000"/>
                </a:solidFill>
              </a:rPr>
              <a:t>Jaká jsou všeobecná pravidla pro finanční rozhodování?</a:t>
            </a:r>
          </a:p>
        </p:txBody>
      </p:sp>
      <p:sp>
        <p:nvSpPr>
          <p:cNvPr id="6" name="Rectangle 3"/>
          <p:cNvSpPr txBox="1">
            <a:spLocks noChangeArrowheads="1"/>
          </p:cNvSpPr>
          <p:nvPr/>
        </p:nvSpPr>
        <p:spPr>
          <a:xfrm>
            <a:off x="176106" y="1932493"/>
            <a:ext cx="8662293" cy="4162475"/>
          </a:xfrm>
          <a:prstGeom prst="rect">
            <a:avLst/>
          </a:prstGeom>
        </p:spPr>
        <p:txBody>
          <a:bodyPr>
            <a:normAutofit fontScale="925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fontAlgn="auto">
              <a:spcAft>
                <a:spcPts val="0"/>
              </a:spcAft>
              <a:defRPr/>
            </a:pPr>
            <a:r>
              <a:rPr lang="cs-CZ" dirty="0"/>
              <a:t>Preferuje se vždy větší výnos před menším</a:t>
            </a:r>
          </a:p>
          <a:p>
            <a:pPr fontAlgn="auto">
              <a:spcAft>
                <a:spcPts val="0"/>
              </a:spcAft>
              <a:defRPr/>
            </a:pPr>
            <a:r>
              <a:rPr lang="cs-CZ" dirty="0"/>
              <a:t>Upřednostňuje se vždy menší riziko před větším</a:t>
            </a:r>
          </a:p>
          <a:p>
            <a:pPr fontAlgn="auto">
              <a:spcAft>
                <a:spcPts val="0"/>
              </a:spcAft>
              <a:defRPr/>
            </a:pPr>
            <a:r>
              <a:rPr lang="cs-CZ" dirty="0"/>
              <a:t>Za větší riziko se požaduje vyšší výnos</a:t>
            </a:r>
          </a:p>
          <a:p>
            <a:pPr fontAlgn="auto">
              <a:spcAft>
                <a:spcPts val="0"/>
              </a:spcAft>
              <a:defRPr/>
            </a:pPr>
            <a:r>
              <a:rPr lang="cs-CZ" dirty="0"/>
              <a:t>Upřednostňují se peníze získané dříve před stejnou částkou peněz obdrženou později</a:t>
            </a:r>
          </a:p>
          <a:p>
            <a:pPr fontAlgn="auto">
              <a:spcAft>
                <a:spcPts val="0"/>
              </a:spcAft>
              <a:defRPr/>
            </a:pPr>
            <a:r>
              <a:rPr lang="cs-CZ" dirty="0"/>
              <a:t>Motivací investování do určité akce je očekávání většího výnosu, než by přineslo investování do jiné akce, ovšem s přihlédnutím k míře rizika</a:t>
            </a:r>
          </a:p>
          <a:p>
            <a:pPr fontAlgn="auto">
              <a:spcAft>
                <a:spcPts val="0"/>
              </a:spcAft>
              <a:defRPr/>
            </a:pPr>
            <a:r>
              <a:rPr lang="cs-CZ" dirty="0"/>
              <a:t>Motivací veškerého investování je zvětšení majetku, toto kritérium však není operativní. </a:t>
            </a:r>
            <a:r>
              <a:rPr lang="cs-CZ" b="1" u="sng" dirty="0"/>
              <a:t>Proto všeobecným kritériem finančního rozhodování je cash </a:t>
            </a:r>
            <a:r>
              <a:rPr lang="cs-CZ" b="1" u="sng" dirty="0" err="1"/>
              <a:t>flow</a:t>
            </a:r>
            <a:r>
              <a:rPr lang="cs-CZ" b="1" u="sng" dirty="0"/>
              <a:t> nebo zisk a také maximalizace tržní hodnoty firmy.</a:t>
            </a:r>
          </a:p>
          <a:p>
            <a:pPr marL="609600" indent="-609600" fontAlgn="auto">
              <a:spcAft>
                <a:spcPts val="0"/>
              </a:spcAft>
              <a:defRPr/>
            </a:pPr>
            <a:endParaRPr lang="cs-CZ" dirty="0"/>
          </a:p>
        </p:txBody>
      </p:sp>
    </p:spTree>
    <p:extLst>
      <p:ext uri="{BB962C8B-B14F-4D97-AF65-F5344CB8AC3E}">
        <p14:creationId xmlns:p14="http://schemas.microsoft.com/office/powerpoint/2010/main" val="2060500351"/>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534301" y="703410"/>
            <a:ext cx="8229600" cy="1196975"/>
          </a:xfrm>
        </p:spPr>
        <p:txBody>
          <a:bodyPr>
            <a:normAutofit fontScale="90000"/>
          </a:bodyPr>
          <a:lstStyle/>
          <a:p>
            <a:pPr fontAlgn="auto">
              <a:spcAft>
                <a:spcPts val="0"/>
              </a:spcAft>
              <a:defRPr/>
            </a:pPr>
            <a:r>
              <a:rPr lang="cs-CZ" sz="4000" b="1" dirty="0">
                <a:solidFill>
                  <a:srgbClr val="FF0000"/>
                </a:solidFill>
              </a:rPr>
              <a:t>Jakým způsobem členíme financování v podniku?</a:t>
            </a:r>
          </a:p>
        </p:txBody>
      </p:sp>
      <p:sp>
        <p:nvSpPr>
          <p:cNvPr id="152579" name="Rectangle 3"/>
          <p:cNvSpPr>
            <a:spLocks noGrp="1" noChangeArrowheads="1"/>
          </p:cNvSpPr>
          <p:nvPr>
            <p:ph type="body" idx="1"/>
          </p:nvPr>
        </p:nvSpPr>
        <p:spPr>
          <a:xfrm>
            <a:off x="457200" y="2168165"/>
            <a:ext cx="8229600" cy="3957998"/>
          </a:xfrm>
        </p:spPr>
        <p:txBody>
          <a:bodyPr>
            <a:normAutofit lnSpcReduction="10000"/>
          </a:bodyPr>
          <a:lstStyle/>
          <a:p>
            <a:endParaRPr lang="cs-CZ" b="1" u="sng" dirty="0"/>
          </a:p>
          <a:p>
            <a:r>
              <a:rPr lang="cs-CZ" b="1" dirty="0"/>
              <a:t>Podle pravidelnosti</a:t>
            </a:r>
          </a:p>
          <a:p>
            <a:r>
              <a:rPr lang="cs-CZ" b="1" dirty="0"/>
              <a:t>Podle původu finančních prostředků</a:t>
            </a:r>
            <a:endParaRPr lang="cs-CZ" dirty="0"/>
          </a:p>
          <a:p>
            <a:r>
              <a:rPr lang="cs-CZ" b="1" dirty="0"/>
              <a:t>Podle doby, po kterou je kapitál podniku k dispozici </a:t>
            </a:r>
          </a:p>
          <a:p>
            <a:pPr>
              <a:buFont typeface="Wingdings" pitchFamily="2" charset="2"/>
              <a:buNone/>
            </a:pPr>
            <a:endParaRPr lang="cs-CZ" b="1" dirty="0"/>
          </a:p>
          <a:p>
            <a:pPr>
              <a:buFont typeface="Wingdings" pitchFamily="2" charset="2"/>
              <a:buNone/>
            </a:pPr>
            <a:r>
              <a:rPr lang="cs-CZ" b="1" dirty="0"/>
              <a:t>   </a:t>
            </a:r>
            <a:endParaRPr lang="cs-CZ" dirty="0"/>
          </a:p>
        </p:txBody>
      </p:sp>
    </p:spTree>
    <p:extLst>
      <p:ext uri="{BB962C8B-B14F-4D97-AF65-F5344CB8AC3E}">
        <p14:creationId xmlns:p14="http://schemas.microsoft.com/office/powerpoint/2010/main" val="3395924282"/>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68313" y="477837"/>
            <a:ext cx="8229600" cy="719138"/>
          </a:xfrm>
        </p:spPr>
        <p:txBody>
          <a:bodyPr/>
          <a:lstStyle/>
          <a:p>
            <a:pPr fontAlgn="auto">
              <a:spcAft>
                <a:spcPts val="0"/>
              </a:spcAft>
              <a:defRPr/>
            </a:pPr>
            <a:r>
              <a:rPr lang="cs-CZ" sz="4000" dirty="0"/>
              <a:t>Podle pravidelnosti:</a:t>
            </a:r>
          </a:p>
        </p:txBody>
      </p:sp>
      <p:sp>
        <p:nvSpPr>
          <p:cNvPr id="153603" name="Rectangle 3"/>
          <p:cNvSpPr>
            <a:spLocks noGrp="1" noChangeArrowheads="1"/>
          </p:cNvSpPr>
          <p:nvPr>
            <p:ph type="body" idx="1"/>
          </p:nvPr>
        </p:nvSpPr>
        <p:spPr>
          <a:xfrm>
            <a:off x="150829" y="1498861"/>
            <a:ext cx="8535971" cy="4627301"/>
          </a:xfrm>
        </p:spPr>
        <p:txBody>
          <a:bodyPr>
            <a:normAutofit fontScale="85000" lnSpcReduction="10000"/>
          </a:bodyPr>
          <a:lstStyle/>
          <a:p>
            <a:pPr marL="457200" indent="-457200" algn="just">
              <a:lnSpc>
                <a:spcPct val="90000"/>
              </a:lnSpc>
              <a:buFont typeface="Wingdings" pitchFamily="2" charset="2"/>
              <a:buAutoNum type="alphaLcParenR"/>
            </a:pPr>
            <a:r>
              <a:rPr lang="cs-CZ" b="1" u="sng" dirty="0"/>
              <a:t>Běžné, operativní financování</a:t>
            </a:r>
            <a:r>
              <a:rPr lang="cs-CZ" dirty="0"/>
              <a:t> – zajišťování a vynakládání peněz na běžný provoz podniku tj. na nákup materiálu, výplatu mezd, placení nájemného, přepravného, daní, splácení krátkodobých závazků, vyplácení dividend a na úhradu režijních nákladů</a:t>
            </a:r>
          </a:p>
          <a:p>
            <a:pPr marL="457200" indent="-457200" algn="just">
              <a:lnSpc>
                <a:spcPct val="90000"/>
              </a:lnSpc>
              <a:buFont typeface="Wingdings" pitchFamily="2" charset="2"/>
              <a:buNone/>
            </a:pPr>
            <a:endParaRPr lang="cs-CZ" b="1" dirty="0"/>
          </a:p>
          <a:p>
            <a:pPr marL="457200" indent="-457200" algn="just">
              <a:lnSpc>
                <a:spcPct val="90000"/>
              </a:lnSpc>
              <a:buFont typeface="Wingdings" pitchFamily="2" charset="2"/>
              <a:buNone/>
            </a:pPr>
            <a:r>
              <a:rPr lang="cs-CZ" b="1" dirty="0"/>
              <a:t>b) </a:t>
            </a:r>
            <a:r>
              <a:rPr lang="cs-CZ" b="1" u="sng" dirty="0"/>
              <a:t>Mimořádné financování</a:t>
            </a:r>
            <a:r>
              <a:rPr lang="cs-CZ" b="1" dirty="0"/>
              <a:t> </a:t>
            </a:r>
            <a:endParaRPr lang="cs-CZ" dirty="0"/>
          </a:p>
          <a:p>
            <a:pPr marL="457200" indent="-457200" algn="just">
              <a:lnSpc>
                <a:spcPct val="90000"/>
              </a:lnSpc>
            </a:pPr>
            <a:r>
              <a:rPr lang="cs-CZ" dirty="0"/>
              <a:t>Při zakládání podniku – než začne příliv peněz ve formě tržeb</a:t>
            </a:r>
          </a:p>
          <a:p>
            <a:pPr marL="457200" indent="-457200" algn="just">
              <a:lnSpc>
                <a:spcPct val="90000"/>
              </a:lnSpc>
            </a:pPr>
            <a:r>
              <a:rPr lang="cs-CZ" dirty="0"/>
              <a:t>Při rozšiřování podniku a jeho aktivit</a:t>
            </a:r>
          </a:p>
          <a:p>
            <a:pPr marL="457200" indent="-457200" algn="just">
              <a:lnSpc>
                <a:spcPct val="90000"/>
              </a:lnSpc>
            </a:pPr>
            <a:r>
              <a:rPr lang="cs-CZ" dirty="0"/>
              <a:t>Financování při spojování, nebo sanaci podniku</a:t>
            </a:r>
          </a:p>
          <a:p>
            <a:pPr marL="457200" indent="-457200" algn="just">
              <a:lnSpc>
                <a:spcPct val="90000"/>
              </a:lnSpc>
            </a:pPr>
            <a:r>
              <a:rPr lang="cs-CZ" dirty="0"/>
              <a:t>Při likvidaci podniku</a:t>
            </a:r>
          </a:p>
        </p:txBody>
      </p:sp>
    </p:spTree>
    <p:extLst>
      <p:ext uri="{BB962C8B-B14F-4D97-AF65-F5344CB8AC3E}">
        <p14:creationId xmlns:p14="http://schemas.microsoft.com/office/powerpoint/2010/main" val="3250099013"/>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282804" y="617423"/>
            <a:ext cx="8135938" cy="792163"/>
          </a:xfrm>
        </p:spPr>
        <p:txBody>
          <a:bodyPr/>
          <a:lstStyle/>
          <a:p>
            <a:pPr fontAlgn="auto">
              <a:spcAft>
                <a:spcPts val="0"/>
              </a:spcAft>
              <a:defRPr/>
            </a:pPr>
            <a:r>
              <a:rPr lang="cs-CZ" dirty="0">
                <a:solidFill>
                  <a:srgbClr val="FF0000"/>
                </a:solidFill>
              </a:rPr>
              <a:t>Původ finančních prostředků</a:t>
            </a:r>
          </a:p>
        </p:txBody>
      </p:sp>
      <p:sp>
        <p:nvSpPr>
          <p:cNvPr id="154627" name="Rectangle 3"/>
          <p:cNvSpPr>
            <a:spLocks noGrp="1" noChangeArrowheads="1"/>
          </p:cNvSpPr>
          <p:nvPr>
            <p:ph type="body" idx="1"/>
          </p:nvPr>
        </p:nvSpPr>
        <p:spPr>
          <a:xfrm>
            <a:off x="468313" y="1412875"/>
            <a:ext cx="8229600" cy="4929188"/>
          </a:xfrm>
        </p:spPr>
        <p:txBody>
          <a:bodyPr/>
          <a:lstStyle/>
          <a:p>
            <a:pPr marL="609600" indent="-609600">
              <a:buClr>
                <a:schemeClr val="tx1"/>
              </a:buClr>
              <a:buFontTx/>
              <a:buAutoNum type="arabicPeriod"/>
            </a:pPr>
            <a:r>
              <a:rPr lang="cs-CZ" dirty="0"/>
              <a:t>Financování vlastním kapitálem </a:t>
            </a:r>
          </a:p>
          <a:p>
            <a:pPr marL="990600" lvl="1" indent="-533400">
              <a:buClr>
                <a:schemeClr val="tx1"/>
              </a:buClr>
              <a:buFontTx/>
              <a:buChar char="•"/>
            </a:pPr>
            <a:r>
              <a:rPr lang="cs-CZ" sz="2400" dirty="0"/>
              <a:t>emise akcií, peněžní nebo věcné vklady majitelů</a:t>
            </a:r>
          </a:p>
          <a:p>
            <a:pPr marL="609600" indent="-609600">
              <a:buClr>
                <a:schemeClr val="tx1"/>
              </a:buClr>
              <a:buFontTx/>
              <a:buAutoNum type="arabicPeriod"/>
            </a:pPr>
            <a:r>
              <a:rPr lang="cs-CZ" dirty="0"/>
              <a:t>Financování cizím kapitálem</a:t>
            </a:r>
          </a:p>
          <a:p>
            <a:pPr marL="990600" lvl="1" indent="-533400">
              <a:buClr>
                <a:schemeClr val="tx1"/>
              </a:buClr>
              <a:buFontTx/>
              <a:buChar char="•"/>
            </a:pPr>
            <a:r>
              <a:rPr lang="cs-CZ" sz="2400" dirty="0"/>
              <a:t>bankovní úvěr, obligace, zálohy odběratelů, obchodní úvěry atd.</a:t>
            </a:r>
          </a:p>
          <a:p>
            <a:pPr marL="609600" indent="-609600">
              <a:buClr>
                <a:schemeClr val="tx1"/>
              </a:buClr>
              <a:buFontTx/>
              <a:buAutoNum type="arabicPeriod"/>
            </a:pPr>
            <a:r>
              <a:rPr lang="cs-CZ" dirty="0"/>
              <a:t>Samofinancování </a:t>
            </a:r>
          </a:p>
          <a:p>
            <a:pPr marL="990600" lvl="1" indent="-533400">
              <a:buClr>
                <a:schemeClr val="tx1"/>
              </a:buClr>
              <a:buFontTx/>
              <a:buChar char="•"/>
            </a:pPr>
            <a:r>
              <a:rPr lang="cs-CZ" sz="2400" dirty="0"/>
              <a:t>Financování ziskem, odpisy, další vnitřní zdroje (rezervy apod.) - zdrojem kapitálu je podniková hospodářská činnost, jejímž výsledkem je zisk, odpisy, popř. další zdroje uvolněné rychlejším obratem kapitálu.</a:t>
            </a:r>
          </a:p>
          <a:p>
            <a:pPr marL="990600" lvl="1" indent="-533400">
              <a:buClr>
                <a:schemeClr val="tx1"/>
              </a:buClr>
              <a:buFontTx/>
              <a:buChar char="•"/>
            </a:pPr>
            <a:endParaRPr lang="cs-CZ" sz="2400" dirty="0"/>
          </a:p>
        </p:txBody>
      </p:sp>
    </p:spTree>
    <p:extLst>
      <p:ext uri="{BB962C8B-B14F-4D97-AF65-F5344CB8AC3E}">
        <p14:creationId xmlns:p14="http://schemas.microsoft.com/office/powerpoint/2010/main" val="32205974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4"/>
          <p:cNvSpPr>
            <a:spLocks noGrp="1" noRot="1" noChangeArrowheads="1"/>
          </p:cNvSpPr>
          <p:nvPr>
            <p:ph type="title"/>
          </p:nvPr>
        </p:nvSpPr>
        <p:spPr>
          <a:xfrm>
            <a:off x="361156" y="696404"/>
            <a:ext cx="8229600" cy="1143000"/>
          </a:xfrm>
        </p:spPr>
        <p:txBody>
          <a:bodyPr>
            <a:normAutofit fontScale="90000"/>
          </a:bodyPr>
          <a:lstStyle/>
          <a:p>
            <a:pPr eaLnBrk="1" hangingPunct="1">
              <a:defRPr/>
            </a:pPr>
            <a:r>
              <a:rPr lang="cs-CZ" sz="4000" dirty="0">
                <a:solidFill>
                  <a:srgbClr val="FF0000"/>
                </a:solidFill>
                <a:latin typeface="Arial" charset="0"/>
              </a:rPr>
              <a:t>Financování podniku podle původu kapitálu</a:t>
            </a:r>
          </a:p>
        </p:txBody>
      </p:sp>
      <p:sp>
        <p:nvSpPr>
          <p:cNvPr id="14339" name="Line 6"/>
          <p:cNvSpPr>
            <a:spLocks noChangeShapeType="1"/>
          </p:cNvSpPr>
          <p:nvPr/>
        </p:nvSpPr>
        <p:spPr bwMode="auto">
          <a:xfrm>
            <a:off x="331788" y="2053275"/>
            <a:ext cx="8496300" cy="0"/>
          </a:xfrm>
          <a:prstGeom prst="line">
            <a:avLst/>
          </a:prstGeom>
          <a:noFill/>
          <a:ln w="76200" cmpd="tri">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nvGrpSpPr>
          <p:cNvPr id="2" name="Group 4"/>
          <p:cNvGrpSpPr>
            <a:grpSpLocks noChangeAspect="1"/>
          </p:cNvGrpSpPr>
          <p:nvPr/>
        </p:nvGrpSpPr>
        <p:grpSpPr bwMode="auto">
          <a:xfrm>
            <a:off x="-12700" y="2073274"/>
            <a:ext cx="8977313" cy="4040187"/>
            <a:chOff x="-8" y="1207"/>
            <a:chExt cx="5655" cy="2545"/>
          </a:xfrm>
        </p:grpSpPr>
        <p:sp>
          <p:nvSpPr>
            <p:cNvPr id="3" name="AutoShape 3"/>
            <p:cNvSpPr>
              <a:spLocks noChangeAspect="1" noChangeArrowheads="1" noTextEdit="1"/>
            </p:cNvSpPr>
            <p:nvPr/>
          </p:nvSpPr>
          <p:spPr bwMode="auto">
            <a:xfrm>
              <a:off x="-8" y="1207"/>
              <a:ext cx="5655" cy="254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cs-CZ" b="1"/>
            </a:p>
          </p:txBody>
        </p:sp>
        <p:sp>
          <p:nvSpPr>
            <p:cNvPr id="4" name="Rectangle 5"/>
            <p:cNvSpPr>
              <a:spLocks noChangeArrowheads="1"/>
            </p:cNvSpPr>
            <p:nvPr/>
          </p:nvSpPr>
          <p:spPr bwMode="auto">
            <a:xfrm>
              <a:off x="1210" y="1425"/>
              <a:ext cx="829" cy="2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cs-CZ" b="1"/>
            </a:p>
          </p:txBody>
        </p:sp>
        <p:sp>
          <p:nvSpPr>
            <p:cNvPr id="5" name="Rectangle 6"/>
            <p:cNvSpPr>
              <a:spLocks noChangeArrowheads="1"/>
            </p:cNvSpPr>
            <p:nvPr/>
          </p:nvSpPr>
          <p:spPr bwMode="auto">
            <a:xfrm>
              <a:off x="1210" y="1425"/>
              <a:ext cx="829" cy="278"/>
            </a:xfrm>
            <a:prstGeom prst="rect">
              <a:avLst/>
            </a:prstGeom>
            <a:noFill/>
            <a:ln w="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b="1"/>
            </a:p>
          </p:txBody>
        </p:sp>
        <p:sp>
          <p:nvSpPr>
            <p:cNvPr id="6" name="Rectangle 7"/>
            <p:cNvSpPr>
              <a:spLocks noChangeArrowheads="1"/>
            </p:cNvSpPr>
            <p:nvPr/>
          </p:nvSpPr>
          <p:spPr bwMode="auto">
            <a:xfrm>
              <a:off x="1477" y="1499"/>
              <a:ext cx="344"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Arial" pitchFamily="34" charset="0"/>
                </a:rPr>
                <a:t>vnitřní</a:t>
              </a:r>
              <a:endParaRPr kumimoji="0" lang="cs-CZ" b="1" i="0" u="none" strike="noStrike" cap="none" normalizeH="0" baseline="0">
                <a:ln>
                  <a:noFill/>
                </a:ln>
                <a:solidFill>
                  <a:schemeClr val="tx1"/>
                </a:solidFill>
                <a:effectLst/>
                <a:latin typeface="Arial" pitchFamily="34" charset="0"/>
              </a:endParaRPr>
            </a:p>
          </p:txBody>
        </p:sp>
        <p:sp>
          <p:nvSpPr>
            <p:cNvPr id="7" name="Freeform 8"/>
            <p:cNvSpPr>
              <a:spLocks noEditPoints="1"/>
            </p:cNvSpPr>
            <p:nvPr/>
          </p:nvSpPr>
          <p:spPr bwMode="auto">
            <a:xfrm>
              <a:off x="2034" y="1527"/>
              <a:ext cx="1855" cy="66"/>
            </a:xfrm>
            <a:custGeom>
              <a:avLst/>
              <a:gdLst>
                <a:gd name="T0" fmla="*/ 5 w 1855"/>
                <a:gd name="T1" fmla="*/ 28 h 66"/>
                <a:gd name="T2" fmla="*/ 1800 w 1855"/>
                <a:gd name="T3" fmla="*/ 28 h 66"/>
                <a:gd name="T4" fmla="*/ 1801 w 1855"/>
                <a:gd name="T5" fmla="*/ 29 h 66"/>
                <a:gd name="T6" fmla="*/ 1803 w 1855"/>
                <a:gd name="T7" fmla="*/ 29 h 66"/>
                <a:gd name="T8" fmla="*/ 1804 w 1855"/>
                <a:gd name="T9" fmla="*/ 30 h 66"/>
                <a:gd name="T10" fmla="*/ 1804 w 1855"/>
                <a:gd name="T11" fmla="*/ 33 h 66"/>
                <a:gd name="T12" fmla="*/ 1804 w 1855"/>
                <a:gd name="T13" fmla="*/ 34 h 66"/>
                <a:gd name="T14" fmla="*/ 1803 w 1855"/>
                <a:gd name="T15" fmla="*/ 35 h 66"/>
                <a:gd name="T16" fmla="*/ 1801 w 1855"/>
                <a:gd name="T17" fmla="*/ 35 h 66"/>
                <a:gd name="T18" fmla="*/ 1800 w 1855"/>
                <a:gd name="T19" fmla="*/ 37 h 66"/>
                <a:gd name="T20" fmla="*/ 5 w 1855"/>
                <a:gd name="T21" fmla="*/ 37 h 66"/>
                <a:gd name="T22" fmla="*/ 3 w 1855"/>
                <a:gd name="T23" fmla="*/ 35 h 66"/>
                <a:gd name="T24" fmla="*/ 1 w 1855"/>
                <a:gd name="T25" fmla="*/ 35 h 66"/>
                <a:gd name="T26" fmla="*/ 1 w 1855"/>
                <a:gd name="T27" fmla="*/ 34 h 66"/>
                <a:gd name="T28" fmla="*/ 0 w 1855"/>
                <a:gd name="T29" fmla="*/ 33 h 66"/>
                <a:gd name="T30" fmla="*/ 1 w 1855"/>
                <a:gd name="T31" fmla="*/ 30 h 66"/>
                <a:gd name="T32" fmla="*/ 1 w 1855"/>
                <a:gd name="T33" fmla="*/ 29 h 66"/>
                <a:gd name="T34" fmla="*/ 3 w 1855"/>
                <a:gd name="T35" fmla="*/ 29 h 66"/>
                <a:gd name="T36" fmla="*/ 5 w 1855"/>
                <a:gd name="T37" fmla="*/ 28 h 66"/>
                <a:gd name="T38" fmla="*/ 5 w 1855"/>
                <a:gd name="T39" fmla="*/ 28 h 66"/>
                <a:gd name="T40" fmla="*/ 1789 w 1855"/>
                <a:gd name="T41" fmla="*/ 0 h 66"/>
                <a:gd name="T42" fmla="*/ 1855 w 1855"/>
                <a:gd name="T43" fmla="*/ 33 h 66"/>
                <a:gd name="T44" fmla="*/ 1789 w 1855"/>
                <a:gd name="T45" fmla="*/ 66 h 66"/>
                <a:gd name="T46" fmla="*/ 1789 w 1855"/>
                <a:gd name="T47"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55" h="66">
                  <a:moveTo>
                    <a:pt x="5" y="28"/>
                  </a:moveTo>
                  <a:lnTo>
                    <a:pt x="1800" y="28"/>
                  </a:lnTo>
                  <a:lnTo>
                    <a:pt x="1801" y="29"/>
                  </a:lnTo>
                  <a:lnTo>
                    <a:pt x="1803" y="29"/>
                  </a:lnTo>
                  <a:lnTo>
                    <a:pt x="1804" y="30"/>
                  </a:lnTo>
                  <a:lnTo>
                    <a:pt x="1804" y="33"/>
                  </a:lnTo>
                  <a:lnTo>
                    <a:pt x="1804" y="34"/>
                  </a:lnTo>
                  <a:lnTo>
                    <a:pt x="1803" y="35"/>
                  </a:lnTo>
                  <a:lnTo>
                    <a:pt x="1801" y="35"/>
                  </a:lnTo>
                  <a:lnTo>
                    <a:pt x="1800" y="37"/>
                  </a:lnTo>
                  <a:lnTo>
                    <a:pt x="5" y="37"/>
                  </a:lnTo>
                  <a:lnTo>
                    <a:pt x="3" y="35"/>
                  </a:lnTo>
                  <a:lnTo>
                    <a:pt x="1" y="35"/>
                  </a:lnTo>
                  <a:lnTo>
                    <a:pt x="1" y="34"/>
                  </a:lnTo>
                  <a:lnTo>
                    <a:pt x="0" y="33"/>
                  </a:lnTo>
                  <a:lnTo>
                    <a:pt x="1" y="30"/>
                  </a:lnTo>
                  <a:lnTo>
                    <a:pt x="1" y="29"/>
                  </a:lnTo>
                  <a:lnTo>
                    <a:pt x="3" y="29"/>
                  </a:lnTo>
                  <a:lnTo>
                    <a:pt x="5" y="28"/>
                  </a:lnTo>
                  <a:lnTo>
                    <a:pt x="5" y="28"/>
                  </a:lnTo>
                  <a:close/>
                  <a:moveTo>
                    <a:pt x="1789" y="0"/>
                  </a:moveTo>
                  <a:lnTo>
                    <a:pt x="1855" y="33"/>
                  </a:lnTo>
                  <a:lnTo>
                    <a:pt x="1789" y="66"/>
                  </a:lnTo>
                  <a:lnTo>
                    <a:pt x="1789" y="0"/>
                  </a:lnTo>
                  <a:close/>
                </a:path>
              </a:pathLst>
            </a:custGeom>
            <a:solidFill>
              <a:srgbClr val="000000"/>
            </a:solidFill>
            <a:ln w="1">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b="1"/>
            </a:p>
          </p:txBody>
        </p:sp>
        <p:sp>
          <p:nvSpPr>
            <p:cNvPr id="8" name="Rectangle 9"/>
            <p:cNvSpPr>
              <a:spLocks noChangeArrowheads="1"/>
            </p:cNvSpPr>
            <p:nvPr/>
          </p:nvSpPr>
          <p:spPr bwMode="auto">
            <a:xfrm>
              <a:off x="3889" y="1289"/>
              <a:ext cx="1758" cy="58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cs-CZ" b="1"/>
            </a:p>
          </p:txBody>
        </p:sp>
        <p:sp>
          <p:nvSpPr>
            <p:cNvPr id="9" name="Rectangle 10"/>
            <p:cNvSpPr>
              <a:spLocks noChangeArrowheads="1"/>
            </p:cNvSpPr>
            <p:nvPr/>
          </p:nvSpPr>
          <p:spPr bwMode="auto">
            <a:xfrm>
              <a:off x="3889" y="1289"/>
              <a:ext cx="1758" cy="589"/>
            </a:xfrm>
            <a:prstGeom prst="rect">
              <a:avLst/>
            </a:prstGeom>
            <a:noFill/>
            <a:ln w="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b="1"/>
            </a:p>
          </p:txBody>
        </p:sp>
        <p:sp>
          <p:nvSpPr>
            <p:cNvPr id="10" name="Rectangle 11"/>
            <p:cNvSpPr>
              <a:spLocks noChangeArrowheads="1"/>
            </p:cNvSpPr>
            <p:nvPr/>
          </p:nvSpPr>
          <p:spPr bwMode="auto">
            <a:xfrm>
              <a:off x="3925" y="1317"/>
              <a:ext cx="152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Arial" pitchFamily="34" charset="0"/>
                </a:rPr>
                <a:t>- ze zisku (samofinancování)</a:t>
              </a:r>
              <a:endParaRPr kumimoji="0" lang="cs-CZ" b="1" i="0" u="none" strike="noStrike" cap="none" normalizeH="0" baseline="0">
                <a:ln>
                  <a:noFill/>
                </a:ln>
                <a:solidFill>
                  <a:schemeClr val="tx1"/>
                </a:solidFill>
                <a:effectLst/>
                <a:latin typeface="Arial" pitchFamily="34" charset="0"/>
              </a:endParaRPr>
            </a:p>
          </p:txBody>
        </p:sp>
        <p:sp>
          <p:nvSpPr>
            <p:cNvPr id="11" name="Rectangle 12"/>
            <p:cNvSpPr>
              <a:spLocks noChangeArrowheads="1"/>
            </p:cNvSpPr>
            <p:nvPr/>
          </p:nvSpPr>
          <p:spPr bwMode="auto">
            <a:xfrm>
              <a:off x="3925" y="1452"/>
              <a:ext cx="1296"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Arial" pitchFamily="34" charset="0"/>
                </a:rPr>
                <a:t>- z dlouhodobých rezerv</a:t>
              </a:r>
              <a:endParaRPr kumimoji="0" lang="cs-CZ" b="1" i="0" u="none" strike="noStrike" cap="none" normalizeH="0" baseline="0">
                <a:ln>
                  <a:noFill/>
                </a:ln>
                <a:solidFill>
                  <a:schemeClr val="tx1"/>
                </a:solidFill>
                <a:effectLst/>
                <a:latin typeface="Arial" pitchFamily="34" charset="0"/>
              </a:endParaRPr>
            </a:p>
          </p:txBody>
        </p:sp>
        <p:sp>
          <p:nvSpPr>
            <p:cNvPr id="12" name="Rectangle 13"/>
            <p:cNvSpPr>
              <a:spLocks noChangeArrowheads="1"/>
            </p:cNvSpPr>
            <p:nvPr/>
          </p:nvSpPr>
          <p:spPr bwMode="auto">
            <a:xfrm>
              <a:off x="3925" y="1587"/>
              <a:ext cx="1433"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Arial" pitchFamily="34" charset="0"/>
                </a:rPr>
                <a:t>- z prostředků uvolněných </a:t>
              </a:r>
              <a:endParaRPr kumimoji="0" lang="cs-CZ" b="1" i="0" u="none" strike="noStrike" cap="none" normalizeH="0" baseline="0">
                <a:ln>
                  <a:noFill/>
                </a:ln>
                <a:solidFill>
                  <a:schemeClr val="tx1"/>
                </a:solidFill>
                <a:effectLst/>
                <a:latin typeface="Arial" pitchFamily="34" charset="0"/>
              </a:endParaRPr>
            </a:p>
          </p:txBody>
        </p:sp>
        <p:sp>
          <p:nvSpPr>
            <p:cNvPr id="13" name="Rectangle 14"/>
            <p:cNvSpPr>
              <a:spLocks noChangeArrowheads="1"/>
            </p:cNvSpPr>
            <p:nvPr/>
          </p:nvSpPr>
          <p:spPr bwMode="auto">
            <a:xfrm>
              <a:off x="3925" y="1723"/>
              <a:ext cx="161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Arial" pitchFamily="34" charset="0"/>
                </a:rPr>
                <a:t>  zrychleným obratem kapitálu</a:t>
              </a:r>
              <a:endParaRPr kumimoji="0" lang="cs-CZ" b="1" i="0" u="none" strike="noStrike" cap="none" normalizeH="0" baseline="0">
                <a:ln>
                  <a:noFill/>
                </a:ln>
                <a:solidFill>
                  <a:schemeClr val="tx1"/>
                </a:solidFill>
                <a:effectLst/>
                <a:latin typeface="Arial" pitchFamily="34" charset="0"/>
              </a:endParaRPr>
            </a:p>
          </p:txBody>
        </p:sp>
        <p:sp>
          <p:nvSpPr>
            <p:cNvPr id="14" name="Rectangle 15"/>
            <p:cNvSpPr>
              <a:spLocks noChangeArrowheads="1"/>
            </p:cNvSpPr>
            <p:nvPr/>
          </p:nvSpPr>
          <p:spPr bwMode="auto">
            <a:xfrm>
              <a:off x="1210" y="2579"/>
              <a:ext cx="829" cy="2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cs-CZ" b="1"/>
            </a:p>
          </p:txBody>
        </p:sp>
        <p:sp>
          <p:nvSpPr>
            <p:cNvPr id="15" name="Rectangle 16"/>
            <p:cNvSpPr>
              <a:spLocks noChangeArrowheads="1"/>
            </p:cNvSpPr>
            <p:nvPr/>
          </p:nvSpPr>
          <p:spPr bwMode="auto">
            <a:xfrm>
              <a:off x="1210" y="2579"/>
              <a:ext cx="829" cy="278"/>
            </a:xfrm>
            <a:prstGeom prst="rect">
              <a:avLst/>
            </a:prstGeom>
            <a:noFill/>
            <a:ln w="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b="1"/>
            </a:p>
          </p:txBody>
        </p:sp>
        <p:sp>
          <p:nvSpPr>
            <p:cNvPr id="16" name="Rectangle 17"/>
            <p:cNvSpPr>
              <a:spLocks noChangeArrowheads="1"/>
            </p:cNvSpPr>
            <p:nvPr/>
          </p:nvSpPr>
          <p:spPr bwMode="auto">
            <a:xfrm>
              <a:off x="1482" y="2654"/>
              <a:ext cx="319"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Arial" pitchFamily="34" charset="0"/>
                </a:rPr>
                <a:t>vnější</a:t>
              </a:r>
              <a:endParaRPr kumimoji="0" lang="cs-CZ" b="1" i="0" u="none" strike="noStrike" cap="none" normalizeH="0" baseline="0">
                <a:ln>
                  <a:noFill/>
                </a:ln>
                <a:solidFill>
                  <a:schemeClr val="tx1"/>
                </a:solidFill>
                <a:effectLst/>
                <a:latin typeface="Arial" pitchFamily="34" charset="0"/>
              </a:endParaRPr>
            </a:p>
          </p:txBody>
        </p:sp>
        <p:sp>
          <p:nvSpPr>
            <p:cNvPr id="17" name="Rectangle 18"/>
            <p:cNvSpPr>
              <a:spLocks noChangeArrowheads="1"/>
            </p:cNvSpPr>
            <p:nvPr/>
          </p:nvSpPr>
          <p:spPr bwMode="auto">
            <a:xfrm>
              <a:off x="2386" y="2132"/>
              <a:ext cx="1097" cy="27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cs-CZ" b="1"/>
            </a:p>
          </p:txBody>
        </p:sp>
        <p:sp>
          <p:nvSpPr>
            <p:cNvPr id="18" name="Rectangle 19"/>
            <p:cNvSpPr>
              <a:spLocks noChangeArrowheads="1"/>
            </p:cNvSpPr>
            <p:nvPr/>
          </p:nvSpPr>
          <p:spPr bwMode="auto">
            <a:xfrm>
              <a:off x="2386" y="2132"/>
              <a:ext cx="1097" cy="279"/>
            </a:xfrm>
            <a:prstGeom prst="rect">
              <a:avLst/>
            </a:prstGeom>
            <a:noFill/>
            <a:ln w="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b="1"/>
            </a:p>
          </p:txBody>
        </p:sp>
        <p:sp>
          <p:nvSpPr>
            <p:cNvPr id="19" name="Rectangle 20"/>
            <p:cNvSpPr>
              <a:spLocks noChangeArrowheads="1"/>
            </p:cNvSpPr>
            <p:nvPr/>
          </p:nvSpPr>
          <p:spPr bwMode="auto">
            <a:xfrm>
              <a:off x="2515" y="2207"/>
              <a:ext cx="945"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Arial" pitchFamily="34" charset="0"/>
                </a:rPr>
                <a:t>z vlastních zdrojů</a:t>
              </a:r>
              <a:endParaRPr kumimoji="0" lang="cs-CZ" b="1" i="0" u="none" strike="noStrike" cap="none" normalizeH="0" baseline="0">
                <a:ln>
                  <a:noFill/>
                </a:ln>
                <a:solidFill>
                  <a:schemeClr val="tx1"/>
                </a:solidFill>
                <a:effectLst/>
                <a:latin typeface="Arial" pitchFamily="34" charset="0"/>
              </a:endParaRPr>
            </a:p>
          </p:txBody>
        </p:sp>
        <p:sp>
          <p:nvSpPr>
            <p:cNvPr id="20" name="Rectangle 21"/>
            <p:cNvSpPr>
              <a:spLocks noChangeArrowheads="1"/>
            </p:cNvSpPr>
            <p:nvPr/>
          </p:nvSpPr>
          <p:spPr bwMode="auto">
            <a:xfrm>
              <a:off x="3889" y="2101"/>
              <a:ext cx="1565" cy="3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cs-CZ" b="1"/>
            </a:p>
          </p:txBody>
        </p:sp>
        <p:sp>
          <p:nvSpPr>
            <p:cNvPr id="21" name="Rectangle 22"/>
            <p:cNvSpPr>
              <a:spLocks noChangeArrowheads="1"/>
            </p:cNvSpPr>
            <p:nvPr/>
          </p:nvSpPr>
          <p:spPr bwMode="auto">
            <a:xfrm>
              <a:off x="3889" y="2101"/>
              <a:ext cx="1565" cy="325"/>
            </a:xfrm>
            <a:prstGeom prst="rect">
              <a:avLst/>
            </a:prstGeom>
            <a:noFill/>
            <a:ln w="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b="1"/>
            </a:p>
          </p:txBody>
        </p:sp>
        <p:sp>
          <p:nvSpPr>
            <p:cNvPr id="22" name="Rectangle 23"/>
            <p:cNvSpPr>
              <a:spLocks noChangeArrowheads="1"/>
            </p:cNvSpPr>
            <p:nvPr/>
          </p:nvSpPr>
          <p:spPr bwMode="auto">
            <a:xfrm>
              <a:off x="3925" y="2132"/>
              <a:ext cx="35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Arial" pitchFamily="34" charset="0"/>
                </a:rPr>
                <a:t>- akcie</a:t>
              </a:r>
              <a:endParaRPr kumimoji="0" lang="cs-CZ" b="1" i="0" u="none" strike="noStrike" cap="none" normalizeH="0" baseline="0">
                <a:ln>
                  <a:noFill/>
                </a:ln>
                <a:solidFill>
                  <a:schemeClr val="tx1"/>
                </a:solidFill>
                <a:effectLst/>
                <a:latin typeface="Arial" pitchFamily="34" charset="0"/>
              </a:endParaRPr>
            </a:p>
          </p:txBody>
        </p:sp>
        <p:sp>
          <p:nvSpPr>
            <p:cNvPr id="23" name="Rectangle 24"/>
            <p:cNvSpPr>
              <a:spLocks noChangeArrowheads="1"/>
            </p:cNvSpPr>
            <p:nvPr/>
          </p:nvSpPr>
          <p:spPr bwMode="auto">
            <a:xfrm>
              <a:off x="3925" y="2268"/>
              <a:ext cx="40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Arial" pitchFamily="34" charset="0"/>
                </a:rPr>
                <a:t>- podíly</a:t>
              </a:r>
              <a:endParaRPr kumimoji="0" lang="cs-CZ" b="1" i="0" u="none" strike="noStrike" cap="none" normalizeH="0" baseline="0">
                <a:ln>
                  <a:noFill/>
                </a:ln>
                <a:solidFill>
                  <a:schemeClr val="tx1"/>
                </a:solidFill>
                <a:effectLst/>
                <a:latin typeface="Arial" pitchFamily="34" charset="0"/>
              </a:endParaRPr>
            </a:p>
          </p:txBody>
        </p:sp>
        <p:sp>
          <p:nvSpPr>
            <p:cNvPr id="24" name="Freeform 25"/>
            <p:cNvSpPr>
              <a:spLocks noEditPoints="1"/>
            </p:cNvSpPr>
            <p:nvPr/>
          </p:nvSpPr>
          <p:spPr bwMode="auto">
            <a:xfrm>
              <a:off x="3478" y="2235"/>
              <a:ext cx="402" cy="65"/>
            </a:xfrm>
            <a:custGeom>
              <a:avLst/>
              <a:gdLst>
                <a:gd name="T0" fmla="*/ 5 w 402"/>
                <a:gd name="T1" fmla="*/ 27 h 65"/>
                <a:gd name="T2" fmla="*/ 347 w 402"/>
                <a:gd name="T3" fmla="*/ 27 h 65"/>
                <a:gd name="T4" fmla="*/ 348 w 402"/>
                <a:gd name="T5" fmla="*/ 29 h 65"/>
                <a:gd name="T6" fmla="*/ 349 w 402"/>
                <a:gd name="T7" fmla="*/ 29 h 65"/>
                <a:gd name="T8" fmla="*/ 351 w 402"/>
                <a:gd name="T9" fmla="*/ 30 h 65"/>
                <a:gd name="T10" fmla="*/ 351 w 402"/>
                <a:gd name="T11" fmla="*/ 33 h 65"/>
                <a:gd name="T12" fmla="*/ 351 w 402"/>
                <a:gd name="T13" fmla="*/ 34 h 65"/>
                <a:gd name="T14" fmla="*/ 349 w 402"/>
                <a:gd name="T15" fmla="*/ 35 h 65"/>
                <a:gd name="T16" fmla="*/ 348 w 402"/>
                <a:gd name="T17" fmla="*/ 35 h 65"/>
                <a:gd name="T18" fmla="*/ 347 w 402"/>
                <a:gd name="T19" fmla="*/ 37 h 65"/>
                <a:gd name="T20" fmla="*/ 5 w 402"/>
                <a:gd name="T21" fmla="*/ 37 h 65"/>
                <a:gd name="T22" fmla="*/ 3 w 402"/>
                <a:gd name="T23" fmla="*/ 35 h 65"/>
                <a:gd name="T24" fmla="*/ 1 w 402"/>
                <a:gd name="T25" fmla="*/ 35 h 65"/>
                <a:gd name="T26" fmla="*/ 1 w 402"/>
                <a:gd name="T27" fmla="*/ 34 h 65"/>
                <a:gd name="T28" fmla="*/ 0 w 402"/>
                <a:gd name="T29" fmla="*/ 33 h 65"/>
                <a:gd name="T30" fmla="*/ 1 w 402"/>
                <a:gd name="T31" fmla="*/ 30 h 65"/>
                <a:gd name="T32" fmla="*/ 1 w 402"/>
                <a:gd name="T33" fmla="*/ 29 h 65"/>
                <a:gd name="T34" fmla="*/ 3 w 402"/>
                <a:gd name="T35" fmla="*/ 29 h 65"/>
                <a:gd name="T36" fmla="*/ 5 w 402"/>
                <a:gd name="T37" fmla="*/ 27 h 65"/>
                <a:gd name="T38" fmla="*/ 5 w 402"/>
                <a:gd name="T39" fmla="*/ 27 h 65"/>
                <a:gd name="T40" fmla="*/ 336 w 402"/>
                <a:gd name="T41" fmla="*/ 0 h 65"/>
                <a:gd name="T42" fmla="*/ 402 w 402"/>
                <a:gd name="T43" fmla="*/ 33 h 65"/>
                <a:gd name="T44" fmla="*/ 336 w 402"/>
                <a:gd name="T45" fmla="*/ 65 h 65"/>
                <a:gd name="T46" fmla="*/ 336 w 402"/>
                <a:gd name="T47"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02" h="65">
                  <a:moveTo>
                    <a:pt x="5" y="27"/>
                  </a:moveTo>
                  <a:lnTo>
                    <a:pt x="347" y="27"/>
                  </a:lnTo>
                  <a:lnTo>
                    <a:pt x="348" y="29"/>
                  </a:lnTo>
                  <a:lnTo>
                    <a:pt x="349" y="29"/>
                  </a:lnTo>
                  <a:lnTo>
                    <a:pt x="351" y="30"/>
                  </a:lnTo>
                  <a:lnTo>
                    <a:pt x="351" y="33"/>
                  </a:lnTo>
                  <a:lnTo>
                    <a:pt x="351" y="34"/>
                  </a:lnTo>
                  <a:lnTo>
                    <a:pt x="349" y="35"/>
                  </a:lnTo>
                  <a:lnTo>
                    <a:pt x="348" y="35"/>
                  </a:lnTo>
                  <a:lnTo>
                    <a:pt x="347" y="37"/>
                  </a:lnTo>
                  <a:lnTo>
                    <a:pt x="5" y="37"/>
                  </a:lnTo>
                  <a:lnTo>
                    <a:pt x="3" y="35"/>
                  </a:lnTo>
                  <a:lnTo>
                    <a:pt x="1" y="35"/>
                  </a:lnTo>
                  <a:lnTo>
                    <a:pt x="1" y="34"/>
                  </a:lnTo>
                  <a:lnTo>
                    <a:pt x="0" y="33"/>
                  </a:lnTo>
                  <a:lnTo>
                    <a:pt x="1" y="30"/>
                  </a:lnTo>
                  <a:lnTo>
                    <a:pt x="1" y="29"/>
                  </a:lnTo>
                  <a:lnTo>
                    <a:pt x="3" y="29"/>
                  </a:lnTo>
                  <a:lnTo>
                    <a:pt x="5" y="27"/>
                  </a:lnTo>
                  <a:lnTo>
                    <a:pt x="5" y="27"/>
                  </a:lnTo>
                  <a:close/>
                  <a:moveTo>
                    <a:pt x="336" y="0"/>
                  </a:moveTo>
                  <a:lnTo>
                    <a:pt x="402" y="33"/>
                  </a:lnTo>
                  <a:lnTo>
                    <a:pt x="336" y="65"/>
                  </a:lnTo>
                  <a:lnTo>
                    <a:pt x="336" y="0"/>
                  </a:lnTo>
                  <a:close/>
                </a:path>
              </a:pathLst>
            </a:custGeom>
            <a:solidFill>
              <a:srgbClr val="000000"/>
            </a:solidFill>
            <a:ln w="1">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b="1"/>
            </a:p>
          </p:txBody>
        </p:sp>
        <p:sp>
          <p:nvSpPr>
            <p:cNvPr id="25" name="Rectangle 26"/>
            <p:cNvSpPr>
              <a:spLocks noChangeArrowheads="1"/>
            </p:cNvSpPr>
            <p:nvPr/>
          </p:nvSpPr>
          <p:spPr bwMode="auto">
            <a:xfrm>
              <a:off x="3889" y="2642"/>
              <a:ext cx="1758" cy="98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cs-CZ" b="1"/>
            </a:p>
          </p:txBody>
        </p:sp>
        <p:sp>
          <p:nvSpPr>
            <p:cNvPr id="26" name="Rectangle 27"/>
            <p:cNvSpPr>
              <a:spLocks noChangeArrowheads="1"/>
            </p:cNvSpPr>
            <p:nvPr/>
          </p:nvSpPr>
          <p:spPr bwMode="auto">
            <a:xfrm>
              <a:off x="3889" y="2642"/>
              <a:ext cx="1758" cy="986"/>
            </a:xfrm>
            <a:prstGeom prst="rect">
              <a:avLst/>
            </a:prstGeom>
            <a:noFill/>
            <a:ln w="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b="1"/>
            </a:p>
          </p:txBody>
        </p:sp>
        <p:sp>
          <p:nvSpPr>
            <p:cNvPr id="27" name="Rectangle 28"/>
            <p:cNvSpPr>
              <a:spLocks noChangeArrowheads="1"/>
            </p:cNvSpPr>
            <p:nvPr/>
          </p:nvSpPr>
          <p:spPr bwMode="auto">
            <a:xfrm>
              <a:off x="3925" y="2650"/>
              <a:ext cx="1026"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Arial" pitchFamily="34" charset="0"/>
                </a:rPr>
                <a:t>- úvěry (bankovní,  </a:t>
              </a:r>
              <a:endParaRPr kumimoji="0" lang="cs-CZ" b="1" i="0" u="none" strike="noStrike" cap="none" normalizeH="0" baseline="0">
                <a:ln>
                  <a:noFill/>
                </a:ln>
                <a:solidFill>
                  <a:schemeClr val="tx1"/>
                </a:solidFill>
                <a:effectLst/>
                <a:latin typeface="Arial" pitchFamily="34" charset="0"/>
              </a:endParaRPr>
            </a:p>
          </p:txBody>
        </p:sp>
        <p:sp>
          <p:nvSpPr>
            <p:cNvPr id="28" name="Rectangle 29"/>
            <p:cNvSpPr>
              <a:spLocks noChangeArrowheads="1"/>
            </p:cNvSpPr>
            <p:nvPr/>
          </p:nvSpPr>
          <p:spPr bwMode="auto">
            <a:xfrm>
              <a:off x="3925" y="2785"/>
              <a:ext cx="1595"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Arial" pitchFamily="34" charset="0"/>
                </a:rPr>
                <a:t>  dodavatelský, odběratelský, </a:t>
              </a:r>
              <a:endParaRPr kumimoji="0" lang="cs-CZ" b="1" i="0" u="none" strike="noStrike" cap="none" normalizeH="0" baseline="0">
                <a:ln>
                  <a:noFill/>
                </a:ln>
                <a:solidFill>
                  <a:schemeClr val="tx1"/>
                </a:solidFill>
                <a:effectLst/>
                <a:latin typeface="Arial" pitchFamily="34" charset="0"/>
              </a:endParaRPr>
            </a:p>
          </p:txBody>
        </p:sp>
        <p:sp>
          <p:nvSpPr>
            <p:cNvPr id="29" name="Rectangle 30"/>
            <p:cNvSpPr>
              <a:spLocks noChangeArrowheads="1"/>
            </p:cNvSpPr>
            <p:nvPr/>
          </p:nvSpPr>
          <p:spPr bwMode="auto">
            <a:xfrm>
              <a:off x="3925" y="2920"/>
              <a:ext cx="983"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Arial" pitchFamily="34" charset="0"/>
                </a:rPr>
                <a:t>  od zaměstnanců)</a:t>
              </a:r>
              <a:endParaRPr kumimoji="0" lang="cs-CZ" b="1" i="0" u="none" strike="noStrike" cap="none" normalizeH="0" baseline="0">
                <a:ln>
                  <a:noFill/>
                </a:ln>
                <a:solidFill>
                  <a:schemeClr val="tx1"/>
                </a:solidFill>
                <a:effectLst/>
                <a:latin typeface="Arial" pitchFamily="34" charset="0"/>
              </a:endParaRPr>
            </a:p>
          </p:txBody>
        </p:sp>
        <p:sp>
          <p:nvSpPr>
            <p:cNvPr id="30" name="Rectangle 31"/>
            <p:cNvSpPr>
              <a:spLocks noChangeArrowheads="1"/>
            </p:cNvSpPr>
            <p:nvPr/>
          </p:nvSpPr>
          <p:spPr bwMode="auto">
            <a:xfrm>
              <a:off x="3925" y="3056"/>
              <a:ext cx="60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Arial" pitchFamily="34" charset="0"/>
                </a:rPr>
                <a:t>- dluhopisy</a:t>
              </a:r>
              <a:endParaRPr kumimoji="0" lang="cs-CZ" b="1" i="0" u="none" strike="noStrike" cap="none" normalizeH="0" baseline="0">
                <a:ln>
                  <a:noFill/>
                </a:ln>
                <a:solidFill>
                  <a:schemeClr val="tx1"/>
                </a:solidFill>
                <a:effectLst/>
                <a:latin typeface="Arial" pitchFamily="34" charset="0"/>
              </a:endParaRPr>
            </a:p>
          </p:txBody>
        </p:sp>
        <p:sp>
          <p:nvSpPr>
            <p:cNvPr id="31" name="Rectangle 32"/>
            <p:cNvSpPr>
              <a:spLocks noChangeArrowheads="1"/>
            </p:cNvSpPr>
            <p:nvPr/>
          </p:nvSpPr>
          <p:spPr bwMode="auto">
            <a:xfrm>
              <a:off x="3925" y="3191"/>
              <a:ext cx="456"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Arial" pitchFamily="34" charset="0"/>
                </a:rPr>
                <a:t>- leasing</a:t>
              </a:r>
              <a:endParaRPr kumimoji="0" lang="cs-CZ" b="1" i="0" u="none" strike="noStrike" cap="none" normalizeH="0" baseline="0">
                <a:ln>
                  <a:noFill/>
                </a:ln>
                <a:solidFill>
                  <a:schemeClr val="tx1"/>
                </a:solidFill>
                <a:effectLst/>
                <a:latin typeface="Arial" pitchFamily="34" charset="0"/>
              </a:endParaRPr>
            </a:p>
          </p:txBody>
        </p:sp>
        <p:sp>
          <p:nvSpPr>
            <p:cNvPr id="14336" name="Rectangle 33"/>
            <p:cNvSpPr>
              <a:spLocks noChangeArrowheads="1"/>
            </p:cNvSpPr>
            <p:nvPr/>
          </p:nvSpPr>
          <p:spPr bwMode="auto">
            <a:xfrm>
              <a:off x="3925" y="3326"/>
              <a:ext cx="55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Arial" pitchFamily="34" charset="0"/>
                </a:rPr>
                <a:t>- faktoring</a:t>
              </a:r>
              <a:endParaRPr kumimoji="0" lang="cs-CZ" b="1" i="0" u="none" strike="noStrike" cap="none" normalizeH="0" baseline="0">
                <a:ln>
                  <a:noFill/>
                </a:ln>
                <a:solidFill>
                  <a:schemeClr val="tx1"/>
                </a:solidFill>
                <a:effectLst/>
                <a:latin typeface="Arial" pitchFamily="34" charset="0"/>
              </a:endParaRPr>
            </a:p>
          </p:txBody>
        </p:sp>
        <p:sp>
          <p:nvSpPr>
            <p:cNvPr id="14337" name="Rectangle 34"/>
            <p:cNvSpPr>
              <a:spLocks noChangeArrowheads="1"/>
            </p:cNvSpPr>
            <p:nvPr/>
          </p:nvSpPr>
          <p:spPr bwMode="auto">
            <a:xfrm>
              <a:off x="3925" y="3461"/>
              <a:ext cx="155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Arial" pitchFamily="34" charset="0"/>
                </a:rPr>
                <a:t>- inovované finanční nástroje</a:t>
              </a:r>
              <a:endParaRPr kumimoji="0" lang="cs-CZ" b="1" i="0" u="none" strike="noStrike" cap="none" normalizeH="0" baseline="0">
                <a:ln>
                  <a:noFill/>
                </a:ln>
                <a:solidFill>
                  <a:schemeClr val="tx1"/>
                </a:solidFill>
                <a:effectLst/>
                <a:latin typeface="Arial" pitchFamily="34" charset="0"/>
              </a:endParaRPr>
            </a:p>
          </p:txBody>
        </p:sp>
        <p:sp>
          <p:nvSpPr>
            <p:cNvPr id="14338" name="Rectangle 35"/>
            <p:cNvSpPr>
              <a:spLocks noChangeArrowheads="1"/>
            </p:cNvSpPr>
            <p:nvPr/>
          </p:nvSpPr>
          <p:spPr bwMode="auto">
            <a:xfrm>
              <a:off x="2386" y="2985"/>
              <a:ext cx="1097" cy="2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cs-CZ" b="1"/>
            </a:p>
          </p:txBody>
        </p:sp>
        <p:sp>
          <p:nvSpPr>
            <p:cNvPr id="14341" name="Rectangle 36"/>
            <p:cNvSpPr>
              <a:spLocks noChangeArrowheads="1"/>
            </p:cNvSpPr>
            <p:nvPr/>
          </p:nvSpPr>
          <p:spPr bwMode="auto">
            <a:xfrm>
              <a:off x="2386" y="2985"/>
              <a:ext cx="1097" cy="278"/>
            </a:xfrm>
            <a:prstGeom prst="rect">
              <a:avLst/>
            </a:prstGeom>
            <a:noFill/>
            <a:ln w="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b="1"/>
            </a:p>
          </p:txBody>
        </p:sp>
        <p:sp>
          <p:nvSpPr>
            <p:cNvPr id="14342" name="Rectangle 37"/>
            <p:cNvSpPr>
              <a:spLocks noChangeArrowheads="1"/>
            </p:cNvSpPr>
            <p:nvPr/>
          </p:nvSpPr>
          <p:spPr bwMode="auto">
            <a:xfrm>
              <a:off x="2591" y="3059"/>
              <a:ext cx="77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Arial" pitchFamily="34" charset="0"/>
                </a:rPr>
                <a:t>z cizích zdrojů</a:t>
              </a:r>
              <a:endParaRPr kumimoji="0" lang="cs-CZ" b="1" i="0" u="none" strike="noStrike" cap="none" normalizeH="0" baseline="0">
                <a:ln>
                  <a:noFill/>
                </a:ln>
                <a:solidFill>
                  <a:schemeClr val="tx1"/>
                </a:solidFill>
                <a:effectLst/>
                <a:latin typeface="Arial" pitchFamily="34" charset="0"/>
              </a:endParaRPr>
            </a:p>
          </p:txBody>
        </p:sp>
        <p:sp>
          <p:nvSpPr>
            <p:cNvPr id="14343" name="Freeform 38"/>
            <p:cNvSpPr>
              <a:spLocks noEditPoints="1"/>
            </p:cNvSpPr>
            <p:nvPr/>
          </p:nvSpPr>
          <p:spPr bwMode="auto">
            <a:xfrm>
              <a:off x="3478" y="3087"/>
              <a:ext cx="402" cy="66"/>
            </a:xfrm>
            <a:custGeom>
              <a:avLst/>
              <a:gdLst>
                <a:gd name="T0" fmla="*/ 5 w 402"/>
                <a:gd name="T1" fmla="*/ 28 h 66"/>
                <a:gd name="T2" fmla="*/ 347 w 402"/>
                <a:gd name="T3" fmla="*/ 28 h 66"/>
                <a:gd name="T4" fmla="*/ 348 w 402"/>
                <a:gd name="T5" fmla="*/ 29 h 66"/>
                <a:gd name="T6" fmla="*/ 349 w 402"/>
                <a:gd name="T7" fmla="*/ 29 h 66"/>
                <a:gd name="T8" fmla="*/ 351 w 402"/>
                <a:gd name="T9" fmla="*/ 30 h 66"/>
                <a:gd name="T10" fmla="*/ 351 w 402"/>
                <a:gd name="T11" fmla="*/ 33 h 66"/>
                <a:gd name="T12" fmla="*/ 351 w 402"/>
                <a:gd name="T13" fmla="*/ 34 h 66"/>
                <a:gd name="T14" fmla="*/ 349 w 402"/>
                <a:gd name="T15" fmla="*/ 35 h 66"/>
                <a:gd name="T16" fmla="*/ 348 w 402"/>
                <a:gd name="T17" fmla="*/ 35 h 66"/>
                <a:gd name="T18" fmla="*/ 347 w 402"/>
                <a:gd name="T19" fmla="*/ 37 h 66"/>
                <a:gd name="T20" fmla="*/ 5 w 402"/>
                <a:gd name="T21" fmla="*/ 37 h 66"/>
                <a:gd name="T22" fmla="*/ 3 w 402"/>
                <a:gd name="T23" fmla="*/ 35 h 66"/>
                <a:gd name="T24" fmla="*/ 1 w 402"/>
                <a:gd name="T25" fmla="*/ 35 h 66"/>
                <a:gd name="T26" fmla="*/ 1 w 402"/>
                <a:gd name="T27" fmla="*/ 34 h 66"/>
                <a:gd name="T28" fmla="*/ 0 w 402"/>
                <a:gd name="T29" fmla="*/ 33 h 66"/>
                <a:gd name="T30" fmla="*/ 1 w 402"/>
                <a:gd name="T31" fmla="*/ 30 h 66"/>
                <a:gd name="T32" fmla="*/ 1 w 402"/>
                <a:gd name="T33" fmla="*/ 29 h 66"/>
                <a:gd name="T34" fmla="*/ 3 w 402"/>
                <a:gd name="T35" fmla="*/ 29 h 66"/>
                <a:gd name="T36" fmla="*/ 5 w 402"/>
                <a:gd name="T37" fmla="*/ 28 h 66"/>
                <a:gd name="T38" fmla="*/ 5 w 402"/>
                <a:gd name="T39" fmla="*/ 28 h 66"/>
                <a:gd name="T40" fmla="*/ 336 w 402"/>
                <a:gd name="T41" fmla="*/ 0 h 66"/>
                <a:gd name="T42" fmla="*/ 402 w 402"/>
                <a:gd name="T43" fmla="*/ 33 h 66"/>
                <a:gd name="T44" fmla="*/ 336 w 402"/>
                <a:gd name="T45" fmla="*/ 66 h 66"/>
                <a:gd name="T46" fmla="*/ 336 w 402"/>
                <a:gd name="T47"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02" h="66">
                  <a:moveTo>
                    <a:pt x="5" y="28"/>
                  </a:moveTo>
                  <a:lnTo>
                    <a:pt x="347" y="28"/>
                  </a:lnTo>
                  <a:lnTo>
                    <a:pt x="348" y="29"/>
                  </a:lnTo>
                  <a:lnTo>
                    <a:pt x="349" y="29"/>
                  </a:lnTo>
                  <a:lnTo>
                    <a:pt x="351" y="30"/>
                  </a:lnTo>
                  <a:lnTo>
                    <a:pt x="351" y="33"/>
                  </a:lnTo>
                  <a:lnTo>
                    <a:pt x="351" y="34"/>
                  </a:lnTo>
                  <a:lnTo>
                    <a:pt x="349" y="35"/>
                  </a:lnTo>
                  <a:lnTo>
                    <a:pt x="348" y="35"/>
                  </a:lnTo>
                  <a:lnTo>
                    <a:pt x="347" y="37"/>
                  </a:lnTo>
                  <a:lnTo>
                    <a:pt x="5" y="37"/>
                  </a:lnTo>
                  <a:lnTo>
                    <a:pt x="3" y="35"/>
                  </a:lnTo>
                  <a:lnTo>
                    <a:pt x="1" y="35"/>
                  </a:lnTo>
                  <a:lnTo>
                    <a:pt x="1" y="34"/>
                  </a:lnTo>
                  <a:lnTo>
                    <a:pt x="0" y="33"/>
                  </a:lnTo>
                  <a:lnTo>
                    <a:pt x="1" y="30"/>
                  </a:lnTo>
                  <a:lnTo>
                    <a:pt x="1" y="29"/>
                  </a:lnTo>
                  <a:lnTo>
                    <a:pt x="3" y="29"/>
                  </a:lnTo>
                  <a:lnTo>
                    <a:pt x="5" y="28"/>
                  </a:lnTo>
                  <a:lnTo>
                    <a:pt x="5" y="28"/>
                  </a:lnTo>
                  <a:close/>
                  <a:moveTo>
                    <a:pt x="336" y="0"/>
                  </a:moveTo>
                  <a:lnTo>
                    <a:pt x="402" y="33"/>
                  </a:lnTo>
                  <a:lnTo>
                    <a:pt x="336" y="66"/>
                  </a:lnTo>
                  <a:lnTo>
                    <a:pt x="336" y="0"/>
                  </a:lnTo>
                  <a:close/>
                </a:path>
              </a:pathLst>
            </a:custGeom>
            <a:solidFill>
              <a:srgbClr val="000000"/>
            </a:solidFill>
            <a:ln w="1">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b="1"/>
            </a:p>
          </p:txBody>
        </p:sp>
        <p:sp>
          <p:nvSpPr>
            <p:cNvPr id="14344" name="Freeform 39"/>
            <p:cNvSpPr>
              <a:spLocks noEditPoints="1"/>
            </p:cNvSpPr>
            <p:nvPr/>
          </p:nvSpPr>
          <p:spPr bwMode="auto">
            <a:xfrm>
              <a:off x="2043" y="2268"/>
              <a:ext cx="334" cy="441"/>
            </a:xfrm>
            <a:custGeom>
              <a:avLst/>
              <a:gdLst>
                <a:gd name="T0" fmla="*/ 2 w 334"/>
                <a:gd name="T1" fmla="*/ 434 h 441"/>
                <a:gd name="T2" fmla="*/ 297 w 334"/>
                <a:gd name="T3" fmla="*/ 40 h 441"/>
                <a:gd name="T4" fmla="*/ 298 w 334"/>
                <a:gd name="T5" fmla="*/ 39 h 441"/>
                <a:gd name="T6" fmla="*/ 300 w 334"/>
                <a:gd name="T7" fmla="*/ 39 h 441"/>
                <a:gd name="T8" fmla="*/ 301 w 334"/>
                <a:gd name="T9" fmla="*/ 39 h 441"/>
                <a:gd name="T10" fmla="*/ 302 w 334"/>
                <a:gd name="T11" fmla="*/ 39 h 441"/>
                <a:gd name="T12" fmla="*/ 304 w 334"/>
                <a:gd name="T13" fmla="*/ 40 h 441"/>
                <a:gd name="T14" fmla="*/ 305 w 334"/>
                <a:gd name="T15" fmla="*/ 42 h 441"/>
                <a:gd name="T16" fmla="*/ 305 w 334"/>
                <a:gd name="T17" fmla="*/ 44 h 441"/>
                <a:gd name="T18" fmla="*/ 304 w 334"/>
                <a:gd name="T19" fmla="*/ 46 h 441"/>
                <a:gd name="T20" fmla="*/ 8 w 334"/>
                <a:gd name="T21" fmla="*/ 438 h 441"/>
                <a:gd name="T22" fmla="*/ 7 w 334"/>
                <a:gd name="T23" fmla="*/ 440 h 441"/>
                <a:gd name="T24" fmla="*/ 6 w 334"/>
                <a:gd name="T25" fmla="*/ 441 h 441"/>
                <a:gd name="T26" fmla="*/ 4 w 334"/>
                <a:gd name="T27" fmla="*/ 441 h 441"/>
                <a:gd name="T28" fmla="*/ 3 w 334"/>
                <a:gd name="T29" fmla="*/ 440 h 441"/>
                <a:gd name="T30" fmla="*/ 2 w 334"/>
                <a:gd name="T31" fmla="*/ 438 h 441"/>
                <a:gd name="T32" fmla="*/ 0 w 334"/>
                <a:gd name="T33" fmla="*/ 437 h 441"/>
                <a:gd name="T34" fmla="*/ 2 w 334"/>
                <a:gd name="T35" fmla="*/ 436 h 441"/>
                <a:gd name="T36" fmla="*/ 2 w 334"/>
                <a:gd name="T37" fmla="*/ 434 h 441"/>
                <a:gd name="T38" fmla="*/ 2 w 334"/>
                <a:gd name="T39" fmla="*/ 434 h 441"/>
                <a:gd name="T40" fmla="*/ 268 w 334"/>
                <a:gd name="T41" fmla="*/ 32 h 441"/>
                <a:gd name="T42" fmla="*/ 334 w 334"/>
                <a:gd name="T43" fmla="*/ 0 h 441"/>
                <a:gd name="T44" fmla="*/ 321 w 334"/>
                <a:gd name="T45" fmla="*/ 72 h 441"/>
                <a:gd name="T46" fmla="*/ 268 w 334"/>
                <a:gd name="T47" fmla="*/ 32 h 4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34" h="441">
                  <a:moveTo>
                    <a:pt x="2" y="434"/>
                  </a:moveTo>
                  <a:lnTo>
                    <a:pt x="297" y="40"/>
                  </a:lnTo>
                  <a:lnTo>
                    <a:pt x="298" y="39"/>
                  </a:lnTo>
                  <a:lnTo>
                    <a:pt x="300" y="39"/>
                  </a:lnTo>
                  <a:lnTo>
                    <a:pt x="301" y="39"/>
                  </a:lnTo>
                  <a:lnTo>
                    <a:pt x="302" y="39"/>
                  </a:lnTo>
                  <a:lnTo>
                    <a:pt x="304" y="40"/>
                  </a:lnTo>
                  <a:lnTo>
                    <a:pt x="305" y="42"/>
                  </a:lnTo>
                  <a:lnTo>
                    <a:pt x="305" y="44"/>
                  </a:lnTo>
                  <a:lnTo>
                    <a:pt x="304" y="46"/>
                  </a:lnTo>
                  <a:lnTo>
                    <a:pt x="8" y="438"/>
                  </a:lnTo>
                  <a:lnTo>
                    <a:pt x="7" y="440"/>
                  </a:lnTo>
                  <a:lnTo>
                    <a:pt x="6" y="441"/>
                  </a:lnTo>
                  <a:lnTo>
                    <a:pt x="4" y="441"/>
                  </a:lnTo>
                  <a:lnTo>
                    <a:pt x="3" y="440"/>
                  </a:lnTo>
                  <a:lnTo>
                    <a:pt x="2" y="438"/>
                  </a:lnTo>
                  <a:lnTo>
                    <a:pt x="0" y="437"/>
                  </a:lnTo>
                  <a:lnTo>
                    <a:pt x="2" y="436"/>
                  </a:lnTo>
                  <a:lnTo>
                    <a:pt x="2" y="434"/>
                  </a:lnTo>
                  <a:lnTo>
                    <a:pt x="2" y="434"/>
                  </a:lnTo>
                  <a:close/>
                  <a:moveTo>
                    <a:pt x="268" y="32"/>
                  </a:moveTo>
                  <a:lnTo>
                    <a:pt x="334" y="0"/>
                  </a:lnTo>
                  <a:lnTo>
                    <a:pt x="321" y="72"/>
                  </a:lnTo>
                  <a:lnTo>
                    <a:pt x="268" y="32"/>
                  </a:lnTo>
                  <a:close/>
                </a:path>
              </a:pathLst>
            </a:custGeom>
            <a:solidFill>
              <a:srgbClr val="000000"/>
            </a:solidFill>
            <a:ln w="1">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b="1"/>
            </a:p>
          </p:txBody>
        </p:sp>
        <p:sp>
          <p:nvSpPr>
            <p:cNvPr id="14345" name="Freeform 40"/>
            <p:cNvSpPr>
              <a:spLocks noEditPoints="1"/>
            </p:cNvSpPr>
            <p:nvPr/>
          </p:nvSpPr>
          <p:spPr bwMode="auto">
            <a:xfrm>
              <a:off x="2043" y="2709"/>
              <a:ext cx="343" cy="411"/>
            </a:xfrm>
            <a:custGeom>
              <a:avLst/>
              <a:gdLst>
                <a:gd name="T0" fmla="*/ 8 w 343"/>
                <a:gd name="T1" fmla="*/ 2 h 411"/>
                <a:gd name="T2" fmla="*/ 310 w 343"/>
                <a:gd name="T3" fmla="*/ 366 h 411"/>
                <a:gd name="T4" fmla="*/ 312 w 343"/>
                <a:gd name="T5" fmla="*/ 368 h 411"/>
                <a:gd name="T6" fmla="*/ 312 w 343"/>
                <a:gd name="T7" fmla="*/ 369 h 411"/>
                <a:gd name="T8" fmla="*/ 312 w 343"/>
                <a:gd name="T9" fmla="*/ 370 h 411"/>
                <a:gd name="T10" fmla="*/ 310 w 343"/>
                <a:gd name="T11" fmla="*/ 371 h 411"/>
                <a:gd name="T12" fmla="*/ 309 w 343"/>
                <a:gd name="T13" fmla="*/ 373 h 411"/>
                <a:gd name="T14" fmla="*/ 308 w 343"/>
                <a:gd name="T15" fmla="*/ 373 h 411"/>
                <a:gd name="T16" fmla="*/ 306 w 343"/>
                <a:gd name="T17" fmla="*/ 371 h 411"/>
                <a:gd name="T18" fmla="*/ 305 w 343"/>
                <a:gd name="T19" fmla="*/ 371 h 411"/>
                <a:gd name="T20" fmla="*/ 2 w 343"/>
                <a:gd name="T21" fmla="*/ 8 h 411"/>
                <a:gd name="T22" fmla="*/ 2 w 343"/>
                <a:gd name="T23" fmla="*/ 5 h 411"/>
                <a:gd name="T24" fmla="*/ 0 w 343"/>
                <a:gd name="T25" fmla="*/ 4 h 411"/>
                <a:gd name="T26" fmla="*/ 2 w 343"/>
                <a:gd name="T27" fmla="*/ 2 h 411"/>
                <a:gd name="T28" fmla="*/ 3 w 343"/>
                <a:gd name="T29" fmla="*/ 1 h 411"/>
                <a:gd name="T30" fmla="*/ 4 w 343"/>
                <a:gd name="T31" fmla="*/ 1 h 411"/>
                <a:gd name="T32" fmla="*/ 6 w 343"/>
                <a:gd name="T33" fmla="*/ 0 h 411"/>
                <a:gd name="T34" fmla="*/ 7 w 343"/>
                <a:gd name="T35" fmla="*/ 1 h 411"/>
                <a:gd name="T36" fmla="*/ 8 w 343"/>
                <a:gd name="T37" fmla="*/ 2 h 411"/>
                <a:gd name="T38" fmla="*/ 8 w 343"/>
                <a:gd name="T39" fmla="*/ 2 h 411"/>
                <a:gd name="T40" fmla="*/ 326 w 343"/>
                <a:gd name="T41" fmla="*/ 339 h 411"/>
                <a:gd name="T42" fmla="*/ 343 w 343"/>
                <a:gd name="T43" fmla="*/ 411 h 411"/>
                <a:gd name="T44" fmla="*/ 275 w 343"/>
                <a:gd name="T45" fmla="*/ 381 h 411"/>
                <a:gd name="T46" fmla="*/ 326 w 343"/>
                <a:gd name="T47" fmla="*/ 339 h 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43" h="411">
                  <a:moveTo>
                    <a:pt x="8" y="2"/>
                  </a:moveTo>
                  <a:lnTo>
                    <a:pt x="310" y="366"/>
                  </a:lnTo>
                  <a:lnTo>
                    <a:pt x="312" y="368"/>
                  </a:lnTo>
                  <a:lnTo>
                    <a:pt x="312" y="369"/>
                  </a:lnTo>
                  <a:lnTo>
                    <a:pt x="312" y="370"/>
                  </a:lnTo>
                  <a:lnTo>
                    <a:pt x="310" y="371"/>
                  </a:lnTo>
                  <a:lnTo>
                    <a:pt x="309" y="373"/>
                  </a:lnTo>
                  <a:lnTo>
                    <a:pt x="308" y="373"/>
                  </a:lnTo>
                  <a:lnTo>
                    <a:pt x="306" y="371"/>
                  </a:lnTo>
                  <a:lnTo>
                    <a:pt x="305" y="371"/>
                  </a:lnTo>
                  <a:lnTo>
                    <a:pt x="2" y="8"/>
                  </a:lnTo>
                  <a:lnTo>
                    <a:pt x="2" y="5"/>
                  </a:lnTo>
                  <a:lnTo>
                    <a:pt x="0" y="4"/>
                  </a:lnTo>
                  <a:lnTo>
                    <a:pt x="2" y="2"/>
                  </a:lnTo>
                  <a:lnTo>
                    <a:pt x="3" y="1"/>
                  </a:lnTo>
                  <a:lnTo>
                    <a:pt x="4" y="1"/>
                  </a:lnTo>
                  <a:lnTo>
                    <a:pt x="6" y="0"/>
                  </a:lnTo>
                  <a:lnTo>
                    <a:pt x="7" y="1"/>
                  </a:lnTo>
                  <a:lnTo>
                    <a:pt x="8" y="2"/>
                  </a:lnTo>
                  <a:lnTo>
                    <a:pt x="8" y="2"/>
                  </a:lnTo>
                  <a:close/>
                  <a:moveTo>
                    <a:pt x="326" y="339"/>
                  </a:moveTo>
                  <a:lnTo>
                    <a:pt x="343" y="411"/>
                  </a:lnTo>
                  <a:lnTo>
                    <a:pt x="275" y="381"/>
                  </a:lnTo>
                  <a:lnTo>
                    <a:pt x="326" y="339"/>
                  </a:lnTo>
                  <a:close/>
                </a:path>
              </a:pathLst>
            </a:custGeom>
            <a:solidFill>
              <a:srgbClr val="000000"/>
            </a:solidFill>
            <a:ln w="1">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b="1"/>
            </a:p>
          </p:txBody>
        </p:sp>
        <p:sp>
          <p:nvSpPr>
            <p:cNvPr id="14346" name="Rectangle 41"/>
            <p:cNvSpPr>
              <a:spLocks noChangeArrowheads="1"/>
            </p:cNvSpPr>
            <p:nvPr/>
          </p:nvSpPr>
          <p:spPr bwMode="auto">
            <a:xfrm>
              <a:off x="104" y="2005"/>
              <a:ext cx="769" cy="28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cs-CZ" b="1"/>
            </a:p>
          </p:txBody>
        </p:sp>
        <p:sp>
          <p:nvSpPr>
            <p:cNvPr id="14347" name="Rectangle 42"/>
            <p:cNvSpPr>
              <a:spLocks noChangeArrowheads="1"/>
            </p:cNvSpPr>
            <p:nvPr/>
          </p:nvSpPr>
          <p:spPr bwMode="auto">
            <a:xfrm>
              <a:off x="104" y="2005"/>
              <a:ext cx="769" cy="286"/>
            </a:xfrm>
            <a:prstGeom prst="rect">
              <a:avLst/>
            </a:prstGeom>
            <a:noFill/>
            <a:ln w="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b="1"/>
            </a:p>
          </p:txBody>
        </p:sp>
        <p:sp>
          <p:nvSpPr>
            <p:cNvPr id="14348" name="Rectangle 43"/>
            <p:cNvSpPr>
              <a:spLocks noChangeArrowheads="1"/>
            </p:cNvSpPr>
            <p:nvPr/>
          </p:nvSpPr>
          <p:spPr bwMode="auto">
            <a:xfrm>
              <a:off x="209" y="2084"/>
              <a:ext cx="625"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Arial" pitchFamily="34" charset="0"/>
                </a:rPr>
                <a:t>financování</a:t>
              </a:r>
              <a:endParaRPr kumimoji="0" lang="cs-CZ" b="1" i="0" u="none" strike="noStrike" cap="none" normalizeH="0" baseline="0">
                <a:ln>
                  <a:noFill/>
                </a:ln>
                <a:solidFill>
                  <a:schemeClr val="tx1"/>
                </a:solidFill>
                <a:effectLst/>
                <a:latin typeface="Arial" pitchFamily="34" charset="0"/>
              </a:endParaRPr>
            </a:p>
          </p:txBody>
        </p:sp>
        <p:sp>
          <p:nvSpPr>
            <p:cNvPr id="14349" name="Freeform 44"/>
            <p:cNvSpPr>
              <a:spLocks noEditPoints="1"/>
            </p:cNvSpPr>
            <p:nvPr/>
          </p:nvSpPr>
          <p:spPr bwMode="auto">
            <a:xfrm>
              <a:off x="867" y="1544"/>
              <a:ext cx="334" cy="592"/>
            </a:xfrm>
            <a:custGeom>
              <a:avLst/>
              <a:gdLst>
                <a:gd name="T0" fmla="*/ 2 w 334"/>
                <a:gd name="T1" fmla="*/ 586 h 592"/>
                <a:gd name="T2" fmla="*/ 304 w 334"/>
                <a:gd name="T3" fmla="*/ 45 h 592"/>
                <a:gd name="T4" fmla="*/ 304 w 334"/>
                <a:gd name="T5" fmla="*/ 43 h 592"/>
                <a:gd name="T6" fmla="*/ 305 w 334"/>
                <a:gd name="T7" fmla="*/ 43 h 592"/>
                <a:gd name="T8" fmla="*/ 308 w 334"/>
                <a:gd name="T9" fmla="*/ 43 h 592"/>
                <a:gd name="T10" fmla="*/ 309 w 334"/>
                <a:gd name="T11" fmla="*/ 43 h 592"/>
                <a:gd name="T12" fmla="*/ 310 w 334"/>
                <a:gd name="T13" fmla="*/ 45 h 592"/>
                <a:gd name="T14" fmla="*/ 310 w 334"/>
                <a:gd name="T15" fmla="*/ 46 h 592"/>
                <a:gd name="T16" fmla="*/ 310 w 334"/>
                <a:gd name="T17" fmla="*/ 47 h 592"/>
                <a:gd name="T18" fmla="*/ 310 w 334"/>
                <a:gd name="T19" fmla="*/ 49 h 592"/>
                <a:gd name="T20" fmla="*/ 8 w 334"/>
                <a:gd name="T21" fmla="*/ 590 h 592"/>
                <a:gd name="T22" fmla="*/ 7 w 334"/>
                <a:gd name="T23" fmla="*/ 591 h 592"/>
                <a:gd name="T24" fmla="*/ 6 w 334"/>
                <a:gd name="T25" fmla="*/ 592 h 592"/>
                <a:gd name="T26" fmla="*/ 4 w 334"/>
                <a:gd name="T27" fmla="*/ 592 h 592"/>
                <a:gd name="T28" fmla="*/ 3 w 334"/>
                <a:gd name="T29" fmla="*/ 591 h 592"/>
                <a:gd name="T30" fmla="*/ 2 w 334"/>
                <a:gd name="T31" fmla="*/ 590 h 592"/>
                <a:gd name="T32" fmla="*/ 2 w 334"/>
                <a:gd name="T33" fmla="*/ 588 h 592"/>
                <a:gd name="T34" fmla="*/ 0 w 334"/>
                <a:gd name="T35" fmla="*/ 587 h 592"/>
                <a:gd name="T36" fmla="*/ 2 w 334"/>
                <a:gd name="T37" fmla="*/ 586 h 592"/>
                <a:gd name="T38" fmla="*/ 2 w 334"/>
                <a:gd name="T39" fmla="*/ 586 h 592"/>
                <a:gd name="T40" fmla="*/ 272 w 334"/>
                <a:gd name="T41" fmla="*/ 41 h 592"/>
                <a:gd name="T42" fmla="*/ 334 w 334"/>
                <a:gd name="T43" fmla="*/ 0 h 592"/>
                <a:gd name="T44" fmla="*/ 330 w 334"/>
                <a:gd name="T45" fmla="*/ 72 h 592"/>
                <a:gd name="T46" fmla="*/ 272 w 334"/>
                <a:gd name="T47" fmla="*/ 41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34" h="592">
                  <a:moveTo>
                    <a:pt x="2" y="586"/>
                  </a:moveTo>
                  <a:lnTo>
                    <a:pt x="304" y="45"/>
                  </a:lnTo>
                  <a:lnTo>
                    <a:pt x="304" y="43"/>
                  </a:lnTo>
                  <a:lnTo>
                    <a:pt x="305" y="43"/>
                  </a:lnTo>
                  <a:lnTo>
                    <a:pt x="308" y="43"/>
                  </a:lnTo>
                  <a:lnTo>
                    <a:pt x="309" y="43"/>
                  </a:lnTo>
                  <a:lnTo>
                    <a:pt x="310" y="45"/>
                  </a:lnTo>
                  <a:lnTo>
                    <a:pt x="310" y="46"/>
                  </a:lnTo>
                  <a:lnTo>
                    <a:pt x="310" y="47"/>
                  </a:lnTo>
                  <a:lnTo>
                    <a:pt x="310" y="49"/>
                  </a:lnTo>
                  <a:lnTo>
                    <a:pt x="8" y="590"/>
                  </a:lnTo>
                  <a:lnTo>
                    <a:pt x="7" y="591"/>
                  </a:lnTo>
                  <a:lnTo>
                    <a:pt x="6" y="592"/>
                  </a:lnTo>
                  <a:lnTo>
                    <a:pt x="4" y="592"/>
                  </a:lnTo>
                  <a:lnTo>
                    <a:pt x="3" y="591"/>
                  </a:lnTo>
                  <a:lnTo>
                    <a:pt x="2" y="590"/>
                  </a:lnTo>
                  <a:lnTo>
                    <a:pt x="2" y="588"/>
                  </a:lnTo>
                  <a:lnTo>
                    <a:pt x="0" y="587"/>
                  </a:lnTo>
                  <a:lnTo>
                    <a:pt x="2" y="586"/>
                  </a:lnTo>
                  <a:lnTo>
                    <a:pt x="2" y="586"/>
                  </a:lnTo>
                  <a:close/>
                  <a:moveTo>
                    <a:pt x="272" y="41"/>
                  </a:moveTo>
                  <a:lnTo>
                    <a:pt x="334" y="0"/>
                  </a:lnTo>
                  <a:lnTo>
                    <a:pt x="330" y="72"/>
                  </a:lnTo>
                  <a:lnTo>
                    <a:pt x="272" y="41"/>
                  </a:lnTo>
                  <a:close/>
                </a:path>
              </a:pathLst>
            </a:custGeom>
            <a:solidFill>
              <a:srgbClr val="000000"/>
            </a:solidFill>
            <a:ln w="1">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b="1"/>
            </a:p>
          </p:txBody>
        </p:sp>
        <p:sp>
          <p:nvSpPr>
            <p:cNvPr id="14350" name="Freeform 45"/>
            <p:cNvSpPr>
              <a:spLocks noEditPoints="1"/>
            </p:cNvSpPr>
            <p:nvPr/>
          </p:nvSpPr>
          <p:spPr bwMode="auto">
            <a:xfrm>
              <a:off x="877" y="2127"/>
              <a:ext cx="324" cy="603"/>
            </a:xfrm>
            <a:custGeom>
              <a:avLst/>
              <a:gdLst>
                <a:gd name="T0" fmla="*/ 8 w 324"/>
                <a:gd name="T1" fmla="*/ 3 h 603"/>
                <a:gd name="T2" fmla="*/ 302 w 324"/>
                <a:gd name="T3" fmla="*/ 552 h 603"/>
                <a:gd name="T4" fmla="*/ 302 w 324"/>
                <a:gd name="T5" fmla="*/ 554 h 603"/>
                <a:gd name="T6" fmla="*/ 302 w 324"/>
                <a:gd name="T7" fmla="*/ 556 h 603"/>
                <a:gd name="T8" fmla="*/ 300 w 324"/>
                <a:gd name="T9" fmla="*/ 557 h 603"/>
                <a:gd name="T10" fmla="*/ 299 w 324"/>
                <a:gd name="T11" fmla="*/ 558 h 603"/>
                <a:gd name="T12" fmla="*/ 298 w 324"/>
                <a:gd name="T13" fmla="*/ 558 h 603"/>
                <a:gd name="T14" fmla="*/ 297 w 324"/>
                <a:gd name="T15" fmla="*/ 558 h 603"/>
                <a:gd name="T16" fmla="*/ 295 w 324"/>
                <a:gd name="T17" fmla="*/ 557 h 603"/>
                <a:gd name="T18" fmla="*/ 294 w 324"/>
                <a:gd name="T19" fmla="*/ 556 h 603"/>
                <a:gd name="T20" fmla="*/ 1 w 324"/>
                <a:gd name="T21" fmla="*/ 7 h 603"/>
                <a:gd name="T22" fmla="*/ 0 w 324"/>
                <a:gd name="T23" fmla="*/ 5 h 603"/>
                <a:gd name="T24" fmla="*/ 1 w 324"/>
                <a:gd name="T25" fmla="*/ 4 h 603"/>
                <a:gd name="T26" fmla="*/ 1 w 324"/>
                <a:gd name="T27" fmla="*/ 3 h 603"/>
                <a:gd name="T28" fmla="*/ 2 w 324"/>
                <a:gd name="T29" fmla="*/ 1 h 603"/>
                <a:gd name="T30" fmla="*/ 4 w 324"/>
                <a:gd name="T31" fmla="*/ 0 h 603"/>
                <a:gd name="T32" fmla="*/ 5 w 324"/>
                <a:gd name="T33" fmla="*/ 1 h 603"/>
                <a:gd name="T34" fmla="*/ 8 w 324"/>
                <a:gd name="T35" fmla="*/ 1 h 603"/>
                <a:gd name="T36" fmla="*/ 8 w 324"/>
                <a:gd name="T37" fmla="*/ 3 h 603"/>
                <a:gd name="T38" fmla="*/ 8 w 324"/>
                <a:gd name="T39" fmla="*/ 3 h 603"/>
                <a:gd name="T40" fmla="*/ 321 w 324"/>
                <a:gd name="T41" fmla="*/ 529 h 603"/>
                <a:gd name="T42" fmla="*/ 324 w 324"/>
                <a:gd name="T43" fmla="*/ 603 h 603"/>
                <a:gd name="T44" fmla="*/ 264 w 324"/>
                <a:gd name="T45" fmla="*/ 559 h 603"/>
                <a:gd name="T46" fmla="*/ 321 w 324"/>
                <a:gd name="T47" fmla="*/ 529 h 6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24" h="603">
                  <a:moveTo>
                    <a:pt x="8" y="3"/>
                  </a:moveTo>
                  <a:lnTo>
                    <a:pt x="302" y="552"/>
                  </a:lnTo>
                  <a:lnTo>
                    <a:pt x="302" y="554"/>
                  </a:lnTo>
                  <a:lnTo>
                    <a:pt x="302" y="556"/>
                  </a:lnTo>
                  <a:lnTo>
                    <a:pt x="300" y="557"/>
                  </a:lnTo>
                  <a:lnTo>
                    <a:pt x="299" y="558"/>
                  </a:lnTo>
                  <a:lnTo>
                    <a:pt x="298" y="558"/>
                  </a:lnTo>
                  <a:lnTo>
                    <a:pt x="297" y="558"/>
                  </a:lnTo>
                  <a:lnTo>
                    <a:pt x="295" y="557"/>
                  </a:lnTo>
                  <a:lnTo>
                    <a:pt x="294" y="556"/>
                  </a:lnTo>
                  <a:lnTo>
                    <a:pt x="1" y="7"/>
                  </a:lnTo>
                  <a:lnTo>
                    <a:pt x="0" y="5"/>
                  </a:lnTo>
                  <a:lnTo>
                    <a:pt x="1" y="4"/>
                  </a:lnTo>
                  <a:lnTo>
                    <a:pt x="1" y="3"/>
                  </a:lnTo>
                  <a:lnTo>
                    <a:pt x="2" y="1"/>
                  </a:lnTo>
                  <a:lnTo>
                    <a:pt x="4" y="0"/>
                  </a:lnTo>
                  <a:lnTo>
                    <a:pt x="5" y="1"/>
                  </a:lnTo>
                  <a:lnTo>
                    <a:pt x="8" y="1"/>
                  </a:lnTo>
                  <a:lnTo>
                    <a:pt x="8" y="3"/>
                  </a:lnTo>
                  <a:lnTo>
                    <a:pt x="8" y="3"/>
                  </a:lnTo>
                  <a:close/>
                  <a:moveTo>
                    <a:pt x="321" y="529"/>
                  </a:moveTo>
                  <a:lnTo>
                    <a:pt x="324" y="603"/>
                  </a:lnTo>
                  <a:lnTo>
                    <a:pt x="264" y="559"/>
                  </a:lnTo>
                  <a:lnTo>
                    <a:pt x="321" y="529"/>
                  </a:lnTo>
                  <a:close/>
                </a:path>
              </a:pathLst>
            </a:custGeom>
            <a:solidFill>
              <a:srgbClr val="000000"/>
            </a:solidFill>
            <a:ln w="1">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b="1"/>
            </a:p>
          </p:txBody>
        </p:sp>
      </p:grpSp>
    </p:spTree>
    <p:extLst>
      <p:ext uri="{BB962C8B-B14F-4D97-AF65-F5344CB8AC3E}">
        <p14:creationId xmlns:p14="http://schemas.microsoft.com/office/powerpoint/2010/main" val="3755372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199" y="598487"/>
            <a:ext cx="8229600" cy="1196975"/>
          </a:xfrm>
        </p:spPr>
        <p:txBody>
          <a:bodyPr/>
          <a:lstStyle/>
          <a:p>
            <a:pPr fontAlgn="auto">
              <a:spcAft>
                <a:spcPts val="0"/>
              </a:spcAft>
              <a:defRPr/>
            </a:pPr>
            <a:r>
              <a:rPr lang="cs-CZ" dirty="0">
                <a:solidFill>
                  <a:srgbClr val="FF0000"/>
                </a:solidFill>
              </a:rPr>
              <a:t>Finanční řízení podniku</a:t>
            </a:r>
          </a:p>
        </p:txBody>
      </p:sp>
      <p:sp>
        <p:nvSpPr>
          <p:cNvPr id="144387" name="Rectangle 3"/>
          <p:cNvSpPr>
            <a:spLocks noGrp="1" noChangeArrowheads="1"/>
          </p:cNvSpPr>
          <p:nvPr>
            <p:ph type="body" idx="1"/>
          </p:nvPr>
        </p:nvSpPr>
        <p:spPr>
          <a:xfrm>
            <a:off x="457199" y="2007909"/>
            <a:ext cx="8507413" cy="4118254"/>
          </a:xfrm>
        </p:spPr>
        <p:txBody>
          <a:bodyPr/>
          <a:lstStyle/>
          <a:p>
            <a:r>
              <a:rPr lang="cs-CZ" sz="3600" dirty="0"/>
              <a:t>Tak jako most, aby se nezhroutil  podpírá vždy několik pilířů, také podnik podpírá několik pilířů, aby se nezhroutil. </a:t>
            </a:r>
          </a:p>
          <a:p>
            <a:r>
              <a:rPr lang="cs-CZ" sz="3600" b="1" u="sng" dirty="0"/>
              <a:t>Jaké jsou hlavní pilíře podniku?</a:t>
            </a:r>
          </a:p>
          <a:p>
            <a:pPr lvl="1"/>
            <a:r>
              <a:rPr lang="cs-CZ" sz="2800" dirty="0"/>
              <a:t>Co budeme vyrábět? 	</a:t>
            </a:r>
          </a:p>
          <a:p>
            <a:pPr lvl="1"/>
            <a:r>
              <a:rPr lang="cs-CZ" sz="2800" dirty="0"/>
              <a:t>Pro koho budeme vyrábět? </a:t>
            </a:r>
          </a:p>
          <a:p>
            <a:pPr lvl="1"/>
            <a:r>
              <a:rPr lang="cs-CZ" sz="2800" dirty="0"/>
              <a:t>Za co budeme vyrábět? 	</a:t>
            </a:r>
            <a:endParaRPr lang="cs-CZ" sz="2800" b="1" dirty="0"/>
          </a:p>
          <a:p>
            <a:endParaRPr lang="cs-CZ" sz="3600" dirty="0"/>
          </a:p>
        </p:txBody>
      </p:sp>
    </p:spTree>
    <p:extLst>
      <p:ext uri="{BB962C8B-B14F-4D97-AF65-F5344CB8AC3E}">
        <p14:creationId xmlns:p14="http://schemas.microsoft.com/office/powerpoint/2010/main" val="36597209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43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43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43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438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43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type="body" idx="1"/>
          </p:nvPr>
        </p:nvSpPr>
        <p:spPr>
          <a:xfrm>
            <a:off x="179388" y="1451728"/>
            <a:ext cx="8964612" cy="5217360"/>
          </a:xfrm>
        </p:spPr>
        <p:txBody>
          <a:bodyPr/>
          <a:lstStyle/>
          <a:p>
            <a:pPr>
              <a:spcBef>
                <a:spcPct val="0"/>
              </a:spcBef>
              <a:buClr>
                <a:schemeClr val="tx1"/>
              </a:buClr>
              <a:buFont typeface="Arial" pitchFamily="34" charset="0"/>
              <a:buNone/>
            </a:pPr>
            <a:r>
              <a:rPr lang="cs-CZ" sz="2200" b="1" dirty="0">
                <a:cs typeface="Times New Roman" pitchFamily="18" charset="0"/>
              </a:rPr>
              <a:t>Je pro finanční řízení důležité zabývat se ziskem? </a:t>
            </a:r>
          </a:p>
          <a:p>
            <a:pPr>
              <a:spcBef>
                <a:spcPct val="0"/>
              </a:spcBef>
              <a:buClr>
                <a:schemeClr val="tx1"/>
              </a:buClr>
            </a:pPr>
            <a:r>
              <a:rPr lang="cs-CZ" sz="2200" b="1" dirty="0">
                <a:cs typeface="Times New Roman" pitchFamily="18" charset="0"/>
              </a:rPr>
              <a:t>ANO, </a:t>
            </a:r>
            <a:r>
              <a:rPr lang="cs-CZ" sz="2200" dirty="0">
                <a:cs typeface="Times New Roman" pitchFamily="18" charset="0"/>
              </a:rPr>
              <a:t>musí to být nedělitelná součást finančního řízení.</a:t>
            </a:r>
          </a:p>
          <a:p>
            <a:pPr>
              <a:spcBef>
                <a:spcPct val="0"/>
              </a:spcBef>
              <a:buClr>
                <a:schemeClr val="tx1"/>
              </a:buClr>
              <a:buFont typeface="Arial" pitchFamily="34" charset="0"/>
              <a:buNone/>
            </a:pPr>
            <a:r>
              <a:rPr lang="cs-CZ" sz="2200" b="1" dirty="0">
                <a:cs typeface="Times New Roman" pitchFamily="18" charset="0"/>
              </a:rPr>
              <a:t>Proč?</a:t>
            </a:r>
          </a:p>
          <a:p>
            <a:pPr>
              <a:spcBef>
                <a:spcPct val="0"/>
              </a:spcBef>
              <a:buClr>
                <a:schemeClr val="tx1"/>
              </a:buClr>
            </a:pPr>
            <a:r>
              <a:rPr lang="cs-CZ" sz="2200" dirty="0">
                <a:cs typeface="Times New Roman" pitchFamily="18" charset="0"/>
              </a:rPr>
              <a:t>Bez zisku nelze v dlouhodobém hledisku generovat finančních prostředky a přicházím tak o jeden segment financování (samofinancování).</a:t>
            </a:r>
          </a:p>
          <a:p>
            <a:pPr>
              <a:spcBef>
                <a:spcPct val="0"/>
              </a:spcBef>
              <a:buClr>
                <a:schemeClr val="tx1"/>
              </a:buClr>
            </a:pPr>
            <a:r>
              <a:rPr lang="cs-CZ" sz="2200" dirty="0">
                <a:cs typeface="Times New Roman" pitchFamily="18" charset="0"/>
              </a:rPr>
              <a:t>Ztráty je potřeba uhradit (sanovat), tzn. že na ně někde musíme vzít </a:t>
            </a:r>
            <a:r>
              <a:rPr lang="cs-CZ" sz="2200" dirty="0" err="1">
                <a:cs typeface="Times New Roman" pitchFamily="18" charset="0"/>
              </a:rPr>
              <a:t>fin</a:t>
            </a:r>
            <a:r>
              <a:rPr lang="cs-CZ" sz="2200" dirty="0">
                <a:cs typeface="Times New Roman" pitchFamily="18" charset="0"/>
              </a:rPr>
              <a:t>. prostředky. Otázkou zůstává kde?</a:t>
            </a:r>
          </a:p>
          <a:p>
            <a:pPr>
              <a:spcBef>
                <a:spcPct val="0"/>
              </a:spcBef>
              <a:buClr>
                <a:schemeClr val="tx1"/>
              </a:buClr>
              <a:buFont typeface="Arial" pitchFamily="34" charset="0"/>
              <a:buNone/>
            </a:pPr>
            <a:r>
              <a:rPr lang="cs-CZ" sz="2200" b="1" dirty="0"/>
              <a:t>Proč nám ale nestačí pouze sledovat zisk? (nedostatky VZZ)</a:t>
            </a:r>
            <a:endParaRPr lang="cs-CZ" sz="2200" b="1" dirty="0">
              <a:cs typeface="Times New Roman" pitchFamily="18" charset="0"/>
            </a:endParaRPr>
          </a:p>
          <a:p>
            <a:pPr>
              <a:spcBef>
                <a:spcPct val="0"/>
              </a:spcBef>
              <a:buClr>
                <a:schemeClr val="tx1"/>
              </a:buClr>
            </a:pPr>
            <a:r>
              <a:rPr lang="cs-CZ" sz="2200" dirty="0">
                <a:cs typeface="Times New Roman" pitchFamily="18" charset="0"/>
              </a:rPr>
              <a:t>výnosy se nekryjí s peněžními prostředky, které má podnik k dispozici (pohledávky za odběrateli)</a:t>
            </a:r>
            <a:r>
              <a:rPr lang="cs-CZ" sz="2200" dirty="0"/>
              <a:t>… Výnosy ≠ inkaso</a:t>
            </a:r>
          </a:p>
          <a:p>
            <a:pPr>
              <a:spcBef>
                <a:spcPct val="0"/>
              </a:spcBef>
              <a:buClr>
                <a:schemeClr val="tx1"/>
              </a:buClr>
            </a:pPr>
            <a:r>
              <a:rPr lang="cs-CZ" sz="2200" dirty="0">
                <a:cs typeface="Times New Roman" pitchFamily="18" charset="0"/>
              </a:rPr>
              <a:t>časové hledisko (příjmy za pohledávky z předcházejících období a naopak)</a:t>
            </a:r>
            <a:r>
              <a:rPr lang="cs-CZ" sz="2200" dirty="0"/>
              <a:t>,</a:t>
            </a:r>
          </a:p>
          <a:p>
            <a:pPr>
              <a:spcBef>
                <a:spcPct val="0"/>
              </a:spcBef>
              <a:buClr>
                <a:schemeClr val="tx1"/>
              </a:buClr>
            </a:pPr>
            <a:r>
              <a:rPr lang="cs-CZ" sz="2200" dirty="0">
                <a:cs typeface="Times New Roman" pitchFamily="18" charset="0"/>
              </a:rPr>
              <a:t>v nákladech jsou položky, které</a:t>
            </a:r>
            <a:r>
              <a:rPr lang="cs-CZ" sz="2200" dirty="0"/>
              <a:t> </a:t>
            </a:r>
            <a:r>
              <a:rPr lang="cs-CZ" sz="2200" dirty="0">
                <a:cs typeface="Times New Roman" pitchFamily="18" charset="0"/>
              </a:rPr>
              <a:t>ve skutečnosti nebyly vynaložené (odpisy, opravné položky atd.)</a:t>
            </a:r>
            <a:r>
              <a:rPr lang="cs-CZ" sz="2200" dirty="0"/>
              <a:t>.</a:t>
            </a:r>
          </a:p>
          <a:p>
            <a:pPr>
              <a:spcBef>
                <a:spcPct val="0"/>
              </a:spcBef>
              <a:buClr>
                <a:schemeClr val="tx1"/>
              </a:buClr>
              <a:buFont typeface="Arial" pitchFamily="34" charset="0"/>
              <a:buNone/>
            </a:pPr>
            <a:r>
              <a:rPr lang="cs-CZ" sz="2200" b="1" dirty="0"/>
              <a:t>PROTO je nutné se zabývat také řízením </a:t>
            </a:r>
            <a:r>
              <a:rPr lang="cs-CZ" sz="2200" b="1" dirty="0">
                <a:solidFill>
                  <a:srgbClr val="FF0000"/>
                </a:solidFill>
              </a:rPr>
              <a:t>CASH-FLOW</a:t>
            </a:r>
          </a:p>
        </p:txBody>
      </p:sp>
      <p:sp>
        <p:nvSpPr>
          <p:cNvPr id="4" name="Rectangle 2"/>
          <p:cNvSpPr txBox="1">
            <a:spLocks noChangeArrowheads="1"/>
          </p:cNvSpPr>
          <p:nvPr/>
        </p:nvSpPr>
        <p:spPr bwMode="auto">
          <a:xfrm>
            <a:off x="593725" y="576722"/>
            <a:ext cx="8135937" cy="792162"/>
          </a:xfrm>
          <a:prstGeom prst="rect">
            <a:avLst/>
          </a:prstGeom>
          <a:noFill/>
          <a:ln w="9525">
            <a:noFill/>
            <a:miter lim="800000"/>
            <a:headEnd/>
            <a:tailEnd/>
          </a:ln>
          <a:effectLst/>
        </p:spPr>
        <p:txBody>
          <a:bodyPr anchor="ctr"/>
          <a:lstStyle/>
          <a:p>
            <a:pPr algn="ctr">
              <a:defRPr/>
            </a:pPr>
            <a:r>
              <a:rPr lang="cs-CZ" sz="4200" b="1" dirty="0">
                <a:solidFill>
                  <a:srgbClr val="FF0000"/>
                </a:solidFill>
                <a:latin typeface="+mn-lt"/>
                <a:ea typeface="+mj-ea"/>
                <a:cs typeface="+mj-cs"/>
              </a:rPr>
              <a:t>Původ finančních prostředků</a:t>
            </a:r>
          </a:p>
        </p:txBody>
      </p:sp>
    </p:spTree>
    <p:extLst>
      <p:ext uri="{BB962C8B-B14F-4D97-AF65-F5344CB8AC3E}">
        <p14:creationId xmlns:p14="http://schemas.microsoft.com/office/powerpoint/2010/main" val="26346206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0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0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20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120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120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120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120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1203">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120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56998" y="712836"/>
            <a:ext cx="8229600" cy="1196975"/>
          </a:xfrm>
        </p:spPr>
        <p:txBody>
          <a:bodyPr>
            <a:normAutofit fontScale="90000"/>
          </a:bodyPr>
          <a:lstStyle/>
          <a:p>
            <a:pPr fontAlgn="auto">
              <a:spcAft>
                <a:spcPts val="0"/>
              </a:spcAft>
              <a:defRPr/>
            </a:pPr>
            <a:r>
              <a:rPr lang="cs-CZ" sz="4000" b="1" dirty="0">
                <a:solidFill>
                  <a:srgbClr val="FF0000"/>
                </a:solidFill>
              </a:rPr>
              <a:t>Podle doby, po kterou je kapitál podniku k dispozici :</a:t>
            </a:r>
          </a:p>
        </p:txBody>
      </p:sp>
      <p:sp>
        <p:nvSpPr>
          <p:cNvPr id="156675" name="Rectangle 3"/>
          <p:cNvSpPr>
            <a:spLocks noGrp="1" noChangeArrowheads="1"/>
          </p:cNvSpPr>
          <p:nvPr>
            <p:ph type="body" idx="1"/>
          </p:nvPr>
        </p:nvSpPr>
        <p:spPr>
          <a:xfrm>
            <a:off x="179109" y="2168164"/>
            <a:ext cx="8785379" cy="4285171"/>
          </a:xfrm>
        </p:spPr>
        <p:txBody>
          <a:bodyPr>
            <a:normAutofit fontScale="92500" lnSpcReduction="10000"/>
          </a:bodyPr>
          <a:lstStyle/>
          <a:p>
            <a:pPr>
              <a:lnSpc>
                <a:spcPct val="90000"/>
              </a:lnSpc>
            </a:pPr>
            <a:r>
              <a:rPr lang="cs-CZ" b="1" u="sng" dirty="0"/>
              <a:t>Dlouhodobé zdroje</a:t>
            </a:r>
            <a:r>
              <a:rPr lang="cs-CZ" dirty="0"/>
              <a:t> – vlastní kapitál, dlouhodobý cizí kapitál např. hypotéční a investiční úvěry, splatné nad 1 rok</a:t>
            </a:r>
          </a:p>
          <a:p>
            <a:pPr>
              <a:lnSpc>
                <a:spcPct val="90000"/>
              </a:lnSpc>
            </a:pPr>
            <a:endParaRPr lang="cs-CZ" b="1" u="sng" dirty="0"/>
          </a:p>
          <a:p>
            <a:pPr>
              <a:lnSpc>
                <a:spcPct val="90000"/>
              </a:lnSpc>
            </a:pPr>
            <a:r>
              <a:rPr lang="cs-CZ" b="1" u="sng" dirty="0"/>
              <a:t>Krátkodobé zdroje</a:t>
            </a:r>
            <a:r>
              <a:rPr lang="cs-CZ" dirty="0"/>
              <a:t> – krátkodobé,  bankovní úvěry, např. kontokorent, obchodní úvěry, nevyplacené mzdy, neodvedené daně, závazky z obchodního styku, atd., jsou zdroje splatné do 1 roku</a:t>
            </a:r>
          </a:p>
          <a:p>
            <a:pPr>
              <a:lnSpc>
                <a:spcPct val="90000"/>
              </a:lnSpc>
            </a:pPr>
            <a:endParaRPr lang="cs-CZ" dirty="0"/>
          </a:p>
          <a:p>
            <a:pPr>
              <a:lnSpc>
                <a:spcPct val="90000"/>
              </a:lnSpc>
            </a:pPr>
            <a:r>
              <a:rPr lang="cs-CZ" dirty="0"/>
              <a:t>Zde vztah překapitalizování a </a:t>
            </a:r>
            <a:r>
              <a:rPr lang="cs-CZ" dirty="0" err="1"/>
              <a:t>podkapitalizování</a:t>
            </a:r>
            <a:r>
              <a:rPr lang="cs-CZ" dirty="0"/>
              <a:t>!!</a:t>
            </a:r>
          </a:p>
        </p:txBody>
      </p:sp>
    </p:spTree>
    <p:extLst>
      <p:ext uri="{BB962C8B-B14F-4D97-AF65-F5344CB8AC3E}">
        <p14:creationId xmlns:p14="http://schemas.microsoft.com/office/powerpoint/2010/main" val="2579212171"/>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468313" y="476250"/>
            <a:ext cx="8424862" cy="936625"/>
          </a:xfrm>
        </p:spPr>
        <p:txBody>
          <a:bodyPr>
            <a:normAutofit fontScale="90000"/>
          </a:bodyPr>
          <a:lstStyle/>
          <a:p>
            <a:pPr fontAlgn="auto">
              <a:spcAft>
                <a:spcPts val="0"/>
              </a:spcAft>
              <a:defRPr/>
            </a:pPr>
            <a:r>
              <a:rPr lang="cs-CZ" sz="4000" dirty="0">
                <a:solidFill>
                  <a:srgbClr val="FF0000"/>
                </a:solidFill>
              </a:rPr>
              <a:t>Běžné, krátkodobé, operativní financování</a:t>
            </a:r>
          </a:p>
        </p:txBody>
      </p:sp>
      <p:sp>
        <p:nvSpPr>
          <p:cNvPr id="66563" name="Rectangle 3"/>
          <p:cNvSpPr>
            <a:spLocks noGrp="1" noChangeArrowheads="1"/>
          </p:cNvSpPr>
          <p:nvPr>
            <p:ph type="body" idx="1"/>
          </p:nvPr>
        </p:nvSpPr>
        <p:spPr>
          <a:xfrm>
            <a:off x="0" y="1341438"/>
            <a:ext cx="8893175" cy="5111750"/>
          </a:xfrm>
        </p:spPr>
        <p:txBody>
          <a:bodyPr rtlCol="0">
            <a:normAutofit fontScale="77500" lnSpcReduction="20000"/>
          </a:bodyPr>
          <a:lstStyle/>
          <a:p>
            <a:pPr fontAlgn="auto">
              <a:spcAft>
                <a:spcPts val="0"/>
              </a:spcAft>
              <a:defRPr/>
            </a:pPr>
            <a:r>
              <a:rPr lang="cs-CZ" dirty="0"/>
              <a:t>Zajišťuje kapitálovou potřebu pro řízení oběžného majetku společnosti, nazývá se také </a:t>
            </a:r>
            <a:r>
              <a:rPr lang="cs-CZ" b="1" u="sng" dirty="0"/>
              <a:t>řízení pracovního kapitálu (</a:t>
            </a:r>
            <a:r>
              <a:rPr lang="cs-CZ" b="1" u="sng" dirty="0" err="1"/>
              <a:t>working</a:t>
            </a:r>
            <a:r>
              <a:rPr lang="cs-CZ" b="1" u="sng" dirty="0"/>
              <a:t> </a:t>
            </a:r>
            <a:r>
              <a:rPr lang="cs-CZ" b="1" u="sng" dirty="0" err="1"/>
              <a:t>capital</a:t>
            </a:r>
            <a:r>
              <a:rPr lang="cs-CZ" b="1" u="sng" dirty="0"/>
              <a:t> management)</a:t>
            </a:r>
          </a:p>
          <a:p>
            <a:pPr lvl="1" fontAlgn="auto">
              <a:spcAft>
                <a:spcPts val="0"/>
              </a:spcAft>
              <a:defRPr/>
            </a:pPr>
            <a:r>
              <a:rPr lang="cs-CZ" dirty="0"/>
              <a:t>Určíme potřebnou (optimální) výši každé části oběžného majetku a jejich celkové sumy</a:t>
            </a:r>
          </a:p>
          <a:p>
            <a:pPr lvl="1" fontAlgn="auto">
              <a:spcAft>
                <a:spcPts val="0"/>
              </a:spcAft>
              <a:defRPr/>
            </a:pPr>
            <a:r>
              <a:rPr lang="cs-CZ" dirty="0"/>
              <a:t>Určíme jakým způsobem oběžný majetek financovat</a:t>
            </a:r>
          </a:p>
          <a:p>
            <a:pPr fontAlgn="auto">
              <a:spcAft>
                <a:spcPts val="0"/>
              </a:spcAft>
              <a:defRPr/>
            </a:pPr>
            <a:r>
              <a:rPr lang="cs-CZ" b="1" dirty="0"/>
              <a:t>Čistý pracovní kapitál ( </a:t>
            </a:r>
            <a:r>
              <a:rPr lang="cs-CZ" b="1" dirty="0" err="1"/>
              <a:t>working</a:t>
            </a:r>
            <a:r>
              <a:rPr lang="cs-CZ" b="1" dirty="0"/>
              <a:t> </a:t>
            </a:r>
            <a:r>
              <a:rPr lang="cs-CZ" b="1" dirty="0" err="1"/>
              <a:t>capital</a:t>
            </a:r>
            <a:r>
              <a:rPr lang="cs-CZ" b="1" dirty="0"/>
              <a:t>) ČPK</a:t>
            </a:r>
          </a:p>
          <a:p>
            <a:pPr fontAlgn="auto">
              <a:spcAft>
                <a:spcPts val="0"/>
              </a:spcAft>
              <a:buFont typeface="Wingdings" pitchFamily="2" charset="2"/>
              <a:buNone/>
              <a:defRPr/>
            </a:pPr>
            <a:r>
              <a:rPr lang="cs-CZ" dirty="0"/>
              <a:t>   </a:t>
            </a:r>
            <a:r>
              <a:rPr lang="cs-CZ" b="1" u="sng" dirty="0"/>
              <a:t>ČPK = oběžná aktiva – krátkodobé cizí zdroje (pasiva)</a:t>
            </a:r>
            <a:r>
              <a:rPr lang="cs-CZ" dirty="0"/>
              <a:t> </a:t>
            </a:r>
          </a:p>
          <a:p>
            <a:pPr fontAlgn="auto">
              <a:spcAft>
                <a:spcPts val="0"/>
              </a:spcAft>
              <a:defRPr/>
            </a:pPr>
            <a:r>
              <a:rPr lang="cs-CZ" b="1" dirty="0"/>
              <a:t>Význam ČPK </a:t>
            </a:r>
            <a:r>
              <a:rPr lang="cs-CZ" dirty="0"/>
              <a:t>- je  částí oběžného majetku, která je financována dlouhodobými zdroji dlouhodobým kapitálem vlastním i cizím – vytváří operativní finanční rezervy</a:t>
            </a:r>
          </a:p>
          <a:p>
            <a:pPr fontAlgn="auto">
              <a:spcAft>
                <a:spcPts val="0"/>
              </a:spcAft>
              <a:defRPr/>
            </a:pPr>
            <a:r>
              <a:rPr lang="cs-CZ" dirty="0"/>
              <a:t>ČPK tvoří rozhodovací manévrovací prostor pro efektivní činnost finančního manažera, neboť jde o tu část oběžných aktiv, která není zatížena nutností brzkého splacení. </a:t>
            </a:r>
            <a:r>
              <a:rPr lang="cs-CZ" b="1" dirty="0"/>
              <a:t>Označuje se někdy jako ochranný polštář podniku.</a:t>
            </a:r>
          </a:p>
          <a:p>
            <a:pPr fontAlgn="auto">
              <a:spcAft>
                <a:spcPts val="0"/>
              </a:spcAft>
              <a:defRPr/>
            </a:pPr>
            <a:endParaRPr lang="cs-CZ" dirty="0"/>
          </a:p>
          <a:p>
            <a:pPr fontAlgn="auto">
              <a:spcAft>
                <a:spcPts val="0"/>
              </a:spcAft>
              <a:defRPr/>
            </a:pPr>
            <a:endParaRPr lang="cs-CZ" dirty="0"/>
          </a:p>
          <a:p>
            <a:pPr fontAlgn="auto">
              <a:spcAft>
                <a:spcPts val="0"/>
              </a:spcAft>
              <a:defRPr/>
            </a:pPr>
            <a:endParaRPr lang="cs-CZ" b="1" u="sng" dirty="0"/>
          </a:p>
          <a:p>
            <a:pPr fontAlgn="auto">
              <a:spcAft>
                <a:spcPts val="0"/>
              </a:spcAft>
              <a:buFont typeface="Wingdings" pitchFamily="2" charset="2"/>
              <a:buNone/>
              <a:defRPr/>
            </a:pPr>
            <a:endParaRPr lang="cs-CZ" b="1" u="sng" dirty="0"/>
          </a:p>
        </p:txBody>
      </p:sp>
    </p:spTree>
    <p:extLst>
      <p:ext uri="{BB962C8B-B14F-4D97-AF65-F5344CB8AC3E}">
        <p14:creationId xmlns:p14="http://schemas.microsoft.com/office/powerpoint/2010/main" val="2745212248"/>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539750" y="543154"/>
            <a:ext cx="8229600" cy="1196975"/>
          </a:xfrm>
        </p:spPr>
        <p:txBody>
          <a:bodyPr/>
          <a:lstStyle/>
          <a:p>
            <a:pPr fontAlgn="auto">
              <a:spcAft>
                <a:spcPts val="0"/>
              </a:spcAft>
              <a:defRPr/>
            </a:pPr>
            <a:r>
              <a:rPr lang="cs-CZ" sz="4000" dirty="0">
                <a:solidFill>
                  <a:srgbClr val="FF0000"/>
                </a:solidFill>
              </a:rPr>
              <a:t>Trvale vázaná část oběžného majetku</a:t>
            </a:r>
          </a:p>
        </p:txBody>
      </p:sp>
      <p:sp>
        <p:nvSpPr>
          <p:cNvPr id="158723" name="Rectangle 3"/>
          <p:cNvSpPr>
            <a:spLocks noGrp="1" noChangeArrowheads="1"/>
          </p:cNvSpPr>
          <p:nvPr>
            <p:ph type="body" idx="1"/>
          </p:nvPr>
        </p:nvSpPr>
        <p:spPr/>
        <p:txBody>
          <a:bodyPr/>
          <a:lstStyle/>
          <a:p>
            <a:pPr algn="just"/>
            <a:r>
              <a:rPr lang="cs-CZ" sz="2800"/>
              <a:t>Část oběžných aktiv je v podniku </a:t>
            </a:r>
            <a:r>
              <a:rPr lang="cs-CZ" sz="2800" b="1" u="sng"/>
              <a:t>trvale vázána</a:t>
            </a:r>
            <a:r>
              <a:rPr lang="cs-CZ" sz="2800"/>
              <a:t> např. </a:t>
            </a:r>
            <a:r>
              <a:rPr lang="cs-CZ" sz="2800" b="1"/>
              <a:t>pojistné zásoby, dlouhodobé pohledávky</a:t>
            </a:r>
            <a:r>
              <a:rPr lang="cs-CZ" sz="2800"/>
              <a:t> část je vázána po kratší dobu například sezónní, cyklické zásoby a krátkodobé pohledávky.</a:t>
            </a:r>
          </a:p>
          <a:p>
            <a:pPr algn="just"/>
            <a:r>
              <a:rPr lang="cs-CZ" sz="2800"/>
              <a:t>Finanční manager se rozhoduje jakým způsobem financovat trvale vázanou složku oběžných aktiv a jakým způsobem dočasně vázanou složku oběžných aktiv. mezi několika přístupy.</a:t>
            </a:r>
          </a:p>
          <a:p>
            <a:pPr algn="just"/>
            <a:endParaRPr lang="cs-CZ" sz="2800"/>
          </a:p>
        </p:txBody>
      </p:sp>
    </p:spTree>
    <p:extLst>
      <p:ext uri="{BB962C8B-B14F-4D97-AF65-F5344CB8AC3E}">
        <p14:creationId xmlns:p14="http://schemas.microsoft.com/office/powerpoint/2010/main" val="351826948"/>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611188" y="813226"/>
            <a:ext cx="8229600" cy="1195388"/>
          </a:xfrm>
        </p:spPr>
        <p:txBody>
          <a:bodyPr>
            <a:normAutofit fontScale="90000"/>
          </a:bodyPr>
          <a:lstStyle/>
          <a:p>
            <a:pPr fontAlgn="auto">
              <a:lnSpc>
                <a:spcPts val="3000"/>
              </a:lnSpc>
              <a:spcAft>
                <a:spcPts val="0"/>
              </a:spcAft>
              <a:defRPr/>
            </a:pPr>
            <a:r>
              <a:rPr lang="cs-CZ" sz="3200" dirty="0">
                <a:solidFill>
                  <a:srgbClr val="FF0000"/>
                </a:solidFill>
              </a:rPr>
              <a:t>Jakým způsobem určíme výši oběžného majetku a výši kapitálu ke krytí oběžného majetku?</a:t>
            </a:r>
            <a:br>
              <a:rPr lang="cs-CZ" sz="3200" dirty="0">
                <a:solidFill>
                  <a:srgbClr val="FF0000"/>
                </a:solidFill>
              </a:rPr>
            </a:br>
            <a:endParaRPr lang="cs-CZ" sz="3200" dirty="0">
              <a:solidFill>
                <a:srgbClr val="FF0000"/>
              </a:solidFill>
            </a:endParaRPr>
          </a:p>
        </p:txBody>
      </p:sp>
      <p:sp>
        <p:nvSpPr>
          <p:cNvPr id="75779" name="Rectangle 3"/>
          <p:cNvSpPr>
            <a:spLocks noGrp="1" noChangeArrowheads="1"/>
          </p:cNvSpPr>
          <p:nvPr>
            <p:ph type="body" idx="1"/>
          </p:nvPr>
        </p:nvSpPr>
        <p:spPr>
          <a:xfrm>
            <a:off x="188536" y="1744663"/>
            <a:ext cx="8704639" cy="4523753"/>
          </a:xfrm>
        </p:spPr>
        <p:txBody>
          <a:bodyPr rtlCol="0">
            <a:normAutofit fontScale="85000" lnSpcReduction="20000"/>
          </a:bodyPr>
          <a:lstStyle/>
          <a:p>
            <a:pPr fontAlgn="auto">
              <a:spcAft>
                <a:spcPts val="0"/>
              </a:spcAft>
              <a:defRPr/>
            </a:pPr>
            <a:r>
              <a:rPr lang="cs-CZ" dirty="0"/>
              <a:t>Podnik by měl mít tolik oběžného majetku (zásob, surovin, materiálu, hotových peněz, pohledávek) kolik hospodárný provoz podniku vyžaduje. </a:t>
            </a:r>
          </a:p>
          <a:p>
            <a:pPr fontAlgn="auto">
              <a:spcAft>
                <a:spcPts val="0"/>
              </a:spcAft>
              <a:defRPr/>
            </a:pPr>
            <a:r>
              <a:rPr lang="cs-CZ" dirty="0"/>
              <a:t>Má-li majetku více, pak  je část majetku nevyužita, což je nehospodárné a celkový rozvoj podniku je zabrzděný. </a:t>
            </a:r>
          </a:p>
          <a:p>
            <a:pPr fontAlgn="auto">
              <a:spcAft>
                <a:spcPts val="0"/>
              </a:spcAft>
              <a:defRPr/>
            </a:pPr>
            <a:r>
              <a:rPr lang="cs-CZ" b="1" dirty="0"/>
              <a:t>Optimální výše </a:t>
            </a:r>
            <a:r>
              <a:rPr lang="cs-CZ" dirty="0"/>
              <a:t>oběžného majetku je taková, která </a:t>
            </a:r>
            <a:r>
              <a:rPr lang="cs-CZ" b="1" dirty="0"/>
              <a:t>zabezpečuje normální chod podniku s co nejnižšími celkovými náklady.</a:t>
            </a:r>
          </a:p>
          <a:p>
            <a:pPr fontAlgn="auto">
              <a:spcAft>
                <a:spcPts val="0"/>
              </a:spcAft>
              <a:defRPr/>
            </a:pPr>
            <a:r>
              <a:rPr lang="cs-CZ" b="1" dirty="0"/>
              <a:t>Zjištění </a:t>
            </a:r>
            <a:r>
              <a:rPr lang="cs-CZ" b="1" dirty="0" err="1"/>
              <a:t>opt.výše</a:t>
            </a:r>
            <a:r>
              <a:rPr lang="cs-CZ" b="1" dirty="0"/>
              <a:t> OM:</a:t>
            </a:r>
          </a:p>
          <a:p>
            <a:pPr lvl="1" fontAlgn="auto">
              <a:spcAft>
                <a:spcPts val="0"/>
              </a:spcAft>
              <a:defRPr/>
            </a:pPr>
            <a:r>
              <a:rPr lang="cs-CZ" sz="1800" b="1" u="sng" dirty="0"/>
              <a:t>Globálním způsobem</a:t>
            </a:r>
            <a:r>
              <a:rPr lang="cs-CZ" sz="1800" dirty="0"/>
              <a:t>, který vychází z délky obratového cyklu peněz a výše jednodenních nákladů.</a:t>
            </a:r>
            <a:endParaRPr lang="cs-CZ" sz="1800" b="1" dirty="0"/>
          </a:p>
          <a:p>
            <a:pPr lvl="1" fontAlgn="auto">
              <a:spcAft>
                <a:spcPts val="0"/>
              </a:spcAft>
              <a:defRPr/>
            </a:pPr>
            <a:r>
              <a:rPr lang="cs-CZ" sz="1800" b="1" u="sng" dirty="0"/>
              <a:t>Analytickým postupem</a:t>
            </a:r>
            <a:r>
              <a:rPr lang="cs-CZ" sz="1800" dirty="0"/>
              <a:t> – podle dílčích položek oběžného majetku (jednotlivých druhů zásob, pohledávek) při čemž využíváme různých optimalizačních metod (optimalizujeme </a:t>
            </a:r>
            <a:r>
              <a:rPr lang="cs-CZ" dirty="0"/>
              <a:t>výrobní zásoby, výrobní dávky atd.)</a:t>
            </a:r>
            <a:endParaRPr lang="cs-CZ" b="1" dirty="0"/>
          </a:p>
          <a:p>
            <a:pPr fontAlgn="auto">
              <a:spcAft>
                <a:spcPts val="0"/>
              </a:spcAft>
              <a:defRPr/>
            </a:pPr>
            <a:endParaRPr lang="cs-CZ" dirty="0"/>
          </a:p>
        </p:txBody>
      </p:sp>
    </p:spTree>
    <p:extLst>
      <p:ext uri="{BB962C8B-B14F-4D97-AF65-F5344CB8AC3E}">
        <p14:creationId xmlns:p14="http://schemas.microsoft.com/office/powerpoint/2010/main" val="544654197"/>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0962" name="Rectangle 2"/>
          <p:cNvSpPr>
            <a:spLocks noGrp="1" noChangeArrowheads="1"/>
          </p:cNvSpPr>
          <p:nvPr>
            <p:ph type="title"/>
          </p:nvPr>
        </p:nvSpPr>
        <p:spPr/>
        <p:txBody>
          <a:bodyPr/>
          <a:lstStyle/>
          <a:p>
            <a:r>
              <a:rPr lang="cs-CZ" dirty="0">
                <a:solidFill>
                  <a:srgbClr val="FF0000"/>
                </a:solidFill>
              </a:rPr>
              <a:t>Běžné (krátkodobé) financování</a:t>
            </a:r>
          </a:p>
        </p:txBody>
      </p:sp>
      <p:sp>
        <p:nvSpPr>
          <p:cNvPr id="680963" name="Rectangle 3"/>
          <p:cNvSpPr>
            <a:spLocks noGrp="1" noChangeArrowheads="1"/>
          </p:cNvSpPr>
          <p:nvPr>
            <p:ph type="body" idx="1"/>
          </p:nvPr>
        </p:nvSpPr>
        <p:spPr>
          <a:xfrm>
            <a:off x="0" y="1447800"/>
            <a:ext cx="9144000" cy="5410200"/>
          </a:xfrm>
        </p:spPr>
        <p:txBody>
          <a:bodyPr/>
          <a:lstStyle/>
          <a:p>
            <a:r>
              <a:rPr lang="cs-CZ" sz="2200" dirty="0"/>
              <a:t>Představuje </a:t>
            </a:r>
            <a:r>
              <a:rPr lang="cs-CZ" sz="2200" dirty="0">
                <a:solidFill>
                  <a:schemeClr val="hlink"/>
                </a:solidFill>
              </a:rPr>
              <a:t>zajištění</a:t>
            </a:r>
            <a:r>
              <a:rPr lang="cs-CZ" sz="2200" dirty="0"/>
              <a:t> kapitálové potřeby (</a:t>
            </a:r>
            <a:r>
              <a:rPr lang="cs-CZ" sz="2200" dirty="0">
                <a:solidFill>
                  <a:schemeClr val="hlink"/>
                </a:solidFill>
              </a:rPr>
              <a:t>kapitálu</a:t>
            </a:r>
            <a:r>
              <a:rPr lang="cs-CZ" sz="2200" dirty="0"/>
              <a:t>) </a:t>
            </a:r>
            <a:r>
              <a:rPr lang="cs-CZ" sz="2200" dirty="0">
                <a:solidFill>
                  <a:schemeClr val="hlink"/>
                </a:solidFill>
              </a:rPr>
              <a:t>pro financování oběžného majetku</a:t>
            </a:r>
            <a:r>
              <a:rPr lang="cs-CZ" sz="2200" dirty="0"/>
              <a:t> </a:t>
            </a:r>
            <a:r>
              <a:rPr lang="cs-CZ" sz="2200" dirty="0">
                <a:solidFill>
                  <a:schemeClr val="hlink"/>
                </a:solidFill>
              </a:rPr>
              <a:t>a činností s ním spojených</a:t>
            </a:r>
            <a:r>
              <a:rPr lang="cs-CZ" sz="2200" dirty="0"/>
              <a:t>. Hovoříme o financování a řízení pracovního kapitálu (</a:t>
            </a:r>
            <a:r>
              <a:rPr lang="cs-CZ" sz="2200" dirty="0" err="1"/>
              <a:t>Working</a:t>
            </a:r>
            <a:r>
              <a:rPr lang="cs-CZ" sz="2200" dirty="0"/>
              <a:t> </a:t>
            </a:r>
            <a:r>
              <a:rPr lang="cs-CZ" sz="2200" dirty="0" err="1"/>
              <a:t>capital</a:t>
            </a:r>
            <a:r>
              <a:rPr lang="cs-CZ" sz="2200" dirty="0"/>
              <a:t> management).</a:t>
            </a:r>
          </a:p>
          <a:p>
            <a:r>
              <a:rPr lang="cs-CZ" sz="2200" dirty="0"/>
              <a:t>Řízení pracovního kapitálu má dva základní úkoly:</a:t>
            </a:r>
          </a:p>
          <a:p>
            <a:pPr lvl="1"/>
            <a:r>
              <a:rPr lang="cs-CZ" sz="2000" dirty="0"/>
              <a:t>určit </a:t>
            </a:r>
            <a:r>
              <a:rPr lang="cs-CZ" sz="2000" b="1" dirty="0">
                <a:solidFill>
                  <a:schemeClr val="hlink"/>
                </a:solidFill>
              </a:rPr>
              <a:t>potřebnou (optimální) výši</a:t>
            </a:r>
            <a:r>
              <a:rPr lang="cs-CZ" sz="2000" dirty="0"/>
              <a:t> každé položky oběžných aktiv a jejich celkové sumy, přičemž lze postupovat globálním způsobem (využívat obratový cyklus peněz) či analytickým způsobem (optimalizovat výši každé položky oběžného majetku zvlášť),</a:t>
            </a:r>
          </a:p>
          <a:p>
            <a:pPr lvl="1"/>
            <a:r>
              <a:rPr lang="cs-CZ" sz="2000" dirty="0"/>
              <a:t>určit, </a:t>
            </a:r>
            <a:r>
              <a:rPr lang="cs-CZ" sz="2000" b="1" dirty="0">
                <a:solidFill>
                  <a:schemeClr val="hlink"/>
                </a:solidFill>
              </a:rPr>
              <a:t>jakým  způsobem</a:t>
            </a:r>
            <a:r>
              <a:rPr lang="cs-CZ" sz="2000" dirty="0"/>
              <a:t> oběžný majetek financovat (umírněný přístup, slaďující životnost aktiv a pasiv, agresivní přístup, projevující se financováním dlouhodobého majetku krátkodobým kapitálem a konzervativní přístup, kdy dlouhodobým kapitálem se financují i dočasná oběžná aktiva) . </a:t>
            </a:r>
          </a:p>
        </p:txBody>
      </p:sp>
    </p:spTree>
    <p:extLst>
      <p:ext uri="{BB962C8B-B14F-4D97-AF65-F5344CB8AC3E}">
        <p14:creationId xmlns:p14="http://schemas.microsoft.com/office/powerpoint/2010/main" val="10613878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680963">
                                            <p:txEl>
                                              <p:pRg st="0" end="0"/>
                                            </p:txEl>
                                          </p:spTgt>
                                        </p:tgtEl>
                                        <p:attrNameLst>
                                          <p:attrName>style.visibility</p:attrName>
                                        </p:attrNameLst>
                                      </p:cBhvr>
                                      <p:to>
                                        <p:strVal val="visible"/>
                                      </p:to>
                                    </p:set>
                                    <p:animEffect transition="in" filter="dissolve">
                                      <p:cBhvr>
                                        <p:cTn id="7" dur="500"/>
                                        <p:tgtEl>
                                          <p:spTgt spid="6809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680963">
                                            <p:txEl>
                                              <p:pRg st="1" end="1"/>
                                            </p:txEl>
                                          </p:spTgt>
                                        </p:tgtEl>
                                        <p:attrNameLst>
                                          <p:attrName>style.visibility</p:attrName>
                                        </p:attrNameLst>
                                      </p:cBhvr>
                                      <p:to>
                                        <p:strVal val="visible"/>
                                      </p:to>
                                    </p:set>
                                    <p:anim calcmode="lin" valueType="num">
                                      <p:cBhvr>
                                        <p:cTn id="12" dur="500" fill="hold"/>
                                        <p:tgtEl>
                                          <p:spTgt spid="68096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68096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680963">
                                            <p:txEl>
                                              <p:pRg st="1" end="1"/>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nodeType="clickEffect">
                                  <p:stCondLst>
                                    <p:cond delay="0"/>
                                  </p:stCondLst>
                                  <p:childTnLst>
                                    <p:set>
                                      <p:cBhvr>
                                        <p:cTn id="18" dur="1" fill="hold">
                                          <p:stCondLst>
                                            <p:cond delay="0"/>
                                          </p:stCondLst>
                                        </p:cTn>
                                        <p:tgtEl>
                                          <p:spTgt spid="680963">
                                            <p:txEl>
                                              <p:pRg st="2" end="2"/>
                                            </p:txEl>
                                          </p:spTgt>
                                        </p:tgtEl>
                                        <p:attrNameLst>
                                          <p:attrName>style.visibility</p:attrName>
                                        </p:attrNameLst>
                                      </p:cBhvr>
                                      <p:to>
                                        <p:strVal val="visible"/>
                                      </p:to>
                                    </p:set>
                                    <p:animEffect transition="in" filter="dissolve">
                                      <p:cBhvr>
                                        <p:cTn id="19" dur="500"/>
                                        <p:tgtEl>
                                          <p:spTgt spid="680963">
                                            <p:txEl>
                                              <p:pRg st="2" end="2"/>
                                            </p:txEl>
                                          </p:spTgt>
                                        </p:tgtEl>
                                      </p:cBhvr>
                                    </p:animEffect>
                                  </p:childTnLst>
                                </p:cTn>
                              </p:par>
                            </p:childTnLst>
                          </p:cTn>
                        </p:par>
                        <p:par>
                          <p:cTn id="20" fill="hold" nodeType="afterGroup">
                            <p:stCondLst>
                              <p:cond delay="500"/>
                            </p:stCondLst>
                            <p:childTnLst>
                              <p:par>
                                <p:cTn id="21" presetID="9" presetClass="entr" presetSubtype="0" fill="hold" nodeType="afterEffect">
                                  <p:stCondLst>
                                    <p:cond delay="0"/>
                                  </p:stCondLst>
                                  <p:childTnLst>
                                    <p:set>
                                      <p:cBhvr>
                                        <p:cTn id="22" dur="1" fill="hold">
                                          <p:stCondLst>
                                            <p:cond delay="0"/>
                                          </p:stCondLst>
                                        </p:cTn>
                                        <p:tgtEl>
                                          <p:spTgt spid="680963">
                                            <p:txEl>
                                              <p:pRg st="3" end="3"/>
                                            </p:txEl>
                                          </p:spTgt>
                                        </p:tgtEl>
                                        <p:attrNameLst>
                                          <p:attrName>style.visibility</p:attrName>
                                        </p:attrNameLst>
                                      </p:cBhvr>
                                      <p:to>
                                        <p:strVal val="visible"/>
                                      </p:to>
                                    </p:set>
                                    <p:animEffect transition="in" filter="dissolve">
                                      <p:cBhvr>
                                        <p:cTn id="23" dur="500"/>
                                        <p:tgtEl>
                                          <p:spTgt spid="6809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0" name="Rectangle 4"/>
          <p:cNvSpPr>
            <a:spLocks noGrp="1" noRot="1" noChangeArrowheads="1"/>
          </p:cNvSpPr>
          <p:nvPr>
            <p:ph type="title"/>
          </p:nvPr>
        </p:nvSpPr>
        <p:spPr>
          <a:xfrm>
            <a:off x="468313" y="572319"/>
            <a:ext cx="8229600" cy="1143000"/>
          </a:xfrm>
        </p:spPr>
        <p:txBody>
          <a:bodyPr>
            <a:normAutofit/>
          </a:bodyPr>
          <a:lstStyle/>
          <a:p>
            <a:pPr eaLnBrk="1" hangingPunct="1">
              <a:defRPr/>
            </a:pPr>
            <a:r>
              <a:rPr lang="cs-CZ" sz="3200" b="1" dirty="0">
                <a:solidFill>
                  <a:srgbClr val="FF0000"/>
                </a:solidFill>
                <a:latin typeface="Arial" charset="0"/>
              </a:rPr>
              <a:t>Způsoby financování </a:t>
            </a:r>
            <a:br>
              <a:rPr lang="cs-CZ" sz="3200" b="1" dirty="0">
                <a:solidFill>
                  <a:srgbClr val="FF0000"/>
                </a:solidFill>
                <a:latin typeface="Arial" charset="0"/>
              </a:rPr>
            </a:br>
            <a:r>
              <a:rPr lang="cs-CZ" sz="3200" b="1" dirty="0">
                <a:solidFill>
                  <a:srgbClr val="FF0000"/>
                </a:solidFill>
                <a:latin typeface="Arial" charset="0"/>
              </a:rPr>
              <a:t>oběžného majetku</a:t>
            </a:r>
          </a:p>
        </p:txBody>
      </p:sp>
      <p:sp>
        <p:nvSpPr>
          <p:cNvPr id="28676" name="Text Box 6"/>
          <p:cNvSpPr txBox="1">
            <a:spLocks noChangeArrowheads="1"/>
          </p:cNvSpPr>
          <p:nvPr/>
        </p:nvSpPr>
        <p:spPr bwMode="auto">
          <a:xfrm>
            <a:off x="468313" y="2178590"/>
            <a:ext cx="8675687"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spcBef>
                <a:spcPct val="50000"/>
              </a:spcBef>
            </a:pPr>
            <a:r>
              <a:rPr lang="cs-CZ" sz="2000" b="1" dirty="0">
                <a:latin typeface="Arial" charset="0"/>
              </a:rPr>
              <a:t>Část oběžného majetku je v podniku vázána dlouhou dobu (např. pojistné zásoby) → </a:t>
            </a:r>
            <a:r>
              <a:rPr lang="cs-CZ" sz="2000" b="1" dirty="0">
                <a:solidFill>
                  <a:srgbClr val="66FF33"/>
                </a:solidFill>
                <a:latin typeface="Arial" charset="0"/>
              </a:rPr>
              <a:t>trvale vázaný oběžný majetek,</a:t>
            </a:r>
            <a:r>
              <a:rPr lang="cs-CZ" sz="2000" b="1" dirty="0">
                <a:latin typeface="Arial" charset="0"/>
              </a:rPr>
              <a:t> zatímco druhá část je vázána kratší dobu a kolísá (např. sezónní zásoby) → </a:t>
            </a:r>
            <a:r>
              <a:rPr lang="cs-CZ" sz="2000" b="1" dirty="0">
                <a:solidFill>
                  <a:srgbClr val="66FF33"/>
                </a:solidFill>
                <a:latin typeface="Arial" charset="0"/>
              </a:rPr>
              <a:t>kolísající oběžný majetek</a:t>
            </a:r>
            <a:r>
              <a:rPr lang="cs-CZ" sz="2000" b="1" dirty="0">
                <a:latin typeface="Arial" charset="0"/>
              </a:rPr>
              <a:t> (přechodná aktiva).</a:t>
            </a:r>
          </a:p>
          <a:p>
            <a:pPr eaLnBrk="1" hangingPunct="1">
              <a:spcBef>
                <a:spcPct val="50000"/>
              </a:spcBef>
            </a:pPr>
            <a:endParaRPr lang="cs-CZ" sz="1200" b="1" dirty="0">
              <a:latin typeface="Arial" charset="0"/>
            </a:endParaRPr>
          </a:p>
          <a:p>
            <a:pPr eaLnBrk="1" hangingPunct="1">
              <a:spcBef>
                <a:spcPct val="50000"/>
              </a:spcBef>
            </a:pPr>
            <a:r>
              <a:rPr lang="cs-CZ" sz="2000" b="1" dirty="0">
                <a:latin typeface="Arial" charset="0"/>
              </a:rPr>
              <a:t>Podle přístupu manažerů ke způsobu financování trvale vázaného oběžného majetku, resp. kolísajícího oběžného majetku se rozlišují </a:t>
            </a:r>
            <a:r>
              <a:rPr lang="cs-CZ" sz="2000" b="1" dirty="0">
                <a:solidFill>
                  <a:schemeClr val="hlink"/>
                </a:solidFill>
                <a:latin typeface="Arial" charset="0"/>
              </a:rPr>
              <a:t>3 přístupy k financování pracovního kapitálu:</a:t>
            </a:r>
          </a:p>
          <a:p>
            <a:pPr algn="ctr" eaLnBrk="1" hangingPunct="1">
              <a:spcBef>
                <a:spcPct val="30000"/>
              </a:spcBef>
              <a:buFont typeface="Wingdings" pitchFamily="2" charset="2"/>
              <a:buChar char="ü"/>
            </a:pPr>
            <a:r>
              <a:rPr lang="cs-CZ" sz="2000" b="1" dirty="0">
                <a:latin typeface="Arial" charset="0"/>
              </a:rPr>
              <a:t> umírněný přístup,</a:t>
            </a:r>
          </a:p>
          <a:p>
            <a:pPr algn="ctr" eaLnBrk="1" hangingPunct="1">
              <a:buFont typeface="Wingdings" pitchFamily="2" charset="2"/>
              <a:buChar char="ü"/>
            </a:pPr>
            <a:r>
              <a:rPr lang="cs-CZ" sz="2000" b="1" dirty="0">
                <a:latin typeface="Arial" charset="0"/>
              </a:rPr>
              <a:t> agresivní přístup,</a:t>
            </a:r>
          </a:p>
          <a:p>
            <a:pPr algn="ctr" eaLnBrk="1" hangingPunct="1">
              <a:buFont typeface="Wingdings" pitchFamily="2" charset="2"/>
              <a:buChar char="ü"/>
            </a:pPr>
            <a:r>
              <a:rPr lang="cs-CZ" sz="2000" b="1" dirty="0">
                <a:latin typeface="Arial" charset="0"/>
              </a:rPr>
              <a:t> konzervativní přístup.</a:t>
            </a:r>
          </a:p>
        </p:txBody>
      </p:sp>
    </p:spTree>
    <p:extLst>
      <p:ext uri="{BB962C8B-B14F-4D97-AF65-F5344CB8AC3E}">
        <p14:creationId xmlns:p14="http://schemas.microsoft.com/office/powerpoint/2010/main" val="7581472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Rectangle 4"/>
          <p:cNvSpPr>
            <a:spLocks noGrp="1" noRot="1" noChangeArrowheads="1"/>
          </p:cNvSpPr>
          <p:nvPr>
            <p:ph type="title"/>
          </p:nvPr>
        </p:nvSpPr>
        <p:spPr>
          <a:xfrm>
            <a:off x="457200" y="864096"/>
            <a:ext cx="8229600" cy="836712"/>
          </a:xfrm>
        </p:spPr>
        <p:txBody>
          <a:bodyPr/>
          <a:lstStyle/>
          <a:p>
            <a:pPr eaLnBrk="1" hangingPunct="1">
              <a:defRPr/>
            </a:pPr>
            <a:r>
              <a:rPr lang="cs-CZ" dirty="0">
                <a:solidFill>
                  <a:srgbClr val="FF0000"/>
                </a:solidFill>
                <a:latin typeface="Arial" charset="0"/>
              </a:rPr>
              <a:t>Umírněný přístup</a:t>
            </a:r>
          </a:p>
        </p:txBody>
      </p:sp>
      <p:sp>
        <p:nvSpPr>
          <p:cNvPr id="29700" name="Text Box 6"/>
          <p:cNvSpPr txBox="1">
            <a:spLocks noChangeArrowheads="1"/>
          </p:cNvSpPr>
          <p:nvPr/>
        </p:nvSpPr>
        <p:spPr bwMode="auto">
          <a:xfrm>
            <a:off x="539749" y="1700808"/>
            <a:ext cx="8424863" cy="396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spcBef>
                <a:spcPct val="155000"/>
              </a:spcBef>
              <a:buFont typeface="Wingdings" pitchFamily="2" charset="2"/>
              <a:buChar char="ü"/>
            </a:pPr>
            <a:r>
              <a:rPr lang="cs-CZ" sz="2400" b="1" dirty="0">
                <a:latin typeface="Arial" charset="0"/>
              </a:rPr>
              <a:t> Slaďuje životnost aktiv s životností pasív.</a:t>
            </a:r>
          </a:p>
          <a:p>
            <a:pPr eaLnBrk="1" hangingPunct="1">
              <a:spcBef>
                <a:spcPct val="155000"/>
              </a:spcBef>
              <a:buFont typeface="Wingdings" pitchFamily="2" charset="2"/>
              <a:buChar char="ü"/>
            </a:pPr>
            <a:r>
              <a:rPr lang="cs-CZ" sz="2400" b="1" dirty="0">
                <a:latin typeface="Arial" charset="0"/>
              </a:rPr>
              <a:t> Trvalá aktiva (stálá aktiva + trvale vázaná oběžná aktiva) jsou financována dlouhodobými zdroji (vlastním kapitálem, dlouhodobým cizím kapitálem).</a:t>
            </a:r>
          </a:p>
          <a:p>
            <a:pPr eaLnBrk="1" hangingPunct="1">
              <a:spcBef>
                <a:spcPct val="155000"/>
              </a:spcBef>
              <a:buFont typeface="Wingdings" pitchFamily="2" charset="2"/>
              <a:buChar char="ü"/>
            </a:pPr>
            <a:r>
              <a:rPr lang="cs-CZ" sz="2400" b="1" dirty="0">
                <a:latin typeface="Arial" charset="0"/>
              </a:rPr>
              <a:t> Kolísající oběžná aktiva jsou financována krátkodobými závazky.</a:t>
            </a:r>
          </a:p>
          <a:p>
            <a:pPr eaLnBrk="1" hangingPunct="1">
              <a:spcBef>
                <a:spcPct val="50000"/>
              </a:spcBef>
            </a:pPr>
            <a:endParaRPr lang="cs-CZ" sz="2400" b="1" dirty="0">
              <a:latin typeface="Arial" charset="0"/>
            </a:endParaRPr>
          </a:p>
        </p:txBody>
      </p:sp>
    </p:spTree>
    <p:extLst>
      <p:ext uri="{BB962C8B-B14F-4D97-AF65-F5344CB8AC3E}">
        <p14:creationId xmlns:p14="http://schemas.microsoft.com/office/powerpoint/2010/main" val="1216683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4" name="Picture 7"/>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1852" r="5186"/>
          <a:stretch>
            <a:fillRect/>
          </a:stretch>
        </p:blipFill>
        <p:spPr>
          <a:xfrm>
            <a:off x="538956" y="1483992"/>
            <a:ext cx="8066087" cy="4889500"/>
          </a:xfrm>
          <a:solidFill>
            <a:schemeClr val="accent6">
              <a:lumMod val="20000"/>
              <a:lumOff val="80000"/>
            </a:schemeClr>
          </a:solidFill>
        </p:spPr>
      </p:pic>
      <p:sp>
        <p:nvSpPr>
          <p:cNvPr id="5" name="Rectangle 4"/>
          <p:cNvSpPr txBox="1">
            <a:spLocks noRot="1" noChangeArrowheads="1"/>
          </p:cNvSpPr>
          <p:nvPr/>
        </p:nvSpPr>
        <p:spPr>
          <a:xfrm>
            <a:off x="457200" y="647280"/>
            <a:ext cx="8229600" cy="836712"/>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defRPr/>
            </a:pPr>
            <a:r>
              <a:rPr lang="cs-CZ" dirty="0">
                <a:solidFill>
                  <a:srgbClr val="FF0000"/>
                </a:solidFill>
                <a:latin typeface="Arial" charset="0"/>
              </a:rPr>
              <a:t>Umírněný přístup</a:t>
            </a:r>
          </a:p>
        </p:txBody>
      </p:sp>
    </p:spTree>
    <p:extLst>
      <p:ext uri="{BB962C8B-B14F-4D97-AF65-F5344CB8AC3E}">
        <p14:creationId xmlns:p14="http://schemas.microsoft.com/office/powerpoint/2010/main" val="16614934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8" name="Rectangle 4"/>
          <p:cNvSpPr>
            <a:spLocks noGrp="1" noRot="1" noChangeArrowheads="1"/>
          </p:cNvSpPr>
          <p:nvPr>
            <p:ph type="title"/>
          </p:nvPr>
        </p:nvSpPr>
        <p:spPr/>
        <p:txBody>
          <a:bodyPr/>
          <a:lstStyle/>
          <a:p>
            <a:pPr eaLnBrk="1" hangingPunct="1">
              <a:defRPr/>
            </a:pPr>
            <a:r>
              <a:rPr lang="cs-CZ" dirty="0">
                <a:solidFill>
                  <a:srgbClr val="FF0000"/>
                </a:solidFill>
                <a:latin typeface="Arial" charset="0"/>
              </a:rPr>
              <a:t>Agresivní přístup</a:t>
            </a:r>
          </a:p>
        </p:txBody>
      </p:sp>
      <p:sp>
        <p:nvSpPr>
          <p:cNvPr id="31748" name="Text Box 6"/>
          <p:cNvSpPr txBox="1">
            <a:spLocks noChangeArrowheads="1"/>
          </p:cNvSpPr>
          <p:nvPr/>
        </p:nvSpPr>
        <p:spPr bwMode="auto">
          <a:xfrm>
            <a:off x="539750" y="1304287"/>
            <a:ext cx="8351838" cy="489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defRPr>
            </a:lvl1pPr>
            <a:lvl2pPr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spcBef>
                <a:spcPct val="120000"/>
              </a:spcBef>
              <a:buFont typeface="Wingdings" pitchFamily="2" charset="2"/>
              <a:buChar char="ü"/>
            </a:pPr>
            <a:r>
              <a:rPr lang="cs-CZ" dirty="0"/>
              <a:t>  </a:t>
            </a:r>
            <a:r>
              <a:rPr lang="cs-CZ" sz="2400" b="1" dirty="0">
                <a:latin typeface="Arial" charset="0"/>
              </a:rPr>
              <a:t>K financování části trvale vázaných oběžných aktiv využívá krátkodobý kapitál (např. krátkodobé úvěry).</a:t>
            </a:r>
          </a:p>
          <a:p>
            <a:pPr eaLnBrk="1" hangingPunct="1">
              <a:spcBef>
                <a:spcPct val="120000"/>
              </a:spcBef>
              <a:buFont typeface="Wingdings" pitchFamily="2" charset="2"/>
              <a:buChar char="ü"/>
            </a:pPr>
            <a:r>
              <a:rPr lang="cs-CZ" sz="2400" b="1" dirty="0">
                <a:latin typeface="Arial" charset="0"/>
              </a:rPr>
              <a:t> Krátkodobý kapitál je levnější než kapitál dlouhodobý </a:t>
            </a:r>
            <a:r>
              <a:rPr lang="cs-CZ" sz="2400" b="1" dirty="0">
                <a:latin typeface="Arial" charset="0"/>
                <a:cs typeface="Arial" charset="0"/>
              </a:rPr>
              <a:t>→ zvyšuje rentabilitu podnikání, avšak také riziko finančních potíží podniku, zvláště při poklesu zisku podniku.</a:t>
            </a:r>
          </a:p>
          <a:p>
            <a:pPr eaLnBrk="1" hangingPunct="1">
              <a:spcBef>
                <a:spcPct val="120000"/>
              </a:spcBef>
              <a:buFont typeface="Wingdings" pitchFamily="2" charset="2"/>
              <a:buNone/>
            </a:pPr>
            <a:r>
              <a:rPr lang="cs-CZ" sz="2400" b="1" dirty="0">
                <a:solidFill>
                  <a:srgbClr val="66FF33"/>
                </a:solidFill>
                <a:latin typeface="Arial" charset="0"/>
                <a:cs typeface="Arial" charset="0"/>
              </a:rPr>
              <a:t>Výhody krátkodobého dluhu:</a:t>
            </a:r>
          </a:p>
          <a:p>
            <a:pPr lvl="1" eaLnBrk="1" hangingPunct="1">
              <a:spcBef>
                <a:spcPct val="55000"/>
              </a:spcBef>
              <a:buFont typeface="Wingdings" pitchFamily="2" charset="2"/>
              <a:buChar char="§"/>
            </a:pPr>
            <a:r>
              <a:rPr lang="cs-CZ" sz="2400" b="1" dirty="0">
                <a:latin typeface="Arial" charset="0"/>
                <a:cs typeface="Arial" charset="0"/>
              </a:rPr>
              <a:t> je obvykle levnější,</a:t>
            </a:r>
          </a:p>
          <a:p>
            <a:pPr lvl="1" eaLnBrk="1" hangingPunct="1">
              <a:spcBef>
                <a:spcPct val="10000"/>
              </a:spcBef>
              <a:buFont typeface="Wingdings" pitchFamily="2" charset="2"/>
              <a:buChar char="§"/>
            </a:pPr>
            <a:r>
              <a:rPr lang="cs-CZ" sz="2400" b="1" dirty="0">
                <a:latin typeface="Arial" charset="0"/>
                <a:cs typeface="Arial" charset="0"/>
              </a:rPr>
              <a:t> lze jej snáze získat,</a:t>
            </a:r>
          </a:p>
          <a:p>
            <a:pPr lvl="1" eaLnBrk="1" hangingPunct="1">
              <a:spcBef>
                <a:spcPct val="10000"/>
              </a:spcBef>
              <a:buFont typeface="Wingdings" pitchFamily="2" charset="2"/>
              <a:buChar char="§"/>
            </a:pPr>
            <a:r>
              <a:rPr lang="cs-CZ" sz="2400" b="1" dirty="0">
                <a:latin typeface="Arial" charset="0"/>
                <a:cs typeface="Arial" charset="0"/>
              </a:rPr>
              <a:t> lze jej získat rychleji.</a:t>
            </a:r>
          </a:p>
        </p:txBody>
      </p:sp>
    </p:spTree>
    <p:extLst>
      <p:ext uri="{BB962C8B-B14F-4D97-AF65-F5344CB8AC3E}">
        <p14:creationId xmlns:p14="http://schemas.microsoft.com/office/powerpoint/2010/main" val="682865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Rot="1" noChangeArrowheads="1"/>
          </p:cNvSpPr>
          <p:nvPr>
            <p:ph type="title"/>
          </p:nvPr>
        </p:nvSpPr>
        <p:spPr>
          <a:xfrm>
            <a:off x="413544" y="694370"/>
            <a:ext cx="8229600" cy="1143000"/>
          </a:xfrm>
        </p:spPr>
        <p:txBody>
          <a:bodyPr>
            <a:normAutofit fontScale="90000"/>
          </a:bodyPr>
          <a:lstStyle/>
          <a:p>
            <a:pPr eaLnBrk="1" hangingPunct="1">
              <a:defRPr/>
            </a:pPr>
            <a:r>
              <a:rPr lang="cs-CZ" sz="4000" b="1" dirty="0">
                <a:solidFill>
                  <a:srgbClr val="FF0000"/>
                </a:solidFill>
                <a:latin typeface="Arial" charset="0"/>
              </a:rPr>
              <a:t>Vztah mezi věcnými a peněžními toky v podniku</a:t>
            </a:r>
          </a:p>
        </p:txBody>
      </p:sp>
      <p:sp>
        <p:nvSpPr>
          <p:cNvPr id="8195" name="Line 6"/>
          <p:cNvSpPr>
            <a:spLocks noChangeShapeType="1"/>
          </p:cNvSpPr>
          <p:nvPr/>
        </p:nvSpPr>
        <p:spPr bwMode="auto">
          <a:xfrm>
            <a:off x="468313" y="2231862"/>
            <a:ext cx="8496300" cy="0"/>
          </a:xfrm>
          <a:prstGeom prst="line">
            <a:avLst/>
          </a:prstGeom>
          <a:noFill/>
          <a:ln w="76200" cmpd="tri">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nvGrpSpPr>
          <p:cNvPr id="3" name="Group 4"/>
          <p:cNvGrpSpPr>
            <a:grpSpLocks noChangeAspect="1"/>
          </p:cNvGrpSpPr>
          <p:nvPr/>
        </p:nvGrpSpPr>
        <p:grpSpPr bwMode="auto">
          <a:xfrm>
            <a:off x="539750" y="2276475"/>
            <a:ext cx="8424863" cy="3348038"/>
            <a:chOff x="340" y="1434"/>
            <a:chExt cx="5307" cy="2109"/>
          </a:xfrm>
        </p:grpSpPr>
        <p:sp>
          <p:nvSpPr>
            <p:cNvPr id="4" name="AutoShape 3"/>
            <p:cNvSpPr>
              <a:spLocks noChangeAspect="1" noChangeArrowheads="1" noTextEdit="1"/>
            </p:cNvSpPr>
            <p:nvPr/>
          </p:nvSpPr>
          <p:spPr bwMode="auto">
            <a:xfrm>
              <a:off x="340" y="1434"/>
              <a:ext cx="5307" cy="2109"/>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cs-CZ" sz="2000" b="1"/>
            </a:p>
          </p:txBody>
        </p:sp>
        <p:sp>
          <p:nvSpPr>
            <p:cNvPr id="5" name="Rectangle 5"/>
            <p:cNvSpPr>
              <a:spLocks noChangeArrowheads="1"/>
            </p:cNvSpPr>
            <p:nvPr/>
          </p:nvSpPr>
          <p:spPr bwMode="auto">
            <a:xfrm>
              <a:off x="1003" y="2997"/>
              <a:ext cx="1032" cy="24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cs-CZ" sz="2000" b="1"/>
            </a:p>
          </p:txBody>
        </p:sp>
        <p:sp>
          <p:nvSpPr>
            <p:cNvPr id="6" name="Rectangle 6"/>
            <p:cNvSpPr>
              <a:spLocks noChangeArrowheads="1"/>
            </p:cNvSpPr>
            <p:nvPr/>
          </p:nvSpPr>
          <p:spPr bwMode="auto">
            <a:xfrm>
              <a:off x="1110" y="3044"/>
              <a:ext cx="919"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rgbClr val="000000"/>
                  </a:solidFill>
                  <a:effectLst/>
                  <a:latin typeface="Arial" pitchFamily="34" charset="0"/>
                </a:rPr>
                <a:t>peněžní výdaje</a:t>
              </a:r>
              <a:endParaRPr kumimoji="0" lang="cs-CZ" sz="2000" b="1" i="0" u="none" strike="noStrike" cap="none" normalizeH="0" baseline="0">
                <a:ln>
                  <a:noFill/>
                </a:ln>
                <a:solidFill>
                  <a:schemeClr val="tx1"/>
                </a:solidFill>
                <a:effectLst/>
                <a:latin typeface="Arial" pitchFamily="34" charset="0"/>
              </a:endParaRPr>
            </a:p>
          </p:txBody>
        </p:sp>
        <p:sp>
          <p:nvSpPr>
            <p:cNvPr id="7" name="Rectangle 7"/>
            <p:cNvSpPr>
              <a:spLocks noChangeArrowheads="1"/>
            </p:cNvSpPr>
            <p:nvPr/>
          </p:nvSpPr>
          <p:spPr bwMode="auto">
            <a:xfrm>
              <a:off x="4154" y="2116"/>
              <a:ext cx="1107" cy="37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cs-CZ" sz="2000" b="1"/>
            </a:p>
          </p:txBody>
        </p:sp>
        <p:sp>
          <p:nvSpPr>
            <p:cNvPr id="8" name="Rectangle 8"/>
            <p:cNvSpPr>
              <a:spLocks noChangeArrowheads="1"/>
            </p:cNvSpPr>
            <p:nvPr/>
          </p:nvSpPr>
          <p:spPr bwMode="auto">
            <a:xfrm>
              <a:off x="4494" y="2154"/>
              <a:ext cx="48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rgbClr val="000000"/>
                  </a:solidFill>
                  <a:effectLst/>
                  <a:latin typeface="Arial" pitchFamily="34" charset="0"/>
                </a:rPr>
                <a:t>peněžní</a:t>
              </a:r>
              <a:endParaRPr kumimoji="0" lang="cs-CZ" sz="2000" b="1" i="0" u="none" strike="noStrike" cap="none" normalizeH="0" baseline="0">
                <a:ln>
                  <a:noFill/>
                </a:ln>
                <a:solidFill>
                  <a:schemeClr val="tx1"/>
                </a:solidFill>
                <a:effectLst/>
                <a:latin typeface="Arial" pitchFamily="34" charset="0"/>
              </a:endParaRPr>
            </a:p>
          </p:txBody>
        </p:sp>
        <p:sp>
          <p:nvSpPr>
            <p:cNvPr id="9" name="Rectangle 9"/>
            <p:cNvSpPr>
              <a:spLocks noChangeArrowheads="1"/>
            </p:cNvSpPr>
            <p:nvPr/>
          </p:nvSpPr>
          <p:spPr bwMode="auto">
            <a:xfrm>
              <a:off x="4541" y="2304"/>
              <a:ext cx="389"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rgbClr val="000000"/>
                  </a:solidFill>
                  <a:effectLst/>
                  <a:latin typeface="Arial" pitchFamily="34" charset="0"/>
                </a:rPr>
                <a:t>příjmy</a:t>
              </a:r>
              <a:endParaRPr kumimoji="0" lang="cs-CZ" sz="2000" b="1" i="0" u="none" strike="noStrike" cap="none" normalizeH="0" baseline="0">
                <a:ln>
                  <a:noFill/>
                </a:ln>
                <a:solidFill>
                  <a:schemeClr val="tx1"/>
                </a:solidFill>
                <a:effectLst/>
                <a:latin typeface="Arial" pitchFamily="34" charset="0"/>
              </a:endParaRPr>
            </a:p>
          </p:txBody>
        </p:sp>
        <p:sp>
          <p:nvSpPr>
            <p:cNvPr id="10" name="Rectangle 10"/>
            <p:cNvSpPr>
              <a:spLocks noChangeArrowheads="1"/>
            </p:cNvSpPr>
            <p:nvPr/>
          </p:nvSpPr>
          <p:spPr bwMode="auto">
            <a:xfrm>
              <a:off x="3131" y="1761"/>
              <a:ext cx="1277" cy="231"/>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cs-CZ" sz="2000" b="1"/>
            </a:p>
          </p:txBody>
        </p:sp>
        <p:sp>
          <p:nvSpPr>
            <p:cNvPr id="11" name="Rectangle 11"/>
            <p:cNvSpPr>
              <a:spLocks noChangeArrowheads="1"/>
            </p:cNvSpPr>
            <p:nvPr/>
          </p:nvSpPr>
          <p:spPr bwMode="auto">
            <a:xfrm>
              <a:off x="3321" y="1804"/>
              <a:ext cx="104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rgbClr val="000000"/>
                  </a:solidFill>
                  <a:effectLst/>
                  <a:latin typeface="Arial" pitchFamily="34" charset="0"/>
                </a:rPr>
                <a:t>výrobky a služby</a:t>
              </a:r>
              <a:endParaRPr kumimoji="0" lang="cs-CZ" sz="2000" b="1" i="0" u="none" strike="noStrike" cap="none" normalizeH="0" baseline="0">
                <a:ln>
                  <a:noFill/>
                </a:ln>
                <a:solidFill>
                  <a:schemeClr val="tx1"/>
                </a:solidFill>
                <a:effectLst/>
                <a:latin typeface="Arial" pitchFamily="34" charset="0"/>
              </a:endParaRPr>
            </a:p>
          </p:txBody>
        </p:sp>
        <p:sp>
          <p:nvSpPr>
            <p:cNvPr id="12" name="Rectangle 12"/>
            <p:cNvSpPr>
              <a:spLocks noChangeArrowheads="1"/>
            </p:cNvSpPr>
            <p:nvPr/>
          </p:nvSpPr>
          <p:spPr bwMode="auto">
            <a:xfrm>
              <a:off x="501" y="1584"/>
              <a:ext cx="946" cy="120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cs-CZ" sz="2000" b="1"/>
            </a:p>
          </p:txBody>
        </p:sp>
        <p:sp>
          <p:nvSpPr>
            <p:cNvPr id="13" name="Rectangle 13"/>
            <p:cNvSpPr>
              <a:spLocks noChangeArrowheads="1"/>
            </p:cNvSpPr>
            <p:nvPr/>
          </p:nvSpPr>
          <p:spPr bwMode="auto">
            <a:xfrm>
              <a:off x="501" y="1584"/>
              <a:ext cx="946" cy="1202"/>
            </a:xfrm>
            <a:prstGeom prst="rect">
              <a:avLst/>
            </a:prstGeom>
            <a:noFill/>
            <a:ln w="9">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sz="2000" b="1"/>
            </a:p>
          </p:txBody>
        </p:sp>
        <p:sp>
          <p:nvSpPr>
            <p:cNvPr id="14" name="Rectangle 14"/>
            <p:cNvSpPr>
              <a:spLocks noChangeArrowheads="1"/>
            </p:cNvSpPr>
            <p:nvPr/>
          </p:nvSpPr>
          <p:spPr bwMode="auto">
            <a:xfrm>
              <a:off x="827" y="1963"/>
              <a:ext cx="344"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rgbClr val="000000"/>
                  </a:solidFill>
                  <a:effectLst/>
                  <a:latin typeface="Arial" pitchFamily="34" charset="0"/>
                </a:rPr>
                <a:t>práce</a:t>
              </a:r>
              <a:endParaRPr kumimoji="0" lang="cs-CZ" sz="2000" b="1" i="0" u="none" strike="noStrike" cap="none" normalizeH="0" baseline="0">
                <a:ln>
                  <a:noFill/>
                </a:ln>
                <a:solidFill>
                  <a:schemeClr val="tx1"/>
                </a:solidFill>
                <a:effectLst/>
                <a:latin typeface="Arial" pitchFamily="34" charset="0"/>
              </a:endParaRPr>
            </a:p>
          </p:txBody>
        </p:sp>
        <p:sp>
          <p:nvSpPr>
            <p:cNvPr id="15" name="Rectangle 15"/>
            <p:cNvSpPr>
              <a:spLocks noChangeArrowheads="1"/>
            </p:cNvSpPr>
            <p:nvPr/>
          </p:nvSpPr>
          <p:spPr bwMode="auto">
            <a:xfrm>
              <a:off x="749" y="2113"/>
              <a:ext cx="53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rgbClr val="000000"/>
                  </a:solidFill>
                  <a:effectLst/>
                  <a:latin typeface="Arial" pitchFamily="34" charset="0"/>
                </a:rPr>
                <a:t>suroviny</a:t>
              </a:r>
              <a:endParaRPr kumimoji="0" lang="cs-CZ" sz="2000" b="1" i="0" u="none" strike="noStrike" cap="none" normalizeH="0" baseline="0">
                <a:ln>
                  <a:noFill/>
                </a:ln>
                <a:solidFill>
                  <a:schemeClr val="tx1"/>
                </a:solidFill>
                <a:effectLst/>
                <a:latin typeface="Arial" pitchFamily="34" charset="0"/>
              </a:endParaRPr>
            </a:p>
          </p:txBody>
        </p:sp>
        <p:sp>
          <p:nvSpPr>
            <p:cNvPr id="16" name="Rectangle 16"/>
            <p:cNvSpPr>
              <a:spLocks noChangeArrowheads="1"/>
            </p:cNvSpPr>
            <p:nvPr/>
          </p:nvSpPr>
          <p:spPr bwMode="auto">
            <a:xfrm>
              <a:off x="830" y="2263"/>
              <a:ext cx="35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rgbClr val="000000"/>
                  </a:solidFill>
                  <a:effectLst/>
                  <a:latin typeface="Arial" pitchFamily="34" charset="0"/>
                </a:rPr>
                <a:t>stroje</a:t>
              </a:r>
              <a:endParaRPr kumimoji="0" lang="cs-CZ" sz="2000" b="1" i="0" u="none" strike="noStrike" cap="none" normalizeH="0" baseline="0">
                <a:ln>
                  <a:noFill/>
                </a:ln>
                <a:solidFill>
                  <a:schemeClr val="tx1"/>
                </a:solidFill>
                <a:effectLst/>
                <a:latin typeface="Arial" pitchFamily="34" charset="0"/>
              </a:endParaRPr>
            </a:p>
          </p:txBody>
        </p:sp>
        <p:sp>
          <p:nvSpPr>
            <p:cNvPr id="17" name="Rectangle 17"/>
            <p:cNvSpPr>
              <a:spLocks noChangeArrowheads="1"/>
            </p:cNvSpPr>
            <p:nvPr/>
          </p:nvSpPr>
          <p:spPr bwMode="auto">
            <a:xfrm>
              <a:off x="2081" y="1584"/>
              <a:ext cx="966" cy="301"/>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cs-CZ" sz="2000" b="1"/>
            </a:p>
          </p:txBody>
        </p:sp>
        <p:sp>
          <p:nvSpPr>
            <p:cNvPr id="18" name="Rectangle 18"/>
            <p:cNvSpPr>
              <a:spLocks noChangeArrowheads="1"/>
            </p:cNvSpPr>
            <p:nvPr/>
          </p:nvSpPr>
          <p:spPr bwMode="auto">
            <a:xfrm>
              <a:off x="2081" y="1584"/>
              <a:ext cx="966" cy="301"/>
            </a:xfrm>
            <a:prstGeom prst="rect">
              <a:avLst/>
            </a:prstGeom>
            <a:noFill/>
            <a:ln w="9">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sz="2000" b="1"/>
            </a:p>
          </p:txBody>
        </p:sp>
        <p:sp>
          <p:nvSpPr>
            <p:cNvPr id="19" name="Rectangle 19"/>
            <p:cNvSpPr>
              <a:spLocks noChangeArrowheads="1"/>
            </p:cNvSpPr>
            <p:nvPr/>
          </p:nvSpPr>
          <p:spPr bwMode="auto">
            <a:xfrm>
              <a:off x="2381" y="1662"/>
              <a:ext cx="423"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rgbClr val="000000"/>
                  </a:solidFill>
                  <a:effectLst/>
                  <a:latin typeface="Arial" pitchFamily="34" charset="0"/>
                </a:rPr>
                <a:t>výroba</a:t>
              </a:r>
              <a:endParaRPr kumimoji="0" lang="cs-CZ" sz="2000" b="1" i="0" u="none" strike="noStrike" cap="none" normalizeH="0" baseline="0">
                <a:ln>
                  <a:noFill/>
                </a:ln>
                <a:solidFill>
                  <a:schemeClr val="tx1"/>
                </a:solidFill>
                <a:effectLst/>
                <a:latin typeface="Arial" pitchFamily="34" charset="0"/>
              </a:endParaRPr>
            </a:p>
          </p:txBody>
        </p:sp>
        <p:sp>
          <p:nvSpPr>
            <p:cNvPr id="20" name="Rectangle 20"/>
            <p:cNvSpPr>
              <a:spLocks noChangeArrowheads="1"/>
            </p:cNvSpPr>
            <p:nvPr/>
          </p:nvSpPr>
          <p:spPr bwMode="auto">
            <a:xfrm>
              <a:off x="4503" y="1584"/>
              <a:ext cx="966" cy="301"/>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cs-CZ" sz="2000" b="1"/>
            </a:p>
          </p:txBody>
        </p:sp>
        <p:sp>
          <p:nvSpPr>
            <p:cNvPr id="21" name="Rectangle 21"/>
            <p:cNvSpPr>
              <a:spLocks noChangeArrowheads="1"/>
            </p:cNvSpPr>
            <p:nvPr/>
          </p:nvSpPr>
          <p:spPr bwMode="auto">
            <a:xfrm>
              <a:off x="4503" y="1584"/>
              <a:ext cx="966" cy="301"/>
            </a:xfrm>
            <a:prstGeom prst="rect">
              <a:avLst/>
            </a:prstGeom>
            <a:noFill/>
            <a:ln w="9">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sz="2000" b="1"/>
            </a:p>
          </p:txBody>
        </p:sp>
        <p:sp>
          <p:nvSpPr>
            <p:cNvPr id="22" name="Rectangle 22"/>
            <p:cNvSpPr>
              <a:spLocks noChangeArrowheads="1"/>
            </p:cNvSpPr>
            <p:nvPr/>
          </p:nvSpPr>
          <p:spPr bwMode="auto">
            <a:xfrm>
              <a:off x="4820" y="1662"/>
              <a:ext cx="39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rgbClr val="000000"/>
                  </a:solidFill>
                  <a:effectLst/>
                  <a:latin typeface="Arial" pitchFamily="34" charset="0"/>
                </a:rPr>
                <a:t>prodej</a:t>
              </a:r>
              <a:endParaRPr kumimoji="0" lang="cs-CZ" sz="2000" b="1" i="0" u="none" strike="noStrike" cap="none" normalizeH="0" baseline="0">
                <a:ln>
                  <a:noFill/>
                </a:ln>
                <a:solidFill>
                  <a:schemeClr val="tx1"/>
                </a:solidFill>
                <a:effectLst/>
                <a:latin typeface="Arial" pitchFamily="34" charset="0"/>
              </a:endParaRPr>
            </a:p>
          </p:txBody>
        </p:sp>
        <p:sp>
          <p:nvSpPr>
            <p:cNvPr id="23" name="Freeform 23"/>
            <p:cNvSpPr>
              <a:spLocks noEditPoints="1"/>
            </p:cNvSpPr>
            <p:nvPr/>
          </p:nvSpPr>
          <p:spPr bwMode="auto">
            <a:xfrm>
              <a:off x="1441" y="1697"/>
              <a:ext cx="632" cy="72"/>
            </a:xfrm>
            <a:custGeom>
              <a:avLst/>
              <a:gdLst>
                <a:gd name="T0" fmla="*/ 6 w 632"/>
                <a:gd name="T1" fmla="*/ 32 h 72"/>
                <a:gd name="T2" fmla="*/ 571 w 632"/>
                <a:gd name="T3" fmla="*/ 32 h 72"/>
                <a:gd name="T4" fmla="*/ 571 w 632"/>
                <a:gd name="T5" fmla="*/ 32 h 72"/>
                <a:gd name="T6" fmla="*/ 574 w 632"/>
                <a:gd name="T7" fmla="*/ 32 h 72"/>
                <a:gd name="T8" fmla="*/ 574 w 632"/>
                <a:gd name="T9" fmla="*/ 38 h 72"/>
                <a:gd name="T10" fmla="*/ 574 w 632"/>
                <a:gd name="T11" fmla="*/ 40 h 72"/>
                <a:gd name="T12" fmla="*/ 571 w 632"/>
                <a:gd name="T13" fmla="*/ 40 h 72"/>
                <a:gd name="T14" fmla="*/ 571 w 632"/>
                <a:gd name="T15" fmla="*/ 40 h 72"/>
                <a:gd name="T16" fmla="*/ 6 w 632"/>
                <a:gd name="T17" fmla="*/ 40 h 72"/>
                <a:gd name="T18" fmla="*/ 3 w 632"/>
                <a:gd name="T19" fmla="*/ 40 h 72"/>
                <a:gd name="T20" fmla="*/ 0 w 632"/>
                <a:gd name="T21" fmla="*/ 40 h 72"/>
                <a:gd name="T22" fmla="*/ 0 w 632"/>
                <a:gd name="T23" fmla="*/ 38 h 72"/>
                <a:gd name="T24" fmla="*/ 0 w 632"/>
                <a:gd name="T25" fmla="*/ 38 h 72"/>
                <a:gd name="T26" fmla="*/ 0 w 632"/>
                <a:gd name="T27" fmla="*/ 35 h 72"/>
                <a:gd name="T28" fmla="*/ 0 w 632"/>
                <a:gd name="T29" fmla="*/ 32 h 72"/>
                <a:gd name="T30" fmla="*/ 3 w 632"/>
                <a:gd name="T31" fmla="*/ 32 h 72"/>
                <a:gd name="T32" fmla="*/ 6 w 632"/>
                <a:gd name="T33" fmla="*/ 32 h 72"/>
                <a:gd name="T34" fmla="*/ 6 w 632"/>
                <a:gd name="T35" fmla="*/ 32 h 72"/>
                <a:gd name="T36" fmla="*/ 560 w 632"/>
                <a:gd name="T37" fmla="*/ 0 h 72"/>
                <a:gd name="T38" fmla="*/ 632 w 632"/>
                <a:gd name="T39" fmla="*/ 38 h 72"/>
                <a:gd name="T40" fmla="*/ 560 w 632"/>
                <a:gd name="T41" fmla="*/ 72 h 72"/>
                <a:gd name="T42" fmla="*/ 560 w 632"/>
                <a:gd name="T43" fmla="*/ 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32" h="72">
                  <a:moveTo>
                    <a:pt x="6" y="32"/>
                  </a:moveTo>
                  <a:lnTo>
                    <a:pt x="571" y="32"/>
                  </a:lnTo>
                  <a:lnTo>
                    <a:pt x="571" y="32"/>
                  </a:lnTo>
                  <a:lnTo>
                    <a:pt x="574" y="32"/>
                  </a:lnTo>
                  <a:lnTo>
                    <a:pt x="574" y="38"/>
                  </a:lnTo>
                  <a:lnTo>
                    <a:pt x="574" y="40"/>
                  </a:lnTo>
                  <a:lnTo>
                    <a:pt x="571" y="40"/>
                  </a:lnTo>
                  <a:lnTo>
                    <a:pt x="571" y="40"/>
                  </a:lnTo>
                  <a:lnTo>
                    <a:pt x="6" y="40"/>
                  </a:lnTo>
                  <a:lnTo>
                    <a:pt x="3" y="40"/>
                  </a:lnTo>
                  <a:lnTo>
                    <a:pt x="0" y="40"/>
                  </a:lnTo>
                  <a:lnTo>
                    <a:pt x="0" y="38"/>
                  </a:lnTo>
                  <a:lnTo>
                    <a:pt x="0" y="38"/>
                  </a:lnTo>
                  <a:lnTo>
                    <a:pt x="0" y="35"/>
                  </a:lnTo>
                  <a:lnTo>
                    <a:pt x="0" y="32"/>
                  </a:lnTo>
                  <a:lnTo>
                    <a:pt x="3" y="32"/>
                  </a:lnTo>
                  <a:lnTo>
                    <a:pt x="6" y="32"/>
                  </a:lnTo>
                  <a:lnTo>
                    <a:pt x="6" y="32"/>
                  </a:lnTo>
                  <a:close/>
                  <a:moveTo>
                    <a:pt x="560" y="0"/>
                  </a:moveTo>
                  <a:lnTo>
                    <a:pt x="632" y="38"/>
                  </a:lnTo>
                  <a:lnTo>
                    <a:pt x="560" y="72"/>
                  </a:lnTo>
                  <a:lnTo>
                    <a:pt x="560" y="0"/>
                  </a:lnTo>
                  <a:close/>
                </a:path>
              </a:pathLst>
            </a:custGeom>
            <a:solidFill>
              <a:srgbClr val="000000"/>
            </a:solidFill>
            <a:ln w="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sz="2000" b="1"/>
            </a:p>
          </p:txBody>
        </p:sp>
        <p:sp>
          <p:nvSpPr>
            <p:cNvPr id="24" name="Freeform 24"/>
            <p:cNvSpPr>
              <a:spLocks noEditPoints="1"/>
            </p:cNvSpPr>
            <p:nvPr/>
          </p:nvSpPr>
          <p:spPr bwMode="auto">
            <a:xfrm>
              <a:off x="3041" y="1697"/>
              <a:ext cx="1462" cy="72"/>
            </a:xfrm>
            <a:custGeom>
              <a:avLst/>
              <a:gdLst>
                <a:gd name="T0" fmla="*/ 6 w 1462"/>
                <a:gd name="T1" fmla="*/ 32 h 72"/>
                <a:gd name="T2" fmla="*/ 1402 w 1462"/>
                <a:gd name="T3" fmla="*/ 32 h 72"/>
                <a:gd name="T4" fmla="*/ 1402 w 1462"/>
                <a:gd name="T5" fmla="*/ 32 h 72"/>
                <a:gd name="T6" fmla="*/ 1404 w 1462"/>
                <a:gd name="T7" fmla="*/ 32 h 72"/>
                <a:gd name="T8" fmla="*/ 1404 w 1462"/>
                <a:gd name="T9" fmla="*/ 38 h 72"/>
                <a:gd name="T10" fmla="*/ 1404 w 1462"/>
                <a:gd name="T11" fmla="*/ 40 h 72"/>
                <a:gd name="T12" fmla="*/ 1402 w 1462"/>
                <a:gd name="T13" fmla="*/ 40 h 72"/>
                <a:gd name="T14" fmla="*/ 1402 w 1462"/>
                <a:gd name="T15" fmla="*/ 40 h 72"/>
                <a:gd name="T16" fmla="*/ 6 w 1462"/>
                <a:gd name="T17" fmla="*/ 40 h 72"/>
                <a:gd name="T18" fmla="*/ 3 w 1462"/>
                <a:gd name="T19" fmla="*/ 40 h 72"/>
                <a:gd name="T20" fmla="*/ 0 w 1462"/>
                <a:gd name="T21" fmla="*/ 40 h 72"/>
                <a:gd name="T22" fmla="*/ 0 w 1462"/>
                <a:gd name="T23" fmla="*/ 38 h 72"/>
                <a:gd name="T24" fmla="*/ 0 w 1462"/>
                <a:gd name="T25" fmla="*/ 38 h 72"/>
                <a:gd name="T26" fmla="*/ 0 w 1462"/>
                <a:gd name="T27" fmla="*/ 35 h 72"/>
                <a:gd name="T28" fmla="*/ 0 w 1462"/>
                <a:gd name="T29" fmla="*/ 32 h 72"/>
                <a:gd name="T30" fmla="*/ 3 w 1462"/>
                <a:gd name="T31" fmla="*/ 32 h 72"/>
                <a:gd name="T32" fmla="*/ 6 w 1462"/>
                <a:gd name="T33" fmla="*/ 32 h 72"/>
                <a:gd name="T34" fmla="*/ 6 w 1462"/>
                <a:gd name="T35" fmla="*/ 32 h 72"/>
                <a:gd name="T36" fmla="*/ 1390 w 1462"/>
                <a:gd name="T37" fmla="*/ 0 h 72"/>
                <a:gd name="T38" fmla="*/ 1462 w 1462"/>
                <a:gd name="T39" fmla="*/ 38 h 72"/>
                <a:gd name="T40" fmla="*/ 1390 w 1462"/>
                <a:gd name="T41" fmla="*/ 72 h 72"/>
                <a:gd name="T42" fmla="*/ 1390 w 1462"/>
                <a:gd name="T43" fmla="*/ 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462" h="72">
                  <a:moveTo>
                    <a:pt x="6" y="32"/>
                  </a:moveTo>
                  <a:lnTo>
                    <a:pt x="1402" y="32"/>
                  </a:lnTo>
                  <a:lnTo>
                    <a:pt x="1402" y="32"/>
                  </a:lnTo>
                  <a:lnTo>
                    <a:pt x="1404" y="32"/>
                  </a:lnTo>
                  <a:lnTo>
                    <a:pt x="1404" y="38"/>
                  </a:lnTo>
                  <a:lnTo>
                    <a:pt x="1404" y="40"/>
                  </a:lnTo>
                  <a:lnTo>
                    <a:pt x="1402" y="40"/>
                  </a:lnTo>
                  <a:lnTo>
                    <a:pt x="1402" y="40"/>
                  </a:lnTo>
                  <a:lnTo>
                    <a:pt x="6" y="40"/>
                  </a:lnTo>
                  <a:lnTo>
                    <a:pt x="3" y="40"/>
                  </a:lnTo>
                  <a:lnTo>
                    <a:pt x="0" y="40"/>
                  </a:lnTo>
                  <a:lnTo>
                    <a:pt x="0" y="38"/>
                  </a:lnTo>
                  <a:lnTo>
                    <a:pt x="0" y="38"/>
                  </a:lnTo>
                  <a:lnTo>
                    <a:pt x="0" y="35"/>
                  </a:lnTo>
                  <a:lnTo>
                    <a:pt x="0" y="32"/>
                  </a:lnTo>
                  <a:lnTo>
                    <a:pt x="3" y="32"/>
                  </a:lnTo>
                  <a:lnTo>
                    <a:pt x="6" y="32"/>
                  </a:lnTo>
                  <a:lnTo>
                    <a:pt x="6" y="32"/>
                  </a:lnTo>
                  <a:close/>
                  <a:moveTo>
                    <a:pt x="1390" y="0"/>
                  </a:moveTo>
                  <a:lnTo>
                    <a:pt x="1462" y="38"/>
                  </a:lnTo>
                  <a:lnTo>
                    <a:pt x="1390" y="72"/>
                  </a:lnTo>
                  <a:lnTo>
                    <a:pt x="1390" y="0"/>
                  </a:lnTo>
                  <a:close/>
                </a:path>
              </a:pathLst>
            </a:custGeom>
            <a:solidFill>
              <a:srgbClr val="000000"/>
            </a:solidFill>
            <a:ln w="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sz="2000" b="1"/>
            </a:p>
          </p:txBody>
        </p:sp>
        <p:sp>
          <p:nvSpPr>
            <p:cNvPr id="25" name="Rectangle 25"/>
            <p:cNvSpPr>
              <a:spLocks noChangeArrowheads="1"/>
            </p:cNvSpPr>
            <p:nvPr/>
          </p:nvSpPr>
          <p:spPr bwMode="auto">
            <a:xfrm>
              <a:off x="2073" y="2795"/>
              <a:ext cx="1464" cy="43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cs-CZ" sz="2000" b="1"/>
            </a:p>
          </p:txBody>
        </p:sp>
        <p:sp>
          <p:nvSpPr>
            <p:cNvPr id="26" name="Freeform 26"/>
            <p:cNvSpPr>
              <a:spLocks noEditPoints="1"/>
            </p:cNvSpPr>
            <p:nvPr/>
          </p:nvSpPr>
          <p:spPr bwMode="auto">
            <a:xfrm>
              <a:off x="2053" y="2775"/>
              <a:ext cx="1502" cy="471"/>
            </a:xfrm>
            <a:custGeom>
              <a:avLst/>
              <a:gdLst>
                <a:gd name="T0" fmla="*/ 37 w 1502"/>
                <a:gd name="T1" fmla="*/ 37 h 471"/>
                <a:gd name="T2" fmla="*/ 37 w 1502"/>
                <a:gd name="T3" fmla="*/ 433 h 471"/>
                <a:gd name="T4" fmla="*/ 1464 w 1502"/>
                <a:gd name="T5" fmla="*/ 433 h 471"/>
                <a:gd name="T6" fmla="*/ 1464 w 1502"/>
                <a:gd name="T7" fmla="*/ 37 h 471"/>
                <a:gd name="T8" fmla="*/ 37 w 1502"/>
                <a:gd name="T9" fmla="*/ 37 h 471"/>
                <a:gd name="T10" fmla="*/ 1476 w 1502"/>
                <a:gd name="T11" fmla="*/ 26 h 471"/>
                <a:gd name="T12" fmla="*/ 1476 w 1502"/>
                <a:gd name="T13" fmla="*/ 445 h 471"/>
                <a:gd name="T14" fmla="*/ 25 w 1502"/>
                <a:gd name="T15" fmla="*/ 445 h 471"/>
                <a:gd name="T16" fmla="*/ 25 w 1502"/>
                <a:gd name="T17" fmla="*/ 26 h 471"/>
                <a:gd name="T18" fmla="*/ 1476 w 1502"/>
                <a:gd name="T19" fmla="*/ 26 h 471"/>
                <a:gd name="T20" fmla="*/ 11 w 1502"/>
                <a:gd name="T21" fmla="*/ 11 h 471"/>
                <a:gd name="T22" fmla="*/ 11 w 1502"/>
                <a:gd name="T23" fmla="*/ 459 h 471"/>
                <a:gd name="T24" fmla="*/ 1490 w 1502"/>
                <a:gd name="T25" fmla="*/ 459 h 471"/>
                <a:gd name="T26" fmla="*/ 1490 w 1502"/>
                <a:gd name="T27" fmla="*/ 11 h 471"/>
                <a:gd name="T28" fmla="*/ 11 w 1502"/>
                <a:gd name="T29" fmla="*/ 11 h 471"/>
                <a:gd name="T30" fmla="*/ 1502 w 1502"/>
                <a:gd name="T31" fmla="*/ 0 h 471"/>
                <a:gd name="T32" fmla="*/ 1502 w 1502"/>
                <a:gd name="T33" fmla="*/ 471 h 471"/>
                <a:gd name="T34" fmla="*/ 0 w 1502"/>
                <a:gd name="T35" fmla="*/ 471 h 471"/>
                <a:gd name="T36" fmla="*/ 0 w 1502"/>
                <a:gd name="T37" fmla="*/ 0 h 471"/>
                <a:gd name="T38" fmla="*/ 1502 w 1502"/>
                <a:gd name="T39" fmla="*/ 0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02" h="471">
                  <a:moveTo>
                    <a:pt x="37" y="37"/>
                  </a:moveTo>
                  <a:lnTo>
                    <a:pt x="37" y="433"/>
                  </a:lnTo>
                  <a:lnTo>
                    <a:pt x="1464" y="433"/>
                  </a:lnTo>
                  <a:lnTo>
                    <a:pt x="1464" y="37"/>
                  </a:lnTo>
                  <a:lnTo>
                    <a:pt x="37" y="37"/>
                  </a:lnTo>
                  <a:close/>
                  <a:moveTo>
                    <a:pt x="1476" y="26"/>
                  </a:moveTo>
                  <a:lnTo>
                    <a:pt x="1476" y="445"/>
                  </a:lnTo>
                  <a:lnTo>
                    <a:pt x="25" y="445"/>
                  </a:lnTo>
                  <a:lnTo>
                    <a:pt x="25" y="26"/>
                  </a:lnTo>
                  <a:lnTo>
                    <a:pt x="1476" y="26"/>
                  </a:lnTo>
                  <a:close/>
                  <a:moveTo>
                    <a:pt x="11" y="11"/>
                  </a:moveTo>
                  <a:lnTo>
                    <a:pt x="11" y="459"/>
                  </a:lnTo>
                  <a:lnTo>
                    <a:pt x="1490" y="459"/>
                  </a:lnTo>
                  <a:lnTo>
                    <a:pt x="1490" y="11"/>
                  </a:lnTo>
                  <a:lnTo>
                    <a:pt x="11" y="11"/>
                  </a:lnTo>
                  <a:close/>
                  <a:moveTo>
                    <a:pt x="1502" y="0"/>
                  </a:moveTo>
                  <a:lnTo>
                    <a:pt x="1502" y="471"/>
                  </a:lnTo>
                  <a:lnTo>
                    <a:pt x="0" y="471"/>
                  </a:lnTo>
                  <a:lnTo>
                    <a:pt x="0" y="0"/>
                  </a:lnTo>
                  <a:lnTo>
                    <a:pt x="1502" y="0"/>
                  </a:lnTo>
                  <a:close/>
                </a:path>
              </a:pathLst>
            </a:custGeom>
            <a:solidFill>
              <a:srgbClr val="000000"/>
            </a:solidFill>
            <a:ln w="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sz="2000" b="1"/>
            </a:p>
          </p:txBody>
        </p:sp>
        <p:sp>
          <p:nvSpPr>
            <p:cNvPr id="27" name="Rectangle 27"/>
            <p:cNvSpPr>
              <a:spLocks noChangeArrowheads="1"/>
            </p:cNvSpPr>
            <p:nvPr/>
          </p:nvSpPr>
          <p:spPr bwMode="auto">
            <a:xfrm>
              <a:off x="2626" y="2864"/>
              <a:ext cx="40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rgbClr val="000000"/>
                  </a:solidFill>
                  <a:effectLst/>
                  <a:latin typeface="Arial" pitchFamily="34" charset="0"/>
                </a:rPr>
                <a:t>peníze</a:t>
              </a:r>
              <a:endParaRPr kumimoji="0" lang="cs-CZ" sz="2000" b="1" i="0" u="none" strike="noStrike" cap="none" normalizeH="0" baseline="0">
                <a:ln>
                  <a:noFill/>
                </a:ln>
                <a:solidFill>
                  <a:schemeClr val="tx1"/>
                </a:solidFill>
                <a:effectLst/>
                <a:latin typeface="Arial" pitchFamily="34" charset="0"/>
              </a:endParaRPr>
            </a:p>
          </p:txBody>
        </p:sp>
        <p:sp>
          <p:nvSpPr>
            <p:cNvPr id="28" name="Rectangle 28"/>
            <p:cNvSpPr>
              <a:spLocks noChangeArrowheads="1"/>
            </p:cNvSpPr>
            <p:nvPr/>
          </p:nvSpPr>
          <p:spPr bwMode="auto">
            <a:xfrm>
              <a:off x="2514" y="3015"/>
              <a:ext cx="677"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rgbClr val="000000"/>
                  </a:solidFill>
                  <a:effectLst/>
                  <a:latin typeface="Arial" pitchFamily="34" charset="0"/>
                </a:rPr>
                <a:t>(cash flow)</a:t>
              </a:r>
              <a:endParaRPr kumimoji="0" lang="cs-CZ" sz="2000" b="1" i="0" u="none" strike="noStrike" cap="none" normalizeH="0" baseline="0">
                <a:ln>
                  <a:noFill/>
                </a:ln>
                <a:solidFill>
                  <a:schemeClr val="tx1"/>
                </a:solidFill>
                <a:effectLst/>
                <a:latin typeface="Arial" pitchFamily="34" charset="0"/>
              </a:endParaRPr>
            </a:p>
          </p:txBody>
        </p:sp>
        <p:sp>
          <p:nvSpPr>
            <p:cNvPr id="29" name="Freeform 29"/>
            <p:cNvSpPr>
              <a:spLocks noEditPoints="1"/>
            </p:cNvSpPr>
            <p:nvPr/>
          </p:nvSpPr>
          <p:spPr bwMode="auto">
            <a:xfrm>
              <a:off x="3180" y="1879"/>
              <a:ext cx="1790" cy="1023"/>
            </a:xfrm>
            <a:custGeom>
              <a:avLst/>
              <a:gdLst>
                <a:gd name="T0" fmla="*/ 1761 w 1790"/>
                <a:gd name="T1" fmla="*/ 14 h 1023"/>
                <a:gd name="T2" fmla="*/ 1787 w 1790"/>
                <a:gd name="T3" fmla="*/ 9 h 1023"/>
                <a:gd name="T4" fmla="*/ 1732 w 1790"/>
                <a:gd name="T5" fmla="*/ 32 h 1023"/>
                <a:gd name="T6" fmla="*/ 1655 w 1790"/>
                <a:gd name="T7" fmla="*/ 84 h 1023"/>
                <a:gd name="T8" fmla="*/ 1681 w 1790"/>
                <a:gd name="T9" fmla="*/ 69 h 1023"/>
                <a:gd name="T10" fmla="*/ 1594 w 1790"/>
                <a:gd name="T11" fmla="*/ 110 h 1023"/>
                <a:gd name="T12" fmla="*/ 1623 w 1790"/>
                <a:gd name="T13" fmla="*/ 101 h 1023"/>
                <a:gd name="T14" fmla="*/ 1565 w 1790"/>
                <a:gd name="T15" fmla="*/ 124 h 1023"/>
                <a:gd name="T16" fmla="*/ 1490 w 1790"/>
                <a:gd name="T17" fmla="*/ 179 h 1023"/>
                <a:gd name="T18" fmla="*/ 1513 w 1790"/>
                <a:gd name="T19" fmla="*/ 156 h 1023"/>
                <a:gd name="T20" fmla="*/ 1433 w 1790"/>
                <a:gd name="T21" fmla="*/ 211 h 1023"/>
                <a:gd name="T22" fmla="*/ 1461 w 1790"/>
                <a:gd name="T23" fmla="*/ 194 h 1023"/>
                <a:gd name="T24" fmla="*/ 1375 w 1790"/>
                <a:gd name="T25" fmla="*/ 234 h 1023"/>
                <a:gd name="T26" fmla="*/ 1349 w 1790"/>
                <a:gd name="T27" fmla="*/ 257 h 1023"/>
                <a:gd name="T28" fmla="*/ 1349 w 1790"/>
                <a:gd name="T29" fmla="*/ 249 h 1023"/>
                <a:gd name="T30" fmla="*/ 1265 w 1790"/>
                <a:gd name="T31" fmla="*/ 301 h 1023"/>
                <a:gd name="T32" fmla="*/ 1297 w 1790"/>
                <a:gd name="T33" fmla="*/ 286 h 1023"/>
                <a:gd name="T34" fmla="*/ 1211 w 1790"/>
                <a:gd name="T35" fmla="*/ 329 h 1023"/>
                <a:gd name="T36" fmla="*/ 1239 w 1790"/>
                <a:gd name="T37" fmla="*/ 321 h 1023"/>
                <a:gd name="T38" fmla="*/ 1156 w 1790"/>
                <a:gd name="T39" fmla="*/ 358 h 1023"/>
                <a:gd name="T40" fmla="*/ 1130 w 1790"/>
                <a:gd name="T41" fmla="*/ 384 h 1023"/>
                <a:gd name="T42" fmla="*/ 1130 w 1790"/>
                <a:gd name="T43" fmla="*/ 376 h 1023"/>
                <a:gd name="T44" fmla="*/ 1049 w 1790"/>
                <a:gd name="T45" fmla="*/ 428 h 1023"/>
                <a:gd name="T46" fmla="*/ 1078 w 1790"/>
                <a:gd name="T47" fmla="*/ 407 h 1023"/>
                <a:gd name="T48" fmla="*/ 992 w 1790"/>
                <a:gd name="T49" fmla="*/ 457 h 1023"/>
                <a:gd name="T50" fmla="*/ 1020 w 1790"/>
                <a:gd name="T51" fmla="*/ 445 h 1023"/>
                <a:gd name="T52" fmla="*/ 937 w 1790"/>
                <a:gd name="T53" fmla="*/ 483 h 1023"/>
                <a:gd name="T54" fmla="*/ 966 w 1790"/>
                <a:gd name="T55" fmla="*/ 477 h 1023"/>
                <a:gd name="T56" fmla="*/ 911 w 1790"/>
                <a:gd name="T57" fmla="*/ 500 h 1023"/>
                <a:gd name="T58" fmla="*/ 830 w 1790"/>
                <a:gd name="T59" fmla="*/ 552 h 1023"/>
                <a:gd name="T60" fmla="*/ 859 w 1790"/>
                <a:gd name="T61" fmla="*/ 535 h 1023"/>
                <a:gd name="T62" fmla="*/ 772 w 1790"/>
                <a:gd name="T63" fmla="*/ 581 h 1023"/>
                <a:gd name="T64" fmla="*/ 801 w 1790"/>
                <a:gd name="T65" fmla="*/ 569 h 1023"/>
                <a:gd name="T66" fmla="*/ 718 w 1790"/>
                <a:gd name="T67" fmla="*/ 607 h 1023"/>
                <a:gd name="T68" fmla="*/ 669 w 1790"/>
                <a:gd name="T69" fmla="*/ 647 h 1023"/>
                <a:gd name="T70" fmla="*/ 689 w 1790"/>
                <a:gd name="T71" fmla="*/ 624 h 1023"/>
                <a:gd name="T72" fmla="*/ 614 w 1790"/>
                <a:gd name="T73" fmla="*/ 676 h 1023"/>
                <a:gd name="T74" fmla="*/ 637 w 1790"/>
                <a:gd name="T75" fmla="*/ 659 h 1023"/>
                <a:gd name="T76" fmla="*/ 553 w 1790"/>
                <a:gd name="T77" fmla="*/ 708 h 1023"/>
                <a:gd name="T78" fmla="*/ 585 w 1790"/>
                <a:gd name="T79" fmla="*/ 691 h 1023"/>
                <a:gd name="T80" fmla="*/ 499 w 1790"/>
                <a:gd name="T81" fmla="*/ 737 h 1023"/>
                <a:gd name="T82" fmla="*/ 530 w 1790"/>
                <a:gd name="T83" fmla="*/ 722 h 1023"/>
                <a:gd name="T84" fmla="*/ 444 w 1790"/>
                <a:gd name="T85" fmla="*/ 763 h 1023"/>
                <a:gd name="T86" fmla="*/ 395 w 1790"/>
                <a:gd name="T87" fmla="*/ 803 h 1023"/>
                <a:gd name="T88" fmla="*/ 415 w 1790"/>
                <a:gd name="T89" fmla="*/ 780 h 1023"/>
                <a:gd name="T90" fmla="*/ 334 w 1790"/>
                <a:gd name="T91" fmla="*/ 835 h 1023"/>
                <a:gd name="T92" fmla="*/ 363 w 1790"/>
                <a:gd name="T93" fmla="*/ 818 h 1023"/>
                <a:gd name="T94" fmla="*/ 277 w 1790"/>
                <a:gd name="T95" fmla="*/ 858 h 1023"/>
                <a:gd name="T96" fmla="*/ 308 w 1790"/>
                <a:gd name="T97" fmla="*/ 852 h 1023"/>
                <a:gd name="T98" fmla="*/ 248 w 1790"/>
                <a:gd name="T99" fmla="*/ 876 h 1023"/>
                <a:gd name="T100" fmla="*/ 199 w 1790"/>
                <a:gd name="T101" fmla="*/ 913 h 1023"/>
                <a:gd name="T102" fmla="*/ 199 w 1790"/>
                <a:gd name="T103" fmla="*/ 907 h 1023"/>
                <a:gd name="T104" fmla="*/ 112 w 1790"/>
                <a:gd name="T105" fmla="*/ 956 h 1023"/>
                <a:gd name="T106" fmla="*/ 144 w 1790"/>
                <a:gd name="T107" fmla="*/ 942 h 1023"/>
                <a:gd name="T108" fmla="*/ 57 w 1790"/>
                <a:gd name="T109" fmla="*/ 985 h 1023"/>
                <a:gd name="T110" fmla="*/ 89 w 1790"/>
                <a:gd name="T111" fmla="*/ 977 h 10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790" h="1023">
                  <a:moveTo>
                    <a:pt x="1787" y="9"/>
                  </a:moveTo>
                  <a:lnTo>
                    <a:pt x="1764" y="23"/>
                  </a:lnTo>
                  <a:lnTo>
                    <a:pt x="1764" y="23"/>
                  </a:lnTo>
                  <a:lnTo>
                    <a:pt x="1761" y="23"/>
                  </a:lnTo>
                  <a:lnTo>
                    <a:pt x="1758" y="20"/>
                  </a:lnTo>
                  <a:lnTo>
                    <a:pt x="1758" y="17"/>
                  </a:lnTo>
                  <a:lnTo>
                    <a:pt x="1758" y="17"/>
                  </a:lnTo>
                  <a:lnTo>
                    <a:pt x="1761" y="14"/>
                  </a:lnTo>
                  <a:lnTo>
                    <a:pt x="1784" y="0"/>
                  </a:lnTo>
                  <a:lnTo>
                    <a:pt x="1784" y="0"/>
                  </a:lnTo>
                  <a:lnTo>
                    <a:pt x="1787" y="0"/>
                  </a:lnTo>
                  <a:lnTo>
                    <a:pt x="1790" y="3"/>
                  </a:lnTo>
                  <a:lnTo>
                    <a:pt x="1790" y="3"/>
                  </a:lnTo>
                  <a:lnTo>
                    <a:pt x="1790" y="6"/>
                  </a:lnTo>
                  <a:lnTo>
                    <a:pt x="1787" y="9"/>
                  </a:lnTo>
                  <a:lnTo>
                    <a:pt x="1787" y="9"/>
                  </a:lnTo>
                  <a:close/>
                  <a:moveTo>
                    <a:pt x="1732" y="40"/>
                  </a:moveTo>
                  <a:lnTo>
                    <a:pt x="1709" y="52"/>
                  </a:lnTo>
                  <a:lnTo>
                    <a:pt x="1707" y="55"/>
                  </a:lnTo>
                  <a:lnTo>
                    <a:pt x="1704" y="52"/>
                  </a:lnTo>
                  <a:lnTo>
                    <a:pt x="1704" y="49"/>
                  </a:lnTo>
                  <a:lnTo>
                    <a:pt x="1707" y="46"/>
                  </a:lnTo>
                  <a:lnTo>
                    <a:pt x="1730" y="32"/>
                  </a:lnTo>
                  <a:lnTo>
                    <a:pt x="1732" y="32"/>
                  </a:lnTo>
                  <a:lnTo>
                    <a:pt x="1735" y="35"/>
                  </a:lnTo>
                  <a:lnTo>
                    <a:pt x="1735" y="35"/>
                  </a:lnTo>
                  <a:lnTo>
                    <a:pt x="1735" y="38"/>
                  </a:lnTo>
                  <a:lnTo>
                    <a:pt x="1732" y="40"/>
                  </a:lnTo>
                  <a:lnTo>
                    <a:pt x="1732" y="40"/>
                  </a:lnTo>
                  <a:close/>
                  <a:moveTo>
                    <a:pt x="1678" y="72"/>
                  </a:moveTo>
                  <a:lnTo>
                    <a:pt x="1655" y="84"/>
                  </a:lnTo>
                  <a:lnTo>
                    <a:pt x="1655" y="84"/>
                  </a:lnTo>
                  <a:lnTo>
                    <a:pt x="1652" y="84"/>
                  </a:lnTo>
                  <a:lnTo>
                    <a:pt x="1649" y="84"/>
                  </a:lnTo>
                  <a:lnTo>
                    <a:pt x="1649" y="78"/>
                  </a:lnTo>
                  <a:lnTo>
                    <a:pt x="1652" y="75"/>
                  </a:lnTo>
                  <a:lnTo>
                    <a:pt x="1675" y="64"/>
                  </a:lnTo>
                  <a:lnTo>
                    <a:pt x="1678" y="64"/>
                  </a:lnTo>
                  <a:lnTo>
                    <a:pt x="1681" y="64"/>
                  </a:lnTo>
                  <a:lnTo>
                    <a:pt x="1681" y="69"/>
                  </a:lnTo>
                  <a:lnTo>
                    <a:pt x="1678" y="72"/>
                  </a:lnTo>
                  <a:lnTo>
                    <a:pt x="1678" y="72"/>
                  </a:lnTo>
                  <a:close/>
                  <a:moveTo>
                    <a:pt x="1623" y="101"/>
                  </a:moveTo>
                  <a:lnTo>
                    <a:pt x="1600" y="116"/>
                  </a:lnTo>
                  <a:lnTo>
                    <a:pt x="1597" y="116"/>
                  </a:lnTo>
                  <a:lnTo>
                    <a:pt x="1594" y="113"/>
                  </a:lnTo>
                  <a:lnTo>
                    <a:pt x="1594" y="113"/>
                  </a:lnTo>
                  <a:lnTo>
                    <a:pt x="1594" y="110"/>
                  </a:lnTo>
                  <a:lnTo>
                    <a:pt x="1597" y="107"/>
                  </a:lnTo>
                  <a:lnTo>
                    <a:pt x="1620" y="95"/>
                  </a:lnTo>
                  <a:lnTo>
                    <a:pt x="1620" y="92"/>
                  </a:lnTo>
                  <a:lnTo>
                    <a:pt x="1623" y="92"/>
                  </a:lnTo>
                  <a:lnTo>
                    <a:pt x="1626" y="95"/>
                  </a:lnTo>
                  <a:lnTo>
                    <a:pt x="1626" y="98"/>
                  </a:lnTo>
                  <a:lnTo>
                    <a:pt x="1623" y="101"/>
                  </a:lnTo>
                  <a:lnTo>
                    <a:pt x="1623" y="101"/>
                  </a:lnTo>
                  <a:close/>
                  <a:moveTo>
                    <a:pt x="1568" y="133"/>
                  </a:moveTo>
                  <a:lnTo>
                    <a:pt x="1545" y="147"/>
                  </a:lnTo>
                  <a:lnTo>
                    <a:pt x="1542" y="147"/>
                  </a:lnTo>
                  <a:lnTo>
                    <a:pt x="1539" y="144"/>
                  </a:lnTo>
                  <a:lnTo>
                    <a:pt x="1539" y="144"/>
                  </a:lnTo>
                  <a:lnTo>
                    <a:pt x="1539" y="142"/>
                  </a:lnTo>
                  <a:lnTo>
                    <a:pt x="1542" y="139"/>
                  </a:lnTo>
                  <a:lnTo>
                    <a:pt x="1565" y="124"/>
                  </a:lnTo>
                  <a:lnTo>
                    <a:pt x="1568" y="124"/>
                  </a:lnTo>
                  <a:lnTo>
                    <a:pt x="1571" y="127"/>
                  </a:lnTo>
                  <a:lnTo>
                    <a:pt x="1571" y="130"/>
                  </a:lnTo>
                  <a:lnTo>
                    <a:pt x="1571" y="130"/>
                  </a:lnTo>
                  <a:lnTo>
                    <a:pt x="1568" y="133"/>
                  </a:lnTo>
                  <a:lnTo>
                    <a:pt x="1568" y="133"/>
                  </a:lnTo>
                  <a:close/>
                  <a:moveTo>
                    <a:pt x="1513" y="165"/>
                  </a:moveTo>
                  <a:lnTo>
                    <a:pt x="1490" y="179"/>
                  </a:lnTo>
                  <a:lnTo>
                    <a:pt x="1490" y="179"/>
                  </a:lnTo>
                  <a:lnTo>
                    <a:pt x="1487" y="179"/>
                  </a:lnTo>
                  <a:lnTo>
                    <a:pt x="1485" y="176"/>
                  </a:lnTo>
                  <a:lnTo>
                    <a:pt x="1485" y="173"/>
                  </a:lnTo>
                  <a:lnTo>
                    <a:pt x="1487" y="170"/>
                  </a:lnTo>
                  <a:lnTo>
                    <a:pt x="1510" y="156"/>
                  </a:lnTo>
                  <a:lnTo>
                    <a:pt x="1510" y="156"/>
                  </a:lnTo>
                  <a:lnTo>
                    <a:pt x="1513" y="156"/>
                  </a:lnTo>
                  <a:lnTo>
                    <a:pt x="1516" y="159"/>
                  </a:lnTo>
                  <a:lnTo>
                    <a:pt x="1516" y="159"/>
                  </a:lnTo>
                  <a:lnTo>
                    <a:pt x="1516" y="162"/>
                  </a:lnTo>
                  <a:lnTo>
                    <a:pt x="1513" y="165"/>
                  </a:lnTo>
                  <a:lnTo>
                    <a:pt x="1513" y="165"/>
                  </a:lnTo>
                  <a:close/>
                  <a:moveTo>
                    <a:pt x="1459" y="196"/>
                  </a:moveTo>
                  <a:lnTo>
                    <a:pt x="1436" y="208"/>
                  </a:lnTo>
                  <a:lnTo>
                    <a:pt x="1433" y="211"/>
                  </a:lnTo>
                  <a:lnTo>
                    <a:pt x="1430" y="208"/>
                  </a:lnTo>
                  <a:lnTo>
                    <a:pt x="1430" y="205"/>
                  </a:lnTo>
                  <a:lnTo>
                    <a:pt x="1430" y="202"/>
                  </a:lnTo>
                  <a:lnTo>
                    <a:pt x="1456" y="188"/>
                  </a:lnTo>
                  <a:lnTo>
                    <a:pt x="1459" y="188"/>
                  </a:lnTo>
                  <a:lnTo>
                    <a:pt x="1461" y="191"/>
                  </a:lnTo>
                  <a:lnTo>
                    <a:pt x="1461" y="191"/>
                  </a:lnTo>
                  <a:lnTo>
                    <a:pt x="1461" y="194"/>
                  </a:lnTo>
                  <a:lnTo>
                    <a:pt x="1459" y="196"/>
                  </a:lnTo>
                  <a:lnTo>
                    <a:pt x="1459" y="196"/>
                  </a:lnTo>
                  <a:close/>
                  <a:moveTo>
                    <a:pt x="1404" y="228"/>
                  </a:moveTo>
                  <a:lnTo>
                    <a:pt x="1381" y="240"/>
                  </a:lnTo>
                  <a:lnTo>
                    <a:pt x="1378" y="240"/>
                  </a:lnTo>
                  <a:lnTo>
                    <a:pt x="1378" y="240"/>
                  </a:lnTo>
                  <a:lnTo>
                    <a:pt x="1375" y="240"/>
                  </a:lnTo>
                  <a:lnTo>
                    <a:pt x="1375" y="234"/>
                  </a:lnTo>
                  <a:lnTo>
                    <a:pt x="1375" y="231"/>
                  </a:lnTo>
                  <a:lnTo>
                    <a:pt x="1401" y="220"/>
                  </a:lnTo>
                  <a:lnTo>
                    <a:pt x="1404" y="220"/>
                  </a:lnTo>
                  <a:lnTo>
                    <a:pt x="1407" y="220"/>
                  </a:lnTo>
                  <a:lnTo>
                    <a:pt x="1407" y="225"/>
                  </a:lnTo>
                  <a:lnTo>
                    <a:pt x="1404" y="228"/>
                  </a:lnTo>
                  <a:lnTo>
                    <a:pt x="1404" y="228"/>
                  </a:lnTo>
                  <a:close/>
                  <a:moveTo>
                    <a:pt x="1349" y="257"/>
                  </a:moveTo>
                  <a:lnTo>
                    <a:pt x="1326" y="272"/>
                  </a:lnTo>
                  <a:lnTo>
                    <a:pt x="1323" y="272"/>
                  </a:lnTo>
                  <a:lnTo>
                    <a:pt x="1320" y="269"/>
                  </a:lnTo>
                  <a:lnTo>
                    <a:pt x="1320" y="266"/>
                  </a:lnTo>
                  <a:lnTo>
                    <a:pt x="1320" y="263"/>
                  </a:lnTo>
                  <a:lnTo>
                    <a:pt x="1346" y="251"/>
                  </a:lnTo>
                  <a:lnTo>
                    <a:pt x="1346" y="249"/>
                  </a:lnTo>
                  <a:lnTo>
                    <a:pt x="1349" y="249"/>
                  </a:lnTo>
                  <a:lnTo>
                    <a:pt x="1352" y="251"/>
                  </a:lnTo>
                  <a:lnTo>
                    <a:pt x="1352" y="254"/>
                  </a:lnTo>
                  <a:lnTo>
                    <a:pt x="1349" y="257"/>
                  </a:lnTo>
                  <a:lnTo>
                    <a:pt x="1349" y="257"/>
                  </a:lnTo>
                  <a:close/>
                  <a:moveTo>
                    <a:pt x="1294" y="289"/>
                  </a:moveTo>
                  <a:lnTo>
                    <a:pt x="1271" y="303"/>
                  </a:lnTo>
                  <a:lnTo>
                    <a:pt x="1268" y="303"/>
                  </a:lnTo>
                  <a:lnTo>
                    <a:pt x="1265" y="301"/>
                  </a:lnTo>
                  <a:lnTo>
                    <a:pt x="1265" y="301"/>
                  </a:lnTo>
                  <a:lnTo>
                    <a:pt x="1265" y="298"/>
                  </a:lnTo>
                  <a:lnTo>
                    <a:pt x="1265" y="295"/>
                  </a:lnTo>
                  <a:lnTo>
                    <a:pt x="1291" y="280"/>
                  </a:lnTo>
                  <a:lnTo>
                    <a:pt x="1294" y="280"/>
                  </a:lnTo>
                  <a:lnTo>
                    <a:pt x="1297" y="283"/>
                  </a:lnTo>
                  <a:lnTo>
                    <a:pt x="1297" y="286"/>
                  </a:lnTo>
                  <a:lnTo>
                    <a:pt x="1297" y="286"/>
                  </a:lnTo>
                  <a:lnTo>
                    <a:pt x="1294" y="289"/>
                  </a:lnTo>
                  <a:lnTo>
                    <a:pt x="1294" y="289"/>
                  </a:lnTo>
                  <a:close/>
                  <a:moveTo>
                    <a:pt x="1239" y="321"/>
                  </a:moveTo>
                  <a:lnTo>
                    <a:pt x="1216" y="335"/>
                  </a:lnTo>
                  <a:lnTo>
                    <a:pt x="1214" y="335"/>
                  </a:lnTo>
                  <a:lnTo>
                    <a:pt x="1214" y="335"/>
                  </a:lnTo>
                  <a:lnTo>
                    <a:pt x="1211" y="332"/>
                  </a:lnTo>
                  <a:lnTo>
                    <a:pt x="1211" y="329"/>
                  </a:lnTo>
                  <a:lnTo>
                    <a:pt x="1211" y="329"/>
                  </a:lnTo>
                  <a:lnTo>
                    <a:pt x="1211" y="327"/>
                  </a:lnTo>
                  <a:lnTo>
                    <a:pt x="1237" y="312"/>
                  </a:lnTo>
                  <a:lnTo>
                    <a:pt x="1237" y="312"/>
                  </a:lnTo>
                  <a:lnTo>
                    <a:pt x="1239" y="312"/>
                  </a:lnTo>
                  <a:lnTo>
                    <a:pt x="1242" y="315"/>
                  </a:lnTo>
                  <a:lnTo>
                    <a:pt x="1242" y="318"/>
                  </a:lnTo>
                  <a:lnTo>
                    <a:pt x="1239" y="321"/>
                  </a:lnTo>
                  <a:lnTo>
                    <a:pt x="1239" y="321"/>
                  </a:lnTo>
                  <a:close/>
                  <a:moveTo>
                    <a:pt x="1185" y="353"/>
                  </a:moveTo>
                  <a:lnTo>
                    <a:pt x="1162" y="364"/>
                  </a:lnTo>
                  <a:lnTo>
                    <a:pt x="1159" y="367"/>
                  </a:lnTo>
                  <a:lnTo>
                    <a:pt x="1156" y="364"/>
                  </a:lnTo>
                  <a:lnTo>
                    <a:pt x="1156" y="361"/>
                  </a:lnTo>
                  <a:lnTo>
                    <a:pt x="1156" y="361"/>
                  </a:lnTo>
                  <a:lnTo>
                    <a:pt x="1156" y="358"/>
                  </a:lnTo>
                  <a:lnTo>
                    <a:pt x="1182" y="344"/>
                  </a:lnTo>
                  <a:lnTo>
                    <a:pt x="1185" y="344"/>
                  </a:lnTo>
                  <a:lnTo>
                    <a:pt x="1188" y="347"/>
                  </a:lnTo>
                  <a:lnTo>
                    <a:pt x="1188" y="347"/>
                  </a:lnTo>
                  <a:lnTo>
                    <a:pt x="1188" y="350"/>
                  </a:lnTo>
                  <a:lnTo>
                    <a:pt x="1185" y="353"/>
                  </a:lnTo>
                  <a:lnTo>
                    <a:pt x="1185" y="353"/>
                  </a:lnTo>
                  <a:close/>
                  <a:moveTo>
                    <a:pt x="1130" y="384"/>
                  </a:moveTo>
                  <a:lnTo>
                    <a:pt x="1107" y="396"/>
                  </a:lnTo>
                  <a:lnTo>
                    <a:pt x="1104" y="396"/>
                  </a:lnTo>
                  <a:lnTo>
                    <a:pt x="1104" y="396"/>
                  </a:lnTo>
                  <a:lnTo>
                    <a:pt x="1101" y="396"/>
                  </a:lnTo>
                  <a:lnTo>
                    <a:pt x="1101" y="390"/>
                  </a:lnTo>
                  <a:lnTo>
                    <a:pt x="1101" y="387"/>
                  </a:lnTo>
                  <a:lnTo>
                    <a:pt x="1127" y="376"/>
                  </a:lnTo>
                  <a:lnTo>
                    <a:pt x="1130" y="376"/>
                  </a:lnTo>
                  <a:lnTo>
                    <a:pt x="1133" y="376"/>
                  </a:lnTo>
                  <a:lnTo>
                    <a:pt x="1133" y="379"/>
                  </a:lnTo>
                  <a:lnTo>
                    <a:pt x="1133" y="381"/>
                  </a:lnTo>
                  <a:lnTo>
                    <a:pt x="1130" y="384"/>
                  </a:lnTo>
                  <a:lnTo>
                    <a:pt x="1130" y="384"/>
                  </a:lnTo>
                  <a:close/>
                  <a:moveTo>
                    <a:pt x="1075" y="413"/>
                  </a:moveTo>
                  <a:lnTo>
                    <a:pt x="1052" y="428"/>
                  </a:lnTo>
                  <a:lnTo>
                    <a:pt x="1049" y="428"/>
                  </a:lnTo>
                  <a:lnTo>
                    <a:pt x="1049" y="428"/>
                  </a:lnTo>
                  <a:lnTo>
                    <a:pt x="1046" y="425"/>
                  </a:lnTo>
                  <a:lnTo>
                    <a:pt x="1046" y="422"/>
                  </a:lnTo>
                  <a:lnTo>
                    <a:pt x="1046" y="419"/>
                  </a:lnTo>
                  <a:lnTo>
                    <a:pt x="1069" y="407"/>
                  </a:lnTo>
                  <a:lnTo>
                    <a:pt x="1072" y="405"/>
                  </a:lnTo>
                  <a:lnTo>
                    <a:pt x="1075" y="405"/>
                  </a:lnTo>
                  <a:lnTo>
                    <a:pt x="1078" y="407"/>
                  </a:lnTo>
                  <a:lnTo>
                    <a:pt x="1078" y="410"/>
                  </a:lnTo>
                  <a:lnTo>
                    <a:pt x="1075" y="413"/>
                  </a:lnTo>
                  <a:lnTo>
                    <a:pt x="1075" y="413"/>
                  </a:lnTo>
                  <a:close/>
                  <a:moveTo>
                    <a:pt x="1020" y="445"/>
                  </a:moveTo>
                  <a:lnTo>
                    <a:pt x="997" y="459"/>
                  </a:lnTo>
                  <a:lnTo>
                    <a:pt x="994" y="459"/>
                  </a:lnTo>
                  <a:lnTo>
                    <a:pt x="992" y="457"/>
                  </a:lnTo>
                  <a:lnTo>
                    <a:pt x="992" y="457"/>
                  </a:lnTo>
                  <a:lnTo>
                    <a:pt x="992" y="454"/>
                  </a:lnTo>
                  <a:lnTo>
                    <a:pt x="992" y="451"/>
                  </a:lnTo>
                  <a:lnTo>
                    <a:pt x="1015" y="436"/>
                  </a:lnTo>
                  <a:lnTo>
                    <a:pt x="1020" y="436"/>
                  </a:lnTo>
                  <a:lnTo>
                    <a:pt x="1023" y="439"/>
                  </a:lnTo>
                  <a:lnTo>
                    <a:pt x="1023" y="442"/>
                  </a:lnTo>
                  <a:lnTo>
                    <a:pt x="1020" y="445"/>
                  </a:lnTo>
                  <a:lnTo>
                    <a:pt x="1020" y="445"/>
                  </a:lnTo>
                  <a:close/>
                  <a:moveTo>
                    <a:pt x="966" y="477"/>
                  </a:moveTo>
                  <a:lnTo>
                    <a:pt x="943" y="491"/>
                  </a:lnTo>
                  <a:lnTo>
                    <a:pt x="940" y="491"/>
                  </a:lnTo>
                  <a:lnTo>
                    <a:pt x="940" y="491"/>
                  </a:lnTo>
                  <a:lnTo>
                    <a:pt x="937" y="488"/>
                  </a:lnTo>
                  <a:lnTo>
                    <a:pt x="937" y="485"/>
                  </a:lnTo>
                  <a:lnTo>
                    <a:pt x="937" y="485"/>
                  </a:lnTo>
                  <a:lnTo>
                    <a:pt x="937" y="483"/>
                  </a:lnTo>
                  <a:lnTo>
                    <a:pt x="960" y="468"/>
                  </a:lnTo>
                  <a:lnTo>
                    <a:pt x="963" y="468"/>
                  </a:lnTo>
                  <a:lnTo>
                    <a:pt x="966" y="468"/>
                  </a:lnTo>
                  <a:lnTo>
                    <a:pt x="968" y="471"/>
                  </a:lnTo>
                  <a:lnTo>
                    <a:pt x="968" y="471"/>
                  </a:lnTo>
                  <a:lnTo>
                    <a:pt x="968" y="474"/>
                  </a:lnTo>
                  <a:lnTo>
                    <a:pt x="966" y="477"/>
                  </a:lnTo>
                  <a:lnTo>
                    <a:pt x="966" y="477"/>
                  </a:lnTo>
                  <a:close/>
                  <a:moveTo>
                    <a:pt x="911" y="509"/>
                  </a:moveTo>
                  <a:lnTo>
                    <a:pt x="888" y="520"/>
                  </a:lnTo>
                  <a:lnTo>
                    <a:pt x="885" y="523"/>
                  </a:lnTo>
                  <a:lnTo>
                    <a:pt x="882" y="520"/>
                  </a:lnTo>
                  <a:lnTo>
                    <a:pt x="882" y="517"/>
                  </a:lnTo>
                  <a:lnTo>
                    <a:pt x="882" y="514"/>
                  </a:lnTo>
                  <a:lnTo>
                    <a:pt x="905" y="500"/>
                  </a:lnTo>
                  <a:lnTo>
                    <a:pt x="911" y="500"/>
                  </a:lnTo>
                  <a:lnTo>
                    <a:pt x="914" y="503"/>
                  </a:lnTo>
                  <a:lnTo>
                    <a:pt x="914" y="503"/>
                  </a:lnTo>
                  <a:lnTo>
                    <a:pt x="914" y="506"/>
                  </a:lnTo>
                  <a:lnTo>
                    <a:pt x="911" y="509"/>
                  </a:lnTo>
                  <a:lnTo>
                    <a:pt x="911" y="509"/>
                  </a:lnTo>
                  <a:close/>
                  <a:moveTo>
                    <a:pt x="856" y="540"/>
                  </a:moveTo>
                  <a:lnTo>
                    <a:pt x="833" y="552"/>
                  </a:lnTo>
                  <a:lnTo>
                    <a:pt x="830" y="552"/>
                  </a:lnTo>
                  <a:lnTo>
                    <a:pt x="830" y="552"/>
                  </a:lnTo>
                  <a:lnTo>
                    <a:pt x="827" y="552"/>
                  </a:lnTo>
                  <a:lnTo>
                    <a:pt x="827" y="546"/>
                  </a:lnTo>
                  <a:lnTo>
                    <a:pt x="827" y="543"/>
                  </a:lnTo>
                  <a:lnTo>
                    <a:pt x="850" y="532"/>
                  </a:lnTo>
                  <a:lnTo>
                    <a:pt x="856" y="532"/>
                  </a:lnTo>
                  <a:lnTo>
                    <a:pt x="859" y="532"/>
                  </a:lnTo>
                  <a:lnTo>
                    <a:pt x="859" y="535"/>
                  </a:lnTo>
                  <a:lnTo>
                    <a:pt x="859" y="537"/>
                  </a:lnTo>
                  <a:lnTo>
                    <a:pt x="856" y="540"/>
                  </a:lnTo>
                  <a:lnTo>
                    <a:pt x="856" y="540"/>
                  </a:lnTo>
                  <a:close/>
                  <a:moveTo>
                    <a:pt x="801" y="569"/>
                  </a:moveTo>
                  <a:lnTo>
                    <a:pt x="778" y="584"/>
                  </a:lnTo>
                  <a:lnTo>
                    <a:pt x="775" y="584"/>
                  </a:lnTo>
                  <a:lnTo>
                    <a:pt x="775" y="584"/>
                  </a:lnTo>
                  <a:lnTo>
                    <a:pt x="772" y="581"/>
                  </a:lnTo>
                  <a:lnTo>
                    <a:pt x="772" y="578"/>
                  </a:lnTo>
                  <a:lnTo>
                    <a:pt x="772" y="575"/>
                  </a:lnTo>
                  <a:lnTo>
                    <a:pt x="795" y="563"/>
                  </a:lnTo>
                  <a:lnTo>
                    <a:pt x="798" y="561"/>
                  </a:lnTo>
                  <a:lnTo>
                    <a:pt x="801" y="561"/>
                  </a:lnTo>
                  <a:lnTo>
                    <a:pt x="804" y="563"/>
                  </a:lnTo>
                  <a:lnTo>
                    <a:pt x="804" y="566"/>
                  </a:lnTo>
                  <a:lnTo>
                    <a:pt x="801" y="569"/>
                  </a:lnTo>
                  <a:lnTo>
                    <a:pt x="801" y="569"/>
                  </a:lnTo>
                  <a:close/>
                  <a:moveTo>
                    <a:pt x="746" y="601"/>
                  </a:moveTo>
                  <a:lnTo>
                    <a:pt x="723" y="615"/>
                  </a:lnTo>
                  <a:lnTo>
                    <a:pt x="721" y="615"/>
                  </a:lnTo>
                  <a:lnTo>
                    <a:pt x="718" y="613"/>
                  </a:lnTo>
                  <a:lnTo>
                    <a:pt x="715" y="613"/>
                  </a:lnTo>
                  <a:lnTo>
                    <a:pt x="715" y="610"/>
                  </a:lnTo>
                  <a:lnTo>
                    <a:pt x="718" y="607"/>
                  </a:lnTo>
                  <a:lnTo>
                    <a:pt x="741" y="592"/>
                  </a:lnTo>
                  <a:lnTo>
                    <a:pt x="746" y="592"/>
                  </a:lnTo>
                  <a:lnTo>
                    <a:pt x="746" y="595"/>
                  </a:lnTo>
                  <a:lnTo>
                    <a:pt x="749" y="598"/>
                  </a:lnTo>
                  <a:lnTo>
                    <a:pt x="746" y="601"/>
                  </a:lnTo>
                  <a:lnTo>
                    <a:pt x="746" y="601"/>
                  </a:lnTo>
                  <a:close/>
                  <a:moveTo>
                    <a:pt x="692" y="633"/>
                  </a:moveTo>
                  <a:lnTo>
                    <a:pt x="669" y="647"/>
                  </a:lnTo>
                  <a:lnTo>
                    <a:pt x="666" y="647"/>
                  </a:lnTo>
                  <a:lnTo>
                    <a:pt x="666" y="647"/>
                  </a:lnTo>
                  <a:lnTo>
                    <a:pt x="663" y="644"/>
                  </a:lnTo>
                  <a:lnTo>
                    <a:pt x="660" y="641"/>
                  </a:lnTo>
                  <a:lnTo>
                    <a:pt x="660" y="641"/>
                  </a:lnTo>
                  <a:lnTo>
                    <a:pt x="663" y="639"/>
                  </a:lnTo>
                  <a:lnTo>
                    <a:pt x="686" y="624"/>
                  </a:lnTo>
                  <a:lnTo>
                    <a:pt x="689" y="624"/>
                  </a:lnTo>
                  <a:lnTo>
                    <a:pt x="692" y="624"/>
                  </a:lnTo>
                  <a:lnTo>
                    <a:pt x="692" y="627"/>
                  </a:lnTo>
                  <a:lnTo>
                    <a:pt x="695" y="627"/>
                  </a:lnTo>
                  <a:lnTo>
                    <a:pt x="695" y="630"/>
                  </a:lnTo>
                  <a:lnTo>
                    <a:pt x="692" y="633"/>
                  </a:lnTo>
                  <a:lnTo>
                    <a:pt x="692" y="633"/>
                  </a:lnTo>
                  <a:close/>
                  <a:moveTo>
                    <a:pt x="637" y="665"/>
                  </a:moveTo>
                  <a:lnTo>
                    <a:pt x="614" y="676"/>
                  </a:lnTo>
                  <a:lnTo>
                    <a:pt x="611" y="679"/>
                  </a:lnTo>
                  <a:lnTo>
                    <a:pt x="608" y="676"/>
                  </a:lnTo>
                  <a:lnTo>
                    <a:pt x="605" y="673"/>
                  </a:lnTo>
                  <a:lnTo>
                    <a:pt x="605" y="673"/>
                  </a:lnTo>
                  <a:lnTo>
                    <a:pt x="608" y="670"/>
                  </a:lnTo>
                  <a:lnTo>
                    <a:pt x="631" y="656"/>
                  </a:lnTo>
                  <a:lnTo>
                    <a:pt x="634" y="656"/>
                  </a:lnTo>
                  <a:lnTo>
                    <a:pt x="637" y="659"/>
                  </a:lnTo>
                  <a:lnTo>
                    <a:pt x="640" y="659"/>
                  </a:lnTo>
                  <a:lnTo>
                    <a:pt x="640" y="662"/>
                  </a:lnTo>
                  <a:lnTo>
                    <a:pt x="637" y="665"/>
                  </a:lnTo>
                  <a:lnTo>
                    <a:pt x="637" y="665"/>
                  </a:lnTo>
                  <a:close/>
                  <a:moveTo>
                    <a:pt x="582" y="696"/>
                  </a:moveTo>
                  <a:lnTo>
                    <a:pt x="559" y="708"/>
                  </a:lnTo>
                  <a:lnTo>
                    <a:pt x="556" y="708"/>
                  </a:lnTo>
                  <a:lnTo>
                    <a:pt x="553" y="708"/>
                  </a:lnTo>
                  <a:lnTo>
                    <a:pt x="553" y="708"/>
                  </a:lnTo>
                  <a:lnTo>
                    <a:pt x="550" y="705"/>
                  </a:lnTo>
                  <a:lnTo>
                    <a:pt x="550" y="702"/>
                  </a:lnTo>
                  <a:lnTo>
                    <a:pt x="553" y="699"/>
                  </a:lnTo>
                  <a:lnTo>
                    <a:pt x="576" y="688"/>
                  </a:lnTo>
                  <a:lnTo>
                    <a:pt x="579" y="688"/>
                  </a:lnTo>
                  <a:lnTo>
                    <a:pt x="582" y="688"/>
                  </a:lnTo>
                  <a:lnTo>
                    <a:pt x="585" y="691"/>
                  </a:lnTo>
                  <a:lnTo>
                    <a:pt x="585" y="694"/>
                  </a:lnTo>
                  <a:lnTo>
                    <a:pt x="582" y="696"/>
                  </a:lnTo>
                  <a:lnTo>
                    <a:pt x="582" y="696"/>
                  </a:lnTo>
                  <a:close/>
                  <a:moveTo>
                    <a:pt x="527" y="725"/>
                  </a:moveTo>
                  <a:lnTo>
                    <a:pt x="504" y="740"/>
                  </a:lnTo>
                  <a:lnTo>
                    <a:pt x="501" y="740"/>
                  </a:lnTo>
                  <a:lnTo>
                    <a:pt x="499" y="740"/>
                  </a:lnTo>
                  <a:lnTo>
                    <a:pt x="499" y="737"/>
                  </a:lnTo>
                  <a:lnTo>
                    <a:pt x="496" y="734"/>
                  </a:lnTo>
                  <a:lnTo>
                    <a:pt x="499" y="731"/>
                  </a:lnTo>
                  <a:lnTo>
                    <a:pt x="522" y="720"/>
                  </a:lnTo>
                  <a:lnTo>
                    <a:pt x="524" y="717"/>
                  </a:lnTo>
                  <a:lnTo>
                    <a:pt x="524" y="717"/>
                  </a:lnTo>
                  <a:lnTo>
                    <a:pt x="527" y="720"/>
                  </a:lnTo>
                  <a:lnTo>
                    <a:pt x="530" y="722"/>
                  </a:lnTo>
                  <a:lnTo>
                    <a:pt x="530" y="722"/>
                  </a:lnTo>
                  <a:lnTo>
                    <a:pt x="527" y="725"/>
                  </a:lnTo>
                  <a:lnTo>
                    <a:pt x="527" y="725"/>
                  </a:lnTo>
                  <a:close/>
                  <a:moveTo>
                    <a:pt x="473" y="757"/>
                  </a:moveTo>
                  <a:lnTo>
                    <a:pt x="450" y="772"/>
                  </a:lnTo>
                  <a:lnTo>
                    <a:pt x="444" y="772"/>
                  </a:lnTo>
                  <a:lnTo>
                    <a:pt x="441" y="769"/>
                  </a:lnTo>
                  <a:lnTo>
                    <a:pt x="441" y="766"/>
                  </a:lnTo>
                  <a:lnTo>
                    <a:pt x="444" y="763"/>
                  </a:lnTo>
                  <a:lnTo>
                    <a:pt x="467" y="748"/>
                  </a:lnTo>
                  <a:lnTo>
                    <a:pt x="470" y="748"/>
                  </a:lnTo>
                  <a:lnTo>
                    <a:pt x="473" y="751"/>
                  </a:lnTo>
                  <a:lnTo>
                    <a:pt x="475" y="754"/>
                  </a:lnTo>
                  <a:lnTo>
                    <a:pt x="473" y="757"/>
                  </a:lnTo>
                  <a:lnTo>
                    <a:pt x="473" y="757"/>
                  </a:lnTo>
                  <a:close/>
                  <a:moveTo>
                    <a:pt x="418" y="789"/>
                  </a:moveTo>
                  <a:lnTo>
                    <a:pt x="395" y="803"/>
                  </a:lnTo>
                  <a:lnTo>
                    <a:pt x="392" y="803"/>
                  </a:lnTo>
                  <a:lnTo>
                    <a:pt x="389" y="803"/>
                  </a:lnTo>
                  <a:lnTo>
                    <a:pt x="386" y="800"/>
                  </a:lnTo>
                  <a:lnTo>
                    <a:pt x="386" y="798"/>
                  </a:lnTo>
                  <a:lnTo>
                    <a:pt x="386" y="798"/>
                  </a:lnTo>
                  <a:lnTo>
                    <a:pt x="389" y="795"/>
                  </a:lnTo>
                  <a:lnTo>
                    <a:pt x="412" y="780"/>
                  </a:lnTo>
                  <a:lnTo>
                    <a:pt x="415" y="780"/>
                  </a:lnTo>
                  <a:lnTo>
                    <a:pt x="415" y="780"/>
                  </a:lnTo>
                  <a:lnTo>
                    <a:pt x="418" y="783"/>
                  </a:lnTo>
                  <a:lnTo>
                    <a:pt x="421" y="786"/>
                  </a:lnTo>
                  <a:lnTo>
                    <a:pt x="418" y="789"/>
                  </a:lnTo>
                  <a:lnTo>
                    <a:pt x="418" y="789"/>
                  </a:lnTo>
                  <a:close/>
                  <a:moveTo>
                    <a:pt x="363" y="821"/>
                  </a:moveTo>
                  <a:lnTo>
                    <a:pt x="340" y="832"/>
                  </a:lnTo>
                  <a:lnTo>
                    <a:pt x="334" y="835"/>
                  </a:lnTo>
                  <a:lnTo>
                    <a:pt x="331" y="832"/>
                  </a:lnTo>
                  <a:lnTo>
                    <a:pt x="331" y="829"/>
                  </a:lnTo>
                  <a:lnTo>
                    <a:pt x="331" y="829"/>
                  </a:lnTo>
                  <a:lnTo>
                    <a:pt x="334" y="826"/>
                  </a:lnTo>
                  <a:lnTo>
                    <a:pt x="357" y="812"/>
                  </a:lnTo>
                  <a:lnTo>
                    <a:pt x="360" y="812"/>
                  </a:lnTo>
                  <a:lnTo>
                    <a:pt x="363" y="815"/>
                  </a:lnTo>
                  <a:lnTo>
                    <a:pt x="363" y="818"/>
                  </a:lnTo>
                  <a:lnTo>
                    <a:pt x="363" y="821"/>
                  </a:lnTo>
                  <a:lnTo>
                    <a:pt x="363" y="821"/>
                  </a:lnTo>
                  <a:close/>
                  <a:moveTo>
                    <a:pt x="308" y="852"/>
                  </a:moveTo>
                  <a:lnTo>
                    <a:pt x="285" y="864"/>
                  </a:lnTo>
                  <a:lnTo>
                    <a:pt x="282" y="864"/>
                  </a:lnTo>
                  <a:lnTo>
                    <a:pt x="279" y="864"/>
                  </a:lnTo>
                  <a:lnTo>
                    <a:pt x="277" y="864"/>
                  </a:lnTo>
                  <a:lnTo>
                    <a:pt x="277" y="858"/>
                  </a:lnTo>
                  <a:lnTo>
                    <a:pt x="279" y="855"/>
                  </a:lnTo>
                  <a:lnTo>
                    <a:pt x="302" y="844"/>
                  </a:lnTo>
                  <a:lnTo>
                    <a:pt x="305" y="844"/>
                  </a:lnTo>
                  <a:lnTo>
                    <a:pt x="308" y="844"/>
                  </a:lnTo>
                  <a:lnTo>
                    <a:pt x="308" y="847"/>
                  </a:lnTo>
                  <a:lnTo>
                    <a:pt x="308" y="850"/>
                  </a:lnTo>
                  <a:lnTo>
                    <a:pt x="308" y="852"/>
                  </a:lnTo>
                  <a:lnTo>
                    <a:pt x="308" y="852"/>
                  </a:lnTo>
                  <a:close/>
                  <a:moveTo>
                    <a:pt x="253" y="881"/>
                  </a:moveTo>
                  <a:lnTo>
                    <a:pt x="230" y="896"/>
                  </a:lnTo>
                  <a:lnTo>
                    <a:pt x="228" y="896"/>
                  </a:lnTo>
                  <a:lnTo>
                    <a:pt x="225" y="896"/>
                  </a:lnTo>
                  <a:lnTo>
                    <a:pt x="222" y="893"/>
                  </a:lnTo>
                  <a:lnTo>
                    <a:pt x="222" y="890"/>
                  </a:lnTo>
                  <a:lnTo>
                    <a:pt x="225" y="887"/>
                  </a:lnTo>
                  <a:lnTo>
                    <a:pt x="248" y="876"/>
                  </a:lnTo>
                  <a:lnTo>
                    <a:pt x="251" y="873"/>
                  </a:lnTo>
                  <a:lnTo>
                    <a:pt x="251" y="873"/>
                  </a:lnTo>
                  <a:lnTo>
                    <a:pt x="253" y="876"/>
                  </a:lnTo>
                  <a:lnTo>
                    <a:pt x="253" y="878"/>
                  </a:lnTo>
                  <a:lnTo>
                    <a:pt x="253" y="878"/>
                  </a:lnTo>
                  <a:lnTo>
                    <a:pt x="253" y="881"/>
                  </a:lnTo>
                  <a:lnTo>
                    <a:pt x="253" y="881"/>
                  </a:lnTo>
                  <a:close/>
                  <a:moveTo>
                    <a:pt x="199" y="913"/>
                  </a:moveTo>
                  <a:lnTo>
                    <a:pt x="176" y="928"/>
                  </a:lnTo>
                  <a:lnTo>
                    <a:pt x="170" y="928"/>
                  </a:lnTo>
                  <a:lnTo>
                    <a:pt x="167" y="925"/>
                  </a:lnTo>
                  <a:lnTo>
                    <a:pt x="167" y="922"/>
                  </a:lnTo>
                  <a:lnTo>
                    <a:pt x="170" y="919"/>
                  </a:lnTo>
                  <a:lnTo>
                    <a:pt x="193" y="904"/>
                  </a:lnTo>
                  <a:lnTo>
                    <a:pt x="196" y="904"/>
                  </a:lnTo>
                  <a:lnTo>
                    <a:pt x="199" y="907"/>
                  </a:lnTo>
                  <a:lnTo>
                    <a:pt x="199" y="910"/>
                  </a:lnTo>
                  <a:lnTo>
                    <a:pt x="199" y="913"/>
                  </a:lnTo>
                  <a:lnTo>
                    <a:pt x="199" y="913"/>
                  </a:lnTo>
                  <a:close/>
                  <a:moveTo>
                    <a:pt x="144" y="945"/>
                  </a:moveTo>
                  <a:lnTo>
                    <a:pt x="118" y="959"/>
                  </a:lnTo>
                  <a:lnTo>
                    <a:pt x="118" y="959"/>
                  </a:lnTo>
                  <a:lnTo>
                    <a:pt x="115" y="959"/>
                  </a:lnTo>
                  <a:lnTo>
                    <a:pt x="112" y="956"/>
                  </a:lnTo>
                  <a:lnTo>
                    <a:pt x="112" y="954"/>
                  </a:lnTo>
                  <a:lnTo>
                    <a:pt x="112" y="954"/>
                  </a:lnTo>
                  <a:lnTo>
                    <a:pt x="115" y="951"/>
                  </a:lnTo>
                  <a:lnTo>
                    <a:pt x="138" y="936"/>
                  </a:lnTo>
                  <a:lnTo>
                    <a:pt x="141" y="936"/>
                  </a:lnTo>
                  <a:lnTo>
                    <a:pt x="141" y="936"/>
                  </a:lnTo>
                  <a:lnTo>
                    <a:pt x="144" y="939"/>
                  </a:lnTo>
                  <a:lnTo>
                    <a:pt x="144" y="942"/>
                  </a:lnTo>
                  <a:lnTo>
                    <a:pt x="144" y="945"/>
                  </a:lnTo>
                  <a:lnTo>
                    <a:pt x="144" y="945"/>
                  </a:lnTo>
                  <a:close/>
                  <a:moveTo>
                    <a:pt x="89" y="977"/>
                  </a:moveTo>
                  <a:lnTo>
                    <a:pt x="63" y="988"/>
                  </a:lnTo>
                  <a:lnTo>
                    <a:pt x="60" y="991"/>
                  </a:lnTo>
                  <a:lnTo>
                    <a:pt x="57" y="988"/>
                  </a:lnTo>
                  <a:lnTo>
                    <a:pt x="57" y="985"/>
                  </a:lnTo>
                  <a:lnTo>
                    <a:pt x="57" y="985"/>
                  </a:lnTo>
                  <a:lnTo>
                    <a:pt x="60" y="982"/>
                  </a:lnTo>
                  <a:lnTo>
                    <a:pt x="83" y="968"/>
                  </a:lnTo>
                  <a:lnTo>
                    <a:pt x="86" y="968"/>
                  </a:lnTo>
                  <a:lnTo>
                    <a:pt x="89" y="971"/>
                  </a:lnTo>
                  <a:lnTo>
                    <a:pt x="89" y="971"/>
                  </a:lnTo>
                  <a:lnTo>
                    <a:pt x="89" y="974"/>
                  </a:lnTo>
                  <a:lnTo>
                    <a:pt x="89" y="977"/>
                  </a:lnTo>
                  <a:lnTo>
                    <a:pt x="89" y="977"/>
                  </a:lnTo>
                  <a:close/>
                  <a:moveTo>
                    <a:pt x="78" y="1017"/>
                  </a:moveTo>
                  <a:lnTo>
                    <a:pt x="0" y="1023"/>
                  </a:lnTo>
                  <a:lnTo>
                    <a:pt x="43" y="954"/>
                  </a:lnTo>
                  <a:lnTo>
                    <a:pt x="78" y="1017"/>
                  </a:lnTo>
                  <a:close/>
                </a:path>
              </a:pathLst>
            </a:custGeom>
            <a:solidFill>
              <a:srgbClr val="000000"/>
            </a:solidFill>
            <a:ln w="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sz="2000" b="1"/>
            </a:p>
          </p:txBody>
        </p:sp>
        <p:sp>
          <p:nvSpPr>
            <p:cNvPr id="30" name="Freeform 30"/>
            <p:cNvSpPr>
              <a:spLocks noEditPoints="1"/>
            </p:cNvSpPr>
            <p:nvPr/>
          </p:nvSpPr>
          <p:spPr bwMode="auto">
            <a:xfrm>
              <a:off x="1018" y="3012"/>
              <a:ext cx="1043" cy="8"/>
            </a:xfrm>
            <a:custGeom>
              <a:avLst/>
              <a:gdLst>
                <a:gd name="T0" fmla="*/ 34 w 1043"/>
                <a:gd name="T1" fmla="*/ 6 h 8"/>
                <a:gd name="T2" fmla="*/ 2 w 1043"/>
                <a:gd name="T3" fmla="*/ 8 h 8"/>
                <a:gd name="T4" fmla="*/ 2 w 1043"/>
                <a:gd name="T5" fmla="*/ 0 h 8"/>
                <a:gd name="T6" fmla="*/ 98 w 1043"/>
                <a:gd name="T7" fmla="*/ 0 h 8"/>
                <a:gd name="T8" fmla="*/ 95 w 1043"/>
                <a:gd name="T9" fmla="*/ 8 h 8"/>
                <a:gd name="T10" fmla="*/ 63 w 1043"/>
                <a:gd name="T11" fmla="*/ 3 h 8"/>
                <a:gd name="T12" fmla="*/ 158 w 1043"/>
                <a:gd name="T13" fmla="*/ 0 h 8"/>
                <a:gd name="T14" fmla="*/ 161 w 1043"/>
                <a:gd name="T15" fmla="*/ 8 h 8"/>
                <a:gd name="T16" fmla="*/ 126 w 1043"/>
                <a:gd name="T17" fmla="*/ 6 h 8"/>
                <a:gd name="T18" fmla="*/ 129 w 1043"/>
                <a:gd name="T19" fmla="*/ 0 h 8"/>
                <a:gd name="T20" fmla="*/ 224 w 1043"/>
                <a:gd name="T21" fmla="*/ 6 h 8"/>
                <a:gd name="T22" fmla="*/ 193 w 1043"/>
                <a:gd name="T23" fmla="*/ 8 h 8"/>
                <a:gd name="T24" fmla="*/ 193 w 1043"/>
                <a:gd name="T25" fmla="*/ 0 h 8"/>
                <a:gd name="T26" fmla="*/ 288 w 1043"/>
                <a:gd name="T27" fmla="*/ 0 h 8"/>
                <a:gd name="T28" fmla="*/ 282 w 1043"/>
                <a:gd name="T29" fmla="*/ 8 h 8"/>
                <a:gd name="T30" fmla="*/ 253 w 1043"/>
                <a:gd name="T31" fmla="*/ 3 h 8"/>
                <a:gd name="T32" fmla="*/ 345 w 1043"/>
                <a:gd name="T33" fmla="*/ 0 h 8"/>
                <a:gd name="T34" fmla="*/ 348 w 1043"/>
                <a:gd name="T35" fmla="*/ 8 h 8"/>
                <a:gd name="T36" fmla="*/ 314 w 1043"/>
                <a:gd name="T37" fmla="*/ 6 h 8"/>
                <a:gd name="T38" fmla="*/ 320 w 1043"/>
                <a:gd name="T39" fmla="*/ 0 h 8"/>
                <a:gd name="T40" fmla="*/ 415 w 1043"/>
                <a:gd name="T41" fmla="*/ 6 h 8"/>
                <a:gd name="T42" fmla="*/ 380 w 1043"/>
                <a:gd name="T43" fmla="*/ 8 h 8"/>
                <a:gd name="T44" fmla="*/ 380 w 1043"/>
                <a:gd name="T45" fmla="*/ 0 h 8"/>
                <a:gd name="T46" fmla="*/ 475 w 1043"/>
                <a:gd name="T47" fmla="*/ 0 h 8"/>
                <a:gd name="T48" fmla="*/ 472 w 1043"/>
                <a:gd name="T49" fmla="*/ 8 h 8"/>
                <a:gd name="T50" fmla="*/ 441 w 1043"/>
                <a:gd name="T51" fmla="*/ 3 h 8"/>
                <a:gd name="T52" fmla="*/ 536 w 1043"/>
                <a:gd name="T53" fmla="*/ 0 h 8"/>
                <a:gd name="T54" fmla="*/ 539 w 1043"/>
                <a:gd name="T55" fmla="*/ 8 h 8"/>
                <a:gd name="T56" fmla="*/ 504 w 1043"/>
                <a:gd name="T57" fmla="*/ 6 h 8"/>
                <a:gd name="T58" fmla="*/ 510 w 1043"/>
                <a:gd name="T59" fmla="*/ 0 h 8"/>
                <a:gd name="T60" fmla="*/ 602 w 1043"/>
                <a:gd name="T61" fmla="*/ 6 h 8"/>
                <a:gd name="T62" fmla="*/ 570 w 1043"/>
                <a:gd name="T63" fmla="*/ 8 h 8"/>
                <a:gd name="T64" fmla="*/ 570 w 1043"/>
                <a:gd name="T65" fmla="*/ 0 h 8"/>
                <a:gd name="T66" fmla="*/ 665 w 1043"/>
                <a:gd name="T67" fmla="*/ 0 h 8"/>
                <a:gd name="T68" fmla="*/ 663 w 1043"/>
                <a:gd name="T69" fmla="*/ 8 h 8"/>
                <a:gd name="T70" fmla="*/ 631 w 1043"/>
                <a:gd name="T71" fmla="*/ 3 h 8"/>
                <a:gd name="T72" fmla="*/ 726 w 1043"/>
                <a:gd name="T73" fmla="*/ 0 h 8"/>
                <a:gd name="T74" fmla="*/ 729 w 1043"/>
                <a:gd name="T75" fmla="*/ 8 h 8"/>
                <a:gd name="T76" fmla="*/ 694 w 1043"/>
                <a:gd name="T77" fmla="*/ 6 h 8"/>
                <a:gd name="T78" fmla="*/ 697 w 1043"/>
                <a:gd name="T79" fmla="*/ 0 h 8"/>
                <a:gd name="T80" fmla="*/ 792 w 1043"/>
                <a:gd name="T81" fmla="*/ 6 h 8"/>
                <a:gd name="T82" fmla="*/ 758 w 1043"/>
                <a:gd name="T83" fmla="*/ 8 h 8"/>
                <a:gd name="T84" fmla="*/ 758 w 1043"/>
                <a:gd name="T85" fmla="*/ 0 h 8"/>
                <a:gd name="T86" fmla="*/ 853 w 1043"/>
                <a:gd name="T87" fmla="*/ 0 h 8"/>
                <a:gd name="T88" fmla="*/ 850 w 1043"/>
                <a:gd name="T89" fmla="*/ 8 h 8"/>
                <a:gd name="T90" fmla="*/ 818 w 1043"/>
                <a:gd name="T91" fmla="*/ 3 h 8"/>
                <a:gd name="T92" fmla="*/ 913 w 1043"/>
                <a:gd name="T93" fmla="*/ 0 h 8"/>
                <a:gd name="T94" fmla="*/ 916 w 1043"/>
                <a:gd name="T95" fmla="*/ 8 h 8"/>
                <a:gd name="T96" fmla="*/ 882 w 1043"/>
                <a:gd name="T97" fmla="*/ 6 h 8"/>
                <a:gd name="T98" fmla="*/ 887 w 1043"/>
                <a:gd name="T99" fmla="*/ 0 h 8"/>
                <a:gd name="T100" fmla="*/ 983 w 1043"/>
                <a:gd name="T101" fmla="*/ 6 h 8"/>
                <a:gd name="T102" fmla="*/ 948 w 1043"/>
                <a:gd name="T103" fmla="*/ 8 h 8"/>
                <a:gd name="T104" fmla="*/ 948 w 1043"/>
                <a:gd name="T105" fmla="*/ 0 h 8"/>
                <a:gd name="T106" fmla="*/ 1043 w 1043"/>
                <a:gd name="T107" fmla="*/ 0 h 8"/>
                <a:gd name="T108" fmla="*/ 1040 w 1043"/>
                <a:gd name="T109" fmla="*/ 8 h 8"/>
                <a:gd name="T110" fmla="*/ 1009 w 1043"/>
                <a:gd name="T111"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43" h="8">
                  <a:moveTo>
                    <a:pt x="5" y="0"/>
                  </a:moveTo>
                  <a:lnTo>
                    <a:pt x="31" y="0"/>
                  </a:lnTo>
                  <a:lnTo>
                    <a:pt x="34" y="0"/>
                  </a:lnTo>
                  <a:lnTo>
                    <a:pt x="34" y="0"/>
                  </a:lnTo>
                  <a:lnTo>
                    <a:pt x="34" y="3"/>
                  </a:lnTo>
                  <a:lnTo>
                    <a:pt x="34" y="6"/>
                  </a:lnTo>
                  <a:lnTo>
                    <a:pt x="34" y="6"/>
                  </a:lnTo>
                  <a:lnTo>
                    <a:pt x="34" y="8"/>
                  </a:lnTo>
                  <a:lnTo>
                    <a:pt x="34" y="8"/>
                  </a:lnTo>
                  <a:lnTo>
                    <a:pt x="31" y="8"/>
                  </a:lnTo>
                  <a:lnTo>
                    <a:pt x="5" y="8"/>
                  </a:lnTo>
                  <a:lnTo>
                    <a:pt x="2" y="8"/>
                  </a:lnTo>
                  <a:lnTo>
                    <a:pt x="0" y="8"/>
                  </a:lnTo>
                  <a:lnTo>
                    <a:pt x="0" y="6"/>
                  </a:lnTo>
                  <a:lnTo>
                    <a:pt x="0" y="6"/>
                  </a:lnTo>
                  <a:lnTo>
                    <a:pt x="0" y="3"/>
                  </a:lnTo>
                  <a:lnTo>
                    <a:pt x="0" y="0"/>
                  </a:lnTo>
                  <a:lnTo>
                    <a:pt x="2" y="0"/>
                  </a:lnTo>
                  <a:lnTo>
                    <a:pt x="5" y="0"/>
                  </a:lnTo>
                  <a:lnTo>
                    <a:pt x="5" y="0"/>
                  </a:lnTo>
                  <a:close/>
                  <a:moveTo>
                    <a:pt x="66" y="0"/>
                  </a:moveTo>
                  <a:lnTo>
                    <a:pt x="95" y="0"/>
                  </a:lnTo>
                  <a:lnTo>
                    <a:pt x="95" y="0"/>
                  </a:lnTo>
                  <a:lnTo>
                    <a:pt x="98" y="0"/>
                  </a:lnTo>
                  <a:lnTo>
                    <a:pt x="98" y="3"/>
                  </a:lnTo>
                  <a:lnTo>
                    <a:pt x="98" y="6"/>
                  </a:lnTo>
                  <a:lnTo>
                    <a:pt x="98" y="6"/>
                  </a:lnTo>
                  <a:lnTo>
                    <a:pt x="98" y="8"/>
                  </a:lnTo>
                  <a:lnTo>
                    <a:pt x="95" y="8"/>
                  </a:lnTo>
                  <a:lnTo>
                    <a:pt x="95" y="8"/>
                  </a:lnTo>
                  <a:lnTo>
                    <a:pt x="66" y="8"/>
                  </a:lnTo>
                  <a:lnTo>
                    <a:pt x="66" y="8"/>
                  </a:lnTo>
                  <a:lnTo>
                    <a:pt x="63" y="8"/>
                  </a:lnTo>
                  <a:lnTo>
                    <a:pt x="63" y="6"/>
                  </a:lnTo>
                  <a:lnTo>
                    <a:pt x="63" y="6"/>
                  </a:lnTo>
                  <a:lnTo>
                    <a:pt x="63" y="3"/>
                  </a:lnTo>
                  <a:lnTo>
                    <a:pt x="63" y="0"/>
                  </a:lnTo>
                  <a:lnTo>
                    <a:pt x="66" y="0"/>
                  </a:lnTo>
                  <a:lnTo>
                    <a:pt x="66" y="0"/>
                  </a:lnTo>
                  <a:lnTo>
                    <a:pt x="66" y="0"/>
                  </a:lnTo>
                  <a:close/>
                  <a:moveTo>
                    <a:pt x="129" y="0"/>
                  </a:moveTo>
                  <a:lnTo>
                    <a:pt x="158" y="0"/>
                  </a:lnTo>
                  <a:lnTo>
                    <a:pt x="158" y="0"/>
                  </a:lnTo>
                  <a:lnTo>
                    <a:pt x="161" y="0"/>
                  </a:lnTo>
                  <a:lnTo>
                    <a:pt x="161" y="3"/>
                  </a:lnTo>
                  <a:lnTo>
                    <a:pt x="161" y="6"/>
                  </a:lnTo>
                  <a:lnTo>
                    <a:pt x="161" y="6"/>
                  </a:lnTo>
                  <a:lnTo>
                    <a:pt x="161" y="8"/>
                  </a:lnTo>
                  <a:lnTo>
                    <a:pt x="158" y="8"/>
                  </a:lnTo>
                  <a:lnTo>
                    <a:pt x="158" y="8"/>
                  </a:lnTo>
                  <a:lnTo>
                    <a:pt x="129" y="8"/>
                  </a:lnTo>
                  <a:lnTo>
                    <a:pt x="129" y="8"/>
                  </a:lnTo>
                  <a:lnTo>
                    <a:pt x="126" y="8"/>
                  </a:lnTo>
                  <a:lnTo>
                    <a:pt x="126" y="6"/>
                  </a:lnTo>
                  <a:lnTo>
                    <a:pt x="126" y="6"/>
                  </a:lnTo>
                  <a:lnTo>
                    <a:pt x="126" y="3"/>
                  </a:lnTo>
                  <a:lnTo>
                    <a:pt x="126" y="0"/>
                  </a:lnTo>
                  <a:lnTo>
                    <a:pt x="129" y="0"/>
                  </a:lnTo>
                  <a:lnTo>
                    <a:pt x="129" y="0"/>
                  </a:lnTo>
                  <a:lnTo>
                    <a:pt x="129" y="0"/>
                  </a:lnTo>
                  <a:close/>
                  <a:moveTo>
                    <a:pt x="193" y="0"/>
                  </a:moveTo>
                  <a:lnTo>
                    <a:pt x="221" y="0"/>
                  </a:lnTo>
                  <a:lnTo>
                    <a:pt x="221" y="0"/>
                  </a:lnTo>
                  <a:lnTo>
                    <a:pt x="224" y="0"/>
                  </a:lnTo>
                  <a:lnTo>
                    <a:pt x="224" y="3"/>
                  </a:lnTo>
                  <a:lnTo>
                    <a:pt x="224" y="6"/>
                  </a:lnTo>
                  <a:lnTo>
                    <a:pt x="224" y="6"/>
                  </a:lnTo>
                  <a:lnTo>
                    <a:pt x="224" y="8"/>
                  </a:lnTo>
                  <a:lnTo>
                    <a:pt x="221" y="8"/>
                  </a:lnTo>
                  <a:lnTo>
                    <a:pt x="221" y="8"/>
                  </a:lnTo>
                  <a:lnTo>
                    <a:pt x="193" y="8"/>
                  </a:lnTo>
                  <a:lnTo>
                    <a:pt x="193" y="8"/>
                  </a:lnTo>
                  <a:lnTo>
                    <a:pt x="190" y="8"/>
                  </a:lnTo>
                  <a:lnTo>
                    <a:pt x="190" y="6"/>
                  </a:lnTo>
                  <a:lnTo>
                    <a:pt x="190" y="6"/>
                  </a:lnTo>
                  <a:lnTo>
                    <a:pt x="190" y="3"/>
                  </a:lnTo>
                  <a:lnTo>
                    <a:pt x="190" y="0"/>
                  </a:lnTo>
                  <a:lnTo>
                    <a:pt x="193" y="0"/>
                  </a:lnTo>
                  <a:lnTo>
                    <a:pt x="193" y="0"/>
                  </a:lnTo>
                  <a:lnTo>
                    <a:pt x="193" y="0"/>
                  </a:lnTo>
                  <a:close/>
                  <a:moveTo>
                    <a:pt x="256" y="0"/>
                  </a:moveTo>
                  <a:lnTo>
                    <a:pt x="282" y="0"/>
                  </a:lnTo>
                  <a:lnTo>
                    <a:pt x="285" y="0"/>
                  </a:lnTo>
                  <a:lnTo>
                    <a:pt x="288" y="0"/>
                  </a:lnTo>
                  <a:lnTo>
                    <a:pt x="288" y="3"/>
                  </a:lnTo>
                  <a:lnTo>
                    <a:pt x="288" y="6"/>
                  </a:lnTo>
                  <a:lnTo>
                    <a:pt x="288" y="6"/>
                  </a:lnTo>
                  <a:lnTo>
                    <a:pt x="288" y="8"/>
                  </a:lnTo>
                  <a:lnTo>
                    <a:pt x="285" y="8"/>
                  </a:lnTo>
                  <a:lnTo>
                    <a:pt x="282" y="8"/>
                  </a:lnTo>
                  <a:lnTo>
                    <a:pt x="256" y="8"/>
                  </a:lnTo>
                  <a:lnTo>
                    <a:pt x="253" y="8"/>
                  </a:lnTo>
                  <a:lnTo>
                    <a:pt x="253" y="8"/>
                  </a:lnTo>
                  <a:lnTo>
                    <a:pt x="253" y="6"/>
                  </a:lnTo>
                  <a:lnTo>
                    <a:pt x="250" y="6"/>
                  </a:lnTo>
                  <a:lnTo>
                    <a:pt x="253" y="3"/>
                  </a:lnTo>
                  <a:lnTo>
                    <a:pt x="253" y="0"/>
                  </a:lnTo>
                  <a:lnTo>
                    <a:pt x="253" y="0"/>
                  </a:lnTo>
                  <a:lnTo>
                    <a:pt x="256" y="0"/>
                  </a:lnTo>
                  <a:lnTo>
                    <a:pt x="256" y="0"/>
                  </a:lnTo>
                  <a:close/>
                  <a:moveTo>
                    <a:pt x="320" y="0"/>
                  </a:moveTo>
                  <a:lnTo>
                    <a:pt x="345" y="0"/>
                  </a:lnTo>
                  <a:lnTo>
                    <a:pt x="348" y="0"/>
                  </a:lnTo>
                  <a:lnTo>
                    <a:pt x="348" y="0"/>
                  </a:lnTo>
                  <a:lnTo>
                    <a:pt x="351" y="3"/>
                  </a:lnTo>
                  <a:lnTo>
                    <a:pt x="351" y="6"/>
                  </a:lnTo>
                  <a:lnTo>
                    <a:pt x="351" y="6"/>
                  </a:lnTo>
                  <a:lnTo>
                    <a:pt x="348" y="8"/>
                  </a:lnTo>
                  <a:lnTo>
                    <a:pt x="348" y="8"/>
                  </a:lnTo>
                  <a:lnTo>
                    <a:pt x="345" y="8"/>
                  </a:lnTo>
                  <a:lnTo>
                    <a:pt x="320" y="8"/>
                  </a:lnTo>
                  <a:lnTo>
                    <a:pt x="317" y="8"/>
                  </a:lnTo>
                  <a:lnTo>
                    <a:pt x="317" y="8"/>
                  </a:lnTo>
                  <a:lnTo>
                    <a:pt x="314" y="6"/>
                  </a:lnTo>
                  <a:lnTo>
                    <a:pt x="314" y="6"/>
                  </a:lnTo>
                  <a:lnTo>
                    <a:pt x="314" y="3"/>
                  </a:lnTo>
                  <a:lnTo>
                    <a:pt x="317" y="0"/>
                  </a:lnTo>
                  <a:lnTo>
                    <a:pt x="317" y="0"/>
                  </a:lnTo>
                  <a:lnTo>
                    <a:pt x="320" y="0"/>
                  </a:lnTo>
                  <a:lnTo>
                    <a:pt x="320" y="0"/>
                  </a:lnTo>
                  <a:close/>
                  <a:moveTo>
                    <a:pt x="383" y="0"/>
                  </a:moveTo>
                  <a:lnTo>
                    <a:pt x="409" y="0"/>
                  </a:lnTo>
                  <a:lnTo>
                    <a:pt x="412" y="0"/>
                  </a:lnTo>
                  <a:lnTo>
                    <a:pt x="412" y="0"/>
                  </a:lnTo>
                  <a:lnTo>
                    <a:pt x="415" y="3"/>
                  </a:lnTo>
                  <a:lnTo>
                    <a:pt x="415" y="6"/>
                  </a:lnTo>
                  <a:lnTo>
                    <a:pt x="415" y="6"/>
                  </a:lnTo>
                  <a:lnTo>
                    <a:pt x="412" y="8"/>
                  </a:lnTo>
                  <a:lnTo>
                    <a:pt x="412" y="8"/>
                  </a:lnTo>
                  <a:lnTo>
                    <a:pt x="409" y="8"/>
                  </a:lnTo>
                  <a:lnTo>
                    <a:pt x="383" y="8"/>
                  </a:lnTo>
                  <a:lnTo>
                    <a:pt x="380" y="8"/>
                  </a:lnTo>
                  <a:lnTo>
                    <a:pt x="380" y="8"/>
                  </a:lnTo>
                  <a:lnTo>
                    <a:pt x="377" y="6"/>
                  </a:lnTo>
                  <a:lnTo>
                    <a:pt x="377" y="6"/>
                  </a:lnTo>
                  <a:lnTo>
                    <a:pt x="377" y="3"/>
                  </a:lnTo>
                  <a:lnTo>
                    <a:pt x="380" y="0"/>
                  </a:lnTo>
                  <a:lnTo>
                    <a:pt x="380" y="0"/>
                  </a:lnTo>
                  <a:lnTo>
                    <a:pt x="383" y="0"/>
                  </a:lnTo>
                  <a:lnTo>
                    <a:pt x="383" y="0"/>
                  </a:lnTo>
                  <a:close/>
                  <a:moveTo>
                    <a:pt x="446" y="0"/>
                  </a:moveTo>
                  <a:lnTo>
                    <a:pt x="472" y="0"/>
                  </a:lnTo>
                  <a:lnTo>
                    <a:pt x="475" y="0"/>
                  </a:lnTo>
                  <a:lnTo>
                    <a:pt x="475" y="0"/>
                  </a:lnTo>
                  <a:lnTo>
                    <a:pt x="475" y="3"/>
                  </a:lnTo>
                  <a:lnTo>
                    <a:pt x="478" y="6"/>
                  </a:lnTo>
                  <a:lnTo>
                    <a:pt x="475" y="6"/>
                  </a:lnTo>
                  <a:lnTo>
                    <a:pt x="475" y="8"/>
                  </a:lnTo>
                  <a:lnTo>
                    <a:pt x="475" y="8"/>
                  </a:lnTo>
                  <a:lnTo>
                    <a:pt x="472" y="8"/>
                  </a:lnTo>
                  <a:lnTo>
                    <a:pt x="446" y="8"/>
                  </a:lnTo>
                  <a:lnTo>
                    <a:pt x="443" y="8"/>
                  </a:lnTo>
                  <a:lnTo>
                    <a:pt x="443" y="8"/>
                  </a:lnTo>
                  <a:lnTo>
                    <a:pt x="441" y="6"/>
                  </a:lnTo>
                  <a:lnTo>
                    <a:pt x="441" y="6"/>
                  </a:lnTo>
                  <a:lnTo>
                    <a:pt x="441" y="3"/>
                  </a:lnTo>
                  <a:lnTo>
                    <a:pt x="443" y="0"/>
                  </a:lnTo>
                  <a:lnTo>
                    <a:pt x="443" y="0"/>
                  </a:lnTo>
                  <a:lnTo>
                    <a:pt x="446" y="0"/>
                  </a:lnTo>
                  <a:lnTo>
                    <a:pt x="446" y="0"/>
                  </a:lnTo>
                  <a:close/>
                  <a:moveTo>
                    <a:pt x="510" y="0"/>
                  </a:moveTo>
                  <a:lnTo>
                    <a:pt x="536" y="0"/>
                  </a:lnTo>
                  <a:lnTo>
                    <a:pt x="539" y="0"/>
                  </a:lnTo>
                  <a:lnTo>
                    <a:pt x="539" y="0"/>
                  </a:lnTo>
                  <a:lnTo>
                    <a:pt x="539" y="3"/>
                  </a:lnTo>
                  <a:lnTo>
                    <a:pt x="539" y="6"/>
                  </a:lnTo>
                  <a:lnTo>
                    <a:pt x="539" y="6"/>
                  </a:lnTo>
                  <a:lnTo>
                    <a:pt x="539" y="8"/>
                  </a:lnTo>
                  <a:lnTo>
                    <a:pt x="539" y="8"/>
                  </a:lnTo>
                  <a:lnTo>
                    <a:pt x="536" y="8"/>
                  </a:lnTo>
                  <a:lnTo>
                    <a:pt x="510" y="8"/>
                  </a:lnTo>
                  <a:lnTo>
                    <a:pt x="507" y="8"/>
                  </a:lnTo>
                  <a:lnTo>
                    <a:pt x="504" y="8"/>
                  </a:lnTo>
                  <a:lnTo>
                    <a:pt x="504" y="6"/>
                  </a:lnTo>
                  <a:lnTo>
                    <a:pt x="504" y="6"/>
                  </a:lnTo>
                  <a:lnTo>
                    <a:pt x="504" y="3"/>
                  </a:lnTo>
                  <a:lnTo>
                    <a:pt x="504" y="0"/>
                  </a:lnTo>
                  <a:lnTo>
                    <a:pt x="507" y="0"/>
                  </a:lnTo>
                  <a:lnTo>
                    <a:pt x="510" y="0"/>
                  </a:lnTo>
                  <a:lnTo>
                    <a:pt x="510" y="0"/>
                  </a:lnTo>
                  <a:close/>
                  <a:moveTo>
                    <a:pt x="570" y="0"/>
                  </a:moveTo>
                  <a:lnTo>
                    <a:pt x="599" y="0"/>
                  </a:lnTo>
                  <a:lnTo>
                    <a:pt x="599" y="0"/>
                  </a:lnTo>
                  <a:lnTo>
                    <a:pt x="602" y="0"/>
                  </a:lnTo>
                  <a:lnTo>
                    <a:pt x="602" y="3"/>
                  </a:lnTo>
                  <a:lnTo>
                    <a:pt x="602" y="6"/>
                  </a:lnTo>
                  <a:lnTo>
                    <a:pt x="602" y="6"/>
                  </a:lnTo>
                  <a:lnTo>
                    <a:pt x="602" y="8"/>
                  </a:lnTo>
                  <a:lnTo>
                    <a:pt x="599" y="8"/>
                  </a:lnTo>
                  <a:lnTo>
                    <a:pt x="599" y="8"/>
                  </a:lnTo>
                  <a:lnTo>
                    <a:pt x="570" y="8"/>
                  </a:lnTo>
                  <a:lnTo>
                    <a:pt x="570" y="8"/>
                  </a:lnTo>
                  <a:lnTo>
                    <a:pt x="567" y="8"/>
                  </a:lnTo>
                  <a:lnTo>
                    <a:pt x="567" y="6"/>
                  </a:lnTo>
                  <a:lnTo>
                    <a:pt x="567" y="6"/>
                  </a:lnTo>
                  <a:lnTo>
                    <a:pt x="567" y="3"/>
                  </a:lnTo>
                  <a:lnTo>
                    <a:pt x="567" y="0"/>
                  </a:lnTo>
                  <a:lnTo>
                    <a:pt x="570" y="0"/>
                  </a:lnTo>
                  <a:lnTo>
                    <a:pt x="570" y="0"/>
                  </a:lnTo>
                  <a:lnTo>
                    <a:pt x="570" y="0"/>
                  </a:lnTo>
                  <a:close/>
                  <a:moveTo>
                    <a:pt x="634" y="0"/>
                  </a:moveTo>
                  <a:lnTo>
                    <a:pt x="663" y="0"/>
                  </a:lnTo>
                  <a:lnTo>
                    <a:pt x="663" y="0"/>
                  </a:lnTo>
                  <a:lnTo>
                    <a:pt x="665" y="0"/>
                  </a:lnTo>
                  <a:lnTo>
                    <a:pt x="665" y="3"/>
                  </a:lnTo>
                  <a:lnTo>
                    <a:pt x="665" y="6"/>
                  </a:lnTo>
                  <a:lnTo>
                    <a:pt x="665" y="6"/>
                  </a:lnTo>
                  <a:lnTo>
                    <a:pt x="665" y="8"/>
                  </a:lnTo>
                  <a:lnTo>
                    <a:pt x="663" y="8"/>
                  </a:lnTo>
                  <a:lnTo>
                    <a:pt x="663" y="8"/>
                  </a:lnTo>
                  <a:lnTo>
                    <a:pt x="634" y="8"/>
                  </a:lnTo>
                  <a:lnTo>
                    <a:pt x="634" y="8"/>
                  </a:lnTo>
                  <a:lnTo>
                    <a:pt x="631" y="8"/>
                  </a:lnTo>
                  <a:lnTo>
                    <a:pt x="631" y="6"/>
                  </a:lnTo>
                  <a:lnTo>
                    <a:pt x="631" y="6"/>
                  </a:lnTo>
                  <a:lnTo>
                    <a:pt x="631" y="3"/>
                  </a:lnTo>
                  <a:lnTo>
                    <a:pt x="631" y="0"/>
                  </a:lnTo>
                  <a:lnTo>
                    <a:pt x="634" y="0"/>
                  </a:lnTo>
                  <a:lnTo>
                    <a:pt x="634" y="0"/>
                  </a:lnTo>
                  <a:lnTo>
                    <a:pt x="634" y="0"/>
                  </a:lnTo>
                  <a:close/>
                  <a:moveTo>
                    <a:pt x="697" y="0"/>
                  </a:moveTo>
                  <a:lnTo>
                    <a:pt x="726" y="0"/>
                  </a:lnTo>
                  <a:lnTo>
                    <a:pt x="726" y="0"/>
                  </a:lnTo>
                  <a:lnTo>
                    <a:pt x="729" y="0"/>
                  </a:lnTo>
                  <a:lnTo>
                    <a:pt x="729" y="3"/>
                  </a:lnTo>
                  <a:lnTo>
                    <a:pt x="729" y="6"/>
                  </a:lnTo>
                  <a:lnTo>
                    <a:pt x="729" y="6"/>
                  </a:lnTo>
                  <a:lnTo>
                    <a:pt x="729" y="8"/>
                  </a:lnTo>
                  <a:lnTo>
                    <a:pt x="726" y="8"/>
                  </a:lnTo>
                  <a:lnTo>
                    <a:pt x="726" y="8"/>
                  </a:lnTo>
                  <a:lnTo>
                    <a:pt x="697" y="8"/>
                  </a:lnTo>
                  <a:lnTo>
                    <a:pt x="697" y="8"/>
                  </a:lnTo>
                  <a:lnTo>
                    <a:pt x="694" y="8"/>
                  </a:lnTo>
                  <a:lnTo>
                    <a:pt x="694" y="6"/>
                  </a:lnTo>
                  <a:lnTo>
                    <a:pt x="694" y="6"/>
                  </a:lnTo>
                  <a:lnTo>
                    <a:pt x="694" y="3"/>
                  </a:lnTo>
                  <a:lnTo>
                    <a:pt x="694" y="0"/>
                  </a:lnTo>
                  <a:lnTo>
                    <a:pt x="697" y="0"/>
                  </a:lnTo>
                  <a:lnTo>
                    <a:pt x="697" y="0"/>
                  </a:lnTo>
                  <a:lnTo>
                    <a:pt x="697" y="0"/>
                  </a:lnTo>
                  <a:close/>
                  <a:moveTo>
                    <a:pt x="761" y="0"/>
                  </a:moveTo>
                  <a:lnTo>
                    <a:pt x="787" y="0"/>
                  </a:lnTo>
                  <a:lnTo>
                    <a:pt x="789" y="0"/>
                  </a:lnTo>
                  <a:lnTo>
                    <a:pt x="792" y="0"/>
                  </a:lnTo>
                  <a:lnTo>
                    <a:pt x="792" y="3"/>
                  </a:lnTo>
                  <a:lnTo>
                    <a:pt x="792" y="6"/>
                  </a:lnTo>
                  <a:lnTo>
                    <a:pt x="792" y="6"/>
                  </a:lnTo>
                  <a:lnTo>
                    <a:pt x="792" y="8"/>
                  </a:lnTo>
                  <a:lnTo>
                    <a:pt x="789" y="8"/>
                  </a:lnTo>
                  <a:lnTo>
                    <a:pt x="787" y="8"/>
                  </a:lnTo>
                  <a:lnTo>
                    <a:pt x="761" y="8"/>
                  </a:lnTo>
                  <a:lnTo>
                    <a:pt x="758" y="8"/>
                  </a:lnTo>
                  <a:lnTo>
                    <a:pt x="758" y="8"/>
                  </a:lnTo>
                  <a:lnTo>
                    <a:pt x="758" y="6"/>
                  </a:lnTo>
                  <a:lnTo>
                    <a:pt x="755" y="6"/>
                  </a:lnTo>
                  <a:lnTo>
                    <a:pt x="758" y="3"/>
                  </a:lnTo>
                  <a:lnTo>
                    <a:pt x="758" y="0"/>
                  </a:lnTo>
                  <a:lnTo>
                    <a:pt x="758" y="0"/>
                  </a:lnTo>
                  <a:lnTo>
                    <a:pt x="761" y="0"/>
                  </a:lnTo>
                  <a:lnTo>
                    <a:pt x="761" y="0"/>
                  </a:lnTo>
                  <a:close/>
                  <a:moveTo>
                    <a:pt x="824" y="0"/>
                  </a:moveTo>
                  <a:lnTo>
                    <a:pt x="850" y="0"/>
                  </a:lnTo>
                  <a:lnTo>
                    <a:pt x="853" y="0"/>
                  </a:lnTo>
                  <a:lnTo>
                    <a:pt x="853" y="0"/>
                  </a:lnTo>
                  <a:lnTo>
                    <a:pt x="856" y="3"/>
                  </a:lnTo>
                  <a:lnTo>
                    <a:pt x="856" y="6"/>
                  </a:lnTo>
                  <a:lnTo>
                    <a:pt x="856" y="6"/>
                  </a:lnTo>
                  <a:lnTo>
                    <a:pt x="853" y="8"/>
                  </a:lnTo>
                  <a:lnTo>
                    <a:pt x="853" y="8"/>
                  </a:lnTo>
                  <a:lnTo>
                    <a:pt x="850" y="8"/>
                  </a:lnTo>
                  <a:lnTo>
                    <a:pt x="824" y="8"/>
                  </a:lnTo>
                  <a:lnTo>
                    <a:pt x="821" y="8"/>
                  </a:lnTo>
                  <a:lnTo>
                    <a:pt x="821" y="8"/>
                  </a:lnTo>
                  <a:lnTo>
                    <a:pt x="818" y="6"/>
                  </a:lnTo>
                  <a:lnTo>
                    <a:pt x="818" y="6"/>
                  </a:lnTo>
                  <a:lnTo>
                    <a:pt x="818" y="3"/>
                  </a:lnTo>
                  <a:lnTo>
                    <a:pt x="821" y="0"/>
                  </a:lnTo>
                  <a:lnTo>
                    <a:pt x="821" y="0"/>
                  </a:lnTo>
                  <a:lnTo>
                    <a:pt x="824" y="0"/>
                  </a:lnTo>
                  <a:lnTo>
                    <a:pt x="824" y="0"/>
                  </a:lnTo>
                  <a:close/>
                  <a:moveTo>
                    <a:pt x="887" y="0"/>
                  </a:moveTo>
                  <a:lnTo>
                    <a:pt x="913" y="0"/>
                  </a:lnTo>
                  <a:lnTo>
                    <a:pt x="916" y="0"/>
                  </a:lnTo>
                  <a:lnTo>
                    <a:pt x="916" y="0"/>
                  </a:lnTo>
                  <a:lnTo>
                    <a:pt x="919" y="3"/>
                  </a:lnTo>
                  <a:lnTo>
                    <a:pt x="919" y="6"/>
                  </a:lnTo>
                  <a:lnTo>
                    <a:pt x="919" y="6"/>
                  </a:lnTo>
                  <a:lnTo>
                    <a:pt x="916" y="8"/>
                  </a:lnTo>
                  <a:lnTo>
                    <a:pt x="916" y="8"/>
                  </a:lnTo>
                  <a:lnTo>
                    <a:pt x="913" y="8"/>
                  </a:lnTo>
                  <a:lnTo>
                    <a:pt x="887" y="8"/>
                  </a:lnTo>
                  <a:lnTo>
                    <a:pt x="885" y="8"/>
                  </a:lnTo>
                  <a:lnTo>
                    <a:pt x="885" y="8"/>
                  </a:lnTo>
                  <a:lnTo>
                    <a:pt x="882" y="6"/>
                  </a:lnTo>
                  <a:lnTo>
                    <a:pt x="882" y="6"/>
                  </a:lnTo>
                  <a:lnTo>
                    <a:pt x="882" y="3"/>
                  </a:lnTo>
                  <a:lnTo>
                    <a:pt x="885" y="0"/>
                  </a:lnTo>
                  <a:lnTo>
                    <a:pt x="885" y="0"/>
                  </a:lnTo>
                  <a:lnTo>
                    <a:pt x="887" y="0"/>
                  </a:lnTo>
                  <a:lnTo>
                    <a:pt x="887" y="0"/>
                  </a:lnTo>
                  <a:close/>
                  <a:moveTo>
                    <a:pt x="951" y="0"/>
                  </a:moveTo>
                  <a:lnTo>
                    <a:pt x="977" y="0"/>
                  </a:lnTo>
                  <a:lnTo>
                    <a:pt x="980" y="0"/>
                  </a:lnTo>
                  <a:lnTo>
                    <a:pt x="980" y="0"/>
                  </a:lnTo>
                  <a:lnTo>
                    <a:pt x="980" y="3"/>
                  </a:lnTo>
                  <a:lnTo>
                    <a:pt x="983" y="6"/>
                  </a:lnTo>
                  <a:lnTo>
                    <a:pt x="980" y="6"/>
                  </a:lnTo>
                  <a:lnTo>
                    <a:pt x="980" y="8"/>
                  </a:lnTo>
                  <a:lnTo>
                    <a:pt x="980" y="8"/>
                  </a:lnTo>
                  <a:lnTo>
                    <a:pt x="977" y="8"/>
                  </a:lnTo>
                  <a:lnTo>
                    <a:pt x="951" y="8"/>
                  </a:lnTo>
                  <a:lnTo>
                    <a:pt x="948" y="8"/>
                  </a:lnTo>
                  <a:lnTo>
                    <a:pt x="948" y="8"/>
                  </a:lnTo>
                  <a:lnTo>
                    <a:pt x="945" y="6"/>
                  </a:lnTo>
                  <a:lnTo>
                    <a:pt x="945" y="6"/>
                  </a:lnTo>
                  <a:lnTo>
                    <a:pt x="945" y="3"/>
                  </a:lnTo>
                  <a:lnTo>
                    <a:pt x="948" y="0"/>
                  </a:lnTo>
                  <a:lnTo>
                    <a:pt x="948" y="0"/>
                  </a:lnTo>
                  <a:lnTo>
                    <a:pt x="951" y="0"/>
                  </a:lnTo>
                  <a:lnTo>
                    <a:pt x="951" y="0"/>
                  </a:lnTo>
                  <a:close/>
                  <a:moveTo>
                    <a:pt x="1014" y="0"/>
                  </a:moveTo>
                  <a:lnTo>
                    <a:pt x="1040" y="0"/>
                  </a:lnTo>
                  <a:lnTo>
                    <a:pt x="1043" y="0"/>
                  </a:lnTo>
                  <a:lnTo>
                    <a:pt x="1043" y="0"/>
                  </a:lnTo>
                  <a:lnTo>
                    <a:pt x="1043" y="3"/>
                  </a:lnTo>
                  <a:lnTo>
                    <a:pt x="1043" y="6"/>
                  </a:lnTo>
                  <a:lnTo>
                    <a:pt x="1043" y="6"/>
                  </a:lnTo>
                  <a:lnTo>
                    <a:pt x="1043" y="8"/>
                  </a:lnTo>
                  <a:lnTo>
                    <a:pt x="1043" y="8"/>
                  </a:lnTo>
                  <a:lnTo>
                    <a:pt x="1040" y="8"/>
                  </a:lnTo>
                  <a:lnTo>
                    <a:pt x="1014" y="8"/>
                  </a:lnTo>
                  <a:lnTo>
                    <a:pt x="1011" y="8"/>
                  </a:lnTo>
                  <a:lnTo>
                    <a:pt x="1009" y="8"/>
                  </a:lnTo>
                  <a:lnTo>
                    <a:pt x="1009" y="6"/>
                  </a:lnTo>
                  <a:lnTo>
                    <a:pt x="1009" y="6"/>
                  </a:lnTo>
                  <a:lnTo>
                    <a:pt x="1009" y="3"/>
                  </a:lnTo>
                  <a:lnTo>
                    <a:pt x="1009" y="0"/>
                  </a:lnTo>
                  <a:lnTo>
                    <a:pt x="1011" y="0"/>
                  </a:lnTo>
                  <a:lnTo>
                    <a:pt x="1014" y="0"/>
                  </a:lnTo>
                  <a:lnTo>
                    <a:pt x="1014" y="0"/>
                  </a:lnTo>
                  <a:close/>
                </a:path>
              </a:pathLst>
            </a:custGeom>
            <a:solidFill>
              <a:srgbClr val="000000"/>
            </a:solidFill>
            <a:ln w="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sz="2000" b="1"/>
            </a:p>
          </p:txBody>
        </p:sp>
        <p:sp>
          <p:nvSpPr>
            <p:cNvPr id="31" name="Freeform 31"/>
            <p:cNvSpPr>
              <a:spLocks noEditPoints="1"/>
            </p:cNvSpPr>
            <p:nvPr/>
          </p:nvSpPr>
          <p:spPr bwMode="auto">
            <a:xfrm>
              <a:off x="974" y="2786"/>
              <a:ext cx="72" cy="234"/>
            </a:xfrm>
            <a:custGeom>
              <a:avLst/>
              <a:gdLst>
                <a:gd name="T0" fmla="*/ 32 w 72"/>
                <a:gd name="T1" fmla="*/ 203 h 234"/>
                <a:gd name="T2" fmla="*/ 32 w 72"/>
                <a:gd name="T3" fmla="*/ 200 h 234"/>
                <a:gd name="T4" fmla="*/ 38 w 72"/>
                <a:gd name="T5" fmla="*/ 200 h 234"/>
                <a:gd name="T6" fmla="*/ 41 w 72"/>
                <a:gd name="T7" fmla="*/ 200 h 234"/>
                <a:gd name="T8" fmla="*/ 41 w 72"/>
                <a:gd name="T9" fmla="*/ 203 h 234"/>
                <a:gd name="T10" fmla="*/ 41 w 72"/>
                <a:gd name="T11" fmla="*/ 232 h 234"/>
                <a:gd name="T12" fmla="*/ 38 w 72"/>
                <a:gd name="T13" fmla="*/ 234 h 234"/>
                <a:gd name="T14" fmla="*/ 35 w 72"/>
                <a:gd name="T15" fmla="*/ 234 h 234"/>
                <a:gd name="T16" fmla="*/ 32 w 72"/>
                <a:gd name="T17" fmla="*/ 232 h 234"/>
                <a:gd name="T18" fmla="*/ 32 w 72"/>
                <a:gd name="T19" fmla="*/ 232 h 234"/>
                <a:gd name="T20" fmla="*/ 32 w 72"/>
                <a:gd name="T21" fmla="*/ 139 h 234"/>
                <a:gd name="T22" fmla="*/ 32 w 72"/>
                <a:gd name="T23" fmla="*/ 136 h 234"/>
                <a:gd name="T24" fmla="*/ 38 w 72"/>
                <a:gd name="T25" fmla="*/ 136 h 234"/>
                <a:gd name="T26" fmla="*/ 41 w 72"/>
                <a:gd name="T27" fmla="*/ 136 h 234"/>
                <a:gd name="T28" fmla="*/ 41 w 72"/>
                <a:gd name="T29" fmla="*/ 139 h 234"/>
                <a:gd name="T30" fmla="*/ 41 w 72"/>
                <a:gd name="T31" fmla="*/ 168 h 234"/>
                <a:gd name="T32" fmla="*/ 38 w 72"/>
                <a:gd name="T33" fmla="*/ 171 h 234"/>
                <a:gd name="T34" fmla="*/ 35 w 72"/>
                <a:gd name="T35" fmla="*/ 171 h 234"/>
                <a:gd name="T36" fmla="*/ 32 w 72"/>
                <a:gd name="T37" fmla="*/ 168 h 234"/>
                <a:gd name="T38" fmla="*/ 32 w 72"/>
                <a:gd name="T39" fmla="*/ 168 h 234"/>
                <a:gd name="T40" fmla="*/ 32 w 72"/>
                <a:gd name="T41" fmla="*/ 75 h 234"/>
                <a:gd name="T42" fmla="*/ 32 w 72"/>
                <a:gd name="T43" fmla="*/ 73 h 234"/>
                <a:gd name="T44" fmla="*/ 38 w 72"/>
                <a:gd name="T45" fmla="*/ 73 h 234"/>
                <a:gd name="T46" fmla="*/ 41 w 72"/>
                <a:gd name="T47" fmla="*/ 73 h 234"/>
                <a:gd name="T48" fmla="*/ 41 w 72"/>
                <a:gd name="T49" fmla="*/ 75 h 234"/>
                <a:gd name="T50" fmla="*/ 41 w 72"/>
                <a:gd name="T51" fmla="*/ 104 h 234"/>
                <a:gd name="T52" fmla="*/ 38 w 72"/>
                <a:gd name="T53" fmla="*/ 107 h 234"/>
                <a:gd name="T54" fmla="*/ 35 w 72"/>
                <a:gd name="T55" fmla="*/ 107 h 234"/>
                <a:gd name="T56" fmla="*/ 32 w 72"/>
                <a:gd name="T57" fmla="*/ 104 h 234"/>
                <a:gd name="T58" fmla="*/ 32 w 72"/>
                <a:gd name="T59" fmla="*/ 104 h 234"/>
                <a:gd name="T60" fmla="*/ 38 w 72"/>
                <a:gd name="T61" fmla="*/ 0 h 234"/>
                <a:gd name="T62" fmla="*/ 0 w 72"/>
                <a:gd name="T63" fmla="*/ 73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2" h="234">
                  <a:moveTo>
                    <a:pt x="32" y="232"/>
                  </a:moveTo>
                  <a:lnTo>
                    <a:pt x="32" y="203"/>
                  </a:lnTo>
                  <a:lnTo>
                    <a:pt x="32" y="203"/>
                  </a:lnTo>
                  <a:lnTo>
                    <a:pt x="32" y="200"/>
                  </a:lnTo>
                  <a:lnTo>
                    <a:pt x="35" y="200"/>
                  </a:lnTo>
                  <a:lnTo>
                    <a:pt x="38" y="200"/>
                  </a:lnTo>
                  <a:lnTo>
                    <a:pt x="38" y="200"/>
                  </a:lnTo>
                  <a:lnTo>
                    <a:pt x="41" y="200"/>
                  </a:lnTo>
                  <a:lnTo>
                    <a:pt x="41" y="203"/>
                  </a:lnTo>
                  <a:lnTo>
                    <a:pt x="41" y="203"/>
                  </a:lnTo>
                  <a:lnTo>
                    <a:pt x="41" y="232"/>
                  </a:lnTo>
                  <a:lnTo>
                    <a:pt x="41" y="232"/>
                  </a:lnTo>
                  <a:lnTo>
                    <a:pt x="41" y="234"/>
                  </a:lnTo>
                  <a:lnTo>
                    <a:pt x="38" y="234"/>
                  </a:lnTo>
                  <a:lnTo>
                    <a:pt x="38" y="234"/>
                  </a:lnTo>
                  <a:lnTo>
                    <a:pt x="35" y="234"/>
                  </a:lnTo>
                  <a:lnTo>
                    <a:pt x="32" y="234"/>
                  </a:lnTo>
                  <a:lnTo>
                    <a:pt x="32" y="232"/>
                  </a:lnTo>
                  <a:lnTo>
                    <a:pt x="32" y="232"/>
                  </a:lnTo>
                  <a:lnTo>
                    <a:pt x="32" y="232"/>
                  </a:lnTo>
                  <a:close/>
                  <a:moveTo>
                    <a:pt x="32" y="168"/>
                  </a:moveTo>
                  <a:lnTo>
                    <a:pt x="32" y="139"/>
                  </a:lnTo>
                  <a:lnTo>
                    <a:pt x="32" y="139"/>
                  </a:lnTo>
                  <a:lnTo>
                    <a:pt x="32" y="136"/>
                  </a:lnTo>
                  <a:lnTo>
                    <a:pt x="35" y="136"/>
                  </a:lnTo>
                  <a:lnTo>
                    <a:pt x="38" y="136"/>
                  </a:lnTo>
                  <a:lnTo>
                    <a:pt x="38" y="136"/>
                  </a:lnTo>
                  <a:lnTo>
                    <a:pt x="41" y="136"/>
                  </a:lnTo>
                  <a:lnTo>
                    <a:pt x="41" y="139"/>
                  </a:lnTo>
                  <a:lnTo>
                    <a:pt x="41" y="139"/>
                  </a:lnTo>
                  <a:lnTo>
                    <a:pt x="41" y="168"/>
                  </a:lnTo>
                  <a:lnTo>
                    <a:pt x="41" y="168"/>
                  </a:lnTo>
                  <a:lnTo>
                    <a:pt x="41" y="171"/>
                  </a:lnTo>
                  <a:lnTo>
                    <a:pt x="38" y="171"/>
                  </a:lnTo>
                  <a:lnTo>
                    <a:pt x="38" y="171"/>
                  </a:lnTo>
                  <a:lnTo>
                    <a:pt x="35" y="171"/>
                  </a:lnTo>
                  <a:lnTo>
                    <a:pt x="32" y="171"/>
                  </a:lnTo>
                  <a:lnTo>
                    <a:pt x="32" y="168"/>
                  </a:lnTo>
                  <a:lnTo>
                    <a:pt x="32" y="168"/>
                  </a:lnTo>
                  <a:lnTo>
                    <a:pt x="32" y="168"/>
                  </a:lnTo>
                  <a:close/>
                  <a:moveTo>
                    <a:pt x="32" y="104"/>
                  </a:moveTo>
                  <a:lnTo>
                    <a:pt x="32" y="75"/>
                  </a:lnTo>
                  <a:lnTo>
                    <a:pt x="32" y="75"/>
                  </a:lnTo>
                  <a:lnTo>
                    <a:pt x="32" y="73"/>
                  </a:lnTo>
                  <a:lnTo>
                    <a:pt x="35" y="73"/>
                  </a:lnTo>
                  <a:lnTo>
                    <a:pt x="38" y="73"/>
                  </a:lnTo>
                  <a:lnTo>
                    <a:pt x="38" y="73"/>
                  </a:lnTo>
                  <a:lnTo>
                    <a:pt x="41" y="73"/>
                  </a:lnTo>
                  <a:lnTo>
                    <a:pt x="41" y="75"/>
                  </a:lnTo>
                  <a:lnTo>
                    <a:pt x="41" y="75"/>
                  </a:lnTo>
                  <a:lnTo>
                    <a:pt x="41" y="104"/>
                  </a:lnTo>
                  <a:lnTo>
                    <a:pt x="41" y="104"/>
                  </a:lnTo>
                  <a:lnTo>
                    <a:pt x="41" y="107"/>
                  </a:lnTo>
                  <a:lnTo>
                    <a:pt x="38" y="107"/>
                  </a:lnTo>
                  <a:lnTo>
                    <a:pt x="38" y="107"/>
                  </a:lnTo>
                  <a:lnTo>
                    <a:pt x="35" y="107"/>
                  </a:lnTo>
                  <a:lnTo>
                    <a:pt x="32" y="107"/>
                  </a:lnTo>
                  <a:lnTo>
                    <a:pt x="32" y="104"/>
                  </a:lnTo>
                  <a:lnTo>
                    <a:pt x="32" y="104"/>
                  </a:lnTo>
                  <a:lnTo>
                    <a:pt x="32" y="104"/>
                  </a:lnTo>
                  <a:close/>
                  <a:moveTo>
                    <a:pt x="0" y="73"/>
                  </a:moveTo>
                  <a:lnTo>
                    <a:pt x="38" y="0"/>
                  </a:lnTo>
                  <a:lnTo>
                    <a:pt x="72" y="73"/>
                  </a:lnTo>
                  <a:lnTo>
                    <a:pt x="0" y="73"/>
                  </a:lnTo>
                  <a:close/>
                </a:path>
              </a:pathLst>
            </a:custGeom>
            <a:solidFill>
              <a:srgbClr val="000000"/>
            </a:solidFill>
            <a:ln w="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sz="2000" b="1"/>
            </a:p>
          </p:txBody>
        </p:sp>
      </p:grpSp>
    </p:spTree>
    <p:extLst>
      <p:ext uri="{BB962C8B-B14F-4D97-AF65-F5344CB8AC3E}">
        <p14:creationId xmlns:p14="http://schemas.microsoft.com/office/powerpoint/2010/main" val="14672745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2" name="Picture 10"/>
          <p:cNvPicPr>
            <a:picLocks noGrp="1" noChangeAspect="1" noChangeArrowheads="1"/>
          </p:cNvPicPr>
          <p:nvPr>
            <p:ph/>
          </p:nvPr>
        </p:nvPicPr>
        <p:blipFill>
          <a:blip r:embed="rId2">
            <a:extLst>
              <a:ext uri="{28A0092B-C50C-407E-A947-70E740481C1C}">
                <a14:useLocalDpi xmlns:a14="http://schemas.microsoft.com/office/drawing/2010/main" val="0"/>
              </a:ext>
            </a:extLst>
          </a:blip>
          <a:srcRect l="3366" r="6807" b="3516"/>
          <a:stretch>
            <a:fillRect/>
          </a:stretch>
        </p:blipFill>
        <p:spPr>
          <a:xfrm>
            <a:off x="777875" y="1888749"/>
            <a:ext cx="7920038" cy="4849812"/>
          </a:xfrm>
          <a:solidFill>
            <a:schemeClr val="accent6">
              <a:lumMod val="20000"/>
              <a:lumOff val="80000"/>
            </a:schemeClr>
          </a:solidFill>
        </p:spPr>
      </p:pic>
      <p:sp>
        <p:nvSpPr>
          <p:cNvPr id="4" name="Rectangle 4"/>
          <p:cNvSpPr txBox="1">
            <a:spLocks noRot="1" noChangeArrowheads="1"/>
          </p:cNvSpPr>
          <p:nvPr/>
        </p:nvSpPr>
        <p:spPr>
          <a:xfrm>
            <a:off x="457200" y="737583"/>
            <a:ext cx="8229600" cy="864974"/>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defRPr/>
            </a:pPr>
            <a:r>
              <a:rPr lang="cs-CZ" sz="3600" b="1">
                <a:solidFill>
                  <a:srgbClr val="FF0000"/>
                </a:solidFill>
                <a:latin typeface="Arial" charset="0"/>
              </a:rPr>
              <a:t>Agresivní přístup</a:t>
            </a:r>
            <a:endParaRPr lang="cs-CZ" sz="3600" b="1" dirty="0">
              <a:solidFill>
                <a:srgbClr val="FF0000"/>
              </a:solidFill>
              <a:latin typeface="Arial" charset="0"/>
            </a:endParaRPr>
          </a:p>
        </p:txBody>
      </p:sp>
    </p:spTree>
    <p:extLst>
      <p:ext uri="{BB962C8B-B14F-4D97-AF65-F5344CB8AC3E}">
        <p14:creationId xmlns:p14="http://schemas.microsoft.com/office/powerpoint/2010/main" val="6211840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8" name="Rectangle 4"/>
          <p:cNvSpPr>
            <a:spLocks noGrp="1" noRot="1" noChangeArrowheads="1"/>
          </p:cNvSpPr>
          <p:nvPr>
            <p:ph type="title"/>
          </p:nvPr>
        </p:nvSpPr>
        <p:spPr>
          <a:xfrm>
            <a:off x="457200" y="566869"/>
            <a:ext cx="8229600" cy="1143000"/>
          </a:xfrm>
        </p:spPr>
        <p:txBody>
          <a:bodyPr/>
          <a:lstStyle/>
          <a:p>
            <a:pPr eaLnBrk="1" hangingPunct="1">
              <a:defRPr/>
            </a:pPr>
            <a:r>
              <a:rPr lang="cs-CZ" b="1" dirty="0">
                <a:solidFill>
                  <a:srgbClr val="FF0000"/>
                </a:solidFill>
                <a:latin typeface="Arial" charset="0"/>
              </a:rPr>
              <a:t>Konzervativní přístup</a:t>
            </a:r>
          </a:p>
        </p:txBody>
      </p:sp>
      <p:sp>
        <p:nvSpPr>
          <p:cNvPr id="33796" name="Text Box 6"/>
          <p:cNvSpPr txBox="1">
            <a:spLocks noChangeArrowheads="1"/>
          </p:cNvSpPr>
          <p:nvPr/>
        </p:nvSpPr>
        <p:spPr bwMode="auto">
          <a:xfrm>
            <a:off x="539750" y="2205038"/>
            <a:ext cx="8424863" cy="378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spcBef>
                <a:spcPct val="155000"/>
              </a:spcBef>
              <a:buFont typeface="Wingdings" pitchFamily="2" charset="2"/>
              <a:buChar char="ü"/>
            </a:pPr>
            <a:r>
              <a:rPr lang="cs-CZ"/>
              <a:t>  </a:t>
            </a:r>
            <a:r>
              <a:rPr lang="cs-CZ" sz="2400" b="1">
                <a:latin typeface="Arial" charset="0"/>
              </a:rPr>
              <a:t>Využívá dlouhodobý kapitál nejen k financování trvalých aktiv, ale i pro kolísající (sezónní) oběžná aktiva. </a:t>
            </a:r>
          </a:p>
          <a:p>
            <a:pPr eaLnBrk="1" hangingPunct="1">
              <a:spcBef>
                <a:spcPct val="155000"/>
              </a:spcBef>
              <a:buFont typeface="Wingdings" pitchFamily="2" charset="2"/>
              <a:buChar char="ü"/>
            </a:pPr>
            <a:r>
              <a:rPr lang="cs-CZ" sz="2400" b="1">
                <a:latin typeface="Arial" charset="0"/>
              </a:rPr>
              <a:t> Krátkodobý kapitál je používán pouze pro financování špičkových kolísajících oběžných aktiv.</a:t>
            </a:r>
          </a:p>
          <a:p>
            <a:pPr eaLnBrk="1" hangingPunct="1">
              <a:spcBef>
                <a:spcPct val="155000"/>
              </a:spcBef>
              <a:buFont typeface="Wingdings" pitchFamily="2" charset="2"/>
              <a:buChar char="ü"/>
            </a:pPr>
            <a:r>
              <a:rPr lang="cs-CZ" sz="2400" b="1">
                <a:latin typeface="Arial" charset="0"/>
              </a:rPr>
              <a:t> Drahý způsob financování podniku, ale nejméně rizikový.</a:t>
            </a:r>
          </a:p>
        </p:txBody>
      </p:sp>
    </p:spTree>
    <p:extLst>
      <p:ext uri="{BB962C8B-B14F-4D97-AF65-F5344CB8AC3E}">
        <p14:creationId xmlns:p14="http://schemas.microsoft.com/office/powerpoint/2010/main" val="17146878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20" name="Picture 19" descr="Konzervativní přístup"/>
          <p:cNvPicPr>
            <a:picLocks noGrp="1" noChangeAspect="1" noChangeArrowheads="1"/>
          </p:cNvPicPr>
          <p:nvPr>
            <p:ph/>
          </p:nvPr>
        </p:nvPicPr>
        <p:blipFill>
          <a:blip r:embed="rId2">
            <a:extLst>
              <a:ext uri="{28A0092B-C50C-407E-A947-70E740481C1C}">
                <a14:useLocalDpi xmlns:a14="http://schemas.microsoft.com/office/drawing/2010/main" val="0"/>
              </a:ext>
            </a:extLst>
          </a:blip>
          <a:srcRect l="2341" t="5583" r="6839" b="5705"/>
          <a:stretch>
            <a:fillRect/>
          </a:stretch>
        </p:blipFill>
        <p:spPr>
          <a:xfrm>
            <a:off x="755650" y="1700213"/>
            <a:ext cx="7920038" cy="4937125"/>
          </a:xfrm>
          <a:solidFill>
            <a:schemeClr val="accent2">
              <a:lumMod val="40000"/>
              <a:lumOff val="60000"/>
            </a:schemeClr>
          </a:solidFill>
          <a:extLst/>
        </p:spPr>
      </p:pic>
      <p:sp>
        <p:nvSpPr>
          <p:cNvPr id="4" name="Rectangle 4"/>
          <p:cNvSpPr txBox="1">
            <a:spLocks noRot="1" noChangeArrowheads="1"/>
          </p:cNvSpPr>
          <p:nvPr/>
        </p:nvSpPr>
        <p:spPr>
          <a:xfrm>
            <a:off x="457200" y="750627"/>
            <a:ext cx="8229600" cy="92256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defRPr/>
            </a:pPr>
            <a:r>
              <a:rPr lang="cs-CZ" b="1">
                <a:solidFill>
                  <a:srgbClr val="FF0000"/>
                </a:solidFill>
                <a:latin typeface="Arial" charset="0"/>
              </a:rPr>
              <a:t>Konzervativní přístup</a:t>
            </a:r>
            <a:endParaRPr lang="cs-CZ" b="1" dirty="0">
              <a:solidFill>
                <a:srgbClr val="FF0000"/>
              </a:solidFill>
              <a:latin typeface="Arial" charset="0"/>
            </a:endParaRPr>
          </a:p>
        </p:txBody>
      </p:sp>
    </p:spTree>
    <p:extLst>
      <p:ext uri="{BB962C8B-B14F-4D97-AF65-F5344CB8AC3E}">
        <p14:creationId xmlns:p14="http://schemas.microsoft.com/office/powerpoint/2010/main" val="14311853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138424" y="584994"/>
            <a:ext cx="8893175" cy="792162"/>
          </a:xfrm>
        </p:spPr>
        <p:txBody>
          <a:bodyPr>
            <a:noAutofit/>
          </a:bodyPr>
          <a:lstStyle/>
          <a:p>
            <a:pPr fontAlgn="auto">
              <a:lnSpc>
                <a:spcPts val="3000"/>
              </a:lnSpc>
              <a:spcAft>
                <a:spcPts val="0"/>
              </a:spcAft>
              <a:defRPr/>
            </a:pPr>
            <a:r>
              <a:rPr lang="cs-CZ" sz="3200" b="1" dirty="0">
                <a:solidFill>
                  <a:srgbClr val="FF0000"/>
                </a:solidFill>
              </a:rPr>
              <a:t>Běžné financování - </a:t>
            </a:r>
            <a:br>
              <a:rPr lang="cs-CZ" sz="3200" b="1" dirty="0">
                <a:solidFill>
                  <a:srgbClr val="FF0000"/>
                </a:solidFill>
              </a:rPr>
            </a:br>
            <a:r>
              <a:rPr lang="cs-CZ" sz="3200" b="1" dirty="0">
                <a:solidFill>
                  <a:srgbClr val="FF0000"/>
                </a:solidFill>
              </a:rPr>
              <a:t>řízení pracovního kapitálu</a:t>
            </a:r>
          </a:p>
        </p:txBody>
      </p:sp>
      <p:sp>
        <p:nvSpPr>
          <p:cNvPr id="110595" name="Rectangle 3"/>
          <p:cNvSpPr>
            <a:spLocks noGrp="1" noChangeArrowheads="1"/>
          </p:cNvSpPr>
          <p:nvPr>
            <p:ph type="body" idx="1"/>
          </p:nvPr>
        </p:nvSpPr>
        <p:spPr>
          <a:xfrm>
            <a:off x="323850" y="981075"/>
            <a:ext cx="8820150" cy="5616575"/>
          </a:xfrm>
        </p:spPr>
        <p:txBody>
          <a:bodyPr rtlCol="0">
            <a:normAutofit/>
          </a:bodyPr>
          <a:lstStyle/>
          <a:p>
            <a:pPr fontAlgn="auto">
              <a:lnSpc>
                <a:spcPct val="80000"/>
              </a:lnSpc>
              <a:spcAft>
                <a:spcPts val="0"/>
              </a:spcAft>
              <a:buFontTx/>
              <a:buNone/>
              <a:defRPr/>
            </a:pPr>
            <a:endParaRPr lang="cs-CZ" sz="2000" b="1" dirty="0"/>
          </a:p>
          <a:p>
            <a:pPr algn="just" fontAlgn="auto">
              <a:lnSpc>
                <a:spcPct val="90000"/>
              </a:lnSpc>
              <a:spcAft>
                <a:spcPts val="0"/>
              </a:spcAft>
              <a:buFont typeface="Wingdings" pitchFamily="2" charset="2"/>
              <a:buNone/>
              <a:defRPr/>
            </a:pPr>
            <a:r>
              <a:rPr lang="cs-CZ" sz="2000" b="1" dirty="0"/>
              <a:t>Hrubý pracovní kapitál (Gross </a:t>
            </a:r>
            <a:r>
              <a:rPr lang="cs-CZ" sz="2000" b="1" dirty="0" err="1"/>
              <a:t>working</a:t>
            </a:r>
            <a:r>
              <a:rPr lang="cs-CZ" sz="2000" b="1" dirty="0"/>
              <a:t> </a:t>
            </a:r>
            <a:r>
              <a:rPr lang="cs-CZ" sz="2000" b="1" dirty="0" err="1"/>
              <a:t>capital</a:t>
            </a:r>
            <a:r>
              <a:rPr lang="cs-CZ" sz="2000" b="1" dirty="0"/>
              <a:t>)</a:t>
            </a:r>
          </a:p>
          <a:p>
            <a:pPr algn="just" fontAlgn="auto">
              <a:lnSpc>
                <a:spcPct val="90000"/>
              </a:lnSpc>
              <a:spcAft>
                <a:spcPts val="0"/>
              </a:spcAft>
              <a:defRPr/>
            </a:pPr>
            <a:r>
              <a:rPr lang="cs-CZ" sz="2000" dirty="0"/>
              <a:t>hodnota veškerých oběžných aktiv podniku</a:t>
            </a:r>
          </a:p>
          <a:p>
            <a:pPr algn="just" fontAlgn="auto">
              <a:lnSpc>
                <a:spcPct val="90000"/>
              </a:lnSpc>
              <a:spcAft>
                <a:spcPts val="0"/>
              </a:spcAft>
              <a:defRPr/>
            </a:pPr>
            <a:r>
              <a:rPr lang="cs-CZ" sz="2000" dirty="0"/>
              <a:t>pro firmu je důležité, aby měla právě tolik oběžného majetku, kolik její obchodní aktivity vyžadují </a:t>
            </a:r>
          </a:p>
          <a:p>
            <a:pPr algn="just" fontAlgn="auto">
              <a:lnSpc>
                <a:spcPct val="90000"/>
              </a:lnSpc>
              <a:spcAft>
                <a:spcPts val="0"/>
              </a:spcAft>
              <a:buFont typeface="Wingdings" pitchFamily="2" charset="2"/>
              <a:buNone/>
              <a:defRPr/>
            </a:pPr>
            <a:r>
              <a:rPr lang="cs-CZ" sz="2000" b="1" dirty="0"/>
              <a:t>Čistý pracovní kapitál (Net </a:t>
            </a:r>
            <a:r>
              <a:rPr lang="cs-CZ" sz="2000" b="1" dirty="0" err="1"/>
              <a:t>working</a:t>
            </a:r>
            <a:r>
              <a:rPr lang="cs-CZ" sz="2000" b="1" dirty="0"/>
              <a:t> </a:t>
            </a:r>
            <a:r>
              <a:rPr lang="cs-CZ" sz="2000" b="1" dirty="0" err="1"/>
              <a:t>capital</a:t>
            </a:r>
            <a:r>
              <a:rPr lang="cs-CZ" sz="2000" b="1" dirty="0"/>
              <a:t>)</a:t>
            </a:r>
            <a:r>
              <a:rPr lang="cs-CZ" sz="2000" dirty="0"/>
              <a:t> </a:t>
            </a:r>
          </a:p>
          <a:p>
            <a:pPr algn="just" fontAlgn="auto">
              <a:lnSpc>
                <a:spcPct val="90000"/>
              </a:lnSpc>
              <a:spcAft>
                <a:spcPts val="0"/>
              </a:spcAft>
              <a:defRPr/>
            </a:pPr>
            <a:r>
              <a:rPr lang="cs-CZ" sz="2000" dirty="0"/>
              <a:t>termín "čistý" vyjadřuje, že je kapitál finančně očištěn od povinnosti brzké úhrady krátkodobých závazků, tedy té části oběžného majetku, se kterou není možné disponovat, neboť musí být použita ke splátce krátkodobých dluhů;</a:t>
            </a:r>
          </a:p>
          <a:p>
            <a:pPr algn="just" fontAlgn="auto">
              <a:lnSpc>
                <a:spcPct val="90000"/>
              </a:lnSpc>
              <a:spcAft>
                <a:spcPts val="0"/>
              </a:spcAft>
              <a:defRPr/>
            </a:pPr>
            <a:r>
              <a:rPr lang="cs-CZ" sz="2000" dirty="0"/>
              <a:t>lze definovat jako část OM, který podniku zůstane po úhradě krátkodobých závazků a krátkodobých bankovních úvěrů; </a:t>
            </a:r>
          </a:p>
          <a:p>
            <a:pPr algn="just" fontAlgn="auto">
              <a:lnSpc>
                <a:spcPct val="90000"/>
              </a:lnSpc>
              <a:spcAft>
                <a:spcPts val="0"/>
              </a:spcAft>
              <a:defRPr/>
            </a:pPr>
            <a:r>
              <a:rPr lang="cs-CZ" sz="2000" dirty="0"/>
              <a:t>je důležité, aby aktiva, která se skrývají pod výslednou částkou, byla dobře likvidní (rychle směnitelná za peníze) – důležitá je struktura! </a:t>
            </a:r>
          </a:p>
          <a:p>
            <a:pPr algn="just" fontAlgn="auto">
              <a:lnSpc>
                <a:spcPct val="90000"/>
              </a:lnSpc>
              <a:spcAft>
                <a:spcPts val="0"/>
              </a:spcAft>
              <a:defRPr/>
            </a:pPr>
            <a:r>
              <a:rPr lang="cs-CZ" sz="2000" dirty="0"/>
              <a:t>v opačném případě, kdy krátkodobý cizí kapitál přebývá nad oběžným majetkem a pracovní kapitál je tedy záporná hodnota, hovoříme o nekrytém dluhu (</a:t>
            </a:r>
            <a:r>
              <a:rPr lang="cs-CZ" sz="2000" dirty="0" err="1"/>
              <a:t>floating</a:t>
            </a:r>
            <a:r>
              <a:rPr lang="cs-CZ" sz="2000" dirty="0"/>
              <a:t> </a:t>
            </a:r>
            <a:r>
              <a:rPr lang="cs-CZ" sz="2000" dirty="0" err="1"/>
              <a:t>debt</a:t>
            </a:r>
            <a:r>
              <a:rPr lang="cs-CZ" sz="2000" dirty="0"/>
              <a:t>).</a:t>
            </a:r>
          </a:p>
        </p:txBody>
      </p:sp>
    </p:spTree>
    <p:extLst>
      <p:ext uri="{BB962C8B-B14F-4D97-AF65-F5344CB8AC3E}">
        <p14:creationId xmlns:p14="http://schemas.microsoft.com/office/powerpoint/2010/main" val="30165646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Nadpis 1"/>
          <p:cNvSpPr>
            <a:spLocks noGrp="1"/>
          </p:cNvSpPr>
          <p:nvPr>
            <p:ph type="title"/>
          </p:nvPr>
        </p:nvSpPr>
        <p:spPr>
          <a:xfrm>
            <a:off x="2921672" y="11112"/>
            <a:ext cx="7283450" cy="836613"/>
          </a:xfrm>
        </p:spPr>
        <p:txBody>
          <a:bodyPr/>
          <a:lstStyle/>
          <a:p>
            <a:pPr fontAlgn="auto">
              <a:spcAft>
                <a:spcPts val="0"/>
              </a:spcAft>
              <a:defRPr/>
            </a:pPr>
            <a:r>
              <a:rPr lang="cs-CZ" b="1" dirty="0">
                <a:solidFill>
                  <a:srgbClr val="FF0000"/>
                </a:solidFill>
              </a:rPr>
              <a:t>Čistý pracovní kapitál</a:t>
            </a:r>
          </a:p>
        </p:txBody>
      </p:sp>
      <p:pic>
        <p:nvPicPr>
          <p:cNvPr id="162819"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913" y="847725"/>
            <a:ext cx="6119812" cy="595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5" name="Obdélník 4"/>
          <p:cNvSpPr/>
          <p:nvPr/>
        </p:nvSpPr>
        <p:spPr>
          <a:xfrm>
            <a:off x="2411413" y="3500438"/>
            <a:ext cx="2520950" cy="1873250"/>
          </a:xfrm>
          <a:prstGeom prst="rect">
            <a:avLst/>
          </a:prstGeom>
          <a:solidFill>
            <a:schemeClr val="accent1">
              <a:alpha val="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Tree>
    <p:extLst>
      <p:ext uri="{BB962C8B-B14F-4D97-AF65-F5344CB8AC3E}">
        <p14:creationId xmlns:p14="http://schemas.microsoft.com/office/powerpoint/2010/main" val="14868693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1721161" y="388937"/>
            <a:ext cx="7739062" cy="777875"/>
          </a:xfrm>
        </p:spPr>
        <p:txBody>
          <a:bodyPr/>
          <a:lstStyle/>
          <a:p>
            <a:pPr fontAlgn="auto">
              <a:spcAft>
                <a:spcPts val="0"/>
              </a:spcAft>
              <a:defRPr/>
            </a:pPr>
            <a:r>
              <a:rPr lang="cs-CZ" b="1" dirty="0">
                <a:solidFill>
                  <a:srgbClr val="FF0000"/>
                </a:solidFill>
              </a:rPr>
              <a:t>Řízení pracovního kapitálu</a:t>
            </a:r>
          </a:p>
        </p:txBody>
      </p:sp>
      <p:sp>
        <p:nvSpPr>
          <p:cNvPr id="112643" name="Rectangle 3"/>
          <p:cNvSpPr>
            <a:spLocks noGrp="1" noChangeArrowheads="1"/>
          </p:cNvSpPr>
          <p:nvPr>
            <p:ph type="body" idx="1"/>
          </p:nvPr>
        </p:nvSpPr>
        <p:spPr>
          <a:xfrm>
            <a:off x="250825" y="1338606"/>
            <a:ext cx="8642350" cy="5043144"/>
          </a:xfrm>
        </p:spPr>
        <p:txBody>
          <a:bodyPr rtlCol="0">
            <a:normAutofit/>
          </a:bodyPr>
          <a:lstStyle/>
          <a:p>
            <a:pPr lvl="1" fontAlgn="auto">
              <a:lnSpc>
                <a:spcPct val="80000"/>
              </a:lnSpc>
              <a:spcAft>
                <a:spcPts val="0"/>
              </a:spcAft>
              <a:buClr>
                <a:schemeClr val="tx1"/>
              </a:buClr>
              <a:buFontTx/>
              <a:buChar char="•"/>
              <a:defRPr/>
            </a:pPr>
            <a:r>
              <a:rPr lang="cs-CZ" sz="2000" b="1" dirty="0"/>
              <a:t>čistý pracovní kapitál </a:t>
            </a:r>
            <a:r>
              <a:rPr lang="cs-CZ" sz="2000" dirty="0"/>
              <a:t>= OA – </a:t>
            </a:r>
            <a:r>
              <a:rPr lang="cs-CZ" sz="2000" dirty="0" err="1"/>
              <a:t>kr.</a:t>
            </a:r>
            <a:r>
              <a:rPr lang="cs-CZ" sz="2000" dirty="0"/>
              <a:t> pasiva nebo</a:t>
            </a:r>
          </a:p>
          <a:p>
            <a:pPr lvl="1" fontAlgn="auto">
              <a:lnSpc>
                <a:spcPct val="80000"/>
              </a:lnSpc>
              <a:spcAft>
                <a:spcPts val="0"/>
              </a:spcAft>
              <a:buClr>
                <a:schemeClr val="tx1"/>
              </a:buClr>
              <a:buFontTx/>
              <a:buChar char="•"/>
              <a:defRPr/>
            </a:pPr>
            <a:r>
              <a:rPr lang="cs-CZ" sz="2000" dirty="0"/>
              <a:t>ČPK = dlouhodobý kapitál – SA</a:t>
            </a:r>
          </a:p>
          <a:p>
            <a:pPr lvl="1" fontAlgn="auto">
              <a:lnSpc>
                <a:spcPct val="80000"/>
              </a:lnSpc>
              <a:spcAft>
                <a:spcPts val="0"/>
              </a:spcAft>
              <a:buClr>
                <a:schemeClr val="tx1"/>
              </a:buClr>
              <a:buFontTx/>
              <a:buChar char="•"/>
              <a:defRPr/>
            </a:pPr>
            <a:r>
              <a:rPr lang="cs-CZ" sz="2000" dirty="0"/>
              <a:t>Zjednodušeně si lze ČPK představit jako přebytek oběžného majetku nad krátkodobým cizím kapitálem (rozdíl oběžných aktiv a krátkodobých závazků)</a:t>
            </a:r>
          </a:p>
          <a:p>
            <a:pPr fontAlgn="auto">
              <a:lnSpc>
                <a:spcPct val="80000"/>
              </a:lnSpc>
              <a:spcAft>
                <a:spcPts val="0"/>
              </a:spcAft>
              <a:buClr>
                <a:schemeClr val="tx1"/>
              </a:buClr>
              <a:buFontTx/>
              <a:buNone/>
              <a:defRPr/>
            </a:pPr>
            <a:endParaRPr lang="cs-CZ" sz="2000" dirty="0"/>
          </a:p>
          <a:p>
            <a:pPr algn="ctr" fontAlgn="auto">
              <a:lnSpc>
                <a:spcPct val="80000"/>
              </a:lnSpc>
              <a:spcAft>
                <a:spcPts val="0"/>
              </a:spcAft>
              <a:buClr>
                <a:schemeClr val="tx1"/>
              </a:buClr>
              <a:buFontTx/>
              <a:buNone/>
              <a:defRPr/>
            </a:pPr>
            <a:r>
              <a:rPr lang="cs-CZ" sz="2000" dirty="0"/>
              <a:t>	</a:t>
            </a:r>
            <a:r>
              <a:rPr lang="cs-CZ" sz="2000" b="1" dirty="0"/>
              <a:t>Nebo-</a:t>
            </a:r>
            <a:r>
              <a:rPr lang="cs-CZ" sz="2000" b="1" dirty="0" err="1"/>
              <a:t>li</a:t>
            </a:r>
            <a:r>
              <a:rPr lang="cs-CZ" sz="2000" b="1" dirty="0"/>
              <a:t>: ČPK představuje tu část OM, která je financována z dlouhodobých zdrojů</a:t>
            </a:r>
          </a:p>
          <a:p>
            <a:pPr fontAlgn="auto">
              <a:lnSpc>
                <a:spcPct val="80000"/>
              </a:lnSpc>
              <a:spcAft>
                <a:spcPts val="0"/>
              </a:spcAft>
              <a:buClr>
                <a:schemeClr val="tx1"/>
              </a:buClr>
              <a:buFontTx/>
              <a:buNone/>
              <a:defRPr/>
            </a:pPr>
            <a:endParaRPr lang="cs-CZ" sz="2000" dirty="0"/>
          </a:p>
          <a:p>
            <a:pPr fontAlgn="auto">
              <a:lnSpc>
                <a:spcPct val="80000"/>
              </a:lnSpc>
              <a:spcAft>
                <a:spcPts val="0"/>
              </a:spcAft>
              <a:buClr>
                <a:schemeClr val="tx1"/>
              </a:buClr>
              <a:buFontTx/>
              <a:buNone/>
              <a:defRPr/>
            </a:pPr>
            <a:r>
              <a:rPr lang="cs-CZ" sz="2000" dirty="0"/>
              <a:t>Důležitá je jeho struktura:</a:t>
            </a:r>
          </a:p>
          <a:p>
            <a:pPr lvl="1" fontAlgn="auto">
              <a:lnSpc>
                <a:spcPct val="80000"/>
              </a:lnSpc>
              <a:spcAft>
                <a:spcPts val="0"/>
              </a:spcAft>
              <a:buClr>
                <a:schemeClr val="tx1"/>
              </a:buClr>
              <a:buFontTx/>
              <a:buChar char="•"/>
              <a:defRPr/>
            </a:pPr>
            <a:r>
              <a:rPr lang="cs-CZ" sz="2000" dirty="0"/>
              <a:t>Zásob</a:t>
            </a:r>
          </a:p>
          <a:p>
            <a:pPr lvl="1" fontAlgn="auto">
              <a:lnSpc>
                <a:spcPct val="80000"/>
              </a:lnSpc>
              <a:spcAft>
                <a:spcPts val="0"/>
              </a:spcAft>
              <a:buClr>
                <a:schemeClr val="tx1"/>
              </a:buClr>
              <a:buFontTx/>
              <a:buChar char="•"/>
              <a:defRPr/>
            </a:pPr>
            <a:r>
              <a:rPr lang="cs-CZ" sz="2000" dirty="0"/>
              <a:t>Pohledávek</a:t>
            </a:r>
          </a:p>
          <a:p>
            <a:pPr lvl="1" fontAlgn="auto">
              <a:lnSpc>
                <a:spcPct val="80000"/>
              </a:lnSpc>
              <a:spcAft>
                <a:spcPts val="0"/>
              </a:spcAft>
              <a:buClr>
                <a:schemeClr val="tx1"/>
              </a:buClr>
              <a:buFontTx/>
              <a:buChar char="•"/>
              <a:defRPr/>
            </a:pPr>
            <a:r>
              <a:rPr lang="cs-CZ" sz="2000" dirty="0"/>
              <a:t>Finančního majetku</a:t>
            </a:r>
          </a:p>
          <a:p>
            <a:pPr lvl="1" fontAlgn="auto">
              <a:lnSpc>
                <a:spcPct val="80000"/>
              </a:lnSpc>
              <a:spcAft>
                <a:spcPts val="0"/>
              </a:spcAft>
              <a:buClr>
                <a:schemeClr val="tx1"/>
              </a:buClr>
              <a:buFontTx/>
              <a:buChar char="•"/>
              <a:defRPr/>
            </a:pPr>
            <a:r>
              <a:rPr lang="cs-CZ" sz="2000" dirty="0"/>
              <a:t>Krátkodobých závazku atd.</a:t>
            </a:r>
          </a:p>
          <a:p>
            <a:pPr fontAlgn="auto">
              <a:lnSpc>
                <a:spcPct val="80000"/>
              </a:lnSpc>
              <a:spcAft>
                <a:spcPts val="0"/>
              </a:spcAft>
              <a:buClr>
                <a:schemeClr val="tx1"/>
              </a:buClr>
              <a:buFont typeface="Wingdings" pitchFamily="2" charset="2"/>
              <a:buNone/>
              <a:defRPr/>
            </a:pPr>
            <a:r>
              <a:rPr lang="cs-CZ" sz="2000" dirty="0"/>
              <a:t>	</a:t>
            </a:r>
          </a:p>
          <a:p>
            <a:pPr algn="ctr" fontAlgn="auto">
              <a:lnSpc>
                <a:spcPct val="80000"/>
              </a:lnSpc>
              <a:spcAft>
                <a:spcPts val="0"/>
              </a:spcAft>
              <a:buClr>
                <a:schemeClr val="tx1"/>
              </a:buClr>
              <a:buFont typeface="Wingdings" pitchFamily="2" charset="2"/>
              <a:buNone/>
              <a:defRPr/>
            </a:pPr>
            <a:r>
              <a:rPr lang="cs-CZ" sz="2000" dirty="0"/>
              <a:t>	</a:t>
            </a:r>
            <a:r>
              <a:rPr lang="cs-CZ" sz="2000" b="1" dirty="0"/>
              <a:t>Žádoucí je, aby ČPK v podniku byl v likvidní formě, tzn. především ve formě volných peněžních prostředků.</a:t>
            </a:r>
          </a:p>
        </p:txBody>
      </p:sp>
    </p:spTree>
    <p:extLst>
      <p:ext uri="{BB962C8B-B14F-4D97-AF65-F5344CB8AC3E}">
        <p14:creationId xmlns:p14="http://schemas.microsoft.com/office/powerpoint/2010/main" val="29647728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353505" y="569186"/>
            <a:ext cx="8229600" cy="836712"/>
          </a:xfrm>
        </p:spPr>
        <p:txBody>
          <a:bodyPr/>
          <a:lstStyle/>
          <a:p>
            <a:pPr fontAlgn="auto">
              <a:spcAft>
                <a:spcPts val="0"/>
              </a:spcAft>
              <a:defRPr/>
            </a:pPr>
            <a:r>
              <a:rPr lang="cs-CZ" b="1" dirty="0">
                <a:solidFill>
                  <a:srgbClr val="FF0000"/>
                </a:solidFill>
              </a:rPr>
              <a:t>Cash </a:t>
            </a:r>
            <a:r>
              <a:rPr lang="cs-CZ" b="1" dirty="0" err="1">
                <a:solidFill>
                  <a:srgbClr val="FF0000"/>
                </a:solidFill>
              </a:rPr>
              <a:t>flow</a:t>
            </a:r>
            <a:endParaRPr lang="cs-CZ" b="1" dirty="0">
              <a:solidFill>
                <a:srgbClr val="FF0000"/>
              </a:solidFill>
            </a:endParaRPr>
          </a:p>
        </p:txBody>
      </p:sp>
      <p:sp>
        <p:nvSpPr>
          <p:cNvPr id="57347" name="Rectangle 3"/>
          <p:cNvSpPr>
            <a:spLocks noGrp="1" noChangeArrowheads="1"/>
          </p:cNvSpPr>
          <p:nvPr>
            <p:ph type="body" idx="1"/>
          </p:nvPr>
        </p:nvSpPr>
        <p:spPr>
          <a:xfrm>
            <a:off x="107504" y="1338606"/>
            <a:ext cx="8928992" cy="5041557"/>
          </a:xfrm>
        </p:spPr>
        <p:txBody>
          <a:bodyPr rtlCol="0">
            <a:noAutofit/>
          </a:bodyPr>
          <a:lstStyle/>
          <a:p>
            <a:pPr fontAlgn="auto">
              <a:spcBef>
                <a:spcPts val="0"/>
              </a:spcBef>
              <a:spcAft>
                <a:spcPts val="0"/>
              </a:spcAft>
              <a:defRPr/>
            </a:pPr>
            <a:r>
              <a:rPr lang="cs-CZ" sz="2000" dirty="0"/>
              <a:t>Úkolem finančního managementu je zajistit nejen tvorbu zisku, ale i to, aby podnik měl v každém okamžiku dostatečný stav hotovosti.</a:t>
            </a:r>
          </a:p>
          <a:p>
            <a:pPr fontAlgn="auto">
              <a:spcBef>
                <a:spcPts val="0"/>
              </a:spcBef>
              <a:spcAft>
                <a:spcPts val="0"/>
              </a:spcAft>
              <a:defRPr/>
            </a:pPr>
            <a:r>
              <a:rPr lang="cs-CZ" sz="2000" dirty="0"/>
              <a:t>Peněžní příjmy a výdaje představují trvalý peněžní tok - cash </a:t>
            </a:r>
            <a:r>
              <a:rPr lang="cs-CZ" sz="2000" dirty="0" err="1"/>
              <a:t>flow</a:t>
            </a:r>
            <a:r>
              <a:rPr lang="cs-CZ" sz="2000" dirty="0"/>
              <a:t>.</a:t>
            </a:r>
          </a:p>
          <a:p>
            <a:pPr fontAlgn="auto">
              <a:spcBef>
                <a:spcPts val="0"/>
              </a:spcBef>
              <a:spcAft>
                <a:spcPts val="0"/>
              </a:spcAft>
              <a:defRPr/>
            </a:pPr>
            <a:r>
              <a:rPr lang="cs-CZ" sz="2000" dirty="0"/>
              <a:t>Je třeba sledovat </a:t>
            </a:r>
            <a:r>
              <a:rPr lang="cs-CZ" sz="2000" b="1" dirty="0"/>
              <a:t>zisk i cash </a:t>
            </a:r>
            <a:r>
              <a:rPr lang="cs-CZ" sz="2000" b="1" dirty="0" err="1"/>
              <a:t>flow</a:t>
            </a:r>
            <a:r>
              <a:rPr lang="cs-CZ" sz="2000" b="1" dirty="0"/>
              <a:t>.</a:t>
            </a:r>
          </a:p>
          <a:p>
            <a:pPr fontAlgn="auto">
              <a:spcBef>
                <a:spcPts val="0"/>
              </a:spcBef>
              <a:spcAft>
                <a:spcPts val="0"/>
              </a:spcAft>
              <a:defRPr/>
            </a:pPr>
            <a:r>
              <a:rPr lang="cs-CZ" sz="2000" dirty="0"/>
              <a:t>Zobrazuje </a:t>
            </a:r>
            <a:r>
              <a:rPr lang="cs-CZ" sz="2000" b="1" dirty="0"/>
              <a:t>změny peněžních prostředků za určité období.</a:t>
            </a:r>
          </a:p>
          <a:p>
            <a:pPr fontAlgn="auto">
              <a:spcBef>
                <a:spcPts val="0"/>
              </a:spcBef>
              <a:spcAft>
                <a:spcPts val="0"/>
              </a:spcAft>
              <a:buFont typeface="Arial" pitchFamily="34" charset="0"/>
              <a:buNone/>
              <a:defRPr/>
            </a:pPr>
            <a:endParaRPr lang="cs-CZ" sz="2000" b="1" dirty="0"/>
          </a:p>
          <a:p>
            <a:pPr fontAlgn="auto">
              <a:spcBef>
                <a:spcPts val="0"/>
              </a:spcBef>
              <a:spcAft>
                <a:spcPts val="0"/>
              </a:spcAft>
              <a:buFont typeface="Arial" pitchFamily="34" charset="0"/>
              <a:buNone/>
              <a:defRPr/>
            </a:pPr>
            <a:r>
              <a:rPr lang="cs-CZ" sz="2000" b="1" dirty="0"/>
              <a:t>Využití:</a:t>
            </a:r>
          </a:p>
          <a:p>
            <a:pPr fontAlgn="auto">
              <a:spcBef>
                <a:spcPts val="0"/>
              </a:spcBef>
              <a:spcAft>
                <a:spcPts val="0"/>
              </a:spcAft>
              <a:defRPr/>
            </a:pPr>
            <a:r>
              <a:rPr lang="cs-CZ" sz="2000" dirty="0"/>
              <a:t>Při </a:t>
            </a:r>
            <a:r>
              <a:rPr lang="cs-CZ" sz="2000" dirty="0" err="1"/>
              <a:t>krátkod</a:t>
            </a:r>
            <a:r>
              <a:rPr lang="cs-CZ" sz="2000" dirty="0"/>
              <a:t>. i </a:t>
            </a:r>
            <a:r>
              <a:rPr lang="cs-CZ" sz="2000" dirty="0" err="1"/>
              <a:t>dlouhod</a:t>
            </a:r>
            <a:r>
              <a:rPr lang="cs-CZ" sz="2000" dirty="0"/>
              <a:t>. plánování </a:t>
            </a:r>
            <a:r>
              <a:rPr lang="cs-CZ" sz="2000" dirty="0" err="1"/>
              <a:t>fin.prostř</a:t>
            </a:r>
            <a:r>
              <a:rPr lang="cs-CZ" sz="2000" dirty="0"/>
              <a:t>. (rozpočtování peněžních příjmů a výdajů)</a:t>
            </a:r>
          </a:p>
          <a:p>
            <a:pPr fontAlgn="auto">
              <a:spcBef>
                <a:spcPts val="0"/>
              </a:spcBef>
              <a:spcAft>
                <a:spcPts val="0"/>
              </a:spcAft>
              <a:defRPr/>
            </a:pPr>
            <a:r>
              <a:rPr lang="cs-CZ" sz="2000" dirty="0"/>
              <a:t>Při hodnocení platební schopnosti a řízení likvidity</a:t>
            </a:r>
          </a:p>
          <a:p>
            <a:pPr fontAlgn="auto">
              <a:spcBef>
                <a:spcPts val="0"/>
              </a:spcBef>
              <a:spcAft>
                <a:spcPts val="0"/>
              </a:spcAft>
              <a:defRPr/>
            </a:pPr>
            <a:r>
              <a:rPr lang="cs-CZ" sz="2000" dirty="0"/>
              <a:t>Při finanční analýze a hodnocení hospodaření</a:t>
            </a:r>
          </a:p>
          <a:p>
            <a:pPr fontAlgn="auto">
              <a:spcBef>
                <a:spcPts val="0"/>
              </a:spcBef>
              <a:spcAft>
                <a:spcPts val="0"/>
              </a:spcAft>
              <a:defRPr/>
            </a:pPr>
            <a:r>
              <a:rPr lang="cs-CZ" sz="2000" dirty="0"/>
              <a:t>při hodnocení </a:t>
            </a:r>
            <a:r>
              <a:rPr lang="cs-CZ" sz="2000" dirty="0" err="1"/>
              <a:t>invest</a:t>
            </a:r>
            <a:r>
              <a:rPr lang="cs-CZ" sz="2000" dirty="0"/>
              <a:t>. záměrů a plánování </a:t>
            </a:r>
            <a:r>
              <a:rPr lang="cs-CZ" sz="2000" dirty="0" err="1"/>
              <a:t>invest</a:t>
            </a:r>
            <a:r>
              <a:rPr lang="cs-CZ" sz="2000" dirty="0"/>
              <a:t>. akcí a projektů</a:t>
            </a:r>
          </a:p>
          <a:p>
            <a:pPr fontAlgn="auto">
              <a:spcBef>
                <a:spcPts val="0"/>
              </a:spcBef>
              <a:spcAft>
                <a:spcPts val="0"/>
              </a:spcAft>
              <a:defRPr/>
            </a:pPr>
            <a:endParaRPr lang="cs-CZ" sz="2000" dirty="0"/>
          </a:p>
          <a:p>
            <a:pPr fontAlgn="auto">
              <a:spcBef>
                <a:spcPts val="0"/>
              </a:spcBef>
              <a:spcAft>
                <a:spcPts val="0"/>
              </a:spcAft>
              <a:buFont typeface="Arial" pitchFamily="34" charset="0"/>
              <a:buNone/>
              <a:defRPr/>
            </a:pPr>
            <a:r>
              <a:rPr lang="cs-CZ" sz="2000" b="1" dirty="0"/>
              <a:t>Peněžní toky se člení na:</a:t>
            </a:r>
          </a:p>
          <a:p>
            <a:pPr lvl="1" fontAlgn="auto">
              <a:spcBef>
                <a:spcPts val="0"/>
              </a:spcBef>
              <a:spcAft>
                <a:spcPts val="0"/>
              </a:spcAft>
              <a:defRPr/>
            </a:pPr>
            <a:r>
              <a:rPr lang="cs-CZ" sz="2000" dirty="0"/>
              <a:t>Provozní</a:t>
            </a:r>
          </a:p>
          <a:p>
            <a:pPr lvl="1" fontAlgn="auto">
              <a:spcBef>
                <a:spcPts val="0"/>
              </a:spcBef>
              <a:spcAft>
                <a:spcPts val="0"/>
              </a:spcAft>
              <a:defRPr/>
            </a:pPr>
            <a:r>
              <a:rPr lang="cs-CZ" sz="2000" dirty="0"/>
              <a:t>Investiční </a:t>
            </a:r>
          </a:p>
          <a:p>
            <a:pPr lvl="1" fontAlgn="auto">
              <a:spcBef>
                <a:spcPts val="0"/>
              </a:spcBef>
              <a:spcAft>
                <a:spcPts val="0"/>
              </a:spcAft>
              <a:defRPr/>
            </a:pPr>
            <a:r>
              <a:rPr lang="cs-CZ" sz="2000" dirty="0"/>
              <a:t>Finanční</a:t>
            </a:r>
          </a:p>
        </p:txBody>
      </p:sp>
    </p:spTree>
    <p:extLst>
      <p:ext uri="{BB962C8B-B14F-4D97-AF65-F5344CB8AC3E}">
        <p14:creationId xmlns:p14="http://schemas.microsoft.com/office/powerpoint/2010/main" val="36984950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78091" y="432048"/>
            <a:ext cx="8229600" cy="764704"/>
          </a:xfrm>
        </p:spPr>
        <p:txBody>
          <a:bodyPr/>
          <a:lstStyle/>
          <a:p>
            <a:r>
              <a:rPr lang="cs-CZ" dirty="0">
                <a:solidFill>
                  <a:srgbClr val="FF0000"/>
                </a:solidFill>
              </a:rPr>
              <a:t>Řízení Cash </a:t>
            </a:r>
            <a:r>
              <a:rPr lang="cs-CZ" dirty="0" err="1">
                <a:solidFill>
                  <a:srgbClr val="FF0000"/>
                </a:solidFill>
              </a:rPr>
              <a:t>flow</a:t>
            </a:r>
            <a:endParaRPr lang="cs-CZ" dirty="0">
              <a:solidFill>
                <a:srgbClr val="FF0000"/>
              </a:solidFill>
            </a:endParaRPr>
          </a:p>
        </p:txBody>
      </p:sp>
      <p:sp>
        <p:nvSpPr>
          <p:cNvPr id="3" name="Zástupný symbol pro obsah 2"/>
          <p:cNvSpPr>
            <a:spLocks noGrp="1"/>
          </p:cNvSpPr>
          <p:nvPr>
            <p:ph idx="1"/>
          </p:nvPr>
        </p:nvSpPr>
        <p:spPr>
          <a:xfrm>
            <a:off x="0" y="1196752"/>
            <a:ext cx="9036496" cy="5289451"/>
          </a:xfrm>
        </p:spPr>
        <p:txBody>
          <a:bodyPr/>
          <a:lstStyle/>
          <a:p>
            <a:pPr marL="0" indent="0">
              <a:buNone/>
            </a:pPr>
            <a:r>
              <a:rPr lang="cs-CZ" sz="2100" b="1" dirty="0"/>
              <a:t>Význam CF ve finančním řízení podniku </a:t>
            </a:r>
          </a:p>
          <a:p>
            <a:r>
              <a:rPr lang="cs-CZ" sz="2100" dirty="0"/>
              <a:t>Koncepce  cash </a:t>
            </a:r>
            <a:r>
              <a:rPr lang="cs-CZ" sz="2100" dirty="0" err="1"/>
              <a:t>flow</a:t>
            </a:r>
            <a:r>
              <a:rPr lang="cs-CZ" sz="2100" dirty="0"/>
              <a:t> vychází z:</a:t>
            </a:r>
          </a:p>
          <a:p>
            <a:pPr lvl="1"/>
            <a:r>
              <a:rPr lang="cs-CZ" sz="2100" b="1" dirty="0"/>
              <a:t>rozdílu mezi pohybem hmotných prostředků a jejich peněžním vyjádřením</a:t>
            </a:r>
            <a:r>
              <a:rPr lang="cs-CZ" sz="2100" dirty="0"/>
              <a:t> (nákup stroje na úvěr, prodej výrobků na fakturu atd.),</a:t>
            </a:r>
          </a:p>
          <a:p>
            <a:pPr lvl="1"/>
            <a:r>
              <a:rPr lang="cs-CZ" sz="2100" b="1" dirty="0"/>
              <a:t>časového nesouladu hospodářských operací</a:t>
            </a:r>
            <a:r>
              <a:rPr lang="cs-CZ" sz="2100" dirty="0"/>
              <a:t>, vyvolávajících náklady, a jejich finančním zachycením (mzdové náklady a výplata mezd – platí se obvykle se zpožděním),</a:t>
            </a:r>
          </a:p>
          <a:p>
            <a:pPr lvl="1"/>
            <a:r>
              <a:rPr lang="cs-CZ" sz="2100" b="1" dirty="0"/>
              <a:t>důsledku používání různých účetních metod </a:t>
            </a:r>
            <a:r>
              <a:rPr lang="cs-CZ" sz="2100" dirty="0"/>
              <a:t>(např.  různých způsobů odepisování).</a:t>
            </a:r>
          </a:p>
          <a:p>
            <a:r>
              <a:rPr lang="cs-CZ" sz="2100" dirty="0"/>
              <a:t>Vzniká </a:t>
            </a:r>
            <a:r>
              <a:rPr lang="cs-CZ" sz="2100" b="1" dirty="0"/>
              <a:t>rozdíl mezi náklady a peněžními výdaji  </a:t>
            </a:r>
            <a:r>
              <a:rPr lang="cs-CZ" sz="2100" dirty="0"/>
              <a:t>na jedné straně a mezi </a:t>
            </a:r>
            <a:r>
              <a:rPr lang="cs-CZ" sz="2100" b="1" dirty="0"/>
              <a:t>výnosy a peněžními příjmy</a:t>
            </a:r>
            <a:r>
              <a:rPr lang="cs-CZ" sz="2100" dirty="0"/>
              <a:t> na straně druhé. V důsledku toho dochází k nesouladu mezi ziskem (ztrátou) a skutečným přírůstkem (úbytkem) peněžních prostředků.</a:t>
            </a:r>
          </a:p>
          <a:p>
            <a:endParaRPr lang="cs-CZ" sz="2100" dirty="0"/>
          </a:p>
        </p:txBody>
      </p:sp>
    </p:spTree>
    <p:extLst>
      <p:ext uri="{BB962C8B-B14F-4D97-AF65-F5344CB8AC3E}">
        <p14:creationId xmlns:p14="http://schemas.microsoft.com/office/powerpoint/2010/main" val="33246309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1"/>
          <p:cNvSpPr>
            <a:spLocks noGrp="1"/>
          </p:cNvSpPr>
          <p:nvPr>
            <p:ph type="title"/>
          </p:nvPr>
        </p:nvSpPr>
        <p:spPr/>
        <p:txBody>
          <a:bodyPr>
            <a:normAutofit/>
          </a:bodyPr>
          <a:lstStyle/>
          <a:p>
            <a:pPr eaLnBrk="1" hangingPunct="1"/>
            <a:r>
              <a:rPr lang="cs-CZ" sz="4000" b="1" dirty="0">
                <a:solidFill>
                  <a:srgbClr val="FF0000"/>
                </a:solidFill>
              </a:rPr>
              <a:t>Cash </a:t>
            </a:r>
            <a:r>
              <a:rPr lang="cs-CZ" sz="4000" b="1" dirty="0" err="1">
                <a:solidFill>
                  <a:srgbClr val="FF0000"/>
                </a:solidFill>
              </a:rPr>
              <a:t>flow</a:t>
            </a:r>
            <a:r>
              <a:rPr lang="cs-CZ" sz="4000" b="1" dirty="0">
                <a:solidFill>
                  <a:srgbClr val="FF0000"/>
                </a:solidFill>
              </a:rPr>
              <a:t> v podnikové realitě</a:t>
            </a:r>
          </a:p>
        </p:txBody>
      </p:sp>
      <p:sp>
        <p:nvSpPr>
          <p:cNvPr id="4099" name="Zástupný symbol pro obsah 2"/>
          <p:cNvSpPr>
            <a:spLocks noGrp="1"/>
          </p:cNvSpPr>
          <p:nvPr>
            <p:ph idx="1"/>
          </p:nvPr>
        </p:nvSpPr>
        <p:spPr>
          <a:xfrm>
            <a:off x="251520" y="1268760"/>
            <a:ext cx="8712968" cy="5256584"/>
          </a:xfrm>
        </p:spPr>
        <p:txBody>
          <a:bodyPr>
            <a:normAutofit lnSpcReduction="10000"/>
          </a:bodyPr>
          <a:lstStyle/>
          <a:p>
            <a:pPr algn="just" eaLnBrk="1" hangingPunct="1"/>
            <a:r>
              <a:rPr lang="cs-CZ" dirty="0"/>
              <a:t>Sleduje, zda nedochází k hromadění zásob a pohledávek, tj. nerostou neúměrně položky majetku v rozvaze, nebo naopak neohrožuje-li hotovost splácení úvěrů nebo jiných dluhů, tj. neklesají-li položky na straně kapitálu.</a:t>
            </a:r>
          </a:p>
          <a:p>
            <a:pPr algn="just" eaLnBrk="1" hangingPunct="1"/>
            <a:r>
              <a:rPr lang="cs-CZ" b="1" dirty="0"/>
              <a:t>Rozdíl mezi výnosy a příjmy, náklady a výdaji</a:t>
            </a:r>
          </a:p>
          <a:p>
            <a:pPr lvl="1" algn="just"/>
            <a:r>
              <a:rPr lang="cs-CZ" sz="2400" dirty="0"/>
              <a:t>Může mít firma příjmy, které nemohou být výnosy?</a:t>
            </a:r>
          </a:p>
          <a:p>
            <a:pPr lvl="1" algn="just"/>
            <a:r>
              <a:rPr lang="cs-CZ" sz="2400" dirty="0"/>
              <a:t>Takovým příjmem je např. půjčka od banky.</a:t>
            </a:r>
          </a:p>
          <a:p>
            <a:pPr lvl="1" algn="just"/>
            <a:r>
              <a:rPr lang="cs-CZ" sz="2400" dirty="0"/>
              <a:t>Výdajem je splátka půjčky, aniž by byla nákladem.</a:t>
            </a:r>
          </a:p>
          <a:p>
            <a:pPr lvl="1" algn="just"/>
            <a:r>
              <a:rPr lang="cs-CZ" sz="2400" dirty="0"/>
              <a:t>Odpisy jsou nákladem, ne však výdajem.</a:t>
            </a:r>
          </a:p>
          <a:p>
            <a:pPr lvl="1" algn="just"/>
            <a:r>
              <a:rPr lang="cs-CZ" sz="2400" dirty="0"/>
              <a:t>Nákup IM je výdajem, ne však nákladem.</a:t>
            </a:r>
          </a:p>
          <a:p>
            <a:pPr lvl="1" algn="just"/>
            <a:r>
              <a:rPr lang="cs-CZ" sz="2400" dirty="0"/>
              <a:t>…..</a:t>
            </a:r>
          </a:p>
          <a:p>
            <a:pPr algn="just" eaLnBrk="1" hangingPunct="1"/>
            <a:endParaRPr lang="cs-CZ" dirty="0"/>
          </a:p>
          <a:p>
            <a:pPr algn="just" eaLnBrk="1" hangingPunct="1"/>
            <a:endParaRPr lang="cs-CZ" dirty="0"/>
          </a:p>
        </p:txBody>
      </p:sp>
    </p:spTree>
    <p:extLst>
      <p:ext uri="{BB962C8B-B14F-4D97-AF65-F5344CB8AC3E}">
        <p14:creationId xmlns:p14="http://schemas.microsoft.com/office/powerpoint/2010/main" val="7067334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866" name="Rectangle 2"/>
          <p:cNvSpPr>
            <a:spLocks noGrp="1" noChangeArrowheads="1"/>
          </p:cNvSpPr>
          <p:nvPr>
            <p:ph type="title"/>
          </p:nvPr>
        </p:nvSpPr>
        <p:spPr>
          <a:xfrm>
            <a:off x="457200" y="717569"/>
            <a:ext cx="8229600" cy="836712"/>
          </a:xfrm>
        </p:spPr>
        <p:txBody>
          <a:bodyPr/>
          <a:lstStyle/>
          <a:p>
            <a:r>
              <a:rPr lang="cs-CZ" dirty="0">
                <a:solidFill>
                  <a:srgbClr val="FF0000"/>
                </a:solidFill>
              </a:rPr>
              <a:t>Cash </a:t>
            </a:r>
            <a:r>
              <a:rPr lang="cs-CZ" dirty="0" err="1">
                <a:solidFill>
                  <a:srgbClr val="FF0000"/>
                </a:solidFill>
              </a:rPr>
              <a:t>flow</a:t>
            </a:r>
            <a:r>
              <a:rPr lang="cs-CZ" dirty="0">
                <a:solidFill>
                  <a:srgbClr val="FF0000"/>
                </a:solidFill>
              </a:rPr>
              <a:t> - Příklad</a:t>
            </a:r>
          </a:p>
        </p:txBody>
      </p:sp>
      <p:sp>
        <p:nvSpPr>
          <p:cNvPr id="676867" name="Rectangle 3"/>
          <p:cNvSpPr>
            <a:spLocks noGrp="1" noChangeArrowheads="1"/>
          </p:cNvSpPr>
          <p:nvPr>
            <p:ph type="body" idx="1"/>
          </p:nvPr>
        </p:nvSpPr>
        <p:spPr>
          <a:xfrm>
            <a:off x="107504" y="1556555"/>
            <a:ext cx="9144000" cy="4660900"/>
          </a:xfrm>
        </p:spPr>
        <p:txBody>
          <a:bodyPr>
            <a:normAutofit/>
          </a:bodyPr>
          <a:lstStyle/>
          <a:p>
            <a:pPr>
              <a:lnSpc>
                <a:spcPct val="90000"/>
              </a:lnSpc>
            </a:pPr>
            <a:r>
              <a:rPr lang="cs-CZ" sz="2400" dirty="0">
                <a:cs typeface="Arial" charset="0"/>
              </a:rPr>
              <a:t>Ukažme si časový rozdíl mezi výnosy-příjmy a náklady-výdaji na </a:t>
            </a:r>
            <a:r>
              <a:rPr lang="cs-CZ" sz="2400" dirty="0" err="1">
                <a:cs typeface="Arial" charset="0"/>
              </a:rPr>
              <a:t>příkladě</a:t>
            </a:r>
            <a:r>
              <a:rPr lang="cs-CZ" sz="2400" dirty="0">
                <a:cs typeface="Arial" charset="0"/>
              </a:rPr>
              <a:t>: </a:t>
            </a:r>
          </a:p>
          <a:p>
            <a:pPr>
              <a:lnSpc>
                <a:spcPct val="90000"/>
              </a:lnSpc>
            </a:pPr>
            <a:r>
              <a:rPr lang="cs-CZ" sz="2400" dirty="0">
                <a:cs typeface="Arial" charset="0"/>
              </a:rPr>
              <a:t>Podnik nakoupil v prvním období výrobní materiál za 700 Kč, okamžitě však zaplatil jen </a:t>
            </a:r>
            <a:r>
              <a:rPr lang="cs-CZ" sz="2400" b="1" dirty="0">
                <a:cs typeface="Arial" charset="0"/>
              </a:rPr>
              <a:t>200</a:t>
            </a:r>
            <a:r>
              <a:rPr lang="cs-CZ" sz="2400" dirty="0">
                <a:cs typeface="Arial" charset="0"/>
              </a:rPr>
              <a:t> Kč. </a:t>
            </a:r>
          </a:p>
          <a:p>
            <a:pPr>
              <a:lnSpc>
                <a:spcPct val="90000"/>
              </a:lnSpc>
            </a:pPr>
            <a:r>
              <a:rPr lang="cs-CZ" sz="2400" dirty="0">
                <a:cs typeface="Arial" charset="0"/>
              </a:rPr>
              <a:t>V druhém období materiál spotřeboval a vyrobil výrobky, které prodal za 1 400 Kč (k tomu náklady 1000 Kč) avšak zatím obdržel pouze </a:t>
            </a:r>
            <a:r>
              <a:rPr lang="cs-CZ" sz="2400" b="1" dirty="0">
                <a:cs typeface="Arial" charset="0"/>
              </a:rPr>
              <a:t>800</a:t>
            </a:r>
            <a:r>
              <a:rPr lang="cs-CZ" sz="2400" dirty="0">
                <a:cs typeface="Arial" charset="0"/>
              </a:rPr>
              <a:t> Kč. Zaměstnancům zaplatil </a:t>
            </a:r>
            <a:br>
              <a:rPr lang="cs-CZ" sz="2400" dirty="0">
                <a:cs typeface="Arial" charset="0"/>
              </a:rPr>
            </a:br>
            <a:r>
              <a:rPr lang="cs-CZ" sz="2400" b="1" dirty="0">
                <a:cs typeface="Arial" charset="0"/>
              </a:rPr>
              <a:t>300</a:t>
            </a:r>
            <a:r>
              <a:rPr lang="cs-CZ" sz="2400" dirty="0">
                <a:cs typeface="Arial" charset="0"/>
              </a:rPr>
              <a:t> Kč za práci. </a:t>
            </a:r>
          </a:p>
          <a:p>
            <a:pPr>
              <a:lnSpc>
                <a:spcPct val="90000"/>
              </a:lnSpc>
            </a:pPr>
            <a:r>
              <a:rPr lang="cs-CZ" sz="2400" dirty="0">
                <a:cs typeface="Arial" charset="0"/>
              </a:rPr>
              <a:t>Ve třetím období došlo k vyrovnání všech dlužných částek s odběrateli a dodavateli. </a:t>
            </a:r>
          </a:p>
          <a:p>
            <a:pPr>
              <a:lnSpc>
                <a:spcPct val="90000"/>
              </a:lnSpc>
            </a:pPr>
            <a:r>
              <a:rPr lang="cs-CZ" sz="2400" dirty="0">
                <a:cs typeface="Arial" charset="0"/>
              </a:rPr>
              <a:t>Jaká bude výše výnosů, nákladů, HV, příjmů, výdajů a CF v jednotlivých obdobích a celkem? </a:t>
            </a:r>
          </a:p>
        </p:txBody>
      </p:sp>
    </p:spTree>
    <p:extLst>
      <p:ext uri="{BB962C8B-B14F-4D97-AF65-F5344CB8AC3E}">
        <p14:creationId xmlns:p14="http://schemas.microsoft.com/office/powerpoint/2010/main" val="7359310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676867">
                                            <p:txEl>
                                              <p:pRg st="0" end="0"/>
                                            </p:txEl>
                                          </p:spTgt>
                                        </p:tgtEl>
                                        <p:attrNameLst>
                                          <p:attrName>style.visibility</p:attrName>
                                        </p:attrNameLst>
                                      </p:cBhvr>
                                      <p:to>
                                        <p:strVal val="visible"/>
                                      </p:to>
                                    </p:set>
                                    <p:anim calcmode="lin" valueType="num">
                                      <p:cBhvr>
                                        <p:cTn id="7" dur="1000" fill="hold"/>
                                        <p:tgtEl>
                                          <p:spTgt spid="676867">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7686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7686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childTnLst>
                                    <p:set>
                                      <p:cBhvr>
                                        <p:cTn id="13" dur="1" fill="hold">
                                          <p:stCondLst>
                                            <p:cond delay="0"/>
                                          </p:stCondLst>
                                        </p:cTn>
                                        <p:tgtEl>
                                          <p:spTgt spid="676867">
                                            <p:txEl>
                                              <p:pRg st="1" end="1"/>
                                            </p:txEl>
                                          </p:spTgt>
                                        </p:tgtEl>
                                        <p:attrNameLst>
                                          <p:attrName>style.visibility</p:attrName>
                                        </p:attrNameLst>
                                      </p:cBhvr>
                                      <p:to>
                                        <p:strVal val="visible"/>
                                      </p:to>
                                    </p:set>
                                    <p:anim calcmode="lin" valueType="num">
                                      <p:cBhvr>
                                        <p:cTn id="14" dur="1000" fill="hold"/>
                                        <p:tgtEl>
                                          <p:spTgt spid="676867">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676867">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676867">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nodeType="clickEffect">
                                  <p:stCondLst>
                                    <p:cond delay="0"/>
                                  </p:stCondLst>
                                  <p:childTnLst>
                                    <p:set>
                                      <p:cBhvr>
                                        <p:cTn id="20" dur="1" fill="hold">
                                          <p:stCondLst>
                                            <p:cond delay="0"/>
                                          </p:stCondLst>
                                        </p:cTn>
                                        <p:tgtEl>
                                          <p:spTgt spid="676867">
                                            <p:txEl>
                                              <p:pRg st="2" end="2"/>
                                            </p:txEl>
                                          </p:spTgt>
                                        </p:tgtEl>
                                        <p:attrNameLst>
                                          <p:attrName>style.visibility</p:attrName>
                                        </p:attrNameLst>
                                      </p:cBhvr>
                                      <p:to>
                                        <p:strVal val="visible"/>
                                      </p:to>
                                    </p:set>
                                    <p:anim calcmode="lin" valueType="num">
                                      <p:cBhvr>
                                        <p:cTn id="21" dur="1000" fill="hold"/>
                                        <p:tgtEl>
                                          <p:spTgt spid="676867">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676867">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676867">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nodeType="clickEffect">
                                  <p:stCondLst>
                                    <p:cond delay="0"/>
                                  </p:stCondLst>
                                  <p:childTnLst>
                                    <p:set>
                                      <p:cBhvr>
                                        <p:cTn id="27" dur="1" fill="hold">
                                          <p:stCondLst>
                                            <p:cond delay="0"/>
                                          </p:stCondLst>
                                        </p:cTn>
                                        <p:tgtEl>
                                          <p:spTgt spid="676867">
                                            <p:txEl>
                                              <p:pRg st="3" end="3"/>
                                            </p:txEl>
                                          </p:spTgt>
                                        </p:tgtEl>
                                        <p:attrNameLst>
                                          <p:attrName>style.visibility</p:attrName>
                                        </p:attrNameLst>
                                      </p:cBhvr>
                                      <p:to>
                                        <p:strVal val="visible"/>
                                      </p:to>
                                    </p:set>
                                    <p:anim calcmode="lin" valueType="num">
                                      <p:cBhvr>
                                        <p:cTn id="28" dur="1000" fill="hold"/>
                                        <p:tgtEl>
                                          <p:spTgt spid="676867">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676867">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676867">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nodeType="clickEffect">
                                  <p:stCondLst>
                                    <p:cond delay="0"/>
                                  </p:stCondLst>
                                  <p:childTnLst>
                                    <p:set>
                                      <p:cBhvr>
                                        <p:cTn id="34" dur="1" fill="hold">
                                          <p:stCondLst>
                                            <p:cond delay="0"/>
                                          </p:stCondLst>
                                        </p:cTn>
                                        <p:tgtEl>
                                          <p:spTgt spid="676867">
                                            <p:txEl>
                                              <p:pRg st="4" end="4"/>
                                            </p:txEl>
                                          </p:spTgt>
                                        </p:tgtEl>
                                        <p:attrNameLst>
                                          <p:attrName>style.visibility</p:attrName>
                                        </p:attrNameLst>
                                      </p:cBhvr>
                                      <p:to>
                                        <p:strVal val="visible"/>
                                      </p:to>
                                    </p:set>
                                    <p:anim calcmode="lin" valueType="num">
                                      <p:cBhvr>
                                        <p:cTn id="35" dur="1000" fill="hold"/>
                                        <p:tgtEl>
                                          <p:spTgt spid="676867">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676867">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6768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518474"/>
            <a:ext cx="8229600" cy="1196975"/>
          </a:xfrm>
        </p:spPr>
        <p:txBody>
          <a:bodyPr/>
          <a:lstStyle/>
          <a:p>
            <a:pPr fontAlgn="auto">
              <a:spcAft>
                <a:spcPts val="0"/>
              </a:spcAft>
              <a:defRPr/>
            </a:pPr>
            <a:r>
              <a:rPr lang="cs-CZ" dirty="0">
                <a:solidFill>
                  <a:srgbClr val="FF0000"/>
                </a:solidFill>
              </a:rPr>
              <a:t>Co je pro podnik důležité ?</a:t>
            </a:r>
          </a:p>
        </p:txBody>
      </p:sp>
      <p:sp>
        <p:nvSpPr>
          <p:cNvPr id="145411" name="Rectangle 3"/>
          <p:cNvSpPr>
            <a:spLocks noGrp="1" noChangeArrowheads="1"/>
          </p:cNvSpPr>
          <p:nvPr>
            <p:ph type="body" idx="1"/>
          </p:nvPr>
        </p:nvSpPr>
        <p:spPr>
          <a:xfrm>
            <a:off x="323528" y="1989056"/>
            <a:ext cx="8640960" cy="4137107"/>
          </a:xfrm>
        </p:spPr>
        <p:txBody>
          <a:bodyPr/>
          <a:lstStyle/>
          <a:p>
            <a:pPr algn="just"/>
            <a:r>
              <a:rPr lang="cs-CZ" sz="3200" dirty="0"/>
              <a:t>Zajistit dostatek finančních prostředků  pro podnik je stejně důležité, jako zajistit dostatek jídla pro nás abychom přežili. Protože ani podnik nepřežije, pokud nemá dostatek financí.</a:t>
            </a:r>
          </a:p>
          <a:p>
            <a:pPr algn="just"/>
            <a:r>
              <a:rPr lang="cs-CZ" sz="3200" b="1" dirty="0"/>
              <a:t>Finanční řízení - předvídání potřeby finančních prostředků  a výběr nejvhodnějších možností jak je získat (zdroje financování)</a:t>
            </a:r>
            <a:r>
              <a:rPr lang="cs-CZ" sz="3200" dirty="0"/>
              <a:t>.</a:t>
            </a:r>
          </a:p>
          <a:p>
            <a:pPr algn="just"/>
            <a:endParaRPr lang="cs-CZ" sz="3200" dirty="0"/>
          </a:p>
        </p:txBody>
      </p:sp>
    </p:spTree>
    <p:extLst>
      <p:ext uri="{BB962C8B-B14F-4D97-AF65-F5344CB8AC3E}">
        <p14:creationId xmlns:p14="http://schemas.microsoft.com/office/powerpoint/2010/main" val="3456294247"/>
      </p:ext>
    </p:extLst>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77891" name="Object 3"/>
          <p:cNvGraphicFramePr>
            <a:graphicFrameLocks noChangeAspect="1"/>
          </p:cNvGraphicFramePr>
          <p:nvPr>
            <p:extLst>
              <p:ext uri="{D42A27DB-BD31-4B8C-83A1-F6EECF244321}">
                <p14:modId xmlns:p14="http://schemas.microsoft.com/office/powerpoint/2010/main" val="3800131648"/>
              </p:ext>
            </p:extLst>
          </p:nvPr>
        </p:nvGraphicFramePr>
        <p:xfrm>
          <a:off x="560388" y="2325688"/>
          <a:ext cx="8418512" cy="2957512"/>
        </p:xfrm>
        <a:graphic>
          <a:graphicData uri="http://schemas.openxmlformats.org/presentationml/2006/ole">
            <mc:AlternateContent xmlns:mc="http://schemas.openxmlformats.org/markup-compatibility/2006">
              <mc:Choice xmlns:v="urn:schemas-microsoft-com:vml" Requires="v">
                <p:oleObj spid="_x0000_s7177" name="Worksheet" r:id="rId3" imgW="3057643" imgH="1142924" progId="Excel.Sheet.8">
                  <p:embed/>
                </p:oleObj>
              </mc:Choice>
              <mc:Fallback>
                <p:oleObj name="Worksheet" r:id="rId3" imgW="3057643" imgH="1142924" progId="Excel.Sheet.8">
                  <p:embed/>
                  <p:pic>
                    <p:nvPicPr>
                      <p:cNvPr id="677891" name="Object 3"/>
                      <p:cNvPicPr>
                        <a:picLocks noChangeAspect="1" noChangeArrowheads="1"/>
                      </p:cNvPicPr>
                      <p:nvPr/>
                    </p:nvPicPr>
                    <p:blipFill>
                      <a:blip r:embed="rId4"/>
                      <a:srcRect/>
                      <a:stretch>
                        <a:fillRect/>
                      </a:stretch>
                    </p:blipFill>
                    <p:spPr bwMode="auto">
                      <a:xfrm>
                        <a:off x="560388" y="2325688"/>
                        <a:ext cx="8418512" cy="2957512"/>
                      </a:xfrm>
                      <a:prstGeom prst="rect">
                        <a:avLst/>
                      </a:prstGeom>
                      <a:solidFill>
                        <a:schemeClr val="bg1"/>
                      </a:solidFill>
                      <a:ln>
                        <a:noFill/>
                      </a:ln>
                    </p:spPr>
                  </p:pic>
                </p:oleObj>
              </mc:Fallback>
            </mc:AlternateContent>
          </a:graphicData>
        </a:graphic>
      </p:graphicFrame>
    </p:spTree>
    <p:extLst>
      <p:ext uri="{BB962C8B-B14F-4D97-AF65-F5344CB8AC3E}">
        <p14:creationId xmlns:p14="http://schemas.microsoft.com/office/powerpoint/2010/main" val="10708372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85800" y="560109"/>
            <a:ext cx="7772400" cy="838200"/>
          </a:xfrm>
        </p:spPr>
        <p:txBody>
          <a:bodyPr>
            <a:normAutofit/>
          </a:bodyPr>
          <a:lstStyle/>
          <a:p>
            <a:pPr fontAlgn="auto">
              <a:spcAft>
                <a:spcPts val="0"/>
              </a:spcAft>
              <a:defRPr/>
            </a:pPr>
            <a:r>
              <a:rPr lang="cs-CZ" sz="3200" b="1" dirty="0">
                <a:solidFill>
                  <a:srgbClr val="FF0000"/>
                </a:solidFill>
                <a:cs typeface="Times New Roman" pitchFamily="18" charset="0"/>
              </a:rPr>
              <a:t>VÝKAZ  TOKU  PENĚZ ( Cash </a:t>
            </a:r>
            <a:r>
              <a:rPr lang="cs-CZ" sz="3200" b="1" dirty="0" err="1">
                <a:solidFill>
                  <a:srgbClr val="FF0000"/>
                </a:solidFill>
                <a:cs typeface="Times New Roman" pitchFamily="18" charset="0"/>
              </a:rPr>
              <a:t>flow</a:t>
            </a:r>
            <a:r>
              <a:rPr lang="cs-CZ" sz="3200" b="1" dirty="0">
                <a:solidFill>
                  <a:srgbClr val="FF0000"/>
                </a:solidFill>
                <a:cs typeface="Times New Roman" pitchFamily="18" charset="0"/>
              </a:rPr>
              <a:t> )</a:t>
            </a:r>
          </a:p>
        </p:txBody>
      </p:sp>
      <p:sp>
        <p:nvSpPr>
          <p:cNvPr id="165891" name="Rectangle 3"/>
          <p:cNvSpPr>
            <a:spLocks noGrp="1" noChangeArrowheads="1"/>
          </p:cNvSpPr>
          <p:nvPr>
            <p:ph type="body" idx="1"/>
          </p:nvPr>
        </p:nvSpPr>
        <p:spPr>
          <a:xfrm>
            <a:off x="251521" y="1545996"/>
            <a:ext cx="8424168" cy="4931004"/>
          </a:xfrm>
        </p:spPr>
        <p:txBody>
          <a:bodyPr/>
          <a:lstStyle/>
          <a:p>
            <a:pPr algn="just"/>
            <a:r>
              <a:rPr lang="cs-CZ" sz="2200" dirty="0">
                <a:cs typeface="Times New Roman" pitchFamily="18" charset="0"/>
              </a:rPr>
              <a:t>Sleduje kdy a odkud peníze skutečně přišly a na co byly použity.</a:t>
            </a:r>
            <a:br>
              <a:rPr lang="cs-CZ" sz="2200" dirty="0">
                <a:cs typeface="Times New Roman" pitchFamily="18" charset="0"/>
              </a:rPr>
            </a:br>
            <a:endParaRPr lang="cs-CZ" sz="2200" dirty="0">
              <a:cs typeface="Times New Roman" pitchFamily="18" charset="0"/>
            </a:endParaRPr>
          </a:p>
          <a:p>
            <a:pPr algn="just"/>
            <a:r>
              <a:rPr lang="cs-CZ" sz="2200" b="1" u="sng" dirty="0">
                <a:cs typeface="Times New Roman" pitchFamily="18" charset="0"/>
              </a:rPr>
              <a:t>Metody výpočtu peněžních toků</a:t>
            </a:r>
            <a:endParaRPr lang="cs-CZ" sz="2200" b="1" i="1" u="sng" dirty="0"/>
          </a:p>
          <a:p>
            <a:pPr algn="just"/>
            <a:r>
              <a:rPr lang="cs-CZ" sz="2200" b="1" i="1" dirty="0"/>
              <a:t>Nepřímá metoda </a:t>
            </a:r>
            <a:r>
              <a:rPr lang="cs-CZ" sz="2200" dirty="0">
                <a:cs typeface="Times New Roman" pitchFamily="18" charset="0"/>
              </a:rPr>
              <a:t>– vhodná pro podniky, které vedou podvojné účetnictví. Porovnává rozvahu na začátku účetního období a na konci účetního období a </a:t>
            </a:r>
            <a:r>
              <a:rPr lang="cs-CZ" sz="2200" b="1" dirty="0">
                <a:cs typeface="Times New Roman" pitchFamily="18" charset="0"/>
              </a:rPr>
              <a:t>hospodářský výsledek</a:t>
            </a:r>
            <a:r>
              <a:rPr lang="cs-CZ" sz="2200" dirty="0">
                <a:cs typeface="Times New Roman" pitchFamily="18" charset="0"/>
              </a:rPr>
              <a:t> vykázaný v rozvaze upravuje o příjmy, které nebyly zinkasovány a o výdaje, které nebyly skutečně</a:t>
            </a:r>
            <a:r>
              <a:rPr lang="cs-CZ" sz="2200" dirty="0"/>
              <a:t> v</a:t>
            </a:r>
            <a:r>
              <a:rPr lang="cs-CZ" sz="2200" dirty="0">
                <a:cs typeface="Times New Roman" pitchFamily="18" charset="0"/>
              </a:rPr>
              <a:t>ynaloženy. (vychází z EAT)</a:t>
            </a:r>
          </a:p>
          <a:p>
            <a:pPr algn="just"/>
            <a:endParaRPr lang="cs-CZ" sz="2200" dirty="0"/>
          </a:p>
          <a:p>
            <a:pPr algn="just"/>
            <a:r>
              <a:rPr lang="cs-CZ" sz="2200" b="1" i="1" dirty="0"/>
              <a:t>Přímá metoda</a:t>
            </a:r>
            <a:r>
              <a:rPr lang="cs-CZ" sz="2200" dirty="0">
                <a:cs typeface="Times New Roman" pitchFamily="18" charset="0"/>
              </a:rPr>
              <a:t> – sleduje příjmy a výdaje pouze z pokladních dokladů a z výpisů z bankovních účtů – veškeré příjmy a výdaje tak, jak skutečně nastanou.</a:t>
            </a:r>
          </a:p>
        </p:txBody>
      </p:sp>
    </p:spTree>
    <p:extLst>
      <p:ext uri="{BB962C8B-B14F-4D97-AF65-F5344CB8AC3E}">
        <p14:creationId xmlns:p14="http://schemas.microsoft.com/office/powerpoint/2010/main" val="15434386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85800" y="577817"/>
            <a:ext cx="7772400" cy="838200"/>
          </a:xfrm>
        </p:spPr>
        <p:txBody>
          <a:bodyPr/>
          <a:lstStyle/>
          <a:p>
            <a:pPr fontAlgn="auto">
              <a:spcAft>
                <a:spcPts val="0"/>
              </a:spcAft>
              <a:defRPr/>
            </a:pPr>
            <a:r>
              <a:rPr lang="cs-CZ" sz="2800" b="1" dirty="0">
                <a:solidFill>
                  <a:srgbClr val="FF0000"/>
                </a:solidFill>
                <a:cs typeface="Times New Roman" pitchFamily="18" charset="0"/>
              </a:rPr>
              <a:t>VÝKAZ  TOKU  PENĚZ ( Cash </a:t>
            </a:r>
            <a:r>
              <a:rPr lang="cs-CZ" sz="2800" b="1" dirty="0" err="1">
                <a:solidFill>
                  <a:srgbClr val="FF0000"/>
                </a:solidFill>
                <a:cs typeface="Times New Roman" pitchFamily="18" charset="0"/>
              </a:rPr>
              <a:t>flow</a:t>
            </a:r>
            <a:r>
              <a:rPr lang="cs-CZ" sz="2800" b="1" dirty="0">
                <a:solidFill>
                  <a:srgbClr val="FF0000"/>
                </a:solidFill>
                <a:cs typeface="Times New Roman" pitchFamily="18" charset="0"/>
              </a:rPr>
              <a:t> )</a:t>
            </a:r>
          </a:p>
        </p:txBody>
      </p:sp>
      <p:sp>
        <p:nvSpPr>
          <p:cNvPr id="4" name="Rectangle 2"/>
          <p:cNvSpPr txBox="1">
            <a:spLocks noChangeArrowheads="1"/>
          </p:cNvSpPr>
          <p:nvPr/>
        </p:nvSpPr>
        <p:spPr bwMode="auto">
          <a:xfrm>
            <a:off x="468313" y="1412875"/>
            <a:ext cx="8362950" cy="5073650"/>
          </a:xfrm>
          <a:prstGeom prst="rect">
            <a:avLst/>
          </a:prstGeom>
          <a:noFill/>
          <a:ln w="9525">
            <a:noFill/>
            <a:miter lim="800000"/>
            <a:headEnd/>
            <a:tailEnd/>
          </a:ln>
          <a:effectLst/>
        </p:spPr>
        <p:txBody>
          <a:bodyPr/>
          <a:lstStyle/>
          <a:p>
            <a:pPr marL="342900" indent="-342900">
              <a:spcBef>
                <a:spcPct val="20000"/>
              </a:spcBef>
              <a:defRPr/>
            </a:pPr>
            <a:r>
              <a:rPr lang="cs-CZ" sz="2800" kern="0" dirty="0">
                <a:latin typeface="+mj-lt"/>
                <a:cs typeface="Times New Roman" pitchFamily="18" charset="0"/>
              </a:rPr>
              <a:t>Obě metody rozlišují </a:t>
            </a:r>
            <a:r>
              <a:rPr lang="cs-CZ" sz="2800" b="1" kern="0" dirty="0">
                <a:latin typeface="+mj-lt"/>
                <a:cs typeface="Times New Roman" pitchFamily="18" charset="0"/>
              </a:rPr>
              <a:t>tři oblasti činnosti podniku</a:t>
            </a:r>
            <a:r>
              <a:rPr lang="cs-CZ" sz="2800" kern="0" dirty="0">
                <a:latin typeface="+mj-lt"/>
                <a:cs typeface="Times New Roman" pitchFamily="18" charset="0"/>
              </a:rPr>
              <a:t>:</a:t>
            </a:r>
            <a:endParaRPr lang="cs-CZ" sz="2800" b="1" kern="0" dirty="0">
              <a:latin typeface="+mj-lt"/>
              <a:cs typeface="Times New Roman" pitchFamily="18" charset="0"/>
            </a:endParaRPr>
          </a:p>
          <a:p>
            <a:pPr marL="342900" indent="-342900">
              <a:spcBef>
                <a:spcPct val="20000"/>
              </a:spcBef>
              <a:buFontTx/>
              <a:buChar char="•"/>
              <a:defRPr/>
            </a:pPr>
            <a:r>
              <a:rPr lang="cs-CZ" sz="2800" b="1" kern="0" dirty="0">
                <a:latin typeface="+mj-lt"/>
                <a:cs typeface="Times New Roman" pitchFamily="18" charset="0"/>
              </a:rPr>
              <a:t>provoz </a:t>
            </a:r>
            <a:r>
              <a:rPr lang="cs-CZ" sz="2800" kern="0" dirty="0">
                <a:latin typeface="+mj-lt"/>
                <a:cs typeface="Times New Roman" pitchFamily="18" charset="0"/>
              </a:rPr>
              <a:t>(výroba, prodej výrobků a služeb) – v této oblasti se soustřeďují výsledky provozní činnosti (čistý provozní zisk), změny pohledávek u odběratelů, změny dluhů u dodavatelů, změny zásob aj.;</a:t>
            </a:r>
            <a:endParaRPr lang="cs-CZ" sz="2800" b="1" kern="0" dirty="0">
              <a:latin typeface="+mj-lt"/>
              <a:cs typeface="Times New Roman" pitchFamily="18" charset="0"/>
            </a:endParaRPr>
          </a:p>
          <a:p>
            <a:pPr marL="342900" indent="-342900">
              <a:spcBef>
                <a:spcPct val="20000"/>
              </a:spcBef>
              <a:buFontTx/>
              <a:buChar char="•"/>
              <a:defRPr/>
            </a:pPr>
            <a:r>
              <a:rPr lang="cs-CZ" sz="2800" b="1" kern="0" dirty="0">
                <a:latin typeface="+mj-lt"/>
                <a:cs typeface="Times New Roman" pitchFamily="18" charset="0"/>
              </a:rPr>
              <a:t>investice </a:t>
            </a:r>
            <a:r>
              <a:rPr lang="cs-CZ" sz="2800" kern="0" dirty="0">
                <a:latin typeface="+mj-lt"/>
                <a:cs typeface="Times New Roman" pitchFamily="18" charset="0"/>
              </a:rPr>
              <a:t>– v této oblasti se soustřeďují změny investičního majetku a jeho zdrojů</a:t>
            </a:r>
            <a:r>
              <a:rPr lang="en-US" sz="2800" kern="0" dirty="0">
                <a:latin typeface="+mj-lt"/>
                <a:cs typeface="Times New Roman" pitchFamily="18" charset="0"/>
              </a:rPr>
              <a:t>;</a:t>
            </a:r>
            <a:endParaRPr lang="cs-CZ" sz="2800" b="1" kern="0" dirty="0">
              <a:latin typeface="+mj-lt"/>
              <a:cs typeface="Times New Roman" pitchFamily="18" charset="0"/>
            </a:endParaRPr>
          </a:p>
          <a:p>
            <a:pPr marL="342900" indent="-342900">
              <a:spcBef>
                <a:spcPct val="20000"/>
              </a:spcBef>
              <a:buFontTx/>
              <a:buChar char="•"/>
              <a:defRPr/>
            </a:pPr>
            <a:r>
              <a:rPr lang="cs-CZ" sz="2800" b="1" kern="0" dirty="0">
                <a:latin typeface="+mj-lt"/>
                <a:cs typeface="Times New Roman" pitchFamily="18" charset="0"/>
              </a:rPr>
              <a:t>finance</a:t>
            </a:r>
            <a:r>
              <a:rPr lang="cs-CZ" sz="2800" kern="0" dirty="0">
                <a:latin typeface="+mj-lt"/>
                <a:cs typeface="Times New Roman" pitchFamily="18" charset="0"/>
              </a:rPr>
              <a:t> – v této oblasti se soustřeďují fondy plynoucí z použití úvěrů aj. dluhů, společných akcií, splátek dluhů, placení dividend.</a:t>
            </a:r>
          </a:p>
        </p:txBody>
      </p:sp>
    </p:spTree>
    <p:extLst>
      <p:ext uri="{BB962C8B-B14F-4D97-AF65-F5344CB8AC3E}">
        <p14:creationId xmlns:p14="http://schemas.microsoft.com/office/powerpoint/2010/main" val="39083234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311086"/>
            <a:ext cx="8229600" cy="908720"/>
          </a:xfrm>
        </p:spPr>
        <p:txBody>
          <a:bodyPr/>
          <a:lstStyle/>
          <a:p>
            <a:pPr fontAlgn="auto">
              <a:spcAft>
                <a:spcPts val="0"/>
              </a:spcAft>
              <a:defRPr/>
            </a:pPr>
            <a:r>
              <a:rPr lang="cs-CZ" sz="3600" dirty="0">
                <a:solidFill>
                  <a:srgbClr val="FF0000"/>
                </a:solidFill>
              </a:rPr>
              <a:t>Zjišťování cash </a:t>
            </a:r>
            <a:r>
              <a:rPr lang="cs-CZ" sz="3600" dirty="0" err="1">
                <a:solidFill>
                  <a:srgbClr val="FF0000"/>
                </a:solidFill>
              </a:rPr>
              <a:t>flow</a:t>
            </a:r>
            <a:endParaRPr lang="cs-CZ" sz="3600" dirty="0">
              <a:solidFill>
                <a:srgbClr val="FF0000"/>
              </a:solidFill>
            </a:endParaRPr>
          </a:p>
        </p:txBody>
      </p:sp>
      <p:sp>
        <p:nvSpPr>
          <p:cNvPr id="167939" name="Rectangle 3"/>
          <p:cNvSpPr>
            <a:spLocks noGrp="1" noChangeArrowheads="1"/>
          </p:cNvSpPr>
          <p:nvPr>
            <p:ph type="body" idx="1"/>
          </p:nvPr>
        </p:nvSpPr>
        <p:spPr>
          <a:xfrm>
            <a:off x="179512" y="1637198"/>
            <a:ext cx="8569201" cy="5500464"/>
          </a:xfrm>
        </p:spPr>
        <p:txBody>
          <a:bodyPr>
            <a:normAutofit/>
          </a:bodyPr>
          <a:lstStyle/>
          <a:p>
            <a:pPr algn="just">
              <a:lnSpc>
                <a:spcPct val="80000"/>
              </a:lnSpc>
            </a:pPr>
            <a:r>
              <a:rPr lang="cs-CZ" sz="2000" b="1" dirty="0">
                <a:latin typeface="Times New Roman" pitchFamily="18" charset="0"/>
                <a:cs typeface="Times New Roman" pitchFamily="18" charset="0"/>
              </a:rPr>
              <a:t>Přímá metoda </a:t>
            </a:r>
            <a:r>
              <a:rPr lang="cs-CZ" sz="2000" dirty="0">
                <a:latin typeface="Times New Roman" pitchFamily="18" charset="0"/>
                <a:cs typeface="Times New Roman" pitchFamily="18" charset="0"/>
              </a:rPr>
              <a:t>– vykážou se vhodně zvolené a uspořádané skupiny peněžních příjmů a výdajů, např. v návaznosti na členění ve výkazu zisku a ztrát</a:t>
            </a:r>
          </a:p>
          <a:p>
            <a:pPr algn="just">
              <a:lnSpc>
                <a:spcPct val="80000"/>
              </a:lnSpc>
            </a:pPr>
            <a:r>
              <a:rPr lang="cs-CZ" sz="2000" b="1" dirty="0">
                <a:latin typeface="Times New Roman" pitchFamily="18" charset="0"/>
                <a:cs typeface="Times New Roman" pitchFamily="18" charset="0"/>
              </a:rPr>
              <a:t>Nepřímá metoda – </a:t>
            </a:r>
            <a:r>
              <a:rPr lang="cs-CZ" sz="2000" dirty="0">
                <a:latin typeface="Times New Roman" pitchFamily="18" charset="0"/>
                <a:cs typeface="Times New Roman" pitchFamily="18" charset="0"/>
              </a:rPr>
              <a:t>vycházíme z hospodářského výsledku</a:t>
            </a:r>
            <a:r>
              <a:rPr lang="cs-CZ" sz="2000" b="1" dirty="0">
                <a:latin typeface="Times New Roman" pitchFamily="18" charset="0"/>
                <a:cs typeface="Times New Roman" pitchFamily="18" charset="0"/>
              </a:rPr>
              <a:t> </a:t>
            </a:r>
            <a:r>
              <a:rPr lang="cs-CZ" sz="2000" dirty="0">
                <a:latin typeface="Times New Roman" pitchFamily="18" charset="0"/>
                <a:cs typeface="Times New Roman" pitchFamily="18" charset="0"/>
              </a:rPr>
              <a:t>(čistého zisku) za období, který se upravuje o:</a:t>
            </a:r>
          </a:p>
          <a:p>
            <a:pPr lvl="1" algn="just">
              <a:lnSpc>
                <a:spcPct val="80000"/>
              </a:lnSpc>
            </a:pPr>
            <a:r>
              <a:rPr lang="cs-CZ" sz="2000" b="1" dirty="0">
                <a:latin typeface="Times New Roman" pitchFamily="18" charset="0"/>
                <a:cs typeface="Times New Roman" pitchFamily="18" charset="0"/>
              </a:rPr>
              <a:t>Nepeněžní operace </a:t>
            </a:r>
            <a:r>
              <a:rPr lang="cs-CZ" sz="2000" dirty="0">
                <a:latin typeface="Times New Roman" pitchFamily="18" charset="0"/>
                <a:cs typeface="Times New Roman" pitchFamily="18" charset="0"/>
              </a:rPr>
              <a:t>- náklady a výnosy, jež nejsou peněžními výdaji a peněžními příjmy (</a:t>
            </a:r>
            <a:r>
              <a:rPr lang="cs-CZ" sz="2000" dirty="0" err="1">
                <a:latin typeface="Times New Roman" pitchFamily="18" charset="0"/>
                <a:cs typeface="Times New Roman" pitchFamily="18" charset="0"/>
              </a:rPr>
              <a:t>napr</a:t>
            </a:r>
            <a:r>
              <a:rPr lang="cs-CZ" sz="2000" dirty="0">
                <a:latin typeface="Times New Roman" pitchFamily="18" charset="0"/>
                <a:cs typeface="Times New Roman" pitchFamily="18" charset="0"/>
              </a:rPr>
              <a:t>. odpisy)</a:t>
            </a:r>
          </a:p>
          <a:p>
            <a:pPr lvl="1" algn="just">
              <a:lnSpc>
                <a:spcPct val="80000"/>
              </a:lnSpc>
            </a:pPr>
            <a:r>
              <a:rPr lang="cs-CZ" sz="2000" b="1" dirty="0">
                <a:latin typeface="Times New Roman" pitchFamily="18" charset="0"/>
                <a:cs typeface="Times New Roman" pitchFamily="18" charset="0"/>
              </a:rPr>
              <a:t>Položky příjmů a výdajů spojených s finanční a investiční činností</a:t>
            </a:r>
          </a:p>
          <a:p>
            <a:pPr lvl="1" algn="just">
              <a:lnSpc>
                <a:spcPct val="80000"/>
              </a:lnSpc>
            </a:pPr>
            <a:r>
              <a:rPr lang="cs-CZ" sz="2000" dirty="0">
                <a:latin typeface="Times New Roman" pitchFamily="18" charset="0"/>
                <a:cs typeface="Times New Roman" pitchFamily="18" charset="0"/>
              </a:rPr>
              <a:t>Neuhrazené náklady a výnosy minulých či budoucích období, např. prostřednictvím </a:t>
            </a:r>
            <a:r>
              <a:rPr lang="cs-CZ" sz="2000" b="1" dirty="0">
                <a:latin typeface="Times New Roman" pitchFamily="18" charset="0"/>
                <a:cs typeface="Times New Roman" pitchFamily="18" charset="0"/>
              </a:rPr>
              <a:t>změn stavu položek pracovního kapitálu:</a:t>
            </a:r>
          </a:p>
          <a:p>
            <a:pPr lvl="2" algn="just">
              <a:lnSpc>
                <a:spcPct val="80000"/>
              </a:lnSpc>
            </a:pPr>
            <a:r>
              <a:rPr lang="cs-CZ" sz="2000" b="1" dirty="0">
                <a:latin typeface="Times New Roman" pitchFamily="18" charset="0"/>
              </a:rPr>
              <a:t>změny stavu zásob</a:t>
            </a:r>
            <a:r>
              <a:rPr lang="cs-CZ" sz="2000" dirty="0">
                <a:latin typeface="Times New Roman" pitchFamily="18" charset="0"/>
              </a:rPr>
              <a:t> (zvýšení stavu zásob znamená negativní vliv na cash-</a:t>
            </a:r>
            <a:r>
              <a:rPr lang="cs-CZ" sz="2000" dirty="0" err="1">
                <a:latin typeface="Times New Roman" pitchFamily="18" charset="0"/>
              </a:rPr>
              <a:t>flow</a:t>
            </a:r>
            <a:r>
              <a:rPr lang="cs-CZ" sz="2000" dirty="0">
                <a:latin typeface="Times New Roman" pitchFamily="18" charset="0"/>
              </a:rPr>
              <a:t> a naopak), </a:t>
            </a:r>
          </a:p>
          <a:p>
            <a:pPr lvl="2" algn="just">
              <a:lnSpc>
                <a:spcPct val="80000"/>
              </a:lnSpc>
            </a:pPr>
            <a:r>
              <a:rPr lang="cs-CZ" sz="2000" b="1" dirty="0">
                <a:latin typeface="Times New Roman" pitchFamily="18" charset="0"/>
              </a:rPr>
              <a:t>změny stavu pohledávek</a:t>
            </a:r>
            <a:r>
              <a:rPr lang="cs-CZ" sz="2000" dirty="0">
                <a:latin typeface="Times New Roman" pitchFamily="18" charset="0"/>
              </a:rPr>
              <a:t> (zvýšení stavu pohledávek znamená negativní vliv na cash-</a:t>
            </a:r>
            <a:r>
              <a:rPr lang="cs-CZ" sz="2000" dirty="0" err="1">
                <a:latin typeface="Times New Roman" pitchFamily="18" charset="0"/>
              </a:rPr>
              <a:t>flow</a:t>
            </a:r>
            <a:r>
              <a:rPr lang="cs-CZ" sz="2000" dirty="0">
                <a:latin typeface="Times New Roman" pitchFamily="18" charset="0"/>
              </a:rPr>
              <a:t> ) </a:t>
            </a:r>
          </a:p>
          <a:p>
            <a:pPr lvl="2" algn="just">
              <a:lnSpc>
                <a:spcPct val="80000"/>
              </a:lnSpc>
            </a:pPr>
            <a:r>
              <a:rPr lang="cs-CZ" sz="2000" b="1" dirty="0">
                <a:latin typeface="Times New Roman" pitchFamily="18" charset="0"/>
              </a:rPr>
              <a:t>změny stavu závazků</a:t>
            </a:r>
            <a:r>
              <a:rPr lang="cs-CZ" sz="2000" dirty="0">
                <a:latin typeface="Times New Roman" pitchFamily="18" charset="0"/>
              </a:rPr>
              <a:t> (zvýšení stavu závazků znamená pozitivní vliv na cash-</a:t>
            </a:r>
            <a:r>
              <a:rPr lang="cs-CZ" sz="2000" dirty="0" err="1">
                <a:latin typeface="Times New Roman" pitchFamily="18" charset="0"/>
              </a:rPr>
              <a:t>flow</a:t>
            </a:r>
            <a:r>
              <a:rPr lang="cs-CZ" sz="2000" dirty="0">
                <a:latin typeface="Times New Roman" pitchFamily="18" charset="0"/>
              </a:rPr>
              <a:t> a naopak), </a:t>
            </a:r>
          </a:p>
          <a:p>
            <a:pPr>
              <a:lnSpc>
                <a:spcPct val="90000"/>
              </a:lnSpc>
            </a:pPr>
            <a:endParaRPr lang="cs-CZ" sz="2000" b="1" dirty="0">
              <a:latin typeface="Times New Roman" pitchFamily="18" charset="0"/>
            </a:endParaRPr>
          </a:p>
          <a:p>
            <a:pPr lvl="1" algn="just">
              <a:lnSpc>
                <a:spcPct val="80000"/>
              </a:lnSpc>
            </a:pPr>
            <a:endParaRPr lang="cs-CZ"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32448596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85800" y="727435"/>
            <a:ext cx="7772400" cy="838200"/>
          </a:xfrm>
        </p:spPr>
        <p:txBody>
          <a:bodyPr>
            <a:normAutofit/>
          </a:bodyPr>
          <a:lstStyle/>
          <a:p>
            <a:pPr fontAlgn="auto">
              <a:spcAft>
                <a:spcPts val="0"/>
              </a:spcAft>
              <a:defRPr/>
            </a:pPr>
            <a:r>
              <a:rPr lang="cs-CZ" sz="3200" b="1" dirty="0">
                <a:solidFill>
                  <a:srgbClr val="FF0000"/>
                </a:solidFill>
                <a:cs typeface="Times New Roman" pitchFamily="18" charset="0"/>
              </a:rPr>
              <a:t>VÝKAZ  TOKU  PENĚZ ( Cash </a:t>
            </a:r>
            <a:r>
              <a:rPr lang="cs-CZ" sz="3200" b="1" dirty="0" err="1">
                <a:solidFill>
                  <a:srgbClr val="FF0000"/>
                </a:solidFill>
                <a:cs typeface="Times New Roman" pitchFamily="18" charset="0"/>
              </a:rPr>
              <a:t>flow</a:t>
            </a:r>
            <a:r>
              <a:rPr lang="cs-CZ" sz="3200" b="1" dirty="0">
                <a:solidFill>
                  <a:srgbClr val="FF0000"/>
                </a:solidFill>
                <a:cs typeface="Times New Roman" pitchFamily="18" charset="0"/>
              </a:rPr>
              <a:t> )</a:t>
            </a:r>
          </a:p>
        </p:txBody>
      </p:sp>
      <p:sp>
        <p:nvSpPr>
          <p:cNvPr id="168963" name="Rectangle 3"/>
          <p:cNvSpPr>
            <a:spLocks noGrp="1" noChangeArrowheads="1"/>
          </p:cNvSpPr>
          <p:nvPr>
            <p:ph type="body" idx="1"/>
          </p:nvPr>
        </p:nvSpPr>
        <p:spPr>
          <a:xfrm>
            <a:off x="468313" y="1600200"/>
            <a:ext cx="8207375" cy="4876800"/>
          </a:xfrm>
        </p:spPr>
        <p:txBody>
          <a:bodyPr>
            <a:normAutofit lnSpcReduction="10000"/>
          </a:bodyPr>
          <a:lstStyle/>
          <a:p>
            <a:pPr>
              <a:buFont typeface="Arial" pitchFamily="34" charset="0"/>
              <a:buNone/>
            </a:pPr>
            <a:r>
              <a:rPr lang="cs-CZ" b="1">
                <a:latin typeface="Times New Roman" pitchFamily="18" charset="0"/>
                <a:cs typeface="Times New Roman" pitchFamily="18" charset="0"/>
              </a:rPr>
              <a:t>Výhody přehledu CF</a:t>
            </a:r>
          </a:p>
          <a:p>
            <a:r>
              <a:rPr lang="cs-CZ">
                <a:latin typeface="Times New Roman" pitchFamily="18" charset="0"/>
                <a:cs typeface="Times New Roman" pitchFamily="18" charset="0"/>
              </a:rPr>
              <a:t>Není ovlivněn metodou odpisování DM</a:t>
            </a:r>
          </a:p>
          <a:p>
            <a:r>
              <a:rPr lang="cs-CZ">
                <a:latin typeface="Times New Roman" pitchFamily="18" charset="0"/>
                <a:cs typeface="Times New Roman" pitchFamily="18" charset="0"/>
              </a:rPr>
              <a:t>Pen. tok není zkreslován systémem a výší časového rozlišení</a:t>
            </a:r>
          </a:p>
          <a:p>
            <a:r>
              <a:rPr lang="cs-CZ">
                <a:latin typeface="Times New Roman" pitchFamily="18" charset="0"/>
                <a:cs typeface="Times New Roman" pitchFamily="18" charset="0"/>
              </a:rPr>
              <a:t>Účetnictví zachovává princip opatrnosti (zachycení potencionálních ztrát, rizik, znehodnocení apod.-tvorba rezerv,opravných položek apod.) – to se v CF neprojeví</a:t>
            </a:r>
          </a:p>
          <a:p>
            <a:r>
              <a:rPr lang="cs-CZ">
                <a:latin typeface="Times New Roman" pitchFamily="18" charset="0"/>
                <a:cs typeface="Times New Roman" pitchFamily="18" charset="0"/>
              </a:rPr>
              <a:t>Projevení vlivu pohledávek a závazku až při jejich placení</a:t>
            </a:r>
          </a:p>
        </p:txBody>
      </p:sp>
    </p:spTree>
    <p:extLst>
      <p:ext uri="{BB962C8B-B14F-4D97-AF65-F5344CB8AC3E}">
        <p14:creationId xmlns:p14="http://schemas.microsoft.com/office/powerpoint/2010/main" val="37065038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3"/>
          <p:cNvSpPr>
            <a:spLocks noGrp="1" noChangeArrowheads="1"/>
          </p:cNvSpPr>
          <p:nvPr>
            <p:ph type="body" idx="1"/>
          </p:nvPr>
        </p:nvSpPr>
        <p:spPr>
          <a:xfrm>
            <a:off x="179388" y="1341438"/>
            <a:ext cx="8964612" cy="5516562"/>
          </a:xfrm>
        </p:spPr>
        <p:txBody>
          <a:bodyPr/>
          <a:lstStyle/>
          <a:p>
            <a:pPr marL="609600" indent="-609600">
              <a:buFontTx/>
              <a:buNone/>
            </a:pPr>
            <a:r>
              <a:rPr lang="cs-CZ" sz="2800" b="1" u="sng"/>
              <a:t>A) Peněžní tok z provozní činnosti</a:t>
            </a:r>
            <a:endParaRPr lang="cs-CZ" sz="2800" b="1"/>
          </a:p>
          <a:p>
            <a:pPr marL="1009650" lvl="1" indent="-609600">
              <a:buFontTx/>
              <a:buAutoNum type="alphaLcPeriod"/>
            </a:pPr>
            <a:r>
              <a:rPr lang="cs-CZ" sz="2400"/>
              <a:t>přijaté úhrady za vlastní výrobky,</a:t>
            </a:r>
          </a:p>
          <a:p>
            <a:pPr marL="1009650" lvl="1" indent="-609600">
              <a:buFontTx/>
              <a:buAutoNum type="alphaLcPeriod"/>
            </a:pPr>
            <a:r>
              <a:rPr lang="cs-CZ" sz="2400"/>
              <a:t>přijaté úhrady za služby,</a:t>
            </a:r>
          </a:p>
          <a:p>
            <a:pPr marL="1009650" lvl="1" indent="-609600">
              <a:buFontTx/>
              <a:buAutoNum type="alphaLcPeriod"/>
            </a:pPr>
            <a:r>
              <a:rPr lang="cs-CZ" sz="2400"/>
              <a:t>přijaté úhrady za zboží,</a:t>
            </a:r>
          </a:p>
          <a:p>
            <a:pPr marL="1009650" lvl="1" indent="-609600">
              <a:buFontTx/>
              <a:buAutoNum type="alphaLcPeriod"/>
            </a:pPr>
            <a:r>
              <a:rPr lang="cs-CZ" sz="2400"/>
              <a:t>výdaje na zboží,</a:t>
            </a:r>
          </a:p>
          <a:p>
            <a:pPr marL="1009650" lvl="1" indent="-609600">
              <a:buFontTx/>
              <a:buAutoNum type="alphaLcPeriod"/>
            </a:pPr>
            <a:r>
              <a:rPr lang="cs-CZ" sz="2400"/>
              <a:t>materiální výdaje</a:t>
            </a:r>
          </a:p>
          <a:p>
            <a:pPr marL="1009650" lvl="1" indent="-609600">
              <a:buFontTx/>
              <a:buAutoNum type="alphaLcPeriod"/>
            </a:pPr>
            <a:r>
              <a:rPr lang="cs-CZ" sz="2400"/>
              <a:t>výdaje na nakupované služby,</a:t>
            </a:r>
          </a:p>
          <a:p>
            <a:pPr marL="1009650" lvl="1" indent="-609600">
              <a:buFontTx/>
              <a:buAutoNum type="alphaLcPeriod"/>
            </a:pPr>
            <a:r>
              <a:rPr lang="cs-CZ" sz="2400"/>
              <a:t>výdaje na osobní náklady,</a:t>
            </a:r>
          </a:p>
          <a:p>
            <a:pPr marL="1009650" lvl="1" indent="-609600">
              <a:buFontTx/>
              <a:buAutoNum type="alphaLcPeriod"/>
            </a:pPr>
            <a:r>
              <a:rPr lang="cs-CZ" sz="2400"/>
              <a:t>placená daň z příjmu (právnických osob),</a:t>
            </a:r>
          </a:p>
          <a:p>
            <a:pPr marL="1009650" lvl="1" indent="-609600">
              <a:buFontTx/>
              <a:buAutoNum type="alphaLcPeriod"/>
            </a:pPr>
            <a:r>
              <a:rPr lang="cs-CZ" sz="2400"/>
              <a:t>výdaje na úroky,</a:t>
            </a:r>
          </a:p>
          <a:p>
            <a:pPr marL="1009650" lvl="1" indent="-609600">
              <a:buFontTx/>
              <a:buAutoNum type="alphaLcPeriod"/>
            </a:pPr>
            <a:r>
              <a:rPr lang="cs-CZ" sz="2400"/>
              <a:t>příjmy a výdaje z mimořádné činnosti</a:t>
            </a:r>
            <a:endParaRPr lang="cs-CZ" sz="2400" u="sng"/>
          </a:p>
        </p:txBody>
      </p:sp>
      <p:sp>
        <p:nvSpPr>
          <p:cNvPr id="3" name="Rectangle 2"/>
          <p:cNvSpPr>
            <a:spLocks noGrp="1" noChangeArrowheads="1"/>
          </p:cNvSpPr>
          <p:nvPr>
            <p:ph type="title"/>
          </p:nvPr>
        </p:nvSpPr>
        <p:spPr>
          <a:xfrm>
            <a:off x="788825" y="311085"/>
            <a:ext cx="7283450" cy="1143000"/>
          </a:xfrm>
        </p:spPr>
        <p:txBody>
          <a:bodyPr/>
          <a:lstStyle/>
          <a:p>
            <a:pPr fontAlgn="auto">
              <a:spcAft>
                <a:spcPts val="0"/>
              </a:spcAft>
              <a:defRPr/>
            </a:pPr>
            <a:r>
              <a:rPr lang="cs-CZ" sz="3600" dirty="0">
                <a:solidFill>
                  <a:srgbClr val="FF0000"/>
                </a:solidFill>
              </a:rPr>
              <a:t>Cash </a:t>
            </a:r>
            <a:r>
              <a:rPr lang="cs-CZ" sz="3600" dirty="0" err="1">
                <a:solidFill>
                  <a:srgbClr val="FF0000"/>
                </a:solidFill>
              </a:rPr>
              <a:t>flow</a:t>
            </a:r>
            <a:r>
              <a:rPr lang="cs-CZ" sz="3600" dirty="0">
                <a:solidFill>
                  <a:srgbClr val="FF0000"/>
                </a:solidFill>
              </a:rPr>
              <a:t> - přímá metoda</a:t>
            </a:r>
            <a:endParaRPr lang="cs-CZ" sz="36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7698699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3"/>
          <p:cNvSpPr>
            <a:spLocks noGrp="1" noChangeArrowheads="1"/>
          </p:cNvSpPr>
          <p:nvPr>
            <p:ph type="body" idx="1"/>
          </p:nvPr>
        </p:nvSpPr>
        <p:spPr>
          <a:xfrm>
            <a:off x="179388" y="1125538"/>
            <a:ext cx="8640762" cy="5472112"/>
          </a:xfrm>
        </p:spPr>
        <p:txBody>
          <a:bodyPr/>
          <a:lstStyle/>
          <a:p>
            <a:pPr marL="609600" indent="-609600">
              <a:lnSpc>
                <a:spcPct val="80000"/>
              </a:lnSpc>
              <a:buFontTx/>
              <a:buNone/>
            </a:pPr>
            <a:r>
              <a:rPr lang="cs-CZ" sz="2800" b="1" u="sng" dirty="0">
                <a:latin typeface="Times New Roman" pitchFamily="18" charset="0"/>
                <a:cs typeface="Times New Roman" pitchFamily="18" charset="0"/>
              </a:rPr>
              <a:t>B) Peněžní tok z investiční činnosti</a:t>
            </a:r>
            <a:endParaRPr lang="cs-CZ" sz="2800" b="1" dirty="0">
              <a:latin typeface="Times New Roman" pitchFamily="18" charset="0"/>
              <a:cs typeface="Times New Roman" pitchFamily="18" charset="0"/>
            </a:endParaRPr>
          </a:p>
          <a:p>
            <a:pPr marL="1009650" lvl="1" indent="-609600">
              <a:lnSpc>
                <a:spcPct val="80000"/>
              </a:lnSpc>
              <a:buFontTx/>
              <a:buAutoNum type="alphaLcPeriod"/>
            </a:pPr>
            <a:r>
              <a:rPr lang="cs-CZ" sz="2400" dirty="0">
                <a:latin typeface="Times New Roman" pitchFamily="18" charset="0"/>
                <a:cs typeface="Times New Roman" pitchFamily="18" charset="0"/>
              </a:rPr>
              <a:t>výdaje na investice,</a:t>
            </a:r>
          </a:p>
          <a:p>
            <a:pPr marL="1009650" lvl="1" indent="-609600">
              <a:lnSpc>
                <a:spcPct val="80000"/>
              </a:lnSpc>
              <a:buFontTx/>
              <a:buAutoNum type="alphaLcPeriod"/>
            </a:pPr>
            <a:r>
              <a:rPr lang="cs-CZ" sz="2400" dirty="0">
                <a:latin typeface="Times New Roman" pitchFamily="18" charset="0"/>
                <a:cs typeface="Times New Roman" pitchFamily="18" charset="0"/>
              </a:rPr>
              <a:t>příjmy z prodeje stálých aktiv,</a:t>
            </a:r>
          </a:p>
          <a:p>
            <a:pPr marL="1009650" lvl="1" indent="-609600">
              <a:lnSpc>
                <a:spcPct val="80000"/>
              </a:lnSpc>
              <a:buFontTx/>
              <a:buAutoNum type="alphaLcPeriod"/>
            </a:pPr>
            <a:r>
              <a:rPr lang="cs-CZ" sz="2400" dirty="0">
                <a:latin typeface="Times New Roman" pitchFamily="18" charset="0"/>
                <a:cs typeface="Times New Roman" pitchFamily="18" charset="0"/>
              </a:rPr>
              <a:t>půjčky a úvěry spřízněným osobám.</a:t>
            </a:r>
            <a:endParaRPr lang="cs-CZ" sz="2400" u="sng" dirty="0">
              <a:latin typeface="Times New Roman" pitchFamily="18" charset="0"/>
              <a:cs typeface="Times New Roman" pitchFamily="18" charset="0"/>
            </a:endParaRPr>
          </a:p>
          <a:p>
            <a:pPr marL="609600" indent="-609600">
              <a:lnSpc>
                <a:spcPct val="80000"/>
              </a:lnSpc>
              <a:buFontTx/>
              <a:buNone/>
            </a:pPr>
            <a:r>
              <a:rPr lang="cs-CZ" sz="2800" b="1" u="sng" dirty="0">
                <a:latin typeface="Times New Roman" pitchFamily="18" charset="0"/>
                <a:cs typeface="Times New Roman" pitchFamily="18" charset="0"/>
              </a:rPr>
              <a:t>C) Peněžní tok z finanční činnosti</a:t>
            </a:r>
            <a:endParaRPr lang="cs-CZ" sz="2800" b="1" dirty="0">
              <a:latin typeface="Times New Roman" pitchFamily="18" charset="0"/>
              <a:cs typeface="Times New Roman" pitchFamily="18" charset="0"/>
            </a:endParaRPr>
          </a:p>
          <a:p>
            <a:pPr marL="1009650" lvl="1" indent="-609600">
              <a:lnSpc>
                <a:spcPct val="80000"/>
              </a:lnSpc>
              <a:buFontTx/>
              <a:buAutoNum type="alphaLcPeriod"/>
            </a:pPr>
            <a:r>
              <a:rPr lang="cs-CZ" sz="2400" dirty="0">
                <a:latin typeface="Times New Roman" pitchFamily="18" charset="0"/>
                <a:cs typeface="Times New Roman" pitchFamily="18" charset="0"/>
              </a:rPr>
              <a:t>změny dlouhodobých, příp. krátkodobých závazků finančních</a:t>
            </a:r>
          </a:p>
          <a:p>
            <a:pPr marL="1009650" lvl="1" indent="-609600">
              <a:lnSpc>
                <a:spcPct val="80000"/>
              </a:lnSpc>
              <a:buFontTx/>
              <a:buAutoNum type="alphaLcPeriod"/>
            </a:pPr>
            <a:r>
              <a:rPr lang="cs-CZ" sz="2400" dirty="0">
                <a:latin typeface="Times New Roman" pitchFamily="18" charset="0"/>
                <a:cs typeface="Times New Roman" pitchFamily="18" charset="0"/>
              </a:rPr>
              <a:t>vybrané operace s vlastním jměním</a:t>
            </a:r>
          </a:p>
          <a:p>
            <a:pPr marL="1390650" lvl="2" indent="-533400">
              <a:lnSpc>
                <a:spcPct val="80000"/>
              </a:lnSpc>
              <a:buFont typeface="Wingdings" pitchFamily="2" charset="2"/>
              <a:buChar char="Ø"/>
            </a:pPr>
            <a:r>
              <a:rPr lang="cs-CZ" sz="2000" dirty="0">
                <a:latin typeface="Times New Roman" pitchFamily="18" charset="0"/>
                <a:cs typeface="Times New Roman" pitchFamily="18" charset="0"/>
              </a:rPr>
              <a:t>zvýšení základního kapitálu</a:t>
            </a:r>
          </a:p>
          <a:p>
            <a:pPr marL="1390650" lvl="2" indent="-533400">
              <a:lnSpc>
                <a:spcPct val="80000"/>
              </a:lnSpc>
              <a:buFont typeface="Wingdings" pitchFamily="2" charset="2"/>
              <a:buChar char="Ø"/>
            </a:pPr>
            <a:r>
              <a:rPr lang="cs-CZ" sz="2000" dirty="0">
                <a:latin typeface="Times New Roman" pitchFamily="18" charset="0"/>
                <a:cs typeface="Times New Roman" pitchFamily="18" charset="0"/>
              </a:rPr>
              <a:t>přímé platby z fondů</a:t>
            </a:r>
          </a:p>
          <a:p>
            <a:pPr marL="1390650" lvl="2" indent="-533400">
              <a:lnSpc>
                <a:spcPct val="80000"/>
              </a:lnSpc>
              <a:buFont typeface="Wingdings" pitchFamily="2" charset="2"/>
              <a:buChar char="Ø"/>
            </a:pPr>
            <a:r>
              <a:rPr lang="cs-CZ" sz="2000" dirty="0">
                <a:latin typeface="Times New Roman" pitchFamily="18" charset="0"/>
                <a:cs typeface="Times New Roman" pitchFamily="18" charset="0"/>
              </a:rPr>
              <a:t>úhrada ztráty společníky,</a:t>
            </a:r>
          </a:p>
          <a:p>
            <a:pPr marL="1390650" lvl="2" indent="-533400">
              <a:lnSpc>
                <a:spcPct val="80000"/>
              </a:lnSpc>
              <a:buFont typeface="Wingdings" pitchFamily="2" charset="2"/>
              <a:buChar char="Ø"/>
            </a:pPr>
            <a:r>
              <a:rPr lang="cs-CZ" sz="2000" dirty="0">
                <a:latin typeface="Times New Roman" pitchFamily="18" charset="0"/>
                <a:cs typeface="Times New Roman" pitchFamily="18" charset="0"/>
              </a:rPr>
              <a:t>vyplacení podílu na vlastní kapitál,</a:t>
            </a:r>
          </a:p>
          <a:p>
            <a:pPr marL="1390650" lvl="2" indent="-533400">
              <a:lnSpc>
                <a:spcPct val="80000"/>
              </a:lnSpc>
              <a:buFont typeface="Wingdings" pitchFamily="2" charset="2"/>
              <a:buChar char="Ø"/>
            </a:pPr>
            <a:r>
              <a:rPr lang="cs-CZ" sz="2000" dirty="0">
                <a:latin typeface="Times New Roman" pitchFamily="18" charset="0"/>
                <a:cs typeface="Times New Roman" pitchFamily="18" charset="0"/>
              </a:rPr>
              <a:t>dotace do vlastního kapitálu</a:t>
            </a:r>
          </a:p>
          <a:p>
            <a:pPr marL="1390650" lvl="2" indent="-533400">
              <a:lnSpc>
                <a:spcPct val="80000"/>
              </a:lnSpc>
              <a:buFont typeface="Wingdings" pitchFamily="2" charset="2"/>
              <a:buChar char="Ø"/>
            </a:pPr>
            <a:r>
              <a:rPr lang="cs-CZ" sz="2000" dirty="0">
                <a:latin typeface="Times New Roman" pitchFamily="18" charset="0"/>
                <a:cs typeface="Times New Roman" pitchFamily="18" charset="0"/>
              </a:rPr>
              <a:t>výplaty dividend</a:t>
            </a:r>
          </a:p>
          <a:p>
            <a:pPr marL="1009650" lvl="1" indent="-609600">
              <a:lnSpc>
                <a:spcPct val="80000"/>
              </a:lnSpc>
              <a:buFontTx/>
              <a:buAutoNum type="alphaLcPeriod"/>
            </a:pPr>
            <a:r>
              <a:rPr lang="cs-CZ" sz="2400" dirty="0">
                <a:latin typeface="Times New Roman" pitchFamily="18" charset="0"/>
                <a:cs typeface="Times New Roman" pitchFamily="18" charset="0"/>
              </a:rPr>
              <a:t>přijaté dividendy a podíly na zisku</a:t>
            </a:r>
          </a:p>
        </p:txBody>
      </p:sp>
      <p:sp>
        <p:nvSpPr>
          <p:cNvPr id="3" name="Rectangle 2"/>
          <p:cNvSpPr>
            <a:spLocks noGrp="1" noChangeArrowheads="1"/>
          </p:cNvSpPr>
          <p:nvPr>
            <p:ph type="title"/>
          </p:nvPr>
        </p:nvSpPr>
        <p:spPr>
          <a:xfrm>
            <a:off x="1118763" y="197963"/>
            <a:ext cx="7283450" cy="1143000"/>
          </a:xfrm>
        </p:spPr>
        <p:txBody>
          <a:bodyPr/>
          <a:lstStyle/>
          <a:p>
            <a:pPr fontAlgn="auto">
              <a:spcAft>
                <a:spcPts val="0"/>
              </a:spcAft>
              <a:defRPr/>
            </a:pPr>
            <a:r>
              <a:rPr lang="cs-CZ" sz="3600" b="1" dirty="0">
                <a:solidFill>
                  <a:srgbClr val="FF0000"/>
                </a:solidFill>
              </a:rPr>
              <a:t>Cash </a:t>
            </a:r>
            <a:r>
              <a:rPr lang="cs-CZ" sz="3600" b="1" dirty="0" err="1">
                <a:solidFill>
                  <a:srgbClr val="FF0000"/>
                </a:solidFill>
              </a:rPr>
              <a:t>flow</a:t>
            </a:r>
            <a:r>
              <a:rPr lang="cs-CZ" sz="3600" b="1" dirty="0">
                <a:solidFill>
                  <a:srgbClr val="FF0000"/>
                </a:solidFill>
              </a:rPr>
              <a:t> - přímá metoda</a:t>
            </a:r>
            <a:endParaRPr lang="cs-CZ" sz="3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1133884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428319" y="192047"/>
            <a:ext cx="8147050" cy="631825"/>
          </a:xfrm>
        </p:spPr>
        <p:txBody>
          <a:bodyPr/>
          <a:lstStyle/>
          <a:p>
            <a:pPr fontAlgn="auto">
              <a:spcAft>
                <a:spcPts val="0"/>
              </a:spcAft>
              <a:defRPr/>
            </a:pPr>
            <a:r>
              <a:rPr lang="cs-CZ" sz="3200" b="1" dirty="0">
                <a:solidFill>
                  <a:srgbClr val="FF0000"/>
                </a:solidFill>
              </a:rPr>
              <a:t>NEPŘÍMÁ METODA CF</a:t>
            </a:r>
          </a:p>
        </p:txBody>
      </p:sp>
      <p:sp>
        <p:nvSpPr>
          <p:cNvPr id="172035" name="Rectangle 3"/>
          <p:cNvSpPr>
            <a:spLocks noGrp="1" noChangeArrowheads="1"/>
          </p:cNvSpPr>
          <p:nvPr>
            <p:ph type="body" idx="1"/>
          </p:nvPr>
        </p:nvSpPr>
        <p:spPr>
          <a:xfrm>
            <a:off x="251520" y="692696"/>
            <a:ext cx="8640763" cy="5832475"/>
          </a:xfrm>
        </p:spPr>
        <p:txBody>
          <a:bodyPr>
            <a:normAutofit fontScale="85000" lnSpcReduction="20000"/>
          </a:bodyPr>
          <a:lstStyle/>
          <a:p>
            <a:pPr>
              <a:lnSpc>
                <a:spcPct val="80000"/>
              </a:lnSpc>
              <a:buFontTx/>
              <a:buNone/>
            </a:pPr>
            <a:r>
              <a:rPr lang="cs-CZ" b="1" dirty="0"/>
              <a:t>Čistý zisk (EAT)</a:t>
            </a:r>
          </a:p>
          <a:p>
            <a:pPr>
              <a:lnSpc>
                <a:spcPct val="80000"/>
              </a:lnSpc>
              <a:buFontTx/>
              <a:buNone/>
            </a:pPr>
            <a:r>
              <a:rPr lang="cs-CZ" dirty="0"/>
              <a:t>+ odpisy</a:t>
            </a:r>
          </a:p>
          <a:p>
            <a:pPr>
              <a:lnSpc>
                <a:spcPct val="80000"/>
              </a:lnSpc>
              <a:buFontTx/>
              <a:buNone/>
            </a:pPr>
            <a:r>
              <a:rPr lang="cs-CZ" dirty="0"/>
              <a:t>+ jiné náklady, které se neprojevují jako výdaje (např. tvorba rezerv)</a:t>
            </a:r>
          </a:p>
          <a:p>
            <a:pPr>
              <a:lnSpc>
                <a:spcPct val="80000"/>
              </a:lnSpc>
              <a:buFontTx/>
              <a:buNone/>
            </a:pPr>
            <a:r>
              <a:rPr lang="cs-CZ" dirty="0"/>
              <a:t>- výnosy, které se neprojevují jako příjmy (např. čerpání rezerv)</a:t>
            </a:r>
          </a:p>
          <a:p>
            <a:pPr>
              <a:lnSpc>
                <a:spcPct val="80000"/>
              </a:lnSpc>
              <a:buFontTx/>
              <a:buNone/>
            </a:pPr>
            <a:r>
              <a:rPr lang="cs-CZ" b="1" dirty="0"/>
              <a:t>Netto cash </a:t>
            </a:r>
            <a:r>
              <a:rPr lang="cs-CZ" b="1" dirty="0" err="1"/>
              <a:t>flow</a:t>
            </a:r>
            <a:r>
              <a:rPr lang="cs-CZ" b="1" dirty="0"/>
              <a:t> (CF ze samofinancování)</a:t>
            </a:r>
          </a:p>
          <a:p>
            <a:pPr>
              <a:lnSpc>
                <a:spcPct val="80000"/>
              </a:lnSpc>
              <a:buFontTx/>
              <a:buNone/>
            </a:pPr>
            <a:endParaRPr lang="cs-CZ" dirty="0"/>
          </a:p>
          <a:p>
            <a:pPr>
              <a:lnSpc>
                <a:spcPct val="80000"/>
              </a:lnSpc>
              <a:buFontTx/>
              <a:buNone/>
            </a:pPr>
            <a:r>
              <a:rPr lang="cs-CZ" dirty="0"/>
              <a:t>+ úbytek pohledávek</a:t>
            </a:r>
          </a:p>
          <a:p>
            <a:pPr>
              <a:lnSpc>
                <a:spcPct val="80000"/>
              </a:lnSpc>
              <a:buFontTx/>
              <a:buNone/>
            </a:pPr>
            <a:r>
              <a:rPr lang="cs-CZ" dirty="0"/>
              <a:t>- přírůstek pohledávek</a:t>
            </a:r>
          </a:p>
          <a:p>
            <a:pPr>
              <a:lnSpc>
                <a:spcPct val="80000"/>
              </a:lnSpc>
              <a:buFontTx/>
              <a:buNone/>
            </a:pPr>
            <a:r>
              <a:rPr lang="cs-CZ" dirty="0"/>
              <a:t>+ úbytek nakoupených krátkodobých cenných papírů</a:t>
            </a:r>
          </a:p>
          <a:p>
            <a:pPr>
              <a:lnSpc>
                <a:spcPct val="80000"/>
              </a:lnSpc>
              <a:buFontTx/>
              <a:buNone/>
            </a:pPr>
            <a:r>
              <a:rPr lang="cs-CZ" dirty="0"/>
              <a:t>- přírůstek krátkodobých cenných papírů</a:t>
            </a:r>
          </a:p>
          <a:p>
            <a:pPr>
              <a:lnSpc>
                <a:spcPct val="80000"/>
              </a:lnSpc>
              <a:buFontTx/>
              <a:buNone/>
            </a:pPr>
            <a:r>
              <a:rPr lang="cs-CZ" dirty="0"/>
              <a:t>+ úbytek zásob</a:t>
            </a:r>
          </a:p>
          <a:p>
            <a:pPr>
              <a:lnSpc>
                <a:spcPct val="80000"/>
              </a:lnSpc>
              <a:buFontTx/>
              <a:buNone/>
            </a:pPr>
            <a:r>
              <a:rPr lang="cs-CZ" dirty="0"/>
              <a:t>- přírůstek zásob</a:t>
            </a:r>
          </a:p>
          <a:p>
            <a:pPr>
              <a:lnSpc>
                <a:spcPct val="80000"/>
              </a:lnSpc>
              <a:buFontTx/>
              <a:buNone/>
            </a:pPr>
            <a:r>
              <a:rPr lang="cs-CZ" dirty="0"/>
              <a:t>+ přírůstek krátkodobých dluhů</a:t>
            </a:r>
          </a:p>
          <a:p>
            <a:pPr>
              <a:lnSpc>
                <a:spcPct val="80000"/>
              </a:lnSpc>
              <a:buFontTx/>
              <a:buNone/>
            </a:pPr>
            <a:r>
              <a:rPr lang="cs-CZ" dirty="0"/>
              <a:t>- úbytek krátkodobých dluhů</a:t>
            </a:r>
          </a:p>
          <a:p>
            <a:pPr>
              <a:lnSpc>
                <a:spcPct val="80000"/>
              </a:lnSpc>
              <a:buFontTx/>
              <a:buNone/>
            </a:pPr>
            <a:r>
              <a:rPr lang="cs-CZ" b="1" dirty="0"/>
              <a:t>Cash </a:t>
            </a:r>
            <a:r>
              <a:rPr lang="cs-CZ" b="1" dirty="0" err="1"/>
              <a:t>flow</a:t>
            </a:r>
            <a:r>
              <a:rPr lang="cs-CZ" b="1" dirty="0"/>
              <a:t> z provozní činnosti</a:t>
            </a:r>
            <a:r>
              <a:rPr lang="cs-CZ" dirty="0"/>
              <a:t> </a:t>
            </a:r>
            <a:r>
              <a:rPr lang="cs-CZ" b="1" dirty="0"/>
              <a:t>(včetně netto cash </a:t>
            </a:r>
            <a:r>
              <a:rPr lang="cs-CZ" b="1" dirty="0" err="1"/>
              <a:t>flow</a:t>
            </a:r>
            <a:r>
              <a:rPr lang="cs-CZ" b="1" dirty="0"/>
              <a:t>)</a:t>
            </a:r>
          </a:p>
        </p:txBody>
      </p:sp>
    </p:spTree>
    <p:extLst>
      <p:ext uri="{BB962C8B-B14F-4D97-AF65-F5344CB8AC3E}">
        <p14:creationId xmlns:p14="http://schemas.microsoft.com/office/powerpoint/2010/main" val="17867154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663072" y="247847"/>
            <a:ext cx="8147050" cy="631825"/>
          </a:xfrm>
        </p:spPr>
        <p:txBody>
          <a:bodyPr/>
          <a:lstStyle/>
          <a:p>
            <a:pPr fontAlgn="auto">
              <a:spcAft>
                <a:spcPts val="0"/>
              </a:spcAft>
              <a:defRPr/>
            </a:pPr>
            <a:r>
              <a:rPr lang="cs-CZ" sz="3200" b="1">
                <a:solidFill>
                  <a:srgbClr val="FF0000"/>
                </a:solidFill>
              </a:rPr>
              <a:t>NEPŘÍMÁ METODA CF</a:t>
            </a:r>
          </a:p>
        </p:txBody>
      </p:sp>
      <p:sp>
        <p:nvSpPr>
          <p:cNvPr id="9219" name="Rectangle 3"/>
          <p:cNvSpPr>
            <a:spLocks noGrp="1" noChangeArrowheads="1"/>
          </p:cNvSpPr>
          <p:nvPr>
            <p:ph type="body" idx="1"/>
          </p:nvPr>
        </p:nvSpPr>
        <p:spPr>
          <a:xfrm>
            <a:off x="457200" y="1052512"/>
            <a:ext cx="8435280" cy="5400823"/>
          </a:xfrm>
        </p:spPr>
        <p:txBody>
          <a:bodyPr rtlCol="0">
            <a:normAutofit fontScale="85000" lnSpcReduction="20000"/>
          </a:bodyPr>
          <a:lstStyle/>
          <a:p>
            <a:pPr fontAlgn="auto">
              <a:lnSpc>
                <a:spcPct val="90000"/>
              </a:lnSpc>
              <a:spcAft>
                <a:spcPts val="0"/>
              </a:spcAft>
              <a:buFontTx/>
              <a:buNone/>
              <a:defRPr/>
            </a:pPr>
            <a:r>
              <a:rPr lang="cs-CZ" dirty="0"/>
              <a:t>+ úbytek dlouhodobého majetku</a:t>
            </a:r>
          </a:p>
          <a:p>
            <a:pPr fontAlgn="auto">
              <a:lnSpc>
                <a:spcPct val="90000"/>
              </a:lnSpc>
              <a:spcAft>
                <a:spcPts val="0"/>
              </a:spcAft>
              <a:buFontTx/>
              <a:buNone/>
              <a:defRPr/>
            </a:pPr>
            <a:r>
              <a:rPr lang="cs-CZ" dirty="0"/>
              <a:t>- přírůstek dlouhodobého majetku </a:t>
            </a:r>
          </a:p>
          <a:p>
            <a:pPr fontAlgn="auto">
              <a:lnSpc>
                <a:spcPct val="90000"/>
              </a:lnSpc>
              <a:spcAft>
                <a:spcPts val="0"/>
              </a:spcAft>
              <a:buFontTx/>
              <a:buNone/>
              <a:defRPr/>
            </a:pPr>
            <a:r>
              <a:rPr lang="cs-CZ" dirty="0"/>
              <a:t>+ úbytek nakoupených akcií a dluhopisů</a:t>
            </a:r>
          </a:p>
          <a:p>
            <a:pPr fontAlgn="auto">
              <a:lnSpc>
                <a:spcPct val="90000"/>
              </a:lnSpc>
              <a:spcAft>
                <a:spcPts val="0"/>
              </a:spcAft>
              <a:buFontTx/>
              <a:buNone/>
              <a:defRPr/>
            </a:pPr>
            <a:r>
              <a:rPr lang="cs-CZ" dirty="0"/>
              <a:t>- přírůstek nakoupených akcií a dluhopisů</a:t>
            </a:r>
          </a:p>
          <a:p>
            <a:pPr fontAlgn="auto">
              <a:lnSpc>
                <a:spcPct val="90000"/>
              </a:lnSpc>
              <a:spcAft>
                <a:spcPts val="0"/>
              </a:spcAft>
              <a:buFontTx/>
              <a:buNone/>
              <a:defRPr/>
            </a:pPr>
            <a:r>
              <a:rPr lang="cs-CZ" b="1" dirty="0"/>
              <a:t>Cash </a:t>
            </a:r>
            <a:r>
              <a:rPr lang="cs-CZ" b="1" dirty="0" err="1"/>
              <a:t>flow</a:t>
            </a:r>
            <a:r>
              <a:rPr lang="cs-CZ" b="1" dirty="0"/>
              <a:t> z investiční činnosti</a:t>
            </a:r>
          </a:p>
          <a:p>
            <a:pPr fontAlgn="auto">
              <a:lnSpc>
                <a:spcPct val="90000"/>
              </a:lnSpc>
              <a:spcAft>
                <a:spcPts val="0"/>
              </a:spcAft>
              <a:buFontTx/>
              <a:buNone/>
              <a:defRPr/>
            </a:pPr>
            <a:endParaRPr lang="cs-CZ" dirty="0"/>
          </a:p>
          <a:p>
            <a:pPr fontAlgn="auto">
              <a:lnSpc>
                <a:spcPct val="90000"/>
              </a:lnSpc>
              <a:spcAft>
                <a:spcPts val="0"/>
              </a:spcAft>
              <a:buFontTx/>
              <a:buNone/>
              <a:defRPr/>
            </a:pPr>
            <a:r>
              <a:rPr lang="cs-CZ" dirty="0"/>
              <a:t>+ přírůstek dlouhodobých dluhů</a:t>
            </a:r>
          </a:p>
          <a:p>
            <a:pPr fontAlgn="auto">
              <a:lnSpc>
                <a:spcPct val="90000"/>
              </a:lnSpc>
              <a:spcAft>
                <a:spcPts val="0"/>
              </a:spcAft>
              <a:buFontTx/>
              <a:buNone/>
              <a:defRPr/>
            </a:pPr>
            <a:r>
              <a:rPr lang="cs-CZ" dirty="0"/>
              <a:t>- úbytek dlouhodobých dluhů</a:t>
            </a:r>
          </a:p>
          <a:p>
            <a:pPr fontAlgn="auto">
              <a:lnSpc>
                <a:spcPct val="90000"/>
              </a:lnSpc>
              <a:spcAft>
                <a:spcPts val="0"/>
              </a:spcAft>
              <a:buFontTx/>
              <a:buNone/>
              <a:defRPr/>
            </a:pPr>
            <a:r>
              <a:rPr lang="cs-CZ" dirty="0"/>
              <a:t>+ přírůstek vlastního kapitálu z nových vkladů (emise akcií)</a:t>
            </a:r>
          </a:p>
          <a:p>
            <a:pPr fontAlgn="auto">
              <a:lnSpc>
                <a:spcPct val="90000"/>
              </a:lnSpc>
              <a:spcAft>
                <a:spcPts val="0"/>
              </a:spcAft>
              <a:buFontTx/>
              <a:buNone/>
              <a:defRPr/>
            </a:pPr>
            <a:r>
              <a:rPr lang="cs-CZ" dirty="0"/>
              <a:t>- výplata dividend</a:t>
            </a:r>
          </a:p>
          <a:p>
            <a:pPr fontAlgn="auto">
              <a:lnSpc>
                <a:spcPct val="90000"/>
              </a:lnSpc>
              <a:spcAft>
                <a:spcPts val="0"/>
              </a:spcAft>
              <a:buFontTx/>
              <a:buNone/>
              <a:defRPr/>
            </a:pPr>
            <a:r>
              <a:rPr lang="cs-CZ" b="1" dirty="0"/>
              <a:t>Cash </a:t>
            </a:r>
            <a:r>
              <a:rPr lang="cs-CZ" b="1" dirty="0" err="1"/>
              <a:t>flow</a:t>
            </a:r>
            <a:r>
              <a:rPr lang="cs-CZ" b="1" dirty="0"/>
              <a:t> z finanční oblasti</a:t>
            </a:r>
          </a:p>
          <a:p>
            <a:pPr fontAlgn="auto">
              <a:lnSpc>
                <a:spcPct val="90000"/>
              </a:lnSpc>
              <a:spcAft>
                <a:spcPts val="0"/>
              </a:spcAft>
              <a:buFontTx/>
              <a:buNone/>
              <a:defRPr/>
            </a:pPr>
            <a:endParaRPr lang="cs-CZ" b="1" dirty="0"/>
          </a:p>
          <a:p>
            <a:pPr fontAlgn="auto">
              <a:lnSpc>
                <a:spcPct val="90000"/>
              </a:lnSpc>
              <a:spcAft>
                <a:spcPts val="0"/>
              </a:spcAft>
              <a:buFontTx/>
              <a:buNone/>
              <a:defRPr/>
            </a:pPr>
            <a:r>
              <a:rPr lang="cs-CZ" b="1" dirty="0"/>
              <a:t>Celkový cash </a:t>
            </a:r>
            <a:r>
              <a:rPr lang="cs-CZ" b="1" dirty="0" err="1"/>
              <a:t>flow</a:t>
            </a:r>
            <a:r>
              <a:rPr lang="cs-CZ" dirty="0"/>
              <a:t> (součet cash </a:t>
            </a:r>
            <a:r>
              <a:rPr lang="cs-CZ" dirty="0" err="1"/>
              <a:t>flow</a:t>
            </a:r>
            <a:r>
              <a:rPr lang="cs-CZ" dirty="0"/>
              <a:t> z provozní, investiční a finanční oblasti)</a:t>
            </a:r>
          </a:p>
          <a:p>
            <a:pPr fontAlgn="auto">
              <a:lnSpc>
                <a:spcPct val="90000"/>
              </a:lnSpc>
              <a:spcAft>
                <a:spcPts val="0"/>
              </a:spcAft>
              <a:defRPr/>
            </a:pPr>
            <a:endParaRPr lang="cs-CZ" b="1" dirty="0"/>
          </a:p>
        </p:txBody>
      </p:sp>
    </p:spTree>
    <p:extLst>
      <p:ext uri="{BB962C8B-B14F-4D97-AF65-F5344CB8AC3E}">
        <p14:creationId xmlns:p14="http://schemas.microsoft.com/office/powerpoint/2010/main" val="23431372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2" name="Rectangle 4"/>
          <p:cNvSpPr>
            <a:spLocks noGrp="1" noRot="1" noChangeArrowheads="1"/>
          </p:cNvSpPr>
          <p:nvPr>
            <p:ph type="title"/>
          </p:nvPr>
        </p:nvSpPr>
        <p:spPr>
          <a:xfrm>
            <a:off x="457200" y="395925"/>
            <a:ext cx="8229600" cy="1052736"/>
          </a:xfrm>
        </p:spPr>
        <p:txBody>
          <a:bodyPr>
            <a:normAutofit/>
          </a:bodyPr>
          <a:lstStyle/>
          <a:p>
            <a:pPr eaLnBrk="1" hangingPunct="1">
              <a:defRPr/>
            </a:pPr>
            <a:r>
              <a:rPr lang="cs-CZ" sz="4000" dirty="0">
                <a:solidFill>
                  <a:srgbClr val="FF0000"/>
                </a:solidFill>
                <a:latin typeface="Arial" charset="0"/>
              </a:rPr>
              <a:t>Použití cash </a:t>
            </a:r>
            <a:r>
              <a:rPr lang="cs-CZ" sz="4000" dirty="0" err="1">
                <a:solidFill>
                  <a:srgbClr val="FF0000"/>
                </a:solidFill>
                <a:latin typeface="Arial" charset="0"/>
              </a:rPr>
              <a:t>flow</a:t>
            </a:r>
            <a:endParaRPr lang="cs-CZ" sz="4000" dirty="0">
              <a:solidFill>
                <a:srgbClr val="FF0000"/>
              </a:solidFill>
              <a:latin typeface="Arial" charset="0"/>
            </a:endParaRPr>
          </a:p>
        </p:txBody>
      </p:sp>
      <p:sp>
        <p:nvSpPr>
          <p:cNvPr id="45060" name="Text Box 6"/>
          <p:cNvSpPr txBox="1">
            <a:spLocks noChangeArrowheads="1"/>
          </p:cNvSpPr>
          <p:nvPr/>
        </p:nvSpPr>
        <p:spPr bwMode="auto">
          <a:xfrm>
            <a:off x="395537" y="1268760"/>
            <a:ext cx="8569076" cy="4598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spcBef>
                <a:spcPct val="80000"/>
              </a:spcBef>
              <a:buFont typeface="Wingdings" pitchFamily="2" charset="2"/>
              <a:buChar char="ü"/>
            </a:pPr>
            <a:r>
              <a:rPr lang="cs-CZ" dirty="0">
                <a:latin typeface="+mj-lt"/>
              </a:rPr>
              <a:t>  </a:t>
            </a:r>
            <a:r>
              <a:rPr lang="cs-CZ" sz="2400" dirty="0">
                <a:latin typeface="+mj-lt"/>
              </a:rPr>
              <a:t>ve finanční analýze pro hodnocení finanční stability podniku a příčin změn stavu peněžních prostředků,</a:t>
            </a:r>
          </a:p>
          <a:p>
            <a:pPr eaLnBrk="1" hangingPunct="1">
              <a:spcBef>
                <a:spcPct val="80000"/>
              </a:spcBef>
              <a:buFont typeface="Wingdings" pitchFamily="2" charset="2"/>
              <a:buChar char="ü"/>
            </a:pPr>
            <a:r>
              <a:rPr lang="cs-CZ" sz="2400" dirty="0">
                <a:latin typeface="+mj-lt"/>
              </a:rPr>
              <a:t> při krátkodobém plánování peněžních příjmů a výdajů,</a:t>
            </a:r>
          </a:p>
          <a:p>
            <a:pPr eaLnBrk="1" hangingPunct="1">
              <a:spcBef>
                <a:spcPct val="80000"/>
              </a:spcBef>
              <a:buFont typeface="Wingdings" pitchFamily="2" charset="2"/>
              <a:buChar char="ü"/>
            </a:pPr>
            <a:r>
              <a:rPr lang="cs-CZ" sz="2400" dirty="0">
                <a:latin typeface="+mj-lt"/>
              </a:rPr>
              <a:t> při střednědobém a dlouhodobém sestavování finančních výhledů podniku,</a:t>
            </a:r>
          </a:p>
          <a:p>
            <a:pPr eaLnBrk="1" hangingPunct="1">
              <a:spcBef>
                <a:spcPct val="80000"/>
              </a:spcBef>
              <a:buFont typeface="Wingdings" pitchFamily="2" charset="2"/>
              <a:buChar char="ü"/>
            </a:pPr>
            <a:r>
              <a:rPr lang="cs-CZ" sz="2400" dirty="0">
                <a:latin typeface="+mj-lt"/>
              </a:rPr>
              <a:t> při hodnocení finanční efektivnosti investičních variant,</a:t>
            </a:r>
          </a:p>
          <a:p>
            <a:pPr eaLnBrk="1" hangingPunct="1">
              <a:spcBef>
                <a:spcPct val="80000"/>
              </a:spcBef>
              <a:buFont typeface="Wingdings" pitchFamily="2" charset="2"/>
              <a:buChar char="ü"/>
            </a:pPr>
            <a:r>
              <a:rPr lang="cs-CZ" sz="2400" dirty="0">
                <a:latin typeface="+mj-lt"/>
              </a:rPr>
              <a:t> jako jedna z forem stanovení základu tržní ceny podniku (diskontovaný CF) – oceňování podniku.</a:t>
            </a:r>
          </a:p>
        </p:txBody>
      </p:sp>
    </p:spTree>
    <p:extLst>
      <p:ext uri="{BB962C8B-B14F-4D97-AF65-F5344CB8AC3E}">
        <p14:creationId xmlns:p14="http://schemas.microsoft.com/office/powerpoint/2010/main" val="3811996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57200" y="590288"/>
            <a:ext cx="8229600" cy="1196975"/>
          </a:xfrm>
        </p:spPr>
        <p:txBody>
          <a:bodyPr>
            <a:normAutofit fontScale="90000"/>
          </a:bodyPr>
          <a:lstStyle/>
          <a:p>
            <a:pPr fontAlgn="auto">
              <a:spcAft>
                <a:spcPts val="0"/>
              </a:spcAft>
              <a:defRPr/>
            </a:pPr>
            <a:r>
              <a:rPr lang="cs-CZ" sz="4000" dirty="0">
                <a:solidFill>
                  <a:srgbClr val="FF0000"/>
                </a:solidFill>
              </a:rPr>
              <a:t>Co rozumíme pod pojmem finanční řízení podniku ?</a:t>
            </a:r>
          </a:p>
        </p:txBody>
      </p:sp>
      <p:sp>
        <p:nvSpPr>
          <p:cNvPr id="55299" name="Rectangle 3"/>
          <p:cNvSpPr>
            <a:spLocks noGrp="1" noChangeArrowheads="1"/>
          </p:cNvSpPr>
          <p:nvPr>
            <p:ph type="body" idx="1"/>
          </p:nvPr>
        </p:nvSpPr>
        <p:spPr/>
        <p:txBody>
          <a:bodyPr rtlCol="0">
            <a:normAutofit fontScale="92500"/>
          </a:bodyPr>
          <a:lstStyle/>
          <a:p>
            <a:pPr fontAlgn="auto">
              <a:spcAft>
                <a:spcPts val="0"/>
              </a:spcAft>
              <a:defRPr/>
            </a:pPr>
            <a:endParaRPr lang="cs-CZ" dirty="0"/>
          </a:p>
          <a:p>
            <a:pPr fontAlgn="auto">
              <a:spcAft>
                <a:spcPts val="0"/>
              </a:spcAft>
              <a:defRPr/>
            </a:pPr>
            <a:r>
              <a:rPr lang="cs-CZ" sz="4000" b="1" dirty="0"/>
              <a:t>Získávání a účelné a efektivní rozdělování finančních zdrojů</a:t>
            </a:r>
            <a:r>
              <a:rPr lang="cs-CZ" sz="3600" b="1" dirty="0"/>
              <a:t> </a:t>
            </a:r>
          </a:p>
          <a:p>
            <a:pPr fontAlgn="auto">
              <a:spcAft>
                <a:spcPts val="0"/>
              </a:spcAft>
              <a:defRPr/>
            </a:pPr>
            <a:r>
              <a:rPr lang="pl-PL" sz="3600" dirty="0"/>
              <a:t>Co je důležité pro finančního řízení podniku?</a:t>
            </a:r>
          </a:p>
          <a:p>
            <a:pPr lvl="1" fontAlgn="auto">
              <a:spcAft>
                <a:spcPts val="0"/>
              </a:spcAft>
              <a:defRPr/>
            </a:pPr>
            <a:r>
              <a:rPr lang="cs-CZ" sz="2800" dirty="0"/>
              <a:t>Zajistit neustálý přísun financí</a:t>
            </a:r>
          </a:p>
          <a:p>
            <a:pPr lvl="1" fontAlgn="auto">
              <a:spcAft>
                <a:spcPts val="0"/>
              </a:spcAft>
              <a:defRPr/>
            </a:pPr>
            <a:r>
              <a:rPr lang="cs-CZ" sz="2800" dirty="0"/>
              <a:t>Kontrolovat  jednotlivé procesy v podniku </a:t>
            </a:r>
          </a:p>
          <a:p>
            <a:pPr lvl="1" fontAlgn="auto">
              <a:spcAft>
                <a:spcPts val="0"/>
              </a:spcAft>
              <a:defRPr/>
            </a:pPr>
            <a:r>
              <a:rPr lang="cs-CZ" sz="2800" dirty="0"/>
              <a:t>Plánovat  potřebu finančních prostředků</a:t>
            </a:r>
          </a:p>
          <a:p>
            <a:pPr lvl="1" fontAlgn="auto">
              <a:spcAft>
                <a:spcPts val="0"/>
              </a:spcAft>
              <a:defRPr/>
            </a:pPr>
            <a:r>
              <a:rPr lang="cs-CZ" sz="2800" dirty="0"/>
              <a:t>Hledat způsoby jak v podniku uspořit </a:t>
            </a:r>
          </a:p>
          <a:p>
            <a:pPr lvl="1" fontAlgn="auto">
              <a:spcAft>
                <a:spcPts val="0"/>
              </a:spcAft>
              <a:defRPr/>
            </a:pPr>
            <a:endParaRPr lang="cs-CZ" sz="2800" dirty="0"/>
          </a:p>
        </p:txBody>
      </p:sp>
    </p:spTree>
    <p:extLst>
      <p:ext uri="{BB962C8B-B14F-4D97-AF65-F5344CB8AC3E}">
        <p14:creationId xmlns:p14="http://schemas.microsoft.com/office/powerpoint/2010/main" val="4113078093"/>
      </p:ext>
    </p:extLst>
  </p:cSld>
  <p:clrMapOvr>
    <a:masterClrMapping/>
  </p:clrMapOvr>
  <p:transition spd="slow"/>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1202" name="Rectangle 2"/>
          <p:cNvSpPr>
            <a:spLocks noGrp="1" noChangeArrowheads="1"/>
          </p:cNvSpPr>
          <p:nvPr>
            <p:ph type="title"/>
          </p:nvPr>
        </p:nvSpPr>
        <p:spPr/>
        <p:txBody>
          <a:bodyPr/>
          <a:lstStyle/>
          <a:p>
            <a:r>
              <a:rPr lang="cs-CZ" b="1" dirty="0">
                <a:solidFill>
                  <a:srgbClr val="FF0000"/>
                </a:solidFill>
              </a:rPr>
              <a:t>Finanční plánování</a:t>
            </a:r>
          </a:p>
        </p:txBody>
      </p:sp>
      <p:sp>
        <p:nvSpPr>
          <p:cNvPr id="691203" name="Rectangle 3"/>
          <p:cNvSpPr>
            <a:spLocks noGrp="1" noChangeArrowheads="1"/>
          </p:cNvSpPr>
          <p:nvPr>
            <p:ph type="body" idx="1"/>
          </p:nvPr>
        </p:nvSpPr>
        <p:spPr>
          <a:xfrm>
            <a:off x="31948" y="1268760"/>
            <a:ext cx="9144000" cy="4718050"/>
          </a:xfrm>
        </p:spPr>
        <p:txBody>
          <a:bodyPr>
            <a:normAutofit fontScale="92500"/>
          </a:bodyPr>
          <a:lstStyle/>
          <a:p>
            <a:r>
              <a:rPr lang="cs-CZ" sz="2800" dirty="0"/>
              <a:t>Úkolem finančního plánování je </a:t>
            </a:r>
            <a:r>
              <a:rPr lang="cs-CZ" sz="2800" b="1" dirty="0"/>
              <a:t>předvídat přebytky či schodky finančních zdrojů</a:t>
            </a:r>
            <a:r>
              <a:rPr lang="cs-CZ" sz="2800" dirty="0"/>
              <a:t>, ať už v krátkodobém či dlouhodobém časovém horizontu a </a:t>
            </a:r>
            <a:r>
              <a:rPr lang="cs-CZ" sz="2800" b="1" dirty="0"/>
              <a:t>rozhodovat o jejich využití či pokrytí</a:t>
            </a:r>
            <a:r>
              <a:rPr lang="cs-CZ" sz="2800" dirty="0"/>
              <a:t>.</a:t>
            </a:r>
          </a:p>
          <a:p>
            <a:r>
              <a:rPr lang="cs-CZ" sz="2800" dirty="0"/>
              <a:t>Finanční plánování zahrnuje tyto činnosti:</a:t>
            </a:r>
          </a:p>
          <a:p>
            <a:pPr lvl="1"/>
            <a:r>
              <a:rPr lang="cs-CZ" sz="2400" dirty="0">
                <a:solidFill>
                  <a:schemeClr val="hlink"/>
                </a:solidFill>
              </a:rPr>
              <a:t>plánování aktiv a pasiv</a:t>
            </a:r>
            <a:r>
              <a:rPr lang="cs-CZ" sz="2400" dirty="0"/>
              <a:t> (plánová rozvaha), tj. plánování majetkové a kapitálové struktury</a:t>
            </a:r>
          </a:p>
          <a:p>
            <a:pPr lvl="1"/>
            <a:r>
              <a:rPr lang="cs-CZ" sz="2400" dirty="0">
                <a:solidFill>
                  <a:schemeClr val="hlink"/>
                </a:solidFill>
              </a:rPr>
              <a:t>plánování výnosů, nákladů a zisku</a:t>
            </a:r>
            <a:r>
              <a:rPr lang="cs-CZ" sz="2400" dirty="0"/>
              <a:t> (plánová výsledovka), tj. plánování tržeb a odpovídajících nákladů z provozní, finanční a mimořádné činnosti</a:t>
            </a:r>
          </a:p>
          <a:p>
            <a:pPr lvl="1"/>
            <a:r>
              <a:rPr lang="cs-CZ" sz="2400" dirty="0">
                <a:solidFill>
                  <a:schemeClr val="hlink"/>
                </a:solidFill>
              </a:rPr>
              <a:t>plánování peněžních příjmů a výdajů</a:t>
            </a:r>
            <a:r>
              <a:rPr lang="cs-CZ" sz="2400" dirty="0"/>
              <a:t> (plánový výkaz cash </a:t>
            </a:r>
            <a:r>
              <a:rPr lang="cs-CZ" sz="2400" dirty="0" err="1"/>
              <a:t>flow</a:t>
            </a:r>
            <a:r>
              <a:rPr lang="cs-CZ" sz="2400" dirty="0"/>
              <a:t>) ve struktuře odpovídající peněžním tokům z provozní, finanční a investiční činnosti</a:t>
            </a:r>
          </a:p>
        </p:txBody>
      </p:sp>
    </p:spTree>
    <p:extLst>
      <p:ext uri="{BB962C8B-B14F-4D97-AF65-F5344CB8AC3E}">
        <p14:creationId xmlns:p14="http://schemas.microsoft.com/office/powerpoint/2010/main" val="150096060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1202" name="Rectangle 2"/>
          <p:cNvSpPr>
            <a:spLocks noGrp="1" noChangeArrowheads="1"/>
          </p:cNvSpPr>
          <p:nvPr>
            <p:ph type="title"/>
          </p:nvPr>
        </p:nvSpPr>
        <p:spPr>
          <a:xfrm>
            <a:off x="0" y="454360"/>
            <a:ext cx="8229600" cy="908720"/>
          </a:xfrm>
        </p:spPr>
        <p:txBody>
          <a:bodyPr/>
          <a:lstStyle/>
          <a:p>
            <a:r>
              <a:rPr lang="cs-CZ" b="1" dirty="0">
                <a:solidFill>
                  <a:srgbClr val="FF0000"/>
                </a:solidFill>
              </a:rPr>
              <a:t>Finanční plánování</a:t>
            </a:r>
          </a:p>
        </p:txBody>
      </p:sp>
      <p:sp>
        <p:nvSpPr>
          <p:cNvPr id="691203" name="Rectangle 3"/>
          <p:cNvSpPr>
            <a:spLocks noGrp="1" noChangeArrowheads="1"/>
          </p:cNvSpPr>
          <p:nvPr>
            <p:ph type="body" idx="1"/>
          </p:nvPr>
        </p:nvSpPr>
        <p:spPr>
          <a:xfrm>
            <a:off x="107504" y="1193398"/>
            <a:ext cx="8856984" cy="5018248"/>
          </a:xfrm>
        </p:spPr>
        <p:txBody>
          <a:bodyPr>
            <a:noAutofit/>
          </a:bodyPr>
          <a:lstStyle/>
          <a:p>
            <a:pPr marL="0" indent="0">
              <a:buNone/>
            </a:pPr>
            <a:r>
              <a:rPr lang="cs-CZ" sz="2400" b="1" dirty="0"/>
              <a:t>Finanční plán</a:t>
            </a:r>
          </a:p>
          <a:p>
            <a:pPr algn="just">
              <a:lnSpc>
                <a:spcPct val="90000"/>
              </a:lnSpc>
            </a:pPr>
            <a:r>
              <a:rPr lang="cs-CZ" sz="2400" dirty="0"/>
              <a:t>V</a:t>
            </a:r>
            <a:r>
              <a:rPr lang="cs-CZ" sz="2400" dirty="0">
                <a:cs typeface="Times New Roman" pitchFamily="18" charset="0"/>
              </a:rPr>
              <a:t>ychází z dosavadního vývoje a z dosažené úrovně podniku hodnocené finanční analýzou, z vývoje budoucího prodeje a vývoje ekonomického prostředí</a:t>
            </a:r>
          </a:p>
          <a:p>
            <a:pPr algn="just">
              <a:lnSpc>
                <a:spcPct val="90000"/>
              </a:lnSpc>
            </a:pPr>
            <a:r>
              <a:rPr lang="cs-CZ" sz="2400" dirty="0"/>
              <a:t>U</a:t>
            </a:r>
            <a:r>
              <a:rPr lang="cs-CZ" sz="2400" dirty="0">
                <a:cs typeface="Times New Roman" pitchFamily="18" charset="0"/>
              </a:rPr>
              <a:t>možňuje stanovit a analyzovat vazby mezi investičními návrhy a finančními možnostmi podniku</a:t>
            </a:r>
          </a:p>
          <a:p>
            <a:pPr algn="just">
              <a:lnSpc>
                <a:spcPct val="90000"/>
              </a:lnSpc>
            </a:pPr>
            <a:r>
              <a:rPr lang="cs-CZ" sz="2400" dirty="0"/>
              <a:t>U</a:t>
            </a:r>
            <a:r>
              <a:rPr lang="cs-CZ" sz="2400" dirty="0">
                <a:cs typeface="Times New Roman" pitchFamily="18" charset="0"/>
              </a:rPr>
              <a:t>možňuje pracovat podniku s různými investičními a finančními variantami</a:t>
            </a:r>
          </a:p>
          <a:p>
            <a:pPr algn="just">
              <a:lnSpc>
                <a:spcPct val="90000"/>
              </a:lnSpc>
            </a:pPr>
            <a:r>
              <a:rPr lang="cs-CZ" sz="2400" dirty="0"/>
              <a:t>O</a:t>
            </a:r>
            <a:r>
              <a:rPr lang="cs-CZ" sz="2400" dirty="0">
                <a:cs typeface="Times New Roman" pitchFamily="18" charset="0"/>
              </a:rPr>
              <a:t>mezuje finanční riziko</a:t>
            </a:r>
          </a:p>
          <a:p>
            <a:pPr algn="just">
              <a:lnSpc>
                <a:spcPct val="90000"/>
              </a:lnSpc>
            </a:pPr>
            <a:r>
              <a:rPr lang="cs-CZ" sz="2400" dirty="0"/>
              <a:t>J</a:t>
            </a:r>
            <a:r>
              <a:rPr lang="cs-CZ" sz="2400" dirty="0">
                <a:cs typeface="Times New Roman" pitchFamily="18" charset="0"/>
              </a:rPr>
              <a:t>eho úkolem je zajišťovat likviditu, dostatečný zisk před zdaněním a umožňuje sledovat základní podnikatelský cíl– růst tržní hodnoty podniku</a:t>
            </a:r>
          </a:p>
          <a:p>
            <a:pPr algn="just">
              <a:lnSpc>
                <a:spcPct val="90000"/>
              </a:lnSpc>
            </a:pPr>
            <a:r>
              <a:rPr lang="cs-CZ" sz="2400" dirty="0"/>
              <a:t>J</a:t>
            </a:r>
            <a:r>
              <a:rPr lang="cs-CZ" sz="2400" dirty="0">
                <a:cs typeface="Times New Roman" pitchFamily="18" charset="0"/>
              </a:rPr>
              <a:t>eho smyslem je projektování budoucích výsledků současných rozhodnutí </a:t>
            </a:r>
            <a:endParaRPr lang="cs-CZ" sz="2400" dirty="0"/>
          </a:p>
          <a:p>
            <a:pPr marL="0" indent="0">
              <a:buNone/>
            </a:pPr>
            <a:endParaRPr lang="cs-CZ" sz="2400" dirty="0"/>
          </a:p>
        </p:txBody>
      </p:sp>
    </p:spTree>
    <p:extLst>
      <p:ext uri="{BB962C8B-B14F-4D97-AF65-F5344CB8AC3E}">
        <p14:creationId xmlns:p14="http://schemas.microsoft.com/office/powerpoint/2010/main" val="394043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body" idx="4294967295"/>
          </p:nvPr>
        </p:nvSpPr>
        <p:spPr>
          <a:xfrm>
            <a:off x="250825" y="908050"/>
            <a:ext cx="8893175" cy="5445125"/>
          </a:xfrm>
        </p:spPr>
        <p:txBody>
          <a:bodyPr/>
          <a:lstStyle/>
          <a:p>
            <a:pPr>
              <a:lnSpc>
                <a:spcPct val="80000"/>
              </a:lnSpc>
              <a:buFontTx/>
              <a:buNone/>
            </a:pPr>
            <a:r>
              <a:rPr lang="cs-CZ" sz="1800" b="1">
                <a:solidFill>
                  <a:schemeClr val="tx1"/>
                </a:solidFill>
              </a:rPr>
              <a:t>Výchozí situace</a:t>
            </a:r>
          </a:p>
          <a:p>
            <a:pPr>
              <a:lnSpc>
                <a:spcPct val="80000"/>
              </a:lnSpc>
              <a:buFontTx/>
              <a:buNone/>
            </a:pPr>
            <a:r>
              <a:rPr lang="cs-CZ" sz="1800">
                <a:solidFill>
                  <a:schemeClr val="tx1"/>
                </a:solidFill>
              </a:rPr>
              <a:t>Plán tržeb v jednotlivých čtvrtletích r. 2008:</a:t>
            </a:r>
          </a:p>
          <a:p>
            <a:pPr>
              <a:lnSpc>
                <a:spcPct val="80000"/>
              </a:lnSpc>
              <a:buFontTx/>
              <a:buNone/>
            </a:pPr>
            <a:r>
              <a:rPr lang="cs-CZ" sz="1800">
                <a:solidFill>
                  <a:schemeClr val="tx1"/>
                </a:solidFill>
              </a:rPr>
              <a:t>I.	110 200   tis. Kč</a:t>
            </a:r>
          </a:p>
          <a:p>
            <a:pPr>
              <a:lnSpc>
                <a:spcPct val="80000"/>
              </a:lnSpc>
              <a:buFontTx/>
              <a:buNone/>
            </a:pPr>
            <a:r>
              <a:rPr lang="cs-CZ" sz="1800">
                <a:solidFill>
                  <a:schemeClr val="tx1"/>
                </a:solidFill>
              </a:rPr>
              <a:t>II.	 90 350   tis. Kč</a:t>
            </a:r>
          </a:p>
          <a:p>
            <a:pPr>
              <a:lnSpc>
                <a:spcPct val="80000"/>
              </a:lnSpc>
              <a:buFontTx/>
              <a:buNone/>
            </a:pPr>
            <a:r>
              <a:rPr lang="cs-CZ" sz="1800">
                <a:solidFill>
                  <a:schemeClr val="tx1"/>
                </a:solidFill>
              </a:rPr>
              <a:t>III. 	 71 530   tis. Kč	</a:t>
            </a:r>
          </a:p>
          <a:p>
            <a:pPr>
              <a:lnSpc>
                <a:spcPct val="80000"/>
              </a:lnSpc>
              <a:buFontTx/>
              <a:buNone/>
            </a:pPr>
            <a:r>
              <a:rPr lang="cs-CZ" sz="1800">
                <a:solidFill>
                  <a:schemeClr val="tx1"/>
                </a:solidFill>
              </a:rPr>
              <a:t>IV.	 88 482   tis. Kč	</a:t>
            </a:r>
          </a:p>
          <a:p>
            <a:pPr>
              <a:lnSpc>
                <a:spcPct val="80000"/>
              </a:lnSpc>
              <a:buFontTx/>
              <a:buNone/>
            </a:pPr>
            <a:endParaRPr lang="cs-CZ" sz="1800">
              <a:solidFill>
                <a:schemeClr val="tx1"/>
              </a:solidFill>
            </a:endParaRPr>
          </a:p>
          <a:p>
            <a:pPr>
              <a:lnSpc>
                <a:spcPct val="80000"/>
              </a:lnSpc>
            </a:pPr>
            <a:r>
              <a:rPr lang="cs-CZ" sz="1800">
                <a:solidFill>
                  <a:schemeClr val="tx1"/>
                </a:solidFill>
              </a:rPr>
              <a:t>Skutečné tržby ve IV.Q r. 2007 … 75 200 tis.Kč.			 </a:t>
            </a:r>
          </a:p>
          <a:p>
            <a:pPr>
              <a:lnSpc>
                <a:spcPct val="80000"/>
              </a:lnSpc>
            </a:pPr>
            <a:r>
              <a:rPr lang="cs-CZ" sz="1800">
                <a:solidFill>
                  <a:schemeClr val="tx1"/>
                </a:solidFill>
              </a:rPr>
              <a:t>Pohledávky ve IV. Q. r. 2007 … 52 263 tis.Kč.</a:t>
            </a:r>
          </a:p>
          <a:p>
            <a:pPr>
              <a:lnSpc>
                <a:spcPct val="80000"/>
              </a:lnSpc>
            </a:pPr>
            <a:r>
              <a:rPr lang="cs-CZ" sz="1800">
                <a:solidFill>
                  <a:schemeClr val="tx1"/>
                </a:solidFill>
              </a:rPr>
              <a:t>Očekávaná splatnost pohledávek: 60% v příslušném Q., 40% v následujícím Q. </a:t>
            </a:r>
          </a:p>
          <a:p>
            <a:pPr>
              <a:lnSpc>
                <a:spcPct val="80000"/>
              </a:lnSpc>
            </a:pPr>
            <a:r>
              <a:rPr lang="cs-CZ" sz="1800">
                <a:solidFill>
                  <a:schemeClr val="tx1"/>
                </a:solidFill>
              </a:rPr>
              <a:t>Výdaje na nákup od dodav. …65% tržeb přísl. období.	</a:t>
            </a:r>
          </a:p>
          <a:p>
            <a:pPr>
              <a:lnSpc>
                <a:spcPct val="80000"/>
              </a:lnSpc>
            </a:pPr>
            <a:r>
              <a:rPr lang="cs-CZ" sz="1800">
                <a:solidFill>
                  <a:schemeClr val="tx1"/>
                </a:solidFill>
              </a:rPr>
              <a:t>Mzdové náklady činí 20% tržeb.</a:t>
            </a:r>
          </a:p>
          <a:p>
            <a:pPr>
              <a:lnSpc>
                <a:spcPct val="80000"/>
              </a:lnSpc>
            </a:pPr>
            <a:r>
              <a:rPr lang="cs-CZ" sz="1800">
                <a:solidFill>
                  <a:schemeClr val="tx1"/>
                </a:solidFill>
              </a:rPr>
              <a:t>Platba úroků je plánována na I. čtvrt. ve výši 11 177 tis.Kč.	</a:t>
            </a:r>
          </a:p>
          <a:p>
            <a:pPr>
              <a:lnSpc>
                <a:spcPct val="80000"/>
              </a:lnSpc>
            </a:pPr>
            <a:r>
              <a:rPr lang="cs-CZ" sz="1800">
                <a:solidFill>
                  <a:schemeClr val="tx1"/>
                </a:solidFill>
              </a:rPr>
              <a:t>Platba dividend - III. a IV.Q ve výši 12 400 tis. resp. 14 800 tis.Kč.</a:t>
            </a:r>
          </a:p>
          <a:p>
            <a:pPr>
              <a:lnSpc>
                <a:spcPct val="80000"/>
              </a:lnSpc>
            </a:pPr>
            <a:r>
              <a:rPr lang="cs-CZ" sz="1800">
                <a:solidFill>
                  <a:schemeClr val="tx1"/>
                </a:solidFill>
              </a:rPr>
              <a:t>V každém Q. dále firma platí zálohy na DzPPO ve výši 1 500 tis. Kč.</a:t>
            </a:r>
          </a:p>
          <a:p>
            <a:pPr>
              <a:lnSpc>
                <a:spcPct val="80000"/>
              </a:lnSpc>
            </a:pPr>
            <a:r>
              <a:rPr lang="cs-CZ" sz="1800">
                <a:solidFill>
                  <a:schemeClr val="tx1"/>
                </a:solidFill>
              </a:rPr>
              <a:t>Ve II. Q je navíc očekáván doplatek DzPPO ve výši 1 300 tis. Kč.	</a:t>
            </a:r>
          </a:p>
          <a:p>
            <a:pPr>
              <a:lnSpc>
                <a:spcPct val="80000"/>
              </a:lnSpc>
            </a:pPr>
            <a:r>
              <a:rPr lang="cs-CZ" sz="1800">
                <a:solidFill>
                  <a:schemeClr val="tx1"/>
                </a:solidFill>
              </a:rPr>
              <a:t>Je požadována minimální rezerva hotovosti  5 000  tis. Kč.	</a:t>
            </a:r>
          </a:p>
          <a:p>
            <a:pPr>
              <a:lnSpc>
                <a:spcPct val="80000"/>
              </a:lnSpc>
            </a:pPr>
            <a:r>
              <a:rPr lang="cs-CZ" sz="1800">
                <a:solidFill>
                  <a:schemeClr val="tx1"/>
                </a:solidFill>
              </a:rPr>
              <a:t>Počáteční stav PP v r. 2008 je 11 104 tis. Kč.</a:t>
            </a:r>
          </a:p>
          <a:p>
            <a:pPr>
              <a:lnSpc>
                <a:spcPct val="80000"/>
              </a:lnSpc>
              <a:buFontTx/>
              <a:buNone/>
            </a:pPr>
            <a:endParaRPr lang="cs-CZ" sz="1800">
              <a:solidFill>
                <a:schemeClr val="tx1"/>
              </a:solidFill>
            </a:endParaRPr>
          </a:p>
        </p:txBody>
      </p:sp>
      <p:sp>
        <p:nvSpPr>
          <p:cNvPr id="500739" name="Rectangle 3"/>
          <p:cNvSpPr>
            <a:spLocks noGrp="1" noChangeArrowheads="1"/>
          </p:cNvSpPr>
          <p:nvPr>
            <p:ph type="title" idx="4294967295"/>
          </p:nvPr>
        </p:nvSpPr>
        <p:spPr>
          <a:xfrm>
            <a:off x="1036949" y="388937"/>
            <a:ext cx="8229600" cy="777875"/>
          </a:xfrm>
        </p:spPr>
        <p:txBody>
          <a:bodyPr/>
          <a:lstStyle/>
          <a:p>
            <a:pPr fontAlgn="auto">
              <a:spcAft>
                <a:spcPts val="0"/>
              </a:spcAft>
              <a:defRPr/>
            </a:pPr>
            <a:r>
              <a:rPr lang="cs-CZ" sz="2800" dirty="0">
                <a:solidFill>
                  <a:srgbClr val="FF0000"/>
                </a:solidFill>
              </a:rPr>
              <a:t>Finanční plánování – zjednodušená ukázka </a:t>
            </a:r>
          </a:p>
        </p:txBody>
      </p:sp>
    </p:spTree>
    <p:extLst>
      <p:ext uri="{BB962C8B-B14F-4D97-AF65-F5344CB8AC3E}">
        <p14:creationId xmlns:p14="http://schemas.microsoft.com/office/powerpoint/2010/main" val="270148468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4146" name="Object 2"/>
          <p:cNvGraphicFramePr>
            <a:graphicFrameLocks noChangeAspect="1"/>
          </p:cNvGraphicFramePr>
          <p:nvPr/>
        </p:nvGraphicFramePr>
        <p:xfrm>
          <a:off x="684213" y="1989138"/>
          <a:ext cx="8299450" cy="2657475"/>
        </p:xfrm>
        <a:graphic>
          <a:graphicData uri="http://schemas.openxmlformats.org/presentationml/2006/ole">
            <mc:AlternateContent xmlns:mc="http://schemas.openxmlformats.org/markup-compatibility/2006">
              <mc:Choice xmlns:v="urn:schemas-microsoft-com:vml" Requires="v">
                <p:oleObj spid="_x0000_s8201" name="List" r:id="rId3" imgW="5076430" imgH="1626252" progId="Excel.Sheet.8">
                  <p:embed/>
                </p:oleObj>
              </mc:Choice>
              <mc:Fallback>
                <p:oleObj name="List" r:id="rId3" imgW="5076430" imgH="1626252" progId="Excel.Sheet.8">
                  <p:embed/>
                  <p:pic>
                    <p:nvPicPr>
                      <p:cNvPr id="134146"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213" y="1989138"/>
                        <a:ext cx="8299450" cy="2657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4147" name="Rectangle 3"/>
          <p:cNvSpPr>
            <a:spLocks noChangeArrowheads="1"/>
          </p:cNvSpPr>
          <p:nvPr/>
        </p:nvSpPr>
        <p:spPr bwMode="auto">
          <a:xfrm>
            <a:off x="898525" y="342107"/>
            <a:ext cx="79216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pPr algn="ctr" eaLnBrk="0" hangingPunct="0"/>
            <a:r>
              <a:rPr lang="cs-CZ" sz="2800" dirty="0">
                <a:solidFill>
                  <a:srgbClr val="FF0000"/>
                </a:solidFill>
              </a:rPr>
              <a:t>Finanční plánování – zjednodušená ukázka </a:t>
            </a:r>
          </a:p>
        </p:txBody>
      </p:sp>
      <p:sp>
        <p:nvSpPr>
          <p:cNvPr id="134148" name="Line 4"/>
          <p:cNvSpPr>
            <a:spLocks noChangeShapeType="1"/>
          </p:cNvSpPr>
          <p:nvPr/>
        </p:nvSpPr>
        <p:spPr bwMode="auto">
          <a:xfrm flipV="1">
            <a:off x="5867400" y="2636838"/>
            <a:ext cx="360363" cy="15113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34149" name="Line 5"/>
          <p:cNvSpPr>
            <a:spLocks noChangeShapeType="1"/>
          </p:cNvSpPr>
          <p:nvPr/>
        </p:nvSpPr>
        <p:spPr bwMode="auto">
          <a:xfrm>
            <a:off x="3995738" y="3357563"/>
            <a:ext cx="936625" cy="0"/>
          </a:xfrm>
          <a:prstGeom prst="line">
            <a:avLst/>
          </a:prstGeom>
          <a:noFill/>
          <a:ln w="190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34150" name="Line 6"/>
          <p:cNvSpPr>
            <a:spLocks noChangeShapeType="1"/>
          </p:cNvSpPr>
          <p:nvPr/>
        </p:nvSpPr>
        <p:spPr bwMode="auto">
          <a:xfrm>
            <a:off x="3995738" y="3644900"/>
            <a:ext cx="1223962" cy="0"/>
          </a:xfrm>
          <a:prstGeom prst="line">
            <a:avLst/>
          </a:prstGeom>
          <a:noFill/>
          <a:ln w="1905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34151" name="Line 7"/>
          <p:cNvSpPr>
            <a:spLocks noChangeShapeType="1"/>
          </p:cNvSpPr>
          <p:nvPr/>
        </p:nvSpPr>
        <p:spPr bwMode="auto">
          <a:xfrm>
            <a:off x="5364163" y="2997200"/>
            <a:ext cx="0" cy="215900"/>
          </a:xfrm>
          <a:prstGeom prst="line">
            <a:avLst/>
          </a:prstGeom>
          <a:noFill/>
          <a:ln w="190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34152" name="Line 8"/>
          <p:cNvSpPr>
            <a:spLocks noChangeShapeType="1"/>
          </p:cNvSpPr>
          <p:nvPr/>
        </p:nvSpPr>
        <p:spPr bwMode="auto">
          <a:xfrm>
            <a:off x="4859338" y="2997200"/>
            <a:ext cx="433387" cy="503238"/>
          </a:xfrm>
          <a:prstGeom prst="line">
            <a:avLst/>
          </a:prstGeom>
          <a:noFill/>
          <a:ln w="1905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Tree>
    <p:extLst>
      <p:ext uri="{BB962C8B-B14F-4D97-AF65-F5344CB8AC3E}">
        <p14:creationId xmlns:p14="http://schemas.microsoft.com/office/powerpoint/2010/main" val="311628588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787" name="Rectangle 3"/>
          <p:cNvSpPr>
            <a:spLocks noGrp="1" noChangeArrowheads="1"/>
          </p:cNvSpPr>
          <p:nvPr>
            <p:ph type="title"/>
          </p:nvPr>
        </p:nvSpPr>
        <p:spPr>
          <a:xfrm>
            <a:off x="914400" y="358579"/>
            <a:ext cx="8229600" cy="706437"/>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Aft>
                <a:spcPts val="0"/>
              </a:spcAft>
              <a:defRPr/>
            </a:pPr>
            <a:r>
              <a:rPr lang="cs-CZ" sz="2800" dirty="0">
                <a:solidFill>
                  <a:srgbClr val="FF0000"/>
                </a:solidFill>
              </a:rPr>
              <a:t>Finanční plánování – zjednodušená ukázka </a:t>
            </a:r>
          </a:p>
        </p:txBody>
      </p:sp>
      <p:graphicFrame>
        <p:nvGraphicFramePr>
          <p:cNvPr id="135171" name="Object 2"/>
          <p:cNvGraphicFramePr>
            <a:graphicFrameLocks noGrp="1" noChangeAspect="1"/>
          </p:cNvGraphicFramePr>
          <p:nvPr>
            <p:ph idx="1"/>
            <p:extLst>
              <p:ext uri="{D42A27DB-BD31-4B8C-83A1-F6EECF244321}">
                <p14:modId xmlns:p14="http://schemas.microsoft.com/office/powerpoint/2010/main" val="3306409891"/>
              </p:ext>
            </p:extLst>
          </p:nvPr>
        </p:nvGraphicFramePr>
        <p:xfrm>
          <a:off x="1403350" y="1065016"/>
          <a:ext cx="6602413" cy="5805488"/>
        </p:xfrm>
        <a:graphic>
          <a:graphicData uri="http://schemas.openxmlformats.org/presentationml/2006/ole">
            <mc:AlternateContent xmlns:mc="http://schemas.openxmlformats.org/markup-compatibility/2006">
              <mc:Choice xmlns:v="urn:schemas-microsoft-com:vml" Requires="v">
                <p:oleObj spid="_x0000_s9225" name="List" r:id="rId3" imgW="4430365" imgH="3895240" progId="Excel.Sheet.8">
                  <p:embed/>
                </p:oleObj>
              </mc:Choice>
              <mc:Fallback>
                <p:oleObj name="List" r:id="rId3" imgW="4430365" imgH="3895240" progId="Excel.Sheet.8">
                  <p:embed/>
                  <p:pic>
                    <p:nvPicPr>
                      <p:cNvPr id="135171" name="Object 2"/>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3350" y="1065016"/>
                        <a:ext cx="6602413" cy="5805488"/>
                      </a:xfrm>
                      <a:prstGeom prst="rect">
                        <a:avLst/>
                      </a:prstGeom>
                      <a:solidFill>
                        <a:schemeClr val="bg1"/>
                      </a:solidFill>
                      <a:ln>
                        <a:noFill/>
                      </a:ln>
                      <a:extLst/>
                    </p:spPr>
                  </p:pic>
                </p:oleObj>
              </mc:Fallback>
            </mc:AlternateContent>
          </a:graphicData>
        </a:graphic>
      </p:graphicFrame>
    </p:spTree>
    <p:extLst>
      <p:ext uri="{BB962C8B-B14F-4D97-AF65-F5344CB8AC3E}">
        <p14:creationId xmlns:p14="http://schemas.microsoft.com/office/powerpoint/2010/main" val="374026699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1</a:t>
            </a:r>
          </a:p>
        </p:txBody>
      </p:sp>
      <p:sp>
        <p:nvSpPr>
          <p:cNvPr id="3" name="Zástupný symbol pro obsah 2"/>
          <p:cNvSpPr>
            <a:spLocks noGrp="1"/>
          </p:cNvSpPr>
          <p:nvPr>
            <p:ph idx="1"/>
          </p:nvPr>
        </p:nvSpPr>
        <p:spPr>
          <a:xfrm>
            <a:off x="323528" y="1340769"/>
            <a:ext cx="8568952" cy="2736304"/>
          </a:xfrm>
        </p:spPr>
        <p:txBody>
          <a:bodyPr/>
          <a:lstStyle/>
          <a:p>
            <a:r>
              <a:rPr lang="cs-CZ" sz="2400" dirty="0">
                <a:latin typeface="Times New Roman" pitchFamily="18" charset="0"/>
                <a:cs typeface="Times New Roman" pitchFamily="18" charset="0"/>
              </a:rPr>
              <a:t>Podnik fakturoval v roce I. v hodnotě 8 mil. Kč. Zároveň v tomto roce spotřeboval a zaplatil za materiál 5 mil. Kč, odpisy činily 0,3 mil Kč. Daň ze zisku ve výši 19 % bude zaplacena v roce II. V I. roce odběratel zaplatil 80 % fakturované částky. Určete přírůstek peněžní hotovosti za rok I. Využijte přímou i nepřímou metodu </a:t>
            </a:r>
          </a:p>
        </p:txBody>
      </p:sp>
      <p:sp>
        <p:nvSpPr>
          <p:cNvPr id="4" name="Obdélník 3"/>
          <p:cNvSpPr/>
          <p:nvPr/>
        </p:nvSpPr>
        <p:spPr>
          <a:xfrm>
            <a:off x="611560" y="4149080"/>
            <a:ext cx="7560840" cy="830997"/>
          </a:xfrm>
          <a:prstGeom prst="rect">
            <a:avLst/>
          </a:prstGeom>
        </p:spPr>
        <p:txBody>
          <a:bodyPr wrap="square">
            <a:spAutoFit/>
          </a:bodyPr>
          <a:lstStyle/>
          <a:p>
            <a:r>
              <a:rPr lang="cs-CZ" sz="2400" b="1" dirty="0">
                <a:latin typeface="Times New Roman" pitchFamily="18" charset="0"/>
                <a:cs typeface="Times New Roman" pitchFamily="18" charset="0"/>
              </a:rPr>
              <a:t>Řešení:</a:t>
            </a:r>
          </a:p>
          <a:p>
            <a:r>
              <a:rPr lang="cs-CZ" sz="2400" b="1" dirty="0">
                <a:latin typeface="Times New Roman" pitchFamily="18" charset="0"/>
                <a:cs typeface="Times New Roman" pitchFamily="18" charset="0"/>
              </a:rPr>
              <a:t>Přímá metoda:</a:t>
            </a:r>
          </a:p>
        </p:txBody>
      </p:sp>
    </p:spTree>
    <p:extLst>
      <p:ext uri="{BB962C8B-B14F-4D97-AF65-F5344CB8AC3E}">
        <p14:creationId xmlns:p14="http://schemas.microsoft.com/office/powerpoint/2010/main" val="3548890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66" name="Group 2"/>
          <p:cNvGraphicFramePr>
            <a:graphicFrameLocks noGrp="1"/>
          </p:cNvGraphicFramePr>
          <p:nvPr>
            <p:ph sz="half" idx="1"/>
            <p:extLst>
              <p:ext uri="{D42A27DB-BD31-4B8C-83A1-F6EECF244321}">
                <p14:modId xmlns:p14="http://schemas.microsoft.com/office/powerpoint/2010/main" val="2280705857"/>
              </p:ext>
            </p:extLst>
          </p:nvPr>
        </p:nvGraphicFramePr>
        <p:xfrm>
          <a:off x="251520" y="2924944"/>
          <a:ext cx="4186238" cy="2377440"/>
        </p:xfrm>
        <a:graphic>
          <a:graphicData uri="http://schemas.openxmlformats.org/drawingml/2006/table">
            <a:tbl>
              <a:tblPr/>
              <a:tblGrid>
                <a:gridCol w="2798763">
                  <a:extLst>
                    <a:ext uri="{9D8B030D-6E8A-4147-A177-3AD203B41FA5}">
                      <a16:colId xmlns:a16="http://schemas.microsoft.com/office/drawing/2014/main" val="20000"/>
                    </a:ext>
                  </a:extLst>
                </a:gridCol>
                <a:gridCol w="1387475">
                  <a:extLst>
                    <a:ext uri="{9D8B030D-6E8A-4147-A177-3AD203B41FA5}">
                      <a16:colId xmlns:a16="http://schemas.microsoft.com/office/drawing/2014/main" val="20001"/>
                    </a:ext>
                  </a:extLst>
                </a:gridCol>
              </a:tblGrid>
              <a:tr h="28098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257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098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098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257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8098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cs-CZ" sz="2000" b="1" i="0" u="none" strike="noStrike" cap="none" normalizeH="0" baseline="0" dirty="0">
                          <a:ln>
                            <a:noFill/>
                          </a:ln>
                          <a:solidFill>
                            <a:schemeClr val="tx1"/>
                          </a:solidFill>
                          <a:effectLst/>
                          <a:latin typeface="Arial" pitchFamily="34" charset="0"/>
                          <a:cs typeface="Arial" pitchFamily="34" charset="0"/>
                        </a:rPr>
                        <a:t>EAT</a:t>
                      </a:r>
                      <a:endParaRPr kumimoji="0" lang="cs-CZ" sz="20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11289" name="Group 25"/>
          <p:cNvGraphicFramePr>
            <a:graphicFrameLocks noGrp="1"/>
          </p:cNvGraphicFramePr>
          <p:nvPr>
            <p:ph sz="quarter" idx="2"/>
            <p:extLst>
              <p:ext uri="{D42A27DB-BD31-4B8C-83A1-F6EECF244321}">
                <p14:modId xmlns:p14="http://schemas.microsoft.com/office/powerpoint/2010/main" val="1256305955"/>
              </p:ext>
            </p:extLst>
          </p:nvPr>
        </p:nvGraphicFramePr>
        <p:xfrm>
          <a:off x="4932040" y="2924944"/>
          <a:ext cx="4038600" cy="2185989"/>
        </p:xfrm>
        <a:graphic>
          <a:graphicData uri="http://schemas.openxmlformats.org/drawingml/2006/table">
            <a:tbl>
              <a:tblPr/>
              <a:tblGrid>
                <a:gridCol w="2673350">
                  <a:extLst>
                    <a:ext uri="{9D8B030D-6E8A-4147-A177-3AD203B41FA5}">
                      <a16:colId xmlns:a16="http://schemas.microsoft.com/office/drawing/2014/main" val="20000"/>
                    </a:ext>
                  </a:extLst>
                </a:gridCol>
                <a:gridCol w="1365250">
                  <a:extLst>
                    <a:ext uri="{9D8B030D-6E8A-4147-A177-3AD203B41FA5}">
                      <a16:colId xmlns:a16="http://schemas.microsoft.com/office/drawing/2014/main" val="20001"/>
                    </a:ext>
                  </a:extLst>
                </a:gridCol>
              </a:tblGrid>
              <a:tr h="436563">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815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36563">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3815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36563">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cs-CZ" sz="2000" b="1" i="0" u="none" strike="noStrike" cap="none" normalizeH="0" baseline="0" dirty="0">
                          <a:ln>
                            <a:noFill/>
                          </a:ln>
                          <a:solidFill>
                            <a:schemeClr val="tx1"/>
                          </a:solidFill>
                          <a:effectLst/>
                          <a:latin typeface="Arial" pitchFamily="34" charset="0"/>
                          <a:cs typeface="Arial" pitchFamily="34" charset="0"/>
                        </a:rPr>
                        <a:t>CF</a:t>
                      </a:r>
                      <a:endParaRPr kumimoji="0" lang="cs-CZ" sz="20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1309" name="Rectangle 45"/>
          <p:cNvSpPr>
            <a:spLocks noGrp="1" noChangeArrowheads="1"/>
          </p:cNvSpPr>
          <p:nvPr>
            <p:ph sz="quarter" idx="3"/>
          </p:nvPr>
        </p:nvSpPr>
        <p:spPr>
          <a:xfrm>
            <a:off x="0" y="1484784"/>
            <a:ext cx="6767512" cy="1008063"/>
          </a:xfrm>
        </p:spPr>
        <p:txBody>
          <a:bodyPr>
            <a:normAutofit fontScale="85000" lnSpcReduction="20000"/>
          </a:bodyPr>
          <a:lstStyle/>
          <a:p>
            <a:pPr algn="ctr">
              <a:buFontTx/>
              <a:buNone/>
            </a:pPr>
            <a:r>
              <a:rPr lang="cs-CZ" sz="2400" b="1" dirty="0"/>
              <a:t>Nepřímá metoda:</a:t>
            </a:r>
          </a:p>
          <a:p>
            <a:pPr algn="ctr">
              <a:buFontTx/>
              <a:buNone/>
            </a:pPr>
            <a:endParaRPr lang="cs-CZ" sz="2400" b="1" dirty="0"/>
          </a:p>
          <a:p>
            <a:pPr>
              <a:buFontTx/>
              <a:buNone/>
            </a:pPr>
            <a:r>
              <a:rPr lang="cs-CZ" sz="2400" b="1" dirty="0"/>
              <a:t>Výkaz zisků a ztrát</a:t>
            </a:r>
          </a:p>
        </p:txBody>
      </p:sp>
      <p:sp>
        <p:nvSpPr>
          <p:cNvPr id="11310" name="Rectangle 46"/>
          <p:cNvSpPr>
            <a:spLocks noChangeArrowheads="1"/>
          </p:cNvSpPr>
          <p:nvPr/>
        </p:nvSpPr>
        <p:spPr bwMode="auto">
          <a:xfrm>
            <a:off x="4860032" y="2348880"/>
            <a:ext cx="4283968" cy="360363"/>
          </a:xfrm>
          <a:prstGeom prst="rect">
            <a:avLst/>
          </a:prstGeom>
          <a:noFill/>
          <a:ln w="9525">
            <a:noFill/>
            <a:miter lim="800000"/>
            <a:headEnd/>
            <a:tailEnd/>
          </a:ln>
          <a:effectLst/>
        </p:spPr>
        <p:txBody>
          <a:bodyPr/>
          <a:lstStyle/>
          <a:p>
            <a:pPr marL="342900" indent="-342900">
              <a:spcBef>
                <a:spcPct val="20000"/>
              </a:spcBef>
            </a:pPr>
            <a:r>
              <a:rPr lang="cs-CZ" sz="2400" b="1" dirty="0"/>
              <a:t>CF</a:t>
            </a:r>
            <a:endParaRPr lang="cs-CZ" sz="2400" dirty="0"/>
          </a:p>
        </p:txBody>
      </p:sp>
      <p:sp>
        <p:nvSpPr>
          <p:cNvPr id="6" name="Nadpis 1"/>
          <p:cNvSpPr>
            <a:spLocks noGrp="1"/>
          </p:cNvSpPr>
          <p:nvPr>
            <p:ph type="title"/>
          </p:nvPr>
        </p:nvSpPr>
        <p:spPr>
          <a:xfrm>
            <a:off x="665507" y="313051"/>
            <a:ext cx="7283450" cy="1143000"/>
          </a:xfrm>
        </p:spPr>
        <p:txBody>
          <a:bodyPr/>
          <a:lstStyle/>
          <a:p>
            <a:r>
              <a:rPr lang="cs-CZ" dirty="0"/>
              <a:t>Příklad 1</a:t>
            </a:r>
          </a:p>
        </p:txBody>
      </p:sp>
    </p:spTree>
    <p:extLst>
      <p:ext uri="{BB962C8B-B14F-4D97-AF65-F5344CB8AC3E}">
        <p14:creationId xmlns:p14="http://schemas.microsoft.com/office/powerpoint/2010/main" val="80326412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body" idx="1"/>
          </p:nvPr>
        </p:nvSpPr>
        <p:spPr>
          <a:xfrm>
            <a:off x="292231" y="622169"/>
            <a:ext cx="7956376" cy="3212976"/>
          </a:xfrm>
        </p:spPr>
        <p:txBody>
          <a:bodyPr/>
          <a:lstStyle/>
          <a:p>
            <a:pPr>
              <a:buFontTx/>
              <a:buNone/>
            </a:pPr>
            <a:r>
              <a:rPr lang="cs-CZ" sz="2400" dirty="0"/>
              <a:t>	</a:t>
            </a:r>
            <a:r>
              <a:rPr lang="cs-CZ" sz="2400" b="1" dirty="0"/>
              <a:t>Př. 2</a:t>
            </a:r>
            <a:r>
              <a:rPr lang="cs-CZ" sz="2400" dirty="0"/>
              <a:t>: ze zadaných údajů spočtěte cash </a:t>
            </a:r>
            <a:r>
              <a:rPr lang="cs-CZ" sz="2400" dirty="0" err="1"/>
              <a:t>flow</a:t>
            </a:r>
            <a:r>
              <a:rPr lang="cs-CZ" sz="2400" dirty="0"/>
              <a:t> za dané období: EAT=200, byly vyplaceny dividendy 50, podařilo se snížit zásoby o 120 a pohledávky o 50, bylo nutno pořídit nové stroje v hodnotě 500, roční odpisy 200, podnik získal úvěr ve výši 100. Jakou hotovost bude mít podnik k dispozici na konci období, měl-li na začátku období 100?</a:t>
            </a:r>
          </a:p>
        </p:txBody>
      </p:sp>
      <p:sp>
        <p:nvSpPr>
          <p:cNvPr id="12291" name="Rectangle 3"/>
          <p:cNvSpPr>
            <a:spLocks noChangeArrowheads="1"/>
          </p:cNvSpPr>
          <p:nvPr/>
        </p:nvSpPr>
        <p:spPr bwMode="auto">
          <a:xfrm>
            <a:off x="395288" y="3213100"/>
            <a:ext cx="8497887" cy="3240088"/>
          </a:xfrm>
          <a:prstGeom prst="rect">
            <a:avLst/>
          </a:prstGeom>
          <a:noFill/>
          <a:ln w="9525">
            <a:noFill/>
            <a:miter lim="800000"/>
            <a:headEnd/>
            <a:tailEnd/>
          </a:ln>
          <a:effectLst/>
        </p:spPr>
        <p:txBody>
          <a:bodyPr/>
          <a:lstStyle/>
          <a:p>
            <a:pPr marL="342900" indent="-342900">
              <a:spcBef>
                <a:spcPct val="20000"/>
              </a:spcBef>
            </a:pPr>
            <a:r>
              <a:rPr lang="cs-CZ" sz="2400" dirty="0"/>
              <a:t>	Řešení:</a:t>
            </a:r>
          </a:p>
          <a:p>
            <a:pPr marL="342900" indent="-342900">
              <a:spcBef>
                <a:spcPct val="20000"/>
              </a:spcBef>
            </a:pPr>
            <a:r>
              <a:rPr lang="cs-CZ" sz="2400" dirty="0"/>
              <a:t>	</a:t>
            </a:r>
            <a:endParaRPr lang="cs-CZ" sz="2400" b="1" u="sng" dirty="0"/>
          </a:p>
        </p:txBody>
      </p:sp>
    </p:spTree>
    <p:extLst>
      <p:ext uri="{BB962C8B-B14F-4D97-AF65-F5344CB8AC3E}">
        <p14:creationId xmlns:p14="http://schemas.microsoft.com/office/powerpoint/2010/main" val="186251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animEffect transition="in" filter="checkerboard(across)">
                                      <p:cBhvr>
                                        <p:cTn id="7" dur="500"/>
                                        <p:tgtEl>
                                          <p:spTgt spid="122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251520" y="113122"/>
            <a:ext cx="8308018" cy="1295400"/>
          </a:xfrm>
          <a:solidFill>
            <a:schemeClr val="bg1"/>
          </a:solidFill>
          <a:effectLst>
            <a:outerShdw blurRad="50800" dist="50800" dir="5400000" algn="ctr" rotWithShape="0">
              <a:schemeClr val="bg1"/>
            </a:outerShdw>
          </a:effectLst>
        </p:spPr>
        <p:txBody>
          <a:bodyPr/>
          <a:lstStyle/>
          <a:p>
            <a:pPr algn="l" eaLnBrk="1" hangingPunct="1"/>
            <a:r>
              <a:rPr lang="cs-CZ" sz="2200" dirty="0">
                <a:latin typeface="Times New Roman" pitchFamily="18" charset="0"/>
              </a:rPr>
              <a:t>Př. 3: Rozvaha podniku ABC (v tis. Kč) na začátku a konci období je v tabulce, podnik v tomto období má čistý zisk ve výši 145 tis. Kč, dividendy nerozděloval.</a:t>
            </a:r>
          </a:p>
        </p:txBody>
      </p:sp>
      <p:graphicFrame>
        <p:nvGraphicFramePr>
          <p:cNvPr id="573501" name="Group 61"/>
          <p:cNvGraphicFramePr>
            <a:graphicFrameLocks noGrp="1"/>
          </p:cNvGraphicFramePr>
          <p:nvPr>
            <p:ph type="tbl" idx="1"/>
          </p:nvPr>
        </p:nvGraphicFramePr>
        <p:xfrm>
          <a:off x="251520" y="1556792"/>
          <a:ext cx="8382000" cy="4707891"/>
        </p:xfrm>
        <a:graphic>
          <a:graphicData uri="http://schemas.openxmlformats.org/drawingml/2006/table">
            <a:tbl>
              <a:tblPr/>
              <a:tblGrid>
                <a:gridCol w="22098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2209800">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tblGrid>
              <a:tr h="588963">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1" i="0" u="none" strike="noStrike" cap="none" normalizeH="0" baseline="0" dirty="0">
                          <a:ln>
                            <a:noFill/>
                          </a:ln>
                          <a:solidFill>
                            <a:schemeClr val="tx1"/>
                          </a:solidFill>
                          <a:effectLst/>
                          <a:latin typeface="Times New Roman" pitchFamily="18" charset="0"/>
                        </a:rPr>
                        <a:t>Aktiva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1" i="0" u="none" strike="noStrike" cap="none" normalizeH="0" baseline="0">
                          <a:ln>
                            <a:noFill/>
                          </a:ln>
                          <a:solidFill>
                            <a:schemeClr val="tx1"/>
                          </a:solidFill>
                          <a:effectLst/>
                          <a:latin typeface="Times New Roman" pitchFamily="18" charset="0"/>
                        </a:rPr>
                        <a:t>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1" i="0" u="none" strike="noStrike" cap="none" normalizeH="0" baseline="0">
                          <a:ln>
                            <a:noFill/>
                          </a:ln>
                          <a:solidFill>
                            <a:schemeClr val="tx1"/>
                          </a:solidFill>
                          <a:effectLst/>
                          <a:latin typeface="Times New Roman" pitchFamily="18" charset="0"/>
                        </a:rPr>
                        <a:t>31.12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1" i="0" u="none" strike="noStrike" cap="none" normalizeH="0" baseline="0">
                          <a:ln>
                            <a:noFill/>
                          </a:ln>
                          <a:solidFill>
                            <a:schemeClr val="tx1"/>
                          </a:solidFill>
                          <a:effectLst/>
                          <a:latin typeface="Times New Roman" pitchFamily="18" charset="0"/>
                        </a:rPr>
                        <a:t>Pasiva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1" i="0" u="none" strike="noStrike" cap="none" normalizeH="0" baseline="0">
                          <a:ln>
                            <a:noFill/>
                          </a:ln>
                          <a:solidFill>
                            <a:schemeClr val="tx1"/>
                          </a:solidFill>
                          <a:effectLst/>
                          <a:latin typeface="Times New Roman" pitchFamily="18" charset="0"/>
                        </a:rPr>
                        <a:t>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1" i="0" u="none" strike="noStrike" cap="none" normalizeH="0" baseline="0">
                          <a:ln>
                            <a:noFill/>
                          </a:ln>
                          <a:solidFill>
                            <a:schemeClr val="tx1"/>
                          </a:solidFill>
                          <a:effectLst/>
                          <a:latin typeface="Times New Roman" pitchFamily="18" charset="0"/>
                        </a:rPr>
                        <a:t>31.12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8737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0" i="0" u="none" strike="noStrike" cap="none" normalizeH="0" baseline="0">
                          <a:ln>
                            <a:noFill/>
                          </a:ln>
                          <a:solidFill>
                            <a:schemeClr val="tx1"/>
                          </a:solidFill>
                          <a:effectLst/>
                          <a:latin typeface="Times New Roman" pitchFamily="18" charset="0"/>
                        </a:rPr>
                        <a:t>DM v PC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0" i="0" u="none" strike="noStrike" cap="none" normalizeH="0" baseline="0">
                          <a:ln>
                            <a:noFill/>
                          </a:ln>
                          <a:solidFill>
                            <a:schemeClr val="tx1"/>
                          </a:solidFill>
                          <a:effectLst/>
                          <a:latin typeface="Times New Roman" pitchFamily="18" charset="0"/>
                        </a:rPr>
                        <a:t>800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0" i="0" u="none" strike="noStrike" cap="none" normalizeH="0" baseline="0">
                          <a:ln>
                            <a:noFill/>
                          </a:ln>
                          <a:solidFill>
                            <a:schemeClr val="tx1"/>
                          </a:solidFill>
                          <a:effectLst/>
                          <a:latin typeface="Times New Roman" pitchFamily="18" charset="0"/>
                        </a:rPr>
                        <a:t>1000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0" i="0" u="none" strike="noStrike" cap="none" normalizeH="0" baseline="0">
                          <a:ln>
                            <a:noFill/>
                          </a:ln>
                          <a:solidFill>
                            <a:schemeClr val="tx1"/>
                          </a:solidFill>
                          <a:effectLst/>
                          <a:latin typeface="Times New Roman" pitchFamily="18" charset="0"/>
                        </a:rPr>
                        <a:t>Základní kap.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0" i="0" u="none" strike="noStrike" cap="none" normalizeH="0" baseline="0">
                          <a:ln>
                            <a:noFill/>
                          </a:ln>
                          <a:solidFill>
                            <a:schemeClr val="tx1"/>
                          </a:solidFill>
                          <a:effectLst/>
                          <a:latin typeface="Times New Roman" pitchFamily="18" charset="0"/>
                        </a:rPr>
                        <a:t>1000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0" i="0" u="none" strike="noStrike" cap="none" normalizeH="0" baseline="0">
                          <a:ln>
                            <a:noFill/>
                          </a:ln>
                          <a:solidFill>
                            <a:schemeClr val="tx1"/>
                          </a:solidFill>
                          <a:effectLst/>
                          <a:latin typeface="Times New Roman" pitchFamily="18" charset="0"/>
                        </a:rPr>
                        <a:t>1000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8737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0" i="0" u="none" strike="noStrike" cap="none" normalizeH="0" baseline="0">
                          <a:ln>
                            <a:noFill/>
                          </a:ln>
                          <a:solidFill>
                            <a:schemeClr val="tx1"/>
                          </a:solidFill>
                          <a:effectLst/>
                          <a:latin typeface="Times New Roman" pitchFamily="18" charset="0"/>
                        </a:rPr>
                        <a:t>oprávky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0" i="0" u="none" strike="noStrike" cap="none" normalizeH="0" baseline="0">
                          <a:ln>
                            <a:noFill/>
                          </a:ln>
                          <a:solidFill>
                            <a:schemeClr val="tx1"/>
                          </a:solidFill>
                          <a:effectLst/>
                          <a:latin typeface="Times New Roman" pitchFamily="18" charset="0"/>
                        </a:rPr>
                        <a:t>-120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0" i="0" u="none" strike="noStrike" cap="none" normalizeH="0" baseline="0">
                          <a:ln>
                            <a:noFill/>
                          </a:ln>
                          <a:solidFill>
                            <a:schemeClr val="tx1"/>
                          </a:solidFill>
                          <a:effectLst/>
                          <a:latin typeface="Times New Roman" pitchFamily="18" charset="0"/>
                        </a:rPr>
                        <a:t>- 150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0" i="0" u="none" strike="noStrike" cap="none" normalizeH="0" baseline="0">
                          <a:ln>
                            <a:noFill/>
                          </a:ln>
                          <a:solidFill>
                            <a:schemeClr val="tx1"/>
                          </a:solidFill>
                          <a:effectLst/>
                          <a:latin typeface="Times New Roman" pitchFamily="18" charset="0"/>
                        </a:rPr>
                        <a:t>Neroz. Zisk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0" i="0" u="none" strike="noStrike" cap="none" normalizeH="0" baseline="0">
                          <a:ln>
                            <a:noFill/>
                          </a:ln>
                          <a:solidFill>
                            <a:schemeClr val="tx1"/>
                          </a:solidFill>
                          <a:effectLst/>
                          <a:latin typeface="Times New Roman" pitchFamily="18" charset="0"/>
                        </a:rPr>
                        <a:t>55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0" i="0" u="none" strike="noStrike" cap="none" normalizeH="0" baseline="0">
                          <a:ln>
                            <a:noFill/>
                          </a:ln>
                          <a:solidFill>
                            <a:schemeClr val="tx1"/>
                          </a:solidFill>
                          <a:effectLst/>
                          <a:latin typeface="Times New Roman" pitchFamily="18" charset="0"/>
                        </a:rPr>
                        <a:t>200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52463">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0" i="0" u="none" strike="noStrike" cap="none" normalizeH="0" baseline="0">
                          <a:ln>
                            <a:noFill/>
                          </a:ln>
                          <a:solidFill>
                            <a:schemeClr val="tx1"/>
                          </a:solidFill>
                          <a:effectLst/>
                          <a:latin typeface="Times New Roman" pitchFamily="18" charset="0"/>
                        </a:rPr>
                        <a:t>zásoby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0" i="0" u="none" strike="noStrike" cap="none" normalizeH="0" baseline="0">
                          <a:ln>
                            <a:noFill/>
                          </a:ln>
                          <a:solidFill>
                            <a:schemeClr val="tx1"/>
                          </a:solidFill>
                          <a:effectLst/>
                          <a:latin typeface="Times New Roman" pitchFamily="18" charset="0"/>
                        </a:rPr>
                        <a:t>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0" i="0" u="none" strike="noStrike" cap="none" normalizeH="0" baseline="0">
                          <a:ln>
                            <a:noFill/>
                          </a:ln>
                          <a:solidFill>
                            <a:schemeClr val="tx1"/>
                          </a:solidFill>
                          <a:effectLst/>
                          <a:latin typeface="Times New Roman" pitchFamily="18" charset="0"/>
                        </a:rPr>
                        <a:t>120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0" i="0" u="none" strike="noStrike" cap="none" normalizeH="0" baseline="0">
                          <a:ln>
                            <a:noFill/>
                          </a:ln>
                          <a:solidFill>
                            <a:schemeClr val="tx1"/>
                          </a:solidFill>
                          <a:effectLst/>
                          <a:latin typeface="Times New Roman" pitchFamily="18" charset="0"/>
                        </a:rPr>
                        <a:t>Závazky k dodavatelům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0" i="0" u="none" strike="noStrike" cap="none" normalizeH="0" baseline="0">
                          <a:ln>
                            <a:noFill/>
                          </a:ln>
                          <a:solidFill>
                            <a:schemeClr val="tx1"/>
                          </a:solidFill>
                          <a:effectLst/>
                          <a:latin typeface="Times New Roman" pitchFamily="18" charset="0"/>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0" i="0" u="none" strike="noStrike" cap="none" normalizeH="0" baseline="0">
                          <a:ln>
                            <a:noFill/>
                          </a:ln>
                          <a:solidFill>
                            <a:schemeClr val="tx1"/>
                          </a:solidFill>
                          <a:effectLst/>
                          <a:latin typeface="Times New Roman" pitchFamily="18" charset="0"/>
                        </a:rPr>
                        <a:t>130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8737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0" i="0" u="none" strike="noStrike" cap="none" normalizeH="0" baseline="0">
                          <a:ln>
                            <a:noFill/>
                          </a:ln>
                          <a:solidFill>
                            <a:schemeClr val="tx1"/>
                          </a:solidFill>
                          <a:effectLst/>
                          <a:latin typeface="Times New Roman" pitchFamily="18" charset="0"/>
                        </a:rPr>
                        <a:t>pohledávky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0" i="0" u="none" strike="noStrike" cap="none" normalizeH="0" baseline="0">
                          <a:ln>
                            <a:noFill/>
                          </a:ln>
                          <a:solidFill>
                            <a:schemeClr val="tx1"/>
                          </a:solidFill>
                          <a:effectLst/>
                          <a:latin typeface="Times New Roman" pitchFamily="18" charset="0"/>
                        </a:rPr>
                        <a:t>120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0" i="0" u="none" strike="noStrike" cap="none" normalizeH="0" baseline="0">
                          <a:ln>
                            <a:noFill/>
                          </a:ln>
                          <a:solidFill>
                            <a:schemeClr val="tx1"/>
                          </a:solidFill>
                          <a:effectLst/>
                          <a:latin typeface="Times New Roman" pitchFamily="18"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0" i="0" u="none" strike="noStrike" cap="none" normalizeH="0" baseline="0">
                          <a:ln>
                            <a:noFill/>
                          </a:ln>
                          <a:solidFill>
                            <a:schemeClr val="tx1"/>
                          </a:solidFill>
                          <a:effectLst/>
                          <a:latin typeface="Times New Roman" pitchFamily="18" charset="0"/>
                        </a:rPr>
                        <a:t>Závazky k zaměst.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0" i="0" u="none" strike="noStrike" cap="none" normalizeH="0" baseline="0">
                          <a:ln>
                            <a:noFill/>
                          </a:ln>
                          <a:solidFill>
                            <a:schemeClr val="tx1"/>
                          </a:solidFill>
                          <a:effectLst/>
                          <a:latin typeface="Times New Roman" pitchFamily="18" charset="0"/>
                        </a:rPr>
                        <a:t>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0" i="0" u="none" strike="noStrike" cap="none" normalizeH="0" baseline="0">
                          <a:ln>
                            <a:noFill/>
                          </a:ln>
                          <a:solidFill>
                            <a:schemeClr val="tx1"/>
                          </a:solidFill>
                          <a:effectLst/>
                          <a:latin typeface="Times New Roman" pitchFamily="18" charset="0"/>
                        </a:rPr>
                        <a:t>60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88963">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0" i="0" u="none" strike="noStrike" cap="none" normalizeH="0" baseline="0">
                          <a:ln>
                            <a:noFill/>
                          </a:ln>
                          <a:solidFill>
                            <a:schemeClr val="tx1"/>
                          </a:solidFill>
                          <a:effectLst/>
                          <a:latin typeface="Times New Roman" pitchFamily="18" charset="0"/>
                        </a:rPr>
                        <a:t>peníze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0" i="0" u="none" strike="noStrike" cap="none" normalizeH="0" baseline="0" dirty="0">
                          <a:ln>
                            <a:noFill/>
                          </a:ln>
                          <a:solidFill>
                            <a:schemeClr val="tx1"/>
                          </a:solidFill>
                          <a:effectLst/>
                          <a:latin typeface="Times New Roman" pitchFamily="18" charset="0"/>
                        </a:rPr>
                        <a:t>320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0" i="0" u="none" strike="noStrike" cap="none" normalizeH="0" baseline="0" dirty="0">
                          <a:ln>
                            <a:noFill/>
                          </a:ln>
                          <a:solidFill>
                            <a:schemeClr val="tx1"/>
                          </a:solidFill>
                          <a:effectLst/>
                          <a:latin typeface="Times New Roman" pitchFamily="18" charset="0"/>
                        </a:rPr>
                        <a:t>450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0" i="0" u="none" strike="noStrike" cap="none" normalizeH="0" baseline="0">
                          <a:ln>
                            <a:noFill/>
                          </a:ln>
                          <a:solidFill>
                            <a:schemeClr val="tx1"/>
                          </a:solidFill>
                          <a:effectLst/>
                          <a:latin typeface="Times New Roman" pitchFamily="18" charset="0"/>
                        </a:rPr>
                        <a:t>Dldob. úvěry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0" i="0" u="none" strike="noStrike" cap="none" normalizeH="0" baseline="0">
                          <a:ln>
                            <a:noFill/>
                          </a:ln>
                          <a:solidFill>
                            <a:schemeClr val="tx1"/>
                          </a:solidFill>
                          <a:effectLst/>
                          <a:latin typeface="Times New Roman" pitchFamily="18" charset="0"/>
                        </a:rPr>
                        <a:t>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0" i="0" u="none" strike="noStrike" cap="none" normalizeH="0" baseline="0">
                          <a:ln>
                            <a:noFill/>
                          </a:ln>
                          <a:solidFill>
                            <a:schemeClr val="tx1"/>
                          </a:solidFill>
                          <a:effectLst/>
                          <a:latin typeface="Times New Roman" pitchFamily="18" charset="0"/>
                        </a:rPr>
                        <a:t>40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8737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1" i="0" u="none" strike="noStrike" cap="none" normalizeH="0" baseline="0">
                          <a:ln>
                            <a:noFill/>
                          </a:ln>
                          <a:solidFill>
                            <a:schemeClr val="tx1"/>
                          </a:solidFill>
                          <a:effectLst/>
                          <a:latin typeface="Times New Roman" pitchFamily="18" charset="0"/>
                        </a:rPr>
                        <a:t>Suma aktiv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1" i="0" u="none" strike="noStrike" cap="none" normalizeH="0" baseline="0">
                          <a:ln>
                            <a:noFill/>
                          </a:ln>
                          <a:solidFill>
                            <a:schemeClr val="tx1"/>
                          </a:solidFill>
                          <a:effectLst/>
                          <a:latin typeface="Times New Roman" pitchFamily="18" charset="0"/>
                        </a:rPr>
                        <a:t>1200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1" i="0" u="none" strike="noStrike" cap="none" normalizeH="0" baseline="0">
                          <a:ln>
                            <a:noFill/>
                          </a:ln>
                          <a:solidFill>
                            <a:schemeClr val="tx1"/>
                          </a:solidFill>
                          <a:effectLst/>
                          <a:latin typeface="Times New Roman" pitchFamily="18" charset="0"/>
                        </a:rPr>
                        <a:t>1430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1" i="0" u="none" strike="noStrike" cap="none" normalizeH="0" baseline="0">
                          <a:ln>
                            <a:noFill/>
                          </a:ln>
                          <a:solidFill>
                            <a:schemeClr val="tx1"/>
                          </a:solidFill>
                          <a:effectLst/>
                          <a:latin typeface="Times New Roman" pitchFamily="18" charset="0"/>
                        </a:rPr>
                        <a:t>Suma pasiv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1" i="0" u="none" strike="noStrike" cap="none" normalizeH="0" baseline="0">
                          <a:ln>
                            <a:noFill/>
                          </a:ln>
                          <a:solidFill>
                            <a:schemeClr val="tx1"/>
                          </a:solidFill>
                          <a:effectLst/>
                          <a:latin typeface="Times New Roman" pitchFamily="18" charset="0"/>
                        </a:rPr>
                        <a:t>1200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600" b="1" i="0" u="none" strike="noStrike" cap="none" normalizeH="0" baseline="0" dirty="0">
                          <a:ln>
                            <a:noFill/>
                          </a:ln>
                          <a:solidFill>
                            <a:schemeClr val="tx1"/>
                          </a:solidFill>
                          <a:effectLst/>
                          <a:latin typeface="Times New Roman" pitchFamily="18" charset="0"/>
                        </a:rPr>
                        <a:t>1430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58143372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sz="half" idx="1"/>
          </p:nvPr>
        </p:nvSpPr>
        <p:spPr>
          <a:xfrm>
            <a:off x="0" y="0"/>
            <a:ext cx="8904288" cy="1224365"/>
          </a:xfrm>
          <a:solidFill>
            <a:schemeClr val="bg1"/>
          </a:solidFill>
        </p:spPr>
        <p:txBody>
          <a:bodyPr>
            <a:noAutofit/>
          </a:bodyPr>
          <a:lstStyle/>
          <a:p>
            <a:pPr indent="-324000">
              <a:lnSpc>
                <a:spcPct val="120000"/>
              </a:lnSpc>
              <a:buFontTx/>
              <a:buNone/>
            </a:pPr>
            <a:r>
              <a:rPr lang="cs-CZ" sz="2400" b="1" dirty="0"/>
              <a:t>	Př. 4:  </a:t>
            </a:r>
            <a:r>
              <a:rPr lang="cs-CZ" sz="2400" dirty="0"/>
              <a:t>Vypočítejte celkový CF podniku, pokud jsou dány následující údaje: </a:t>
            </a:r>
            <a:r>
              <a:rPr lang="cs-CZ" sz="2400" b="1" dirty="0"/>
              <a:t>Rozvaha podniku v mil. Kč: </a:t>
            </a:r>
          </a:p>
          <a:p>
            <a:pPr indent="-324000">
              <a:lnSpc>
                <a:spcPct val="120000"/>
              </a:lnSpc>
              <a:buFontTx/>
              <a:buNone/>
            </a:pPr>
            <a:r>
              <a:rPr lang="cs-CZ" sz="2400" dirty="0"/>
              <a:t>	</a:t>
            </a:r>
          </a:p>
        </p:txBody>
      </p:sp>
      <p:graphicFrame>
        <p:nvGraphicFramePr>
          <p:cNvPr id="13391" name="Group 79"/>
          <p:cNvGraphicFramePr>
            <a:graphicFrameLocks noGrp="1"/>
          </p:cNvGraphicFramePr>
          <p:nvPr>
            <p:ph sz="half" idx="2"/>
            <p:extLst>
              <p:ext uri="{D42A27DB-BD31-4B8C-83A1-F6EECF244321}">
                <p14:modId xmlns:p14="http://schemas.microsoft.com/office/powerpoint/2010/main" val="3175079371"/>
              </p:ext>
            </p:extLst>
          </p:nvPr>
        </p:nvGraphicFramePr>
        <p:xfrm>
          <a:off x="502407" y="1103434"/>
          <a:ext cx="7704855" cy="4923569"/>
        </p:xfrm>
        <a:graphic>
          <a:graphicData uri="http://schemas.openxmlformats.org/drawingml/2006/table">
            <a:tbl>
              <a:tblPr/>
              <a:tblGrid>
                <a:gridCol w="3704997">
                  <a:extLst>
                    <a:ext uri="{9D8B030D-6E8A-4147-A177-3AD203B41FA5}">
                      <a16:colId xmlns:a16="http://schemas.microsoft.com/office/drawing/2014/main" val="20000"/>
                    </a:ext>
                  </a:extLst>
                </a:gridCol>
                <a:gridCol w="1998326">
                  <a:extLst>
                    <a:ext uri="{9D8B030D-6E8A-4147-A177-3AD203B41FA5}">
                      <a16:colId xmlns:a16="http://schemas.microsoft.com/office/drawing/2014/main" val="20001"/>
                    </a:ext>
                  </a:extLst>
                </a:gridCol>
                <a:gridCol w="2001532">
                  <a:extLst>
                    <a:ext uri="{9D8B030D-6E8A-4147-A177-3AD203B41FA5}">
                      <a16:colId xmlns:a16="http://schemas.microsoft.com/office/drawing/2014/main" val="20002"/>
                    </a:ext>
                  </a:extLst>
                </a:gridCol>
              </a:tblGrid>
              <a:tr h="351569">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Times New Roman" pitchFamily="18" charset="0"/>
                          <a:cs typeface="Times New Roman" pitchFamily="18" charset="0"/>
                        </a:rPr>
                        <a:t>Aktiva</a:t>
                      </a:r>
                      <a:endParaRPr kumimoji="0" lang="cs-CZ" sz="14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Times New Roman" pitchFamily="18" charset="0"/>
                          <a:cs typeface="Times New Roman" pitchFamily="18" charset="0"/>
                        </a:rPr>
                        <a:t>31.12.2008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Times New Roman" pitchFamily="18" charset="0"/>
                          <a:cs typeface="Times New Roman" pitchFamily="18" charset="0"/>
                        </a:rPr>
                        <a:t>31.12.2009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9819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Peněžní prostředky</a:t>
                      </a:r>
                      <a:endParaRPr kumimoji="0" lang="cs-CZ" sz="14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Times New Roman" pitchFamily="18" charset="0"/>
                          <a:cs typeface="Times New Roman" pitchFamily="18" charset="0"/>
                        </a:rPr>
                        <a:t>10</a:t>
                      </a:r>
                      <a:endParaRPr kumimoji="0" lang="cs-CZ" sz="14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5</a:t>
                      </a:r>
                      <a:endParaRPr kumimoji="0" lang="cs-CZ" sz="1400" b="1"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9819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Krátkodobé cenné papíry</a:t>
                      </a:r>
                      <a:endParaRPr kumimoji="0" lang="cs-CZ" sz="14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25</a:t>
                      </a:r>
                      <a:endParaRPr kumimoji="0" lang="cs-CZ" sz="1400" b="1"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Times New Roman" pitchFamily="18" charset="0"/>
                          <a:cs typeface="Times New Roman" pitchFamily="18" charset="0"/>
                        </a:rPr>
                        <a:t>15</a:t>
                      </a:r>
                      <a:endParaRPr kumimoji="0" lang="cs-CZ" sz="14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819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Pohledávky</a:t>
                      </a:r>
                      <a:endParaRPr kumimoji="0" lang="cs-CZ" sz="14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15</a:t>
                      </a:r>
                      <a:endParaRPr kumimoji="0" lang="cs-CZ" sz="1400" b="1"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Times New Roman" pitchFamily="18" charset="0"/>
                          <a:cs typeface="Times New Roman" pitchFamily="18" charset="0"/>
                        </a:rPr>
                        <a:t>20</a:t>
                      </a:r>
                      <a:endParaRPr kumimoji="0" lang="cs-CZ" sz="14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9819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Zásoby</a:t>
                      </a:r>
                      <a:endParaRPr kumimoji="0" lang="cs-CZ" sz="14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Times New Roman" pitchFamily="18" charset="0"/>
                          <a:cs typeface="Times New Roman" pitchFamily="18" charset="0"/>
                        </a:rPr>
                        <a:t>25</a:t>
                      </a:r>
                      <a:endParaRPr kumimoji="0" lang="cs-CZ" sz="14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Times New Roman" pitchFamily="18" charset="0"/>
                          <a:cs typeface="Times New Roman" pitchFamily="18" charset="0"/>
                        </a:rPr>
                        <a:t>35</a:t>
                      </a:r>
                      <a:endParaRPr kumimoji="0" lang="cs-CZ" sz="14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9819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Invest.majetek v pořiz. ceně</a:t>
                      </a:r>
                      <a:endParaRPr kumimoji="0" lang="cs-CZ" sz="14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150</a:t>
                      </a:r>
                      <a:endParaRPr kumimoji="0" lang="cs-CZ" sz="1400" b="1"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Times New Roman" pitchFamily="18" charset="0"/>
                          <a:cs typeface="Times New Roman" pitchFamily="18" charset="0"/>
                        </a:rPr>
                        <a:t>175</a:t>
                      </a:r>
                      <a:endParaRPr kumimoji="0" lang="cs-CZ" sz="14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819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Oprávky k invest. majetku</a:t>
                      </a:r>
                      <a:endParaRPr kumimoji="0" lang="cs-CZ" sz="14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- 40</a:t>
                      </a:r>
                      <a:endParaRPr kumimoji="0" lang="cs-CZ" sz="1400" b="1"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Times New Roman" pitchFamily="18" charset="0"/>
                          <a:cs typeface="Times New Roman" pitchFamily="18" charset="0"/>
                        </a:rPr>
                        <a:t>- 50</a:t>
                      </a:r>
                      <a:endParaRPr kumimoji="0" lang="cs-CZ" sz="14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9819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Invest. majetek v zůst. ceně</a:t>
                      </a:r>
                      <a:endParaRPr kumimoji="0" lang="cs-CZ" sz="14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110</a:t>
                      </a:r>
                      <a:endParaRPr kumimoji="0" lang="cs-CZ" sz="1400" b="1"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Times New Roman" pitchFamily="18" charset="0"/>
                          <a:cs typeface="Times New Roman" pitchFamily="18" charset="0"/>
                        </a:rPr>
                        <a:t>125</a:t>
                      </a:r>
                      <a:endParaRPr kumimoji="0" lang="cs-CZ" sz="14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9819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Aktiva celkem</a:t>
                      </a:r>
                      <a:endParaRPr kumimoji="0" lang="cs-CZ" sz="14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185</a:t>
                      </a:r>
                      <a:endParaRPr kumimoji="0" lang="cs-CZ" sz="1400" b="1"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Times New Roman" pitchFamily="18" charset="0"/>
                          <a:cs typeface="Times New Roman" pitchFamily="18" charset="0"/>
                        </a:rPr>
                        <a:t>200</a:t>
                      </a:r>
                      <a:endParaRPr kumimoji="0" lang="cs-CZ" sz="14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9819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Závazky vůči dodavatelům</a:t>
                      </a:r>
                      <a:endParaRPr kumimoji="0" lang="cs-CZ" sz="14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Times New Roman" pitchFamily="18" charset="0"/>
                          <a:cs typeface="Times New Roman" pitchFamily="18" charset="0"/>
                        </a:rPr>
                        <a:t>25</a:t>
                      </a:r>
                      <a:endParaRPr kumimoji="0" lang="cs-CZ" sz="14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Times New Roman" pitchFamily="18" charset="0"/>
                          <a:cs typeface="Times New Roman" pitchFamily="18" charset="0"/>
                        </a:rPr>
                        <a:t>16</a:t>
                      </a:r>
                      <a:endParaRPr kumimoji="0" lang="cs-CZ" sz="14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9819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Jiné krátkodobé závazky</a:t>
                      </a:r>
                      <a:endParaRPr kumimoji="0" lang="cs-CZ" sz="14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Times New Roman" pitchFamily="18" charset="0"/>
                          <a:cs typeface="Times New Roman" pitchFamily="18" charset="0"/>
                        </a:rPr>
                        <a:t>10</a:t>
                      </a:r>
                      <a:endParaRPr kumimoji="0" lang="cs-CZ" sz="14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Times New Roman" pitchFamily="18" charset="0"/>
                          <a:cs typeface="Times New Roman" pitchFamily="18" charset="0"/>
                        </a:rPr>
                        <a:t>14</a:t>
                      </a:r>
                      <a:endParaRPr kumimoji="0" lang="cs-CZ" sz="14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9819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dirty="0">
                          <a:ln>
                            <a:noFill/>
                          </a:ln>
                          <a:solidFill>
                            <a:schemeClr val="tx1"/>
                          </a:solidFill>
                          <a:effectLst/>
                          <a:latin typeface="Times New Roman" pitchFamily="18" charset="0"/>
                          <a:cs typeface="Times New Roman" pitchFamily="18" charset="0"/>
                        </a:rPr>
                        <a:t>Dlouhodobé dluhy</a:t>
                      </a:r>
                      <a:endParaRPr kumimoji="0" lang="cs-CZ" sz="14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60</a:t>
                      </a:r>
                      <a:endParaRPr kumimoji="0" lang="cs-CZ" sz="1400" b="1"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Times New Roman" pitchFamily="18" charset="0"/>
                          <a:cs typeface="Times New Roman" pitchFamily="18" charset="0"/>
                        </a:rPr>
                        <a:t>70</a:t>
                      </a:r>
                      <a:endParaRPr kumimoji="0" lang="cs-CZ" sz="14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9819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Prioritní akcie</a:t>
                      </a:r>
                      <a:endParaRPr kumimoji="0" lang="cs-CZ" sz="14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10</a:t>
                      </a:r>
                      <a:endParaRPr kumimoji="0" lang="cs-CZ" sz="1400" b="1"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Times New Roman" pitchFamily="18" charset="0"/>
                          <a:cs typeface="Times New Roman" pitchFamily="18" charset="0"/>
                        </a:rPr>
                        <a:t>10</a:t>
                      </a:r>
                      <a:endParaRPr kumimoji="0" lang="cs-CZ" sz="14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9819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Kmenové akcie</a:t>
                      </a:r>
                      <a:endParaRPr kumimoji="0" lang="cs-CZ" sz="14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50</a:t>
                      </a:r>
                      <a:endParaRPr kumimoji="0" lang="cs-CZ" sz="1400" b="1"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Times New Roman" pitchFamily="18" charset="0"/>
                          <a:cs typeface="Times New Roman" pitchFamily="18" charset="0"/>
                        </a:rPr>
                        <a:t>50</a:t>
                      </a:r>
                      <a:endParaRPr kumimoji="0" lang="cs-CZ" sz="14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9819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Nerozdělený zisk</a:t>
                      </a:r>
                      <a:endParaRPr kumimoji="0" lang="cs-CZ" sz="14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30</a:t>
                      </a:r>
                      <a:endParaRPr kumimoji="0" lang="cs-CZ" sz="1400" b="1"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Times New Roman" pitchFamily="18" charset="0"/>
                          <a:cs typeface="Times New Roman" pitchFamily="18" charset="0"/>
                        </a:rPr>
                        <a:t>40</a:t>
                      </a:r>
                      <a:endParaRPr kumimoji="0" lang="cs-CZ" sz="14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9819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Pasiva celkem</a:t>
                      </a:r>
                      <a:endParaRPr kumimoji="0" lang="cs-CZ" sz="14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185</a:t>
                      </a:r>
                      <a:endParaRPr kumimoji="0" lang="cs-CZ" sz="1400" b="1"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Times New Roman" pitchFamily="18" charset="0"/>
                          <a:cs typeface="Times New Roman" pitchFamily="18" charset="0"/>
                        </a:rPr>
                        <a:t>200</a:t>
                      </a:r>
                      <a:endParaRPr kumimoji="0" lang="cs-CZ" sz="14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bl>
          </a:graphicData>
        </a:graphic>
      </p:graphicFrame>
      <p:sp>
        <p:nvSpPr>
          <p:cNvPr id="13385" name="Rectangle 73"/>
          <p:cNvSpPr>
            <a:spLocks noChangeArrowheads="1"/>
          </p:cNvSpPr>
          <p:nvPr/>
        </p:nvSpPr>
        <p:spPr bwMode="auto">
          <a:xfrm>
            <a:off x="0" y="6027003"/>
            <a:ext cx="9144000" cy="830997"/>
          </a:xfrm>
          <a:prstGeom prst="rect">
            <a:avLst/>
          </a:prstGeom>
          <a:solidFill>
            <a:schemeClr val="bg1"/>
          </a:solidFill>
          <a:ln w="9525">
            <a:noFill/>
            <a:miter lim="800000"/>
            <a:headEnd/>
            <a:tailEnd/>
          </a:ln>
          <a:effectLst/>
        </p:spPr>
        <p:txBody>
          <a:bodyPr wrap="square" anchor="ctr">
            <a:spAutoFit/>
          </a:bodyPr>
          <a:lstStyle/>
          <a:p>
            <a:r>
              <a:rPr lang="cs-CZ" sz="2400" b="1" dirty="0">
                <a:latin typeface="Times New Roman" pitchFamily="18" charset="0"/>
                <a:cs typeface="Times New Roman" pitchFamily="18" charset="0"/>
              </a:rPr>
              <a:t>Čistý zisk činí 12 mil. Kč, odpisy 10 mil. Kč a vyplacené dividendy </a:t>
            </a:r>
            <a:br>
              <a:rPr lang="cs-CZ" sz="2400" b="1" dirty="0">
                <a:latin typeface="Times New Roman" pitchFamily="18" charset="0"/>
                <a:cs typeface="Times New Roman" pitchFamily="18" charset="0"/>
              </a:rPr>
            </a:br>
            <a:r>
              <a:rPr lang="cs-CZ" sz="2400" b="1" dirty="0">
                <a:latin typeface="Times New Roman" pitchFamily="18" charset="0"/>
                <a:cs typeface="Times New Roman" pitchFamily="18" charset="0"/>
              </a:rPr>
              <a:t>2 mil. Kč.</a:t>
            </a:r>
          </a:p>
        </p:txBody>
      </p:sp>
    </p:spTree>
    <p:extLst>
      <p:ext uri="{BB962C8B-B14F-4D97-AF65-F5344CB8AC3E}">
        <p14:creationId xmlns:p14="http://schemas.microsoft.com/office/powerpoint/2010/main" val="30635854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68313" y="571435"/>
            <a:ext cx="8229600" cy="1196975"/>
          </a:xfrm>
        </p:spPr>
        <p:txBody>
          <a:bodyPr>
            <a:normAutofit fontScale="90000"/>
          </a:bodyPr>
          <a:lstStyle/>
          <a:p>
            <a:pPr fontAlgn="auto">
              <a:spcAft>
                <a:spcPts val="0"/>
              </a:spcAft>
              <a:defRPr/>
            </a:pPr>
            <a:r>
              <a:rPr lang="cs-CZ" sz="4000" dirty="0">
                <a:solidFill>
                  <a:srgbClr val="FF0000"/>
                </a:solidFill>
              </a:rPr>
              <a:t>Co rozumíme pod pojmem finanční řízení podniku ?</a:t>
            </a:r>
          </a:p>
        </p:txBody>
      </p:sp>
      <p:sp>
        <p:nvSpPr>
          <p:cNvPr id="55299" name="Rectangle 3"/>
          <p:cNvSpPr>
            <a:spLocks noGrp="1" noChangeArrowheads="1"/>
          </p:cNvSpPr>
          <p:nvPr>
            <p:ph type="body" idx="1"/>
          </p:nvPr>
        </p:nvSpPr>
        <p:spPr>
          <a:xfrm>
            <a:off x="457200" y="1600200"/>
            <a:ext cx="8507288" cy="4853136"/>
          </a:xfrm>
        </p:spPr>
        <p:txBody>
          <a:bodyPr rtlCol="0">
            <a:normAutofit/>
          </a:bodyPr>
          <a:lstStyle/>
          <a:p>
            <a:pPr eaLnBrk="1" hangingPunct="1">
              <a:buFont typeface="Arial" charset="0"/>
              <a:buNone/>
            </a:pPr>
            <a:r>
              <a:rPr lang="cs-CZ" sz="2800" dirty="0">
                <a:latin typeface="Arial" charset="0"/>
                <a:cs typeface="Arial" charset="0"/>
              </a:rPr>
              <a:t>V </a:t>
            </a:r>
            <a:r>
              <a:rPr lang="cs-CZ" sz="2800" b="1" dirty="0">
                <a:latin typeface="Arial" charset="0"/>
                <a:cs typeface="Arial" charset="0"/>
              </a:rPr>
              <a:t>tržní ekonomice má následující úkoly:</a:t>
            </a:r>
          </a:p>
          <a:p>
            <a:pPr eaLnBrk="1" hangingPunct="1">
              <a:buFont typeface="Arial" charset="0"/>
              <a:buNone/>
            </a:pPr>
            <a:endParaRPr lang="cs-CZ" sz="1200" b="1" dirty="0">
              <a:latin typeface="Arial" charset="0"/>
              <a:cs typeface="Arial" charset="0"/>
            </a:endParaRPr>
          </a:p>
          <a:p>
            <a:pPr eaLnBrk="1" hangingPunct="1">
              <a:buFont typeface="Arial" charset="0"/>
              <a:buNone/>
            </a:pPr>
            <a:r>
              <a:rPr lang="cs-CZ" sz="2800" b="1" dirty="0">
                <a:solidFill>
                  <a:srgbClr val="FF0000"/>
                </a:solidFill>
                <a:latin typeface="Arial" charset="0"/>
                <a:cs typeface="Arial" charset="0"/>
              </a:rPr>
              <a:t>1) Zajišťovat kapitál </a:t>
            </a:r>
            <a:r>
              <a:rPr lang="cs-CZ" sz="2800" dirty="0">
                <a:latin typeface="Arial" charset="0"/>
                <a:cs typeface="Arial" charset="0"/>
              </a:rPr>
              <a:t>pro běžnou a budoucí potřebu podniku.</a:t>
            </a:r>
          </a:p>
          <a:p>
            <a:pPr eaLnBrk="1" hangingPunct="1">
              <a:buFont typeface="Arial" charset="0"/>
              <a:buNone/>
            </a:pPr>
            <a:r>
              <a:rPr lang="cs-CZ" sz="2800" b="1" dirty="0">
                <a:solidFill>
                  <a:srgbClr val="FF0000"/>
                </a:solidFill>
                <a:latin typeface="Arial" charset="0"/>
                <a:cs typeface="Arial" charset="0"/>
              </a:rPr>
              <a:t>2) Optimálně rozdělovat </a:t>
            </a:r>
            <a:r>
              <a:rPr lang="cs-CZ" sz="2800" dirty="0">
                <a:latin typeface="Arial" charset="0"/>
                <a:cs typeface="Arial" charset="0"/>
              </a:rPr>
              <a:t>zdroje do takových finančních projektů, které přinesou zisk.</a:t>
            </a:r>
          </a:p>
          <a:p>
            <a:pPr eaLnBrk="1" hangingPunct="1">
              <a:buFont typeface="Arial" charset="0"/>
              <a:buNone/>
            </a:pPr>
            <a:r>
              <a:rPr lang="cs-CZ" sz="2800" b="1" dirty="0">
                <a:solidFill>
                  <a:srgbClr val="FF0000"/>
                </a:solidFill>
                <a:latin typeface="Arial" charset="0"/>
                <a:cs typeface="Arial" charset="0"/>
              </a:rPr>
              <a:t>3) Stanovovat</a:t>
            </a:r>
            <a:r>
              <a:rPr lang="cs-CZ" sz="2800" dirty="0">
                <a:solidFill>
                  <a:srgbClr val="FF0000"/>
                </a:solidFill>
                <a:latin typeface="Arial" charset="0"/>
                <a:cs typeface="Arial" charset="0"/>
              </a:rPr>
              <a:t> </a:t>
            </a:r>
            <a:r>
              <a:rPr lang="cs-CZ" sz="2800" dirty="0">
                <a:latin typeface="Arial" charset="0"/>
                <a:cs typeface="Arial" charset="0"/>
              </a:rPr>
              <a:t>zásady rozdělování zisku.</a:t>
            </a:r>
          </a:p>
          <a:p>
            <a:pPr eaLnBrk="1" hangingPunct="1">
              <a:buFont typeface="Arial" charset="0"/>
              <a:buNone/>
            </a:pPr>
            <a:r>
              <a:rPr lang="cs-CZ" sz="2800" b="1" dirty="0">
                <a:solidFill>
                  <a:srgbClr val="FF0000"/>
                </a:solidFill>
                <a:latin typeface="Arial" charset="0"/>
                <a:cs typeface="Arial" charset="0"/>
              </a:rPr>
              <a:t>4) Řídit, analyzovat a kontrolovat </a:t>
            </a:r>
            <a:r>
              <a:rPr lang="cs-CZ" sz="2800" dirty="0">
                <a:latin typeface="Arial" charset="0"/>
                <a:cs typeface="Arial" charset="0"/>
              </a:rPr>
              <a:t>hospodářskou stránku činnosti firmy.</a:t>
            </a:r>
          </a:p>
          <a:p>
            <a:pPr eaLnBrk="1" hangingPunct="1">
              <a:buFont typeface="Arial" charset="0"/>
              <a:buNone/>
            </a:pPr>
            <a:endParaRPr lang="cs-CZ" sz="2800" dirty="0"/>
          </a:p>
          <a:p>
            <a:pPr fontAlgn="auto">
              <a:spcAft>
                <a:spcPts val="0"/>
              </a:spcAft>
              <a:defRPr/>
            </a:pPr>
            <a:endParaRPr lang="cs-CZ" sz="2800" dirty="0"/>
          </a:p>
          <a:p>
            <a:pPr lvl="1" fontAlgn="auto">
              <a:spcAft>
                <a:spcPts val="0"/>
              </a:spcAft>
              <a:defRPr/>
            </a:pPr>
            <a:endParaRPr lang="cs-CZ" sz="3200" dirty="0"/>
          </a:p>
        </p:txBody>
      </p:sp>
    </p:spTree>
    <p:extLst>
      <p:ext uri="{BB962C8B-B14F-4D97-AF65-F5344CB8AC3E}">
        <p14:creationId xmlns:p14="http://schemas.microsoft.com/office/powerpoint/2010/main" val="2783979117"/>
      </p:ext>
    </p:extLst>
  </p:cSld>
  <p:clrMapOvr>
    <a:masterClrMapping/>
  </p:clrMapOvr>
  <p:transition spd="slow"/>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body" sz="half" idx="1"/>
          </p:nvPr>
        </p:nvSpPr>
        <p:spPr>
          <a:xfrm>
            <a:off x="219239" y="333152"/>
            <a:ext cx="8064500" cy="863600"/>
          </a:xfrm>
        </p:spPr>
        <p:txBody>
          <a:bodyPr/>
          <a:lstStyle/>
          <a:p>
            <a:pPr>
              <a:lnSpc>
                <a:spcPct val="90000"/>
              </a:lnSpc>
              <a:buFontTx/>
              <a:buNone/>
            </a:pPr>
            <a:r>
              <a:rPr lang="cs-CZ" sz="2400" b="1" dirty="0"/>
              <a:t>	Řešení</a:t>
            </a:r>
            <a:endParaRPr lang="cs-CZ" sz="2400" dirty="0"/>
          </a:p>
          <a:p>
            <a:pPr>
              <a:lnSpc>
                <a:spcPct val="90000"/>
              </a:lnSpc>
              <a:buFontTx/>
              <a:buNone/>
            </a:pPr>
            <a:r>
              <a:rPr lang="cs-CZ" sz="2400" dirty="0"/>
              <a:t>	Výsledný pohyb peněžních prostředků v r. 2009:</a:t>
            </a:r>
          </a:p>
        </p:txBody>
      </p:sp>
      <p:graphicFrame>
        <p:nvGraphicFramePr>
          <p:cNvPr id="14394" name="Group 58"/>
          <p:cNvGraphicFramePr>
            <a:graphicFrameLocks noGrp="1"/>
          </p:cNvGraphicFramePr>
          <p:nvPr>
            <p:ph sz="half" idx="2"/>
            <p:extLst>
              <p:ext uri="{D42A27DB-BD31-4B8C-83A1-F6EECF244321}">
                <p14:modId xmlns:p14="http://schemas.microsoft.com/office/powerpoint/2010/main" val="3973640323"/>
              </p:ext>
            </p:extLst>
          </p:nvPr>
        </p:nvGraphicFramePr>
        <p:xfrm>
          <a:off x="895546" y="1196752"/>
          <a:ext cx="8002587" cy="5492115"/>
        </p:xfrm>
        <a:graphic>
          <a:graphicData uri="http://schemas.openxmlformats.org/drawingml/2006/table">
            <a:tbl>
              <a:tblPr/>
              <a:tblGrid>
                <a:gridCol w="6659562">
                  <a:extLst>
                    <a:ext uri="{9D8B030D-6E8A-4147-A177-3AD203B41FA5}">
                      <a16:colId xmlns:a16="http://schemas.microsoft.com/office/drawing/2014/main" val="20000"/>
                    </a:ext>
                  </a:extLst>
                </a:gridCol>
                <a:gridCol w="1343025">
                  <a:extLst>
                    <a:ext uri="{9D8B030D-6E8A-4147-A177-3AD203B41FA5}">
                      <a16:colId xmlns:a16="http://schemas.microsoft.com/office/drawing/2014/main" val="20001"/>
                    </a:ext>
                  </a:extLst>
                </a:gridCol>
              </a:tblGrid>
              <a:tr h="3492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714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492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extLst>
                  <a:ext uri="{0D108BD9-81ED-4DB2-BD59-A6C34878D82A}">
                    <a16:rowId xmlns:a16="http://schemas.microsoft.com/office/drawing/2014/main" val="10002"/>
                  </a:ext>
                </a:extLst>
              </a:tr>
              <a:tr h="3492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492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492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492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508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492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extLst>
                  <a:ext uri="{0D108BD9-81ED-4DB2-BD59-A6C34878D82A}">
                    <a16:rowId xmlns:a16="http://schemas.microsoft.com/office/drawing/2014/main" val="10008"/>
                  </a:ext>
                </a:extLst>
              </a:tr>
              <a:tr h="3492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492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extLst>
                  <a:ext uri="{0D108BD9-81ED-4DB2-BD59-A6C34878D82A}">
                    <a16:rowId xmlns:a16="http://schemas.microsoft.com/office/drawing/2014/main" val="10010"/>
                  </a:ext>
                </a:extLst>
              </a:tr>
              <a:tr h="3492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492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492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extLst>
                  <a:ext uri="{0D108BD9-81ED-4DB2-BD59-A6C34878D82A}">
                    <a16:rowId xmlns:a16="http://schemas.microsoft.com/office/drawing/2014/main" val="10013"/>
                  </a:ext>
                </a:extLst>
              </a:tr>
              <a:tr h="3492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32464441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Group 3"/>
          <p:cNvGraphicFramePr>
            <a:graphicFrameLocks noGrp="1"/>
          </p:cNvGraphicFramePr>
          <p:nvPr>
            <p:ph sz="half" idx="2"/>
            <p:extLst>
              <p:ext uri="{D42A27DB-BD31-4B8C-83A1-F6EECF244321}">
                <p14:modId xmlns:p14="http://schemas.microsoft.com/office/powerpoint/2010/main" val="993839208"/>
              </p:ext>
            </p:extLst>
          </p:nvPr>
        </p:nvGraphicFramePr>
        <p:xfrm>
          <a:off x="395536" y="2420888"/>
          <a:ext cx="8048625" cy="3536952"/>
        </p:xfrm>
        <a:graphic>
          <a:graphicData uri="http://schemas.openxmlformats.org/drawingml/2006/table">
            <a:tbl>
              <a:tblPr/>
              <a:tblGrid>
                <a:gridCol w="6697662">
                  <a:extLst>
                    <a:ext uri="{9D8B030D-6E8A-4147-A177-3AD203B41FA5}">
                      <a16:colId xmlns:a16="http://schemas.microsoft.com/office/drawing/2014/main" val="20000"/>
                    </a:ext>
                  </a:extLst>
                </a:gridCol>
                <a:gridCol w="1350963">
                  <a:extLst>
                    <a:ext uri="{9D8B030D-6E8A-4147-A177-3AD203B41FA5}">
                      <a16:colId xmlns:a16="http://schemas.microsoft.com/office/drawing/2014/main" val="20001"/>
                    </a:ext>
                  </a:extLst>
                </a:gridCol>
              </a:tblGrid>
              <a:tr h="6429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cs-CZ" sz="20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048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064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cs-CZ" sz="20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397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cs-CZ" sz="20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429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cs-CZ" sz="20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extLst>
                  <a:ext uri="{0D108BD9-81ED-4DB2-BD59-A6C34878D82A}">
                    <a16:rowId xmlns:a16="http://schemas.microsoft.com/office/drawing/2014/main" val="10004"/>
                  </a:ext>
                </a:extLst>
              </a:tr>
            </a:tbl>
          </a:graphicData>
        </a:graphic>
      </p:graphicFrame>
      <p:sp>
        <p:nvSpPr>
          <p:cNvPr id="3" name="Zástupný symbol pro text 2">
            <a:extLst>
              <a:ext uri="{FF2B5EF4-FFF2-40B4-BE49-F238E27FC236}">
                <a16:creationId xmlns:a16="http://schemas.microsoft.com/office/drawing/2014/main" id="{4E55DED1-23CF-4881-A591-8055672DA64E}"/>
              </a:ext>
            </a:extLst>
          </p:cNvPr>
          <p:cNvSpPr>
            <a:spLocks noGrp="1"/>
          </p:cNvSpPr>
          <p:nvPr>
            <p:ph type="body" sz="half" idx="1"/>
          </p:nvPr>
        </p:nvSpPr>
        <p:spPr/>
        <p:txBody>
          <a:bodyPr/>
          <a:lstStyle/>
          <a:p>
            <a:endParaRPr lang="cs-CZ"/>
          </a:p>
        </p:txBody>
      </p:sp>
    </p:spTree>
    <p:extLst>
      <p:ext uri="{BB962C8B-B14F-4D97-AF65-F5344CB8AC3E}">
        <p14:creationId xmlns:p14="http://schemas.microsoft.com/office/powerpoint/2010/main" val="287961637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ChangeArrowheads="1"/>
          </p:cNvSpPr>
          <p:nvPr/>
        </p:nvSpPr>
        <p:spPr bwMode="auto">
          <a:xfrm>
            <a:off x="1" y="296696"/>
            <a:ext cx="9040304" cy="1323439"/>
          </a:xfrm>
          <a:prstGeom prst="rect">
            <a:avLst/>
          </a:prstGeom>
          <a:solidFill>
            <a:schemeClr val="bg1"/>
          </a:solidFill>
          <a:ln w="9525">
            <a:noFill/>
            <a:miter lim="800000"/>
            <a:headEnd/>
            <a:tailEnd/>
          </a:ln>
          <a:effectLst/>
        </p:spPr>
        <p:txBody>
          <a:bodyPr wrap="square" anchor="ctr">
            <a:spAutoFit/>
          </a:bodyPr>
          <a:lstStyle/>
          <a:p>
            <a:pPr algn="just"/>
            <a:r>
              <a:rPr lang="cs-CZ" sz="2000" b="1" dirty="0">
                <a:cs typeface="Times New Roman" pitchFamily="18" charset="0"/>
              </a:rPr>
              <a:t>Př.</a:t>
            </a:r>
            <a:r>
              <a:rPr lang="cs-CZ" sz="2000" b="1" dirty="0"/>
              <a:t> 4:</a:t>
            </a:r>
            <a:r>
              <a:rPr lang="cs-CZ" sz="2000" b="1" dirty="0">
                <a:cs typeface="Times New Roman" pitchFamily="18" charset="0"/>
              </a:rPr>
              <a:t> </a:t>
            </a:r>
            <a:r>
              <a:rPr lang="cs-CZ" sz="2000" dirty="0">
                <a:cs typeface="Times New Roman" pitchFamily="18" charset="0"/>
              </a:rPr>
              <a:t>Vyfakturovali jsme zboží za 2 000 Kč, materiálové a mzdové náklady byly 1 400 Kč, odpisy 200. Odběratelé zaplatili hotově 60 % fakturované částky, zbytek zaplatí v příštím (2.) období. Za materiál a mzdy platíme v daném období. Daňová sazba je </a:t>
            </a:r>
            <a:r>
              <a:rPr lang="cs-CZ" sz="2000" dirty="0"/>
              <a:t>20 </a:t>
            </a:r>
            <a:r>
              <a:rPr lang="cs-CZ" sz="2000" dirty="0">
                <a:cs typeface="Times New Roman" pitchFamily="18" charset="0"/>
              </a:rPr>
              <a:t>%.  Do tabulky vypočítejte zisk a cash </a:t>
            </a:r>
            <a:r>
              <a:rPr lang="cs-CZ" sz="2000" dirty="0" err="1">
                <a:cs typeface="Times New Roman" pitchFamily="18" charset="0"/>
              </a:rPr>
              <a:t>flow</a:t>
            </a:r>
            <a:r>
              <a:rPr lang="cs-CZ" sz="2000" dirty="0">
                <a:cs typeface="Times New Roman" pitchFamily="18" charset="0"/>
              </a:rPr>
              <a:t> . Rozdíly zdůvodněte. </a:t>
            </a:r>
            <a:endParaRPr lang="cs-CZ" sz="2000" dirty="0"/>
          </a:p>
        </p:txBody>
      </p:sp>
      <p:sp>
        <p:nvSpPr>
          <p:cNvPr id="114691" name="Line 3"/>
          <p:cNvSpPr>
            <a:spLocks noChangeShapeType="1"/>
          </p:cNvSpPr>
          <p:nvPr/>
        </p:nvSpPr>
        <p:spPr bwMode="auto">
          <a:xfrm>
            <a:off x="-2106613" y="1627188"/>
            <a:ext cx="0" cy="0"/>
          </a:xfrm>
          <a:prstGeom prst="line">
            <a:avLst/>
          </a:prstGeom>
          <a:noFill/>
          <a:ln w="12700" cap="rnd">
            <a:solidFill>
              <a:srgbClr val="000000"/>
            </a:solidFill>
            <a:round/>
            <a:headEnd/>
            <a:tailEnd/>
          </a:ln>
          <a:effectLst/>
        </p:spPr>
        <p:txBody>
          <a:bodyPr/>
          <a:lstStyle/>
          <a:p>
            <a:endParaRPr lang="cs-CZ"/>
          </a:p>
        </p:txBody>
      </p:sp>
      <p:sp>
        <p:nvSpPr>
          <p:cNvPr id="115193" name="Line 505"/>
          <p:cNvSpPr>
            <a:spLocks noChangeShapeType="1"/>
          </p:cNvSpPr>
          <p:nvPr/>
        </p:nvSpPr>
        <p:spPr bwMode="auto">
          <a:xfrm>
            <a:off x="4089400" y="2338388"/>
            <a:ext cx="0" cy="0"/>
          </a:xfrm>
          <a:prstGeom prst="line">
            <a:avLst/>
          </a:prstGeom>
          <a:noFill/>
          <a:ln w="12700" cap="rnd">
            <a:solidFill>
              <a:srgbClr val="000000"/>
            </a:solidFill>
            <a:round/>
            <a:headEnd/>
            <a:tailEnd/>
          </a:ln>
          <a:effectLst/>
        </p:spPr>
        <p:txBody>
          <a:bodyPr/>
          <a:lstStyle/>
          <a:p>
            <a:endParaRPr lang="cs-CZ"/>
          </a:p>
        </p:txBody>
      </p:sp>
      <p:graphicFrame>
        <p:nvGraphicFramePr>
          <p:cNvPr id="115328" name="Group 640"/>
          <p:cNvGraphicFramePr>
            <a:graphicFrameLocks noGrp="1"/>
          </p:cNvGraphicFramePr>
          <p:nvPr/>
        </p:nvGraphicFramePr>
        <p:xfrm>
          <a:off x="323850" y="2060575"/>
          <a:ext cx="8496300" cy="4321176"/>
        </p:xfrm>
        <a:graphic>
          <a:graphicData uri="http://schemas.openxmlformats.org/drawingml/2006/table">
            <a:tbl>
              <a:tblPr/>
              <a:tblGrid>
                <a:gridCol w="2439988">
                  <a:extLst>
                    <a:ext uri="{9D8B030D-6E8A-4147-A177-3AD203B41FA5}">
                      <a16:colId xmlns:a16="http://schemas.microsoft.com/office/drawing/2014/main" val="20000"/>
                    </a:ext>
                  </a:extLst>
                </a:gridCol>
                <a:gridCol w="1008062">
                  <a:extLst>
                    <a:ext uri="{9D8B030D-6E8A-4147-A177-3AD203B41FA5}">
                      <a16:colId xmlns:a16="http://schemas.microsoft.com/office/drawing/2014/main" val="20001"/>
                    </a:ext>
                  </a:extLst>
                </a:gridCol>
                <a:gridCol w="1009650">
                  <a:extLst>
                    <a:ext uri="{9D8B030D-6E8A-4147-A177-3AD203B41FA5}">
                      <a16:colId xmlns:a16="http://schemas.microsoft.com/office/drawing/2014/main" val="20002"/>
                    </a:ext>
                  </a:extLst>
                </a:gridCol>
                <a:gridCol w="1009650">
                  <a:extLst>
                    <a:ext uri="{9D8B030D-6E8A-4147-A177-3AD203B41FA5}">
                      <a16:colId xmlns:a16="http://schemas.microsoft.com/office/drawing/2014/main" val="20003"/>
                    </a:ext>
                  </a:extLst>
                </a:gridCol>
                <a:gridCol w="1009650">
                  <a:extLst>
                    <a:ext uri="{9D8B030D-6E8A-4147-A177-3AD203B41FA5}">
                      <a16:colId xmlns:a16="http://schemas.microsoft.com/office/drawing/2014/main" val="20004"/>
                    </a:ext>
                  </a:extLst>
                </a:gridCol>
                <a:gridCol w="1009650">
                  <a:extLst>
                    <a:ext uri="{9D8B030D-6E8A-4147-A177-3AD203B41FA5}">
                      <a16:colId xmlns:a16="http://schemas.microsoft.com/office/drawing/2014/main" val="20005"/>
                    </a:ext>
                  </a:extLst>
                </a:gridCol>
                <a:gridCol w="1009650">
                  <a:extLst>
                    <a:ext uri="{9D8B030D-6E8A-4147-A177-3AD203B41FA5}">
                      <a16:colId xmlns:a16="http://schemas.microsoft.com/office/drawing/2014/main" val="20006"/>
                    </a:ext>
                  </a:extLst>
                </a:gridCol>
              </a:tblGrid>
              <a:tr h="438150">
                <a:tc rowSpan="3">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Položka</a:t>
                      </a:r>
                      <a:endParaRPr kumimoji="0" lang="cs-CZ"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Zisk</a:t>
                      </a: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tc hMerge="1">
                  <a:txBody>
                    <a:bodyPr/>
                    <a:lstStyle/>
                    <a:p>
                      <a:endParaRPr lang="cs-CZ"/>
                    </a:p>
                  </a:txBody>
                  <a:tcPr/>
                </a:tc>
                <a:tc gridSpan="3">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Cash flow</a:t>
                      </a: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457200">
                <a:tc vMerge="1">
                  <a:txBody>
                    <a:bodyPr/>
                    <a:lstStyle/>
                    <a:p>
                      <a:endParaRPr lang="cs-CZ"/>
                    </a:p>
                  </a:txBody>
                  <a:tcPr/>
                </a:tc>
                <a:tc gridSpan="3">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období</a:t>
                      </a: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tc hMerge="1">
                  <a:txBody>
                    <a:bodyPr/>
                    <a:lstStyle/>
                    <a:p>
                      <a:endParaRPr lang="cs-CZ"/>
                    </a:p>
                  </a:txBody>
                  <a:tcPr/>
                </a:tc>
                <a:tc gridSpan="3">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období</a:t>
                      </a: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1"/>
                  </a:ext>
                </a:extLst>
              </a:tr>
              <a:tr h="719138">
                <a:tc vMerge="1">
                  <a:txBody>
                    <a:bodyPr/>
                    <a:lstStyle/>
                    <a:p>
                      <a:endParaRPr lang="cs-CZ"/>
                    </a:p>
                  </a:txBody>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1</a:t>
                      </a: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2</a:t>
                      </a: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celkem</a:t>
                      </a: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1</a:t>
                      </a: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2</a:t>
                      </a: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celkem</a:t>
                      </a: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0850">
                <a:tc>
                  <a:txBody>
                    <a:bodyPr/>
                    <a:lstStyle/>
                    <a:p>
                      <a:pPr marL="0" marR="0" lvl="0" indent="0" algn="just" defTabSz="914400" rtl="0" eaLnBrk="1" fontAlgn="t" latinLnBrk="0" hangingPunct="1">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tržby</a:t>
                      </a: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0850">
                <a:tc>
                  <a:txBody>
                    <a:bodyPr/>
                    <a:lstStyle/>
                    <a:p>
                      <a:pPr marL="0" marR="0" lvl="0" indent="0" algn="just" defTabSz="914400" rtl="0" eaLnBrk="1" fontAlgn="t" latinLnBrk="0" hangingPunct="1">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náklady bez odpisů</a:t>
                      </a: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0850">
                <a:tc>
                  <a:txBody>
                    <a:bodyPr/>
                    <a:lstStyle/>
                    <a:p>
                      <a:pPr marL="0" marR="0" lvl="0" indent="0" algn="just" defTabSz="914400" rtl="0" eaLnBrk="1" fontAlgn="t" latinLnBrk="0" hangingPunct="1">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odpisy</a:t>
                      </a: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2438">
                <a:tc>
                  <a:txBody>
                    <a:bodyPr/>
                    <a:lstStyle/>
                    <a:p>
                      <a:pPr marL="0" marR="0" lvl="0" indent="0" algn="just" defTabSz="914400" rtl="0" eaLnBrk="1" fontAlgn="t" latinLnBrk="0" hangingPunct="1">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zisk (CF)</a:t>
                      </a: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0850">
                <a:tc>
                  <a:txBody>
                    <a:bodyPr/>
                    <a:lstStyle/>
                    <a:p>
                      <a:pPr marL="0" marR="0" lvl="0" indent="0" algn="just" defTabSz="914400" rtl="0" eaLnBrk="1" fontAlgn="t" latinLnBrk="0" hangingPunct="1">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daně</a:t>
                      </a: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50850">
                <a:tc>
                  <a:txBody>
                    <a:bodyPr/>
                    <a:lstStyle/>
                    <a:p>
                      <a:pPr marL="0" marR="0" lvl="0" indent="0" algn="just" defTabSz="914400" rtl="0" eaLnBrk="1" fontAlgn="t" latinLnBrk="0" hangingPunct="1">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čistý zisk (CF)</a:t>
                      </a: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72568772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body" idx="1"/>
          </p:nvPr>
        </p:nvSpPr>
        <p:spPr>
          <a:xfrm>
            <a:off x="0" y="688156"/>
            <a:ext cx="8974318" cy="5407843"/>
          </a:xfrm>
        </p:spPr>
        <p:txBody>
          <a:bodyPr>
            <a:normAutofit/>
          </a:bodyPr>
          <a:lstStyle/>
          <a:p>
            <a:pPr eaLnBrk="1" hangingPunct="1">
              <a:lnSpc>
                <a:spcPct val="90000"/>
              </a:lnSpc>
              <a:buFont typeface="Wingdings" pitchFamily="2" charset="2"/>
              <a:buNone/>
            </a:pPr>
            <a:r>
              <a:rPr lang="cs-CZ" sz="2400" b="1" dirty="0"/>
              <a:t>	Příklad 5. </a:t>
            </a:r>
            <a:r>
              <a:rPr lang="cs-CZ" sz="2400" dirty="0">
                <a:latin typeface="Times New Roman" pitchFamily="18" charset="0"/>
              </a:rPr>
              <a:t>Sledujte vývoj společnosti ROURA, a.s. a mapujte jeho činnost pomocí zjednodušených účetních výkazů.</a:t>
            </a:r>
          </a:p>
          <a:p>
            <a:pPr eaLnBrk="1" hangingPunct="1">
              <a:lnSpc>
                <a:spcPct val="90000"/>
              </a:lnSpc>
              <a:buFont typeface="Wingdings" pitchFamily="2" charset="2"/>
              <a:buNone/>
            </a:pPr>
            <a:endParaRPr lang="cs-CZ" sz="2400" dirty="0">
              <a:latin typeface="Times New Roman" pitchFamily="18" charset="0"/>
            </a:endParaRPr>
          </a:p>
          <a:p>
            <a:pPr eaLnBrk="1" hangingPunct="1">
              <a:lnSpc>
                <a:spcPct val="90000"/>
              </a:lnSpc>
              <a:spcBef>
                <a:spcPct val="50000"/>
              </a:spcBef>
              <a:buFont typeface="Wingdings" pitchFamily="2" charset="2"/>
              <a:buNone/>
            </a:pPr>
            <a:r>
              <a:rPr lang="cs-CZ" sz="2400" dirty="0">
                <a:latin typeface="Times New Roman" pitchFamily="18" charset="0"/>
              </a:rPr>
              <a:t>	1) Společníci zakládají podnik v právní formě akciové společnosti stanovili vstupující základní kapitál na 2 mil.Kč. Dva z nich vložili peníze (první 600 000 Kč, druhý 400 000 Kč,), třetí vložil stroj v hodnotě 1 000 </a:t>
            </a:r>
            <a:r>
              <a:rPr lang="cs-CZ" sz="2400" dirty="0" err="1">
                <a:latin typeface="Times New Roman" pitchFamily="18" charset="0"/>
              </a:rPr>
              <a:t>000</a:t>
            </a:r>
            <a:r>
              <a:rPr lang="cs-CZ" sz="2400" dirty="0">
                <a:latin typeface="Times New Roman" pitchFamily="18" charset="0"/>
              </a:rPr>
              <a:t> Kč</a:t>
            </a:r>
          </a:p>
          <a:p>
            <a:pPr eaLnBrk="1" hangingPunct="1">
              <a:lnSpc>
                <a:spcPct val="90000"/>
              </a:lnSpc>
              <a:spcBef>
                <a:spcPct val="50000"/>
              </a:spcBef>
              <a:buFont typeface="Wingdings" pitchFamily="2" charset="2"/>
              <a:buNone/>
            </a:pPr>
            <a:r>
              <a:rPr lang="cs-CZ" sz="2400" dirty="0">
                <a:latin typeface="Times New Roman" pitchFamily="18" charset="0"/>
              </a:rPr>
              <a:t>	Z podnikatelského záměru vyplynulo, že k činnosti podniku je nutné postavit výrobní objekt  v hodnotě 1 mil. Kč a nakoupit zásoby materiálu v hodnotě 200 000 Kč. Žádost o úvěr byla kladně vyřízena a podnik dostal potřebné peníze. Podmínky úvěru: splacení během 5let za předpokladu stejného úmoru každý rok, úroková sazba 15%.</a:t>
            </a:r>
          </a:p>
          <a:p>
            <a:pPr eaLnBrk="1" hangingPunct="1">
              <a:lnSpc>
                <a:spcPct val="90000"/>
              </a:lnSpc>
              <a:spcBef>
                <a:spcPct val="50000"/>
              </a:spcBef>
              <a:buFont typeface="Wingdings" pitchFamily="2" charset="2"/>
              <a:buNone/>
            </a:pPr>
            <a:r>
              <a:rPr lang="cs-CZ" sz="2400" dirty="0">
                <a:latin typeface="Times New Roman" pitchFamily="18" charset="0"/>
              </a:rPr>
              <a:t>	2) Podnik využil získané peníze ke stavbě objektu a nákupu zásob.</a:t>
            </a:r>
          </a:p>
          <a:p>
            <a:pPr eaLnBrk="1" hangingPunct="1">
              <a:lnSpc>
                <a:spcPct val="90000"/>
              </a:lnSpc>
              <a:buFont typeface="Wingdings" pitchFamily="2" charset="2"/>
              <a:buNone/>
            </a:pPr>
            <a:endParaRPr lang="cs-CZ" sz="2400" dirty="0">
              <a:latin typeface="Times New Roman" pitchFamily="18" charset="0"/>
            </a:endParaRPr>
          </a:p>
        </p:txBody>
      </p:sp>
    </p:spTree>
    <p:extLst>
      <p:ext uri="{BB962C8B-B14F-4D97-AF65-F5344CB8AC3E}">
        <p14:creationId xmlns:p14="http://schemas.microsoft.com/office/powerpoint/2010/main" val="221082710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body" idx="1"/>
          </p:nvPr>
        </p:nvSpPr>
        <p:spPr>
          <a:xfrm>
            <a:off x="179512" y="548680"/>
            <a:ext cx="7848872" cy="5832648"/>
          </a:xfrm>
        </p:spPr>
        <p:txBody>
          <a:bodyPr/>
          <a:lstStyle/>
          <a:p>
            <a:pPr eaLnBrk="1" hangingPunct="1">
              <a:lnSpc>
                <a:spcPct val="90000"/>
              </a:lnSpc>
              <a:buFont typeface="Wingdings" pitchFamily="2" charset="2"/>
              <a:buNone/>
            </a:pPr>
            <a:r>
              <a:rPr lang="cs-CZ" sz="2400" dirty="0">
                <a:latin typeface="Times New Roman" pitchFamily="18" charset="0"/>
                <a:cs typeface="Times New Roman" pitchFamily="18" charset="0"/>
              </a:rPr>
              <a:t>3) V prvním roce činnosti dosáhl podnik následující výsledky: </a:t>
            </a:r>
          </a:p>
          <a:p>
            <a:pPr eaLnBrk="1" hangingPunct="1">
              <a:lnSpc>
                <a:spcPct val="90000"/>
              </a:lnSpc>
              <a:spcBef>
                <a:spcPct val="50000"/>
              </a:spcBef>
            </a:pPr>
            <a:r>
              <a:rPr lang="cs-CZ" sz="2400" dirty="0">
                <a:latin typeface="Times New Roman" pitchFamily="18" charset="0"/>
                <a:cs typeface="Times New Roman" pitchFamily="18" charset="0"/>
              </a:rPr>
              <a:t>Výnosy 2 500 000 Kč</a:t>
            </a:r>
          </a:p>
          <a:p>
            <a:pPr eaLnBrk="1" hangingPunct="1">
              <a:lnSpc>
                <a:spcPct val="90000"/>
              </a:lnSpc>
              <a:spcBef>
                <a:spcPct val="50000"/>
              </a:spcBef>
            </a:pPr>
            <a:r>
              <a:rPr lang="cs-CZ" sz="2400" dirty="0">
                <a:latin typeface="Times New Roman" pitchFamily="18" charset="0"/>
                <a:cs typeface="Times New Roman" pitchFamily="18" charset="0"/>
              </a:rPr>
              <a:t>Odpisy 160 000 Kč</a:t>
            </a:r>
          </a:p>
          <a:p>
            <a:pPr eaLnBrk="1" hangingPunct="1">
              <a:lnSpc>
                <a:spcPct val="90000"/>
              </a:lnSpc>
              <a:spcBef>
                <a:spcPct val="50000"/>
              </a:spcBef>
            </a:pPr>
            <a:r>
              <a:rPr lang="cs-CZ" sz="2400" dirty="0">
                <a:latin typeface="Times New Roman" pitchFamily="18" charset="0"/>
                <a:cs typeface="Times New Roman" pitchFamily="18" charset="0"/>
              </a:rPr>
              <a:t>Spotřeba materiálu 840 000 Kč</a:t>
            </a:r>
          </a:p>
          <a:p>
            <a:pPr eaLnBrk="1" hangingPunct="1">
              <a:lnSpc>
                <a:spcPct val="90000"/>
              </a:lnSpc>
              <a:spcBef>
                <a:spcPct val="50000"/>
              </a:spcBef>
            </a:pPr>
            <a:r>
              <a:rPr lang="cs-CZ" sz="2400" dirty="0">
                <a:latin typeface="Times New Roman" pitchFamily="18" charset="0"/>
                <a:cs typeface="Times New Roman" pitchFamily="18" charset="0"/>
              </a:rPr>
              <a:t>Vyplacené mzdy 720 000 Kč</a:t>
            </a:r>
          </a:p>
          <a:p>
            <a:pPr eaLnBrk="1" hangingPunct="1">
              <a:lnSpc>
                <a:spcPct val="90000"/>
              </a:lnSpc>
              <a:spcBef>
                <a:spcPct val="50000"/>
              </a:spcBef>
            </a:pPr>
            <a:r>
              <a:rPr lang="cs-CZ" sz="2400" dirty="0">
                <a:latin typeface="Times New Roman" pitchFamily="18" charset="0"/>
                <a:cs typeface="Times New Roman" pitchFamily="18" charset="0"/>
              </a:rPr>
              <a:t>Nákladové úroky 180 000 Kč</a:t>
            </a:r>
          </a:p>
          <a:p>
            <a:pPr eaLnBrk="1" hangingPunct="1">
              <a:lnSpc>
                <a:spcPct val="90000"/>
              </a:lnSpc>
              <a:spcBef>
                <a:spcPct val="50000"/>
              </a:spcBef>
            </a:pPr>
            <a:r>
              <a:rPr lang="cs-CZ" sz="2400" dirty="0">
                <a:latin typeface="Times New Roman" pitchFamily="18" charset="0"/>
                <a:cs typeface="Times New Roman" pitchFamily="18" charset="0"/>
              </a:rPr>
              <a:t>200 000 Kč z účetně vykázaných výnosů, 100 000 Kč z účetně vykázané spotřeby a daň ze zisku ve výši 24% z rozdílů mezi výnosy a náklady nebylo v daném roce zaplaceno a podnik tyto částky uhradí ve 2.roce mzdy a nákladové úroky za 1.rok byly plně zaplaceny.V 1.roce podnik splatil pětinu přijatého bankovního úvěru. Ostatní položky se nemění.</a:t>
            </a:r>
          </a:p>
          <a:p>
            <a:pPr eaLnBrk="1" hangingPunct="1">
              <a:lnSpc>
                <a:spcPct val="90000"/>
              </a:lnSpc>
              <a:buFont typeface="Wingdings" pitchFamily="2" charset="2"/>
              <a:buNone/>
            </a:pPr>
            <a:endParaRPr lang="cs-CZ" sz="2400" dirty="0">
              <a:latin typeface="Times New Roman" pitchFamily="18" charset="0"/>
              <a:cs typeface="Times New Roman" pitchFamily="18" charset="0"/>
            </a:endParaRPr>
          </a:p>
        </p:txBody>
      </p:sp>
    </p:spTree>
    <p:extLst>
      <p:ext uri="{BB962C8B-B14F-4D97-AF65-F5344CB8AC3E}">
        <p14:creationId xmlns:p14="http://schemas.microsoft.com/office/powerpoint/2010/main" val="175490988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type="body" idx="1"/>
          </p:nvPr>
        </p:nvSpPr>
        <p:spPr>
          <a:xfrm>
            <a:off x="94268" y="697584"/>
            <a:ext cx="8150140" cy="5683744"/>
          </a:xfrm>
        </p:spPr>
        <p:txBody>
          <a:bodyPr>
            <a:normAutofit lnSpcReduction="10000"/>
          </a:bodyPr>
          <a:lstStyle/>
          <a:p>
            <a:pPr marL="533400" indent="-533400">
              <a:lnSpc>
                <a:spcPct val="90000"/>
              </a:lnSpc>
              <a:buClr>
                <a:schemeClr val="tx1"/>
              </a:buClr>
              <a:buNone/>
            </a:pPr>
            <a:r>
              <a:rPr lang="cs-CZ" sz="2800" b="1" dirty="0">
                <a:latin typeface="Times New Roman" pitchFamily="18" charset="0"/>
              </a:rPr>
              <a:t>Vyberte správnou odpověď</a:t>
            </a:r>
          </a:p>
          <a:p>
            <a:pPr marL="533400" indent="-533400">
              <a:lnSpc>
                <a:spcPct val="90000"/>
              </a:lnSpc>
              <a:buClr>
                <a:schemeClr val="tx1"/>
              </a:buClr>
              <a:buNone/>
            </a:pPr>
            <a:r>
              <a:rPr lang="cs-CZ" sz="2800" b="1" dirty="0">
                <a:latin typeface="Times New Roman" pitchFamily="18" charset="0"/>
              </a:rPr>
              <a:t>Náklady jsou:</a:t>
            </a:r>
            <a:endParaRPr lang="cs-CZ" sz="2600" b="1" dirty="0">
              <a:latin typeface="Times New Roman" pitchFamily="18" charset="0"/>
            </a:endParaRPr>
          </a:p>
          <a:p>
            <a:pPr marL="533400" indent="-533400" eaLnBrk="1" hangingPunct="1">
              <a:spcBef>
                <a:spcPts val="0"/>
              </a:spcBef>
              <a:buClr>
                <a:schemeClr val="tx1"/>
              </a:buClr>
              <a:buFontTx/>
              <a:buAutoNum type="alphaLcParenR"/>
            </a:pPr>
            <a:r>
              <a:rPr lang="cs-CZ" sz="2600" dirty="0">
                <a:latin typeface="Times New Roman" pitchFamily="18" charset="0"/>
              </a:rPr>
              <a:t>Částky zaplacené za nákup materiálu</a:t>
            </a:r>
          </a:p>
          <a:p>
            <a:pPr marL="533400" indent="-533400" eaLnBrk="1" hangingPunct="1">
              <a:spcBef>
                <a:spcPts val="0"/>
              </a:spcBef>
              <a:buClr>
                <a:schemeClr val="tx1"/>
              </a:buClr>
              <a:buFontTx/>
              <a:buAutoNum type="alphaLcParenR"/>
            </a:pPr>
            <a:r>
              <a:rPr lang="cs-CZ" sz="2600" dirty="0">
                <a:latin typeface="Times New Roman" pitchFamily="18" charset="0"/>
              </a:rPr>
              <a:t>Peněžně vyjádřenou spotřebou výrobních faktorů</a:t>
            </a:r>
          </a:p>
          <a:p>
            <a:pPr marL="533400" indent="-533400" eaLnBrk="1" hangingPunct="1">
              <a:spcBef>
                <a:spcPts val="0"/>
              </a:spcBef>
              <a:buClr>
                <a:schemeClr val="tx1"/>
              </a:buClr>
              <a:buFontTx/>
              <a:buAutoNum type="alphaLcParenR"/>
            </a:pPr>
            <a:r>
              <a:rPr lang="cs-CZ" sz="2600" dirty="0">
                <a:latin typeface="Times New Roman" pitchFamily="18" charset="0"/>
              </a:rPr>
              <a:t>Úbytek peněžní hotovosti podniku</a:t>
            </a:r>
          </a:p>
          <a:p>
            <a:pPr marL="533400" indent="-533400" eaLnBrk="1" hangingPunct="1">
              <a:spcBef>
                <a:spcPts val="0"/>
              </a:spcBef>
              <a:buClr>
                <a:schemeClr val="tx1"/>
              </a:buClr>
              <a:buFontTx/>
              <a:buAutoNum type="alphaLcParenR"/>
            </a:pPr>
            <a:r>
              <a:rPr lang="cs-CZ" sz="2600" dirty="0">
                <a:latin typeface="Times New Roman" pitchFamily="18" charset="0"/>
              </a:rPr>
              <a:t>Veškeré částky podnikem vydané</a:t>
            </a:r>
          </a:p>
          <a:p>
            <a:pPr marL="533400" indent="-533400" eaLnBrk="1" hangingPunct="1">
              <a:spcBef>
                <a:spcPts val="0"/>
              </a:spcBef>
              <a:buClr>
                <a:schemeClr val="tx1"/>
              </a:buClr>
              <a:buFontTx/>
              <a:buAutoNum type="alphaLcParenR"/>
            </a:pPr>
            <a:r>
              <a:rPr lang="cs-CZ" sz="2600" dirty="0">
                <a:latin typeface="Times New Roman" pitchFamily="18" charset="0"/>
              </a:rPr>
              <a:t>Peněžní prostředky vydané podnikem za příslušné období</a:t>
            </a:r>
          </a:p>
          <a:p>
            <a:pPr marL="533400" indent="-533400">
              <a:spcBef>
                <a:spcPts val="0"/>
              </a:spcBef>
              <a:buClr>
                <a:schemeClr val="tx1"/>
              </a:buClr>
              <a:buNone/>
            </a:pPr>
            <a:r>
              <a:rPr lang="cs-CZ" sz="2800" b="1" dirty="0">
                <a:latin typeface="Times New Roman" pitchFamily="18" charset="0"/>
              </a:rPr>
              <a:t>Ve výkazu zisku a ztráty se náklady třídí podle základních oblastí podnikové činnosti na:</a:t>
            </a:r>
          </a:p>
          <a:p>
            <a:pPr marL="609600" indent="-609600">
              <a:buClr>
                <a:schemeClr val="tx1"/>
              </a:buClr>
              <a:buFontTx/>
              <a:buAutoNum type="alphaLcParenR"/>
            </a:pPr>
            <a:r>
              <a:rPr lang="cs-CZ" sz="2600" dirty="0">
                <a:latin typeface="Times New Roman" pitchFamily="18" charset="0"/>
              </a:rPr>
              <a:t>Jednotkové a režijní</a:t>
            </a:r>
          </a:p>
          <a:p>
            <a:pPr marL="609600" indent="-609600">
              <a:buClr>
                <a:schemeClr val="tx1"/>
              </a:buClr>
              <a:buFontTx/>
              <a:buAutoNum type="alphaLcParenR"/>
            </a:pPr>
            <a:r>
              <a:rPr lang="cs-CZ" sz="2600" dirty="0">
                <a:latin typeface="Times New Roman" pitchFamily="18" charset="0"/>
              </a:rPr>
              <a:t>Fixní a variabilní</a:t>
            </a:r>
          </a:p>
          <a:p>
            <a:pPr marL="609600" indent="-609600">
              <a:buClr>
                <a:schemeClr val="tx1"/>
              </a:buClr>
              <a:buFontTx/>
              <a:buAutoNum type="alphaLcParenR"/>
            </a:pPr>
            <a:r>
              <a:rPr lang="cs-CZ" sz="2600" dirty="0">
                <a:latin typeface="Times New Roman" pitchFamily="18" charset="0"/>
              </a:rPr>
              <a:t>Provozní, finanční, mimořádné</a:t>
            </a:r>
          </a:p>
          <a:p>
            <a:pPr marL="609600" indent="-609600">
              <a:buClr>
                <a:schemeClr val="tx1"/>
              </a:buClr>
              <a:buFontTx/>
              <a:buAutoNum type="alphaLcParenR"/>
            </a:pPr>
            <a:r>
              <a:rPr lang="cs-CZ" sz="2600" dirty="0">
                <a:latin typeface="Times New Roman" pitchFamily="18" charset="0"/>
              </a:rPr>
              <a:t>Pořizovací a skladovací, výrobní, správní, odbytové</a:t>
            </a:r>
          </a:p>
          <a:p>
            <a:pPr marL="533400" indent="-533400">
              <a:spcBef>
                <a:spcPts val="0"/>
              </a:spcBef>
              <a:buClr>
                <a:schemeClr val="tx1"/>
              </a:buClr>
              <a:buNone/>
            </a:pPr>
            <a:endParaRPr lang="cs-CZ" sz="2600" b="1" dirty="0">
              <a:latin typeface="Times New Roman" pitchFamily="18" charset="0"/>
            </a:endParaRPr>
          </a:p>
        </p:txBody>
      </p:sp>
    </p:spTree>
    <p:extLst>
      <p:ext uri="{BB962C8B-B14F-4D97-AF65-F5344CB8AC3E}">
        <p14:creationId xmlns:p14="http://schemas.microsoft.com/office/powerpoint/2010/main" val="26494723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ChangeArrowheads="1"/>
          </p:cNvSpPr>
          <p:nvPr>
            <p:ph type="body" idx="1"/>
          </p:nvPr>
        </p:nvSpPr>
        <p:spPr>
          <a:xfrm>
            <a:off x="150828" y="791852"/>
            <a:ext cx="8535971" cy="5334311"/>
          </a:xfrm>
        </p:spPr>
        <p:txBody>
          <a:bodyPr>
            <a:normAutofit fontScale="92500" lnSpcReduction="10000"/>
          </a:bodyPr>
          <a:lstStyle/>
          <a:p>
            <a:pPr marL="609600" indent="-609600">
              <a:buClr>
                <a:schemeClr val="tx1"/>
              </a:buClr>
              <a:buNone/>
            </a:pPr>
            <a:r>
              <a:rPr lang="cs-CZ" sz="2800" b="1" dirty="0">
                <a:latin typeface="Times New Roman" pitchFamily="18" charset="0"/>
              </a:rPr>
              <a:t>Mezi provozní náklady podniku nepatří:</a:t>
            </a:r>
            <a:endParaRPr lang="cs-CZ" sz="2600" b="1" dirty="0">
              <a:latin typeface="Times New Roman" pitchFamily="18" charset="0"/>
            </a:endParaRPr>
          </a:p>
          <a:p>
            <a:pPr marL="609600" indent="-609600" eaLnBrk="1" hangingPunct="1">
              <a:buClr>
                <a:schemeClr val="tx1"/>
              </a:buClr>
              <a:buFontTx/>
              <a:buAutoNum type="alphaLcParenR"/>
            </a:pPr>
            <a:r>
              <a:rPr lang="cs-CZ" sz="2600" dirty="0">
                <a:latin typeface="Times New Roman" pitchFamily="18" charset="0"/>
              </a:rPr>
              <a:t>Náklady na spotřebu materiálu</a:t>
            </a:r>
          </a:p>
          <a:p>
            <a:pPr marL="609600" indent="-609600" eaLnBrk="1" hangingPunct="1">
              <a:buClr>
                <a:schemeClr val="tx1"/>
              </a:buClr>
              <a:buFontTx/>
              <a:buAutoNum type="alphaLcParenR"/>
            </a:pPr>
            <a:r>
              <a:rPr lang="cs-CZ" sz="2600" dirty="0">
                <a:latin typeface="Times New Roman" pitchFamily="18" charset="0"/>
              </a:rPr>
              <a:t>Odpisy</a:t>
            </a:r>
          </a:p>
          <a:p>
            <a:pPr marL="609600" indent="-609600" eaLnBrk="1" hangingPunct="1">
              <a:buClr>
                <a:schemeClr val="tx1"/>
              </a:buClr>
              <a:buFontTx/>
              <a:buAutoNum type="alphaLcParenR"/>
            </a:pPr>
            <a:r>
              <a:rPr lang="cs-CZ" sz="2600" dirty="0">
                <a:latin typeface="Times New Roman" pitchFamily="18" charset="0"/>
              </a:rPr>
              <a:t>Úroky placené za cizí kapitál používaný k provozu podniku</a:t>
            </a:r>
          </a:p>
          <a:p>
            <a:pPr marL="609600" indent="-609600" eaLnBrk="1" hangingPunct="1">
              <a:buClr>
                <a:schemeClr val="tx1"/>
              </a:buClr>
              <a:buFontTx/>
              <a:buAutoNum type="alphaLcParenR"/>
            </a:pPr>
            <a:r>
              <a:rPr lang="cs-CZ" sz="2600" dirty="0">
                <a:latin typeface="Times New Roman" pitchFamily="18" charset="0"/>
              </a:rPr>
              <a:t>Mzdy neprovozních pracovníků</a:t>
            </a:r>
          </a:p>
          <a:p>
            <a:pPr marL="609600" indent="-609600">
              <a:buClr>
                <a:schemeClr val="tx1"/>
              </a:buClr>
              <a:buNone/>
            </a:pPr>
            <a:r>
              <a:rPr lang="cs-CZ" sz="2800" b="1" dirty="0">
                <a:latin typeface="Times New Roman" pitchFamily="18" charset="0"/>
              </a:rPr>
              <a:t>Označte náklad, který určitě není výdajem podniku:</a:t>
            </a:r>
          </a:p>
          <a:p>
            <a:pPr marL="609600" indent="-609600">
              <a:spcBef>
                <a:spcPts val="0"/>
              </a:spcBef>
              <a:buClr>
                <a:schemeClr val="tx1"/>
              </a:buClr>
              <a:buFontTx/>
              <a:buAutoNum type="alphaLcParenR"/>
            </a:pPr>
            <a:r>
              <a:rPr lang="cs-CZ" sz="2800" dirty="0">
                <a:latin typeface="Times New Roman" pitchFamily="18" charset="0"/>
              </a:rPr>
              <a:t>placené úroky</a:t>
            </a:r>
          </a:p>
          <a:p>
            <a:pPr marL="609600" indent="-609600">
              <a:spcBef>
                <a:spcPts val="0"/>
              </a:spcBef>
              <a:buClr>
                <a:schemeClr val="tx1"/>
              </a:buClr>
              <a:buFontTx/>
              <a:buAutoNum type="alphaLcParenR"/>
            </a:pPr>
            <a:r>
              <a:rPr lang="cs-CZ" sz="2800" dirty="0">
                <a:latin typeface="Times New Roman" pitchFamily="18" charset="0"/>
              </a:rPr>
              <a:t>spotřeba energie</a:t>
            </a:r>
          </a:p>
          <a:p>
            <a:pPr marL="609600" indent="-609600">
              <a:spcBef>
                <a:spcPts val="0"/>
              </a:spcBef>
              <a:buClr>
                <a:schemeClr val="tx1"/>
              </a:buClr>
              <a:buFontTx/>
              <a:buAutoNum type="alphaLcParenR"/>
            </a:pPr>
            <a:r>
              <a:rPr lang="cs-CZ" sz="2800" dirty="0">
                <a:latin typeface="Times New Roman" pitchFamily="18" charset="0"/>
              </a:rPr>
              <a:t>odpisy</a:t>
            </a:r>
          </a:p>
          <a:p>
            <a:pPr marL="609600" indent="-609600">
              <a:spcBef>
                <a:spcPts val="0"/>
              </a:spcBef>
              <a:buClr>
                <a:schemeClr val="tx1"/>
              </a:buClr>
              <a:buNone/>
            </a:pPr>
            <a:r>
              <a:rPr lang="cs-CZ" sz="2800" b="1" dirty="0">
                <a:latin typeface="Times New Roman" pitchFamily="18" charset="0"/>
              </a:rPr>
              <a:t>Označte příjem, který určitě není výnosem podniku:</a:t>
            </a:r>
          </a:p>
          <a:p>
            <a:pPr marL="609600" indent="-609600">
              <a:spcBef>
                <a:spcPts val="0"/>
              </a:spcBef>
              <a:buClr>
                <a:schemeClr val="tx1"/>
              </a:buClr>
              <a:buFontTx/>
              <a:buAutoNum type="alphaLcParenR"/>
            </a:pPr>
            <a:r>
              <a:rPr lang="cs-CZ" sz="2800" dirty="0">
                <a:latin typeface="Times New Roman" pitchFamily="18" charset="0"/>
              </a:rPr>
              <a:t>platba za výrobky v hotovosti,</a:t>
            </a:r>
          </a:p>
          <a:p>
            <a:pPr marL="609600" indent="-609600">
              <a:spcBef>
                <a:spcPts val="0"/>
              </a:spcBef>
              <a:buClr>
                <a:schemeClr val="tx1"/>
              </a:buClr>
              <a:buFontTx/>
              <a:buAutoNum type="alphaLcParenR"/>
            </a:pPr>
            <a:r>
              <a:rPr lang="cs-CZ" sz="2800" dirty="0">
                <a:latin typeface="Times New Roman" pitchFamily="18" charset="0"/>
              </a:rPr>
              <a:t>nová půjčka,</a:t>
            </a:r>
          </a:p>
          <a:p>
            <a:pPr marL="609600" indent="-609600">
              <a:spcBef>
                <a:spcPts val="0"/>
              </a:spcBef>
              <a:buClr>
                <a:schemeClr val="tx1"/>
              </a:buClr>
              <a:buFontTx/>
              <a:buAutoNum type="alphaLcParenR"/>
            </a:pPr>
            <a:r>
              <a:rPr lang="cs-CZ" sz="2800" dirty="0">
                <a:latin typeface="Times New Roman" pitchFamily="18" charset="0"/>
              </a:rPr>
              <a:t>úroková platba.</a:t>
            </a:r>
          </a:p>
          <a:p>
            <a:pPr marL="609600" indent="-609600">
              <a:spcBef>
                <a:spcPts val="0"/>
              </a:spcBef>
              <a:buClr>
                <a:schemeClr val="tx1"/>
              </a:buClr>
              <a:buNone/>
            </a:pPr>
            <a:endParaRPr lang="cs-CZ" sz="2800" b="1" dirty="0">
              <a:latin typeface="Times New Roman" pitchFamily="18" charset="0"/>
            </a:endParaRPr>
          </a:p>
          <a:p>
            <a:pPr marL="609600" indent="-609600">
              <a:buClr>
                <a:schemeClr val="tx1"/>
              </a:buClr>
              <a:buNone/>
            </a:pPr>
            <a:endParaRPr lang="cs-CZ" sz="2600" dirty="0">
              <a:latin typeface="Times New Roman" pitchFamily="18" charset="0"/>
            </a:endParaRPr>
          </a:p>
        </p:txBody>
      </p:sp>
    </p:spTree>
    <p:extLst>
      <p:ext uri="{BB962C8B-B14F-4D97-AF65-F5344CB8AC3E}">
        <p14:creationId xmlns:p14="http://schemas.microsoft.com/office/powerpoint/2010/main" val="13728637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3"/>
          <p:cNvSpPr>
            <a:spLocks noGrp="1" noChangeArrowheads="1"/>
          </p:cNvSpPr>
          <p:nvPr>
            <p:ph type="body" idx="1"/>
          </p:nvPr>
        </p:nvSpPr>
        <p:spPr>
          <a:xfrm>
            <a:off x="169682" y="603314"/>
            <a:ext cx="8832916" cy="6254686"/>
          </a:xfrm>
          <a:solidFill>
            <a:schemeClr val="bg1"/>
          </a:solidFill>
        </p:spPr>
        <p:txBody>
          <a:bodyPr>
            <a:noAutofit/>
          </a:bodyPr>
          <a:lstStyle/>
          <a:p>
            <a:pPr>
              <a:lnSpc>
                <a:spcPct val="80000"/>
              </a:lnSpc>
              <a:buFontTx/>
              <a:buNone/>
            </a:pPr>
            <a:r>
              <a:rPr lang="cs-CZ" sz="1600" dirty="0"/>
              <a:t>	</a:t>
            </a:r>
            <a:r>
              <a:rPr lang="cs-CZ" sz="1600" b="1" dirty="0"/>
              <a:t>Příklad 6: Sestavte výkaz o reálných peněžních tocích v podniku BYTEX podle následujícího zadání:</a:t>
            </a:r>
          </a:p>
          <a:p>
            <a:pPr>
              <a:lnSpc>
                <a:spcPct val="80000"/>
              </a:lnSpc>
              <a:buFontTx/>
              <a:buNone/>
            </a:pPr>
            <a:endParaRPr lang="cs-CZ" sz="1600" b="1" dirty="0"/>
          </a:p>
          <a:p>
            <a:pPr>
              <a:lnSpc>
                <a:spcPct val="80000"/>
              </a:lnSpc>
              <a:buFontTx/>
              <a:buNone/>
            </a:pPr>
            <a:r>
              <a:rPr lang="cs-CZ" sz="1600" b="1" dirty="0"/>
              <a:t>Rozvaha					31.12.2006	     31.12.2007</a:t>
            </a:r>
          </a:p>
          <a:p>
            <a:pPr>
              <a:lnSpc>
                <a:spcPct val="80000"/>
              </a:lnSpc>
              <a:buFontTx/>
              <a:buNone/>
            </a:pPr>
            <a:r>
              <a:rPr lang="cs-CZ" sz="1600" b="1" u="sng" dirty="0"/>
              <a:t>Aktiva(tis.Kč)</a:t>
            </a:r>
          </a:p>
          <a:p>
            <a:pPr>
              <a:lnSpc>
                <a:spcPct val="80000"/>
              </a:lnSpc>
            </a:pPr>
            <a:r>
              <a:rPr lang="cs-CZ" sz="1600" dirty="0"/>
              <a:t>Stálá aktiva </a:t>
            </a:r>
            <a:r>
              <a:rPr lang="cs-CZ" sz="1600" dirty="0" err="1"/>
              <a:t>poř.cena</a:t>
            </a:r>
            <a:r>
              <a:rPr lang="cs-CZ" sz="1600" dirty="0"/>
              <a:t>			280			320</a:t>
            </a:r>
          </a:p>
          <a:p>
            <a:pPr>
              <a:lnSpc>
                <a:spcPct val="80000"/>
              </a:lnSpc>
            </a:pPr>
            <a:r>
              <a:rPr lang="cs-CZ" sz="1600" dirty="0"/>
              <a:t>Oprávky					-50			-70</a:t>
            </a:r>
          </a:p>
          <a:p>
            <a:pPr>
              <a:lnSpc>
                <a:spcPct val="80000"/>
              </a:lnSpc>
            </a:pPr>
            <a:r>
              <a:rPr lang="cs-CZ" sz="1600" dirty="0"/>
              <a:t>Stálá aktiva </a:t>
            </a:r>
            <a:r>
              <a:rPr lang="cs-CZ" sz="1600" dirty="0" err="1"/>
              <a:t>zůst.cena</a:t>
            </a:r>
            <a:r>
              <a:rPr lang="cs-CZ" sz="1600" dirty="0"/>
              <a:t>			230			250</a:t>
            </a:r>
          </a:p>
          <a:p>
            <a:pPr>
              <a:lnSpc>
                <a:spcPct val="80000"/>
              </a:lnSpc>
            </a:pPr>
            <a:r>
              <a:rPr lang="cs-CZ" sz="1600" dirty="0"/>
              <a:t>Zásoby					55			60</a:t>
            </a:r>
          </a:p>
          <a:p>
            <a:pPr>
              <a:lnSpc>
                <a:spcPct val="80000"/>
              </a:lnSpc>
            </a:pPr>
            <a:r>
              <a:rPr lang="cs-CZ" sz="1600" dirty="0"/>
              <a:t>Dl.pohledávky				20			25</a:t>
            </a:r>
          </a:p>
          <a:p>
            <a:pPr>
              <a:lnSpc>
                <a:spcPct val="80000"/>
              </a:lnSpc>
            </a:pPr>
            <a:r>
              <a:rPr lang="cs-CZ" sz="1600" dirty="0" err="1"/>
              <a:t>Kr.pohledávky</a:t>
            </a:r>
            <a:r>
              <a:rPr lang="cs-CZ" sz="1600" dirty="0"/>
              <a:t>				30			20</a:t>
            </a:r>
          </a:p>
          <a:p>
            <a:pPr>
              <a:lnSpc>
                <a:spcPct val="80000"/>
              </a:lnSpc>
            </a:pPr>
            <a:r>
              <a:rPr lang="cs-CZ" sz="1600" dirty="0"/>
              <a:t>Peníze						70			60</a:t>
            </a:r>
          </a:p>
          <a:p>
            <a:pPr>
              <a:lnSpc>
                <a:spcPct val="80000"/>
              </a:lnSpc>
            </a:pPr>
            <a:r>
              <a:rPr lang="cs-CZ" sz="1600" dirty="0" err="1"/>
              <a:t>Kr.finanční</a:t>
            </a:r>
            <a:r>
              <a:rPr lang="cs-CZ" sz="1600" dirty="0"/>
              <a:t> majetek			15			10</a:t>
            </a:r>
          </a:p>
          <a:p>
            <a:pPr>
              <a:lnSpc>
                <a:spcPct val="80000"/>
              </a:lnSpc>
            </a:pPr>
            <a:r>
              <a:rPr lang="cs-CZ" sz="1600" dirty="0"/>
              <a:t>Aktiva celkem				420			425</a:t>
            </a:r>
          </a:p>
          <a:p>
            <a:pPr>
              <a:lnSpc>
                <a:spcPct val="80000"/>
              </a:lnSpc>
              <a:buFontTx/>
              <a:buNone/>
            </a:pPr>
            <a:r>
              <a:rPr lang="cs-CZ" sz="1600" b="1" u="sng" dirty="0"/>
              <a:t>Pasiva(tis.Kč)</a:t>
            </a:r>
            <a:endParaRPr lang="cs-CZ" sz="1600" b="1" dirty="0"/>
          </a:p>
          <a:p>
            <a:pPr>
              <a:lnSpc>
                <a:spcPct val="80000"/>
              </a:lnSpc>
            </a:pPr>
            <a:r>
              <a:rPr lang="cs-CZ" sz="1600" dirty="0"/>
              <a:t>Základní kapitál				150			150</a:t>
            </a:r>
          </a:p>
          <a:p>
            <a:pPr>
              <a:lnSpc>
                <a:spcPct val="80000"/>
              </a:lnSpc>
            </a:pPr>
            <a:r>
              <a:rPr lang="cs-CZ" sz="1600" dirty="0"/>
              <a:t>Nerozdělený zisk				20			30</a:t>
            </a:r>
          </a:p>
          <a:p>
            <a:pPr>
              <a:lnSpc>
                <a:spcPct val="80000"/>
              </a:lnSpc>
            </a:pPr>
            <a:r>
              <a:rPr lang="cs-CZ" sz="1600" dirty="0"/>
              <a:t>Dlouhodobé závazky			80			70</a:t>
            </a:r>
          </a:p>
          <a:p>
            <a:pPr>
              <a:lnSpc>
                <a:spcPct val="80000"/>
              </a:lnSpc>
            </a:pPr>
            <a:r>
              <a:rPr lang="cs-CZ" sz="1600" dirty="0"/>
              <a:t>Závazky z </a:t>
            </a:r>
            <a:r>
              <a:rPr lang="cs-CZ" sz="1600" dirty="0" err="1"/>
              <a:t>obch.styku</a:t>
            </a:r>
            <a:r>
              <a:rPr lang="cs-CZ" sz="1600" dirty="0"/>
              <a:t>			120			100</a:t>
            </a:r>
          </a:p>
          <a:p>
            <a:pPr>
              <a:lnSpc>
                <a:spcPct val="80000"/>
              </a:lnSpc>
            </a:pPr>
            <a:r>
              <a:rPr lang="cs-CZ" sz="1600" dirty="0"/>
              <a:t>Jiné </a:t>
            </a:r>
            <a:r>
              <a:rPr lang="cs-CZ" sz="1600" dirty="0" err="1"/>
              <a:t>kr.závazky</a:t>
            </a:r>
            <a:r>
              <a:rPr lang="cs-CZ" sz="1600" dirty="0"/>
              <a:t>				50			75</a:t>
            </a:r>
          </a:p>
          <a:p>
            <a:pPr>
              <a:lnSpc>
                <a:spcPct val="80000"/>
              </a:lnSpc>
            </a:pPr>
            <a:r>
              <a:rPr lang="cs-CZ" sz="1600" dirty="0"/>
              <a:t>Pasiva celkem				420			425</a:t>
            </a:r>
          </a:p>
          <a:p>
            <a:pPr>
              <a:lnSpc>
                <a:spcPct val="80000"/>
              </a:lnSpc>
            </a:pPr>
            <a:endParaRPr lang="cs-CZ" sz="1600" dirty="0"/>
          </a:p>
          <a:p>
            <a:pPr>
              <a:lnSpc>
                <a:spcPct val="80000"/>
              </a:lnSpc>
              <a:buFontTx/>
              <a:buNone/>
            </a:pPr>
            <a:r>
              <a:rPr lang="cs-CZ" sz="1600" b="1" dirty="0"/>
              <a:t>Čistý zisk po zdanění	15</a:t>
            </a:r>
          </a:p>
          <a:p>
            <a:pPr>
              <a:lnSpc>
                <a:spcPct val="80000"/>
              </a:lnSpc>
              <a:buFontTx/>
              <a:buNone/>
            </a:pPr>
            <a:r>
              <a:rPr lang="cs-CZ" sz="1600" b="1" dirty="0"/>
              <a:t>Vyplacené dividendy	5</a:t>
            </a:r>
          </a:p>
        </p:txBody>
      </p:sp>
    </p:spTree>
    <p:extLst>
      <p:ext uri="{BB962C8B-B14F-4D97-AF65-F5344CB8AC3E}">
        <p14:creationId xmlns:p14="http://schemas.microsoft.com/office/powerpoint/2010/main" val="401242714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467544" y="188640"/>
            <a:ext cx="7283450" cy="1143000"/>
          </a:xfrm>
        </p:spPr>
        <p:txBody>
          <a:bodyPr/>
          <a:lstStyle/>
          <a:p>
            <a:pPr eaLnBrk="1" hangingPunct="1"/>
            <a:r>
              <a:rPr lang="cs-CZ" sz="3200" dirty="0">
                <a:latin typeface="Times New Roman" pitchFamily="18" charset="0"/>
              </a:rPr>
              <a:t>Opakování</a:t>
            </a:r>
          </a:p>
        </p:txBody>
      </p:sp>
      <p:sp>
        <p:nvSpPr>
          <p:cNvPr id="62467" name="Rectangle 3"/>
          <p:cNvSpPr>
            <a:spLocks noGrp="1" noChangeArrowheads="1"/>
          </p:cNvSpPr>
          <p:nvPr>
            <p:ph type="body" idx="1"/>
          </p:nvPr>
        </p:nvSpPr>
        <p:spPr>
          <a:xfrm>
            <a:off x="467544" y="1340768"/>
            <a:ext cx="8229600" cy="5112568"/>
          </a:xfrm>
        </p:spPr>
        <p:txBody>
          <a:bodyPr>
            <a:normAutofit/>
          </a:bodyPr>
          <a:lstStyle/>
          <a:p>
            <a:pPr>
              <a:spcBef>
                <a:spcPts val="600"/>
              </a:spcBef>
              <a:buNone/>
            </a:pPr>
            <a:r>
              <a:rPr lang="cs-CZ" sz="2800" b="1" dirty="0">
                <a:latin typeface="Times New Roman" pitchFamily="18" charset="0"/>
              </a:rPr>
              <a:t>Posuďte pravdivost tvrzení:</a:t>
            </a:r>
            <a:endParaRPr lang="cs-CZ" sz="2800" b="1" dirty="0"/>
          </a:p>
          <a:p>
            <a:pPr eaLnBrk="1" hangingPunct="1">
              <a:spcBef>
                <a:spcPts val="600"/>
              </a:spcBef>
              <a:buFont typeface="Wingdings" pitchFamily="2" charset="2"/>
              <a:buNone/>
            </a:pPr>
            <a:r>
              <a:rPr lang="cs-CZ" sz="2800" dirty="0"/>
              <a:t>	</a:t>
            </a:r>
            <a:r>
              <a:rPr lang="cs-CZ" sz="2800" dirty="0">
                <a:latin typeface="Times New Roman" pitchFamily="18" charset="0"/>
              </a:rPr>
              <a:t>Pokud se zvýší zisk, dojde automaticky i ke zvýšení cash </a:t>
            </a:r>
            <a:r>
              <a:rPr lang="cs-CZ" sz="2800" dirty="0" err="1">
                <a:latin typeface="Times New Roman" pitchFamily="18" charset="0"/>
              </a:rPr>
              <a:t>flow</a:t>
            </a:r>
            <a:r>
              <a:rPr lang="cs-CZ" sz="2800" dirty="0">
                <a:latin typeface="Times New Roman" pitchFamily="18" charset="0"/>
              </a:rPr>
              <a:t> podniku.</a:t>
            </a:r>
          </a:p>
          <a:p>
            <a:pPr>
              <a:spcBef>
                <a:spcPts val="600"/>
              </a:spcBef>
              <a:buNone/>
            </a:pPr>
            <a:endParaRPr lang="cs-CZ" sz="2800" b="1" dirty="0">
              <a:latin typeface="Times New Roman" pitchFamily="18" charset="0"/>
            </a:endParaRPr>
          </a:p>
          <a:p>
            <a:pPr>
              <a:spcBef>
                <a:spcPts val="600"/>
              </a:spcBef>
              <a:buNone/>
            </a:pPr>
            <a:r>
              <a:rPr lang="cs-CZ" sz="2800" b="1" dirty="0">
                <a:latin typeface="Times New Roman" pitchFamily="18" charset="0"/>
              </a:rPr>
              <a:t>Cash </a:t>
            </a:r>
            <a:r>
              <a:rPr lang="cs-CZ" sz="2800" b="1" dirty="0" err="1">
                <a:latin typeface="Times New Roman" pitchFamily="18" charset="0"/>
              </a:rPr>
              <a:t>flow</a:t>
            </a:r>
            <a:r>
              <a:rPr lang="cs-CZ" sz="2800" b="1" dirty="0">
                <a:latin typeface="Times New Roman" pitchFamily="18" charset="0"/>
              </a:rPr>
              <a:t> lze zvýšit?</a:t>
            </a:r>
          </a:p>
          <a:p>
            <a:pPr marL="609600" indent="-609600">
              <a:spcBef>
                <a:spcPts val="600"/>
              </a:spcBef>
              <a:buClr>
                <a:schemeClr val="tx1"/>
              </a:buClr>
              <a:buFontTx/>
              <a:buAutoNum type="alphaLcParenR"/>
            </a:pPr>
            <a:r>
              <a:rPr lang="cs-CZ" sz="2800" dirty="0">
                <a:latin typeface="Times New Roman" pitchFamily="18" charset="0"/>
              </a:rPr>
              <a:t>Snížením peněz na běžném účtu,</a:t>
            </a:r>
          </a:p>
          <a:p>
            <a:pPr marL="609600" indent="-609600">
              <a:spcBef>
                <a:spcPts val="600"/>
              </a:spcBef>
              <a:buClr>
                <a:schemeClr val="tx1"/>
              </a:buClr>
              <a:buFontTx/>
              <a:buAutoNum type="alphaLcParenR"/>
            </a:pPr>
            <a:r>
              <a:rPr lang="cs-CZ" sz="2800" dirty="0">
                <a:latin typeface="Times New Roman" pitchFamily="18" charset="0"/>
              </a:rPr>
              <a:t>Získáním nového úvěru,</a:t>
            </a:r>
          </a:p>
          <a:p>
            <a:pPr marL="609600" indent="-609600">
              <a:spcBef>
                <a:spcPts val="600"/>
              </a:spcBef>
              <a:buClr>
                <a:schemeClr val="tx1"/>
              </a:buClr>
              <a:buFontTx/>
              <a:buAutoNum type="alphaLcParenR"/>
            </a:pPr>
            <a:r>
              <a:rPr lang="cs-CZ" sz="2800" dirty="0">
                <a:latin typeface="Times New Roman" pitchFamily="18" charset="0"/>
              </a:rPr>
              <a:t>Získáním nových pohledávek,</a:t>
            </a:r>
          </a:p>
          <a:p>
            <a:pPr marL="609600" indent="-609600">
              <a:spcBef>
                <a:spcPts val="600"/>
              </a:spcBef>
              <a:buClr>
                <a:schemeClr val="tx1"/>
              </a:buClr>
              <a:buFontTx/>
              <a:buAutoNum type="alphaLcParenR"/>
            </a:pPr>
            <a:r>
              <a:rPr lang="cs-CZ" sz="2800" dirty="0">
                <a:latin typeface="Times New Roman" pitchFamily="18" charset="0"/>
              </a:rPr>
              <a:t>Nezaplacením odpisů.</a:t>
            </a:r>
          </a:p>
          <a:p>
            <a:pPr eaLnBrk="1" hangingPunct="1">
              <a:buFont typeface="Wingdings" pitchFamily="2" charset="2"/>
              <a:buNone/>
            </a:pPr>
            <a:endParaRPr lang="cs-CZ" sz="2800" dirty="0">
              <a:latin typeface="Times New Roman" pitchFamily="18" charset="0"/>
            </a:endParaRPr>
          </a:p>
        </p:txBody>
      </p:sp>
    </p:spTree>
    <p:extLst>
      <p:ext uri="{BB962C8B-B14F-4D97-AF65-F5344CB8AC3E}">
        <p14:creationId xmlns:p14="http://schemas.microsoft.com/office/powerpoint/2010/main" val="2065092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92919" y="465350"/>
            <a:ext cx="8229600" cy="1195388"/>
          </a:xfrm>
        </p:spPr>
        <p:txBody>
          <a:bodyPr>
            <a:normAutofit fontScale="90000"/>
          </a:bodyPr>
          <a:lstStyle/>
          <a:p>
            <a:pPr fontAlgn="auto">
              <a:spcAft>
                <a:spcPts val="0"/>
              </a:spcAft>
              <a:defRPr/>
            </a:pPr>
            <a:r>
              <a:rPr lang="cs-CZ" sz="4000" dirty="0">
                <a:solidFill>
                  <a:srgbClr val="FF0000"/>
                </a:solidFill>
              </a:rPr>
              <a:t>Jaké jsou úkoly finančního řízení podniku ?</a:t>
            </a:r>
          </a:p>
        </p:txBody>
      </p:sp>
      <p:sp>
        <p:nvSpPr>
          <p:cNvPr id="147459" name="Rectangle 3"/>
          <p:cNvSpPr>
            <a:spLocks noGrp="1" noChangeArrowheads="1"/>
          </p:cNvSpPr>
          <p:nvPr>
            <p:ph type="body" idx="1"/>
          </p:nvPr>
        </p:nvSpPr>
        <p:spPr>
          <a:xfrm>
            <a:off x="250825" y="1557338"/>
            <a:ext cx="8713788" cy="4895850"/>
          </a:xfrm>
        </p:spPr>
        <p:txBody>
          <a:bodyPr/>
          <a:lstStyle/>
          <a:p>
            <a:r>
              <a:rPr lang="cs-CZ" sz="1800" b="1"/>
              <a:t>Získávat kapitál (finanční prostředky)</a:t>
            </a:r>
          </a:p>
          <a:p>
            <a:pPr lvl="1"/>
            <a:r>
              <a:rPr lang="cs-CZ" sz="1800"/>
              <a:t>Peníze, dotace, fondy pro běžné i mimořádné potřeby podniku, </a:t>
            </a:r>
          </a:p>
          <a:p>
            <a:pPr lvl="1"/>
            <a:r>
              <a:rPr lang="cs-CZ" sz="1800"/>
              <a:t>Rozhodovat o struktuře kapitálu a jejích změnách</a:t>
            </a:r>
          </a:p>
          <a:p>
            <a:r>
              <a:rPr lang="cs-CZ" sz="1800" b="1"/>
              <a:t>Rozhodovat o využití získaného kapitálu </a:t>
            </a:r>
          </a:p>
          <a:p>
            <a:pPr lvl="1"/>
            <a:r>
              <a:rPr lang="cs-CZ" sz="1800"/>
              <a:t>nakupovat potřebný majetek pro chod podniku</a:t>
            </a:r>
          </a:p>
          <a:p>
            <a:pPr lvl="1"/>
            <a:r>
              <a:rPr lang="cs-CZ" sz="1800"/>
              <a:t>financovat běžnou činnost podniku (zásobování, výrobu, prodej, pohledávky)</a:t>
            </a:r>
          </a:p>
          <a:p>
            <a:pPr lvl="1"/>
            <a:r>
              <a:rPr lang="cs-CZ" sz="1800"/>
              <a:t>vyvíjet nové výrobky a technologie</a:t>
            </a:r>
          </a:p>
          <a:p>
            <a:pPr lvl="1"/>
            <a:r>
              <a:rPr lang="cs-CZ" sz="1800"/>
              <a:t>vracet vypůjčený kapitál investorům, bankám</a:t>
            </a:r>
          </a:p>
          <a:p>
            <a:pPr lvl="1"/>
            <a:r>
              <a:rPr lang="cs-CZ" sz="1800"/>
              <a:t>volný kapitál investovat do pozemků, akcií, cenných papírů </a:t>
            </a:r>
          </a:p>
          <a:p>
            <a:r>
              <a:rPr lang="cs-CZ" sz="1800" b="1"/>
              <a:t>Rozhodovat o rozdělení vydělaného zisku </a:t>
            </a:r>
          </a:p>
          <a:p>
            <a:pPr lvl="1"/>
            <a:r>
              <a:rPr lang="cs-CZ" sz="1800"/>
              <a:t>reinvestovat</a:t>
            </a:r>
          </a:p>
          <a:p>
            <a:pPr lvl="1"/>
            <a:r>
              <a:rPr lang="cs-CZ" sz="1800"/>
              <a:t>nebo vyplatit dividendy</a:t>
            </a:r>
          </a:p>
          <a:p>
            <a:r>
              <a:rPr lang="cs-CZ" sz="1800" b="1"/>
              <a:t>Prognózovat, plánovat, analyzovat, kontrolovat a řídit hospodářskou stránku činnosti podniku</a:t>
            </a:r>
          </a:p>
        </p:txBody>
      </p:sp>
    </p:spTree>
    <p:extLst>
      <p:ext uri="{BB962C8B-B14F-4D97-AF65-F5344CB8AC3E}">
        <p14:creationId xmlns:p14="http://schemas.microsoft.com/office/powerpoint/2010/main" val="140923764"/>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68313" y="465350"/>
            <a:ext cx="8229600" cy="1195388"/>
          </a:xfrm>
        </p:spPr>
        <p:txBody>
          <a:bodyPr>
            <a:normAutofit fontScale="90000"/>
          </a:bodyPr>
          <a:lstStyle/>
          <a:p>
            <a:pPr fontAlgn="auto">
              <a:spcAft>
                <a:spcPts val="0"/>
              </a:spcAft>
              <a:defRPr/>
            </a:pPr>
            <a:r>
              <a:rPr lang="cs-CZ" sz="4000" dirty="0">
                <a:solidFill>
                  <a:srgbClr val="FF0000"/>
                </a:solidFill>
              </a:rPr>
              <a:t>Jaké jsou úkoly finančního řízení podniku ?</a:t>
            </a:r>
          </a:p>
        </p:txBody>
      </p:sp>
      <p:sp>
        <p:nvSpPr>
          <p:cNvPr id="147459" name="Rectangle 3"/>
          <p:cNvSpPr>
            <a:spLocks noGrp="1" noChangeArrowheads="1"/>
          </p:cNvSpPr>
          <p:nvPr>
            <p:ph type="body" idx="1"/>
          </p:nvPr>
        </p:nvSpPr>
        <p:spPr>
          <a:xfrm>
            <a:off x="250825" y="1557338"/>
            <a:ext cx="8713788" cy="4895850"/>
          </a:xfrm>
        </p:spPr>
        <p:txBody>
          <a:bodyPr>
            <a:normAutofit lnSpcReduction="10000"/>
          </a:bodyPr>
          <a:lstStyle/>
          <a:p>
            <a:pPr marL="0" indent="0">
              <a:buNone/>
            </a:pPr>
            <a:r>
              <a:rPr lang="cs-CZ" sz="2800" b="1" dirty="0"/>
              <a:t>Do finančního řízení patří dále:</a:t>
            </a:r>
          </a:p>
          <a:p>
            <a:pPr marL="514350" indent="-514350">
              <a:buFont typeface="+mj-lt"/>
              <a:buAutoNum type="alphaLcParenR"/>
            </a:pPr>
            <a:r>
              <a:rPr lang="cs-CZ" sz="2800" dirty="0"/>
              <a:t>řízení cash </a:t>
            </a:r>
            <a:r>
              <a:rPr lang="cs-CZ" sz="2800" dirty="0" err="1"/>
              <a:t>flow</a:t>
            </a:r>
            <a:endParaRPr lang="cs-CZ" sz="2800" dirty="0"/>
          </a:p>
          <a:p>
            <a:pPr marL="514350" indent="-514350">
              <a:buFont typeface="+mj-lt"/>
              <a:buAutoNum type="alphaLcParenR"/>
            </a:pPr>
            <a:r>
              <a:rPr lang="cs-CZ" sz="2800" dirty="0"/>
              <a:t>finanční analýza (hodnocení finanční výkonnosti podniku v čase)</a:t>
            </a:r>
          </a:p>
          <a:p>
            <a:pPr marL="514350" indent="-514350">
              <a:buFont typeface="+mj-lt"/>
              <a:buAutoNum type="alphaLcParenR"/>
            </a:pPr>
            <a:r>
              <a:rPr lang="cs-CZ" sz="2800" dirty="0"/>
              <a:t>finanční plánování </a:t>
            </a:r>
          </a:p>
          <a:p>
            <a:pPr marL="0" indent="0">
              <a:buNone/>
            </a:pPr>
            <a:endParaRPr lang="cs-CZ" sz="2800" dirty="0"/>
          </a:p>
          <a:p>
            <a:pPr marL="0" indent="0">
              <a:buNone/>
            </a:pPr>
            <a:r>
              <a:rPr lang="cs-CZ" sz="2800" b="1" dirty="0"/>
              <a:t>Finanční řízení má dva základní pohledy</a:t>
            </a:r>
          </a:p>
          <a:p>
            <a:pPr marL="514350" indent="-514350">
              <a:buFont typeface="+mj-lt"/>
              <a:buAutoNum type="arabicPeriod"/>
            </a:pPr>
            <a:r>
              <a:rPr lang="cs-CZ" sz="2800" dirty="0"/>
              <a:t>potřeby a zdroje financování</a:t>
            </a:r>
          </a:p>
          <a:p>
            <a:pPr marL="514350" indent="-514350">
              <a:buFont typeface="+mj-lt"/>
              <a:buAutoNum type="arabicPeriod"/>
            </a:pPr>
            <a:r>
              <a:rPr lang="cs-CZ" sz="2800" dirty="0"/>
              <a:t>náklady a výnosy</a:t>
            </a:r>
          </a:p>
          <a:p>
            <a:pPr marL="0" indent="0">
              <a:buNone/>
            </a:pPr>
            <a:r>
              <a:rPr lang="cs-CZ" sz="2800" dirty="0"/>
              <a:t>	</a:t>
            </a:r>
          </a:p>
          <a:p>
            <a:pPr marL="0" indent="0">
              <a:buNone/>
            </a:pPr>
            <a:endParaRPr lang="cs-CZ" sz="2800" dirty="0"/>
          </a:p>
        </p:txBody>
      </p:sp>
    </p:spTree>
    <p:extLst>
      <p:ext uri="{BB962C8B-B14F-4D97-AF65-F5344CB8AC3E}">
        <p14:creationId xmlns:p14="http://schemas.microsoft.com/office/powerpoint/2010/main" val="2625416040"/>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53747"/>
            <a:ext cx="8229600" cy="1143000"/>
          </a:xfrm>
        </p:spPr>
        <p:txBody>
          <a:bodyPr/>
          <a:lstStyle/>
          <a:p>
            <a:r>
              <a:rPr lang="cs-CZ" dirty="0">
                <a:solidFill>
                  <a:srgbClr val="FF0000"/>
                </a:solidFill>
              </a:rPr>
              <a:t>Základní finanční cíle</a:t>
            </a:r>
          </a:p>
        </p:txBody>
      </p:sp>
      <p:sp>
        <p:nvSpPr>
          <p:cNvPr id="3" name="Zástupný symbol pro obsah 2"/>
          <p:cNvSpPr>
            <a:spLocks noGrp="1"/>
          </p:cNvSpPr>
          <p:nvPr>
            <p:ph idx="1"/>
          </p:nvPr>
        </p:nvSpPr>
        <p:spPr>
          <a:xfrm>
            <a:off x="251520" y="1340768"/>
            <a:ext cx="8435280" cy="4785395"/>
          </a:xfrm>
        </p:spPr>
        <p:txBody>
          <a:bodyPr>
            <a:normAutofit fontScale="92500" lnSpcReduction="10000"/>
          </a:bodyPr>
          <a:lstStyle/>
          <a:p>
            <a:pPr marL="514350" indent="-514350" algn="just">
              <a:buFont typeface="+mj-lt"/>
              <a:buAutoNum type="arabicPeriod"/>
            </a:pPr>
            <a:r>
              <a:rPr lang="cs-CZ" b="1" dirty="0"/>
              <a:t>Likvidita</a:t>
            </a:r>
            <a:r>
              <a:rPr lang="cs-CZ" dirty="0"/>
              <a:t> = schopnost podniku uhradit splatné krátkodobé závazky. Finanční pohotovost.</a:t>
            </a:r>
            <a:br>
              <a:rPr lang="cs-CZ" dirty="0"/>
            </a:br>
            <a:r>
              <a:rPr lang="cs-CZ" dirty="0"/>
              <a:t>Likvidnost = schopnost jednotlivých aktiv přeměnit se na peněžní prostředky, jednotlivé složky majetku mají různou míru likvidnosti.</a:t>
            </a:r>
          </a:p>
          <a:p>
            <a:pPr marL="514350" indent="-514350" algn="just">
              <a:buFont typeface="+mj-lt"/>
              <a:buAutoNum type="arabicPeriod"/>
            </a:pPr>
            <a:r>
              <a:rPr lang="cs-CZ" b="1" dirty="0"/>
              <a:t>Solventnost</a:t>
            </a:r>
            <a:r>
              <a:rPr lang="cs-CZ" dirty="0"/>
              <a:t> = schopnost podniku dostát svým finančním závazkům řádně a včas</a:t>
            </a:r>
          </a:p>
          <a:p>
            <a:pPr marL="514350" indent="-514350" algn="just">
              <a:buFont typeface="+mj-lt"/>
              <a:buAutoNum type="arabicPeriod"/>
            </a:pPr>
            <a:r>
              <a:rPr lang="cs-CZ" b="1" dirty="0"/>
              <a:t>Rentabilita</a:t>
            </a:r>
            <a:r>
              <a:rPr lang="cs-CZ" dirty="0"/>
              <a:t> = ziskovost podniku; měří efektivnost, s níž podnik využívá kapitál, tj. podíl zisku k vloženému kapitálu.</a:t>
            </a:r>
          </a:p>
          <a:p>
            <a:pPr algn="just"/>
            <a:endParaRPr lang="cs-CZ" dirty="0"/>
          </a:p>
        </p:txBody>
      </p:sp>
    </p:spTree>
    <p:extLst>
      <p:ext uri="{BB962C8B-B14F-4D97-AF65-F5344CB8AC3E}">
        <p14:creationId xmlns:p14="http://schemas.microsoft.com/office/powerpoint/2010/main" val="11652760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11630</TotalTime>
  <Words>2948</Words>
  <Application>Microsoft Office PowerPoint</Application>
  <PresentationFormat>Předvádění na obrazovce (4:3)</PresentationFormat>
  <Paragraphs>603</Paragraphs>
  <Slides>68</Slides>
  <Notes>8</Notes>
  <HiddenSlides>0</HiddenSlides>
  <MMClips>0</MMClips>
  <ScaleCrop>false</ScaleCrop>
  <HeadingPairs>
    <vt:vector size="8" baseType="variant">
      <vt:variant>
        <vt:lpstr>Použitá písma</vt:lpstr>
      </vt:variant>
      <vt:variant>
        <vt:i4>5</vt:i4>
      </vt:variant>
      <vt:variant>
        <vt:lpstr>Motiv</vt:lpstr>
      </vt:variant>
      <vt:variant>
        <vt:i4>1</vt:i4>
      </vt:variant>
      <vt:variant>
        <vt:lpstr>Vložené servery OLE</vt:lpstr>
      </vt:variant>
      <vt:variant>
        <vt:i4>2</vt:i4>
      </vt:variant>
      <vt:variant>
        <vt:lpstr>Nadpisy snímků</vt:lpstr>
      </vt:variant>
      <vt:variant>
        <vt:i4>68</vt:i4>
      </vt:variant>
    </vt:vector>
  </HeadingPairs>
  <TitlesOfParts>
    <vt:vector size="76" baseType="lpstr">
      <vt:lpstr>Arial</vt:lpstr>
      <vt:lpstr>Calibri</vt:lpstr>
      <vt:lpstr>Garamond</vt:lpstr>
      <vt:lpstr>Times New Roman</vt:lpstr>
      <vt:lpstr>Wingdings</vt:lpstr>
      <vt:lpstr>Office Theme</vt:lpstr>
      <vt:lpstr>List Microsoft Excelu 97–2003</vt:lpstr>
      <vt:lpstr>List</vt:lpstr>
      <vt:lpstr>Základy finančního řízení podniku  Cash flow </vt:lpstr>
      <vt:lpstr>Finanční řízení podniku</vt:lpstr>
      <vt:lpstr>Vztah mezi věcnými a peněžními toky v podniku</vt:lpstr>
      <vt:lpstr>Co je pro podnik důležité ?</vt:lpstr>
      <vt:lpstr>Co rozumíme pod pojmem finanční řízení podniku ?</vt:lpstr>
      <vt:lpstr>Co rozumíme pod pojmem finanční řízení podniku ?</vt:lpstr>
      <vt:lpstr>Jaké jsou úkoly finančního řízení podniku ?</vt:lpstr>
      <vt:lpstr>Jaké jsou úkoly finančního řízení podniku ?</vt:lpstr>
      <vt:lpstr>Základní finanční cíle</vt:lpstr>
      <vt:lpstr>Čím je financování ovlivněno? </vt:lpstr>
      <vt:lpstr>Čím je financování ovlivněno?  Faktor času</vt:lpstr>
      <vt:lpstr>Čím je financování ovlivněno?  Faktor rizika</vt:lpstr>
      <vt:lpstr>Jaký je vzájemný vztah jednotlivých faktorů?</vt:lpstr>
      <vt:lpstr>Jakým způsobem snížíme riziko ztráty?</vt:lpstr>
      <vt:lpstr>Prezentace aplikace PowerPoint</vt:lpstr>
      <vt:lpstr>Jakým způsobem členíme financování v podniku?</vt:lpstr>
      <vt:lpstr>Podle pravidelnosti:</vt:lpstr>
      <vt:lpstr>Původ finančních prostředků</vt:lpstr>
      <vt:lpstr>Financování podniku podle původu kapitálu</vt:lpstr>
      <vt:lpstr>Prezentace aplikace PowerPoint</vt:lpstr>
      <vt:lpstr>Podle doby, po kterou je kapitál podniku k dispozici :</vt:lpstr>
      <vt:lpstr>Běžné, krátkodobé, operativní financování</vt:lpstr>
      <vt:lpstr>Trvale vázaná část oběžného majetku</vt:lpstr>
      <vt:lpstr>Jakým způsobem určíme výši oběžného majetku a výši kapitálu ke krytí oběžného majetku? </vt:lpstr>
      <vt:lpstr>Běžné (krátkodobé) financování</vt:lpstr>
      <vt:lpstr>Způsoby financování  oběžného majetku</vt:lpstr>
      <vt:lpstr>Umírněný přístup</vt:lpstr>
      <vt:lpstr>Prezentace aplikace PowerPoint</vt:lpstr>
      <vt:lpstr>Agresivní přístup</vt:lpstr>
      <vt:lpstr>Prezentace aplikace PowerPoint</vt:lpstr>
      <vt:lpstr>Konzervativní přístup</vt:lpstr>
      <vt:lpstr>Prezentace aplikace PowerPoint</vt:lpstr>
      <vt:lpstr>Běžné financování -  řízení pracovního kapitálu</vt:lpstr>
      <vt:lpstr>Čistý pracovní kapitál</vt:lpstr>
      <vt:lpstr>Řízení pracovního kapitálu</vt:lpstr>
      <vt:lpstr>Cash flow</vt:lpstr>
      <vt:lpstr>Řízení Cash flow</vt:lpstr>
      <vt:lpstr>Cash flow v podnikové realitě</vt:lpstr>
      <vt:lpstr>Cash flow - Příklad</vt:lpstr>
      <vt:lpstr>Prezentace aplikace PowerPoint</vt:lpstr>
      <vt:lpstr>VÝKAZ  TOKU  PENĚZ ( Cash flow )</vt:lpstr>
      <vt:lpstr>VÝKAZ  TOKU  PENĚZ ( Cash flow )</vt:lpstr>
      <vt:lpstr>Zjišťování cash flow</vt:lpstr>
      <vt:lpstr>VÝKAZ  TOKU  PENĚZ ( Cash flow )</vt:lpstr>
      <vt:lpstr>Cash flow - přímá metoda</vt:lpstr>
      <vt:lpstr>Cash flow - přímá metoda</vt:lpstr>
      <vt:lpstr>NEPŘÍMÁ METODA CF</vt:lpstr>
      <vt:lpstr>NEPŘÍMÁ METODA CF</vt:lpstr>
      <vt:lpstr>Použití cash flow</vt:lpstr>
      <vt:lpstr>Finanční plánování</vt:lpstr>
      <vt:lpstr>Finanční plánování</vt:lpstr>
      <vt:lpstr>Finanční plánování – zjednodušená ukázka </vt:lpstr>
      <vt:lpstr>Prezentace aplikace PowerPoint</vt:lpstr>
      <vt:lpstr>Finanční plánování – zjednodušená ukázka </vt:lpstr>
      <vt:lpstr>Příklad 1</vt:lpstr>
      <vt:lpstr>Příklad 1</vt:lpstr>
      <vt:lpstr>Prezentace aplikace PowerPoint</vt:lpstr>
      <vt:lpstr>Př. 3: Rozvaha podniku ABC (v tis. Kč) na začátku a konci období je v tabulce, podnik v tomto období má čistý zisk ve výši 145 tis. Kč, dividendy nerozděloval.</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Opakování</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L9087</dc:creator>
  <cp:lastModifiedBy>Petr Novák</cp:lastModifiedBy>
  <cp:revision>301</cp:revision>
  <dcterms:created xsi:type="dcterms:W3CDTF">2012-07-19T22:32:54Z</dcterms:created>
  <dcterms:modified xsi:type="dcterms:W3CDTF">2021-02-23T16:42:36Z</dcterms:modified>
</cp:coreProperties>
</file>