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sldIdLst>
    <p:sldId id="256" r:id="rId2"/>
    <p:sldId id="258" r:id="rId3"/>
    <p:sldId id="259" r:id="rId4"/>
    <p:sldId id="260" r:id="rId5"/>
    <p:sldId id="261" r:id="rId6"/>
    <p:sldId id="262" r:id="rId7"/>
    <p:sldId id="263" r:id="rId8"/>
    <p:sldId id="264" r:id="rId9"/>
    <p:sldId id="265" r:id="rId10"/>
    <p:sldId id="266" r:id="rId11"/>
    <p:sldId id="267" r:id="rId12"/>
    <p:sldId id="320" r:id="rId13"/>
    <p:sldId id="268" r:id="rId14"/>
    <p:sldId id="269" r:id="rId15"/>
    <p:sldId id="270" r:id="rId16"/>
    <p:sldId id="271" r:id="rId17"/>
    <p:sldId id="272" r:id="rId18"/>
    <p:sldId id="321" r:id="rId19"/>
    <p:sldId id="322" r:id="rId20"/>
    <p:sldId id="273" r:id="rId21"/>
    <p:sldId id="274" r:id="rId22"/>
    <p:sldId id="275" r:id="rId23"/>
    <p:sldId id="323" r:id="rId24"/>
    <p:sldId id="276" r:id="rId25"/>
    <p:sldId id="277" r:id="rId26"/>
    <p:sldId id="324" r:id="rId27"/>
    <p:sldId id="279" r:id="rId28"/>
    <p:sldId id="281" r:id="rId29"/>
    <p:sldId id="282" r:id="rId30"/>
    <p:sldId id="283" r:id="rId31"/>
    <p:sldId id="280" r:id="rId32"/>
    <p:sldId id="284" r:id="rId33"/>
    <p:sldId id="285" r:id="rId34"/>
    <p:sldId id="286" r:id="rId35"/>
    <p:sldId id="287" r:id="rId36"/>
    <p:sldId id="288" r:id="rId37"/>
    <p:sldId id="325" r:id="rId38"/>
    <p:sldId id="326" r:id="rId39"/>
    <p:sldId id="289" r:id="rId40"/>
    <p:sldId id="290" r:id="rId41"/>
    <p:sldId id="327" r:id="rId42"/>
    <p:sldId id="328" r:id="rId43"/>
    <p:sldId id="329" r:id="rId44"/>
    <p:sldId id="330" r:id="rId45"/>
    <p:sldId id="291" r:id="rId46"/>
    <p:sldId id="292" r:id="rId47"/>
    <p:sldId id="293" r:id="rId48"/>
    <p:sldId id="294" r:id="rId49"/>
    <p:sldId id="295" r:id="rId50"/>
    <p:sldId id="296" r:id="rId51"/>
    <p:sldId id="297" r:id="rId52"/>
    <p:sldId id="298" r:id="rId53"/>
    <p:sldId id="299" r:id="rId54"/>
    <p:sldId id="300" r:id="rId55"/>
    <p:sldId id="332" r:id="rId56"/>
    <p:sldId id="333" r:id="rId57"/>
    <p:sldId id="335" r:id="rId58"/>
    <p:sldId id="336" r:id="rId59"/>
    <p:sldId id="301" r:id="rId60"/>
    <p:sldId id="302" r:id="rId61"/>
    <p:sldId id="303" r:id="rId62"/>
    <p:sldId id="304" r:id="rId63"/>
    <p:sldId id="305" r:id="rId64"/>
    <p:sldId id="338" r:id="rId65"/>
    <p:sldId id="339" r:id="rId66"/>
    <p:sldId id="340" r:id="rId67"/>
    <p:sldId id="341" r:id="rId68"/>
    <p:sldId id="342" r:id="rId69"/>
    <p:sldId id="343" r:id="rId70"/>
    <p:sldId id="306" r:id="rId71"/>
    <p:sldId id="344" r:id="rId72"/>
    <p:sldId id="345" r:id="rId73"/>
    <p:sldId id="346" r:id="rId74"/>
    <p:sldId id="347" r:id="rId75"/>
    <p:sldId id="349" r:id="rId76"/>
    <p:sldId id="350" r:id="rId77"/>
    <p:sldId id="351" r:id="rId78"/>
    <p:sldId id="307" r:id="rId79"/>
    <p:sldId id="308" r:id="rId80"/>
    <p:sldId id="309" r:id="rId81"/>
    <p:sldId id="310" r:id="rId82"/>
    <p:sldId id="311" r:id="rId83"/>
    <p:sldId id="312" r:id="rId84"/>
    <p:sldId id="314" r:id="rId85"/>
    <p:sldId id="315" r:id="rId86"/>
    <p:sldId id="316" r:id="rId87"/>
    <p:sldId id="317" r:id="rId88"/>
    <p:sldId id="318" r:id="rId89"/>
    <p:sldId id="319"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7" autoAdjust="0"/>
    <p:restoredTop sz="71858" autoAdjust="0"/>
  </p:normalViewPr>
  <p:slideViewPr>
    <p:cSldViewPr snapToGrid="0" snapToObjects="1">
      <p:cViewPr varScale="1">
        <p:scale>
          <a:sx n="83" d="100"/>
          <a:sy n="83" d="100"/>
        </p:scale>
        <p:origin x="2412"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6F3F0-7A13-4C4C-979E-BFE2397BEC54}" type="datetimeFigureOut">
              <a:rPr lang="cs-CZ" smtClean="0"/>
              <a:pPr/>
              <a:t>04.03.2022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D5F38-733D-4687-9032-821AED1C8C0C}" type="slidenum">
              <a:rPr lang="cs-CZ" smtClean="0"/>
              <a:pPr/>
              <a:t>‹#›</a:t>
            </a:fld>
            <a:endParaRPr lang="cs-CZ"/>
          </a:p>
        </p:txBody>
      </p:sp>
    </p:spTree>
    <p:extLst>
      <p:ext uri="{BB962C8B-B14F-4D97-AF65-F5344CB8AC3E}">
        <p14:creationId xmlns:p14="http://schemas.microsoft.com/office/powerpoint/2010/main" val="386544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6A844A6D-9159-40DF-AEBC-7FE54B61CAAA}" type="slidenum">
              <a:rPr lang="cs-CZ">
                <a:latin typeface="Calibri" pitchFamily="34" charset="0"/>
              </a:rPr>
              <a:pPr fontAlgn="base">
                <a:spcBef>
                  <a:spcPct val="0"/>
                </a:spcBef>
                <a:spcAft>
                  <a:spcPct val="0"/>
                </a:spcAft>
              </a:pPr>
              <a:t>10</a:t>
            </a:fld>
            <a:endParaRPr lang="cs-CZ">
              <a:latin typeface="Calibri" pitchFamily="34" charset="0"/>
            </a:endParaRPr>
          </a:p>
        </p:txBody>
      </p:sp>
      <p:sp>
        <p:nvSpPr>
          <p:cNvPr id="504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4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extLst>
      <p:ext uri="{BB962C8B-B14F-4D97-AF65-F5344CB8AC3E}">
        <p14:creationId xmlns:p14="http://schemas.microsoft.com/office/powerpoint/2010/main" val="2680232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2703D925-E5BC-49E7-B899-C37113D4994D}" type="slidenum">
              <a:rPr lang="cs-CZ">
                <a:latin typeface="Calibri" pitchFamily="34" charset="0"/>
              </a:rPr>
              <a:pPr fontAlgn="base">
                <a:spcBef>
                  <a:spcPct val="0"/>
                </a:spcBef>
                <a:spcAft>
                  <a:spcPct val="0"/>
                </a:spcAft>
              </a:pPr>
              <a:t>28</a:t>
            </a:fld>
            <a:endParaRPr lang="cs-CZ">
              <a:latin typeface="Calibri" pitchFamily="34" charset="0"/>
            </a:endParaRPr>
          </a:p>
        </p:txBody>
      </p:sp>
      <p:sp>
        <p:nvSpPr>
          <p:cNvPr id="513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3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extLst>
      <p:ext uri="{BB962C8B-B14F-4D97-AF65-F5344CB8AC3E}">
        <p14:creationId xmlns:p14="http://schemas.microsoft.com/office/powerpoint/2010/main" val="1370419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9B47D6FB-28C4-4781-90CE-5517F26FBD58}" type="slidenum">
              <a:rPr lang="cs-CZ">
                <a:latin typeface="Calibri" pitchFamily="34" charset="0"/>
              </a:rPr>
              <a:pPr fontAlgn="base">
                <a:spcBef>
                  <a:spcPct val="0"/>
                </a:spcBef>
                <a:spcAft>
                  <a:spcPct val="0"/>
                </a:spcAft>
              </a:pPr>
              <a:t>33</a:t>
            </a:fld>
            <a:endParaRPr lang="cs-CZ">
              <a:latin typeface="Calibri" pitchFamily="34" charset="0"/>
            </a:endParaRPr>
          </a:p>
        </p:txBody>
      </p:sp>
      <p:sp>
        <p:nvSpPr>
          <p:cNvPr id="514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4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extLst>
      <p:ext uri="{BB962C8B-B14F-4D97-AF65-F5344CB8AC3E}">
        <p14:creationId xmlns:p14="http://schemas.microsoft.com/office/powerpoint/2010/main" val="897973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37</a:t>
            </a:fld>
            <a:endParaRPr lang="cs-CZ"/>
          </a:p>
        </p:txBody>
      </p:sp>
    </p:spTree>
    <p:extLst>
      <p:ext uri="{BB962C8B-B14F-4D97-AF65-F5344CB8AC3E}">
        <p14:creationId xmlns:p14="http://schemas.microsoft.com/office/powerpoint/2010/main" val="231042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B1133FB8-50D0-4752-A369-C7199E5142A3}" type="slidenum">
              <a:rPr lang="cs-CZ"/>
              <a:pPr/>
              <a:t>42</a:t>
            </a:fld>
            <a:endParaRPr lang="cs-CZ"/>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cs-CZ" dirty="0"/>
          </a:p>
        </p:txBody>
      </p:sp>
    </p:spTree>
    <p:extLst>
      <p:ext uri="{BB962C8B-B14F-4D97-AF65-F5344CB8AC3E}">
        <p14:creationId xmlns:p14="http://schemas.microsoft.com/office/powerpoint/2010/main" val="256543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B1133FB8-50D0-4752-A369-C7199E5142A3}" type="slidenum">
              <a:rPr lang="cs-CZ"/>
              <a:pPr/>
              <a:t>43</a:t>
            </a:fld>
            <a:endParaRPr lang="cs-CZ"/>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cs-CZ" dirty="0"/>
          </a:p>
        </p:txBody>
      </p:sp>
    </p:spTree>
    <p:extLst>
      <p:ext uri="{BB962C8B-B14F-4D97-AF65-F5344CB8AC3E}">
        <p14:creationId xmlns:p14="http://schemas.microsoft.com/office/powerpoint/2010/main" val="3814196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9D6AAEF-5B2B-4A8E-A7BF-08B59D5D08B1}" type="slidenum">
              <a:rPr lang="cs-CZ">
                <a:latin typeface="Calibri" pitchFamily="34" charset="0"/>
              </a:rPr>
              <a:pPr fontAlgn="base">
                <a:spcBef>
                  <a:spcPct val="0"/>
                </a:spcBef>
                <a:spcAft>
                  <a:spcPct val="0"/>
                </a:spcAft>
              </a:pPr>
              <a:t>46</a:t>
            </a:fld>
            <a:endParaRPr lang="cs-CZ">
              <a:latin typeface="Calibri" pitchFamily="34" charset="0"/>
            </a:endParaRPr>
          </a:p>
        </p:txBody>
      </p:sp>
      <p:sp>
        <p:nvSpPr>
          <p:cNvPr id="517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7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cs-CZ" dirty="0"/>
          </a:p>
        </p:txBody>
      </p:sp>
    </p:spTree>
    <p:extLst>
      <p:ext uri="{BB962C8B-B14F-4D97-AF65-F5344CB8AC3E}">
        <p14:creationId xmlns:p14="http://schemas.microsoft.com/office/powerpoint/2010/main" val="1983421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FA9EB152-5DB2-4786-88E5-6C11D0CBD3B3}" type="slidenum">
              <a:rPr lang="cs-CZ">
                <a:latin typeface="Calibri" pitchFamily="34" charset="0"/>
              </a:rPr>
              <a:pPr fontAlgn="base">
                <a:spcBef>
                  <a:spcPct val="0"/>
                </a:spcBef>
                <a:spcAft>
                  <a:spcPct val="0"/>
                </a:spcAft>
              </a:pPr>
              <a:t>53</a:t>
            </a:fld>
            <a:endParaRPr lang="cs-CZ">
              <a:latin typeface="Calibri" pitchFamily="34" charset="0"/>
            </a:endParaRPr>
          </a:p>
        </p:txBody>
      </p:sp>
      <p:sp>
        <p:nvSpPr>
          <p:cNvPr id="518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8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cs-CZ" dirty="0"/>
          </a:p>
        </p:txBody>
      </p:sp>
    </p:spTree>
    <p:extLst>
      <p:ext uri="{BB962C8B-B14F-4D97-AF65-F5344CB8AC3E}">
        <p14:creationId xmlns:p14="http://schemas.microsoft.com/office/powerpoint/2010/main" val="4158923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DDD077FA-6B6A-4575-AFF7-389747775F19}" type="slidenum">
              <a:rPr lang="cs-CZ">
                <a:latin typeface="Calibri" pitchFamily="34" charset="0"/>
              </a:rPr>
              <a:pPr fontAlgn="base">
                <a:spcBef>
                  <a:spcPct val="0"/>
                </a:spcBef>
                <a:spcAft>
                  <a:spcPct val="0"/>
                </a:spcAft>
              </a:pPr>
              <a:t>59</a:t>
            </a:fld>
            <a:endParaRPr lang="cs-CZ">
              <a:latin typeface="Calibri" pitchFamily="34" charset="0"/>
            </a:endParaRPr>
          </a:p>
        </p:txBody>
      </p:sp>
      <p:sp>
        <p:nvSpPr>
          <p:cNvPr id="519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9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extLst>
      <p:ext uri="{BB962C8B-B14F-4D97-AF65-F5344CB8AC3E}">
        <p14:creationId xmlns:p14="http://schemas.microsoft.com/office/powerpoint/2010/main" val="3291646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6F4F2A35-ECCC-406C-AF0D-5F3F78BEE638}" type="slidenum">
              <a:rPr lang="cs-CZ">
                <a:latin typeface="Calibri" pitchFamily="34" charset="0"/>
              </a:rPr>
              <a:pPr fontAlgn="base">
                <a:spcBef>
                  <a:spcPct val="0"/>
                </a:spcBef>
                <a:spcAft>
                  <a:spcPct val="0"/>
                </a:spcAft>
              </a:pPr>
              <a:t>60</a:t>
            </a:fld>
            <a:endParaRPr lang="cs-CZ">
              <a:latin typeface="Calibri" pitchFamily="34" charset="0"/>
            </a:endParaRPr>
          </a:p>
        </p:txBody>
      </p:sp>
      <p:sp>
        <p:nvSpPr>
          <p:cNvPr id="520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0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extLst>
      <p:ext uri="{BB962C8B-B14F-4D97-AF65-F5344CB8AC3E}">
        <p14:creationId xmlns:p14="http://schemas.microsoft.com/office/powerpoint/2010/main" val="3744826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164DD01A-01C0-4331-A46C-AE22F769AB29}" type="slidenum">
              <a:rPr lang="cs-CZ"/>
              <a:pPr/>
              <a:t>64</a:t>
            </a:fld>
            <a:endParaRPr lang="cs-CZ"/>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cs-CZ" dirty="0"/>
          </a:p>
        </p:txBody>
      </p:sp>
    </p:spTree>
    <p:extLst>
      <p:ext uri="{BB962C8B-B14F-4D97-AF65-F5344CB8AC3E}">
        <p14:creationId xmlns:p14="http://schemas.microsoft.com/office/powerpoint/2010/main" val="275122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ACCFC58A-2972-4367-98FF-A9AFC12E494F}" type="slidenum">
              <a:rPr lang="cs-CZ"/>
              <a:pPr/>
              <a:t>12</a:t>
            </a:fld>
            <a:endParaRPr lang="cs-CZ"/>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cs-CZ" dirty="0"/>
          </a:p>
        </p:txBody>
      </p:sp>
    </p:spTree>
    <p:extLst>
      <p:ext uri="{BB962C8B-B14F-4D97-AF65-F5344CB8AC3E}">
        <p14:creationId xmlns:p14="http://schemas.microsoft.com/office/powerpoint/2010/main" val="3391936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7022E2FB-F498-41F4-B6EF-B015294C1E70}" type="slidenum">
              <a:rPr lang="cs-CZ"/>
              <a:pPr/>
              <a:t>65</a:t>
            </a:fld>
            <a:endParaRPr lang="cs-CZ"/>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lnSpc>
                <a:spcPct val="80000"/>
              </a:lnSpc>
            </a:pPr>
            <a:endParaRPr lang="cs-CZ" sz="1000" dirty="0"/>
          </a:p>
        </p:txBody>
      </p:sp>
    </p:spTree>
    <p:extLst>
      <p:ext uri="{BB962C8B-B14F-4D97-AF65-F5344CB8AC3E}">
        <p14:creationId xmlns:p14="http://schemas.microsoft.com/office/powerpoint/2010/main" val="397259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A04CF8F1-41C1-493F-9C62-CE6769B18BDF}" type="slidenum">
              <a:rPr lang="cs-CZ"/>
              <a:pPr/>
              <a:t>68</a:t>
            </a:fld>
            <a:endParaRPr lang="cs-CZ"/>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cs-CZ" sz="600" dirty="0"/>
          </a:p>
        </p:txBody>
      </p:sp>
    </p:spTree>
    <p:extLst>
      <p:ext uri="{BB962C8B-B14F-4D97-AF65-F5344CB8AC3E}">
        <p14:creationId xmlns:p14="http://schemas.microsoft.com/office/powerpoint/2010/main" val="2509302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B2F55C98-F559-4FF6-B3BC-D40826B50325}" type="slidenum">
              <a:rPr lang="cs-CZ"/>
              <a:pPr/>
              <a:t>69</a:t>
            </a:fld>
            <a:endParaRPr lang="cs-CZ"/>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cs-CZ" dirty="0"/>
          </a:p>
        </p:txBody>
      </p:sp>
    </p:spTree>
    <p:extLst>
      <p:ext uri="{BB962C8B-B14F-4D97-AF65-F5344CB8AC3E}">
        <p14:creationId xmlns:p14="http://schemas.microsoft.com/office/powerpoint/2010/main" val="2117769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ADCFE3B1-6CF0-44B1-9022-55D65F08D30C}" type="slidenum">
              <a:rPr lang="cs-CZ">
                <a:latin typeface="Calibri" pitchFamily="34" charset="0"/>
              </a:rPr>
              <a:pPr fontAlgn="base">
                <a:spcBef>
                  <a:spcPct val="0"/>
                </a:spcBef>
                <a:spcAft>
                  <a:spcPct val="0"/>
                </a:spcAft>
              </a:pPr>
              <a:t>70</a:t>
            </a:fld>
            <a:endParaRPr lang="cs-CZ">
              <a:latin typeface="Calibri" pitchFamily="34" charset="0"/>
            </a:endParaRPr>
          </a:p>
        </p:txBody>
      </p:sp>
      <p:sp>
        <p:nvSpPr>
          <p:cNvPr id="525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5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extLst>
      <p:ext uri="{BB962C8B-B14F-4D97-AF65-F5344CB8AC3E}">
        <p14:creationId xmlns:p14="http://schemas.microsoft.com/office/powerpoint/2010/main" val="3837279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B457C15C-ED9D-4F94-980E-22179BC44396}" type="slidenum">
              <a:rPr lang="cs-CZ"/>
              <a:pPr/>
              <a:t>71</a:t>
            </a:fld>
            <a:endParaRPr lang="cs-CZ"/>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cs-CZ" sz="1000" dirty="0"/>
          </a:p>
        </p:txBody>
      </p:sp>
    </p:spTree>
    <p:extLst>
      <p:ext uri="{BB962C8B-B14F-4D97-AF65-F5344CB8AC3E}">
        <p14:creationId xmlns:p14="http://schemas.microsoft.com/office/powerpoint/2010/main" val="2008043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Altmanův</a:t>
            </a:r>
            <a:r>
              <a:rPr lang="cs-CZ" baseline="0" dirty="0"/>
              <a:t> model</a:t>
            </a:r>
          </a:p>
          <a:p>
            <a:r>
              <a:rPr lang="cs-CZ" baseline="0" dirty="0"/>
              <a:t>Altmanův model v podmínkách ČR</a:t>
            </a:r>
          </a:p>
          <a:p>
            <a:r>
              <a:rPr lang="cs-CZ" baseline="0" dirty="0"/>
              <a:t>Altmanův model pro spol. s r.o.</a:t>
            </a:r>
            <a:endParaRPr lang="cs-CZ" dirty="0"/>
          </a:p>
        </p:txBody>
      </p:sp>
      <p:sp>
        <p:nvSpPr>
          <p:cNvPr id="4" name="Zástupný symbol pro číslo snímku 3"/>
          <p:cNvSpPr>
            <a:spLocks noGrp="1"/>
          </p:cNvSpPr>
          <p:nvPr>
            <p:ph type="sldNum" sz="quarter" idx="10"/>
          </p:nvPr>
        </p:nvSpPr>
        <p:spPr/>
        <p:txBody>
          <a:bodyPr/>
          <a:lstStyle/>
          <a:p>
            <a:fld id="{0DFD5F38-733D-4687-9032-821AED1C8C0C}" type="slidenum">
              <a:rPr lang="cs-CZ" smtClean="0"/>
              <a:pPr/>
              <a:t>82</a:t>
            </a:fld>
            <a:endParaRPr lang="cs-CZ"/>
          </a:p>
        </p:txBody>
      </p:sp>
    </p:spTree>
    <p:extLst>
      <p:ext uri="{BB962C8B-B14F-4D97-AF65-F5344CB8AC3E}">
        <p14:creationId xmlns:p14="http://schemas.microsoft.com/office/powerpoint/2010/main" val="419606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4005C894-6F4C-4552-B451-D0D89C0293DB}" type="slidenum">
              <a:rPr lang="cs-CZ">
                <a:latin typeface="Calibri" pitchFamily="34" charset="0"/>
              </a:rPr>
              <a:pPr fontAlgn="base">
                <a:spcBef>
                  <a:spcPct val="0"/>
                </a:spcBef>
                <a:spcAft>
                  <a:spcPct val="0"/>
                </a:spcAft>
              </a:pPr>
              <a:t>13</a:t>
            </a:fld>
            <a:endParaRPr lang="cs-CZ">
              <a:latin typeface="Calibri" pitchFamily="34" charset="0"/>
            </a:endParaRPr>
          </a:p>
        </p:txBody>
      </p:sp>
      <p:sp>
        <p:nvSpPr>
          <p:cNvPr id="505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5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extLst>
      <p:ext uri="{BB962C8B-B14F-4D97-AF65-F5344CB8AC3E}">
        <p14:creationId xmlns:p14="http://schemas.microsoft.com/office/powerpoint/2010/main" val="20994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DDF91A18-869A-4209-9653-CA58868C7FAD}" type="slidenum">
              <a:rPr lang="cs-CZ">
                <a:latin typeface="Calibri" pitchFamily="34" charset="0"/>
              </a:rPr>
              <a:pPr fontAlgn="base">
                <a:spcBef>
                  <a:spcPct val="0"/>
                </a:spcBef>
                <a:spcAft>
                  <a:spcPct val="0"/>
                </a:spcAft>
              </a:pPr>
              <a:t>16</a:t>
            </a:fld>
            <a:endParaRPr lang="cs-CZ">
              <a:latin typeface="Calibri" pitchFamily="34" charset="0"/>
            </a:endParaRPr>
          </a:p>
        </p:txBody>
      </p:sp>
      <p:sp>
        <p:nvSpPr>
          <p:cNvPr id="506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6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p>
        </p:txBody>
      </p:sp>
    </p:spTree>
    <p:extLst>
      <p:ext uri="{BB962C8B-B14F-4D97-AF65-F5344CB8AC3E}">
        <p14:creationId xmlns:p14="http://schemas.microsoft.com/office/powerpoint/2010/main" val="118020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fontAlgn="auto">
              <a:spcBef>
                <a:spcPts val="0"/>
              </a:spcBef>
              <a:spcAft>
                <a:spcPts val="0"/>
              </a:spcAft>
              <a:defRPr/>
            </a:pPr>
            <a:endParaRPr lang="cs-CZ" dirty="0"/>
          </a:p>
        </p:txBody>
      </p:sp>
      <p:sp>
        <p:nvSpPr>
          <p:cNvPr id="5079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401B47A-F47D-47E0-86A5-AF2E0C3722BB}" type="slidenum">
              <a:rPr lang="cs-CZ">
                <a:latin typeface="Calibri" pitchFamily="34" charset="0"/>
              </a:rPr>
              <a:pPr fontAlgn="base">
                <a:spcBef>
                  <a:spcPct val="0"/>
                </a:spcBef>
                <a:spcAft>
                  <a:spcPct val="0"/>
                </a:spcAft>
              </a:pPr>
              <a:t>21</a:t>
            </a:fld>
            <a:endParaRPr lang="cs-CZ">
              <a:latin typeface="Calibri" pitchFamily="34" charset="0"/>
            </a:endParaRPr>
          </a:p>
        </p:txBody>
      </p:sp>
    </p:spTree>
    <p:extLst>
      <p:ext uri="{BB962C8B-B14F-4D97-AF65-F5344CB8AC3E}">
        <p14:creationId xmlns:p14="http://schemas.microsoft.com/office/powerpoint/2010/main" val="208602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normAutofit/>
          </a:bodyPr>
          <a:lstStyle/>
          <a:p>
            <a:pPr fontAlgn="auto">
              <a:spcBef>
                <a:spcPts val="0"/>
              </a:spcBef>
              <a:spcAft>
                <a:spcPts val="0"/>
              </a:spcAft>
              <a:defRPr/>
            </a:pPr>
            <a:endParaRPr lang="cs-CZ" dirty="0"/>
          </a:p>
        </p:txBody>
      </p:sp>
      <p:sp>
        <p:nvSpPr>
          <p:cNvPr id="5079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5401B47A-F47D-47E0-86A5-AF2E0C3722BB}" type="slidenum">
              <a:rPr lang="cs-CZ">
                <a:latin typeface="Calibri" pitchFamily="34" charset="0"/>
              </a:rPr>
              <a:pPr fontAlgn="base">
                <a:spcBef>
                  <a:spcPct val="0"/>
                </a:spcBef>
                <a:spcAft>
                  <a:spcPct val="0"/>
                </a:spcAft>
              </a:pPr>
              <a:t>22</a:t>
            </a:fld>
            <a:endParaRPr lang="cs-CZ">
              <a:latin typeface="Calibri" pitchFamily="34" charset="0"/>
            </a:endParaRPr>
          </a:p>
        </p:txBody>
      </p:sp>
    </p:spTree>
    <p:extLst>
      <p:ext uri="{BB962C8B-B14F-4D97-AF65-F5344CB8AC3E}">
        <p14:creationId xmlns:p14="http://schemas.microsoft.com/office/powerpoint/2010/main" val="3240537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1E79E415-7720-475C-9C24-CA7E1CB23850}" type="slidenum">
              <a:rPr lang="cs-CZ">
                <a:latin typeface="Calibri" pitchFamily="34" charset="0"/>
              </a:rPr>
              <a:pPr fontAlgn="base">
                <a:spcBef>
                  <a:spcPct val="0"/>
                </a:spcBef>
                <a:spcAft>
                  <a:spcPct val="0"/>
                </a:spcAft>
              </a:pPr>
              <a:t>25</a:t>
            </a:fld>
            <a:endParaRPr lang="cs-CZ">
              <a:latin typeface="Calibri" pitchFamily="34" charset="0"/>
            </a:endParaRPr>
          </a:p>
        </p:txBody>
      </p:sp>
      <p:sp>
        <p:nvSpPr>
          <p:cNvPr id="508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8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dirty="0"/>
          </a:p>
        </p:txBody>
      </p:sp>
    </p:spTree>
    <p:extLst>
      <p:ext uri="{BB962C8B-B14F-4D97-AF65-F5344CB8AC3E}">
        <p14:creationId xmlns:p14="http://schemas.microsoft.com/office/powerpoint/2010/main" val="282842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4C15462B-9ACF-4482-AA8D-58B3602A0911}" type="slidenum">
              <a:rPr lang="cs-CZ"/>
              <a:pPr/>
              <a:t>26</a:t>
            </a:fld>
            <a:endParaRPr lang="cs-CZ"/>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cs-CZ"/>
          </a:p>
        </p:txBody>
      </p:sp>
    </p:spTree>
    <p:extLst>
      <p:ext uri="{BB962C8B-B14F-4D97-AF65-F5344CB8AC3E}">
        <p14:creationId xmlns:p14="http://schemas.microsoft.com/office/powerpoint/2010/main" val="269490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pPr>
            <a:fld id="{C48A81C5-47A7-44CF-B8AD-676A48F120EB}" type="slidenum">
              <a:rPr lang="cs-CZ">
                <a:latin typeface="Calibri" pitchFamily="34" charset="0"/>
              </a:rPr>
              <a:pPr fontAlgn="base">
                <a:spcBef>
                  <a:spcPct val="0"/>
                </a:spcBef>
                <a:spcAft>
                  <a:spcPct val="0"/>
                </a:spcAft>
              </a:pPr>
              <a:t>27</a:t>
            </a:fld>
            <a:endParaRPr lang="cs-CZ">
              <a:latin typeface="Calibri" pitchFamily="34" charset="0"/>
            </a:endParaRPr>
          </a:p>
        </p:txBody>
      </p:sp>
      <p:sp>
        <p:nvSpPr>
          <p:cNvPr id="512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sz="1000" dirty="0"/>
          </a:p>
        </p:txBody>
      </p:sp>
    </p:spTree>
    <p:extLst>
      <p:ext uri="{BB962C8B-B14F-4D97-AF65-F5344CB8AC3E}">
        <p14:creationId xmlns:p14="http://schemas.microsoft.com/office/powerpoint/2010/main" val="1227254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a:t>Kliknutím lze upravit styl.</a:t>
            </a:r>
          </a:p>
        </p:txBody>
      </p:sp>
      <p:sp>
        <p:nvSpPr>
          <p:cNvPr id="3" name="Zástupný symbol pro text 2"/>
          <p:cNvSpPr>
            <a:spLocks noGrp="1"/>
          </p:cNvSpPr>
          <p:nvPr>
            <p:ph type="body" sz="half" idx="1"/>
          </p:nvPr>
        </p:nvSpPr>
        <p:spPr>
          <a:xfrm>
            <a:off x="457200" y="1719263"/>
            <a:ext cx="8229600" cy="212883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57200" y="4000500"/>
            <a:ext cx="8229600" cy="21304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5"/>
          <p:cNvSpPr>
            <a:spLocks noGrp="1" noChangeArrowheads="1"/>
          </p:cNvSpPr>
          <p:nvPr>
            <p:ph type="dt" sz="half" idx="10"/>
          </p:nvPr>
        </p:nvSpPr>
        <p:spPr/>
        <p:txBody>
          <a:bodyPr/>
          <a:lstStyle>
            <a:lvl1pPr>
              <a:defRPr/>
            </a:lvl1pPr>
          </a:lstStyle>
          <a:p>
            <a:pPr>
              <a:defRPr/>
            </a:pPr>
            <a:endParaRPr lang="cs-CZ" altLang="en-US"/>
          </a:p>
        </p:txBody>
      </p:sp>
      <p:sp>
        <p:nvSpPr>
          <p:cNvPr id="6" name="Rectangle 6"/>
          <p:cNvSpPr>
            <a:spLocks noGrp="1" noChangeArrowheads="1"/>
          </p:cNvSpPr>
          <p:nvPr>
            <p:ph type="ftr" sz="quarter" idx="11"/>
          </p:nvPr>
        </p:nvSpPr>
        <p:spPr/>
        <p:txBody>
          <a:bodyPr/>
          <a:lstStyle>
            <a:lvl1pPr>
              <a:defRPr/>
            </a:lvl1pPr>
          </a:lstStyle>
          <a:p>
            <a:pPr>
              <a:defRPr/>
            </a:pPr>
            <a:endParaRPr lang="cs-CZ" altLang="en-US"/>
          </a:p>
        </p:txBody>
      </p:sp>
      <p:sp>
        <p:nvSpPr>
          <p:cNvPr id="7" name="Rectangle 7"/>
          <p:cNvSpPr>
            <a:spLocks noGrp="1" noChangeArrowheads="1"/>
          </p:cNvSpPr>
          <p:nvPr>
            <p:ph type="sldNum" sz="quarter" idx="12"/>
          </p:nvPr>
        </p:nvSpPr>
        <p:spPr/>
        <p:txBody>
          <a:bodyPr/>
          <a:lstStyle>
            <a:lvl1pPr>
              <a:defRPr/>
            </a:lvl1pPr>
          </a:lstStyle>
          <a:p>
            <a:pPr>
              <a:defRPr/>
            </a:pPr>
            <a:fld id="{C3A9420E-56CA-430F-8050-BBA2999E88C5}" type="slidenum">
              <a:rPr lang="cs-CZ" altLang="en-US"/>
              <a:pPr>
                <a:defRPr/>
              </a:pPr>
              <a:t>‹#›</a:t>
            </a:fld>
            <a:endParaRPr lang="cs-CZ" altLang="en-US"/>
          </a:p>
        </p:txBody>
      </p:sp>
    </p:spTree>
    <p:extLst>
      <p:ext uri="{BB962C8B-B14F-4D97-AF65-F5344CB8AC3E}">
        <p14:creationId xmlns:p14="http://schemas.microsoft.com/office/powerpoint/2010/main" val="3593372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1295400"/>
          </a:xfrm>
        </p:spPr>
        <p:txBody>
          <a:bodyPr/>
          <a:lstStyle/>
          <a:p>
            <a:r>
              <a:rPr lang="cs-CZ"/>
              <a:t>Kliknutím lze upravit styl.</a:t>
            </a:r>
          </a:p>
        </p:txBody>
      </p:sp>
      <p:sp>
        <p:nvSpPr>
          <p:cNvPr id="3" name="Zástupný symbol pro tabulku 2"/>
          <p:cNvSpPr>
            <a:spLocks noGrp="1"/>
          </p:cNvSpPr>
          <p:nvPr>
            <p:ph type="tbl" idx="1"/>
          </p:nvPr>
        </p:nvSpPr>
        <p:spPr>
          <a:xfrm>
            <a:off x="457200" y="1719263"/>
            <a:ext cx="8229600" cy="4411662"/>
          </a:xfrm>
        </p:spPr>
        <p:txBody>
          <a:bodyPr rtlCol="0">
            <a:normAutofit/>
          </a:bodyPr>
          <a:lstStyle/>
          <a:p>
            <a:pPr lvl="0"/>
            <a:endParaRPr lang="cs-CZ" noProof="0"/>
          </a:p>
        </p:txBody>
      </p:sp>
      <p:sp>
        <p:nvSpPr>
          <p:cNvPr id="4" name="Rectangle 5"/>
          <p:cNvSpPr>
            <a:spLocks noGrp="1" noChangeArrowheads="1"/>
          </p:cNvSpPr>
          <p:nvPr>
            <p:ph type="dt" sz="half" idx="10"/>
          </p:nvPr>
        </p:nvSpPr>
        <p:spPr/>
        <p:txBody>
          <a:bodyPr/>
          <a:lstStyle>
            <a:lvl1pPr>
              <a:defRPr/>
            </a:lvl1pPr>
          </a:lstStyle>
          <a:p>
            <a:pPr>
              <a:defRPr/>
            </a:pPr>
            <a:endParaRPr lang="cs-CZ" altLang="en-US"/>
          </a:p>
        </p:txBody>
      </p:sp>
      <p:sp>
        <p:nvSpPr>
          <p:cNvPr id="5" name="Rectangle 6"/>
          <p:cNvSpPr>
            <a:spLocks noGrp="1" noChangeArrowheads="1"/>
          </p:cNvSpPr>
          <p:nvPr>
            <p:ph type="ftr" sz="quarter" idx="11"/>
          </p:nvPr>
        </p:nvSpPr>
        <p:spPr/>
        <p:txBody>
          <a:bodyPr/>
          <a:lstStyle>
            <a:lvl1pPr>
              <a:defRPr/>
            </a:lvl1pPr>
          </a:lstStyle>
          <a:p>
            <a:pPr>
              <a:defRPr/>
            </a:pPr>
            <a:endParaRPr lang="cs-CZ" altLang="en-US"/>
          </a:p>
        </p:txBody>
      </p:sp>
      <p:sp>
        <p:nvSpPr>
          <p:cNvPr id="6" name="Rectangle 7"/>
          <p:cNvSpPr>
            <a:spLocks noGrp="1" noChangeArrowheads="1"/>
          </p:cNvSpPr>
          <p:nvPr>
            <p:ph type="sldNum" sz="quarter" idx="12"/>
          </p:nvPr>
        </p:nvSpPr>
        <p:spPr/>
        <p:txBody>
          <a:bodyPr/>
          <a:lstStyle>
            <a:lvl1pPr>
              <a:defRPr/>
            </a:lvl1pPr>
          </a:lstStyle>
          <a:p>
            <a:pPr>
              <a:defRPr/>
            </a:pPr>
            <a:fld id="{821568E8-4E11-4111-BFD5-BB5B4EB35E5E}" type="slidenum">
              <a:rPr lang="cs-CZ" altLang="en-US"/>
              <a:pPr>
                <a:defRPr/>
              </a:pPr>
              <a:t>‹#›</a:t>
            </a:fld>
            <a:endParaRPr lang="cs-CZ" altLang="en-US"/>
          </a:p>
        </p:txBody>
      </p:sp>
    </p:spTree>
    <p:extLst>
      <p:ext uri="{BB962C8B-B14F-4D97-AF65-F5344CB8AC3E}">
        <p14:creationId xmlns:p14="http://schemas.microsoft.com/office/powerpoint/2010/main" val="1099095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Zástupný symbol pro datum 2"/>
          <p:cNvSpPr>
            <a:spLocks noGrp="1"/>
          </p:cNvSpPr>
          <p:nvPr>
            <p:ph type="dt" sz="half" idx="10"/>
          </p:nvPr>
        </p:nvSpPr>
        <p:spPr>
          <a:xfrm>
            <a:off x="457200" y="6245225"/>
            <a:ext cx="2133600" cy="476250"/>
          </a:xfrm>
        </p:spPr>
        <p:txBody>
          <a:bodyPr/>
          <a:lstStyle>
            <a:lvl1pPr>
              <a:defRPr/>
            </a:lvl1pPr>
          </a:lstStyle>
          <a:p>
            <a:pPr>
              <a:defRPr/>
            </a:pPr>
            <a:endParaRPr lang="cs-CZ"/>
          </a:p>
        </p:txBody>
      </p:sp>
      <p:sp>
        <p:nvSpPr>
          <p:cNvPr id="4" name="Zástupný symbol pro zápatí 3"/>
          <p:cNvSpPr>
            <a:spLocks noGrp="1"/>
          </p:cNvSpPr>
          <p:nvPr>
            <p:ph type="ftr" sz="quarter" idx="11"/>
          </p:nvPr>
        </p:nvSpPr>
        <p:spPr>
          <a:xfrm>
            <a:off x="3124200" y="6245225"/>
            <a:ext cx="2895600" cy="476250"/>
          </a:xfrm>
        </p:spPr>
        <p:txBody>
          <a:bodyPr/>
          <a:lstStyle>
            <a:lvl1pPr>
              <a:defRPr/>
            </a:lvl1pPr>
          </a:lstStyle>
          <a:p>
            <a:pPr>
              <a:defRPr/>
            </a:pPr>
            <a:endParaRPr lang="cs-CZ"/>
          </a:p>
        </p:txBody>
      </p:sp>
      <p:sp>
        <p:nvSpPr>
          <p:cNvPr id="5" name="Zástupný symbol pro číslo snímku 4"/>
          <p:cNvSpPr>
            <a:spLocks noGrp="1"/>
          </p:cNvSpPr>
          <p:nvPr>
            <p:ph type="sldNum" sz="quarter" idx="12"/>
          </p:nvPr>
        </p:nvSpPr>
        <p:spPr>
          <a:xfrm>
            <a:off x="6553200" y="6245225"/>
            <a:ext cx="2133600" cy="476250"/>
          </a:xfrm>
        </p:spPr>
        <p:txBody>
          <a:bodyPr/>
          <a:lstStyle>
            <a:lvl1pPr>
              <a:defRPr/>
            </a:lvl1pPr>
          </a:lstStyle>
          <a:p>
            <a:pPr>
              <a:defRPr/>
            </a:pPr>
            <a:fld id="{F71C2A47-E212-4810-AEC5-AD92730A4405}" type="slidenum">
              <a:rPr lang="cs-CZ"/>
              <a:pPr>
                <a:defRPr/>
              </a:pPr>
              <a:t>‹#›</a:t>
            </a:fld>
            <a:endParaRPr lang="cs-CZ"/>
          </a:p>
        </p:txBody>
      </p:sp>
    </p:spTree>
    <p:extLst>
      <p:ext uri="{BB962C8B-B14F-4D97-AF65-F5344CB8AC3E}">
        <p14:creationId xmlns:p14="http://schemas.microsoft.com/office/powerpoint/2010/main" val="3734013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457200" y="6245225"/>
            <a:ext cx="2133600" cy="476250"/>
          </a:xfrm>
        </p:spPr>
        <p:txBody>
          <a:bodyPr/>
          <a:lstStyle>
            <a:lvl1pPr>
              <a:defRPr/>
            </a:lvl1pPr>
          </a:lstStyle>
          <a:p>
            <a:endParaRPr lang="cs-CZ"/>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endParaRPr lang="cs-CZ"/>
          </a:p>
        </p:txBody>
      </p:sp>
      <p:sp>
        <p:nvSpPr>
          <p:cNvPr id="7" name="Zástupný symbol pro číslo snímku 6"/>
          <p:cNvSpPr>
            <a:spLocks noGrp="1"/>
          </p:cNvSpPr>
          <p:nvPr>
            <p:ph type="sldNum" sz="quarter" idx="12"/>
          </p:nvPr>
        </p:nvSpPr>
        <p:spPr>
          <a:xfrm>
            <a:off x="6553200" y="6245225"/>
            <a:ext cx="2133600" cy="476250"/>
          </a:xfrm>
        </p:spPr>
        <p:txBody>
          <a:bodyPr/>
          <a:lstStyle>
            <a:lvl1pPr>
              <a:defRPr/>
            </a:lvl1pPr>
          </a:lstStyle>
          <a:p>
            <a:fld id="{14B91557-E240-47B8-BA7B-72BD12643E97}" type="slidenum">
              <a:rPr lang="cs-CZ"/>
              <a:pPr/>
              <a:t>‹#›</a:t>
            </a:fld>
            <a:endParaRPr lang="cs-CZ"/>
          </a:p>
        </p:txBody>
      </p:sp>
    </p:spTree>
    <p:extLst>
      <p:ext uri="{BB962C8B-B14F-4D97-AF65-F5344CB8AC3E}">
        <p14:creationId xmlns:p14="http://schemas.microsoft.com/office/powerpoint/2010/main" val="2385960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600200"/>
            <a:ext cx="40386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648200" y="3938588"/>
            <a:ext cx="40386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p:cNvSpPr>
            <a:spLocks noGrp="1"/>
          </p:cNvSpPr>
          <p:nvPr>
            <p:ph type="dt" sz="half" idx="10"/>
          </p:nvPr>
        </p:nvSpPr>
        <p:spPr>
          <a:xfrm>
            <a:off x="457200" y="6245225"/>
            <a:ext cx="2133600" cy="476250"/>
          </a:xfrm>
        </p:spPr>
        <p:txBody>
          <a:bodyPr/>
          <a:lstStyle>
            <a:lvl1pPr>
              <a:defRPr/>
            </a:lvl1pPr>
          </a:lstStyle>
          <a:p>
            <a:endParaRPr lang="cs-CZ"/>
          </a:p>
        </p:txBody>
      </p:sp>
      <p:sp>
        <p:nvSpPr>
          <p:cNvPr id="7" name="Zástupný symbol pro zápatí 6"/>
          <p:cNvSpPr>
            <a:spLocks noGrp="1"/>
          </p:cNvSpPr>
          <p:nvPr>
            <p:ph type="ftr" sz="quarter" idx="11"/>
          </p:nvPr>
        </p:nvSpPr>
        <p:spPr>
          <a:xfrm>
            <a:off x="3124200" y="6245225"/>
            <a:ext cx="2895600" cy="476250"/>
          </a:xfrm>
        </p:spPr>
        <p:txBody>
          <a:bodyPr/>
          <a:lstStyle>
            <a:lvl1pPr>
              <a:defRPr/>
            </a:lvl1pPr>
          </a:lstStyle>
          <a:p>
            <a:endParaRPr lang="cs-CZ"/>
          </a:p>
        </p:txBody>
      </p:sp>
      <p:sp>
        <p:nvSpPr>
          <p:cNvPr id="8" name="Zástupný symbol pro číslo snímku 7"/>
          <p:cNvSpPr>
            <a:spLocks noGrp="1"/>
          </p:cNvSpPr>
          <p:nvPr>
            <p:ph type="sldNum" sz="quarter" idx="12"/>
          </p:nvPr>
        </p:nvSpPr>
        <p:spPr>
          <a:xfrm>
            <a:off x="6553200" y="6245225"/>
            <a:ext cx="2133600" cy="476250"/>
          </a:xfrm>
        </p:spPr>
        <p:txBody>
          <a:bodyPr/>
          <a:lstStyle>
            <a:lvl1pPr>
              <a:defRPr/>
            </a:lvl1pPr>
          </a:lstStyle>
          <a:p>
            <a:fld id="{F9EFC33E-9A9F-4F4B-8258-D40579B06E2C}" type="slidenum">
              <a:rPr lang="cs-CZ"/>
              <a:pPr/>
              <a:t>‹#›</a:t>
            </a:fld>
            <a:endParaRPr lang="cs-CZ"/>
          </a:p>
        </p:txBody>
      </p:sp>
    </p:spTree>
    <p:extLst>
      <p:ext uri="{BB962C8B-B14F-4D97-AF65-F5344CB8AC3E}">
        <p14:creationId xmlns:p14="http://schemas.microsoft.com/office/powerpoint/2010/main" val="29091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pPr/>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pPr/>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pPr/>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pPr/>
              <a:t>3/4/2022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9181" y="2109740"/>
            <a:ext cx="7858124" cy="1576532"/>
          </a:xfrm>
        </p:spPr>
        <p:txBody>
          <a:bodyPr lIns="0" tIns="0" rIns="0" bIns="0" anchor="t" anchorCtr="0">
            <a:noAutofit/>
          </a:bodyPr>
          <a:lstStyle/>
          <a:p>
            <a:r>
              <a:rPr lang="cs-CZ" sz="3600" b="1" dirty="0">
                <a:solidFill>
                  <a:srgbClr val="FF0000"/>
                </a:solidFill>
              </a:rPr>
              <a:t>Základy finančního řízení podniku </a:t>
            </a:r>
            <a:br>
              <a:rPr lang="cs-CZ" sz="3600" b="1" dirty="0">
                <a:solidFill>
                  <a:srgbClr val="FF0000"/>
                </a:solidFill>
              </a:rPr>
            </a:br>
            <a:r>
              <a:rPr lang="cs-CZ" sz="3600" b="1" dirty="0">
                <a:solidFill>
                  <a:srgbClr val="FF0000"/>
                </a:solidFill>
              </a:rPr>
              <a:t>Cash </a:t>
            </a:r>
            <a:r>
              <a:rPr lang="cs-CZ" sz="3600" b="1" dirty="0" err="1">
                <a:solidFill>
                  <a:srgbClr val="FF0000"/>
                </a:solidFill>
              </a:rPr>
              <a:t>flow</a:t>
            </a:r>
            <a:br>
              <a:rPr lang="cs-CZ" sz="3600" b="1" dirty="0">
                <a:solidFill>
                  <a:srgbClr val="FF0000"/>
                </a:solidFill>
              </a:rPr>
            </a:br>
            <a:r>
              <a:rPr lang="cs-CZ" sz="3600" b="1" dirty="0">
                <a:solidFill>
                  <a:srgbClr val="FF0000"/>
                </a:solidFill>
              </a:rPr>
              <a:t>Finanční analýza</a:t>
            </a:r>
            <a:endParaRPr lang="cs-CZ" sz="2800" b="1" dirty="0"/>
          </a:p>
        </p:txBody>
      </p:sp>
      <p:sp>
        <p:nvSpPr>
          <p:cNvPr id="4" name="Title 1"/>
          <p:cNvSpPr txBox="1">
            <a:spLocks/>
          </p:cNvSpPr>
          <p:nvPr/>
        </p:nvSpPr>
        <p:spPr>
          <a:xfrm>
            <a:off x="685801" y="3959994"/>
            <a:ext cx="7572374" cy="207885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cs-CZ" sz="1900" b="1" cap="all" dirty="0">
              <a:latin typeface="Arial" pitchFamily="34" charset="0"/>
              <a:cs typeface="Arial" pitchFamily="34" charset="0"/>
            </a:endParaRPr>
          </a:p>
          <a:p>
            <a:r>
              <a:rPr lang="cs-CZ" sz="2400" dirty="0">
                <a:latin typeface="Arial" pitchFamily="34" charset="0"/>
                <a:cs typeface="Arial" pitchFamily="34" charset="0"/>
              </a:rPr>
              <a:t>YPE2 - </a:t>
            </a:r>
            <a:r>
              <a:rPr lang="cs-CZ" sz="2400" b="1" dirty="0">
                <a:latin typeface="Arial" pitchFamily="34" charset="0"/>
                <a:cs typeface="Arial" pitchFamily="34" charset="0"/>
              </a:rPr>
              <a:t>Soustředění č. 2</a:t>
            </a:r>
          </a:p>
          <a:p>
            <a:endParaRPr lang="cs-CZ" sz="2400" dirty="0">
              <a:latin typeface="Arial" pitchFamily="34" charset="0"/>
              <a:cs typeface="Arial" pitchFamily="34" charset="0"/>
            </a:endParaRPr>
          </a:p>
          <a:p>
            <a:r>
              <a:rPr lang="cs-CZ" sz="2400" dirty="0">
                <a:latin typeface="Arial" pitchFamily="34" charset="0"/>
                <a:cs typeface="Arial" pitchFamily="34" charset="0"/>
              </a:rPr>
              <a:t>Doc. Ing. Petr Novák, Ph.D. </a:t>
            </a:r>
            <a:endParaRPr lang="cs-CZ" sz="2400" i="1" dirty="0">
              <a:latin typeface="Arial" pitchFamily="34" charset="0"/>
              <a:cs typeface="Arial" pitchFamily="34" charset="0"/>
            </a:endParaRPr>
          </a:p>
          <a:p>
            <a:r>
              <a:rPr lang="cs-CZ" sz="1900" dirty="0">
                <a:latin typeface="Arial" pitchFamily="34" charset="0"/>
                <a:cs typeface="Arial" pitchFamily="34" charset="0"/>
              </a:rPr>
              <a:t> </a:t>
            </a:r>
          </a:p>
          <a:p>
            <a:pPr algn="l"/>
            <a:endParaRPr lang="en-US" sz="1800" b="1" dirty="0"/>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690923"/>
            <a:ext cx="7772400" cy="720725"/>
          </a:xfrm>
        </p:spPr>
        <p:txBody>
          <a:bodyPr/>
          <a:lstStyle/>
          <a:p>
            <a:pPr fontAlgn="auto">
              <a:spcAft>
                <a:spcPts val="0"/>
              </a:spcAft>
              <a:defRPr/>
            </a:pPr>
            <a:r>
              <a:rPr lang="cs-CZ" sz="3000" b="1" dirty="0"/>
              <a:t>Postup finanční analýzy</a:t>
            </a:r>
          </a:p>
        </p:txBody>
      </p:sp>
      <p:sp>
        <p:nvSpPr>
          <p:cNvPr id="6147" name="Rectangle 3"/>
          <p:cNvSpPr>
            <a:spLocks noGrp="1" noChangeArrowheads="1"/>
          </p:cNvSpPr>
          <p:nvPr>
            <p:ph idx="1"/>
          </p:nvPr>
        </p:nvSpPr>
        <p:spPr>
          <a:xfrm>
            <a:off x="179512" y="1675698"/>
            <a:ext cx="8785101" cy="5616476"/>
          </a:xfrm>
        </p:spPr>
        <p:txBody>
          <a:bodyPr rtlCol="0">
            <a:normAutofit fontScale="77500" lnSpcReduction="20000"/>
          </a:bodyPr>
          <a:lstStyle/>
          <a:p>
            <a:pPr marL="0" indent="0">
              <a:spcBef>
                <a:spcPct val="50000"/>
              </a:spcBef>
              <a:buNone/>
              <a:defRPr/>
            </a:pPr>
            <a:r>
              <a:rPr lang="cs-CZ" sz="2800" b="1" dirty="0"/>
              <a:t>Jakékoli finanční rozhodování musí být podloženo zhodnocením výchozí situace podniku, kterou lze popsat pomocí finanční analýzy!!</a:t>
            </a:r>
          </a:p>
          <a:p>
            <a:pPr marL="0" indent="0" fontAlgn="auto">
              <a:spcBef>
                <a:spcPct val="50000"/>
              </a:spcBef>
              <a:spcAft>
                <a:spcPts val="0"/>
              </a:spcAft>
              <a:buNone/>
              <a:defRPr/>
            </a:pPr>
            <a:r>
              <a:rPr lang="cs-CZ" sz="2600" b="1" dirty="0"/>
              <a:t>Postup:</a:t>
            </a:r>
          </a:p>
          <a:p>
            <a:pPr fontAlgn="auto">
              <a:spcBef>
                <a:spcPct val="50000"/>
              </a:spcBef>
              <a:spcAft>
                <a:spcPts val="0"/>
              </a:spcAft>
              <a:defRPr/>
            </a:pPr>
            <a:r>
              <a:rPr lang="cs-CZ" sz="2600" dirty="0"/>
              <a:t>získání dat pro analýzu (interní x externí),</a:t>
            </a:r>
          </a:p>
          <a:p>
            <a:pPr fontAlgn="auto">
              <a:spcBef>
                <a:spcPct val="50000"/>
              </a:spcBef>
              <a:spcAft>
                <a:spcPts val="0"/>
              </a:spcAft>
              <a:defRPr/>
            </a:pPr>
            <a:r>
              <a:rPr lang="cs-CZ" sz="2600" dirty="0"/>
              <a:t>horizontální a vertikální analýza účetních výkazů,</a:t>
            </a:r>
          </a:p>
          <a:p>
            <a:pPr fontAlgn="auto">
              <a:spcBef>
                <a:spcPct val="50000"/>
              </a:spcBef>
              <a:spcAft>
                <a:spcPts val="0"/>
              </a:spcAft>
              <a:defRPr/>
            </a:pPr>
            <a:r>
              <a:rPr lang="cs-CZ" sz="2600" dirty="0"/>
              <a:t>analýza poměrových ukazatelů a čistého pracovního kapitálu - zhodnocení všech složek finanční rovnováhy: zadluženosti, likvidity, rentability a aktivity</a:t>
            </a:r>
          </a:p>
          <a:p>
            <a:pPr fontAlgn="auto">
              <a:spcBef>
                <a:spcPct val="50000"/>
              </a:spcBef>
              <a:spcAft>
                <a:spcPts val="0"/>
              </a:spcAft>
              <a:defRPr/>
            </a:pPr>
            <a:r>
              <a:rPr lang="cs-CZ" sz="2600" dirty="0"/>
              <a:t>analýza soustav ukazatelů - analýza vztahů uvnitř jednotlivých skupin ukazatelů a mezi skupinami</a:t>
            </a:r>
          </a:p>
          <a:p>
            <a:pPr fontAlgn="auto">
              <a:spcBef>
                <a:spcPct val="50000"/>
              </a:spcBef>
              <a:spcAft>
                <a:spcPts val="0"/>
              </a:spcAft>
              <a:defRPr/>
            </a:pPr>
            <a:r>
              <a:rPr lang="cs-CZ" sz="2600" dirty="0"/>
              <a:t>srovnávání (v čase – trendová analýza, v prostoru – komparativní analýza),</a:t>
            </a:r>
          </a:p>
          <a:p>
            <a:pPr fontAlgn="auto">
              <a:spcBef>
                <a:spcPct val="50000"/>
              </a:spcBef>
              <a:spcAft>
                <a:spcPts val="0"/>
              </a:spcAft>
              <a:defRPr/>
            </a:pPr>
            <a:r>
              <a:rPr lang="cs-CZ" sz="2600" dirty="0"/>
              <a:t>interpretace výsledků, analýza situace (finanční pozice) a problémů podniku (stanovení diagnózy) a návrhy na opatření při dalším řízení podniku.</a:t>
            </a:r>
          </a:p>
        </p:txBody>
      </p:sp>
    </p:spTree>
    <p:extLst>
      <p:ext uri="{BB962C8B-B14F-4D97-AF65-F5344CB8AC3E}">
        <p14:creationId xmlns:p14="http://schemas.microsoft.com/office/powerpoint/2010/main" val="251717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61794" y="113122"/>
            <a:ext cx="8229600" cy="765175"/>
          </a:xfrm>
        </p:spPr>
        <p:txBody>
          <a:bodyPr>
            <a:normAutofit/>
          </a:bodyPr>
          <a:lstStyle/>
          <a:p>
            <a:pPr fontAlgn="auto">
              <a:spcAft>
                <a:spcPts val="0"/>
              </a:spcAft>
              <a:defRPr/>
            </a:pPr>
            <a:r>
              <a:rPr lang="cs-CZ" dirty="0"/>
              <a:t>Postup analýzy </a:t>
            </a:r>
          </a:p>
        </p:txBody>
      </p:sp>
      <p:sp>
        <p:nvSpPr>
          <p:cNvPr id="3" name="Zástupný symbol pro obsah 2"/>
          <p:cNvSpPr>
            <a:spLocks noGrp="1"/>
          </p:cNvSpPr>
          <p:nvPr>
            <p:ph idx="1"/>
          </p:nvPr>
        </p:nvSpPr>
        <p:spPr>
          <a:xfrm>
            <a:off x="395288" y="981075"/>
            <a:ext cx="8640762" cy="5400675"/>
          </a:xfrm>
        </p:spPr>
        <p:txBody>
          <a:bodyPr rtlCol="0">
            <a:normAutofit fontScale="77500" lnSpcReduction="20000"/>
          </a:bodyPr>
          <a:lstStyle/>
          <a:p>
            <a:pPr marL="457200" indent="-457200" algn="just" fontAlgn="auto">
              <a:spcAft>
                <a:spcPts val="0"/>
              </a:spcAft>
              <a:buFont typeface="+mj-lt"/>
              <a:buAutoNum type="arabicPeriod"/>
              <a:defRPr/>
            </a:pPr>
            <a:r>
              <a:rPr lang="cs-CZ" dirty="0"/>
              <a:t>Agregace ukazatelů rozvahy, výsledovky a výkazu cash </a:t>
            </a:r>
            <a:r>
              <a:rPr lang="cs-CZ" dirty="0" err="1"/>
              <a:t>flow</a:t>
            </a:r>
            <a:endParaRPr lang="cs-CZ" dirty="0"/>
          </a:p>
          <a:p>
            <a:pPr marL="457200" indent="-457200" algn="just" fontAlgn="auto">
              <a:spcAft>
                <a:spcPts val="0"/>
              </a:spcAft>
              <a:buFont typeface="+mj-lt"/>
              <a:buAutoNum type="arabicPeriod"/>
              <a:defRPr/>
            </a:pPr>
            <a:r>
              <a:rPr lang="cs-CZ" b="1" dirty="0"/>
              <a:t>Analýza absolutních ukazatelů </a:t>
            </a:r>
          </a:p>
          <a:p>
            <a:pPr marL="457200" indent="-457200" algn="just" fontAlgn="auto">
              <a:spcAft>
                <a:spcPts val="0"/>
              </a:spcAft>
              <a:buFont typeface="+mj-lt"/>
              <a:buAutoNum type="arabicPeriod"/>
              <a:defRPr/>
            </a:pPr>
            <a:r>
              <a:rPr lang="cs-CZ" b="1" dirty="0"/>
              <a:t>Analýza rozdílových ukazatelů (např. ČPK)</a:t>
            </a:r>
          </a:p>
          <a:p>
            <a:pPr marL="457200" indent="-457200" algn="just" fontAlgn="auto">
              <a:spcAft>
                <a:spcPts val="0"/>
              </a:spcAft>
              <a:buFont typeface="+mj-lt"/>
              <a:buAutoNum type="arabicPeriod"/>
              <a:defRPr/>
            </a:pPr>
            <a:r>
              <a:rPr lang="cs-CZ" dirty="0"/>
              <a:t>Analýza výkazů sestavených v procentním vyjádření</a:t>
            </a:r>
          </a:p>
          <a:p>
            <a:pPr marL="457200" indent="-457200" algn="just" fontAlgn="auto">
              <a:spcAft>
                <a:spcPts val="0"/>
              </a:spcAft>
              <a:buFont typeface="+mj-lt"/>
              <a:buAutoNum type="arabicPeriod"/>
              <a:defRPr/>
            </a:pPr>
            <a:r>
              <a:rPr lang="cs-CZ" b="1" dirty="0"/>
              <a:t>Výpočet poměrových ukazatelů </a:t>
            </a:r>
            <a:r>
              <a:rPr lang="cs-CZ" dirty="0"/>
              <a:t>(</a:t>
            </a:r>
            <a:r>
              <a:rPr lang="cs-CZ" dirty="0" err="1"/>
              <a:t>ratios</a:t>
            </a:r>
            <a:r>
              <a:rPr lang="cs-CZ" dirty="0"/>
              <a:t>=koeficient)</a:t>
            </a:r>
          </a:p>
          <a:p>
            <a:pPr marL="457200" indent="-457200" algn="just" fontAlgn="auto">
              <a:spcAft>
                <a:spcPts val="0"/>
              </a:spcAft>
              <a:buFont typeface="+mj-lt"/>
              <a:buAutoNum type="arabicPeriod"/>
              <a:defRPr/>
            </a:pPr>
            <a:r>
              <a:rPr lang="cs-CZ" b="1" dirty="0"/>
              <a:t>Srovnání poměrových ukazatelů s odvětvovými průměry, se standardními nebo prahovými hodnotami, s konkurenčními podniky nebo s nejlepším podnikem v oboru</a:t>
            </a:r>
          </a:p>
          <a:p>
            <a:pPr marL="457200" indent="-457200" algn="just" fontAlgn="auto">
              <a:spcAft>
                <a:spcPts val="0"/>
              </a:spcAft>
              <a:buFont typeface="+mj-lt"/>
              <a:buAutoNum type="arabicPeriod"/>
              <a:defRPr/>
            </a:pPr>
            <a:r>
              <a:rPr lang="cs-CZ" dirty="0"/>
              <a:t>Hodnocení poměrových ukazatelů v čase</a:t>
            </a:r>
          </a:p>
          <a:p>
            <a:pPr marL="457200" indent="-457200" algn="just" fontAlgn="auto">
              <a:spcAft>
                <a:spcPts val="0"/>
              </a:spcAft>
              <a:buFont typeface="+mj-lt"/>
              <a:buAutoNum type="arabicPeriod"/>
              <a:defRPr/>
            </a:pPr>
            <a:r>
              <a:rPr lang="cs-CZ" dirty="0"/>
              <a:t>Hodnocení vzájemných vztahů mezi ukazateli (systém DuPont, pyramidová soustava ukazatelů)</a:t>
            </a:r>
          </a:p>
          <a:p>
            <a:pPr marL="457200" indent="-457200" algn="just" fontAlgn="auto">
              <a:spcAft>
                <a:spcPts val="0"/>
              </a:spcAft>
              <a:buFont typeface="+mj-lt"/>
              <a:buAutoNum type="arabicPeriod"/>
              <a:defRPr/>
            </a:pPr>
            <a:r>
              <a:rPr lang="cs-CZ" dirty="0"/>
              <a:t>Výpočet a hodnocení dalších ukazatelů (MVA, EVA)</a:t>
            </a:r>
          </a:p>
          <a:p>
            <a:pPr marL="457200" indent="-457200" algn="just" fontAlgn="auto">
              <a:spcAft>
                <a:spcPts val="0"/>
              </a:spcAft>
              <a:buFont typeface="+mj-lt"/>
              <a:buAutoNum type="arabicPeriod"/>
              <a:defRPr/>
            </a:pPr>
            <a:r>
              <a:rPr lang="cs-CZ" dirty="0"/>
              <a:t>Aplikace specifických postupů</a:t>
            </a:r>
          </a:p>
          <a:p>
            <a:pPr marL="457200" indent="-457200" algn="just" fontAlgn="auto">
              <a:spcAft>
                <a:spcPts val="0"/>
              </a:spcAft>
              <a:buFont typeface="+mj-lt"/>
              <a:buAutoNum type="arabicPeriod"/>
              <a:defRPr/>
            </a:pPr>
            <a:r>
              <a:rPr lang="cs-CZ" dirty="0"/>
              <a:t>Návrh na opatření</a:t>
            </a:r>
          </a:p>
          <a:p>
            <a:pPr marL="457200" indent="-457200" algn="just" fontAlgn="auto">
              <a:spcAft>
                <a:spcPts val="0"/>
              </a:spcAft>
              <a:buFont typeface="+mj-lt"/>
              <a:buAutoNum type="arabicPeriod"/>
              <a:defRPr/>
            </a:pPr>
            <a:endParaRPr lang="cs-CZ" dirty="0"/>
          </a:p>
        </p:txBody>
      </p:sp>
    </p:spTree>
    <p:extLst>
      <p:ext uri="{BB962C8B-B14F-4D97-AF65-F5344CB8AC3E}">
        <p14:creationId xmlns:p14="http://schemas.microsoft.com/office/powerpoint/2010/main" val="96350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459955"/>
            <a:ext cx="7772400" cy="1143000"/>
          </a:xfrm>
        </p:spPr>
        <p:txBody>
          <a:bodyPr/>
          <a:lstStyle/>
          <a:p>
            <a:pPr eaLnBrk="1" hangingPunct="1"/>
            <a:r>
              <a:rPr lang="cs-CZ" sz="3000" b="1" dirty="0"/>
              <a:t>Postup finanční analýzy</a:t>
            </a:r>
          </a:p>
        </p:txBody>
      </p:sp>
      <p:sp>
        <p:nvSpPr>
          <p:cNvPr id="6147" name="Rectangle 3"/>
          <p:cNvSpPr>
            <a:spLocks noGrp="1" noChangeArrowheads="1"/>
          </p:cNvSpPr>
          <p:nvPr>
            <p:ph type="body" idx="1"/>
          </p:nvPr>
        </p:nvSpPr>
        <p:spPr>
          <a:xfrm>
            <a:off x="685800" y="1628775"/>
            <a:ext cx="7772400" cy="4752975"/>
          </a:xfrm>
        </p:spPr>
        <p:txBody>
          <a:bodyPr/>
          <a:lstStyle/>
          <a:p>
            <a:pPr eaLnBrk="1" hangingPunct="1">
              <a:spcBef>
                <a:spcPct val="50000"/>
              </a:spcBef>
            </a:pPr>
            <a:r>
              <a:rPr lang="cs-CZ" sz="2600" dirty="0"/>
              <a:t>získání dat pro analýzu (interní x externí),</a:t>
            </a:r>
          </a:p>
          <a:p>
            <a:pPr eaLnBrk="1" hangingPunct="1">
              <a:spcBef>
                <a:spcPct val="50000"/>
              </a:spcBef>
            </a:pPr>
            <a:r>
              <a:rPr lang="cs-CZ" sz="2600" dirty="0"/>
              <a:t>horizontální a vertikální analýza účetních výkazů,</a:t>
            </a:r>
          </a:p>
          <a:p>
            <a:pPr eaLnBrk="1" hangingPunct="1">
              <a:spcBef>
                <a:spcPct val="50000"/>
              </a:spcBef>
            </a:pPr>
            <a:r>
              <a:rPr lang="cs-CZ" sz="2600" dirty="0"/>
              <a:t>analýza poměrových ukazatelů a čistého pracovního kapitálu,</a:t>
            </a:r>
          </a:p>
          <a:p>
            <a:pPr eaLnBrk="1" hangingPunct="1">
              <a:spcBef>
                <a:spcPct val="50000"/>
              </a:spcBef>
            </a:pPr>
            <a:r>
              <a:rPr lang="cs-CZ" sz="2600" dirty="0"/>
              <a:t>analýza soustav ukazatelů.</a:t>
            </a:r>
          </a:p>
          <a:p>
            <a:pPr eaLnBrk="1" hangingPunct="1">
              <a:spcBef>
                <a:spcPct val="50000"/>
              </a:spcBef>
            </a:pPr>
            <a:r>
              <a:rPr lang="cs-CZ" sz="2600" dirty="0"/>
              <a:t>srovnávání (v čase – trendová analýza, v prostoru – komparativní analýza),</a:t>
            </a:r>
          </a:p>
          <a:p>
            <a:pPr eaLnBrk="1" hangingPunct="1">
              <a:spcBef>
                <a:spcPct val="50000"/>
              </a:spcBef>
            </a:pPr>
            <a:r>
              <a:rPr lang="cs-CZ" sz="2600" dirty="0"/>
              <a:t>návrhy na opatření při dalším řízení podniku.</a:t>
            </a:r>
          </a:p>
        </p:txBody>
      </p:sp>
    </p:spTree>
    <p:extLst>
      <p:ext uri="{BB962C8B-B14F-4D97-AF65-F5344CB8AC3E}">
        <p14:creationId xmlns:p14="http://schemas.microsoft.com/office/powerpoint/2010/main" val="4060112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72089" y="679240"/>
            <a:ext cx="7772400" cy="836712"/>
          </a:xfrm>
        </p:spPr>
        <p:txBody>
          <a:bodyPr/>
          <a:lstStyle/>
          <a:p>
            <a:pPr fontAlgn="auto">
              <a:spcAft>
                <a:spcPts val="0"/>
              </a:spcAft>
              <a:defRPr/>
            </a:pPr>
            <a:r>
              <a:rPr lang="cs-CZ" sz="2800" b="1" dirty="0"/>
              <a:t>Horizontální analýza absolutních ukazatelů</a:t>
            </a:r>
          </a:p>
        </p:txBody>
      </p:sp>
      <p:sp>
        <p:nvSpPr>
          <p:cNvPr id="199683" name="Rectangle 3"/>
          <p:cNvSpPr>
            <a:spLocks noGrp="1" noChangeArrowheads="1"/>
          </p:cNvSpPr>
          <p:nvPr>
            <p:ph type="body" sz="half" idx="1"/>
          </p:nvPr>
        </p:nvSpPr>
        <p:spPr>
          <a:xfrm>
            <a:off x="463345" y="1524076"/>
            <a:ext cx="7989888" cy="2663825"/>
          </a:xfrm>
        </p:spPr>
        <p:txBody>
          <a:bodyPr>
            <a:normAutofit/>
          </a:bodyPr>
          <a:lstStyle/>
          <a:p>
            <a:pPr>
              <a:lnSpc>
                <a:spcPct val="80000"/>
              </a:lnSpc>
              <a:spcBef>
                <a:spcPct val="50000"/>
              </a:spcBef>
            </a:pPr>
            <a:r>
              <a:rPr lang="cs-CZ" sz="2400" dirty="0"/>
              <a:t>Poměřujeme, jak se v absolutní i relativní výši změnila určitá položka účetního výkazu.</a:t>
            </a:r>
          </a:p>
          <a:p>
            <a:pPr>
              <a:lnSpc>
                <a:spcPct val="80000"/>
              </a:lnSpc>
              <a:spcBef>
                <a:spcPct val="50000"/>
              </a:spcBef>
            </a:pPr>
            <a:r>
              <a:rPr lang="cs-CZ" sz="2400" dirty="0"/>
              <a:t>Sleduje změny jednotlivých položek v průběhu jednotlivých let.</a:t>
            </a:r>
          </a:p>
          <a:p>
            <a:pPr>
              <a:lnSpc>
                <a:spcPct val="80000"/>
              </a:lnSpc>
              <a:spcBef>
                <a:spcPct val="50000"/>
              </a:spcBef>
            </a:pPr>
            <a:r>
              <a:rPr lang="cs-CZ" sz="2400" b="1" dirty="0"/>
              <a:t>Horizontální porovnávání</a:t>
            </a:r>
            <a:r>
              <a:rPr lang="cs-CZ" sz="2400" dirty="0"/>
              <a:t> = srovnání údajů v jednotlivých řádcích.</a:t>
            </a:r>
          </a:p>
          <a:p>
            <a:pPr>
              <a:lnSpc>
                <a:spcPct val="80000"/>
              </a:lnSpc>
            </a:pPr>
            <a:endParaRPr lang="cs-CZ" sz="2400" dirty="0"/>
          </a:p>
        </p:txBody>
      </p:sp>
      <p:graphicFrame>
        <p:nvGraphicFramePr>
          <p:cNvPr id="630788" name="Group 4"/>
          <p:cNvGraphicFramePr>
            <a:graphicFrameLocks noGrp="1"/>
          </p:cNvGraphicFramePr>
          <p:nvPr>
            <p:ph sz="half" idx="2"/>
            <p:extLst>
              <p:ext uri="{D42A27DB-BD31-4B8C-83A1-F6EECF244321}">
                <p14:modId xmlns:p14="http://schemas.microsoft.com/office/powerpoint/2010/main" val="707395067"/>
              </p:ext>
            </p:extLst>
          </p:nvPr>
        </p:nvGraphicFramePr>
        <p:xfrm>
          <a:off x="561790" y="3952262"/>
          <a:ext cx="8064500" cy="1655763"/>
        </p:xfrm>
        <a:graphic>
          <a:graphicData uri="http://schemas.openxmlformats.org/drawingml/2006/table">
            <a:tbl>
              <a:tblPr/>
              <a:tblGrid>
                <a:gridCol w="1365250">
                  <a:extLst>
                    <a:ext uri="{9D8B030D-6E8A-4147-A177-3AD203B41FA5}">
                      <a16:colId xmlns:a16="http://schemas.microsoft.com/office/drawing/2014/main" val="20000"/>
                    </a:ext>
                  </a:extLst>
                </a:gridCol>
                <a:gridCol w="122555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081087">
                  <a:extLst>
                    <a:ext uri="{9D8B030D-6E8A-4147-A177-3AD203B41FA5}">
                      <a16:colId xmlns:a16="http://schemas.microsoft.com/office/drawing/2014/main" val="20003"/>
                    </a:ext>
                  </a:extLst>
                </a:gridCol>
                <a:gridCol w="1008063">
                  <a:extLst>
                    <a:ext uri="{9D8B030D-6E8A-4147-A177-3AD203B41FA5}">
                      <a16:colId xmlns:a16="http://schemas.microsoft.com/office/drawing/2014/main" val="20004"/>
                    </a:ext>
                  </a:extLst>
                </a:gridCol>
                <a:gridCol w="2089150">
                  <a:extLst>
                    <a:ext uri="{9D8B030D-6E8A-4147-A177-3AD203B41FA5}">
                      <a16:colId xmlns:a16="http://schemas.microsoft.com/office/drawing/2014/main" val="20005"/>
                    </a:ext>
                  </a:extLst>
                </a:gridCol>
              </a:tblGrid>
              <a:tr h="828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dirty="0">
                          <a:ln>
                            <a:noFill/>
                          </a:ln>
                          <a:solidFill>
                            <a:schemeClr val="tx1"/>
                          </a:solidFill>
                          <a:effectLst/>
                          <a:latin typeface="Arial" charset="0"/>
                        </a:rPr>
                        <a:t>položka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běžné období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dirty="0">
                          <a:ln>
                            <a:noFill/>
                          </a:ln>
                          <a:solidFill>
                            <a:schemeClr val="tx1"/>
                          </a:solidFill>
                          <a:effectLst/>
                          <a:latin typeface="Arial" charset="0"/>
                        </a:rPr>
                        <a:t>minulé období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rozdíl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index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200" b="0" i="0" u="none" strike="noStrike" cap="none" normalizeH="0" baseline="0">
                          <a:ln>
                            <a:noFill/>
                          </a:ln>
                          <a:solidFill>
                            <a:schemeClr val="tx1"/>
                          </a:solidFill>
                          <a:effectLst/>
                          <a:latin typeface="Arial" charset="0"/>
                        </a:rPr>
                        <a:t>navýšení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70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Arial" charset="0"/>
                        </a:rPr>
                        <a:t>X-Y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a:ln>
                            <a:noFill/>
                          </a:ln>
                          <a:solidFill>
                            <a:schemeClr val="tx1"/>
                          </a:solidFill>
                          <a:effectLst/>
                          <a:latin typeface="Arial" charset="0"/>
                        </a:rPr>
                        <a:t>X/Y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600" b="0" i="0" u="none" strike="noStrike" cap="none" normalizeH="0" baseline="0" dirty="0">
                          <a:ln>
                            <a:noFill/>
                          </a:ln>
                          <a:solidFill>
                            <a:schemeClr val="tx1"/>
                          </a:solidFill>
                          <a:effectLst/>
                          <a:latin typeface="Arial" charset="0"/>
                        </a:rPr>
                        <a:t>(X/Y-1)*100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855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1"/>
          </p:nvPr>
        </p:nvSpPr>
        <p:spPr/>
        <p:txBody>
          <a:bodyPr/>
          <a:lstStyle/>
          <a:p>
            <a:endParaRPr lang="cs-CZ"/>
          </a:p>
        </p:txBody>
      </p:sp>
      <p:sp>
        <p:nvSpPr>
          <p:cNvPr id="4" name="Zástupný symbol pro obsah 3"/>
          <p:cNvSpPr>
            <a:spLocks noGrp="1"/>
          </p:cNvSpPr>
          <p:nvPr>
            <p:ph sz="half" idx="2"/>
          </p:nvPr>
        </p:nvSpPr>
        <p:spPr/>
        <p:txBody>
          <a:bodyPr/>
          <a:lstStyle/>
          <a:p>
            <a:endParaRPr lang="cs-CZ"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914" y="-16621"/>
            <a:ext cx="5347908" cy="687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20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22238"/>
            <a:ext cx="7543800" cy="545563"/>
          </a:xfrm>
        </p:spPr>
        <p:txBody>
          <a:bodyPr>
            <a:normAutofit fontScale="90000"/>
          </a:bodyPr>
          <a:lstStyle/>
          <a:p>
            <a:r>
              <a:rPr lang="cs-CZ" sz="4400" b="1" dirty="0"/>
              <a:t>Horizontální analýza VZZ</a:t>
            </a:r>
          </a:p>
        </p:txBody>
      </p:sp>
      <p:sp>
        <p:nvSpPr>
          <p:cNvPr id="4" name="Zástupný symbol pro obsah 3"/>
          <p:cNvSpPr>
            <a:spLocks noGrp="1"/>
          </p:cNvSpPr>
          <p:nvPr>
            <p:ph sz="half" idx="2"/>
          </p:nvPr>
        </p:nvSpPr>
        <p:spPr/>
        <p:txBody>
          <a:bodyPr/>
          <a:lstStyle/>
          <a:p>
            <a:endParaRPr lang="cs-CZ"/>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56758"/>
            <a:ext cx="7416823" cy="6182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29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38188" y="275293"/>
            <a:ext cx="7543800" cy="1295400"/>
          </a:xfrm>
        </p:spPr>
        <p:txBody>
          <a:bodyPr>
            <a:normAutofit/>
          </a:bodyPr>
          <a:lstStyle/>
          <a:p>
            <a:pPr fontAlgn="auto">
              <a:spcAft>
                <a:spcPts val="0"/>
              </a:spcAft>
              <a:defRPr/>
            </a:pPr>
            <a:r>
              <a:rPr lang="cs-CZ" sz="3200" b="1" dirty="0"/>
              <a:t>Vertikální analýza</a:t>
            </a:r>
          </a:p>
        </p:txBody>
      </p:sp>
      <p:sp>
        <p:nvSpPr>
          <p:cNvPr id="200707" name="Rectangle 3"/>
          <p:cNvSpPr>
            <a:spLocks noGrp="1" noChangeArrowheads="1"/>
          </p:cNvSpPr>
          <p:nvPr>
            <p:ph type="body" sz="half" idx="1"/>
          </p:nvPr>
        </p:nvSpPr>
        <p:spPr>
          <a:xfrm>
            <a:off x="395288" y="1557338"/>
            <a:ext cx="8229600" cy="2124075"/>
          </a:xfrm>
        </p:spPr>
        <p:txBody>
          <a:bodyPr/>
          <a:lstStyle/>
          <a:p>
            <a:r>
              <a:rPr lang="cs-CZ" sz="2600"/>
              <a:t>Sleduje podíl jednotlivých rozvahových položek na bilanční sumě</a:t>
            </a:r>
          </a:p>
          <a:p>
            <a:r>
              <a:rPr lang="cs-CZ" sz="2600"/>
              <a:t>Technika rozboru zpracována </a:t>
            </a:r>
            <a:r>
              <a:rPr lang="cs-CZ" sz="2600" b="1"/>
              <a:t>v jednotlivých letech od shora dolů</a:t>
            </a:r>
            <a:r>
              <a:rPr lang="cs-CZ" sz="2600"/>
              <a:t> = vertikální analýza</a:t>
            </a:r>
          </a:p>
        </p:txBody>
      </p:sp>
      <p:graphicFrame>
        <p:nvGraphicFramePr>
          <p:cNvPr id="632836" name="Group 4"/>
          <p:cNvGraphicFramePr>
            <a:graphicFrameLocks noGrp="1"/>
          </p:cNvGraphicFramePr>
          <p:nvPr>
            <p:ph sz="half" idx="2"/>
          </p:nvPr>
        </p:nvGraphicFramePr>
        <p:xfrm>
          <a:off x="250825" y="3789363"/>
          <a:ext cx="8569325" cy="2062350"/>
        </p:xfrm>
        <a:graphic>
          <a:graphicData uri="http://schemas.openxmlformats.org/drawingml/2006/table">
            <a:tbl>
              <a:tblPr/>
              <a:tblGrid>
                <a:gridCol w="1267196">
                  <a:extLst>
                    <a:ext uri="{9D8B030D-6E8A-4147-A177-3AD203B41FA5}">
                      <a16:colId xmlns:a16="http://schemas.microsoft.com/office/drawing/2014/main" val="20000"/>
                    </a:ext>
                  </a:extLst>
                </a:gridCol>
                <a:gridCol w="1032660">
                  <a:extLst>
                    <a:ext uri="{9D8B030D-6E8A-4147-A177-3AD203B41FA5}">
                      <a16:colId xmlns:a16="http://schemas.microsoft.com/office/drawing/2014/main" val="20001"/>
                    </a:ext>
                  </a:extLst>
                </a:gridCol>
                <a:gridCol w="1032660">
                  <a:extLst>
                    <a:ext uri="{9D8B030D-6E8A-4147-A177-3AD203B41FA5}">
                      <a16:colId xmlns:a16="http://schemas.microsoft.com/office/drawing/2014/main" val="20002"/>
                    </a:ext>
                  </a:extLst>
                </a:gridCol>
                <a:gridCol w="1428221">
                  <a:extLst>
                    <a:ext uri="{9D8B030D-6E8A-4147-A177-3AD203B41FA5}">
                      <a16:colId xmlns:a16="http://schemas.microsoft.com/office/drawing/2014/main" val="20003"/>
                    </a:ext>
                  </a:extLst>
                </a:gridCol>
                <a:gridCol w="1587496">
                  <a:extLst>
                    <a:ext uri="{9D8B030D-6E8A-4147-A177-3AD203B41FA5}">
                      <a16:colId xmlns:a16="http://schemas.microsoft.com/office/drawing/2014/main" val="20004"/>
                    </a:ext>
                  </a:extLst>
                </a:gridCol>
                <a:gridCol w="2221092">
                  <a:extLst>
                    <a:ext uri="{9D8B030D-6E8A-4147-A177-3AD203B41FA5}">
                      <a16:colId xmlns:a16="http://schemas.microsoft.com/office/drawing/2014/main" val="20005"/>
                    </a:ext>
                  </a:extLst>
                </a:gridCol>
              </a:tblGrid>
              <a:tr h="70093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položka</a:t>
                      </a:r>
                    </a:p>
                  </a:txBody>
                  <a:tcPr marL="91444" marR="9144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Běžné období</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Minulé období</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podíl (%) běžné </a:t>
                      </a:r>
                      <a:r>
                        <a:rPr kumimoji="0" lang="cs-CZ" sz="2000" b="0" i="0" u="none" strike="noStrike" cap="none" normalizeH="0" baseline="0" dirty="0" err="1">
                          <a:ln>
                            <a:noFill/>
                          </a:ln>
                          <a:solidFill>
                            <a:schemeClr val="tx1"/>
                          </a:solidFill>
                          <a:effectLst/>
                          <a:latin typeface="Times New Roman" pitchFamily="18" charset="0"/>
                          <a:cs typeface="Times New Roman" pitchFamily="18" charset="0"/>
                        </a:rPr>
                        <a:t>obd</a:t>
                      </a:r>
                      <a:r>
                        <a:rPr kumimoji="0" lang="cs-CZ" sz="2000" b="0" i="0" u="none" strike="noStrike" cap="none" normalizeH="0" baseline="0" dirty="0">
                          <a:ln>
                            <a:noFill/>
                          </a:ln>
                          <a:solidFill>
                            <a:schemeClr val="tx1"/>
                          </a:solidFill>
                          <a:effectLst/>
                          <a:latin typeface="Times New Roman" pitchFamily="18" charset="0"/>
                          <a:cs typeface="Times New Roman" pitchFamily="18" charset="0"/>
                        </a:rPr>
                        <a:t>.</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Podíl (%) minulé </a:t>
                      </a:r>
                      <a:r>
                        <a:rPr kumimoji="0" lang="cs-CZ" sz="2000" b="0" i="0" u="none" strike="noStrike" cap="none" normalizeH="0" baseline="0" dirty="0" err="1">
                          <a:ln>
                            <a:noFill/>
                          </a:ln>
                          <a:solidFill>
                            <a:schemeClr val="tx1"/>
                          </a:solidFill>
                          <a:effectLst/>
                          <a:latin typeface="Times New Roman" pitchFamily="18" charset="0"/>
                          <a:cs typeface="Times New Roman" pitchFamily="18" charset="0"/>
                        </a:rPr>
                        <a:t>obd</a:t>
                      </a:r>
                      <a:r>
                        <a:rPr kumimoji="0" lang="cs-CZ" sz="2000" b="0" i="0" u="none" strike="noStrike" cap="none" normalizeH="0" baseline="0" dirty="0">
                          <a:ln>
                            <a:noFill/>
                          </a:ln>
                          <a:solidFill>
                            <a:schemeClr val="tx1"/>
                          </a:solidFill>
                          <a:effectLst/>
                          <a:latin typeface="Times New Roman" pitchFamily="18" charset="0"/>
                          <a:cs typeface="Times New Roman" pitchFamily="18" charset="0"/>
                        </a:rPr>
                        <a:t>.</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Změna struktury (%)</a:t>
                      </a:r>
                    </a:p>
                  </a:txBody>
                  <a:tcPr marL="91444" marR="9144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093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Suma aktiv</a:t>
                      </a:r>
                    </a:p>
                  </a:txBody>
                  <a:tcPr marL="91444" marR="9144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X</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Y</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X/X*100</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Y/Y*100</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(X/X-Y/Y)*100</a:t>
                      </a:r>
                    </a:p>
                  </a:txBody>
                  <a:tcPr marL="91444" marR="9144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029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aktivum1</a:t>
                      </a:r>
                    </a:p>
                  </a:txBody>
                  <a:tcPr marL="91444" marR="9144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X1</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Y1</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X1/X*100</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Y1/Y*100</a:t>
                      </a:r>
                    </a:p>
                  </a:txBody>
                  <a:tcPr marL="91444" marR="91444"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(X1/X-Y1/Y)*100</a:t>
                      </a:r>
                    </a:p>
                  </a:txBody>
                  <a:tcPr marL="91444" marR="9144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45841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8686800" cy="620688"/>
          </a:xfrm>
          <a:solidFill>
            <a:schemeClr val="bg1"/>
          </a:solidFill>
        </p:spPr>
        <p:txBody>
          <a:bodyPr>
            <a:normAutofit fontScale="90000"/>
          </a:bodyPr>
          <a:lstStyle/>
          <a:p>
            <a:pPr fontAlgn="auto">
              <a:spcAft>
                <a:spcPts val="0"/>
              </a:spcAft>
              <a:defRPr/>
            </a:pPr>
            <a:r>
              <a:rPr lang="cs-CZ" sz="3600" b="1" dirty="0"/>
              <a:t>Příklad – vertikální analýza</a:t>
            </a:r>
          </a:p>
        </p:txBody>
      </p:sp>
      <p:graphicFrame>
        <p:nvGraphicFramePr>
          <p:cNvPr id="201731" name="Objekt 7"/>
          <p:cNvGraphicFramePr>
            <a:graphicFrameLocks noChangeAspect="1"/>
          </p:cNvGraphicFramePr>
          <p:nvPr>
            <p:extLst>
              <p:ext uri="{D42A27DB-BD31-4B8C-83A1-F6EECF244321}">
                <p14:modId xmlns:p14="http://schemas.microsoft.com/office/powerpoint/2010/main" val="2713898816"/>
              </p:ext>
            </p:extLst>
          </p:nvPr>
        </p:nvGraphicFramePr>
        <p:xfrm>
          <a:off x="9717" y="549275"/>
          <a:ext cx="9070976" cy="3530600"/>
        </p:xfrm>
        <a:graphic>
          <a:graphicData uri="http://schemas.openxmlformats.org/presentationml/2006/ole">
            <mc:AlternateContent xmlns:mc="http://schemas.openxmlformats.org/markup-compatibility/2006">
              <mc:Choice xmlns:v="urn:schemas-microsoft-com:vml" Requires="v">
                <p:oleObj spid="_x0000_s13356" name="List" r:id="rId3" imgW="7781871" imgH="3028988" progId="Excel.Sheet.12">
                  <p:embed/>
                </p:oleObj>
              </mc:Choice>
              <mc:Fallback>
                <p:oleObj name="List" r:id="rId3" imgW="7781871" imgH="3028988" progId="Excel.Sheet.12">
                  <p:embed/>
                  <p:pic>
                    <p:nvPicPr>
                      <p:cNvPr id="201731" name="Objekt 7"/>
                      <p:cNvPicPr>
                        <a:picLocks noChangeAspect="1" noChangeArrowheads="1"/>
                      </p:cNvPicPr>
                      <p:nvPr/>
                    </p:nvPicPr>
                    <p:blipFill>
                      <a:blip r:embed="rId4"/>
                      <a:srcRect/>
                      <a:stretch>
                        <a:fillRect/>
                      </a:stretch>
                    </p:blipFill>
                    <p:spPr bwMode="auto">
                      <a:xfrm>
                        <a:off x="9717" y="549275"/>
                        <a:ext cx="9070976"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1732" name="Objekt 2"/>
          <p:cNvGraphicFramePr>
            <a:graphicFrameLocks noChangeAspect="1"/>
          </p:cNvGraphicFramePr>
          <p:nvPr>
            <p:extLst>
              <p:ext uri="{D42A27DB-BD31-4B8C-83A1-F6EECF244321}">
                <p14:modId xmlns:p14="http://schemas.microsoft.com/office/powerpoint/2010/main" val="2436219030"/>
              </p:ext>
            </p:extLst>
          </p:nvPr>
        </p:nvGraphicFramePr>
        <p:xfrm>
          <a:off x="900113" y="4287838"/>
          <a:ext cx="7310437" cy="2570162"/>
        </p:xfrm>
        <a:graphic>
          <a:graphicData uri="http://schemas.openxmlformats.org/presentationml/2006/ole">
            <mc:AlternateContent xmlns:mc="http://schemas.openxmlformats.org/markup-compatibility/2006">
              <mc:Choice xmlns:v="urn:schemas-microsoft-com:vml" Requires="v">
                <p:oleObj spid="_x0000_s13357" name="List" r:id="rId5" imgW="5200542" imgH="1828953" progId="Excel.Sheet.12">
                  <p:embed/>
                </p:oleObj>
              </mc:Choice>
              <mc:Fallback>
                <p:oleObj name="List" r:id="rId5" imgW="5200542" imgH="1828953" progId="Excel.Sheet.12">
                  <p:embed/>
                  <p:pic>
                    <p:nvPicPr>
                      <p:cNvPr id="201732" name="Objekt 2"/>
                      <p:cNvPicPr>
                        <a:picLocks noChangeAspect="1" noChangeArrowheads="1"/>
                      </p:cNvPicPr>
                      <p:nvPr/>
                    </p:nvPicPr>
                    <p:blipFill>
                      <a:blip r:embed="rId6"/>
                      <a:srcRect/>
                      <a:stretch>
                        <a:fillRect/>
                      </a:stretch>
                    </p:blipFill>
                    <p:spPr bwMode="auto">
                      <a:xfrm>
                        <a:off x="900113" y="4287838"/>
                        <a:ext cx="7310437" cy="2570162"/>
                      </a:xfrm>
                      <a:prstGeom prst="rect">
                        <a:avLst/>
                      </a:prstGeom>
                      <a:solidFill>
                        <a:schemeClr val="bg1"/>
                      </a:solidFill>
                      <a:ln>
                        <a:noFill/>
                      </a:ln>
                      <a:extLst/>
                    </p:spPr>
                  </p:pic>
                </p:oleObj>
              </mc:Fallback>
            </mc:AlternateContent>
          </a:graphicData>
        </a:graphic>
      </p:graphicFrame>
    </p:spTree>
    <p:extLst>
      <p:ext uri="{BB962C8B-B14F-4D97-AF65-F5344CB8AC3E}">
        <p14:creationId xmlns:p14="http://schemas.microsoft.com/office/powerpoint/2010/main" val="55309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9750" y="386499"/>
            <a:ext cx="7772400" cy="1143000"/>
          </a:xfrm>
        </p:spPr>
        <p:txBody>
          <a:bodyPr/>
          <a:lstStyle/>
          <a:p>
            <a:pPr eaLnBrk="1" hangingPunct="1"/>
            <a:r>
              <a:rPr lang="cs-CZ" sz="2600" b="1" dirty="0"/>
              <a:t>Proveďte horizontální a vertikální analýzu z následujících dat za rok 2018</a:t>
            </a:r>
          </a:p>
        </p:txBody>
      </p:sp>
      <p:graphicFrame>
        <p:nvGraphicFramePr>
          <p:cNvPr id="634883" name="Group 3"/>
          <p:cNvGraphicFramePr>
            <a:graphicFrameLocks noGrp="1"/>
          </p:cNvGraphicFramePr>
          <p:nvPr>
            <p:ph idx="1"/>
            <p:extLst>
              <p:ext uri="{D42A27DB-BD31-4B8C-83A1-F6EECF244321}">
                <p14:modId xmlns:p14="http://schemas.microsoft.com/office/powerpoint/2010/main" val="4047323941"/>
              </p:ext>
            </p:extLst>
          </p:nvPr>
        </p:nvGraphicFramePr>
        <p:xfrm>
          <a:off x="539750" y="1628775"/>
          <a:ext cx="7772400" cy="4724400"/>
        </p:xfrm>
        <a:graphic>
          <a:graphicData uri="http://schemas.openxmlformats.org/drawingml/2006/table">
            <a:tbl>
              <a:tblPr/>
              <a:tblGrid>
                <a:gridCol w="3194050">
                  <a:extLst>
                    <a:ext uri="{9D8B030D-6E8A-4147-A177-3AD203B41FA5}">
                      <a16:colId xmlns:a16="http://schemas.microsoft.com/office/drawing/2014/main" val="20000"/>
                    </a:ext>
                  </a:extLst>
                </a:gridCol>
                <a:gridCol w="1144588">
                  <a:extLst>
                    <a:ext uri="{9D8B030D-6E8A-4147-A177-3AD203B41FA5}">
                      <a16:colId xmlns:a16="http://schemas.microsoft.com/office/drawing/2014/main" val="20001"/>
                    </a:ext>
                  </a:extLst>
                </a:gridCol>
                <a:gridCol w="1144587">
                  <a:extLst>
                    <a:ext uri="{9D8B030D-6E8A-4147-A177-3AD203B41FA5}">
                      <a16:colId xmlns:a16="http://schemas.microsoft.com/office/drawing/2014/main" val="20002"/>
                    </a:ext>
                  </a:extLst>
                </a:gridCol>
                <a:gridCol w="1144588">
                  <a:extLst>
                    <a:ext uri="{9D8B030D-6E8A-4147-A177-3AD203B41FA5}">
                      <a16:colId xmlns:a16="http://schemas.microsoft.com/office/drawing/2014/main" val="20003"/>
                    </a:ext>
                  </a:extLst>
                </a:gridCol>
                <a:gridCol w="1144587">
                  <a:extLst>
                    <a:ext uri="{9D8B030D-6E8A-4147-A177-3AD203B41FA5}">
                      <a16:colId xmlns:a16="http://schemas.microsoft.com/office/drawing/2014/main" val="20004"/>
                    </a:ext>
                  </a:extLst>
                </a:gridCol>
              </a:tblGrid>
              <a:tr h="600075">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Položka</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brutto</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korekce</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netto</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Minulé</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 období</a:t>
                      </a:r>
                    </a:p>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2017</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AKTIVA CELKEM</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10286</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2283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8003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2860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067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Dlouhodobý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3991</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2263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1728</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1870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nehmotný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hmotný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3991</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2263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1728</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1870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stavby</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2100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1542</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558</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600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67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samostatné movité věci</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1891</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721</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1170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1" u="none" strike="noStrike" cap="none" normalizeH="0" baseline="0">
                          <a:ln>
                            <a:noFill/>
                          </a:ln>
                          <a:solidFill>
                            <a:schemeClr val="tx1"/>
                          </a:solidFill>
                          <a:effectLst/>
                          <a:latin typeface="Arial" charset="0"/>
                          <a:cs typeface="Times New Roman" pitchFamily="18" charset="0"/>
                        </a:rPr>
                        <a:t>1270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finanční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Oběžná aktiva</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6295</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20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6275</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987</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PASIVA CELKEM</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8003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2860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067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vlastní kapitál</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3477</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2503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908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Cizí zdroje</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 </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4526</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dirty="0">
                          <a:ln>
                            <a:noFill/>
                          </a:ln>
                          <a:solidFill>
                            <a:schemeClr val="tx1"/>
                          </a:solidFill>
                          <a:effectLst/>
                          <a:latin typeface="Arial" charset="0"/>
                          <a:cs typeface="Times New Roman" pitchFamily="18" charset="0"/>
                        </a:rPr>
                        <a:t>357</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9556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282804"/>
            <a:ext cx="7772400" cy="1143000"/>
          </a:xfrm>
        </p:spPr>
        <p:txBody>
          <a:bodyPr>
            <a:normAutofit/>
          </a:bodyPr>
          <a:lstStyle/>
          <a:p>
            <a:pPr eaLnBrk="1" hangingPunct="1"/>
            <a:r>
              <a:rPr lang="cs-CZ" sz="4000" b="0" dirty="0"/>
              <a:t>Horizontální analýza - řešení</a:t>
            </a:r>
          </a:p>
        </p:txBody>
      </p:sp>
      <p:graphicFrame>
        <p:nvGraphicFramePr>
          <p:cNvPr id="635907" name="Group 3"/>
          <p:cNvGraphicFramePr>
            <a:graphicFrameLocks noGrp="1"/>
          </p:cNvGraphicFramePr>
          <p:nvPr>
            <p:ph idx="1"/>
            <p:extLst>
              <p:ext uri="{D42A27DB-BD31-4B8C-83A1-F6EECF244321}">
                <p14:modId xmlns:p14="http://schemas.microsoft.com/office/powerpoint/2010/main" val="3726065170"/>
              </p:ext>
            </p:extLst>
          </p:nvPr>
        </p:nvGraphicFramePr>
        <p:xfrm>
          <a:off x="684213" y="1341438"/>
          <a:ext cx="7772400" cy="4808538"/>
        </p:xfrm>
        <a:graphic>
          <a:graphicData uri="http://schemas.openxmlformats.org/drawingml/2006/table">
            <a:tbl>
              <a:tblPr/>
              <a:tblGrid>
                <a:gridCol w="2374900">
                  <a:extLst>
                    <a:ext uri="{9D8B030D-6E8A-4147-A177-3AD203B41FA5}">
                      <a16:colId xmlns:a16="http://schemas.microsoft.com/office/drawing/2014/main" val="20000"/>
                    </a:ext>
                  </a:extLst>
                </a:gridCol>
                <a:gridCol w="1008062">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8063">
                  <a:extLst>
                    <a:ext uri="{9D8B030D-6E8A-4147-A177-3AD203B41FA5}">
                      <a16:colId xmlns:a16="http://schemas.microsoft.com/office/drawing/2014/main" val="20003"/>
                    </a:ext>
                  </a:extLst>
                </a:gridCol>
                <a:gridCol w="1008062">
                  <a:extLst>
                    <a:ext uri="{9D8B030D-6E8A-4147-A177-3AD203B41FA5}">
                      <a16:colId xmlns:a16="http://schemas.microsoft.com/office/drawing/2014/main" val="20004"/>
                    </a:ext>
                  </a:extLst>
                </a:gridCol>
                <a:gridCol w="1363663">
                  <a:extLst>
                    <a:ext uri="{9D8B030D-6E8A-4147-A177-3AD203B41FA5}">
                      <a16:colId xmlns:a16="http://schemas.microsoft.com/office/drawing/2014/main" val="20005"/>
                    </a:ext>
                  </a:extLst>
                </a:gridCol>
              </a:tblGrid>
              <a:tr h="711200">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Položka</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2018</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2017</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78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AKTIVA CELKEM</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8003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2860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78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Dlouhodobý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1728</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1870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78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nehmotný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941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hmotný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1728</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1870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8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finanční majetek</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dirty="0">
                          <a:ln>
                            <a:noFill/>
                          </a:ln>
                          <a:solidFill>
                            <a:schemeClr val="tx1"/>
                          </a:solidFill>
                          <a:effectLst/>
                          <a:latin typeface="Arial" charset="0"/>
                          <a:cs typeface="Times New Roman" pitchFamily="18" charset="0"/>
                        </a:rPr>
                        <a:t>0</a:t>
                      </a: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78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Oběžná aktiva</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6275</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987</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78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PASIVA CELKEM</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8003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2860</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941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vlastní kapitál</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3477</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2503</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7825">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Cizí zdroje</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4526</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357</a:t>
                      </a: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4825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323528" y="492356"/>
            <a:ext cx="8229600" cy="836712"/>
          </a:xfrm>
        </p:spPr>
        <p:txBody>
          <a:bodyPr/>
          <a:lstStyle/>
          <a:p>
            <a:r>
              <a:rPr lang="cs-CZ" sz="4800" b="1" dirty="0"/>
              <a:t>Finanční analýza</a:t>
            </a:r>
          </a:p>
        </p:txBody>
      </p:sp>
      <p:sp>
        <p:nvSpPr>
          <p:cNvPr id="683011" name="Rectangle 3"/>
          <p:cNvSpPr>
            <a:spLocks noGrp="1" noChangeArrowheads="1"/>
          </p:cNvSpPr>
          <p:nvPr>
            <p:ph type="body" idx="1"/>
          </p:nvPr>
        </p:nvSpPr>
        <p:spPr>
          <a:xfrm>
            <a:off x="323528" y="1340768"/>
            <a:ext cx="8136904" cy="5517232"/>
          </a:xfrm>
        </p:spPr>
        <p:txBody>
          <a:bodyPr>
            <a:normAutofit/>
          </a:bodyPr>
          <a:lstStyle/>
          <a:p>
            <a:pPr algn="just">
              <a:lnSpc>
                <a:spcPct val="90000"/>
              </a:lnSpc>
            </a:pPr>
            <a:r>
              <a:rPr lang="cs-CZ" sz="2500" dirty="0"/>
              <a:t>= analýza finančního stavu podniku. Je to jedna z nejvýznamnějších součástí finančního řízení. </a:t>
            </a:r>
            <a:r>
              <a:rPr lang="cs-CZ" sz="2500" b="1" dirty="0">
                <a:solidFill>
                  <a:schemeClr val="hlink"/>
                </a:solidFill>
              </a:rPr>
              <a:t>Slouží k celkovému hodnocení podniku i jako východisko pro rozhodování v oblastech kapitálové struktury,  řízení oběžných aktiv a investic, cenové a dividendové politiky, atd</a:t>
            </a:r>
            <a:r>
              <a:rPr lang="cs-CZ" sz="2500" b="1" dirty="0"/>
              <a:t>.</a:t>
            </a:r>
          </a:p>
          <a:p>
            <a:pPr algn="just">
              <a:lnSpc>
                <a:spcPct val="90000"/>
              </a:lnSpc>
            </a:pPr>
            <a:r>
              <a:rPr lang="cs-CZ" sz="2500" dirty="0"/>
              <a:t>Techniky používané ve finanční analýze:</a:t>
            </a:r>
          </a:p>
          <a:p>
            <a:pPr lvl="2" algn="just">
              <a:lnSpc>
                <a:spcPct val="90000"/>
              </a:lnSpc>
            </a:pPr>
            <a:r>
              <a:rPr lang="cs-CZ" sz="2000" dirty="0"/>
              <a:t>procentní rozbor (jednotlivých položek účetních výkazů k agregovaným položkám),</a:t>
            </a:r>
          </a:p>
          <a:p>
            <a:pPr lvl="2" algn="just">
              <a:lnSpc>
                <a:spcPct val="90000"/>
              </a:lnSpc>
            </a:pPr>
            <a:r>
              <a:rPr lang="cs-CZ" sz="2000" dirty="0"/>
              <a:t>poměrová  analýza, resp. poměrové ukazatele,</a:t>
            </a:r>
          </a:p>
          <a:p>
            <a:pPr lvl="2" algn="just">
              <a:lnSpc>
                <a:spcPct val="90000"/>
              </a:lnSpc>
            </a:pPr>
            <a:r>
              <a:rPr lang="cs-CZ" sz="2000" dirty="0"/>
              <a:t>doplňující ukazatele syntetického charakteru.</a:t>
            </a:r>
          </a:p>
        </p:txBody>
      </p:sp>
    </p:spTree>
    <p:extLst>
      <p:ext uri="{BB962C8B-B14F-4D97-AF65-F5344CB8AC3E}">
        <p14:creationId xmlns:p14="http://schemas.microsoft.com/office/powerpoint/2010/main" val="3901340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63950"/>
            <a:ext cx="9144000" cy="1196975"/>
          </a:xfrm>
        </p:spPr>
        <p:txBody>
          <a:bodyPr/>
          <a:lstStyle/>
          <a:p>
            <a:pPr fontAlgn="auto">
              <a:spcAft>
                <a:spcPts val="0"/>
              </a:spcAft>
              <a:defRPr/>
            </a:pPr>
            <a:r>
              <a:rPr lang="cs-CZ" dirty="0"/>
              <a:t>Vertikální analýza - řešení</a:t>
            </a:r>
          </a:p>
        </p:txBody>
      </p:sp>
      <p:graphicFrame>
        <p:nvGraphicFramePr>
          <p:cNvPr id="636931" name="Group 3"/>
          <p:cNvGraphicFramePr>
            <a:graphicFrameLocks noGrp="1"/>
          </p:cNvGraphicFramePr>
          <p:nvPr>
            <p:ph type="tbl" idx="1"/>
            <p:extLst>
              <p:ext uri="{D42A27DB-BD31-4B8C-83A1-F6EECF244321}">
                <p14:modId xmlns:p14="http://schemas.microsoft.com/office/powerpoint/2010/main" val="2200563942"/>
              </p:ext>
            </p:extLst>
          </p:nvPr>
        </p:nvGraphicFramePr>
        <p:xfrm>
          <a:off x="684213" y="1341438"/>
          <a:ext cx="7772400" cy="4867277"/>
        </p:xfrm>
        <a:graphic>
          <a:graphicData uri="http://schemas.openxmlformats.org/drawingml/2006/table">
            <a:tbl>
              <a:tblPr/>
              <a:tblGrid>
                <a:gridCol w="2374900">
                  <a:extLst>
                    <a:ext uri="{9D8B030D-6E8A-4147-A177-3AD203B41FA5}">
                      <a16:colId xmlns:a16="http://schemas.microsoft.com/office/drawing/2014/main" val="20000"/>
                    </a:ext>
                  </a:extLst>
                </a:gridCol>
                <a:gridCol w="936625">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374775">
                  <a:extLst>
                    <a:ext uri="{9D8B030D-6E8A-4147-A177-3AD203B41FA5}">
                      <a16:colId xmlns:a16="http://schemas.microsoft.com/office/drawing/2014/main" val="20004"/>
                    </a:ext>
                  </a:extLst>
                </a:gridCol>
                <a:gridCol w="996950">
                  <a:extLst>
                    <a:ext uri="{9D8B030D-6E8A-4147-A177-3AD203B41FA5}">
                      <a16:colId xmlns:a16="http://schemas.microsoft.com/office/drawing/2014/main" val="20005"/>
                    </a:ext>
                  </a:extLst>
                </a:gridCol>
              </a:tblGrid>
              <a:tr h="935099">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Položka</a:t>
                      </a: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2018</a:t>
                      </a: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dirty="0">
                          <a:ln>
                            <a:noFill/>
                          </a:ln>
                          <a:solidFill>
                            <a:schemeClr val="tx1"/>
                          </a:solidFill>
                          <a:effectLst/>
                          <a:latin typeface="Arial" charset="0"/>
                          <a:cs typeface="Times New Roman" pitchFamily="18" charset="0"/>
                        </a:rPr>
                        <a:t>2017</a:t>
                      </a: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54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AKTIVA CELKEM</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8003</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2860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rgbClr val="00B0F0"/>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54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Dlouhodobý majetek</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1728</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1870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4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nehmotný majetek</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4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hmotný majetek</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1728</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1870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4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dlouhodobý finanční majetek</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Arial" charset="0"/>
                          <a:cs typeface="Times New Roman" pitchFamily="18" charset="0"/>
                        </a:rPr>
                        <a:t>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54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Oběžná aktiva</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6275</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987</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54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PASIVA CELKEM</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8003</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0" u="none" strike="noStrike" cap="none" normalizeH="0" baseline="0">
                          <a:ln>
                            <a:noFill/>
                          </a:ln>
                          <a:solidFill>
                            <a:schemeClr val="tx1"/>
                          </a:solidFill>
                          <a:effectLst/>
                          <a:latin typeface="Arial" charset="0"/>
                          <a:cs typeface="Times New Roman" pitchFamily="18" charset="0"/>
                        </a:rPr>
                        <a:t>2860</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rgbClr val="00B0F0"/>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054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vlastní kapitál</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3477</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2503</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0543">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Cizí zdroje</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4526</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700" b="1" i="1" u="none" strike="noStrike" cap="none" normalizeH="0" baseline="0">
                          <a:ln>
                            <a:noFill/>
                          </a:ln>
                          <a:solidFill>
                            <a:schemeClr val="tx1"/>
                          </a:solidFill>
                          <a:effectLst/>
                          <a:latin typeface="Arial" charset="0"/>
                          <a:cs typeface="Times New Roman" pitchFamily="18" charset="0"/>
                        </a:rPr>
                        <a:t>357</a:t>
                      </a:r>
                      <a:endParaRPr kumimoji="0" lang="cs-CZ" sz="1700" b="0" i="0" u="none" strike="noStrike" cap="none" normalizeH="0" baseline="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Arial" charset="0"/>
                      </a:endParaRPr>
                    </a:p>
                  </a:txBody>
                  <a:tcPr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3847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71496"/>
            <a:ext cx="8569325" cy="720080"/>
          </a:xfrm>
        </p:spPr>
        <p:txBody>
          <a:bodyPr/>
          <a:lstStyle/>
          <a:p>
            <a:pPr fontAlgn="auto">
              <a:spcAft>
                <a:spcPts val="0"/>
              </a:spcAft>
              <a:defRPr/>
            </a:pPr>
            <a:r>
              <a:rPr lang="cs-CZ" sz="4000" b="1" dirty="0"/>
              <a:t>Běžné financování – řízení kapitálu</a:t>
            </a:r>
          </a:p>
        </p:txBody>
      </p:sp>
      <p:sp>
        <p:nvSpPr>
          <p:cNvPr id="205827" name="Zástupný symbol pro obsah 2"/>
          <p:cNvSpPr>
            <a:spLocks noGrp="1"/>
          </p:cNvSpPr>
          <p:nvPr>
            <p:ph idx="1"/>
          </p:nvPr>
        </p:nvSpPr>
        <p:spPr>
          <a:xfrm>
            <a:off x="0" y="1068975"/>
            <a:ext cx="9143999" cy="5688632"/>
          </a:xfrm>
          <a:solidFill>
            <a:schemeClr val="bg1"/>
          </a:solidFill>
        </p:spPr>
        <p:txBody>
          <a:bodyPr>
            <a:noAutofit/>
          </a:bodyPr>
          <a:lstStyle/>
          <a:p>
            <a:pPr>
              <a:spcBef>
                <a:spcPct val="50000"/>
              </a:spcBef>
            </a:pPr>
            <a:r>
              <a:rPr lang="cs-CZ" sz="2000" dirty="0">
                <a:cs typeface="Times New Roman" pitchFamily="18" charset="0"/>
              </a:rPr>
              <a:t>Podnik by měl mít právě tolik kapitálu, kolik potřebuje.</a:t>
            </a:r>
          </a:p>
          <a:p>
            <a:pPr>
              <a:spcBef>
                <a:spcPct val="50000"/>
              </a:spcBef>
            </a:pPr>
            <a:r>
              <a:rPr lang="cs-CZ" sz="2000" dirty="0">
                <a:cs typeface="Times New Roman" pitchFamily="18" charset="0"/>
              </a:rPr>
              <a:t>Podnik může být </a:t>
            </a:r>
          </a:p>
          <a:p>
            <a:pPr lvl="1">
              <a:lnSpc>
                <a:spcPct val="90000"/>
              </a:lnSpc>
              <a:spcBef>
                <a:spcPct val="50000"/>
              </a:spcBef>
            </a:pPr>
            <a:r>
              <a:rPr lang="cs-CZ" sz="2000" b="1" dirty="0">
                <a:cs typeface="Times New Roman" pitchFamily="18" charset="0"/>
              </a:rPr>
              <a:t>překapitalizován - VK</a:t>
            </a:r>
            <a:r>
              <a:rPr lang="en-US" sz="2000" b="1" dirty="0">
                <a:cs typeface="Times New Roman" pitchFamily="18" charset="0"/>
              </a:rPr>
              <a:t>&gt;</a:t>
            </a:r>
            <a:r>
              <a:rPr lang="cs-CZ" sz="2000" b="1" dirty="0">
                <a:cs typeface="Times New Roman" pitchFamily="18" charset="0"/>
              </a:rPr>
              <a:t>DM, VK/DM </a:t>
            </a:r>
            <a:r>
              <a:rPr lang="en-US" sz="2000" b="1" dirty="0">
                <a:cs typeface="Times New Roman" pitchFamily="18" charset="0"/>
              </a:rPr>
              <a:t>&gt;</a:t>
            </a:r>
            <a:r>
              <a:rPr lang="cs-CZ" sz="2000" b="1" dirty="0">
                <a:cs typeface="Times New Roman" pitchFamily="18" charset="0"/>
              </a:rPr>
              <a:t>1…</a:t>
            </a:r>
            <a:r>
              <a:rPr lang="cs-CZ" sz="2000" dirty="0"/>
              <a:t>dlouhodobým vlastním i cizím kapitálem je financován i OM </a:t>
            </a:r>
            <a:endParaRPr lang="en-US" sz="2000" dirty="0">
              <a:cs typeface="Times New Roman" pitchFamily="18" charset="0"/>
            </a:endParaRPr>
          </a:p>
          <a:p>
            <a:pPr lvl="1">
              <a:lnSpc>
                <a:spcPct val="90000"/>
              </a:lnSpc>
              <a:spcBef>
                <a:spcPct val="50000"/>
              </a:spcBef>
            </a:pPr>
            <a:r>
              <a:rPr lang="cs-CZ" sz="2000" b="1" dirty="0" err="1">
                <a:cs typeface="Times New Roman" pitchFamily="18" charset="0"/>
              </a:rPr>
              <a:t>podkapitalizován</a:t>
            </a:r>
            <a:r>
              <a:rPr lang="cs-CZ" sz="2000" b="1" dirty="0">
                <a:cs typeface="Times New Roman" pitchFamily="18" charset="0"/>
              </a:rPr>
              <a:t> - DM </a:t>
            </a:r>
            <a:r>
              <a:rPr lang="en-US" sz="2000" b="1" dirty="0">
                <a:cs typeface="Times New Roman" pitchFamily="18" charset="0"/>
              </a:rPr>
              <a:t>&gt;</a:t>
            </a:r>
            <a:r>
              <a:rPr lang="cs-CZ" sz="2000" b="1" dirty="0">
                <a:cs typeface="Times New Roman" pitchFamily="18" charset="0"/>
              </a:rPr>
              <a:t>DZ, DM/DZ </a:t>
            </a:r>
            <a:r>
              <a:rPr lang="en-US" sz="2000" b="1" dirty="0">
                <a:cs typeface="Times New Roman" pitchFamily="18" charset="0"/>
              </a:rPr>
              <a:t>&gt;</a:t>
            </a:r>
            <a:r>
              <a:rPr lang="cs-CZ" sz="2000" b="1" dirty="0">
                <a:cs typeface="Times New Roman" pitchFamily="18" charset="0"/>
              </a:rPr>
              <a:t>1 </a:t>
            </a:r>
            <a:r>
              <a:rPr lang="cs-CZ" sz="2000" b="1" dirty="0"/>
              <a:t>– </a:t>
            </a:r>
            <a:r>
              <a:rPr lang="cs-CZ" sz="2000" dirty="0"/>
              <a:t>poruchy v chodu podniku, většinou při expanzi, krátkodobým kapitálem je kryt i DM.</a:t>
            </a:r>
          </a:p>
          <a:p>
            <a:pPr fontAlgn="auto">
              <a:spcBef>
                <a:spcPct val="50000"/>
              </a:spcBef>
              <a:spcAft>
                <a:spcPts val="0"/>
              </a:spcAft>
              <a:defRPr/>
            </a:pPr>
            <a:r>
              <a:rPr lang="cs-CZ" sz="2000" b="1" dirty="0"/>
              <a:t>Poměr mezi vlastním a cizím kapitálem se u různých podniků liší. (ukazatelé zadluženosti) Závisí na:</a:t>
            </a:r>
          </a:p>
          <a:p>
            <a:pPr fontAlgn="auto">
              <a:spcBef>
                <a:spcPts val="0"/>
              </a:spcBef>
              <a:spcAft>
                <a:spcPts val="0"/>
              </a:spcAft>
              <a:buFontTx/>
              <a:buChar char="-"/>
              <a:defRPr/>
            </a:pPr>
            <a:r>
              <a:rPr lang="cs-CZ" sz="2000" dirty="0"/>
              <a:t>odvětví, v průmyslu převládá většinou VK, v obchodě 50:50, v peněžnictví výrazně převládá CK.</a:t>
            </a:r>
          </a:p>
          <a:p>
            <a:pPr fontAlgn="auto">
              <a:spcBef>
                <a:spcPts val="0"/>
              </a:spcBef>
              <a:spcAft>
                <a:spcPts val="0"/>
              </a:spcAft>
              <a:buFontTx/>
              <a:buChar char="-"/>
              <a:defRPr/>
            </a:pPr>
            <a:r>
              <a:rPr lang="cs-CZ" sz="2000" dirty="0"/>
              <a:t>Na struktuře majetku, čím vyšší podíl DM, tím vyšší podíl VK nebo dlouhodobého CK.</a:t>
            </a:r>
          </a:p>
          <a:p>
            <a:pPr fontAlgn="auto">
              <a:spcBef>
                <a:spcPts val="0"/>
              </a:spcBef>
              <a:spcAft>
                <a:spcPts val="0"/>
              </a:spcAft>
              <a:buFontTx/>
              <a:buChar char="-"/>
              <a:defRPr/>
            </a:pPr>
            <a:r>
              <a:rPr lang="cs-CZ" sz="2000" dirty="0"/>
              <a:t>Na úrokové míře bank.</a:t>
            </a:r>
          </a:p>
          <a:p>
            <a:pPr fontAlgn="auto">
              <a:spcBef>
                <a:spcPts val="0"/>
              </a:spcBef>
              <a:spcAft>
                <a:spcPts val="0"/>
              </a:spcAft>
              <a:buFontTx/>
              <a:buChar char="-"/>
              <a:defRPr/>
            </a:pPr>
            <a:r>
              <a:rPr lang="cs-CZ" sz="2000" dirty="0"/>
              <a:t>Na subjektivním postoji manažerů nebo majitelů.</a:t>
            </a:r>
          </a:p>
          <a:p>
            <a:pPr>
              <a:spcBef>
                <a:spcPts val="0"/>
              </a:spcBef>
              <a:buFontTx/>
              <a:buChar char="-"/>
              <a:defRPr/>
            </a:pPr>
            <a:endParaRPr lang="cs-CZ" sz="2000" dirty="0"/>
          </a:p>
          <a:p>
            <a:pPr>
              <a:spcBef>
                <a:spcPts val="0"/>
              </a:spcBef>
              <a:defRPr/>
            </a:pPr>
            <a:r>
              <a:rPr lang="cs-CZ" sz="2000" b="1" dirty="0"/>
              <a:t>VK by měl krýt ta aktiva, která jsou klíčová pro činnost podniku. Ostatní mohou být kryta CK.</a:t>
            </a:r>
          </a:p>
          <a:p>
            <a:pPr fontAlgn="auto">
              <a:spcBef>
                <a:spcPts val="0"/>
              </a:spcBef>
              <a:spcAft>
                <a:spcPts val="0"/>
              </a:spcAft>
              <a:buFontTx/>
              <a:buChar char="-"/>
              <a:defRPr/>
            </a:pPr>
            <a:endParaRPr lang="cs-CZ" sz="2000" dirty="0">
              <a:cs typeface="Times New Roman" pitchFamily="18" charset="0"/>
            </a:endParaRPr>
          </a:p>
        </p:txBody>
      </p:sp>
    </p:spTree>
    <p:extLst>
      <p:ext uri="{BB962C8B-B14F-4D97-AF65-F5344CB8AC3E}">
        <p14:creationId xmlns:p14="http://schemas.microsoft.com/office/powerpoint/2010/main" val="2050622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707116"/>
            <a:ext cx="8569325" cy="720080"/>
          </a:xfrm>
        </p:spPr>
        <p:txBody>
          <a:bodyPr/>
          <a:lstStyle/>
          <a:p>
            <a:pPr fontAlgn="auto">
              <a:spcAft>
                <a:spcPts val="0"/>
              </a:spcAft>
              <a:defRPr/>
            </a:pPr>
            <a:r>
              <a:rPr lang="cs-CZ" sz="4000" b="1" dirty="0"/>
              <a:t>Běžné financování – řízení kapitálu</a:t>
            </a:r>
          </a:p>
        </p:txBody>
      </p:sp>
      <p:sp>
        <p:nvSpPr>
          <p:cNvPr id="205827" name="Zástupný symbol pro obsah 2"/>
          <p:cNvSpPr>
            <a:spLocks noGrp="1"/>
          </p:cNvSpPr>
          <p:nvPr>
            <p:ph idx="1"/>
          </p:nvPr>
        </p:nvSpPr>
        <p:spPr>
          <a:xfrm>
            <a:off x="323528" y="1838226"/>
            <a:ext cx="8568952" cy="4759125"/>
          </a:xfrm>
        </p:spPr>
        <p:txBody>
          <a:bodyPr>
            <a:noAutofit/>
          </a:bodyPr>
          <a:lstStyle/>
          <a:p>
            <a:pPr fontAlgn="auto">
              <a:spcBef>
                <a:spcPts val="300"/>
              </a:spcBef>
              <a:spcAft>
                <a:spcPts val="0"/>
              </a:spcAft>
              <a:defRPr/>
            </a:pPr>
            <a:r>
              <a:rPr lang="cs-CZ" sz="2400" dirty="0"/>
              <a:t>Čím je vyšší zadluženost, tím je vyšší riziko věřitelů.</a:t>
            </a:r>
          </a:p>
          <a:p>
            <a:pPr fontAlgn="auto">
              <a:spcBef>
                <a:spcPts val="300"/>
              </a:spcBef>
              <a:spcAft>
                <a:spcPts val="0"/>
              </a:spcAft>
              <a:defRPr/>
            </a:pPr>
            <a:r>
              <a:rPr lang="cs-CZ" sz="2400" dirty="0"/>
              <a:t>Snaha financovat podnik kapitálem </a:t>
            </a:r>
            <a:r>
              <a:rPr lang="cs-CZ" sz="2400" b="1" dirty="0"/>
              <a:t>co nejméně  rizikovým a co nejlevnějším</a:t>
            </a:r>
            <a:r>
              <a:rPr lang="cs-CZ" sz="2400" dirty="0"/>
              <a:t>. Analýza nákladů kapitálu.</a:t>
            </a:r>
          </a:p>
          <a:p>
            <a:pPr fontAlgn="auto">
              <a:spcBef>
                <a:spcPts val="300"/>
              </a:spcBef>
              <a:spcAft>
                <a:spcPts val="0"/>
              </a:spcAft>
              <a:defRPr/>
            </a:pPr>
            <a:r>
              <a:rPr lang="cs-CZ" sz="2400" dirty="0"/>
              <a:t>Čím je větší perspektiva zisku a jeho stability, tím vyšší podíl CK lze použít.</a:t>
            </a:r>
          </a:p>
          <a:p>
            <a:pPr fontAlgn="auto">
              <a:spcBef>
                <a:spcPts val="300"/>
              </a:spcBef>
              <a:spcAft>
                <a:spcPts val="0"/>
              </a:spcAft>
              <a:defRPr/>
            </a:pPr>
            <a:r>
              <a:rPr lang="cs-CZ" sz="2400" dirty="0"/>
              <a:t>Sladění finančních zdrojů a aktiv, k jejichž financování jsou určeny.</a:t>
            </a:r>
          </a:p>
          <a:p>
            <a:pPr fontAlgn="auto">
              <a:spcBef>
                <a:spcPts val="300"/>
              </a:spcBef>
              <a:spcAft>
                <a:spcPts val="0"/>
              </a:spcAft>
              <a:defRPr/>
            </a:pPr>
            <a:r>
              <a:rPr lang="cs-CZ" sz="2400" dirty="0"/>
              <a:t>Kapitál pro financování majetku by měl odpovídat stupni likvidity aktiv jednotlivých druhů majetku.</a:t>
            </a:r>
          </a:p>
          <a:p>
            <a:pPr fontAlgn="auto">
              <a:spcBef>
                <a:spcPts val="300"/>
              </a:spcBef>
              <a:spcAft>
                <a:spcPts val="0"/>
              </a:spcAft>
              <a:defRPr/>
            </a:pPr>
            <a:r>
              <a:rPr lang="cs-CZ" sz="2400" dirty="0"/>
              <a:t>VK by měl krýt ta aktiva, která jsou klíčová pro činnost podniku – většinou stálá aktiva. Ostatní mohou být kryta CK.</a:t>
            </a:r>
          </a:p>
          <a:p>
            <a:pPr fontAlgn="auto">
              <a:spcBef>
                <a:spcPts val="300"/>
              </a:spcBef>
              <a:spcAft>
                <a:spcPts val="0"/>
              </a:spcAft>
              <a:defRPr/>
            </a:pPr>
            <a:endParaRPr lang="cs-CZ" sz="2400" dirty="0"/>
          </a:p>
        </p:txBody>
      </p:sp>
    </p:spTree>
    <p:extLst>
      <p:ext uri="{BB962C8B-B14F-4D97-AF65-F5344CB8AC3E}">
        <p14:creationId xmlns:p14="http://schemas.microsoft.com/office/powerpoint/2010/main" val="2517505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48542" y="11013"/>
            <a:ext cx="7283450" cy="836712"/>
          </a:xfrm>
        </p:spPr>
        <p:txBody>
          <a:bodyPr>
            <a:normAutofit/>
          </a:bodyPr>
          <a:lstStyle/>
          <a:p>
            <a:r>
              <a:rPr lang="cs-CZ" sz="3600" b="1" dirty="0"/>
              <a:t>Čistý pracovní kapitál</a:t>
            </a:r>
          </a:p>
        </p:txBody>
      </p:sp>
      <p:pic>
        <p:nvPicPr>
          <p:cNvPr id="4" name="Picture 6"/>
          <p:cNvPicPr>
            <a:picLocks noChangeAspect="1" noChangeArrowheads="1"/>
          </p:cNvPicPr>
          <p:nvPr/>
        </p:nvPicPr>
        <p:blipFill>
          <a:blip r:embed="rId2" cstate="print"/>
          <a:srcRect/>
          <a:stretch>
            <a:fillRect/>
          </a:stretch>
        </p:blipFill>
        <p:spPr bwMode="auto">
          <a:xfrm>
            <a:off x="1331640" y="847725"/>
            <a:ext cx="6120085" cy="5959475"/>
          </a:xfrm>
          <a:prstGeom prst="rect">
            <a:avLst/>
          </a:prstGeom>
          <a:noFill/>
          <a:ln w="9525" algn="ctr">
            <a:noFill/>
            <a:miter lim="800000"/>
            <a:headEnd/>
            <a:tailEnd/>
          </a:ln>
          <a:effectLst/>
        </p:spPr>
      </p:pic>
      <p:sp>
        <p:nvSpPr>
          <p:cNvPr id="5" name="Obdélník 4"/>
          <p:cNvSpPr/>
          <p:nvPr/>
        </p:nvSpPr>
        <p:spPr>
          <a:xfrm>
            <a:off x="2411760" y="3501008"/>
            <a:ext cx="2520280" cy="1872208"/>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53370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79049"/>
            <a:ext cx="8229600" cy="1195388"/>
          </a:xfrm>
        </p:spPr>
        <p:txBody>
          <a:bodyPr>
            <a:normAutofit fontScale="90000"/>
          </a:bodyPr>
          <a:lstStyle/>
          <a:p>
            <a:pPr fontAlgn="auto">
              <a:spcAft>
                <a:spcPts val="0"/>
              </a:spcAft>
              <a:defRPr/>
            </a:pPr>
            <a:r>
              <a:rPr lang="cs-CZ" b="1" dirty="0"/>
              <a:t>Poměrové ukazatele a komparativní analýza</a:t>
            </a:r>
          </a:p>
        </p:txBody>
      </p:sp>
      <p:sp>
        <p:nvSpPr>
          <p:cNvPr id="3" name="Zástupný symbol pro obsah 2"/>
          <p:cNvSpPr>
            <a:spLocks noGrp="1"/>
          </p:cNvSpPr>
          <p:nvPr>
            <p:ph idx="1"/>
          </p:nvPr>
        </p:nvSpPr>
        <p:spPr>
          <a:xfrm>
            <a:off x="467544" y="1772816"/>
            <a:ext cx="8229600" cy="4525963"/>
          </a:xfrm>
        </p:spPr>
        <p:txBody>
          <a:bodyPr rtlCol="0">
            <a:normAutofit fontScale="92500" lnSpcReduction="10000"/>
          </a:bodyPr>
          <a:lstStyle/>
          <a:p>
            <a:pPr fontAlgn="auto">
              <a:spcAft>
                <a:spcPts val="0"/>
              </a:spcAft>
              <a:defRPr/>
            </a:pPr>
            <a:r>
              <a:rPr lang="cs-CZ" dirty="0"/>
              <a:t>Základem finanční analýzy jsou </a:t>
            </a:r>
            <a:r>
              <a:rPr lang="cs-CZ" b="1" dirty="0"/>
              <a:t>finanční poměrové ukazatele </a:t>
            </a:r>
            <a:r>
              <a:rPr lang="cs-CZ" dirty="0"/>
              <a:t>(</a:t>
            </a:r>
            <a:r>
              <a:rPr lang="cs-CZ" dirty="0" err="1"/>
              <a:t>financial</a:t>
            </a:r>
            <a:r>
              <a:rPr lang="cs-CZ" dirty="0"/>
              <a:t> </a:t>
            </a:r>
            <a:r>
              <a:rPr lang="cs-CZ" dirty="0" err="1"/>
              <a:t>ratios</a:t>
            </a:r>
            <a:r>
              <a:rPr lang="cs-CZ" dirty="0"/>
              <a:t>); ty vznikají jako podíl dvou absolutních ukazatelů.</a:t>
            </a:r>
          </a:p>
          <a:p>
            <a:pPr fontAlgn="auto">
              <a:spcAft>
                <a:spcPts val="0"/>
              </a:spcAft>
              <a:defRPr/>
            </a:pPr>
            <a:r>
              <a:rPr lang="cs-CZ" dirty="0"/>
              <a:t>5 hlavních skupin poměrových ukazatelů:</a:t>
            </a:r>
            <a:endParaRPr lang="cs-CZ" b="1" dirty="0"/>
          </a:p>
          <a:p>
            <a:pPr marL="914400" lvl="1" indent="-457200" fontAlgn="auto">
              <a:spcAft>
                <a:spcPts val="0"/>
              </a:spcAft>
              <a:buFont typeface="+mj-lt"/>
              <a:buAutoNum type="arabicPeriod"/>
              <a:defRPr/>
            </a:pPr>
            <a:r>
              <a:rPr lang="cs-CZ" sz="2400" b="1" dirty="0"/>
              <a:t>ukazatele likvidity</a:t>
            </a:r>
          </a:p>
          <a:p>
            <a:pPr marL="914400" lvl="1" indent="-457200" fontAlgn="auto">
              <a:spcAft>
                <a:spcPts val="0"/>
              </a:spcAft>
              <a:buFont typeface="+mj-lt"/>
              <a:buAutoNum type="arabicPeriod"/>
              <a:defRPr/>
            </a:pPr>
            <a:r>
              <a:rPr lang="cs-CZ" sz="2400" b="1" dirty="0"/>
              <a:t>ukazatele aktivity – </a:t>
            </a:r>
            <a:r>
              <a:rPr lang="cs-CZ" sz="2400" dirty="0"/>
              <a:t>měří schopnost podniku využívat své zdroje</a:t>
            </a:r>
          </a:p>
          <a:p>
            <a:pPr marL="914400" lvl="1" indent="-457200" fontAlgn="auto">
              <a:spcAft>
                <a:spcPts val="0"/>
              </a:spcAft>
              <a:buFont typeface="+mj-lt"/>
              <a:buAutoNum type="arabicPeriod"/>
              <a:defRPr/>
            </a:pPr>
            <a:r>
              <a:rPr lang="cs-CZ" sz="2400" b="1" dirty="0"/>
              <a:t>ukazatele zadluženosti – </a:t>
            </a:r>
            <a:r>
              <a:rPr lang="cs-CZ" sz="2400" dirty="0"/>
              <a:t>měří rozsah, v jakém je podnik financován cizím kapitálem</a:t>
            </a:r>
          </a:p>
          <a:p>
            <a:pPr marL="914400" lvl="1" indent="-457200" fontAlgn="auto">
              <a:spcAft>
                <a:spcPts val="0"/>
              </a:spcAft>
              <a:buFont typeface="+mj-lt"/>
              <a:buAutoNum type="arabicPeriod"/>
              <a:defRPr/>
            </a:pPr>
            <a:r>
              <a:rPr lang="cs-CZ" sz="2400" b="1" dirty="0"/>
              <a:t>ukazatele rentability (výnosnosti) – ROE, ROA</a:t>
            </a:r>
          </a:p>
          <a:p>
            <a:pPr marL="914400" lvl="1" indent="-457200" fontAlgn="auto">
              <a:spcAft>
                <a:spcPts val="0"/>
              </a:spcAft>
              <a:buFont typeface="+mj-lt"/>
              <a:buAutoNum type="arabicPeriod"/>
              <a:defRPr/>
            </a:pPr>
            <a:r>
              <a:rPr lang="cs-CZ" sz="2400" b="1" dirty="0"/>
              <a:t>ukazatele tržní hodnoty podniku - EVA</a:t>
            </a:r>
          </a:p>
          <a:p>
            <a:pPr fontAlgn="auto">
              <a:spcAft>
                <a:spcPts val="0"/>
              </a:spcAft>
              <a:defRPr/>
            </a:pPr>
            <a:endParaRPr lang="cs-CZ" dirty="0"/>
          </a:p>
        </p:txBody>
      </p:sp>
    </p:spTree>
    <p:extLst>
      <p:ext uri="{BB962C8B-B14F-4D97-AF65-F5344CB8AC3E}">
        <p14:creationId xmlns:p14="http://schemas.microsoft.com/office/powerpoint/2010/main" val="4281131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1402" y="245096"/>
            <a:ext cx="9144000" cy="1196975"/>
          </a:xfrm>
        </p:spPr>
        <p:txBody>
          <a:bodyPr/>
          <a:lstStyle/>
          <a:p>
            <a:pPr fontAlgn="auto">
              <a:spcAft>
                <a:spcPts val="0"/>
              </a:spcAft>
              <a:defRPr/>
            </a:pPr>
            <a:r>
              <a:rPr lang="cs-CZ" sz="3200" b="1" dirty="0"/>
              <a:t>Ukazatele rentability (výnosnosti,ziskovosti)</a:t>
            </a:r>
          </a:p>
        </p:txBody>
      </p:sp>
      <p:sp>
        <p:nvSpPr>
          <p:cNvPr id="13315" name="Rectangle 3"/>
          <p:cNvSpPr>
            <a:spLocks noGrp="1" noChangeArrowheads="1"/>
          </p:cNvSpPr>
          <p:nvPr>
            <p:ph idx="1"/>
          </p:nvPr>
        </p:nvSpPr>
        <p:spPr>
          <a:xfrm>
            <a:off x="1" y="1070518"/>
            <a:ext cx="9144000" cy="5787482"/>
          </a:xfrm>
        </p:spPr>
        <p:txBody>
          <a:bodyPr rtlCol="0">
            <a:noAutofit/>
          </a:bodyPr>
          <a:lstStyle/>
          <a:p>
            <a:pPr algn="just" fontAlgn="auto">
              <a:lnSpc>
                <a:spcPct val="80000"/>
              </a:lnSpc>
              <a:spcAft>
                <a:spcPts val="0"/>
              </a:spcAft>
              <a:buFont typeface="Arial" pitchFamily="34" charset="0"/>
              <a:buNone/>
              <a:defRPr/>
            </a:pPr>
            <a:r>
              <a:rPr lang="cs-CZ" sz="2200" dirty="0"/>
              <a:t>	Ukazatele měří výsledek podnikového snažení (hrubý, čistý); </a:t>
            </a:r>
            <a:r>
              <a:rPr lang="cs-CZ" sz="2200" b="1" dirty="0"/>
              <a:t>ukazují kombinovaný vliv likvidity, aktivity a zadluženosti na zisk podniku</a:t>
            </a:r>
            <a:r>
              <a:rPr lang="cs-CZ" sz="2200" dirty="0"/>
              <a:t>. Používají se tyto ukazatele:</a:t>
            </a:r>
          </a:p>
          <a:p>
            <a:pPr algn="just" fontAlgn="auto">
              <a:lnSpc>
                <a:spcPct val="80000"/>
              </a:lnSpc>
              <a:spcAft>
                <a:spcPts val="0"/>
              </a:spcAft>
              <a:defRPr/>
            </a:pPr>
            <a:r>
              <a:rPr lang="cs-CZ" sz="2200" b="1" dirty="0"/>
              <a:t>Rentabilita tržeb (ROS)</a:t>
            </a:r>
            <a:r>
              <a:rPr lang="cs-CZ" sz="2200" dirty="0"/>
              <a:t> = podíl čistého zisku na 1 Kč tržeb</a:t>
            </a:r>
          </a:p>
          <a:p>
            <a:pPr algn="just">
              <a:lnSpc>
                <a:spcPct val="80000"/>
              </a:lnSpc>
              <a:spcBef>
                <a:spcPct val="0"/>
              </a:spcBef>
            </a:pPr>
            <a:r>
              <a:rPr lang="cs-CZ" sz="2200" b="1" dirty="0"/>
              <a:t>Rentabilita celkového kapitálu </a:t>
            </a:r>
            <a:r>
              <a:rPr lang="cs-CZ" sz="2200" dirty="0"/>
              <a:t>(celkových aktiv)(ROA) = měří, jaký díl čistého zisku připadá na jednotku majetku zapojeného do podnikatelské činnosti. S veškerými vstupy je však poměřován pouze výstup pro vlastníky.</a:t>
            </a:r>
          </a:p>
          <a:p>
            <a:pPr algn="just">
              <a:lnSpc>
                <a:spcPct val="80000"/>
              </a:lnSpc>
              <a:spcBef>
                <a:spcPct val="0"/>
              </a:spcBef>
            </a:pPr>
            <a:r>
              <a:rPr lang="cs-CZ" sz="2200" b="1" dirty="0"/>
              <a:t>Výdělečná síla podniku (hrubá produkční síla podniku) =</a:t>
            </a:r>
            <a:r>
              <a:rPr lang="cs-CZ" sz="2200" dirty="0"/>
              <a:t> není ovlivněna mírou zdanění zisku ani strukturou kapitálu, nejkomplexnější ukazatel, v čase je oproštěn jak od změn v kapitálové struktuře, tak i výše daní…</a:t>
            </a:r>
          </a:p>
          <a:p>
            <a:pPr algn="just">
              <a:lnSpc>
                <a:spcPct val="80000"/>
              </a:lnSpc>
              <a:defRPr/>
            </a:pPr>
            <a:r>
              <a:rPr lang="cs-CZ" sz="2200" b="1" dirty="0"/>
              <a:t>Čistá produkční síla podniku</a:t>
            </a:r>
            <a:r>
              <a:rPr lang="cs-CZ" sz="2200" dirty="0"/>
              <a:t> = Poměřuje celkový čistý výstup pro akcionáře a věřitele s celkovým kapitálem.. </a:t>
            </a:r>
          </a:p>
          <a:p>
            <a:pPr algn="just">
              <a:lnSpc>
                <a:spcPct val="80000"/>
              </a:lnSpc>
              <a:defRPr/>
            </a:pPr>
            <a:r>
              <a:rPr lang="cs-CZ" sz="2200" b="1" dirty="0"/>
              <a:t>Rentabilita vlastního kapitálu (ROE)</a:t>
            </a:r>
            <a:r>
              <a:rPr lang="cs-CZ" sz="2200" dirty="0"/>
              <a:t> = je ukazatelem rozhodujícím, měří efektivnost s jakou podnik využívá kapitálu vlastníků. </a:t>
            </a:r>
          </a:p>
          <a:p>
            <a:pPr algn="just">
              <a:lnSpc>
                <a:spcPct val="80000"/>
              </a:lnSpc>
              <a:defRPr/>
            </a:pPr>
            <a:r>
              <a:rPr lang="cs-CZ" sz="2200" b="1" dirty="0"/>
              <a:t>Rentabilita dlouhodobě investovaného kapitálu (ROCE)</a:t>
            </a:r>
            <a:r>
              <a:rPr lang="cs-CZ" sz="2200" dirty="0"/>
              <a:t> = měří výnosnost celkového investovaného kapitálu bez ohledu na jeho finanční strukturu. Jakoby byl financován pouze VK.</a:t>
            </a:r>
          </a:p>
        </p:txBody>
      </p:sp>
    </p:spTree>
    <p:extLst>
      <p:ext uri="{BB962C8B-B14F-4D97-AF65-F5344CB8AC3E}">
        <p14:creationId xmlns:p14="http://schemas.microsoft.com/office/powerpoint/2010/main" val="109345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10315" y="689630"/>
            <a:ext cx="7543800" cy="785812"/>
          </a:xfrm>
        </p:spPr>
        <p:txBody>
          <a:bodyPr/>
          <a:lstStyle/>
          <a:p>
            <a:r>
              <a:rPr lang="cs-CZ" sz="2800" b="1" dirty="0"/>
              <a:t>Ukazatele rentability (výnosnosti,ziskovosti)</a:t>
            </a:r>
            <a:endParaRPr lang="cs-CZ" sz="3000" b="1" dirty="0">
              <a:latin typeface="Times New Roman" pitchFamily="18" charset="0"/>
            </a:endParaRPr>
          </a:p>
        </p:txBody>
      </p:sp>
      <p:graphicFrame>
        <p:nvGraphicFramePr>
          <p:cNvPr id="519198" name="Group 30"/>
          <p:cNvGraphicFramePr>
            <a:graphicFrameLocks noGrp="1"/>
          </p:cNvGraphicFramePr>
          <p:nvPr>
            <p:ph type="tbl" idx="1"/>
            <p:extLst/>
          </p:nvPr>
        </p:nvGraphicFramePr>
        <p:xfrm>
          <a:off x="395288" y="1989138"/>
          <a:ext cx="8218487" cy="3527797"/>
        </p:xfrm>
        <a:graphic>
          <a:graphicData uri="http://schemas.openxmlformats.org/drawingml/2006/table">
            <a:tbl>
              <a:tblPr/>
              <a:tblGrid>
                <a:gridCol w="1368400">
                  <a:extLst>
                    <a:ext uri="{9D8B030D-6E8A-4147-A177-3AD203B41FA5}">
                      <a16:colId xmlns:a16="http://schemas.microsoft.com/office/drawing/2014/main" val="20000"/>
                    </a:ext>
                  </a:extLst>
                </a:gridCol>
                <a:gridCol w="3382987">
                  <a:extLst>
                    <a:ext uri="{9D8B030D-6E8A-4147-A177-3AD203B41FA5}">
                      <a16:colId xmlns:a16="http://schemas.microsoft.com/office/drawing/2014/main" val="20001"/>
                    </a:ext>
                  </a:extLst>
                </a:gridCol>
                <a:gridCol w="3467100">
                  <a:extLst>
                    <a:ext uri="{9D8B030D-6E8A-4147-A177-3AD203B41FA5}">
                      <a16:colId xmlns:a16="http://schemas.microsoft.com/office/drawing/2014/main" val="20002"/>
                    </a:ext>
                  </a:extLst>
                </a:gridCol>
              </a:tblGrid>
              <a:tr h="7334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rPr>
                        <a:t>EBIT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6437">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NOPAT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807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EBT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606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rPr>
                        <a:t>EBDIT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rPr>
                        <a:t>(EBITDA)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rPr>
                        <a:t>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Obdélník 3"/>
          <p:cNvSpPr/>
          <p:nvPr/>
        </p:nvSpPr>
        <p:spPr>
          <a:xfrm>
            <a:off x="395536" y="1484784"/>
            <a:ext cx="3759362" cy="369332"/>
          </a:xfrm>
          <a:prstGeom prst="rect">
            <a:avLst/>
          </a:prstGeom>
        </p:spPr>
        <p:txBody>
          <a:bodyPr wrap="none">
            <a:spAutoFit/>
          </a:bodyPr>
          <a:lstStyle/>
          <a:p>
            <a:r>
              <a:rPr lang="cs-CZ" b="1" dirty="0">
                <a:latin typeface="Times New Roman" pitchFamily="18" charset="0"/>
              </a:rPr>
              <a:t>Přiřaďte zkratkám správný význam</a:t>
            </a:r>
            <a:endParaRPr lang="cs-CZ" b="1" dirty="0"/>
          </a:p>
        </p:txBody>
      </p:sp>
    </p:spTree>
    <p:extLst>
      <p:ext uri="{BB962C8B-B14F-4D97-AF65-F5344CB8AC3E}">
        <p14:creationId xmlns:p14="http://schemas.microsoft.com/office/powerpoint/2010/main" val="2365209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8775" y="329939"/>
            <a:ext cx="8785225" cy="836712"/>
          </a:xfrm>
        </p:spPr>
        <p:txBody>
          <a:bodyPr/>
          <a:lstStyle/>
          <a:p>
            <a:pPr fontAlgn="auto">
              <a:spcAft>
                <a:spcPts val="0"/>
              </a:spcAft>
              <a:defRPr/>
            </a:pPr>
            <a:r>
              <a:rPr lang="cs-CZ" sz="3200" b="1" dirty="0"/>
              <a:t>Ukazatele rentability (výnosnosti,ziskovosti)</a:t>
            </a:r>
          </a:p>
        </p:txBody>
      </p:sp>
      <p:sp>
        <p:nvSpPr>
          <p:cNvPr id="210947" name="Rectangle 3"/>
          <p:cNvSpPr>
            <a:spLocks noGrp="1" noChangeArrowheads="1"/>
          </p:cNvSpPr>
          <p:nvPr>
            <p:ph idx="1"/>
          </p:nvPr>
        </p:nvSpPr>
        <p:spPr>
          <a:xfrm>
            <a:off x="72133" y="1056143"/>
            <a:ext cx="8892480" cy="5877272"/>
          </a:xfrm>
        </p:spPr>
        <p:txBody>
          <a:bodyPr>
            <a:normAutofit/>
          </a:bodyPr>
          <a:lstStyle/>
          <a:p>
            <a:pPr>
              <a:lnSpc>
                <a:spcPct val="80000"/>
              </a:lnSpc>
              <a:buFont typeface="Wingdings" pitchFamily="2" charset="2"/>
              <a:buNone/>
            </a:pPr>
            <a:r>
              <a:rPr lang="cs-CZ" sz="2100" b="1" dirty="0"/>
              <a:t>Rentabilita tržeb (ROS) </a:t>
            </a:r>
            <a:r>
              <a:rPr lang="cs-CZ" sz="2100" dirty="0"/>
              <a:t>= čistý zisk / tržby</a:t>
            </a:r>
          </a:p>
          <a:p>
            <a:pPr>
              <a:lnSpc>
                <a:spcPct val="80000"/>
              </a:lnSpc>
              <a:buFont typeface="Wingdings" pitchFamily="2" charset="2"/>
              <a:buNone/>
            </a:pPr>
            <a:r>
              <a:rPr lang="cs-CZ" sz="2000" dirty="0"/>
              <a:t>= Ilustruje podíl ziskové přirážky na celkových tržbách. </a:t>
            </a:r>
            <a:endParaRPr lang="cs-CZ" sz="2100" dirty="0"/>
          </a:p>
          <a:p>
            <a:pPr>
              <a:lnSpc>
                <a:spcPct val="80000"/>
              </a:lnSpc>
              <a:buFont typeface="Wingdings" pitchFamily="2" charset="2"/>
              <a:buNone/>
            </a:pPr>
            <a:endParaRPr lang="cs-CZ" sz="2100" b="1" dirty="0"/>
          </a:p>
          <a:p>
            <a:pPr>
              <a:lnSpc>
                <a:spcPct val="80000"/>
              </a:lnSpc>
              <a:buFont typeface="Wingdings" pitchFamily="2" charset="2"/>
              <a:buNone/>
            </a:pPr>
            <a:r>
              <a:rPr lang="cs-CZ" sz="2100" b="1" dirty="0"/>
              <a:t>Rentabilita celkového kapitálu (celkových aktiv)(ROA)</a:t>
            </a:r>
          </a:p>
          <a:p>
            <a:pPr>
              <a:lnSpc>
                <a:spcPct val="80000"/>
              </a:lnSpc>
              <a:buFont typeface="Wingdings" pitchFamily="2" charset="2"/>
              <a:buNone/>
            </a:pPr>
            <a:r>
              <a:rPr lang="cs-CZ" sz="2100" dirty="0"/>
              <a:t>= čistý zisk / aktiva</a:t>
            </a:r>
          </a:p>
          <a:p>
            <a:pPr>
              <a:lnSpc>
                <a:spcPct val="80000"/>
              </a:lnSpc>
            </a:pPr>
            <a:r>
              <a:rPr lang="cs-CZ" sz="2100" b="1" dirty="0"/>
              <a:t>Čistá produkční síla podniku</a:t>
            </a:r>
            <a:r>
              <a:rPr lang="cs-CZ" sz="2100" dirty="0"/>
              <a:t> = </a:t>
            </a:r>
            <a:r>
              <a:rPr lang="cs-CZ" sz="2100" b="1" dirty="0"/>
              <a:t>EAT/ A</a:t>
            </a:r>
            <a:r>
              <a:rPr lang="cs-CZ" sz="2100" dirty="0"/>
              <a:t>, nebo (EAT + úroky (1-t)) / A</a:t>
            </a:r>
          </a:p>
          <a:p>
            <a:pPr>
              <a:lnSpc>
                <a:spcPct val="80000"/>
              </a:lnSpc>
            </a:pPr>
            <a:r>
              <a:rPr lang="cs-CZ" sz="2100" b="1" dirty="0"/>
              <a:t>Výdělečná síla podniku</a:t>
            </a:r>
            <a:r>
              <a:rPr lang="cs-CZ" sz="2100" dirty="0"/>
              <a:t> = EBIT / aktiva</a:t>
            </a:r>
          </a:p>
          <a:p>
            <a:pPr>
              <a:lnSpc>
                <a:spcPct val="80000"/>
              </a:lnSpc>
              <a:buFont typeface="Wingdings" pitchFamily="2" charset="2"/>
              <a:buNone/>
            </a:pPr>
            <a:r>
              <a:rPr lang="cs-CZ" sz="2100" dirty="0"/>
              <a:t>	</a:t>
            </a:r>
            <a:endParaRPr lang="cs-CZ" sz="2100" b="1" dirty="0"/>
          </a:p>
          <a:p>
            <a:pPr>
              <a:lnSpc>
                <a:spcPct val="80000"/>
              </a:lnSpc>
              <a:buFont typeface="Wingdings" pitchFamily="2" charset="2"/>
              <a:buNone/>
            </a:pPr>
            <a:r>
              <a:rPr lang="cs-CZ" sz="2100" b="1" dirty="0"/>
              <a:t>Rentabilita vlastního kapitálu (ROE)</a:t>
            </a:r>
          </a:p>
          <a:p>
            <a:pPr>
              <a:lnSpc>
                <a:spcPct val="80000"/>
              </a:lnSpc>
              <a:buFont typeface="Wingdings" pitchFamily="2" charset="2"/>
              <a:buNone/>
            </a:pPr>
            <a:r>
              <a:rPr lang="cs-CZ" sz="2100" dirty="0"/>
              <a:t>= EAT / vlastní kapitál</a:t>
            </a:r>
          </a:p>
          <a:p>
            <a:pPr>
              <a:lnSpc>
                <a:spcPct val="80000"/>
              </a:lnSpc>
              <a:buFont typeface="Wingdings" pitchFamily="2" charset="2"/>
              <a:buNone/>
            </a:pPr>
            <a:r>
              <a:rPr lang="cs-CZ" sz="2100" dirty="0"/>
              <a:t>	</a:t>
            </a:r>
          </a:p>
          <a:p>
            <a:pPr>
              <a:lnSpc>
                <a:spcPct val="80000"/>
              </a:lnSpc>
              <a:buFont typeface="Wingdings" pitchFamily="2" charset="2"/>
              <a:buNone/>
            </a:pPr>
            <a:r>
              <a:rPr lang="cs-CZ" sz="2100" b="1" dirty="0"/>
              <a:t>Rentabilita dlouhodobě investovaného kapitálu (ROCE)</a:t>
            </a:r>
          </a:p>
          <a:p>
            <a:pPr>
              <a:lnSpc>
                <a:spcPct val="80000"/>
              </a:lnSpc>
              <a:buFont typeface="Wingdings" pitchFamily="2" charset="2"/>
              <a:buNone/>
            </a:pPr>
            <a:r>
              <a:rPr lang="cs-CZ" sz="2100" dirty="0"/>
              <a:t>= EBIT / úplatný kapitál </a:t>
            </a:r>
          </a:p>
          <a:p>
            <a:pPr>
              <a:lnSpc>
                <a:spcPct val="80000"/>
              </a:lnSpc>
              <a:buNone/>
            </a:pPr>
            <a:r>
              <a:rPr lang="cs-CZ" sz="2100" dirty="0"/>
              <a:t>	- vychází z pohledu investora, uvažuje pouze zpoplatněný kapitál (</a:t>
            </a:r>
            <a:r>
              <a:rPr lang="cs-CZ" sz="2100" dirty="0" err="1"/>
              <a:t>vl</a:t>
            </a:r>
            <a:r>
              <a:rPr lang="cs-CZ" sz="2100" dirty="0"/>
              <a:t>. kapitál + dlouhodobé závazky + krátkodobé cizí zdroje nesoucí úrok). Názorně ukazuje, jak velký provozní VH generuje z jedné koruny investované akcionáři a věřiteli.</a:t>
            </a:r>
          </a:p>
          <a:p>
            <a:pPr>
              <a:lnSpc>
                <a:spcPct val="80000"/>
              </a:lnSpc>
              <a:buFont typeface="Wingdings" pitchFamily="2" charset="2"/>
              <a:buNone/>
            </a:pPr>
            <a:endParaRPr lang="cs-CZ" sz="2100" dirty="0"/>
          </a:p>
        </p:txBody>
      </p:sp>
    </p:spTree>
    <p:extLst>
      <p:ext uri="{BB962C8B-B14F-4D97-AF65-F5344CB8AC3E}">
        <p14:creationId xmlns:p14="http://schemas.microsoft.com/office/powerpoint/2010/main" val="1359092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87338"/>
            <a:ext cx="9144000" cy="1196975"/>
          </a:xfrm>
        </p:spPr>
        <p:txBody>
          <a:bodyPr/>
          <a:lstStyle/>
          <a:p>
            <a:pPr fontAlgn="auto">
              <a:spcAft>
                <a:spcPts val="0"/>
              </a:spcAft>
              <a:defRPr/>
            </a:pPr>
            <a:r>
              <a:rPr lang="cs-CZ" sz="3200" b="1" dirty="0"/>
              <a:t>Ukazatele rentability (výnosnosti,ziskovosti)</a:t>
            </a:r>
          </a:p>
        </p:txBody>
      </p:sp>
      <p:sp>
        <p:nvSpPr>
          <p:cNvPr id="211971" name="Rectangle 3"/>
          <p:cNvSpPr>
            <a:spLocks noGrp="1" noChangeArrowheads="1"/>
          </p:cNvSpPr>
          <p:nvPr>
            <p:ph idx="1"/>
          </p:nvPr>
        </p:nvSpPr>
        <p:spPr>
          <a:xfrm>
            <a:off x="161131" y="1239216"/>
            <a:ext cx="8821738" cy="5040312"/>
          </a:xfrm>
        </p:spPr>
        <p:txBody>
          <a:bodyPr>
            <a:normAutofit fontScale="92500" lnSpcReduction="10000"/>
          </a:bodyPr>
          <a:lstStyle/>
          <a:p>
            <a:pPr marL="0" indent="0" algn="just">
              <a:buNone/>
            </a:pPr>
            <a:r>
              <a:rPr lang="cs-CZ" b="1" dirty="0"/>
              <a:t>Rentabilita tržeb (ROS – Return on sales)=čistý zisk/tržby</a:t>
            </a:r>
          </a:p>
          <a:p>
            <a:pPr algn="just"/>
            <a:r>
              <a:rPr lang="cs-CZ" dirty="0"/>
              <a:t>Jde o ukazatel ziskové marže. Ukazatel měří podíl čistého zisku připadajících na 1 Kč tržeb. Z porovnání jeho hodnoty s odvětvovým průměrem lze usuzovat na úroveň cen dosahovaných podnikem a výši výrobkových nákladů.</a:t>
            </a:r>
          </a:p>
          <a:p>
            <a:r>
              <a:rPr lang="cs-CZ" dirty="0"/>
              <a:t>Hodnota ukazatele se může v jednotlivých odvětvích velmi výrazně lišit. </a:t>
            </a:r>
          </a:p>
          <a:p>
            <a:r>
              <a:rPr lang="cs-CZ" dirty="0"/>
              <a:t>Firma ALTAIR dosáhla těchto hodnot ukazatele:</a:t>
            </a:r>
          </a:p>
          <a:p>
            <a:r>
              <a:rPr lang="cs-CZ" dirty="0"/>
              <a:t>2009: 								2010:</a:t>
            </a:r>
          </a:p>
          <a:p>
            <a:pPr algn="just"/>
            <a:endParaRPr lang="cs-CZ" dirty="0"/>
          </a:p>
        </p:txBody>
      </p:sp>
    </p:spTree>
    <p:extLst>
      <p:ext uri="{BB962C8B-B14F-4D97-AF65-F5344CB8AC3E}">
        <p14:creationId xmlns:p14="http://schemas.microsoft.com/office/powerpoint/2010/main" val="3500474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750" y="550282"/>
            <a:ext cx="8229600" cy="1196975"/>
          </a:xfrm>
        </p:spPr>
        <p:txBody>
          <a:bodyPr>
            <a:normAutofit fontScale="90000"/>
          </a:bodyPr>
          <a:lstStyle/>
          <a:p>
            <a:pPr fontAlgn="auto">
              <a:spcAft>
                <a:spcPts val="0"/>
              </a:spcAft>
              <a:defRPr/>
            </a:pPr>
            <a:r>
              <a:rPr lang="cs-CZ" b="1" dirty="0"/>
              <a:t>Ukazatele výkonnosti (rentability, ziskovosti)</a:t>
            </a:r>
          </a:p>
        </p:txBody>
      </p:sp>
      <p:sp>
        <p:nvSpPr>
          <p:cNvPr id="212995" name="Zástupný symbol pro obsah 2"/>
          <p:cNvSpPr>
            <a:spLocks noGrp="1"/>
          </p:cNvSpPr>
          <p:nvPr>
            <p:ph idx="1"/>
          </p:nvPr>
        </p:nvSpPr>
        <p:spPr>
          <a:xfrm>
            <a:off x="189571" y="1747256"/>
            <a:ext cx="8774917" cy="4994111"/>
          </a:xfrm>
        </p:spPr>
        <p:txBody>
          <a:bodyPr>
            <a:normAutofit/>
          </a:bodyPr>
          <a:lstStyle/>
          <a:p>
            <a:r>
              <a:rPr lang="cs-CZ" sz="2200" b="1" dirty="0"/>
              <a:t>Rentabilita celkových aktiv (ROA – Return on </a:t>
            </a:r>
            <a:r>
              <a:rPr lang="cs-CZ" sz="2200" b="1" dirty="0" err="1"/>
              <a:t>assets</a:t>
            </a:r>
            <a:r>
              <a:rPr lang="cs-CZ" sz="2200" b="1" dirty="0"/>
              <a:t>)=čistý zisk/aktiva</a:t>
            </a:r>
          </a:p>
          <a:p>
            <a:r>
              <a:rPr lang="cs-CZ" sz="2200" dirty="0"/>
              <a:t>Měří čistou výnosnost celkových aktiv podniku. Používá se v tzv. DU PONTOVĚ vzorci</a:t>
            </a:r>
          </a:p>
          <a:p>
            <a:pPr>
              <a:lnSpc>
                <a:spcPct val="80000"/>
              </a:lnSpc>
            </a:pPr>
            <a:r>
              <a:rPr lang="cs-CZ" sz="2200" b="1" dirty="0"/>
              <a:t>Čistá produkční síla podniku</a:t>
            </a:r>
            <a:r>
              <a:rPr lang="cs-CZ" sz="2200" dirty="0"/>
              <a:t> = (ČZ + úroky (1-t)) / aktiva</a:t>
            </a:r>
          </a:p>
          <a:p>
            <a:pPr marL="324000" indent="0">
              <a:lnSpc>
                <a:spcPct val="80000"/>
              </a:lnSpc>
              <a:buNone/>
            </a:pPr>
            <a:r>
              <a:rPr lang="cs-CZ" sz="2200" dirty="0"/>
              <a:t>- Poměřuje celkový čistý výstup pro akcionáře a věřitele s celkovým kapitálem</a:t>
            </a:r>
          </a:p>
          <a:p>
            <a:pPr>
              <a:lnSpc>
                <a:spcPct val="80000"/>
              </a:lnSpc>
            </a:pPr>
            <a:r>
              <a:rPr lang="cs-CZ" sz="2200" b="1" dirty="0"/>
              <a:t>Výdělečná síla podniku</a:t>
            </a:r>
            <a:r>
              <a:rPr lang="cs-CZ" sz="2200" dirty="0"/>
              <a:t> = EBIT / aktiva</a:t>
            </a:r>
          </a:p>
          <a:p>
            <a:pPr>
              <a:lnSpc>
                <a:spcPct val="80000"/>
              </a:lnSpc>
              <a:buFont typeface="Wingdings" pitchFamily="2" charset="2"/>
              <a:buNone/>
            </a:pPr>
            <a:r>
              <a:rPr lang="cs-CZ" sz="2200" dirty="0"/>
              <a:t>	- není ovlivněna mírou zdanění zisku ani strukturou kapitálu, nejkomplexnější ukazatel, v čase je oproštěn jak od změn v kapitálové struktuře, tak i výše daní</a:t>
            </a:r>
          </a:p>
          <a:p>
            <a:r>
              <a:rPr lang="cs-CZ" sz="2200" dirty="0"/>
              <a:t>Firma ALTAIR dosáhla těchto hodnot ukazatele:</a:t>
            </a:r>
          </a:p>
          <a:p>
            <a:r>
              <a:rPr lang="cs-CZ" sz="2200" dirty="0"/>
              <a:t>2009: 								2010:</a:t>
            </a:r>
          </a:p>
          <a:p>
            <a:endParaRPr lang="cs-CZ" sz="2200" dirty="0"/>
          </a:p>
        </p:txBody>
      </p:sp>
    </p:spTree>
    <p:extLst>
      <p:ext uri="{BB962C8B-B14F-4D97-AF65-F5344CB8AC3E}">
        <p14:creationId xmlns:p14="http://schemas.microsoft.com/office/powerpoint/2010/main" val="73539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476598"/>
            <a:ext cx="8229600" cy="792162"/>
          </a:xfrm>
        </p:spPr>
        <p:txBody>
          <a:bodyPr>
            <a:normAutofit/>
          </a:bodyPr>
          <a:lstStyle/>
          <a:p>
            <a:pPr fontAlgn="auto">
              <a:spcAft>
                <a:spcPts val="0"/>
              </a:spcAft>
              <a:defRPr/>
            </a:pPr>
            <a:r>
              <a:rPr lang="cs-CZ" sz="4000" b="1" dirty="0">
                <a:latin typeface="Calibri" panose="020F0502020204030204" pitchFamily="34" charset="0"/>
                <a:cs typeface="Calibri" panose="020F0502020204030204" pitchFamily="34" charset="0"/>
              </a:rPr>
              <a:t>Finanční analýza</a:t>
            </a:r>
          </a:p>
        </p:txBody>
      </p:sp>
      <p:sp>
        <p:nvSpPr>
          <p:cNvPr id="6147" name="Rectangle 3"/>
          <p:cNvSpPr>
            <a:spLocks noGrp="1" noChangeArrowheads="1"/>
          </p:cNvSpPr>
          <p:nvPr>
            <p:ph idx="1"/>
          </p:nvPr>
        </p:nvSpPr>
        <p:spPr>
          <a:xfrm>
            <a:off x="250825" y="1268760"/>
            <a:ext cx="8713663" cy="5473353"/>
          </a:xfrm>
        </p:spPr>
        <p:txBody>
          <a:bodyPr rtlCol="0">
            <a:normAutofit fontScale="85000" lnSpcReduction="10000"/>
          </a:bodyPr>
          <a:lstStyle/>
          <a:p>
            <a:pPr fontAlgn="auto">
              <a:lnSpc>
                <a:spcPct val="90000"/>
              </a:lnSpc>
              <a:spcAft>
                <a:spcPts val="0"/>
              </a:spcAft>
              <a:defRPr/>
            </a:pPr>
            <a:r>
              <a:rPr lang="cs-CZ" dirty="0"/>
              <a:t>Finanční analýza, je činnost, při které podnik hodnotí (identifikuje) slabé stránky, které by mohly v budoucnu působit menší či větší problémy a naopak stanoví jeho silné stránky, o které by mohl v budoucnu opírat svou činnost.</a:t>
            </a:r>
          </a:p>
          <a:p>
            <a:pPr fontAlgn="auto">
              <a:lnSpc>
                <a:spcPct val="20000"/>
              </a:lnSpc>
              <a:spcAft>
                <a:spcPts val="0"/>
              </a:spcAft>
              <a:defRPr/>
            </a:pPr>
            <a:endParaRPr lang="cs-CZ" dirty="0"/>
          </a:p>
          <a:p>
            <a:pPr fontAlgn="auto">
              <a:lnSpc>
                <a:spcPct val="90000"/>
              </a:lnSpc>
              <a:spcAft>
                <a:spcPts val="0"/>
              </a:spcAft>
              <a:defRPr/>
            </a:pPr>
            <a:r>
              <a:rPr lang="cs-CZ" b="1" dirty="0"/>
              <a:t>Předmětem zájmu finanční analýzy je například zjištění úrovně výkonnosti a hospodárnosti firmy, její platební schopnost hradit splatné závazky, míra zadluženosti </a:t>
            </a:r>
            <a:r>
              <a:rPr lang="cs-CZ" dirty="0"/>
              <a:t>apod.</a:t>
            </a:r>
          </a:p>
          <a:p>
            <a:pPr fontAlgn="auto">
              <a:spcAft>
                <a:spcPts val="0"/>
              </a:spcAft>
              <a:defRPr/>
            </a:pPr>
            <a:r>
              <a:rPr lang="cs-CZ" dirty="0"/>
              <a:t>Jakékoliv finanční rozhodování musí být podloženo finanční analýzou, na jejíchž výsledcích je založeno řízení majetkové i finanční struktury podniku, investiční a cenová politika, řízení zásob atd.</a:t>
            </a:r>
          </a:p>
          <a:p>
            <a:pPr fontAlgn="auto">
              <a:spcAft>
                <a:spcPts val="0"/>
              </a:spcAft>
              <a:defRPr/>
            </a:pPr>
            <a:r>
              <a:rPr lang="cs-CZ" dirty="0"/>
              <a:t>Jejím hlavním úkolem je poskytovat informace o </a:t>
            </a:r>
            <a:r>
              <a:rPr lang="cs-CZ" b="1" dirty="0"/>
              <a:t>finančním zdraví podniku</a:t>
            </a:r>
            <a:r>
              <a:rPr lang="cs-CZ" dirty="0"/>
              <a:t>.</a:t>
            </a:r>
          </a:p>
        </p:txBody>
      </p:sp>
    </p:spTree>
    <p:extLst>
      <p:ext uri="{BB962C8B-B14F-4D97-AF65-F5344CB8AC3E}">
        <p14:creationId xmlns:p14="http://schemas.microsoft.com/office/powerpoint/2010/main" val="2097123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750" y="624158"/>
            <a:ext cx="8229600" cy="1195388"/>
          </a:xfrm>
        </p:spPr>
        <p:txBody>
          <a:bodyPr>
            <a:normAutofit fontScale="90000"/>
          </a:bodyPr>
          <a:lstStyle/>
          <a:p>
            <a:pPr fontAlgn="auto">
              <a:spcAft>
                <a:spcPts val="0"/>
              </a:spcAft>
              <a:defRPr/>
            </a:pPr>
            <a:r>
              <a:rPr lang="cs-CZ" b="1" dirty="0"/>
              <a:t>Ukazatele výkonnosti (rentability, ziskovosti)</a:t>
            </a:r>
          </a:p>
        </p:txBody>
      </p:sp>
      <p:sp>
        <p:nvSpPr>
          <p:cNvPr id="214019" name="Zástupný symbol pro obsah 2"/>
          <p:cNvSpPr>
            <a:spLocks noGrp="1"/>
          </p:cNvSpPr>
          <p:nvPr>
            <p:ph idx="1"/>
          </p:nvPr>
        </p:nvSpPr>
        <p:spPr>
          <a:xfrm>
            <a:off x="395991" y="1800922"/>
            <a:ext cx="8517118" cy="4525963"/>
          </a:xfrm>
        </p:spPr>
        <p:txBody>
          <a:bodyPr>
            <a:normAutofit/>
          </a:bodyPr>
          <a:lstStyle/>
          <a:p>
            <a:r>
              <a:rPr lang="cs-CZ" sz="2800" b="1" dirty="0"/>
              <a:t>Rentabilita vlastního kapitálu (ROE – Return on </a:t>
            </a:r>
            <a:r>
              <a:rPr lang="cs-CZ" sz="2800" b="1" dirty="0" err="1"/>
              <a:t>equity</a:t>
            </a:r>
            <a:r>
              <a:rPr lang="cs-CZ" sz="2800" b="1" dirty="0"/>
              <a:t>)=čistý zisk/vlastní kapitál</a:t>
            </a:r>
          </a:p>
          <a:p>
            <a:r>
              <a:rPr lang="cs-CZ" sz="2800" i="1" dirty="0">
                <a:effectLst>
                  <a:outerShdw blurRad="38100" dist="38100" dir="2700000" algn="tl">
                    <a:srgbClr val="000000">
                      <a:alpha val="43137"/>
                    </a:srgbClr>
                  </a:outerShdw>
                </a:effectLst>
              </a:rPr>
              <a:t>Je ukazatelem rozhodujícím, neboť měří efektivnost, s níž podnik využívá kapitál vlastníků</a:t>
            </a:r>
            <a:r>
              <a:rPr lang="cs-CZ" sz="2800" dirty="0"/>
              <a:t>. Udává kolik Kč čistého zisku připadá na 1Kč investovanou do podniku jeho vlastníky.</a:t>
            </a:r>
          </a:p>
          <a:p>
            <a:endParaRPr lang="cs-CZ" sz="2800" dirty="0"/>
          </a:p>
          <a:p>
            <a:r>
              <a:rPr lang="cs-CZ" sz="2800" dirty="0"/>
              <a:t>Firma ALTAIR dosáhla těchto hodnot ukazatele:</a:t>
            </a:r>
          </a:p>
          <a:p>
            <a:r>
              <a:rPr lang="cs-CZ" sz="2800" dirty="0"/>
              <a:t>2009: 					2010:</a:t>
            </a:r>
          </a:p>
          <a:p>
            <a:endParaRPr lang="cs-CZ" sz="2800" dirty="0"/>
          </a:p>
          <a:p>
            <a:endParaRPr lang="cs-CZ" sz="2800" dirty="0"/>
          </a:p>
        </p:txBody>
      </p:sp>
    </p:spTree>
    <p:extLst>
      <p:ext uri="{BB962C8B-B14F-4D97-AF65-F5344CB8AC3E}">
        <p14:creationId xmlns:p14="http://schemas.microsoft.com/office/powerpoint/2010/main" val="3176512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29927" y="504821"/>
            <a:ext cx="5651500" cy="1143000"/>
          </a:xfrm>
        </p:spPr>
        <p:txBody>
          <a:bodyPr>
            <a:normAutofit fontScale="90000"/>
          </a:bodyPr>
          <a:lstStyle/>
          <a:p>
            <a:r>
              <a:rPr lang="cs-CZ" sz="4000" dirty="0"/>
              <a:t>Hospodářský výsledek versus rentabilita</a:t>
            </a:r>
          </a:p>
        </p:txBody>
      </p:sp>
      <p:sp>
        <p:nvSpPr>
          <p:cNvPr id="703491" name="Rectangle 3"/>
          <p:cNvSpPr>
            <a:spLocks noGrp="1" noChangeArrowheads="1"/>
          </p:cNvSpPr>
          <p:nvPr>
            <p:ph type="body" idx="1"/>
          </p:nvPr>
        </p:nvSpPr>
        <p:spPr>
          <a:xfrm>
            <a:off x="0" y="1773238"/>
            <a:ext cx="8964613" cy="5084762"/>
          </a:xfrm>
        </p:spPr>
        <p:txBody>
          <a:bodyPr/>
          <a:lstStyle/>
          <a:p>
            <a:pPr>
              <a:lnSpc>
                <a:spcPct val="80000"/>
              </a:lnSpc>
            </a:pPr>
            <a:r>
              <a:rPr lang="cs-CZ" sz="2400" dirty="0"/>
              <a:t>Podnik A (s celkovým majetkem ve výši </a:t>
            </a:r>
            <a:r>
              <a:rPr lang="cs-CZ" sz="2400" b="1" dirty="0">
                <a:solidFill>
                  <a:srgbClr val="0070C0"/>
                </a:solidFill>
              </a:rPr>
              <a:t>50 mil. Kč</a:t>
            </a:r>
            <a:r>
              <a:rPr lang="cs-CZ" sz="2400" dirty="0"/>
              <a:t>) dosáhl za rok 2008 celkových tržeb </a:t>
            </a:r>
            <a:r>
              <a:rPr lang="cs-CZ" sz="2400" b="1" dirty="0">
                <a:solidFill>
                  <a:srgbClr val="00FF00"/>
                </a:solidFill>
              </a:rPr>
              <a:t>100 mil. Kč</a:t>
            </a:r>
            <a:r>
              <a:rPr lang="cs-CZ" sz="2400" dirty="0"/>
              <a:t>. Celkové náklady na dosažení těchto tržeb byly </a:t>
            </a:r>
            <a:r>
              <a:rPr lang="cs-CZ" sz="2400" b="1" dirty="0">
                <a:solidFill>
                  <a:srgbClr val="FF0000"/>
                </a:solidFill>
              </a:rPr>
              <a:t>95 mil. Kč</a:t>
            </a:r>
            <a:r>
              <a:rPr lang="cs-CZ" sz="2400" dirty="0"/>
              <a:t>.</a:t>
            </a:r>
          </a:p>
          <a:p>
            <a:pPr>
              <a:lnSpc>
                <a:spcPct val="80000"/>
              </a:lnSpc>
            </a:pPr>
            <a:r>
              <a:rPr lang="cs-CZ" sz="2400" dirty="0"/>
              <a:t>Podnik B (s celkovým majetkem ve výši </a:t>
            </a:r>
            <a:r>
              <a:rPr lang="cs-CZ" sz="2400" b="1" dirty="0">
                <a:solidFill>
                  <a:srgbClr val="0070C0"/>
                </a:solidFill>
              </a:rPr>
              <a:t>10 mil. Kč</a:t>
            </a:r>
            <a:r>
              <a:rPr lang="cs-CZ" sz="2400" dirty="0"/>
              <a:t>) dosáhl za rok 2008 celkových tržeb </a:t>
            </a:r>
            <a:r>
              <a:rPr lang="cs-CZ" sz="2400" b="1" dirty="0">
                <a:solidFill>
                  <a:srgbClr val="00FF00"/>
                </a:solidFill>
              </a:rPr>
              <a:t>10 mil. Kč</a:t>
            </a:r>
            <a:r>
              <a:rPr lang="cs-CZ" sz="2400" dirty="0"/>
              <a:t>. Celkové náklady na dosažení těchto tržeb byly </a:t>
            </a:r>
            <a:r>
              <a:rPr lang="cs-CZ" sz="2400" b="1" dirty="0">
                <a:solidFill>
                  <a:srgbClr val="FF0000"/>
                </a:solidFill>
              </a:rPr>
              <a:t>8 mil. Kč</a:t>
            </a:r>
            <a:r>
              <a:rPr lang="cs-CZ" sz="2400" dirty="0"/>
              <a:t>.</a:t>
            </a:r>
          </a:p>
          <a:p>
            <a:pPr>
              <a:lnSpc>
                <a:spcPct val="80000"/>
              </a:lnSpc>
            </a:pPr>
            <a:r>
              <a:rPr lang="cs-CZ" sz="2400" dirty="0"/>
              <a:t>Podnik C (s celkovým majetkem ve výši </a:t>
            </a:r>
            <a:r>
              <a:rPr lang="cs-CZ" sz="2400" b="1" dirty="0">
                <a:solidFill>
                  <a:srgbClr val="0070C0"/>
                </a:solidFill>
              </a:rPr>
              <a:t>30 mil. Kč</a:t>
            </a:r>
            <a:r>
              <a:rPr lang="cs-CZ" sz="2400" dirty="0"/>
              <a:t>) dosáhl za rok 2008 celkových tržeb </a:t>
            </a:r>
            <a:r>
              <a:rPr lang="cs-CZ" sz="2400" b="1" dirty="0">
                <a:solidFill>
                  <a:srgbClr val="00FF00"/>
                </a:solidFill>
              </a:rPr>
              <a:t>10 mil. Kč</a:t>
            </a:r>
            <a:r>
              <a:rPr lang="cs-CZ" sz="2400" dirty="0"/>
              <a:t>. Celkové náklady na dosažení těchto tržeb byly </a:t>
            </a:r>
            <a:r>
              <a:rPr lang="cs-CZ" sz="2400" b="1" dirty="0">
                <a:solidFill>
                  <a:srgbClr val="FF0000"/>
                </a:solidFill>
              </a:rPr>
              <a:t>7 mil. Kč</a:t>
            </a:r>
            <a:r>
              <a:rPr lang="cs-CZ" sz="2400" dirty="0"/>
              <a:t>.</a:t>
            </a:r>
          </a:p>
          <a:p>
            <a:pPr>
              <a:lnSpc>
                <a:spcPct val="80000"/>
              </a:lnSpc>
            </a:pPr>
            <a:r>
              <a:rPr lang="cs-CZ" sz="2400" dirty="0"/>
              <a:t>Který podnik dosáhl lepšího hospodářského výsledku?</a:t>
            </a:r>
          </a:p>
          <a:p>
            <a:pPr>
              <a:lnSpc>
                <a:spcPct val="80000"/>
              </a:lnSpc>
            </a:pPr>
            <a:r>
              <a:rPr lang="cs-CZ" sz="2400" dirty="0"/>
              <a:t>Který podnik měl vyšší rentabilitu aktiv?</a:t>
            </a:r>
          </a:p>
          <a:p>
            <a:pPr>
              <a:lnSpc>
                <a:spcPct val="80000"/>
              </a:lnSpc>
            </a:pPr>
            <a:r>
              <a:rPr lang="cs-CZ" sz="2400" dirty="0"/>
              <a:t>Který podnik měl vyšší rentabilitu tržeb?</a:t>
            </a:r>
          </a:p>
          <a:p>
            <a:pPr>
              <a:lnSpc>
                <a:spcPct val="80000"/>
              </a:lnSpc>
            </a:pPr>
            <a:r>
              <a:rPr lang="cs-CZ" sz="2400" dirty="0"/>
              <a:t>Podle kterého kritéria bychom měli podnik hodnotit?</a:t>
            </a:r>
          </a:p>
        </p:txBody>
      </p:sp>
    </p:spTree>
    <p:extLst>
      <p:ext uri="{BB962C8B-B14F-4D97-AF65-F5344CB8AC3E}">
        <p14:creationId xmlns:p14="http://schemas.microsoft.com/office/powerpoint/2010/main" val="4180418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03491">
                                            <p:txEl>
                                              <p:pRg st="0" end="0"/>
                                            </p:txEl>
                                          </p:spTgt>
                                        </p:tgtEl>
                                        <p:attrNameLst>
                                          <p:attrName>style.visibility</p:attrName>
                                        </p:attrNameLst>
                                      </p:cBhvr>
                                      <p:to>
                                        <p:strVal val="visible"/>
                                      </p:to>
                                    </p:set>
                                    <p:animEffect transition="in" filter="dissolve">
                                      <p:cBhvr>
                                        <p:cTn id="7" dur="500"/>
                                        <p:tgtEl>
                                          <p:spTgt spid="70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03491">
                                            <p:txEl>
                                              <p:pRg st="1" end="1"/>
                                            </p:txEl>
                                          </p:spTgt>
                                        </p:tgtEl>
                                        <p:attrNameLst>
                                          <p:attrName>style.visibility</p:attrName>
                                        </p:attrNameLst>
                                      </p:cBhvr>
                                      <p:to>
                                        <p:strVal val="visible"/>
                                      </p:to>
                                    </p:set>
                                    <p:animEffect transition="in" filter="dissolve">
                                      <p:cBhvr>
                                        <p:cTn id="12" dur="500"/>
                                        <p:tgtEl>
                                          <p:spTgt spid="703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03491">
                                            <p:txEl>
                                              <p:pRg st="2" end="2"/>
                                            </p:txEl>
                                          </p:spTgt>
                                        </p:tgtEl>
                                        <p:attrNameLst>
                                          <p:attrName>style.visibility</p:attrName>
                                        </p:attrNameLst>
                                      </p:cBhvr>
                                      <p:to>
                                        <p:strVal val="visible"/>
                                      </p:to>
                                    </p:set>
                                    <p:animEffect transition="in" filter="dissolve">
                                      <p:cBhvr>
                                        <p:cTn id="17" dur="500"/>
                                        <p:tgtEl>
                                          <p:spTgt spid="703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03491">
                                            <p:txEl>
                                              <p:pRg st="3" end="3"/>
                                            </p:txEl>
                                          </p:spTgt>
                                        </p:tgtEl>
                                        <p:attrNameLst>
                                          <p:attrName>style.visibility</p:attrName>
                                        </p:attrNameLst>
                                      </p:cBhvr>
                                      <p:to>
                                        <p:strVal val="visible"/>
                                      </p:to>
                                    </p:set>
                                    <p:animEffect transition="in" filter="dissolve">
                                      <p:cBhvr>
                                        <p:cTn id="22" dur="500"/>
                                        <p:tgtEl>
                                          <p:spTgt spid="703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03491">
                                            <p:txEl>
                                              <p:pRg st="4" end="4"/>
                                            </p:txEl>
                                          </p:spTgt>
                                        </p:tgtEl>
                                        <p:attrNameLst>
                                          <p:attrName>style.visibility</p:attrName>
                                        </p:attrNameLst>
                                      </p:cBhvr>
                                      <p:to>
                                        <p:strVal val="visible"/>
                                      </p:to>
                                    </p:set>
                                    <p:animEffect transition="in" filter="dissolve">
                                      <p:cBhvr>
                                        <p:cTn id="27" dur="500"/>
                                        <p:tgtEl>
                                          <p:spTgt spid="703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03491">
                                            <p:txEl>
                                              <p:pRg st="5" end="5"/>
                                            </p:txEl>
                                          </p:spTgt>
                                        </p:tgtEl>
                                        <p:attrNameLst>
                                          <p:attrName>style.visibility</p:attrName>
                                        </p:attrNameLst>
                                      </p:cBhvr>
                                      <p:to>
                                        <p:strVal val="visible"/>
                                      </p:to>
                                    </p:set>
                                    <p:animEffect transition="in" filter="dissolve">
                                      <p:cBhvr>
                                        <p:cTn id="32" dur="500"/>
                                        <p:tgtEl>
                                          <p:spTgt spid="7034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03491">
                                            <p:txEl>
                                              <p:pRg st="6" end="6"/>
                                            </p:txEl>
                                          </p:spTgt>
                                        </p:tgtEl>
                                        <p:attrNameLst>
                                          <p:attrName>style.visibility</p:attrName>
                                        </p:attrNameLst>
                                      </p:cBhvr>
                                      <p:to>
                                        <p:strVal val="visible"/>
                                      </p:to>
                                    </p:set>
                                    <p:animEffect transition="in" filter="dissolve">
                                      <p:cBhvr>
                                        <p:cTn id="37" dur="500"/>
                                        <p:tgtEl>
                                          <p:spTgt spid="7034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Group 2"/>
          <p:cNvGraphicFramePr>
            <a:graphicFrameLocks noGrp="1"/>
          </p:cNvGraphicFramePr>
          <p:nvPr>
            <p:extLst/>
          </p:nvPr>
        </p:nvGraphicFramePr>
        <p:xfrm>
          <a:off x="46038" y="1027113"/>
          <a:ext cx="8990012" cy="3115730"/>
        </p:xfrm>
        <a:graphic>
          <a:graphicData uri="http://schemas.openxmlformats.org/drawingml/2006/table">
            <a:tbl>
              <a:tblPr/>
              <a:tblGrid>
                <a:gridCol w="2343369">
                  <a:extLst>
                    <a:ext uri="{9D8B030D-6E8A-4147-A177-3AD203B41FA5}">
                      <a16:colId xmlns:a16="http://schemas.microsoft.com/office/drawing/2014/main" val="20000"/>
                    </a:ext>
                  </a:extLst>
                </a:gridCol>
                <a:gridCol w="1052200">
                  <a:extLst>
                    <a:ext uri="{9D8B030D-6E8A-4147-A177-3AD203B41FA5}">
                      <a16:colId xmlns:a16="http://schemas.microsoft.com/office/drawing/2014/main" val="20001"/>
                    </a:ext>
                  </a:extLst>
                </a:gridCol>
                <a:gridCol w="1055905">
                  <a:extLst>
                    <a:ext uri="{9D8B030D-6E8A-4147-A177-3AD203B41FA5}">
                      <a16:colId xmlns:a16="http://schemas.microsoft.com/office/drawing/2014/main" val="20002"/>
                    </a:ext>
                  </a:extLst>
                </a:gridCol>
                <a:gridCol w="2458220">
                  <a:extLst>
                    <a:ext uri="{9D8B030D-6E8A-4147-A177-3AD203B41FA5}">
                      <a16:colId xmlns:a16="http://schemas.microsoft.com/office/drawing/2014/main" val="20003"/>
                    </a:ext>
                  </a:extLst>
                </a:gridCol>
                <a:gridCol w="1052200">
                  <a:extLst>
                    <a:ext uri="{9D8B030D-6E8A-4147-A177-3AD203B41FA5}">
                      <a16:colId xmlns:a16="http://schemas.microsoft.com/office/drawing/2014/main" val="20004"/>
                    </a:ext>
                  </a:extLst>
                </a:gridCol>
                <a:gridCol w="1028118">
                  <a:extLst>
                    <a:ext uri="{9D8B030D-6E8A-4147-A177-3AD203B41FA5}">
                      <a16:colId xmlns:a16="http://schemas.microsoft.com/office/drawing/2014/main" val="20005"/>
                    </a:ext>
                  </a:extLst>
                </a:gridCol>
              </a:tblGrid>
              <a:tr h="3789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rgbClr val="424242"/>
                          </a:solidFill>
                          <a:effectLst/>
                          <a:latin typeface="Times New Roman" pitchFamily="18" charset="0"/>
                          <a:cs typeface="Times New Roman" pitchFamily="18" charset="0"/>
                        </a:rPr>
                        <a:t>Aktiva</a:t>
                      </a:r>
                      <a:endParaRPr kumimoji="0" lang="cs-CZ" sz="1800" b="0" i="0" u="none" strike="noStrike" cap="none" normalizeH="0" baseline="0" dirty="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2008</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2009</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Pasiva</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2008</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2009</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03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Dlouhodobá aktiva</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15 600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16 000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Základní kapitál</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10 400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10 400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424242"/>
                          </a:solidFill>
                          <a:effectLst/>
                          <a:latin typeface="Times New Roman" pitchFamily="18" charset="0"/>
                          <a:cs typeface="Times New Roman" pitchFamily="18" charset="0"/>
                        </a:rPr>
                        <a:t>Zásoby</a:t>
                      </a:r>
                      <a:endParaRPr kumimoji="0" lang="cs-CZ" sz="1800" b="0" i="0" u="none" strike="noStrike" cap="none" normalizeH="0" baseline="0" dirty="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424242"/>
                          </a:solidFill>
                          <a:effectLst/>
                          <a:latin typeface="Times New Roman" pitchFamily="18" charset="0"/>
                          <a:cs typeface="Times New Roman" pitchFamily="18" charset="0"/>
                        </a:rPr>
                        <a:t>  4 000</a:t>
                      </a:r>
                      <a:endParaRPr kumimoji="0" lang="cs-CZ" sz="1800" b="0" i="0" u="none" strike="noStrike" cap="none" normalizeH="0" baseline="0" dirty="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4 400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rgbClr val="424242"/>
                          </a:solidFill>
                          <a:effectLst/>
                          <a:latin typeface="Times New Roman" pitchFamily="18" charset="0"/>
                          <a:cs typeface="Times New Roman" pitchFamily="18" charset="0"/>
                        </a:rPr>
                        <a:t>Hospodářský výsledek běžného období</a:t>
                      </a:r>
                      <a:endParaRPr kumimoji="0" lang="cs-CZ" sz="1800" b="0" i="0" u="none" strike="noStrike" cap="none" normalizeH="0" baseline="0" dirty="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1 352</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1 560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Pohledávky</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2 000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2 800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Ostat. složky vlast. kap.</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4 648</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4 840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03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Finanční majetek</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1 600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2 000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Dlouhodobé úvěry</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2 400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2 800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61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Krátkodobé závazky</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4 400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rgbClr val="424242"/>
                          </a:solidFill>
                          <a:effectLst/>
                          <a:latin typeface="Times New Roman" pitchFamily="18" charset="0"/>
                          <a:cs typeface="Times New Roman" pitchFamily="18" charset="0"/>
                        </a:rPr>
                        <a:t>  5 600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03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rgbClr val="424242"/>
                          </a:solidFill>
                          <a:effectLst/>
                          <a:latin typeface="Times New Roman" pitchFamily="18" charset="0"/>
                          <a:cs typeface="Times New Roman" pitchFamily="18" charset="0"/>
                        </a:rPr>
                        <a:t>Celkem</a:t>
                      </a:r>
                      <a:endParaRPr kumimoji="0" lang="cs-CZ" sz="1800" b="0" i="0" u="none" strike="noStrike" cap="none" normalizeH="0" baseline="0" dirty="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23 200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25 200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Celkem</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424242"/>
                          </a:solidFill>
                          <a:effectLst/>
                          <a:latin typeface="Times New Roman" pitchFamily="18" charset="0"/>
                          <a:cs typeface="Times New Roman" pitchFamily="18" charset="0"/>
                        </a:rPr>
                        <a:t>23 200</a:t>
                      </a:r>
                      <a:endParaRPr kumimoji="0" lang="cs-CZ" sz="1800" b="0" i="0" u="none" strike="noStrike" cap="none" normalizeH="0" baseline="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rgbClr val="424242"/>
                          </a:solidFill>
                          <a:effectLst/>
                          <a:latin typeface="Times New Roman" pitchFamily="18" charset="0"/>
                          <a:cs typeface="Times New Roman" pitchFamily="18" charset="0"/>
                        </a:rPr>
                        <a:t>25 200</a:t>
                      </a:r>
                      <a:endParaRPr kumimoji="0" lang="cs-CZ" sz="1800" b="0" i="0" u="none" strike="noStrike" cap="none" normalizeH="0" baseline="0" dirty="0">
                        <a:ln>
                          <a:noFill/>
                        </a:ln>
                        <a:solidFill>
                          <a:schemeClr val="tx1"/>
                        </a:solidFill>
                        <a:effectLst/>
                        <a:latin typeface="Arial" charset="0"/>
                        <a:cs typeface="Arial" charset="0"/>
                      </a:endParaRPr>
                    </a:p>
                  </a:txBody>
                  <a:tcPr marL="91433" marR="91433"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15100" name="Text Box 60"/>
          <p:cNvSpPr txBox="1">
            <a:spLocks noChangeArrowheads="1"/>
          </p:cNvSpPr>
          <p:nvPr/>
        </p:nvSpPr>
        <p:spPr bwMode="auto">
          <a:xfrm>
            <a:off x="200025" y="71438"/>
            <a:ext cx="8353425" cy="955675"/>
          </a:xfrm>
          <a:prstGeom prst="rect">
            <a:avLst/>
          </a:prstGeom>
          <a:solidFill>
            <a:schemeClr val="bg1"/>
          </a:solidFill>
          <a:ln>
            <a:noFill/>
          </a:ln>
          <a:effectLs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spcBef>
                <a:spcPct val="50000"/>
              </a:spcBef>
            </a:pPr>
            <a:r>
              <a:rPr lang="cs-CZ" sz="2800" b="1" dirty="0"/>
              <a:t>Na základě údajů v rozvaze zjistěte rentabilitu celkových aktiv a rentabilitu vlastního kapitálu.</a:t>
            </a:r>
          </a:p>
        </p:txBody>
      </p:sp>
      <p:sp>
        <p:nvSpPr>
          <p:cNvPr id="215101" name="Rectangle 3"/>
          <p:cNvSpPr txBox="1">
            <a:spLocks noChangeArrowheads="1"/>
          </p:cNvSpPr>
          <p:nvPr/>
        </p:nvSpPr>
        <p:spPr bwMode="auto">
          <a:xfrm>
            <a:off x="107950" y="4292600"/>
            <a:ext cx="903605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nSpc>
                <a:spcPct val="80000"/>
              </a:lnSpc>
              <a:spcBef>
                <a:spcPct val="20000"/>
              </a:spcBef>
              <a:buFont typeface="Wingdings" pitchFamily="2" charset="2"/>
              <a:buNone/>
            </a:pPr>
            <a:r>
              <a:rPr lang="cs-CZ" sz="2000" dirty="0">
                <a:latin typeface="Century Gothic" pitchFamily="34" charset="0"/>
              </a:rPr>
              <a:t>Ukazatel					rok 2008			</a:t>
            </a:r>
          </a:p>
          <a:p>
            <a:pPr>
              <a:lnSpc>
                <a:spcPct val="80000"/>
              </a:lnSpc>
              <a:spcBef>
                <a:spcPct val="20000"/>
              </a:spcBef>
              <a:buFont typeface="Wingdings" pitchFamily="2" charset="2"/>
              <a:buNone/>
            </a:pPr>
            <a:r>
              <a:rPr lang="cs-CZ" sz="2000" dirty="0">
                <a:latin typeface="Century Gothic" pitchFamily="34" charset="0"/>
              </a:rPr>
              <a:t>1. Rentabilita celkových aktiv		</a:t>
            </a:r>
          </a:p>
          <a:p>
            <a:pPr>
              <a:lnSpc>
                <a:spcPct val="80000"/>
              </a:lnSpc>
              <a:spcBef>
                <a:spcPct val="20000"/>
              </a:spcBef>
              <a:buFont typeface="Wingdings" pitchFamily="2" charset="2"/>
              <a:buNone/>
            </a:pPr>
            <a:r>
              <a:rPr lang="cs-CZ" sz="2000" dirty="0">
                <a:latin typeface="Century Gothic" pitchFamily="34" charset="0"/>
              </a:rPr>
              <a:t>2. Rentabilita vlastního kapitálu		</a:t>
            </a:r>
          </a:p>
          <a:p>
            <a:pPr>
              <a:lnSpc>
                <a:spcPct val="80000"/>
              </a:lnSpc>
              <a:spcBef>
                <a:spcPct val="20000"/>
              </a:spcBef>
              <a:buFont typeface="Wingdings" pitchFamily="2" charset="2"/>
              <a:buNone/>
            </a:pPr>
            <a:r>
              <a:rPr lang="cs-CZ" sz="2000" dirty="0">
                <a:latin typeface="Century Gothic" pitchFamily="34" charset="0"/>
              </a:rPr>
              <a:t>								rok 2009</a:t>
            </a:r>
          </a:p>
          <a:p>
            <a:pPr marL="457200" indent="-457200">
              <a:lnSpc>
                <a:spcPct val="80000"/>
              </a:lnSpc>
              <a:spcBef>
                <a:spcPct val="20000"/>
              </a:spcBef>
              <a:buFont typeface="Wingdings" pitchFamily="2" charset="2"/>
              <a:buAutoNum type="arabicPeriod"/>
            </a:pPr>
            <a:r>
              <a:rPr lang="cs-CZ" sz="2000" dirty="0">
                <a:latin typeface="Century Gothic" pitchFamily="34" charset="0"/>
              </a:rPr>
              <a:t>Rentabilita celkových aktiv		</a:t>
            </a:r>
          </a:p>
          <a:p>
            <a:pPr marL="457200" indent="-457200">
              <a:lnSpc>
                <a:spcPct val="80000"/>
              </a:lnSpc>
              <a:spcBef>
                <a:spcPct val="20000"/>
              </a:spcBef>
              <a:buFont typeface="Wingdings" pitchFamily="2" charset="2"/>
              <a:buAutoNum type="arabicPeriod"/>
            </a:pPr>
            <a:r>
              <a:rPr lang="cs-CZ" sz="2000" dirty="0">
                <a:latin typeface="Century Gothic" pitchFamily="34" charset="0"/>
              </a:rPr>
              <a:t>Rentabilita vlastního kapitálu	</a:t>
            </a:r>
          </a:p>
        </p:txBody>
      </p:sp>
    </p:spTree>
    <p:extLst>
      <p:ext uri="{BB962C8B-B14F-4D97-AF65-F5344CB8AC3E}">
        <p14:creationId xmlns:p14="http://schemas.microsoft.com/office/powerpoint/2010/main" val="2580879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0643" y="245097"/>
            <a:ext cx="8893175" cy="836613"/>
          </a:xfrm>
        </p:spPr>
        <p:txBody>
          <a:bodyPr/>
          <a:lstStyle/>
          <a:p>
            <a:pPr fontAlgn="auto">
              <a:spcAft>
                <a:spcPts val="0"/>
              </a:spcAft>
              <a:defRPr/>
            </a:pPr>
            <a:r>
              <a:rPr lang="cs-CZ" sz="3600" b="1" dirty="0"/>
              <a:t>Ukazatele likvidity</a:t>
            </a:r>
          </a:p>
        </p:txBody>
      </p:sp>
      <p:sp>
        <p:nvSpPr>
          <p:cNvPr id="15363" name="Rectangle 3"/>
          <p:cNvSpPr>
            <a:spLocks noGrp="1" noChangeArrowheads="1"/>
          </p:cNvSpPr>
          <p:nvPr>
            <p:ph idx="1"/>
          </p:nvPr>
        </p:nvSpPr>
        <p:spPr>
          <a:xfrm>
            <a:off x="250825" y="908050"/>
            <a:ext cx="8785225" cy="5473700"/>
          </a:xfrm>
        </p:spPr>
        <p:txBody>
          <a:bodyPr rtlCol="0">
            <a:normAutofit fontScale="85000" lnSpcReduction="20000"/>
          </a:bodyPr>
          <a:lstStyle/>
          <a:p>
            <a:pPr algn="just" fontAlgn="auto">
              <a:lnSpc>
                <a:spcPct val="110000"/>
              </a:lnSpc>
              <a:spcAft>
                <a:spcPts val="0"/>
              </a:spcAft>
              <a:defRPr/>
            </a:pPr>
            <a:r>
              <a:rPr lang="cs-CZ" sz="2800" b="1" dirty="0"/>
              <a:t>Ukazatele likvidity měří schopnost firmy uspokojit (vyrovnat) své splatné závazky. </a:t>
            </a:r>
          </a:p>
          <a:p>
            <a:pPr algn="just" fontAlgn="auto">
              <a:lnSpc>
                <a:spcPct val="110000"/>
              </a:lnSpc>
              <a:spcAft>
                <a:spcPts val="0"/>
              </a:spcAft>
              <a:defRPr/>
            </a:pPr>
            <a:r>
              <a:rPr lang="cs-CZ" sz="2800" dirty="0"/>
              <a:t>Mají odpovědět na otázku, zda firma bude schopna vyrovnat své dluhy, když nastane doba jejich splatnosti. Ukazatelé likvidity poměřují to, čím je možno platit (čitatel) tím, co je nutno zaplatit (jmenovatel).</a:t>
            </a:r>
          </a:p>
          <a:p>
            <a:pPr algn="just" fontAlgn="auto">
              <a:lnSpc>
                <a:spcPct val="110000"/>
              </a:lnSpc>
              <a:spcAft>
                <a:spcPts val="0"/>
              </a:spcAft>
              <a:defRPr/>
            </a:pPr>
            <a:r>
              <a:rPr lang="cs-CZ" sz="2800" dirty="0"/>
              <a:t>Ukazatelé likvidity mají různou úroveň v závislosti na rychlosti přeměny různých druhů oběžného majetku na peněžní prostředky</a:t>
            </a:r>
          </a:p>
          <a:p>
            <a:pPr algn="just" fontAlgn="auto">
              <a:lnSpc>
                <a:spcPct val="80000"/>
              </a:lnSpc>
              <a:spcAft>
                <a:spcPts val="0"/>
              </a:spcAft>
              <a:buFont typeface="Wingdings" pitchFamily="2" charset="2"/>
              <a:buNone/>
              <a:defRPr/>
            </a:pPr>
            <a:endParaRPr lang="cs-CZ" sz="2600" dirty="0"/>
          </a:p>
          <a:p>
            <a:pPr algn="just" fontAlgn="auto">
              <a:lnSpc>
                <a:spcPct val="80000"/>
              </a:lnSpc>
              <a:spcAft>
                <a:spcPts val="0"/>
              </a:spcAft>
              <a:buFont typeface="Wingdings" pitchFamily="2" charset="2"/>
              <a:buNone/>
              <a:defRPr/>
            </a:pPr>
            <a:endParaRPr lang="cs-CZ" sz="2600" dirty="0"/>
          </a:p>
          <a:p>
            <a:pPr algn="just" fontAlgn="auto">
              <a:lnSpc>
                <a:spcPct val="80000"/>
              </a:lnSpc>
              <a:spcAft>
                <a:spcPts val="0"/>
              </a:spcAft>
              <a:defRPr/>
            </a:pPr>
            <a:r>
              <a:rPr lang="cs-CZ" sz="2600" dirty="0"/>
              <a:t>Běžná likvidita</a:t>
            </a:r>
          </a:p>
          <a:p>
            <a:pPr algn="just" fontAlgn="auto">
              <a:lnSpc>
                <a:spcPct val="80000"/>
              </a:lnSpc>
              <a:spcAft>
                <a:spcPts val="0"/>
              </a:spcAft>
              <a:defRPr/>
            </a:pPr>
            <a:endParaRPr lang="cs-CZ" sz="2600" dirty="0"/>
          </a:p>
          <a:p>
            <a:pPr algn="just" fontAlgn="auto">
              <a:lnSpc>
                <a:spcPct val="80000"/>
              </a:lnSpc>
              <a:spcAft>
                <a:spcPts val="0"/>
              </a:spcAft>
              <a:defRPr/>
            </a:pPr>
            <a:r>
              <a:rPr lang="cs-CZ" sz="2600" dirty="0"/>
              <a:t>Rychlá (pohotová) likvidita </a:t>
            </a:r>
          </a:p>
          <a:p>
            <a:pPr algn="just" fontAlgn="auto">
              <a:lnSpc>
                <a:spcPct val="80000"/>
              </a:lnSpc>
              <a:spcAft>
                <a:spcPts val="0"/>
              </a:spcAft>
              <a:defRPr/>
            </a:pPr>
            <a:endParaRPr lang="cs-CZ" sz="2600" dirty="0"/>
          </a:p>
          <a:p>
            <a:pPr algn="just" fontAlgn="auto">
              <a:lnSpc>
                <a:spcPct val="80000"/>
              </a:lnSpc>
              <a:spcAft>
                <a:spcPts val="0"/>
              </a:spcAft>
              <a:defRPr/>
            </a:pPr>
            <a:r>
              <a:rPr lang="cs-CZ" sz="2600" dirty="0"/>
              <a:t>Okamžitá likvidita (peněžní (cash) likvidita, hotovostní poměr) </a:t>
            </a:r>
          </a:p>
          <a:p>
            <a:pPr algn="just" fontAlgn="auto">
              <a:lnSpc>
                <a:spcPct val="80000"/>
              </a:lnSpc>
              <a:spcAft>
                <a:spcPts val="0"/>
              </a:spcAft>
              <a:defRPr/>
            </a:pPr>
            <a:endParaRPr lang="cs-CZ" sz="2600" dirty="0"/>
          </a:p>
          <a:p>
            <a:pPr algn="just" fontAlgn="auto">
              <a:lnSpc>
                <a:spcPct val="80000"/>
              </a:lnSpc>
              <a:spcAft>
                <a:spcPts val="0"/>
              </a:spcAft>
              <a:defRPr/>
            </a:pPr>
            <a:r>
              <a:rPr lang="cs-CZ" sz="2600" dirty="0"/>
              <a:t>Čistý pracovní kapitál </a:t>
            </a:r>
          </a:p>
        </p:txBody>
      </p:sp>
    </p:spTree>
    <p:extLst>
      <p:ext uri="{BB962C8B-B14F-4D97-AF65-F5344CB8AC3E}">
        <p14:creationId xmlns:p14="http://schemas.microsoft.com/office/powerpoint/2010/main" val="3241566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4598" y="22602"/>
            <a:ext cx="8229600" cy="1125538"/>
          </a:xfrm>
        </p:spPr>
        <p:txBody>
          <a:bodyPr>
            <a:normAutofit/>
          </a:bodyPr>
          <a:lstStyle/>
          <a:p>
            <a:pPr fontAlgn="auto">
              <a:spcAft>
                <a:spcPts val="0"/>
              </a:spcAft>
              <a:defRPr/>
            </a:pPr>
            <a:r>
              <a:rPr lang="cs-CZ" b="1" dirty="0"/>
              <a:t>Ukazatele likvidity</a:t>
            </a:r>
          </a:p>
        </p:txBody>
      </p:sp>
      <p:sp>
        <p:nvSpPr>
          <p:cNvPr id="3" name="Zástupný symbol pro obsah 2"/>
          <p:cNvSpPr>
            <a:spLocks noGrp="1"/>
          </p:cNvSpPr>
          <p:nvPr>
            <p:ph idx="1"/>
          </p:nvPr>
        </p:nvSpPr>
        <p:spPr>
          <a:xfrm>
            <a:off x="107950" y="1125538"/>
            <a:ext cx="8928100" cy="4929574"/>
          </a:xfrm>
        </p:spPr>
        <p:txBody>
          <a:bodyPr rtlCol="0">
            <a:normAutofit fontScale="85000" lnSpcReduction="20000"/>
          </a:bodyPr>
          <a:lstStyle/>
          <a:p>
            <a:pPr marL="0" indent="0" fontAlgn="auto">
              <a:spcAft>
                <a:spcPts val="0"/>
              </a:spcAft>
              <a:buFont typeface="Arial" pitchFamily="34" charset="0"/>
              <a:buNone/>
              <a:defRPr/>
            </a:pPr>
            <a:r>
              <a:rPr lang="cs-CZ" b="1" dirty="0"/>
              <a:t>Běžná likvidita= Oběžná aktiva/krátkodobé závazky</a:t>
            </a:r>
          </a:p>
          <a:p>
            <a:pPr marL="0" indent="0" fontAlgn="auto">
              <a:spcAft>
                <a:spcPts val="0"/>
              </a:spcAft>
              <a:buFont typeface="Arial" pitchFamily="34" charset="0"/>
              <a:buNone/>
              <a:defRPr/>
            </a:pPr>
            <a:r>
              <a:rPr lang="cs-CZ" dirty="0"/>
              <a:t>(III. stupně)</a:t>
            </a:r>
          </a:p>
          <a:p>
            <a:pPr fontAlgn="auto">
              <a:spcAft>
                <a:spcPts val="0"/>
              </a:spcAft>
              <a:defRPr/>
            </a:pPr>
            <a:r>
              <a:rPr lang="cs-CZ" dirty="0"/>
              <a:t>Tento ukazatel měří platební schopnost podniku z hlediska kratšího období (obvykle se počítá měsíčně).</a:t>
            </a:r>
          </a:p>
          <a:p>
            <a:pPr fontAlgn="auto">
              <a:spcAft>
                <a:spcPts val="0"/>
              </a:spcAft>
              <a:defRPr/>
            </a:pPr>
            <a:r>
              <a:rPr lang="cs-CZ" dirty="0"/>
              <a:t>V čitateli se uvádějí veškerá oběžná aktiva, ve jmenovateli všechny peněžní závazky splatné do 1 roku.</a:t>
            </a:r>
          </a:p>
          <a:p>
            <a:pPr fontAlgn="auto">
              <a:spcAft>
                <a:spcPts val="0"/>
              </a:spcAft>
              <a:defRPr/>
            </a:pPr>
            <a:r>
              <a:rPr lang="cs-CZ" dirty="0"/>
              <a:t>Ve světě se za jeho přijatelnou hodnotu považuje </a:t>
            </a:r>
            <a:br>
              <a:rPr lang="cs-CZ" dirty="0"/>
            </a:br>
            <a:r>
              <a:rPr lang="cs-CZ" b="1" dirty="0"/>
              <a:t>1,5 -2,5</a:t>
            </a:r>
          </a:p>
          <a:p>
            <a:pPr marL="342900" lvl="1" indent="-342900" fontAlgn="auto">
              <a:spcAft>
                <a:spcPts val="0"/>
              </a:spcAft>
              <a:buFont typeface="Arial" pitchFamily="34" charset="0"/>
              <a:buChar char="•"/>
              <a:defRPr/>
            </a:pPr>
            <a:r>
              <a:rPr lang="cs-CZ" sz="2400" dirty="0"/>
              <a:t>Ukazatel je „citlivý" na strukturu zásob a jejich reálné oceňování vzhledem k jejich prodejnosti a na strukturu pohledávek vzhledem k jejich neplacení ve lhůtě či nedobytnosti</a:t>
            </a:r>
            <a:r>
              <a:rPr lang="cs-CZ" sz="2000" dirty="0"/>
              <a:t>. </a:t>
            </a:r>
          </a:p>
          <a:p>
            <a:pPr fontAlgn="auto">
              <a:spcAft>
                <a:spcPts val="0"/>
              </a:spcAft>
              <a:defRPr/>
            </a:pPr>
            <a:endParaRPr lang="cs-CZ" dirty="0"/>
          </a:p>
          <a:p>
            <a:pPr fontAlgn="auto">
              <a:spcAft>
                <a:spcPts val="0"/>
              </a:spcAft>
              <a:defRPr/>
            </a:pPr>
            <a:r>
              <a:rPr lang="cs-CZ" dirty="0"/>
              <a:t>Podnik ALTAIR, s.r.o. dosáhl těchto hodnot ukazatele:</a:t>
            </a:r>
          </a:p>
          <a:p>
            <a:pPr fontAlgn="auto">
              <a:spcAft>
                <a:spcPts val="0"/>
              </a:spcAft>
              <a:defRPr/>
            </a:pPr>
            <a:endParaRPr lang="cs-CZ" dirty="0"/>
          </a:p>
          <a:p>
            <a:pPr fontAlgn="auto">
              <a:spcAft>
                <a:spcPts val="0"/>
              </a:spcAft>
              <a:defRPr/>
            </a:pPr>
            <a:endParaRPr lang="cs-CZ" dirty="0"/>
          </a:p>
        </p:txBody>
      </p:sp>
    </p:spTree>
    <p:extLst>
      <p:ext uri="{BB962C8B-B14F-4D97-AF65-F5344CB8AC3E}">
        <p14:creationId xmlns:p14="http://schemas.microsoft.com/office/powerpoint/2010/main" val="2993276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40903" y="131975"/>
            <a:ext cx="8229600" cy="692150"/>
          </a:xfrm>
        </p:spPr>
        <p:txBody>
          <a:bodyPr>
            <a:normAutofit fontScale="90000"/>
          </a:bodyPr>
          <a:lstStyle/>
          <a:p>
            <a:pPr fontAlgn="auto">
              <a:spcAft>
                <a:spcPts val="0"/>
              </a:spcAft>
              <a:defRPr/>
            </a:pPr>
            <a:r>
              <a:rPr lang="cs-CZ" dirty="0"/>
              <a:t>Ukazatele likvidity</a:t>
            </a:r>
          </a:p>
        </p:txBody>
      </p:sp>
      <p:sp>
        <p:nvSpPr>
          <p:cNvPr id="3" name="Zástupný symbol pro obsah 2"/>
          <p:cNvSpPr>
            <a:spLocks noGrp="1"/>
          </p:cNvSpPr>
          <p:nvPr>
            <p:ph idx="1"/>
          </p:nvPr>
        </p:nvSpPr>
        <p:spPr>
          <a:xfrm>
            <a:off x="323850" y="981075"/>
            <a:ext cx="8640763" cy="4906769"/>
          </a:xfrm>
        </p:spPr>
        <p:txBody>
          <a:bodyPr rtlCol="0">
            <a:normAutofit fontScale="70000" lnSpcReduction="20000"/>
          </a:bodyPr>
          <a:lstStyle/>
          <a:p>
            <a:pPr marL="0" indent="0" fontAlgn="auto">
              <a:spcAft>
                <a:spcPts val="0"/>
              </a:spcAft>
              <a:buFont typeface="Arial" pitchFamily="34" charset="0"/>
              <a:buNone/>
              <a:defRPr/>
            </a:pPr>
            <a:r>
              <a:rPr lang="cs-CZ" b="1" dirty="0"/>
              <a:t>Pohotová likvidita = (OA-zásoby)/krátkodobé závazky</a:t>
            </a:r>
          </a:p>
          <a:p>
            <a:pPr marL="0" indent="0" fontAlgn="auto">
              <a:spcAft>
                <a:spcPts val="0"/>
              </a:spcAft>
              <a:buFont typeface="Arial" pitchFamily="34" charset="0"/>
              <a:buNone/>
              <a:defRPr/>
            </a:pPr>
            <a:r>
              <a:rPr lang="cs-CZ" dirty="0"/>
              <a:t>(II. stupně)</a:t>
            </a:r>
            <a:endParaRPr lang="cs-CZ" b="1" dirty="0"/>
          </a:p>
          <a:p>
            <a:pPr fontAlgn="auto">
              <a:spcAft>
                <a:spcPts val="0"/>
              </a:spcAft>
              <a:defRPr/>
            </a:pPr>
            <a:r>
              <a:rPr lang="cs-CZ" dirty="0"/>
              <a:t>Tento ukazatel měří platební schopnost podniku po odečtení zásob z oběžných aktiv. Lépe proto vystihuje okamžitou platební schopnost. Zásoby jsou totiž obvykle méně likvidní než ostatní oběžná aktiva a jejich případný prodej je obvykle ztrátový a ohrozí-li budoucí výrobu, může vést až k bankrotu firmy. </a:t>
            </a:r>
          </a:p>
          <a:p>
            <a:pPr fontAlgn="auto">
              <a:spcAft>
                <a:spcPts val="0"/>
              </a:spcAft>
              <a:defRPr/>
            </a:pPr>
            <a:r>
              <a:rPr lang="cs-CZ" dirty="0"/>
              <a:t>Krátkodobé pohledávky musí být očištěné od těžko vymahatelných a pochybných pohledávek, protože by neoprávněně zlepšovaly hodnotu ukazatele.</a:t>
            </a:r>
          </a:p>
          <a:p>
            <a:pPr fontAlgn="auto">
              <a:spcAft>
                <a:spcPts val="0"/>
              </a:spcAft>
              <a:defRPr/>
            </a:pPr>
            <a:endParaRPr lang="cs-CZ" dirty="0"/>
          </a:p>
          <a:p>
            <a:pPr fontAlgn="auto">
              <a:spcAft>
                <a:spcPts val="0"/>
              </a:spcAft>
              <a:defRPr/>
            </a:pPr>
            <a:r>
              <a:rPr lang="cs-CZ" dirty="0"/>
              <a:t>Doporučované hodnoty jsou </a:t>
            </a:r>
            <a:r>
              <a:rPr lang="cs-CZ" b="1" dirty="0"/>
              <a:t>1-1,5</a:t>
            </a:r>
          </a:p>
          <a:p>
            <a:pPr fontAlgn="auto">
              <a:spcAft>
                <a:spcPts val="0"/>
              </a:spcAft>
              <a:defRPr/>
            </a:pPr>
            <a:endParaRPr lang="cs-CZ" b="1" dirty="0"/>
          </a:p>
          <a:p>
            <a:pPr fontAlgn="auto">
              <a:spcAft>
                <a:spcPts val="0"/>
              </a:spcAft>
              <a:defRPr/>
            </a:pPr>
            <a:r>
              <a:rPr lang="cs-CZ" dirty="0"/>
              <a:t>Firma ALTAIR dosáhla těchto hodnot ukazatele:</a:t>
            </a:r>
          </a:p>
        </p:txBody>
      </p:sp>
    </p:spTree>
    <p:extLst>
      <p:ext uri="{BB962C8B-B14F-4D97-AF65-F5344CB8AC3E}">
        <p14:creationId xmlns:p14="http://schemas.microsoft.com/office/powerpoint/2010/main" val="3184657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88037" y="84841"/>
            <a:ext cx="8229600" cy="1196975"/>
          </a:xfrm>
        </p:spPr>
        <p:txBody>
          <a:bodyPr>
            <a:normAutofit/>
          </a:bodyPr>
          <a:lstStyle/>
          <a:p>
            <a:pPr fontAlgn="auto">
              <a:spcAft>
                <a:spcPts val="0"/>
              </a:spcAft>
              <a:defRPr/>
            </a:pPr>
            <a:r>
              <a:rPr lang="cs-CZ" b="1" dirty="0"/>
              <a:t>Ukazatele likvidity</a:t>
            </a:r>
          </a:p>
        </p:txBody>
      </p:sp>
      <p:sp>
        <p:nvSpPr>
          <p:cNvPr id="3" name="Zástupný symbol pro obsah 2"/>
          <p:cNvSpPr>
            <a:spLocks noGrp="1"/>
          </p:cNvSpPr>
          <p:nvPr>
            <p:ph idx="1"/>
          </p:nvPr>
        </p:nvSpPr>
        <p:spPr>
          <a:xfrm>
            <a:off x="395288" y="1196975"/>
            <a:ext cx="8291512" cy="5472113"/>
          </a:xfrm>
        </p:spPr>
        <p:txBody>
          <a:bodyPr rtlCol="0">
            <a:normAutofit fontScale="85000" lnSpcReduction="20000"/>
          </a:bodyPr>
          <a:lstStyle/>
          <a:p>
            <a:pPr marL="0" indent="0" fontAlgn="auto">
              <a:spcAft>
                <a:spcPts val="0"/>
              </a:spcAft>
              <a:buFont typeface="Arial" pitchFamily="34" charset="0"/>
              <a:buNone/>
              <a:defRPr/>
            </a:pPr>
            <a:r>
              <a:rPr lang="cs-CZ" b="1" dirty="0"/>
              <a:t>Okamžitá likvidita = KFM/krátkodobé závazky</a:t>
            </a:r>
          </a:p>
          <a:p>
            <a:pPr marL="0" indent="0" fontAlgn="auto">
              <a:spcAft>
                <a:spcPts val="0"/>
              </a:spcAft>
              <a:buFont typeface="Arial" pitchFamily="34" charset="0"/>
              <a:buNone/>
              <a:defRPr/>
            </a:pPr>
            <a:r>
              <a:rPr lang="cs-CZ" dirty="0"/>
              <a:t>(I. stupně)</a:t>
            </a:r>
          </a:p>
          <a:p>
            <a:pPr fontAlgn="auto">
              <a:spcAft>
                <a:spcPts val="0"/>
              </a:spcAft>
              <a:defRPr/>
            </a:pPr>
            <a:r>
              <a:rPr lang="cs-CZ" dirty="0"/>
              <a:t>Ukazatel měří okamžitou likviditu podniku, tj. podíl volných peněžních prostředků vůči krátkodobým závazkům (</a:t>
            </a:r>
            <a:r>
              <a:rPr lang="cs-CZ" i="1" dirty="0"/>
              <a:t>hotovosti +obchodovatelné CP)</a:t>
            </a:r>
            <a:r>
              <a:rPr lang="cs-CZ" dirty="0"/>
              <a:t>.</a:t>
            </a:r>
          </a:p>
          <a:p>
            <a:pPr fontAlgn="auto">
              <a:spcAft>
                <a:spcPts val="0"/>
              </a:spcAft>
              <a:defRPr/>
            </a:pPr>
            <a:r>
              <a:rPr lang="cs-CZ" dirty="0"/>
              <a:t>Doporučená hodnota je 0,2 - 0,5.</a:t>
            </a:r>
          </a:p>
          <a:p>
            <a:pPr fontAlgn="auto">
              <a:spcAft>
                <a:spcPts val="0"/>
              </a:spcAft>
              <a:defRPr/>
            </a:pPr>
            <a:endParaRPr lang="cs-CZ" dirty="0"/>
          </a:p>
          <a:p>
            <a:pPr fontAlgn="auto">
              <a:lnSpc>
                <a:spcPct val="80000"/>
              </a:lnSpc>
              <a:spcAft>
                <a:spcPts val="0"/>
              </a:spcAft>
              <a:buFontTx/>
              <a:buNone/>
              <a:defRPr/>
            </a:pPr>
            <a:r>
              <a:rPr lang="cs-CZ" sz="2800" b="1" dirty="0"/>
              <a:t>Pojmy související s likviditou:</a:t>
            </a:r>
          </a:p>
          <a:p>
            <a:pPr fontAlgn="auto">
              <a:lnSpc>
                <a:spcPct val="80000"/>
              </a:lnSpc>
              <a:spcAft>
                <a:spcPts val="0"/>
              </a:spcAft>
              <a:defRPr/>
            </a:pPr>
            <a:r>
              <a:rPr lang="cs-CZ" b="1" dirty="0"/>
              <a:t>Solventnost: </a:t>
            </a:r>
            <a:r>
              <a:rPr lang="cs-CZ" dirty="0"/>
              <a:t>schopnost podniku hradit včas, v požadované výši všechny splatné závazky</a:t>
            </a:r>
          </a:p>
          <a:p>
            <a:pPr fontAlgn="auto">
              <a:lnSpc>
                <a:spcPct val="80000"/>
              </a:lnSpc>
              <a:spcAft>
                <a:spcPts val="0"/>
              </a:spcAft>
              <a:defRPr/>
            </a:pPr>
            <a:r>
              <a:rPr lang="cs-CZ" b="1" dirty="0"/>
              <a:t>Likvidita:</a:t>
            </a:r>
            <a:r>
              <a:rPr lang="cs-CZ" dirty="0"/>
              <a:t> schopnost podniku přeměnit svá aktiva na peněžní prostředky a těmi krýt v čas, v požadované podobně všechny splatné závazky</a:t>
            </a:r>
          </a:p>
          <a:p>
            <a:pPr fontAlgn="auto">
              <a:lnSpc>
                <a:spcPct val="80000"/>
              </a:lnSpc>
              <a:spcAft>
                <a:spcPts val="0"/>
              </a:spcAft>
              <a:defRPr/>
            </a:pPr>
            <a:r>
              <a:rPr lang="cs-CZ" b="1" dirty="0"/>
              <a:t>Likvidnost:</a:t>
            </a:r>
            <a:r>
              <a:rPr lang="cs-CZ" dirty="0"/>
              <a:t> vyjadřuje míru obtížnosti transformace majetku do hotovostní formy</a:t>
            </a:r>
          </a:p>
          <a:p>
            <a:pPr fontAlgn="auto">
              <a:spcAft>
                <a:spcPts val="0"/>
              </a:spcAft>
              <a:defRPr/>
            </a:pPr>
            <a:endParaRPr lang="cs-CZ" dirty="0"/>
          </a:p>
        </p:txBody>
      </p:sp>
    </p:spTree>
    <p:extLst>
      <p:ext uri="{BB962C8B-B14F-4D97-AF65-F5344CB8AC3E}">
        <p14:creationId xmlns:p14="http://schemas.microsoft.com/office/powerpoint/2010/main" val="2975375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792" name="Group 288"/>
          <p:cNvGraphicFramePr>
            <a:graphicFrameLocks noGrp="1"/>
          </p:cNvGraphicFramePr>
          <p:nvPr/>
        </p:nvGraphicFramePr>
        <p:xfrm>
          <a:off x="107950" y="1773238"/>
          <a:ext cx="8856663" cy="4021137"/>
        </p:xfrm>
        <a:graphic>
          <a:graphicData uri="http://schemas.openxmlformats.org/drawingml/2006/table">
            <a:tbl>
              <a:tblPr/>
              <a:tblGrid>
                <a:gridCol w="2308609">
                  <a:extLst>
                    <a:ext uri="{9D8B030D-6E8A-4147-A177-3AD203B41FA5}">
                      <a16:colId xmlns:a16="http://schemas.microsoft.com/office/drawing/2014/main" val="20000"/>
                    </a:ext>
                  </a:extLst>
                </a:gridCol>
                <a:gridCol w="1036593">
                  <a:extLst>
                    <a:ext uri="{9D8B030D-6E8A-4147-A177-3AD203B41FA5}">
                      <a16:colId xmlns:a16="http://schemas.microsoft.com/office/drawing/2014/main" val="20001"/>
                    </a:ext>
                  </a:extLst>
                </a:gridCol>
                <a:gridCol w="1040243">
                  <a:extLst>
                    <a:ext uri="{9D8B030D-6E8A-4147-A177-3AD203B41FA5}">
                      <a16:colId xmlns:a16="http://schemas.microsoft.com/office/drawing/2014/main" val="20002"/>
                    </a:ext>
                  </a:extLst>
                </a:gridCol>
                <a:gridCol w="2421757">
                  <a:extLst>
                    <a:ext uri="{9D8B030D-6E8A-4147-A177-3AD203B41FA5}">
                      <a16:colId xmlns:a16="http://schemas.microsoft.com/office/drawing/2014/main" val="20003"/>
                    </a:ext>
                  </a:extLst>
                </a:gridCol>
                <a:gridCol w="1036593">
                  <a:extLst>
                    <a:ext uri="{9D8B030D-6E8A-4147-A177-3AD203B41FA5}">
                      <a16:colId xmlns:a16="http://schemas.microsoft.com/office/drawing/2014/main" val="20004"/>
                    </a:ext>
                  </a:extLst>
                </a:gridCol>
                <a:gridCol w="1012868">
                  <a:extLst>
                    <a:ext uri="{9D8B030D-6E8A-4147-A177-3AD203B41FA5}">
                      <a16:colId xmlns:a16="http://schemas.microsoft.com/office/drawing/2014/main" val="20005"/>
                    </a:ext>
                  </a:extLst>
                </a:gridCol>
              </a:tblGrid>
              <a:tr h="5307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424242"/>
                          </a:solidFill>
                          <a:effectLst/>
                          <a:latin typeface="Times New Roman" pitchFamily="18" charset="0"/>
                          <a:cs typeface="Times New Roman" pitchFamily="18" charset="0"/>
                        </a:rPr>
                        <a:t>Aktiva</a:t>
                      </a:r>
                      <a:endParaRPr kumimoji="0" lang="cs-CZ" sz="2000" b="0" i="0" u="none" strike="noStrike" cap="none" normalizeH="0" baseline="0" dirty="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2008</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2009</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Pasiva</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2008</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2009</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27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Dlouhodobá aktiva</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15 600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16 000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Základní kapitál</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10 400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10 400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Zásoby</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4 000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4 400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Hospodářský výsledek</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1 352</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1 560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1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rgbClr val="424242"/>
                          </a:solidFill>
                          <a:effectLst/>
                          <a:latin typeface="Times New Roman" pitchFamily="18" charset="0"/>
                          <a:cs typeface="Times New Roman" pitchFamily="18" charset="0"/>
                        </a:rPr>
                        <a:t>Pohledávky</a:t>
                      </a:r>
                      <a:endParaRPr kumimoji="0" lang="cs-CZ" sz="2000" b="0" i="0" u="none" strike="noStrike" cap="none" normalizeH="0" baseline="0" dirty="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2 000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2 800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Ostat. složky vlast. kap.</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4 648</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4 840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27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Finanční majetek</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1 600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2 000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Dlouhodobé úvěry</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2 400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2 800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75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Krátkodobé závazky</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4 400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rgbClr val="424242"/>
                          </a:solidFill>
                          <a:effectLst/>
                          <a:latin typeface="Times New Roman" pitchFamily="18" charset="0"/>
                          <a:cs typeface="Times New Roman" pitchFamily="18" charset="0"/>
                        </a:rPr>
                        <a:t>  5 600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27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Celkem</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23 200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25 200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Celkem</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424242"/>
                          </a:solidFill>
                          <a:effectLst/>
                          <a:latin typeface="Times New Roman" pitchFamily="18" charset="0"/>
                          <a:cs typeface="Times New Roman" pitchFamily="18" charset="0"/>
                        </a:rPr>
                        <a:t>23 200</a:t>
                      </a:r>
                      <a:endParaRPr kumimoji="0" lang="cs-CZ" sz="2000" b="0" i="0" u="none" strike="noStrike" cap="none" normalizeH="0" baseline="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424242"/>
                          </a:solidFill>
                          <a:effectLst/>
                          <a:latin typeface="Times New Roman" pitchFamily="18" charset="0"/>
                          <a:cs typeface="Times New Roman" pitchFamily="18" charset="0"/>
                        </a:rPr>
                        <a:t>25 200</a:t>
                      </a:r>
                      <a:endParaRPr kumimoji="0" lang="cs-CZ" sz="2000" b="0" i="0" u="none" strike="noStrike" cap="none" normalizeH="0" baseline="0" dirty="0">
                        <a:ln>
                          <a:noFill/>
                        </a:ln>
                        <a:solidFill>
                          <a:schemeClr val="tx1"/>
                        </a:solidFill>
                        <a:effectLst/>
                        <a:latin typeface="Arial" charset="0"/>
                        <a:cs typeface="Arial" charset="0"/>
                      </a:endParaRPr>
                    </a:p>
                  </a:txBody>
                  <a:tcPr marL="91437" marR="9143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23292" name="Text Box 279"/>
          <p:cNvSpPr txBox="1">
            <a:spLocks noChangeArrowheads="1"/>
          </p:cNvSpPr>
          <p:nvPr/>
        </p:nvSpPr>
        <p:spPr bwMode="auto">
          <a:xfrm>
            <a:off x="398942" y="665684"/>
            <a:ext cx="792162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lgn="ctr">
              <a:spcBef>
                <a:spcPct val="50000"/>
              </a:spcBef>
            </a:pPr>
            <a:r>
              <a:rPr lang="cs-CZ" sz="2800" b="1" dirty="0"/>
              <a:t>Na základě údajů z rozvahy vyhodnoťte likviditu podniku.</a:t>
            </a:r>
          </a:p>
        </p:txBody>
      </p:sp>
    </p:spTree>
    <p:extLst>
      <p:ext uri="{BB962C8B-B14F-4D97-AF65-F5344CB8AC3E}">
        <p14:creationId xmlns:p14="http://schemas.microsoft.com/office/powerpoint/2010/main" val="4022783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93712" y="452700"/>
            <a:ext cx="8229600" cy="1196975"/>
          </a:xfrm>
        </p:spPr>
        <p:txBody>
          <a:bodyPr/>
          <a:lstStyle/>
          <a:p>
            <a:pPr fontAlgn="auto">
              <a:spcAft>
                <a:spcPts val="0"/>
              </a:spcAft>
              <a:defRPr/>
            </a:pPr>
            <a:r>
              <a:rPr lang="cs-CZ" dirty="0"/>
              <a:t>Řešení</a:t>
            </a:r>
          </a:p>
        </p:txBody>
      </p:sp>
      <p:sp>
        <p:nvSpPr>
          <p:cNvPr id="224259" name="Rectangle 3"/>
          <p:cNvSpPr>
            <a:spLocks noGrp="1" noChangeArrowheads="1"/>
          </p:cNvSpPr>
          <p:nvPr>
            <p:ph idx="1"/>
          </p:nvPr>
        </p:nvSpPr>
        <p:spPr>
          <a:xfrm>
            <a:off x="323850" y="1773238"/>
            <a:ext cx="8640763" cy="4102100"/>
          </a:xfrm>
        </p:spPr>
        <p:txBody>
          <a:bodyPr/>
          <a:lstStyle/>
          <a:p>
            <a:pPr>
              <a:buFont typeface="Wingdings" pitchFamily="2" charset="2"/>
              <a:buNone/>
            </a:pPr>
            <a:r>
              <a:rPr lang="cs-CZ" sz="2000" b="1" u="sng" dirty="0"/>
              <a:t>Ukazatel:			rok 2008			rok 2009</a:t>
            </a:r>
          </a:p>
          <a:p>
            <a:pPr>
              <a:lnSpc>
                <a:spcPct val="20000"/>
              </a:lnSpc>
              <a:buFont typeface="Wingdings" pitchFamily="2" charset="2"/>
              <a:buNone/>
            </a:pPr>
            <a:endParaRPr lang="cs-CZ" sz="2000" b="1" u="sng" dirty="0"/>
          </a:p>
          <a:p>
            <a:pPr>
              <a:buFont typeface="Wingdings" pitchFamily="2" charset="2"/>
              <a:buNone/>
            </a:pPr>
            <a:r>
              <a:rPr lang="cs-CZ" sz="2000" dirty="0"/>
              <a:t>Likvidita 3. stupně	</a:t>
            </a:r>
          </a:p>
          <a:p>
            <a:pPr>
              <a:buFont typeface="Wingdings" pitchFamily="2" charset="2"/>
              <a:buNone/>
            </a:pPr>
            <a:r>
              <a:rPr lang="cs-CZ" sz="2000" dirty="0"/>
              <a:t>Likvidita 2. stupně	</a:t>
            </a:r>
          </a:p>
          <a:p>
            <a:pPr>
              <a:buFont typeface="Wingdings" pitchFamily="2" charset="2"/>
              <a:buNone/>
            </a:pPr>
            <a:r>
              <a:rPr lang="cs-CZ" sz="2000" dirty="0"/>
              <a:t>Likvidita 1. stupně	</a:t>
            </a:r>
          </a:p>
        </p:txBody>
      </p:sp>
      <p:sp>
        <p:nvSpPr>
          <p:cNvPr id="224260" name="Text Box 4"/>
          <p:cNvSpPr txBox="1">
            <a:spLocks noChangeArrowheads="1"/>
          </p:cNvSpPr>
          <p:nvPr/>
        </p:nvSpPr>
        <p:spPr bwMode="auto">
          <a:xfrm>
            <a:off x="323850" y="3860800"/>
            <a:ext cx="8569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400" i="1" dirty="0"/>
              <a:t>Závěr:</a:t>
            </a:r>
            <a:endParaRPr lang="cs-CZ" sz="2400" dirty="0"/>
          </a:p>
        </p:txBody>
      </p:sp>
    </p:spTree>
    <p:extLst>
      <p:ext uri="{BB962C8B-B14F-4D97-AF65-F5344CB8AC3E}">
        <p14:creationId xmlns:p14="http://schemas.microsoft.com/office/powerpoint/2010/main" val="3390429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81000"/>
            <a:ext cx="7772400" cy="685800"/>
          </a:xfrm>
        </p:spPr>
        <p:txBody>
          <a:bodyPr>
            <a:normAutofit fontScale="90000"/>
          </a:bodyPr>
          <a:lstStyle/>
          <a:p>
            <a:pPr fontAlgn="auto">
              <a:spcAft>
                <a:spcPts val="0"/>
              </a:spcAft>
              <a:defRPr/>
            </a:pPr>
            <a:r>
              <a:rPr lang="cs-CZ" sz="4800" i="1" dirty="0"/>
              <a:t> </a:t>
            </a:r>
            <a:br>
              <a:rPr lang="cs-CZ" sz="4800" i="1" dirty="0"/>
            </a:br>
            <a:r>
              <a:rPr lang="cs-CZ" sz="3200" dirty="0"/>
              <a:t>Formy řešení nedostatku hotovosti</a:t>
            </a:r>
            <a:r>
              <a:rPr lang="cs-CZ" sz="3200" i="1" dirty="0"/>
              <a:t> </a:t>
            </a:r>
          </a:p>
        </p:txBody>
      </p:sp>
      <p:sp>
        <p:nvSpPr>
          <p:cNvPr id="15363" name="Rectangle 3"/>
          <p:cNvSpPr>
            <a:spLocks noGrp="1" noChangeArrowheads="1"/>
          </p:cNvSpPr>
          <p:nvPr>
            <p:ph idx="1"/>
          </p:nvPr>
        </p:nvSpPr>
        <p:spPr>
          <a:xfrm>
            <a:off x="539750" y="1341438"/>
            <a:ext cx="7918450" cy="4983162"/>
          </a:xfrm>
        </p:spPr>
        <p:txBody>
          <a:bodyPr rtlCol="0">
            <a:normAutofit fontScale="85000" lnSpcReduction="20000"/>
          </a:bodyPr>
          <a:lstStyle/>
          <a:p>
            <a:pPr fontAlgn="auto">
              <a:spcAft>
                <a:spcPts val="0"/>
              </a:spcAft>
              <a:defRPr/>
            </a:pPr>
            <a:r>
              <a:rPr lang="cs-CZ" i="1" dirty="0">
                <a:solidFill>
                  <a:schemeClr val="accent1"/>
                </a:solidFill>
              </a:rPr>
              <a:t>Zvýšením příjmů</a:t>
            </a:r>
            <a:r>
              <a:rPr lang="cs-CZ" i="1" dirty="0"/>
              <a:t> v daném plánovaném období:</a:t>
            </a:r>
          </a:p>
          <a:p>
            <a:pPr fontAlgn="auto">
              <a:spcAft>
                <a:spcPts val="0"/>
              </a:spcAft>
              <a:buFont typeface="Wingdings" pitchFamily="2" charset="2"/>
              <a:buChar char="Ø"/>
              <a:defRPr/>
            </a:pPr>
            <a:r>
              <a:rPr lang="cs-CZ" dirty="0" err="1"/>
              <a:t>desinvesticemi</a:t>
            </a:r>
            <a:r>
              <a:rPr lang="cs-CZ" dirty="0"/>
              <a:t> oběžných prostředků</a:t>
            </a:r>
          </a:p>
          <a:p>
            <a:pPr fontAlgn="auto">
              <a:spcAft>
                <a:spcPts val="0"/>
              </a:spcAft>
              <a:buFont typeface="Wingdings" pitchFamily="2" charset="2"/>
              <a:buChar char="Ø"/>
              <a:defRPr/>
            </a:pPr>
            <a:r>
              <a:rPr lang="cs-CZ" dirty="0" err="1"/>
              <a:t>desinvesticemi</a:t>
            </a:r>
            <a:r>
              <a:rPr lang="cs-CZ" dirty="0"/>
              <a:t> dlouhodobého hmotného majetku</a:t>
            </a:r>
          </a:p>
          <a:p>
            <a:pPr fontAlgn="auto">
              <a:spcAft>
                <a:spcPts val="0"/>
              </a:spcAft>
              <a:defRPr/>
            </a:pPr>
            <a:endParaRPr lang="cs-CZ" i="1" dirty="0"/>
          </a:p>
          <a:p>
            <a:pPr fontAlgn="auto">
              <a:spcAft>
                <a:spcPts val="0"/>
              </a:spcAft>
              <a:defRPr/>
            </a:pPr>
            <a:r>
              <a:rPr lang="cs-CZ" i="1" dirty="0">
                <a:solidFill>
                  <a:schemeClr val="accent1"/>
                </a:solidFill>
              </a:rPr>
              <a:t>Snížením výdajů</a:t>
            </a:r>
            <a:r>
              <a:rPr lang="cs-CZ" i="1" dirty="0"/>
              <a:t>:</a:t>
            </a:r>
          </a:p>
          <a:p>
            <a:pPr fontAlgn="auto">
              <a:spcAft>
                <a:spcPts val="0"/>
              </a:spcAft>
              <a:buFont typeface="Wingdings" pitchFamily="2" charset="2"/>
              <a:buChar char="Ø"/>
              <a:defRPr/>
            </a:pPr>
            <a:r>
              <a:rPr lang="cs-CZ" dirty="0"/>
              <a:t>redukcí obnovovacích investic</a:t>
            </a:r>
          </a:p>
          <a:p>
            <a:pPr fontAlgn="auto">
              <a:spcAft>
                <a:spcPts val="0"/>
              </a:spcAft>
              <a:buFont typeface="Wingdings" pitchFamily="2" charset="2"/>
              <a:buChar char="Ø"/>
              <a:defRPr/>
            </a:pPr>
            <a:r>
              <a:rPr lang="cs-CZ" dirty="0"/>
              <a:t>redukcí racionalizačních investic</a:t>
            </a:r>
          </a:p>
          <a:p>
            <a:pPr fontAlgn="auto">
              <a:spcAft>
                <a:spcPts val="0"/>
              </a:spcAft>
              <a:buFont typeface="Wingdings" pitchFamily="2" charset="2"/>
              <a:buChar char="Ø"/>
              <a:defRPr/>
            </a:pPr>
            <a:r>
              <a:rPr lang="cs-CZ" dirty="0"/>
              <a:t>redukcí strukturálních a rozvojových investic</a:t>
            </a:r>
          </a:p>
          <a:p>
            <a:pPr fontAlgn="auto">
              <a:spcAft>
                <a:spcPts val="0"/>
              </a:spcAft>
              <a:buFont typeface="Wingdings" pitchFamily="2" charset="2"/>
              <a:buChar char="Ø"/>
              <a:defRPr/>
            </a:pPr>
            <a:r>
              <a:rPr lang="cs-CZ" dirty="0"/>
              <a:t>redukcí finančních investic</a:t>
            </a:r>
          </a:p>
          <a:p>
            <a:pPr fontAlgn="auto">
              <a:spcAft>
                <a:spcPts val="0"/>
              </a:spcAft>
              <a:buFont typeface="Wingdings" pitchFamily="2" charset="2"/>
              <a:buChar char="Ø"/>
              <a:defRPr/>
            </a:pPr>
            <a:r>
              <a:rPr lang="cs-CZ" dirty="0"/>
              <a:t>snížením nákladů</a:t>
            </a:r>
          </a:p>
          <a:p>
            <a:pPr fontAlgn="auto">
              <a:spcAft>
                <a:spcPts val="0"/>
              </a:spcAft>
              <a:buFont typeface="Wingdings" pitchFamily="2" charset="2"/>
              <a:buChar char="Ø"/>
              <a:defRPr/>
            </a:pPr>
            <a:r>
              <a:rPr lang="cs-CZ" dirty="0"/>
              <a:t>leasingem, jako alternativní formou financování investic</a:t>
            </a:r>
          </a:p>
        </p:txBody>
      </p:sp>
      <p:sp>
        <p:nvSpPr>
          <p:cNvPr id="6" name="Zástupný symbol pro číslo snímku 5"/>
          <p:cNvSpPr>
            <a:spLocks noGrp="1"/>
          </p:cNvSpPr>
          <p:nvPr>
            <p:ph type="sldNum" sz="quarter" idx="12"/>
          </p:nvPr>
        </p:nvSpPr>
        <p:spPr/>
        <p:txBody>
          <a:bodyPr/>
          <a:lstStyle/>
          <a:p>
            <a:pPr>
              <a:defRPr/>
            </a:pPr>
            <a:fld id="{E131AE70-D55A-4E8C-98B7-BB4EE29CB829}" type="slidenum">
              <a:rPr lang="en-CA"/>
              <a:pPr>
                <a:defRPr/>
              </a:pPr>
              <a:t>39</a:t>
            </a:fld>
            <a:endParaRPr lang="en-CA"/>
          </a:p>
        </p:txBody>
      </p:sp>
    </p:spTree>
    <p:extLst>
      <p:ext uri="{BB962C8B-B14F-4D97-AF65-F5344CB8AC3E}">
        <p14:creationId xmlns:p14="http://schemas.microsoft.com/office/powerpoint/2010/main" val="4290497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slide(fromBottom)">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slide(fromBottom)">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slide(fromBottom)">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slide(fromBottom)">
                                      <p:cBhvr>
                                        <p:cTn id="22" dur="500"/>
                                        <p:tgtEl>
                                          <p:spTgt spid="153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slide(fromBottom)">
                                      <p:cBhvr>
                                        <p:cTn id="27" dur="500"/>
                                        <p:tgtEl>
                                          <p:spTgt spid="1536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5363">
                                            <p:txEl>
                                              <p:pRg st="6" end="6"/>
                                            </p:txEl>
                                          </p:spTgt>
                                        </p:tgtEl>
                                        <p:attrNameLst>
                                          <p:attrName>style.visibility</p:attrName>
                                        </p:attrNameLst>
                                      </p:cBhvr>
                                      <p:to>
                                        <p:strVal val="visible"/>
                                      </p:to>
                                    </p:set>
                                    <p:animEffect transition="in" filter="slide(fromBottom)">
                                      <p:cBhvr>
                                        <p:cTn id="32" dur="500"/>
                                        <p:tgtEl>
                                          <p:spTgt spid="1536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5363">
                                            <p:txEl>
                                              <p:pRg st="7" end="7"/>
                                            </p:txEl>
                                          </p:spTgt>
                                        </p:tgtEl>
                                        <p:attrNameLst>
                                          <p:attrName>style.visibility</p:attrName>
                                        </p:attrNameLst>
                                      </p:cBhvr>
                                      <p:to>
                                        <p:strVal val="visible"/>
                                      </p:to>
                                    </p:set>
                                    <p:animEffect transition="in" filter="slide(fromBottom)">
                                      <p:cBhvr>
                                        <p:cTn id="37" dur="500"/>
                                        <p:tgtEl>
                                          <p:spTgt spid="1536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5363">
                                            <p:txEl>
                                              <p:pRg st="8" end="8"/>
                                            </p:txEl>
                                          </p:spTgt>
                                        </p:tgtEl>
                                        <p:attrNameLst>
                                          <p:attrName>style.visibility</p:attrName>
                                        </p:attrNameLst>
                                      </p:cBhvr>
                                      <p:to>
                                        <p:strVal val="visible"/>
                                      </p:to>
                                    </p:set>
                                    <p:animEffect transition="in" filter="slide(fromBottom)">
                                      <p:cBhvr>
                                        <p:cTn id="42" dur="500"/>
                                        <p:tgtEl>
                                          <p:spTgt spid="15363">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5363">
                                            <p:txEl>
                                              <p:pRg st="9" end="9"/>
                                            </p:txEl>
                                          </p:spTgt>
                                        </p:tgtEl>
                                        <p:attrNameLst>
                                          <p:attrName>style.visibility</p:attrName>
                                        </p:attrNameLst>
                                      </p:cBhvr>
                                      <p:to>
                                        <p:strVal val="visible"/>
                                      </p:to>
                                    </p:set>
                                    <p:animEffect transition="in" filter="slide(fromBottom)">
                                      <p:cBhvr>
                                        <p:cTn id="47" dur="500"/>
                                        <p:tgtEl>
                                          <p:spTgt spid="15363">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5363">
                                            <p:txEl>
                                              <p:pRg st="10" end="10"/>
                                            </p:txEl>
                                          </p:spTgt>
                                        </p:tgtEl>
                                        <p:attrNameLst>
                                          <p:attrName>style.visibility</p:attrName>
                                        </p:attrNameLst>
                                      </p:cBhvr>
                                      <p:to>
                                        <p:strVal val="visible"/>
                                      </p:to>
                                    </p:set>
                                    <p:animEffect transition="in" filter="slide(fromBottom)">
                                      <p:cBhvr>
                                        <p:cTn id="52" dur="500"/>
                                        <p:tgtEl>
                                          <p:spTgt spid="153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620713"/>
            <a:ext cx="8229600" cy="504825"/>
          </a:xfrm>
        </p:spPr>
        <p:txBody>
          <a:bodyPr>
            <a:noAutofit/>
          </a:bodyPr>
          <a:lstStyle/>
          <a:p>
            <a:pPr fontAlgn="auto">
              <a:spcAft>
                <a:spcPts val="0"/>
              </a:spcAft>
              <a:defRPr/>
            </a:pPr>
            <a:r>
              <a:rPr lang="cs-CZ" sz="4000" b="1" dirty="0"/>
              <a:t>Zdroje informací</a:t>
            </a:r>
          </a:p>
        </p:txBody>
      </p:sp>
      <p:sp>
        <p:nvSpPr>
          <p:cNvPr id="7171" name="Rectangle 3"/>
          <p:cNvSpPr>
            <a:spLocks noGrp="1" noChangeArrowheads="1"/>
          </p:cNvSpPr>
          <p:nvPr>
            <p:ph idx="1"/>
          </p:nvPr>
        </p:nvSpPr>
        <p:spPr>
          <a:xfrm>
            <a:off x="118840" y="1387666"/>
            <a:ext cx="8928546" cy="6193433"/>
          </a:xfrm>
          <a:solidFill>
            <a:schemeClr val="bg1"/>
          </a:solidFill>
        </p:spPr>
        <p:txBody>
          <a:bodyPr rtlCol="0">
            <a:normAutofit fontScale="62500" lnSpcReduction="20000"/>
          </a:bodyPr>
          <a:lstStyle/>
          <a:p>
            <a:pPr marL="0" indent="0" fontAlgn="auto">
              <a:spcAft>
                <a:spcPts val="0"/>
              </a:spcAft>
              <a:buFont typeface="Arial" pitchFamily="34" charset="0"/>
              <a:buNone/>
              <a:defRPr/>
            </a:pPr>
            <a:r>
              <a:rPr lang="cs-CZ" dirty="0"/>
              <a:t>Data pro finanční analýzu se čerpají z různých </a:t>
            </a:r>
            <a:r>
              <a:rPr lang="cs-CZ" b="1" dirty="0"/>
              <a:t>finančních i nefinančních zdrojů.</a:t>
            </a:r>
          </a:p>
          <a:p>
            <a:pPr fontAlgn="auto">
              <a:lnSpc>
                <a:spcPct val="20000"/>
              </a:lnSpc>
              <a:spcAft>
                <a:spcPts val="0"/>
              </a:spcAft>
              <a:defRPr/>
            </a:pPr>
            <a:endParaRPr lang="cs-CZ" dirty="0"/>
          </a:p>
          <a:p>
            <a:pPr marL="0" indent="0" fontAlgn="auto">
              <a:spcAft>
                <a:spcPts val="0"/>
              </a:spcAft>
              <a:buFont typeface="Arial" pitchFamily="34" charset="0"/>
              <a:buNone/>
              <a:defRPr/>
            </a:pPr>
            <a:r>
              <a:rPr lang="cs-CZ" dirty="0"/>
              <a:t>K důležitým finančním zdrojům patří </a:t>
            </a:r>
            <a:r>
              <a:rPr lang="cs-CZ" b="1" dirty="0"/>
              <a:t>účetní výkazy včetně příloh a výroční zprávy společnosti.</a:t>
            </a:r>
          </a:p>
          <a:p>
            <a:pPr marL="0" indent="0" fontAlgn="auto">
              <a:spcAft>
                <a:spcPts val="0"/>
              </a:spcAft>
              <a:buFont typeface="Arial" pitchFamily="34" charset="0"/>
              <a:buNone/>
              <a:defRPr/>
            </a:pPr>
            <a:r>
              <a:rPr lang="cs-CZ" dirty="0"/>
              <a:t>Informace jsou obsaženy:</a:t>
            </a:r>
          </a:p>
          <a:p>
            <a:pPr fontAlgn="auto">
              <a:spcAft>
                <a:spcPts val="0"/>
              </a:spcAft>
              <a:defRPr/>
            </a:pPr>
            <a:r>
              <a:rPr lang="cs-CZ" dirty="0"/>
              <a:t>ve vnitropodnikových účetních výkazech (rozvaha, výkaz zisku a ztráty, výkaz cash </a:t>
            </a:r>
            <a:r>
              <a:rPr lang="cs-CZ" dirty="0" err="1"/>
              <a:t>flow</a:t>
            </a:r>
            <a:r>
              <a:rPr lang="cs-CZ" dirty="0"/>
              <a:t>)</a:t>
            </a:r>
          </a:p>
          <a:p>
            <a:pPr fontAlgn="auto">
              <a:spcAft>
                <a:spcPts val="0"/>
              </a:spcAft>
              <a:defRPr/>
            </a:pPr>
            <a:r>
              <a:rPr lang="cs-CZ" dirty="0"/>
              <a:t>v předpovědích finančních analytiků a vrcholového vedení podniku</a:t>
            </a:r>
          </a:p>
          <a:p>
            <a:pPr fontAlgn="auto">
              <a:spcAft>
                <a:spcPts val="0"/>
              </a:spcAft>
              <a:defRPr/>
            </a:pPr>
            <a:r>
              <a:rPr lang="cs-CZ" dirty="0"/>
              <a:t>v burzovním zpravodajství</a:t>
            </a:r>
          </a:p>
          <a:p>
            <a:pPr fontAlgn="auto">
              <a:spcAft>
                <a:spcPts val="0"/>
              </a:spcAft>
              <a:defRPr/>
            </a:pPr>
            <a:r>
              <a:rPr lang="cs-CZ" dirty="0"/>
              <a:t>v hospodářských zprávách informačních médií</a:t>
            </a:r>
          </a:p>
          <a:p>
            <a:pPr fontAlgn="auto">
              <a:spcAft>
                <a:spcPts val="0"/>
              </a:spcAft>
              <a:defRPr/>
            </a:pPr>
            <a:r>
              <a:rPr lang="cs-CZ" dirty="0"/>
              <a:t>z firemní statistiky produkce, poptávky,  aj.</a:t>
            </a:r>
          </a:p>
          <a:p>
            <a:pPr fontAlgn="auto">
              <a:spcAft>
                <a:spcPts val="0"/>
              </a:spcAft>
              <a:defRPr/>
            </a:pPr>
            <a:r>
              <a:rPr lang="cs-CZ" dirty="0"/>
              <a:t>z oficiálních ekonomických statistik</a:t>
            </a:r>
          </a:p>
          <a:p>
            <a:pPr fontAlgn="auto">
              <a:spcAft>
                <a:spcPts val="0"/>
              </a:spcAft>
              <a:defRPr/>
            </a:pPr>
            <a:r>
              <a:rPr lang="cs-CZ" dirty="0"/>
              <a:t>ze zpráv vedoucích pracovníků, manažerů, auditorů</a:t>
            </a:r>
          </a:p>
          <a:p>
            <a:pPr fontAlgn="auto">
              <a:spcAft>
                <a:spcPts val="0"/>
              </a:spcAft>
              <a:defRPr/>
            </a:pPr>
            <a:r>
              <a:rPr lang="cs-CZ" dirty="0"/>
              <a:t>z komentářů odborného tisku, prognóz, aj.</a:t>
            </a:r>
          </a:p>
          <a:p>
            <a:pPr fontAlgn="auto">
              <a:spcAft>
                <a:spcPts val="0"/>
              </a:spcAft>
              <a:defRPr/>
            </a:pPr>
            <a:r>
              <a:rPr lang="cs-CZ" dirty="0"/>
              <a:t>z odhadů analytiků různých institucí.</a:t>
            </a:r>
          </a:p>
          <a:p>
            <a:pPr fontAlgn="auto">
              <a:spcAft>
                <a:spcPts val="0"/>
              </a:spcAft>
              <a:defRPr/>
            </a:pPr>
            <a:endParaRPr lang="cs-CZ" u="sng" dirty="0"/>
          </a:p>
          <a:p>
            <a:pPr fontAlgn="auto">
              <a:lnSpc>
                <a:spcPct val="90000"/>
              </a:lnSpc>
              <a:spcAft>
                <a:spcPts val="0"/>
              </a:spcAft>
              <a:buFont typeface="Wingdings" pitchFamily="2" charset="2"/>
              <a:buNone/>
              <a:defRPr/>
            </a:pPr>
            <a:r>
              <a:rPr lang="cs-CZ" dirty="0"/>
              <a:t>Vypočtené ukazatele jsou vyhodnocovány různými způsoby, například:</a:t>
            </a:r>
          </a:p>
          <a:p>
            <a:pPr lvl="1" fontAlgn="auto">
              <a:lnSpc>
                <a:spcPct val="20000"/>
              </a:lnSpc>
              <a:spcAft>
                <a:spcPts val="0"/>
              </a:spcAft>
              <a:defRPr/>
            </a:pPr>
            <a:endParaRPr lang="cs-CZ" dirty="0"/>
          </a:p>
          <a:p>
            <a:pPr lvl="1" fontAlgn="auto">
              <a:lnSpc>
                <a:spcPct val="90000"/>
              </a:lnSpc>
              <a:spcAft>
                <a:spcPts val="0"/>
              </a:spcAft>
              <a:defRPr/>
            </a:pPr>
            <a:r>
              <a:rPr lang="cs-CZ" sz="2000" dirty="0"/>
              <a:t>porovnávají se zjištěné hodnoty s hodnotami stejných ukazatelů za minulá období</a:t>
            </a:r>
          </a:p>
          <a:p>
            <a:pPr lvl="1" fontAlgn="auto">
              <a:lnSpc>
                <a:spcPct val="20000"/>
              </a:lnSpc>
              <a:spcAft>
                <a:spcPts val="0"/>
              </a:spcAft>
              <a:defRPr/>
            </a:pPr>
            <a:endParaRPr lang="cs-CZ" sz="2000" dirty="0"/>
          </a:p>
          <a:p>
            <a:pPr lvl="1" fontAlgn="auto">
              <a:lnSpc>
                <a:spcPct val="90000"/>
              </a:lnSpc>
              <a:spcAft>
                <a:spcPts val="0"/>
              </a:spcAft>
              <a:defRPr/>
            </a:pPr>
            <a:r>
              <a:rPr lang="cs-CZ" sz="2000" dirty="0"/>
              <a:t>srovnávají se mezi podniky, případně se porovnávají se stanovenými hodnotami daného oboru</a:t>
            </a:r>
          </a:p>
          <a:p>
            <a:pPr lvl="1" fontAlgn="auto">
              <a:lnSpc>
                <a:spcPct val="20000"/>
              </a:lnSpc>
              <a:spcAft>
                <a:spcPts val="0"/>
              </a:spcAft>
              <a:defRPr/>
            </a:pPr>
            <a:endParaRPr lang="cs-CZ" sz="2000" dirty="0"/>
          </a:p>
          <a:p>
            <a:pPr lvl="1" fontAlgn="auto">
              <a:lnSpc>
                <a:spcPct val="90000"/>
              </a:lnSpc>
              <a:spcAft>
                <a:spcPts val="0"/>
              </a:spcAft>
              <a:defRPr/>
            </a:pPr>
            <a:r>
              <a:rPr lang="cs-CZ" sz="2000" dirty="0"/>
              <a:t>porovnávají se skutečně dosažené hodnoty ukazatelů s předpokládanými</a:t>
            </a:r>
          </a:p>
          <a:p>
            <a:pPr fontAlgn="auto">
              <a:spcAft>
                <a:spcPts val="0"/>
              </a:spcAft>
              <a:defRPr/>
            </a:pPr>
            <a:endParaRPr lang="cs-CZ" u="sng" dirty="0"/>
          </a:p>
        </p:txBody>
      </p:sp>
    </p:spTree>
    <p:extLst>
      <p:ext uri="{BB962C8B-B14F-4D97-AF65-F5344CB8AC3E}">
        <p14:creationId xmlns:p14="http://schemas.microsoft.com/office/powerpoint/2010/main" val="3762094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534988"/>
            <a:ext cx="8424862" cy="762000"/>
          </a:xfrm>
        </p:spPr>
        <p:txBody>
          <a:bodyPr>
            <a:normAutofit fontScale="90000"/>
          </a:bodyPr>
          <a:lstStyle/>
          <a:p>
            <a:pPr fontAlgn="auto">
              <a:spcAft>
                <a:spcPts val="0"/>
              </a:spcAft>
              <a:defRPr/>
            </a:pPr>
            <a:r>
              <a:rPr lang="cs-CZ" sz="3200" b="1" dirty="0"/>
              <a:t>Řízení krátkodobých přebytků likvidity</a:t>
            </a:r>
            <a:r>
              <a:rPr lang="cs-CZ" sz="4800" b="1" dirty="0">
                <a:solidFill>
                  <a:schemeClr val="tx1"/>
                </a:solidFill>
              </a:rPr>
              <a:t> </a:t>
            </a:r>
          </a:p>
        </p:txBody>
      </p:sp>
      <p:sp>
        <p:nvSpPr>
          <p:cNvPr id="17411" name="Rectangle 3"/>
          <p:cNvSpPr>
            <a:spLocks noGrp="1" noChangeArrowheads="1"/>
          </p:cNvSpPr>
          <p:nvPr>
            <p:ph idx="1"/>
          </p:nvPr>
        </p:nvSpPr>
        <p:spPr>
          <a:xfrm>
            <a:off x="304800" y="1557338"/>
            <a:ext cx="8443913" cy="4538662"/>
          </a:xfrm>
        </p:spPr>
        <p:txBody>
          <a:bodyPr rtlCol="0">
            <a:noAutofit/>
          </a:bodyPr>
          <a:lstStyle/>
          <a:p>
            <a:pPr marL="0" lvl="2" indent="-209550" fontAlgn="auto">
              <a:lnSpc>
                <a:spcPct val="90000"/>
              </a:lnSpc>
              <a:spcAft>
                <a:spcPts val="0"/>
              </a:spcAft>
              <a:buFontTx/>
              <a:buNone/>
              <a:defRPr/>
            </a:pPr>
            <a:r>
              <a:rPr lang="cs-CZ" sz="2400" dirty="0"/>
              <a:t>Peníze, které přebývají a nevyužívají se, přinášejí ztráty ušlých příležitostí. </a:t>
            </a:r>
          </a:p>
          <a:p>
            <a:pPr marL="0" lvl="2" indent="-209550" fontAlgn="auto">
              <a:lnSpc>
                <a:spcPct val="90000"/>
              </a:lnSpc>
              <a:spcAft>
                <a:spcPts val="0"/>
              </a:spcAft>
              <a:buFontTx/>
              <a:buNone/>
              <a:defRPr/>
            </a:pPr>
            <a:endParaRPr lang="cs-CZ" sz="2400" dirty="0"/>
          </a:p>
          <a:p>
            <a:pPr marL="342900" lvl="2" indent="-342900" fontAlgn="auto">
              <a:lnSpc>
                <a:spcPct val="90000"/>
              </a:lnSpc>
              <a:spcAft>
                <a:spcPts val="0"/>
              </a:spcAft>
              <a:defRPr/>
            </a:pPr>
            <a:r>
              <a:rPr lang="cs-CZ" sz="2400" dirty="0"/>
              <a:t>investovat peněžní přebytky do majetkových cenných papírů (akcie, podílové listy apod.);</a:t>
            </a:r>
          </a:p>
          <a:p>
            <a:pPr marL="342900" lvl="2" indent="-342900" fontAlgn="auto">
              <a:lnSpc>
                <a:spcPct val="90000"/>
              </a:lnSpc>
              <a:spcAft>
                <a:spcPts val="0"/>
              </a:spcAft>
              <a:defRPr/>
            </a:pPr>
            <a:r>
              <a:rPr lang="cs-CZ" sz="2400" dirty="0"/>
              <a:t>investovat peněžní prostředky do dlužných cenných papírů (obligace, směnky, </a:t>
            </a:r>
            <a:r>
              <a:rPr lang="cs-CZ" sz="2400" dirty="0" err="1"/>
              <a:t>pokl</a:t>
            </a:r>
            <a:r>
              <a:rPr lang="cs-CZ" sz="2400" dirty="0"/>
              <a:t>.  poukázky, aj.) </a:t>
            </a:r>
          </a:p>
          <a:p>
            <a:pPr marL="342900" lvl="2" indent="-342900" fontAlgn="auto">
              <a:lnSpc>
                <a:spcPct val="90000"/>
              </a:lnSpc>
              <a:spcAft>
                <a:spcPts val="0"/>
              </a:spcAft>
              <a:defRPr/>
            </a:pPr>
            <a:r>
              <a:rPr lang="cs-CZ" sz="2400" dirty="0"/>
              <a:t>investovat (vložit přebytky na termínovaný vklad);</a:t>
            </a:r>
          </a:p>
          <a:p>
            <a:pPr marL="342900" lvl="2" indent="-342900" fontAlgn="auto">
              <a:lnSpc>
                <a:spcPct val="90000"/>
              </a:lnSpc>
              <a:spcAft>
                <a:spcPts val="0"/>
              </a:spcAft>
              <a:defRPr/>
            </a:pPr>
            <a:r>
              <a:rPr lang="cs-CZ" sz="2400" dirty="0"/>
              <a:t>ostatní využití, např. k podpoře prodejů, k dřívějším úhradám za nižší cenu atd.;</a:t>
            </a:r>
          </a:p>
          <a:p>
            <a:pPr marL="342900" lvl="2" indent="-342900" fontAlgn="auto">
              <a:lnSpc>
                <a:spcPct val="90000"/>
              </a:lnSpc>
              <a:spcAft>
                <a:spcPts val="0"/>
              </a:spcAft>
              <a:defRPr/>
            </a:pPr>
            <a:r>
              <a:rPr lang="cs-CZ" sz="2400" dirty="0"/>
              <a:t>splátky úvěrů.</a:t>
            </a:r>
          </a:p>
        </p:txBody>
      </p:sp>
      <p:sp>
        <p:nvSpPr>
          <p:cNvPr id="6" name="Zástupný symbol pro číslo snímku 5"/>
          <p:cNvSpPr>
            <a:spLocks noGrp="1"/>
          </p:cNvSpPr>
          <p:nvPr>
            <p:ph type="sldNum" sz="quarter" idx="12"/>
          </p:nvPr>
        </p:nvSpPr>
        <p:spPr/>
        <p:txBody>
          <a:bodyPr/>
          <a:lstStyle/>
          <a:p>
            <a:pPr>
              <a:defRPr/>
            </a:pPr>
            <a:fld id="{961C51C1-D259-48AB-91B4-A2E4AC4D6980}" type="slidenum">
              <a:rPr lang="en-CA"/>
              <a:pPr>
                <a:defRPr/>
              </a:pPr>
              <a:t>40</a:t>
            </a:fld>
            <a:endParaRPr lang="en-CA"/>
          </a:p>
        </p:txBody>
      </p:sp>
    </p:spTree>
    <p:extLst>
      <p:ext uri="{BB962C8B-B14F-4D97-AF65-F5344CB8AC3E}">
        <p14:creationId xmlns:p14="http://schemas.microsoft.com/office/powerpoint/2010/main" val="3575367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slide(fromBottom)">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slide(fromBottom)">
                                      <p:cBhvr>
                                        <p:cTn id="12" dur="5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slide(fromBottom)">
                                      <p:cBhvr>
                                        <p:cTn id="17" dur="500"/>
                                        <p:tgtEl>
                                          <p:spTgt spid="174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slide(fromBottom)">
                                      <p:cBhvr>
                                        <p:cTn id="22" dur="500"/>
                                        <p:tgtEl>
                                          <p:spTgt spid="174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slide(fromBottom)">
                                      <p:cBhvr>
                                        <p:cTn id="27" dur="500"/>
                                        <p:tgtEl>
                                          <p:spTgt spid="1741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7411">
                                            <p:txEl>
                                              <p:pRg st="6" end="6"/>
                                            </p:txEl>
                                          </p:spTgt>
                                        </p:tgtEl>
                                        <p:attrNameLst>
                                          <p:attrName>style.visibility</p:attrName>
                                        </p:attrNameLst>
                                      </p:cBhvr>
                                      <p:to>
                                        <p:strVal val="visible"/>
                                      </p:to>
                                    </p:set>
                                    <p:animEffect transition="in" filter="slide(fromBottom)">
                                      <p:cBhvr>
                                        <p:cTn id="32"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5"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36950" y="552879"/>
            <a:ext cx="7740352" cy="777875"/>
          </a:xfrm>
        </p:spPr>
        <p:txBody>
          <a:bodyPr/>
          <a:lstStyle/>
          <a:p>
            <a:r>
              <a:rPr lang="cs-CZ" dirty="0"/>
              <a:t>Řízení pracovního kapitálu</a:t>
            </a:r>
          </a:p>
        </p:txBody>
      </p:sp>
      <p:sp>
        <p:nvSpPr>
          <p:cNvPr id="54275" name="Rectangle 3"/>
          <p:cNvSpPr>
            <a:spLocks noGrp="1" noChangeArrowheads="1"/>
          </p:cNvSpPr>
          <p:nvPr>
            <p:ph type="body" idx="1"/>
          </p:nvPr>
        </p:nvSpPr>
        <p:spPr>
          <a:xfrm>
            <a:off x="251520" y="1412776"/>
            <a:ext cx="8640960" cy="5256584"/>
          </a:xfrm>
        </p:spPr>
        <p:txBody>
          <a:bodyPr>
            <a:normAutofit lnSpcReduction="10000"/>
          </a:bodyPr>
          <a:lstStyle/>
          <a:p>
            <a:pPr>
              <a:lnSpc>
                <a:spcPct val="80000"/>
              </a:lnSpc>
              <a:buFontTx/>
              <a:buNone/>
            </a:pPr>
            <a:r>
              <a:rPr lang="cs-CZ" sz="2000" b="1" dirty="0"/>
              <a:t>Řízení pracovního kapitálu</a:t>
            </a:r>
          </a:p>
          <a:p>
            <a:pPr lvl="1">
              <a:lnSpc>
                <a:spcPct val="80000"/>
              </a:lnSpc>
              <a:buClr>
                <a:schemeClr val="tx1"/>
              </a:buClr>
              <a:buFontTx/>
              <a:buChar char="•"/>
            </a:pPr>
            <a:r>
              <a:rPr lang="cs-CZ" sz="2000" dirty="0"/>
              <a:t>čistý pracovní kapitál = OA – kr. pasiva nebo</a:t>
            </a:r>
          </a:p>
          <a:p>
            <a:pPr lvl="1">
              <a:lnSpc>
                <a:spcPct val="80000"/>
              </a:lnSpc>
              <a:buClr>
                <a:schemeClr val="tx1"/>
              </a:buClr>
              <a:buFontTx/>
              <a:buChar char="•"/>
            </a:pPr>
            <a:r>
              <a:rPr lang="cs-CZ" sz="2000" dirty="0"/>
              <a:t>ČPK = dlouhodobý kapitál – SA</a:t>
            </a:r>
          </a:p>
          <a:p>
            <a:pPr lvl="1">
              <a:lnSpc>
                <a:spcPct val="80000"/>
              </a:lnSpc>
              <a:buClr>
                <a:schemeClr val="tx1"/>
              </a:buClr>
              <a:buFontTx/>
              <a:buChar char="•"/>
            </a:pPr>
            <a:r>
              <a:rPr lang="cs-CZ" sz="2000" dirty="0"/>
              <a:t>Zjednodušeně si lze ČPK představit jako přebytek oběžného majetku nad krátkodobým cizím kapitálem (rozdíl oběžných aktiv a krátkodobých závazků)</a:t>
            </a:r>
          </a:p>
          <a:p>
            <a:pPr>
              <a:lnSpc>
                <a:spcPct val="80000"/>
              </a:lnSpc>
              <a:buClr>
                <a:schemeClr val="tx1"/>
              </a:buClr>
              <a:buFontTx/>
              <a:buNone/>
            </a:pPr>
            <a:endParaRPr lang="cs-CZ" sz="2000" dirty="0"/>
          </a:p>
          <a:p>
            <a:pPr algn="ctr">
              <a:lnSpc>
                <a:spcPct val="80000"/>
              </a:lnSpc>
              <a:buClr>
                <a:schemeClr val="tx1"/>
              </a:buClr>
              <a:buFontTx/>
              <a:buNone/>
            </a:pPr>
            <a:r>
              <a:rPr lang="cs-CZ" sz="2000" dirty="0"/>
              <a:t>	</a:t>
            </a:r>
            <a:r>
              <a:rPr lang="cs-CZ" sz="2000" b="1" dirty="0"/>
              <a:t>Nebo-li: ČPK představuje tu část OM, která je financována z dlouhodobých zdrojů</a:t>
            </a:r>
          </a:p>
          <a:p>
            <a:pPr>
              <a:lnSpc>
                <a:spcPct val="80000"/>
              </a:lnSpc>
              <a:buClr>
                <a:schemeClr val="tx1"/>
              </a:buClr>
              <a:buFontTx/>
              <a:buNone/>
            </a:pPr>
            <a:endParaRPr lang="cs-CZ" sz="2000" dirty="0"/>
          </a:p>
          <a:p>
            <a:pPr>
              <a:lnSpc>
                <a:spcPct val="80000"/>
              </a:lnSpc>
              <a:buClr>
                <a:schemeClr val="tx1"/>
              </a:buClr>
              <a:buFontTx/>
              <a:buNone/>
            </a:pPr>
            <a:r>
              <a:rPr lang="cs-CZ" sz="2000" dirty="0"/>
              <a:t>Důležitá je jeho struktura:</a:t>
            </a:r>
          </a:p>
          <a:p>
            <a:pPr lvl="1">
              <a:lnSpc>
                <a:spcPct val="80000"/>
              </a:lnSpc>
              <a:buClr>
                <a:schemeClr val="tx1"/>
              </a:buClr>
              <a:buFontTx/>
              <a:buChar char="•"/>
            </a:pPr>
            <a:r>
              <a:rPr lang="cs-CZ" sz="2000" dirty="0"/>
              <a:t>Zásob</a:t>
            </a:r>
          </a:p>
          <a:p>
            <a:pPr lvl="1">
              <a:lnSpc>
                <a:spcPct val="80000"/>
              </a:lnSpc>
              <a:buClr>
                <a:schemeClr val="tx1"/>
              </a:buClr>
              <a:buFontTx/>
              <a:buChar char="•"/>
            </a:pPr>
            <a:r>
              <a:rPr lang="cs-CZ" sz="2000" dirty="0"/>
              <a:t>Pohledávek</a:t>
            </a:r>
          </a:p>
          <a:p>
            <a:pPr lvl="1">
              <a:lnSpc>
                <a:spcPct val="80000"/>
              </a:lnSpc>
              <a:buClr>
                <a:schemeClr val="tx1"/>
              </a:buClr>
              <a:buFontTx/>
              <a:buChar char="•"/>
            </a:pPr>
            <a:r>
              <a:rPr lang="cs-CZ" sz="2000" dirty="0"/>
              <a:t>Finančního majetku</a:t>
            </a:r>
          </a:p>
          <a:p>
            <a:pPr lvl="1">
              <a:lnSpc>
                <a:spcPct val="80000"/>
              </a:lnSpc>
              <a:buClr>
                <a:schemeClr val="tx1"/>
              </a:buClr>
              <a:buFontTx/>
              <a:buChar char="•"/>
            </a:pPr>
            <a:r>
              <a:rPr lang="cs-CZ" sz="2000" dirty="0"/>
              <a:t>Krátkodobých závazku atd.</a:t>
            </a:r>
          </a:p>
          <a:p>
            <a:pPr>
              <a:lnSpc>
                <a:spcPct val="80000"/>
              </a:lnSpc>
              <a:buClr>
                <a:schemeClr val="tx1"/>
              </a:buClr>
              <a:buNone/>
            </a:pPr>
            <a:r>
              <a:rPr lang="cs-CZ" sz="2000" dirty="0"/>
              <a:t>	</a:t>
            </a:r>
          </a:p>
          <a:p>
            <a:pPr algn="ctr">
              <a:lnSpc>
                <a:spcPct val="80000"/>
              </a:lnSpc>
              <a:buClr>
                <a:schemeClr val="tx1"/>
              </a:buClr>
              <a:buNone/>
            </a:pPr>
            <a:r>
              <a:rPr lang="cs-CZ" sz="2000" dirty="0"/>
              <a:t>	</a:t>
            </a:r>
            <a:r>
              <a:rPr lang="cs-CZ" sz="2000" b="1" dirty="0"/>
              <a:t>Žádoucí je, aby ČPK v podniku byl v likvidní formě, tzn. především ve formě volných peněžních prostředků.</a:t>
            </a:r>
          </a:p>
        </p:txBody>
      </p:sp>
    </p:spTree>
    <p:extLst>
      <p:ext uri="{BB962C8B-B14F-4D97-AF65-F5344CB8AC3E}">
        <p14:creationId xmlns:p14="http://schemas.microsoft.com/office/powerpoint/2010/main" val="2393684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9154" name="Group 2"/>
          <p:cNvGraphicFramePr>
            <a:graphicFrameLocks noGrp="1"/>
          </p:cNvGraphicFramePr>
          <p:nvPr>
            <p:ph/>
            <p:extLst>
              <p:ext uri="{D42A27DB-BD31-4B8C-83A1-F6EECF244321}">
                <p14:modId xmlns:p14="http://schemas.microsoft.com/office/powerpoint/2010/main" val="1153668943"/>
              </p:ext>
            </p:extLst>
          </p:nvPr>
        </p:nvGraphicFramePr>
        <p:xfrm>
          <a:off x="512956" y="588750"/>
          <a:ext cx="7668345" cy="5623320"/>
        </p:xfrm>
        <a:graphic>
          <a:graphicData uri="http://schemas.openxmlformats.org/drawingml/2006/table">
            <a:tbl>
              <a:tblPr/>
              <a:tblGrid>
                <a:gridCol w="2703458">
                  <a:extLst>
                    <a:ext uri="{9D8B030D-6E8A-4147-A177-3AD203B41FA5}">
                      <a16:colId xmlns:a16="http://schemas.microsoft.com/office/drawing/2014/main" val="20000"/>
                    </a:ext>
                  </a:extLst>
                </a:gridCol>
                <a:gridCol w="1256811">
                  <a:extLst>
                    <a:ext uri="{9D8B030D-6E8A-4147-A177-3AD203B41FA5}">
                      <a16:colId xmlns:a16="http://schemas.microsoft.com/office/drawing/2014/main" val="20001"/>
                    </a:ext>
                  </a:extLst>
                </a:gridCol>
                <a:gridCol w="2412466">
                  <a:extLst>
                    <a:ext uri="{9D8B030D-6E8A-4147-A177-3AD203B41FA5}">
                      <a16:colId xmlns:a16="http://schemas.microsoft.com/office/drawing/2014/main" val="20002"/>
                    </a:ext>
                  </a:extLst>
                </a:gridCol>
                <a:gridCol w="1295610">
                  <a:extLst>
                    <a:ext uri="{9D8B030D-6E8A-4147-A177-3AD203B41FA5}">
                      <a16:colId xmlns:a16="http://schemas.microsoft.com/office/drawing/2014/main" val="20003"/>
                    </a:ext>
                  </a:extLst>
                </a:gridCol>
              </a:tblGrid>
              <a:tr h="27072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dirty="0">
                          <a:ln>
                            <a:noFill/>
                          </a:ln>
                          <a:solidFill>
                            <a:schemeClr val="tx1"/>
                          </a:solidFill>
                          <a:effectLst/>
                          <a:latin typeface="Arial" charset="0"/>
                          <a:cs typeface="Arial" charset="0"/>
                        </a:rPr>
                        <a:t>Položka aktiv</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a:ln>
                            <a:noFill/>
                          </a:ln>
                          <a:solidFill>
                            <a:schemeClr val="tx1"/>
                          </a:solidFill>
                          <a:effectLst/>
                          <a:latin typeface="Arial" charset="0"/>
                          <a:cs typeface="Arial" charset="0"/>
                        </a:rPr>
                        <a:t>(tis. Kč)</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a:ln>
                            <a:noFill/>
                          </a:ln>
                          <a:solidFill>
                            <a:schemeClr val="tx1"/>
                          </a:solidFill>
                          <a:effectLst/>
                          <a:latin typeface="Arial" charset="0"/>
                          <a:cs typeface="Arial" charset="0"/>
                        </a:rPr>
                        <a:t>Položka pasiv</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a:ln>
                            <a:noFill/>
                          </a:ln>
                          <a:solidFill>
                            <a:schemeClr val="tx1"/>
                          </a:solidFill>
                          <a:effectLst/>
                          <a:latin typeface="Arial" charset="0"/>
                          <a:cs typeface="Arial" charset="0"/>
                        </a:rPr>
                        <a:t>(tis. Kč)</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584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Dlouhodobá aktiva</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3 258 973</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Vlastní kapitál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1 653 798</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69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Pozemky, budovy a zařízení</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3 040 155</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Základní kapitál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1 152 709</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2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Goodwill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90 497</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Fondy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153 700</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2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jiný nehmotný majetek</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52 482</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Hospodářský výsledek</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347 389</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72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finanční investice</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75 839</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Cizí kapitál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2 671 397</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72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Krátkodobá aktiva</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1 066 222</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Dlouhodobé závazky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627 208</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569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Zásoby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465 414</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závazky z obchodního styku</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405 249</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554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pohledávky z obchodního styku</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298 966</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dlouhodobé úvěry</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221 425</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72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jiná krátkodobá aktiva</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120 247</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dlouhodobé rezervy</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534</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56950">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peněžní prostředky a pen. ekvivalenty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181 595</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dirty="0">
                          <a:ln>
                            <a:noFill/>
                          </a:ln>
                          <a:solidFill>
                            <a:schemeClr val="tx1"/>
                          </a:solidFill>
                          <a:effectLst/>
                          <a:latin typeface="Arial" charset="0"/>
                          <a:cs typeface="Arial" charset="0"/>
                        </a:rPr>
                        <a:t>Krátkodobé závazky</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2 044 189</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55540">
                <a:tc rowSpan="3" gridSpan="2">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 </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cs-CZ"/>
                    </a:p>
                  </a:txBody>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závazky z obchodního styku</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1 409 495</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7250">
                <a:tc gridSpan="2" vMerge="1">
                  <a:txBody>
                    <a:bodyPr/>
                    <a:lstStyle/>
                    <a:p>
                      <a:endParaRPr lang="cs-CZ"/>
                    </a:p>
                  </a:txBody>
                  <a:tcPr/>
                </a:tc>
                <a:tc hMerge="1" vMerge="1">
                  <a:txBody>
                    <a:bodyPr/>
                    <a:lstStyle/>
                    <a:p>
                      <a:endParaRPr lang="cs-CZ"/>
                    </a:p>
                  </a:txBody>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krátkodobé úvěry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104 463</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7250">
                <a:tc gridSpan="2" vMerge="1">
                  <a:txBody>
                    <a:bodyPr/>
                    <a:lstStyle/>
                    <a:p>
                      <a:endParaRPr lang="cs-CZ"/>
                    </a:p>
                  </a:txBody>
                  <a:tcPr/>
                </a:tc>
                <a:tc hMerge="1" vMerge="1">
                  <a:txBody>
                    <a:bodyPr/>
                    <a:lstStyle/>
                    <a:p>
                      <a:endParaRPr lang="cs-CZ"/>
                    </a:p>
                  </a:txBody>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ostatní závazky</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530 231</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3" name="Obdélník 2"/>
          <p:cNvSpPr/>
          <p:nvPr/>
        </p:nvSpPr>
        <p:spPr>
          <a:xfrm>
            <a:off x="70261" y="6453336"/>
            <a:ext cx="4933787" cy="369332"/>
          </a:xfrm>
          <a:prstGeom prst="rect">
            <a:avLst/>
          </a:prstGeom>
        </p:spPr>
        <p:txBody>
          <a:bodyPr wrap="none">
            <a:spAutoFit/>
          </a:bodyPr>
          <a:lstStyle/>
          <a:p>
            <a:r>
              <a:rPr lang="cs-CZ" b="1" dirty="0"/>
              <a:t>Úkol: Vypočtěte pracovní kapitál z rozvahy</a:t>
            </a:r>
          </a:p>
        </p:txBody>
      </p:sp>
      <p:sp>
        <p:nvSpPr>
          <p:cNvPr id="4" name="TextovéPole 3"/>
          <p:cNvSpPr txBox="1"/>
          <p:nvPr/>
        </p:nvSpPr>
        <p:spPr>
          <a:xfrm>
            <a:off x="3936380" y="188640"/>
            <a:ext cx="1835696" cy="400110"/>
          </a:xfrm>
          <a:prstGeom prst="rect">
            <a:avLst/>
          </a:prstGeom>
          <a:noFill/>
        </p:spPr>
        <p:txBody>
          <a:bodyPr wrap="square" rtlCol="0">
            <a:spAutoFit/>
          </a:bodyPr>
          <a:lstStyle/>
          <a:p>
            <a:r>
              <a:rPr lang="cs-CZ" sz="2000" b="1" dirty="0"/>
              <a:t>Ukázka</a:t>
            </a:r>
          </a:p>
        </p:txBody>
      </p:sp>
    </p:spTree>
    <p:extLst>
      <p:ext uri="{BB962C8B-B14F-4D97-AF65-F5344CB8AC3E}">
        <p14:creationId xmlns:p14="http://schemas.microsoft.com/office/powerpoint/2010/main" val="3854089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9154" name="Group 2"/>
          <p:cNvGraphicFramePr>
            <a:graphicFrameLocks noGrp="1"/>
          </p:cNvGraphicFramePr>
          <p:nvPr>
            <p:ph/>
            <p:extLst>
              <p:ext uri="{D42A27DB-BD31-4B8C-83A1-F6EECF244321}">
                <p14:modId xmlns:p14="http://schemas.microsoft.com/office/powerpoint/2010/main" val="2748057335"/>
              </p:ext>
            </p:extLst>
          </p:nvPr>
        </p:nvGraphicFramePr>
        <p:xfrm>
          <a:off x="802889" y="89211"/>
          <a:ext cx="7884368" cy="4884370"/>
        </p:xfrm>
        <a:graphic>
          <a:graphicData uri="http://schemas.openxmlformats.org/drawingml/2006/table">
            <a:tbl>
              <a:tblPr/>
              <a:tblGrid>
                <a:gridCol w="2779617">
                  <a:extLst>
                    <a:ext uri="{9D8B030D-6E8A-4147-A177-3AD203B41FA5}">
                      <a16:colId xmlns:a16="http://schemas.microsoft.com/office/drawing/2014/main" val="20000"/>
                    </a:ext>
                  </a:extLst>
                </a:gridCol>
                <a:gridCol w="1292216">
                  <a:extLst>
                    <a:ext uri="{9D8B030D-6E8A-4147-A177-3AD203B41FA5}">
                      <a16:colId xmlns:a16="http://schemas.microsoft.com/office/drawing/2014/main" val="20001"/>
                    </a:ext>
                  </a:extLst>
                </a:gridCol>
                <a:gridCol w="2480427">
                  <a:extLst>
                    <a:ext uri="{9D8B030D-6E8A-4147-A177-3AD203B41FA5}">
                      <a16:colId xmlns:a16="http://schemas.microsoft.com/office/drawing/2014/main" val="20002"/>
                    </a:ext>
                  </a:extLst>
                </a:gridCol>
                <a:gridCol w="1332108">
                  <a:extLst>
                    <a:ext uri="{9D8B030D-6E8A-4147-A177-3AD203B41FA5}">
                      <a16:colId xmlns:a16="http://schemas.microsoft.com/office/drawing/2014/main" val="20003"/>
                    </a:ext>
                  </a:extLst>
                </a:gridCol>
              </a:tblGrid>
              <a:tr h="197477">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dirty="0">
                          <a:ln>
                            <a:noFill/>
                          </a:ln>
                          <a:solidFill>
                            <a:schemeClr val="tx1"/>
                          </a:solidFill>
                          <a:effectLst/>
                          <a:latin typeface="Arial" charset="0"/>
                          <a:cs typeface="Arial" charset="0"/>
                        </a:rPr>
                        <a:t>Položka aktiv</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dirty="0">
                          <a:ln>
                            <a:noFill/>
                          </a:ln>
                          <a:solidFill>
                            <a:schemeClr val="tx1"/>
                          </a:solidFill>
                          <a:effectLst/>
                          <a:latin typeface="Arial" charset="0"/>
                          <a:cs typeface="Arial" charset="0"/>
                        </a:rPr>
                        <a:t>(tis. Kč)</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dirty="0">
                          <a:ln>
                            <a:noFill/>
                          </a:ln>
                          <a:solidFill>
                            <a:schemeClr val="tx1"/>
                          </a:solidFill>
                          <a:effectLst/>
                          <a:latin typeface="Arial" charset="0"/>
                          <a:cs typeface="Arial" charset="0"/>
                        </a:rPr>
                        <a:t>Položka pasiv</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1" u="none" strike="noStrike" cap="none" normalizeH="0" baseline="0" dirty="0">
                          <a:ln>
                            <a:noFill/>
                          </a:ln>
                          <a:solidFill>
                            <a:schemeClr val="tx1"/>
                          </a:solidFill>
                          <a:effectLst/>
                          <a:latin typeface="Arial" charset="0"/>
                          <a:cs typeface="Arial" charset="0"/>
                        </a:rPr>
                        <a:t>(tis. Kč)</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30389">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Dlouhodobá aktiva</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3 258 973</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Vlastní kapitál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dirty="0">
                          <a:ln>
                            <a:noFill/>
                          </a:ln>
                          <a:solidFill>
                            <a:schemeClr val="tx1"/>
                          </a:solidFill>
                          <a:effectLst/>
                          <a:latin typeface="Arial" charset="0"/>
                          <a:cs typeface="Arial" charset="0"/>
                        </a:rPr>
                        <a:t>1 653 798</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6267">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Pozemky, budovy a zařízení</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3 040 155</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Základní kapitál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1 152 709</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3141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Goodwill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90 497</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Fondy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153 700</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3141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jiný nehmotný majetek</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52 482</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Hospodářský výsledek</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347 389</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3141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finanční investice</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75 839</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Cizí kapitál</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dirty="0">
                          <a:ln>
                            <a:noFill/>
                          </a:ln>
                          <a:solidFill>
                            <a:schemeClr val="tx1"/>
                          </a:solidFill>
                          <a:effectLst/>
                          <a:latin typeface="Arial" charset="0"/>
                          <a:cs typeface="Arial" charset="0"/>
                        </a:rPr>
                        <a:t>2 671 397</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3141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Krátkodobá aktiva</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1 066 222</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a:ln>
                            <a:noFill/>
                          </a:ln>
                          <a:solidFill>
                            <a:schemeClr val="tx1"/>
                          </a:solidFill>
                          <a:effectLst/>
                          <a:latin typeface="Arial" charset="0"/>
                          <a:cs typeface="Arial" charset="0"/>
                        </a:rPr>
                        <a:t>Dlouhodobé závazky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dirty="0">
                          <a:ln>
                            <a:noFill/>
                          </a:ln>
                          <a:solidFill>
                            <a:schemeClr val="tx1"/>
                          </a:solidFill>
                          <a:effectLst/>
                          <a:latin typeface="Arial" charset="0"/>
                          <a:cs typeface="Arial" charset="0"/>
                        </a:rPr>
                        <a:t>627 208</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06267">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Zásoby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465 414</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závazky z obchodního styku</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405 249</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0523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pohledávky z obchodního styku</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298 966</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dlouhodobé úvěry</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221 425</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31418">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jiná krátkodobá aktiva</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120 247</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dlouhodobé rezervy</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534</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06267">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peněžní prostředky a pen. ekvivalenty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181 595</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dirty="0">
                          <a:ln>
                            <a:noFill/>
                          </a:ln>
                          <a:solidFill>
                            <a:schemeClr val="tx1"/>
                          </a:solidFill>
                          <a:effectLst/>
                          <a:latin typeface="Arial" charset="0"/>
                          <a:cs typeface="Arial" charset="0"/>
                        </a:rPr>
                        <a:t>Krátkodobé závazky</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1" i="0" u="none" strike="noStrike" cap="none" normalizeH="0" baseline="0" dirty="0">
                          <a:ln>
                            <a:noFill/>
                          </a:ln>
                          <a:solidFill>
                            <a:schemeClr val="tx1"/>
                          </a:solidFill>
                          <a:effectLst/>
                          <a:latin typeface="Arial" charset="0"/>
                          <a:cs typeface="Arial" charset="0"/>
                        </a:rPr>
                        <a:t>2 044 189</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405238">
                <a:tc rowSpan="3" gridSpan="2">
                  <a:txBody>
                    <a:bodyPr/>
                    <a:lstStyle/>
                    <a:p>
                      <a:pPr marL="342900" marR="0" lvl="0" indent="-34290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 </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hMerge="1">
                  <a:txBody>
                    <a:bodyPr/>
                    <a:lstStyle/>
                    <a:p>
                      <a:endParaRPr lang="cs-CZ"/>
                    </a:p>
                  </a:txBody>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závazky z obchodního styku</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1 409 495</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31418">
                <a:tc gridSpan="2" vMerge="1">
                  <a:txBody>
                    <a:bodyPr/>
                    <a:lstStyle/>
                    <a:p>
                      <a:endParaRPr lang="cs-CZ"/>
                    </a:p>
                  </a:txBody>
                  <a:tcPr/>
                </a:tc>
                <a:tc hMerge="1" vMerge="1">
                  <a:txBody>
                    <a:bodyPr/>
                    <a:lstStyle/>
                    <a:p>
                      <a:endParaRPr lang="cs-CZ"/>
                    </a:p>
                  </a:txBody>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krátkodobé úvěry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104 463</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31418">
                <a:tc gridSpan="2" vMerge="1">
                  <a:txBody>
                    <a:bodyPr/>
                    <a:lstStyle/>
                    <a:p>
                      <a:endParaRPr lang="cs-CZ"/>
                    </a:p>
                  </a:txBody>
                  <a:tcPr/>
                </a:tc>
                <a:tc hMerge="1" vMerge="1">
                  <a:txBody>
                    <a:bodyPr/>
                    <a:lstStyle/>
                    <a:p>
                      <a:endParaRPr lang="cs-CZ"/>
                    </a:p>
                  </a:txBody>
                  <a:tcPr/>
                </a:tc>
                <a:tc>
                  <a:txBody>
                    <a:bodyPr/>
                    <a:lstStyle/>
                    <a:p>
                      <a:pPr marL="342900" marR="0" lvl="0" indent="-342900" algn="l"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a:ln>
                            <a:noFill/>
                          </a:ln>
                          <a:solidFill>
                            <a:schemeClr val="tx1"/>
                          </a:solidFill>
                          <a:effectLst/>
                          <a:latin typeface="Arial" charset="0"/>
                          <a:cs typeface="Arial" charset="0"/>
                        </a:rPr>
                        <a:t>ostatní závazky</a:t>
                      </a:r>
                      <a:endParaRPr kumimoji="0" lang="cs-CZ" sz="14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cs-CZ" sz="1400" b="0" i="0" u="none" strike="noStrike" cap="none" normalizeH="0" baseline="0" dirty="0">
                          <a:ln>
                            <a:noFill/>
                          </a:ln>
                          <a:solidFill>
                            <a:schemeClr val="tx1"/>
                          </a:solidFill>
                          <a:effectLst/>
                          <a:latin typeface="Arial" charset="0"/>
                          <a:cs typeface="Arial" charset="0"/>
                        </a:rPr>
                        <a:t>530 231</a:t>
                      </a:r>
                      <a:endParaRPr kumimoji="0" lang="cs-CZ" sz="14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4" name="Obdélník 3"/>
          <p:cNvSpPr/>
          <p:nvPr/>
        </p:nvSpPr>
        <p:spPr>
          <a:xfrm>
            <a:off x="251520" y="5157192"/>
            <a:ext cx="8568952" cy="707886"/>
          </a:xfrm>
          <a:prstGeom prst="rect">
            <a:avLst/>
          </a:prstGeom>
        </p:spPr>
        <p:txBody>
          <a:bodyPr wrap="square">
            <a:spAutoFit/>
          </a:bodyPr>
          <a:lstStyle/>
          <a:p>
            <a:r>
              <a:rPr lang="cs-CZ" sz="2000" b="1" dirty="0"/>
              <a:t>Řešení:</a:t>
            </a:r>
          </a:p>
          <a:p>
            <a:r>
              <a:rPr lang="cs-CZ" sz="2000" b="1" dirty="0"/>
              <a:t>Čistý pracovní kapitál =</a:t>
            </a:r>
          </a:p>
        </p:txBody>
      </p:sp>
    </p:spTree>
    <p:extLst>
      <p:ext uri="{BB962C8B-B14F-4D97-AF65-F5344CB8AC3E}">
        <p14:creationId xmlns:p14="http://schemas.microsoft.com/office/powerpoint/2010/main" val="317973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sz="half" idx="1"/>
          </p:nvPr>
        </p:nvSpPr>
        <p:spPr>
          <a:xfrm>
            <a:off x="167268" y="698500"/>
            <a:ext cx="8541834" cy="1397000"/>
          </a:xfrm>
        </p:spPr>
        <p:txBody>
          <a:bodyPr/>
          <a:lstStyle/>
          <a:p>
            <a:pPr>
              <a:buFontTx/>
              <a:buNone/>
            </a:pPr>
            <a:r>
              <a:rPr lang="cs-CZ" sz="2800" b="1" dirty="0"/>
              <a:t>	Př.1:Na základě vstupních dat proveďte analýzu ČPK</a:t>
            </a:r>
          </a:p>
        </p:txBody>
      </p:sp>
      <p:graphicFrame>
        <p:nvGraphicFramePr>
          <p:cNvPr id="55515" name="Group 219"/>
          <p:cNvGraphicFramePr>
            <a:graphicFrameLocks noGrp="1"/>
          </p:cNvGraphicFramePr>
          <p:nvPr>
            <p:ph sz="half" idx="2"/>
            <p:extLst>
              <p:ext uri="{D42A27DB-BD31-4B8C-83A1-F6EECF244321}">
                <p14:modId xmlns:p14="http://schemas.microsoft.com/office/powerpoint/2010/main" val="945433294"/>
              </p:ext>
            </p:extLst>
          </p:nvPr>
        </p:nvGraphicFramePr>
        <p:xfrm>
          <a:off x="810904" y="1176106"/>
          <a:ext cx="7704137" cy="4827591"/>
        </p:xfrm>
        <a:graphic>
          <a:graphicData uri="http://schemas.openxmlformats.org/drawingml/2006/table">
            <a:tbl>
              <a:tblPr/>
              <a:tblGrid>
                <a:gridCol w="2865437">
                  <a:extLst>
                    <a:ext uri="{9D8B030D-6E8A-4147-A177-3AD203B41FA5}">
                      <a16:colId xmlns:a16="http://schemas.microsoft.com/office/drawing/2014/main" val="20000"/>
                    </a:ext>
                  </a:extLst>
                </a:gridCol>
                <a:gridCol w="1211263">
                  <a:extLst>
                    <a:ext uri="{9D8B030D-6E8A-4147-A177-3AD203B41FA5}">
                      <a16:colId xmlns:a16="http://schemas.microsoft.com/office/drawing/2014/main" val="20001"/>
                    </a:ext>
                  </a:extLst>
                </a:gridCol>
                <a:gridCol w="1208087">
                  <a:extLst>
                    <a:ext uri="{9D8B030D-6E8A-4147-A177-3AD203B41FA5}">
                      <a16:colId xmlns:a16="http://schemas.microsoft.com/office/drawing/2014/main" val="20002"/>
                    </a:ext>
                  </a:extLst>
                </a:gridCol>
                <a:gridCol w="1211263">
                  <a:extLst>
                    <a:ext uri="{9D8B030D-6E8A-4147-A177-3AD203B41FA5}">
                      <a16:colId xmlns:a16="http://schemas.microsoft.com/office/drawing/2014/main" val="20003"/>
                    </a:ext>
                  </a:extLst>
                </a:gridCol>
                <a:gridCol w="1208087">
                  <a:extLst>
                    <a:ext uri="{9D8B030D-6E8A-4147-A177-3AD203B41FA5}">
                      <a16:colId xmlns:a16="http://schemas.microsoft.com/office/drawing/2014/main" val="20004"/>
                    </a:ext>
                  </a:extLst>
                </a:gridCol>
              </a:tblGrid>
              <a:tr h="4984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Vstupní data</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2011</a:t>
                      </a: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2012</a:t>
                      </a: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2013</a:t>
                      </a: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2014</a:t>
                      </a: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1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OA</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685 440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567 526</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469 563</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419 395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1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KFM</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96 496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40 087</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61 601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111 702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1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Kr. pohledávky</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136 126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222 450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149 796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134 811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97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Zásoby</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430 055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292 364</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257 713</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172 882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1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Kr. cizí kapitál</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95 505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124 351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136 928</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159 476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1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ČPK</a:t>
                      </a: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1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rPr>
                        <a:t>BL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4417283"/>
                  </a:ext>
                </a:extLst>
              </a:tr>
              <a:tr h="5413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rPr>
                        <a:t>OL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82239938"/>
                  </a:ext>
                </a:extLst>
              </a:tr>
            </a:tbl>
          </a:graphicData>
        </a:graphic>
      </p:graphicFrame>
    </p:spTree>
    <p:extLst>
      <p:ext uri="{BB962C8B-B14F-4D97-AF65-F5344CB8AC3E}">
        <p14:creationId xmlns:p14="http://schemas.microsoft.com/office/powerpoint/2010/main" val="2651987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374715"/>
            <a:ext cx="8229600" cy="1196975"/>
          </a:xfrm>
        </p:spPr>
        <p:txBody>
          <a:bodyPr/>
          <a:lstStyle/>
          <a:p>
            <a:pPr fontAlgn="auto">
              <a:spcAft>
                <a:spcPts val="0"/>
              </a:spcAft>
              <a:defRPr/>
            </a:pPr>
            <a:r>
              <a:rPr lang="cs-CZ" b="1" dirty="0"/>
              <a:t>Určení výše OM</a:t>
            </a:r>
          </a:p>
        </p:txBody>
      </p:sp>
      <p:sp>
        <p:nvSpPr>
          <p:cNvPr id="229379" name="Rectangle 3"/>
          <p:cNvSpPr>
            <a:spLocks noGrp="1" noChangeArrowheads="1"/>
          </p:cNvSpPr>
          <p:nvPr>
            <p:ph idx="1"/>
          </p:nvPr>
        </p:nvSpPr>
        <p:spPr>
          <a:xfrm>
            <a:off x="457200" y="1600200"/>
            <a:ext cx="8435975" cy="4443761"/>
          </a:xfrm>
        </p:spPr>
        <p:txBody>
          <a:bodyPr>
            <a:normAutofit fontScale="92500" lnSpcReduction="10000"/>
          </a:bodyPr>
          <a:lstStyle/>
          <a:p>
            <a:r>
              <a:rPr lang="cs-CZ" dirty="0"/>
              <a:t>V souvislosti s </a:t>
            </a:r>
            <a:r>
              <a:rPr lang="cs-CZ" b="1" dirty="0"/>
              <a:t>pracovním kapitálem </a:t>
            </a:r>
            <a:r>
              <a:rPr lang="cs-CZ" dirty="0"/>
              <a:t>vypočítáváme také ukazatele likvidity a aktivity</a:t>
            </a:r>
          </a:p>
          <a:p>
            <a:r>
              <a:rPr lang="cs-CZ" dirty="0"/>
              <a:t>S ČPK dále souvisí tzv. obratový cyklus peněz</a:t>
            </a:r>
          </a:p>
          <a:p>
            <a:r>
              <a:rPr lang="cs-CZ" dirty="0"/>
              <a:t>Obratový cyklus peněz (OCP) – doba mezi platbou za nakoupený materiál, služby a přijetím inkasa z prodeje výrobků (ukazatelé likvidity)</a:t>
            </a:r>
          </a:p>
          <a:p>
            <a:endParaRPr lang="cs-CZ" b="1" dirty="0">
              <a:cs typeface="Times New Roman" pitchFamily="18" charset="0"/>
            </a:endParaRPr>
          </a:p>
          <a:p>
            <a:pPr marL="0" indent="0" algn="ctr">
              <a:buNone/>
            </a:pPr>
            <a:r>
              <a:rPr lang="cs-CZ" b="1" dirty="0">
                <a:cs typeface="Times New Roman" pitchFamily="18" charset="0"/>
              </a:rPr>
              <a:t>OCP = DOZ + DI – DOP</a:t>
            </a:r>
          </a:p>
          <a:p>
            <a:pPr marL="0" indent="0" algn="ctr">
              <a:buNone/>
            </a:pPr>
            <a:r>
              <a:rPr lang="cs-CZ" b="1" dirty="0"/>
              <a:t>Potřeba ČPK = OCP * denní výdaje</a:t>
            </a:r>
          </a:p>
          <a:p>
            <a:pPr algn="ctr">
              <a:buFontTx/>
              <a:buNone/>
            </a:pPr>
            <a:endParaRPr lang="cs-CZ" dirty="0"/>
          </a:p>
        </p:txBody>
      </p:sp>
    </p:spTree>
    <p:extLst>
      <p:ext uri="{BB962C8B-B14F-4D97-AF65-F5344CB8AC3E}">
        <p14:creationId xmlns:p14="http://schemas.microsoft.com/office/powerpoint/2010/main" val="1867613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715" y="329938"/>
            <a:ext cx="7772400" cy="908050"/>
          </a:xfrm>
        </p:spPr>
        <p:txBody>
          <a:bodyPr>
            <a:normAutofit/>
          </a:bodyPr>
          <a:lstStyle/>
          <a:p>
            <a:pPr fontAlgn="auto">
              <a:spcAft>
                <a:spcPts val="0"/>
              </a:spcAft>
              <a:defRPr/>
            </a:pPr>
            <a:r>
              <a:rPr lang="cs-CZ" sz="3600" b="1" dirty="0"/>
              <a:t>Ukazatele aktivity</a:t>
            </a:r>
          </a:p>
        </p:txBody>
      </p:sp>
      <p:sp>
        <p:nvSpPr>
          <p:cNvPr id="19459" name="Rectangle 3"/>
          <p:cNvSpPr>
            <a:spLocks noGrp="1" noChangeArrowheads="1"/>
          </p:cNvSpPr>
          <p:nvPr>
            <p:ph idx="1"/>
          </p:nvPr>
        </p:nvSpPr>
        <p:spPr>
          <a:xfrm>
            <a:off x="273378" y="1168924"/>
            <a:ext cx="8691236" cy="5284264"/>
          </a:xfrm>
        </p:spPr>
        <p:txBody>
          <a:bodyPr rtlCol="0">
            <a:normAutofit/>
          </a:bodyPr>
          <a:lstStyle/>
          <a:p>
            <a:pPr indent="-324000" algn="just" fontAlgn="auto">
              <a:spcBef>
                <a:spcPts val="0"/>
              </a:spcBef>
              <a:spcAft>
                <a:spcPts val="0"/>
              </a:spcAft>
              <a:defRPr/>
            </a:pPr>
            <a:r>
              <a:rPr lang="cs-CZ" sz="2400" dirty="0"/>
              <a:t>Ukazatele aktivity měří, </a:t>
            </a:r>
            <a:r>
              <a:rPr lang="cs-CZ" sz="2400" b="1" dirty="0"/>
              <a:t>jak efektivně podnik hospodaří se svými aktivy</a:t>
            </a:r>
            <a:r>
              <a:rPr lang="cs-CZ" sz="2400" dirty="0"/>
              <a:t>: má-li jich více, než je účelné, vznikají mu zbytečné náklady a tím nízký zisk, má-li jich málo, přichází o tržby, které mohl získat. Ukazatele se počítají pro jednotlivé skupiny aktiv: zásoby, pohledávky,  fixní aktiva a pro celková aktiva.</a:t>
            </a:r>
          </a:p>
          <a:p>
            <a:pPr indent="-324000" algn="just" fontAlgn="auto">
              <a:lnSpc>
                <a:spcPct val="80000"/>
              </a:lnSpc>
              <a:spcBef>
                <a:spcPts val="0"/>
              </a:spcBef>
              <a:spcAft>
                <a:spcPts val="0"/>
              </a:spcAft>
              <a:defRPr/>
            </a:pPr>
            <a:endParaRPr lang="cs-CZ" sz="2000" dirty="0"/>
          </a:p>
          <a:p>
            <a:pPr indent="-324000" algn="just" fontAlgn="auto">
              <a:spcBef>
                <a:spcPts val="0"/>
              </a:spcBef>
              <a:spcAft>
                <a:spcPts val="0"/>
              </a:spcAft>
              <a:defRPr/>
            </a:pPr>
            <a:r>
              <a:rPr lang="cs-CZ" sz="2000" dirty="0"/>
              <a:t>Obrat celkových aktiv</a:t>
            </a:r>
          </a:p>
          <a:p>
            <a:pPr indent="-324000" algn="just" fontAlgn="auto">
              <a:spcBef>
                <a:spcPts val="0"/>
              </a:spcBef>
              <a:spcAft>
                <a:spcPts val="0"/>
              </a:spcAft>
              <a:defRPr/>
            </a:pPr>
            <a:r>
              <a:rPr lang="cs-CZ" sz="2000" dirty="0"/>
              <a:t>Obrat stálých aktiv </a:t>
            </a:r>
          </a:p>
          <a:p>
            <a:pPr indent="-324000" algn="just" fontAlgn="auto">
              <a:spcBef>
                <a:spcPts val="0"/>
              </a:spcBef>
              <a:spcAft>
                <a:spcPts val="0"/>
              </a:spcAft>
              <a:defRPr/>
            </a:pPr>
            <a:r>
              <a:rPr lang="cs-CZ" sz="2000" dirty="0"/>
              <a:t>Doba obratu zásob </a:t>
            </a:r>
          </a:p>
          <a:p>
            <a:pPr indent="-324000" algn="just" fontAlgn="auto">
              <a:spcBef>
                <a:spcPts val="0"/>
              </a:spcBef>
              <a:spcAft>
                <a:spcPts val="0"/>
              </a:spcAft>
              <a:defRPr/>
            </a:pPr>
            <a:r>
              <a:rPr lang="cs-CZ" sz="2000" dirty="0"/>
              <a:t>Obrat zásob </a:t>
            </a:r>
          </a:p>
          <a:p>
            <a:pPr indent="-324000" algn="just" fontAlgn="auto">
              <a:spcBef>
                <a:spcPts val="0"/>
              </a:spcBef>
              <a:spcAft>
                <a:spcPts val="0"/>
              </a:spcAft>
              <a:defRPr/>
            </a:pPr>
            <a:r>
              <a:rPr lang="cs-CZ" sz="2000" dirty="0"/>
              <a:t>Doba obratu pohledávek (průměrná doba inkasa) </a:t>
            </a:r>
          </a:p>
          <a:p>
            <a:pPr indent="-324000" algn="just" fontAlgn="auto">
              <a:spcBef>
                <a:spcPts val="0"/>
              </a:spcBef>
              <a:spcAft>
                <a:spcPts val="0"/>
              </a:spcAft>
              <a:defRPr/>
            </a:pPr>
            <a:r>
              <a:rPr lang="cs-CZ" sz="2000" dirty="0"/>
              <a:t>Obrat pohledávek </a:t>
            </a:r>
          </a:p>
          <a:p>
            <a:pPr indent="-324000" algn="just" fontAlgn="auto">
              <a:spcBef>
                <a:spcPts val="0"/>
              </a:spcBef>
              <a:spcAft>
                <a:spcPts val="0"/>
              </a:spcAft>
              <a:defRPr/>
            </a:pPr>
            <a:r>
              <a:rPr lang="cs-CZ" sz="2000" dirty="0"/>
              <a:t>Doba odkladu plateb</a:t>
            </a:r>
          </a:p>
          <a:p>
            <a:pPr indent="-324000" algn="just" fontAlgn="auto">
              <a:spcBef>
                <a:spcPts val="0"/>
              </a:spcBef>
              <a:spcAft>
                <a:spcPts val="0"/>
              </a:spcAft>
              <a:defRPr/>
            </a:pPr>
            <a:r>
              <a:rPr lang="cs-CZ" sz="2000" dirty="0"/>
              <a:t>Obratový cyklus peněz</a:t>
            </a:r>
          </a:p>
        </p:txBody>
      </p:sp>
    </p:spTree>
    <p:extLst>
      <p:ext uri="{BB962C8B-B14F-4D97-AF65-F5344CB8AC3E}">
        <p14:creationId xmlns:p14="http://schemas.microsoft.com/office/powerpoint/2010/main" val="3035293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2907" y="234175"/>
            <a:ext cx="8229600" cy="1196975"/>
          </a:xfrm>
        </p:spPr>
        <p:txBody>
          <a:bodyPr>
            <a:normAutofit/>
          </a:bodyPr>
          <a:lstStyle/>
          <a:p>
            <a:pPr fontAlgn="auto">
              <a:lnSpc>
                <a:spcPts val="3800"/>
              </a:lnSpc>
              <a:spcAft>
                <a:spcPts val="0"/>
              </a:spcAft>
              <a:defRPr/>
            </a:pPr>
            <a:r>
              <a:rPr lang="cs-CZ" b="1" dirty="0"/>
              <a:t>Ukazatele využití aktiv</a:t>
            </a:r>
            <a:br>
              <a:rPr lang="cs-CZ" b="1" dirty="0"/>
            </a:br>
            <a:r>
              <a:rPr lang="cs-CZ" b="1" dirty="0"/>
              <a:t>(ukazatele aktivity)</a:t>
            </a:r>
          </a:p>
        </p:txBody>
      </p:sp>
      <p:sp>
        <p:nvSpPr>
          <p:cNvPr id="231427" name="Zástupný symbol pro obsah 2"/>
          <p:cNvSpPr>
            <a:spLocks noGrp="1"/>
          </p:cNvSpPr>
          <p:nvPr>
            <p:ph idx="1"/>
          </p:nvPr>
        </p:nvSpPr>
        <p:spPr>
          <a:xfrm>
            <a:off x="323850" y="1341438"/>
            <a:ext cx="8712646" cy="5327650"/>
          </a:xfrm>
        </p:spPr>
        <p:txBody>
          <a:bodyPr>
            <a:normAutofit fontScale="70000" lnSpcReduction="20000"/>
          </a:bodyPr>
          <a:lstStyle/>
          <a:p>
            <a:pPr fontAlgn="auto">
              <a:lnSpc>
                <a:spcPct val="80000"/>
              </a:lnSpc>
              <a:spcAft>
                <a:spcPts val="0"/>
              </a:spcAft>
              <a:buFont typeface="Wingdings" pitchFamily="2" charset="2"/>
              <a:buNone/>
              <a:defRPr/>
            </a:pPr>
            <a:r>
              <a:rPr lang="cs-CZ" b="1" dirty="0"/>
              <a:t>obrat aktiv </a:t>
            </a:r>
            <a:r>
              <a:rPr lang="cs-CZ" dirty="0"/>
              <a:t>= </a:t>
            </a:r>
            <a:r>
              <a:rPr lang="cs-CZ" b="1" dirty="0"/>
              <a:t>tržby / celková aktiva</a:t>
            </a:r>
          </a:p>
          <a:p>
            <a:pPr>
              <a:spcBef>
                <a:spcPct val="0"/>
              </a:spcBef>
            </a:pPr>
            <a:r>
              <a:rPr lang="cs-CZ" dirty="0"/>
              <a:t>celkové využití majetku. Čím je jeho hodnota vyšší, tím podnik efektivněji hospodaří. </a:t>
            </a:r>
            <a:r>
              <a:rPr lang="cs-CZ" b="1" dirty="0"/>
              <a:t>Minimální hodnota 1</a:t>
            </a:r>
            <a:r>
              <a:rPr lang="cs-CZ" dirty="0"/>
              <a:t>. Celková aktiva by se tedy měla obrátit do jednoho roku. Hodnotu ukazatele ovlivňuje také odvětví.</a:t>
            </a:r>
            <a:endParaRPr lang="cs-CZ" b="1" dirty="0"/>
          </a:p>
          <a:p>
            <a:pPr marL="0" indent="0">
              <a:buNone/>
            </a:pPr>
            <a:endParaRPr lang="cs-CZ" dirty="0"/>
          </a:p>
          <a:p>
            <a:pPr marL="0" indent="0">
              <a:buNone/>
            </a:pPr>
            <a:r>
              <a:rPr lang="cs-CZ" b="1" dirty="0"/>
              <a:t>Doba obratu aktiv </a:t>
            </a:r>
            <a:r>
              <a:rPr lang="cs-CZ" dirty="0"/>
              <a:t>= Aktiva/Tržby * 360 nebo</a:t>
            </a:r>
          </a:p>
          <a:p>
            <a:pPr marL="0" indent="0">
              <a:buNone/>
            </a:pPr>
            <a:r>
              <a:rPr lang="cs-CZ" dirty="0"/>
              <a:t>			= Aktiva / (Tržby/360)</a:t>
            </a:r>
          </a:p>
          <a:p>
            <a:pPr>
              <a:spcBef>
                <a:spcPct val="0"/>
              </a:spcBef>
            </a:pPr>
            <a:r>
              <a:rPr lang="cs-CZ" dirty="0"/>
              <a:t>nízká hodnota jeho srovnání s meziodvětvovým průměrem obvykle svědčí o nedostatečném využíváním výrobní kapacity. Doba odpisování – možno počítat v současných cenách</a:t>
            </a:r>
          </a:p>
          <a:p>
            <a:endParaRPr lang="cs-CZ" dirty="0"/>
          </a:p>
          <a:p>
            <a:pPr marL="0" indent="0">
              <a:buNone/>
            </a:pPr>
            <a:r>
              <a:rPr lang="cs-CZ" dirty="0"/>
              <a:t>Firma ALTAIR dosáhla těchto hodnot ukazatelů:</a:t>
            </a:r>
          </a:p>
          <a:p>
            <a:r>
              <a:rPr lang="cs-CZ" b="1" dirty="0"/>
              <a:t>obratu aktiv:</a:t>
            </a:r>
            <a:endParaRPr lang="cs-CZ" dirty="0"/>
          </a:p>
          <a:p>
            <a:r>
              <a:rPr lang="cs-CZ" b="1" dirty="0"/>
              <a:t>DOA:</a:t>
            </a:r>
            <a:endParaRPr lang="cs-CZ" dirty="0"/>
          </a:p>
          <a:p>
            <a:pPr marL="0" indent="0">
              <a:buNone/>
            </a:pPr>
            <a:r>
              <a:rPr lang="cs-CZ" dirty="0"/>
              <a:t>	</a:t>
            </a:r>
            <a:endParaRPr lang="cs-CZ" b="1" dirty="0"/>
          </a:p>
        </p:txBody>
      </p:sp>
    </p:spTree>
    <p:extLst>
      <p:ext uri="{BB962C8B-B14F-4D97-AF65-F5344CB8AC3E}">
        <p14:creationId xmlns:p14="http://schemas.microsoft.com/office/powerpoint/2010/main" val="211252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02003" y="331284"/>
            <a:ext cx="8229600" cy="936625"/>
          </a:xfrm>
        </p:spPr>
        <p:txBody>
          <a:bodyPr>
            <a:normAutofit fontScale="90000"/>
          </a:bodyPr>
          <a:lstStyle/>
          <a:p>
            <a:pPr fontAlgn="auto">
              <a:spcAft>
                <a:spcPts val="0"/>
              </a:spcAft>
              <a:defRPr/>
            </a:pPr>
            <a:r>
              <a:rPr lang="cs-CZ" b="1" dirty="0"/>
              <a:t>Ukazatele využití aktiv</a:t>
            </a:r>
            <a:br>
              <a:rPr lang="cs-CZ" b="1" dirty="0"/>
            </a:br>
            <a:r>
              <a:rPr lang="cs-CZ" b="1" dirty="0"/>
              <a:t>(ukazatele aktivity)</a:t>
            </a:r>
          </a:p>
        </p:txBody>
      </p:sp>
      <p:sp>
        <p:nvSpPr>
          <p:cNvPr id="3" name="Zástupný symbol pro obsah 2"/>
          <p:cNvSpPr>
            <a:spLocks noGrp="1"/>
          </p:cNvSpPr>
          <p:nvPr>
            <p:ph idx="1"/>
          </p:nvPr>
        </p:nvSpPr>
        <p:spPr>
          <a:xfrm>
            <a:off x="367990" y="1572322"/>
            <a:ext cx="8229600" cy="5068888"/>
          </a:xfrm>
        </p:spPr>
        <p:txBody>
          <a:bodyPr rtlCol="0">
            <a:normAutofit/>
          </a:bodyPr>
          <a:lstStyle/>
          <a:p>
            <a:pPr fontAlgn="auto">
              <a:spcAft>
                <a:spcPts val="0"/>
              </a:spcAft>
              <a:defRPr/>
            </a:pPr>
            <a:r>
              <a:rPr lang="cs-CZ" sz="2400" b="1" dirty="0"/>
              <a:t>Obrat stálých aktiv </a:t>
            </a:r>
            <a:r>
              <a:rPr lang="cs-CZ" sz="2400" dirty="0"/>
              <a:t>= tržby/ stálá aktiva v zůstatkových cenách</a:t>
            </a:r>
          </a:p>
          <a:p>
            <a:pPr fontAlgn="auto">
              <a:spcAft>
                <a:spcPts val="0"/>
              </a:spcAft>
              <a:defRPr/>
            </a:pPr>
            <a:r>
              <a:rPr lang="cs-CZ" sz="2400" dirty="0"/>
              <a:t>Tento ukazatel měří, jak efektivně podnik využívá budov, strojů. Udává kolikrát se stálá aktiva obrátí za rok. Je důležitý při úvahách o nových investicích. Jeho nízká hodnota ve srovnání s odvětvovými průměry zpravidla svědčí o nízkém využívání výrobní kapacity.</a:t>
            </a:r>
          </a:p>
          <a:p>
            <a:pPr fontAlgn="auto">
              <a:spcAft>
                <a:spcPts val="0"/>
              </a:spcAft>
              <a:defRPr/>
            </a:pPr>
            <a:r>
              <a:rPr lang="cs-CZ" sz="2400" dirty="0"/>
              <a:t>Pozor na leasing!</a:t>
            </a:r>
          </a:p>
          <a:p>
            <a:pPr fontAlgn="auto">
              <a:spcAft>
                <a:spcPts val="0"/>
              </a:spcAft>
              <a:defRPr/>
            </a:pPr>
            <a:r>
              <a:rPr lang="cs-CZ" sz="2400" dirty="0"/>
              <a:t>Doporučená hodnota: </a:t>
            </a:r>
            <a:r>
              <a:rPr lang="cs-CZ" sz="2400" b="1" dirty="0"/>
              <a:t>5</a:t>
            </a:r>
          </a:p>
          <a:p>
            <a:pPr fontAlgn="auto">
              <a:spcAft>
                <a:spcPts val="0"/>
              </a:spcAft>
              <a:defRPr/>
            </a:pPr>
            <a:r>
              <a:rPr lang="cs-CZ" sz="2400" dirty="0"/>
              <a:t>Firma ALTAIR dosáhla těchto hodnot ukazatele:</a:t>
            </a:r>
          </a:p>
          <a:p>
            <a:pPr fontAlgn="auto">
              <a:spcAft>
                <a:spcPts val="0"/>
              </a:spcAft>
              <a:defRPr/>
            </a:pPr>
            <a:endParaRPr lang="cs-CZ" sz="2400" dirty="0"/>
          </a:p>
          <a:p>
            <a:pPr fontAlgn="auto">
              <a:spcAft>
                <a:spcPts val="0"/>
              </a:spcAft>
              <a:defRPr/>
            </a:pPr>
            <a:r>
              <a:rPr lang="cs-CZ" sz="2400" b="1" dirty="0"/>
              <a:t>Doba obratu stálých aktiv </a:t>
            </a:r>
            <a:r>
              <a:rPr lang="cs-CZ" sz="2400" dirty="0"/>
              <a:t>= SA / (tržby/360)</a:t>
            </a:r>
            <a:endParaRPr lang="cs-CZ" sz="2400" b="1" dirty="0"/>
          </a:p>
          <a:p>
            <a:pPr fontAlgn="auto">
              <a:spcAft>
                <a:spcPts val="0"/>
              </a:spcAft>
              <a:defRPr/>
            </a:pPr>
            <a:endParaRPr lang="cs-CZ" sz="2400" dirty="0"/>
          </a:p>
          <a:p>
            <a:pPr fontAlgn="auto">
              <a:spcAft>
                <a:spcPts val="0"/>
              </a:spcAft>
              <a:defRPr/>
            </a:pPr>
            <a:endParaRPr lang="cs-CZ" sz="2400" dirty="0"/>
          </a:p>
          <a:p>
            <a:pPr marL="0" indent="0" fontAlgn="auto">
              <a:spcAft>
                <a:spcPts val="0"/>
              </a:spcAft>
              <a:buFont typeface="Arial" pitchFamily="34" charset="0"/>
              <a:buNone/>
              <a:defRPr/>
            </a:pPr>
            <a:endParaRPr lang="cs-CZ" sz="2400" dirty="0"/>
          </a:p>
        </p:txBody>
      </p:sp>
    </p:spTree>
    <p:extLst>
      <p:ext uri="{BB962C8B-B14F-4D97-AF65-F5344CB8AC3E}">
        <p14:creationId xmlns:p14="http://schemas.microsoft.com/office/powerpoint/2010/main" val="3958827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64059" y="151047"/>
            <a:ext cx="8229600" cy="1196975"/>
          </a:xfrm>
        </p:spPr>
        <p:txBody>
          <a:bodyPr>
            <a:normAutofit/>
          </a:bodyPr>
          <a:lstStyle/>
          <a:p>
            <a:pPr fontAlgn="auto">
              <a:lnSpc>
                <a:spcPts val="3800"/>
              </a:lnSpc>
              <a:spcAft>
                <a:spcPts val="0"/>
              </a:spcAft>
              <a:defRPr/>
            </a:pPr>
            <a:r>
              <a:rPr lang="cs-CZ" b="1" dirty="0"/>
              <a:t>Ukazatele využití aktiv</a:t>
            </a:r>
            <a:br>
              <a:rPr lang="cs-CZ" b="1" dirty="0"/>
            </a:br>
            <a:r>
              <a:rPr lang="cs-CZ" b="1" dirty="0"/>
              <a:t>(ukazatele aktivity)</a:t>
            </a:r>
          </a:p>
        </p:txBody>
      </p:sp>
      <p:sp>
        <p:nvSpPr>
          <p:cNvPr id="231427" name="Zástupný symbol pro obsah 2"/>
          <p:cNvSpPr>
            <a:spLocks noGrp="1"/>
          </p:cNvSpPr>
          <p:nvPr>
            <p:ph idx="1"/>
          </p:nvPr>
        </p:nvSpPr>
        <p:spPr>
          <a:xfrm>
            <a:off x="323850" y="1341438"/>
            <a:ext cx="8569325" cy="4178416"/>
          </a:xfrm>
        </p:spPr>
        <p:txBody>
          <a:bodyPr>
            <a:normAutofit fontScale="92500" lnSpcReduction="20000"/>
          </a:bodyPr>
          <a:lstStyle/>
          <a:p>
            <a:r>
              <a:rPr lang="cs-CZ" b="1" dirty="0"/>
              <a:t>obrat zásob = Tržby/zásoby</a:t>
            </a:r>
            <a:r>
              <a:rPr lang="cs-CZ" dirty="0"/>
              <a:t>   (nebo taky T/</a:t>
            </a:r>
            <a:r>
              <a:rPr lang="cs-CZ" dirty="0" err="1"/>
              <a:t>prům.zásoba</a:t>
            </a:r>
            <a:r>
              <a:rPr lang="cs-CZ" dirty="0"/>
              <a:t>)</a:t>
            </a:r>
          </a:p>
          <a:p>
            <a:r>
              <a:rPr lang="cs-CZ" dirty="0"/>
              <a:t>Ukazatel udává počet obrátek zásob za sledované období (obvykle za rok). Udává, jaká doba je nutná k tomu, aby peněžní fondy přešly přes výrobní a zbožní formy znovu do formy peněžní. Zájem je na zvyšování počtu obrátek, což obvykle vede ke zvyšování zisku.</a:t>
            </a:r>
          </a:p>
          <a:p>
            <a:endParaRPr lang="cs-CZ" dirty="0"/>
          </a:p>
          <a:p>
            <a:r>
              <a:rPr lang="cs-CZ" dirty="0"/>
              <a:t>Firma ALTAIR dosáhla těchto hodnot ukazatele:</a:t>
            </a:r>
          </a:p>
          <a:p>
            <a:endParaRPr lang="cs-CZ" dirty="0"/>
          </a:p>
          <a:p>
            <a:endParaRPr lang="cs-CZ" dirty="0"/>
          </a:p>
        </p:txBody>
      </p:sp>
    </p:spTree>
    <p:extLst>
      <p:ext uri="{BB962C8B-B14F-4D97-AF65-F5344CB8AC3E}">
        <p14:creationId xmlns:p14="http://schemas.microsoft.com/office/powerpoint/2010/main" val="248497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87338"/>
            <a:ext cx="8229600" cy="1196975"/>
          </a:xfrm>
        </p:spPr>
        <p:txBody>
          <a:bodyPr/>
          <a:lstStyle/>
          <a:p>
            <a:pPr fontAlgn="auto">
              <a:spcAft>
                <a:spcPts val="0"/>
              </a:spcAft>
              <a:defRPr/>
            </a:pPr>
            <a:r>
              <a:rPr lang="cs-CZ" sz="3200" b="1" dirty="0"/>
              <a:t>Uživatelé finanční analýzy</a:t>
            </a:r>
          </a:p>
        </p:txBody>
      </p:sp>
      <p:sp>
        <p:nvSpPr>
          <p:cNvPr id="13315" name="Rectangle 3"/>
          <p:cNvSpPr>
            <a:spLocks noGrp="1" noChangeArrowheads="1"/>
          </p:cNvSpPr>
          <p:nvPr>
            <p:ph idx="1"/>
          </p:nvPr>
        </p:nvSpPr>
        <p:spPr>
          <a:xfrm>
            <a:off x="457200" y="1484313"/>
            <a:ext cx="8435975" cy="4824412"/>
          </a:xfrm>
        </p:spPr>
        <p:txBody>
          <a:bodyPr rtlCol="0">
            <a:normAutofit fontScale="92500" lnSpcReduction="20000"/>
          </a:bodyPr>
          <a:lstStyle/>
          <a:p>
            <a:pPr fontAlgn="auto">
              <a:lnSpc>
                <a:spcPct val="90000"/>
              </a:lnSpc>
              <a:spcAft>
                <a:spcPts val="0"/>
              </a:spcAft>
              <a:buFont typeface="Wingdings" pitchFamily="2" charset="2"/>
              <a:buNone/>
              <a:defRPr/>
            </a:pPr>
            <a:r>
              <a:rPr lang="cs-CZ" u="sng" dirty="0"/>
              <a:t>Informace o finanční síle podniku potřebují znát například:</a:t>
            </a:r>
          </a:p>
          <a:p>
            <a:pPr fontAlgn="auto">
              <a:lnSpc>
                <a:spcPct val="20000"/>
              </a:lnSpc>
              <a:spcAft>
                <a:spcPts val="0"/>
              </a:spcAft>
              <a:buFont typeface="Wingdings" pitchFamily="2" charset="2"/>
              <a:buNone/>
              <a:defRPr/>
            </a:pPr>
            <a:endParaRPr lang="cs-CZ" u="sng" dirty="0"/>
          </a:p>
          <a:p>
            <a:pPr fontAlgn="auto">
              <a:lnSpc>
                <a:spcPct val="90000"/>
              </a:lnSpc>
              <a:spcAft>
                <a:spcPts val="0"/>
              </a:spcAft>
              <a:defRPr/>
            </a:pPr>
            <a:r>
              <a:rPr lang="cs-CZ" b="1" dirty="0"/>
              <a:t>současní investoři</a:t>
            </a:r>
            <a:r>
              <a:rPr lang="cs-CZ" dirty="0"/>
              <a:t> (akcionáři, společníci firmy)</a:t>
            </a:r>
          </a:p>
          <a:p>
            <a:pPr lvl="1" fontAlgn="auto">
              <a:lnSpc>
                <a:spcPct val="90000"/>
              </a:lnSpc>
              <a:spcAft>
                <a:spcPts val="0"/>
              </a:spcAft>
              <a:defRPr/>
            </a:pPr>
            <a:r>
              <a:rPr lang="cs-CZ" sz="2000" dirty="0"/>
              <a:t>kteří se chtějí ujistit, že své peníze uložili vhodně a že podnikatelské záměry manažerů zajišťují trvání a rozvoj podniku,</a:t>
            </a:r>
          </a:p>
          <a:p>
            <a:pPr fontAlgn="auto">
              <a:lnSpc>
                <a:spcPct val="20000"/>
              </a:lnSpc>
              <a:spcAft>
                <a:spcPts val="0"/>
              </a:spcAft>
              <a:defRPr/>
            </a:pPr>
            <a:endParaRPr lang="cs-CZ" dirty="0"/>
          </a:p>
          <a:p>
            <a:pPr fontAlgn="auto">
              <a:lnSpc>
                <a:spcPct val="90000"/>
              </a:lnSpc>
              <a:spcAft>
                <a:spcPts val="0"/>
              </a:spcAft>
              <a:defRPr/>
            </a:pPr>
            <a:r>
              <a:rPr lang="cs-CZ" b="1" dirty="0"/>
              <a:t>obchodní partneři</a:t>
            </a:r>
          </a:p>
          <a:p>
            <a:pPr lvl="1" fontAlgn="auto">
              <a:lnSpc>
                <a:spcPct val="90000"/>
              </a:lnSpc>
              <a:spcAft>
                <a:spcPts val="0"/>
              </a:spcAft>
              <a:defRPr/>
            </a:pPr>
            <a:r>
              <a:rPr lang="cs-CZ" sz="2000" dirty="0"/>
              <a:t>např. dodavatelé si na základě znalosti finanční situace podniků vybírají nejvhodnější odběratele,</a:t>
            </a:r>
          </a:p>
          <a:p>
            <a:pPr fontAlgn="auto">
              <a:lnSpc>
                <a:spcPct val="20000"/>
              </a:lnSpc>
              <a:spcAft>
                <a:spcPts val="0"/>
              </a:spcAft>
              <a:defRPr/>
            </a:pPr>
            <a:endParaRPr lang="cs-CZ" dirty="0"/>
          </a:p>
          <a:p>
            <a:pPr fontAlgn="auto">
              <a:lnSpc>
                <a:spcPct val="90000"/>
              </a:lnSpc>
              <a:spcAft>
                <a:spcPts val="0"/>
              </a:spcAft>
              <a:defRPr/>
            </a:pPr>
            <a:r>
              <a:rPr lang="cs-CZ" b="1" dirty="0"/>
              <a:t>banky</a:t>
            </a:r>
          </a:p>
          <a:p>
            <a:pPr lvl="1" fontAlgn="auto">
              <a:lnSpc>
                <a:spcPct val="90000"/>
              </a:lnSpc>
              <a:spcAft>
                <a:spcPts val="0"/>
              </a:spcAft>
              <a:defRPr/>
            </a:pPr>
            <a:r>
              <a:rPr lang="cs-CZ" sz="2000" dirty="0"/>
              <a:t>při poskytnutí úvěru si finanční analýzou ověřují, zda je podnik schopen hradit úroky a splátky.</a:t>
            </a:r>
          </a:p>
          <a:p>
            <a:pPr lvl="1" fontAlgn="auto">
              <a:lnSpc>
                <a:spcPct val="90000"/>
              </a:lnSpc>
              <a:spcAft>
                <a:spcPts val="0"/>
              </a:spcAft>
              <a:defRPr/>
            </a:pPr>
            <a:endParaRPr lang="cs-CZ" sz="2000" dirty="0"/>
          </a:p>
          <a:p>
            <a:pPr fontAlgn="auto">
              <a:lnSpc>
                <a:spcPct val="90000"/>
              </a:lnSpc>
              <a:spcAft>
                <a:spcPts val="0"/>
              </a:spcAft>
              <a:defRPr/>
            </a:pPr>
            <a:r>
              <a:rPr lang="cs-CZ" sz="2800" b="1" dirty="0"/>
              <a:t>Externí a interní FA</a:t>
            </a:r>
          </a:p>
        </p:txBody>
      </p:sp>
    </p:spTree>
    <p:extLst>
      <p:ext uri="{BB962C8B-B14F-4D97-AF65-F5344CB8AC3E}">
        <p14:creationId xmlns:p14="http://schemas.microsoft.com/office/powerpoint/2010/main" val="3815867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41357" y="188409"/>
            <a:ext cx="8229600" cy="1195388"/>
          </a:xfrm>
        </p:spPr>
        <p:txBody>
          <a:bodyPr>
            <a:normAutofit fontScale="90000"/>
          </a:bodyPr>
          <a:lstStyle/>
          <a:p>
            <a:pPr fontAlgn="auto">
              <a:spcAft>
                <a:spcPts val="0"/>
              </a:spcAft>
              <a:defRPr/>
            </a:pPr>
            <a:r>
              <a:rPr lang="cs-CZ" b="1" dirty="0"/>
              <a:t>Ukazatele využití aktiv</a:t>
            </a:r>
            <a:br>
              <a:rPr lang="cs-CZ" b="1" dirty="0"/>
            </a:br>
            <a:r>
              <a:rPr lang="cs-CZ" b="1" dirty="0"/>
              <a:t>(ukazatele aktivity)</a:t>
            </a:r>
          </a:p>
        </p:txBody>
      </p:sp>
      <p:sp>
        <p:nvSpPr>
          <p:cNvPr id="232451" name="Zástupný symbol pro obsah 2"/>
          <p:cNvSpPr>
            <a:spLocks noGrp="1"/>
          </p:cNvSpPr>
          <p:nvPr>
            <p:ph idx="1"/>
          </p:nvPr>
        </p:nvSpPr>
        <p:spPr>
          <a:xfrm>
            <a:off x="245327" y="1600200"/>
            <a:ext cx="8441473" cy="4298795"/>
          </a:xfrm>
        </p:spPr>
        <p:txBody>
          <a:bodyPr>
            <a:normAutofit fontScale="92500" lnSpcReduction="20000"/>
          </a:bodyPr>
          <a:lstStyle/>
          <a:p>
            <a:r>
              <a:rPr lang="cs-CZ" dirty="0"/>
              <a:t>Dělíme </a:t>
            </a:r>
            <a:r>
              <a:rPr lang="cs-CZ" dirty="0" err="1"/>
              <a:t>li</a:t>
            </a:r>
            <a:r>
              <a:rPr lang="cs-CZ" dirty="0"/>
              <a:t> 360 počtem obrátek, dostaneme dobu obratu zásob ve dnech (hodně se používá u nás).</a:t>
            </a:r>
          </a:p>
          <a:p>
            <a:r>
              <a:rPr lang="cs-CZ" b="1" dirty="0"/>
              <a:t>doba obratu zásob = 360/počet obrátek</a:t>
            </a:r>
            <a:r>
              <a:rPr lang="cs-CZ" dirty="0"/>
              <a:t>  - ve dnech</a:t>
            </a:r>
          </a:p>
          <a:p>
            <a:r>
              <a:rPr lang="cs-CZ" dirty="0"/>
              <a:t>nebo</a:t>
            </a:r>
            <a:r>
              <a:rPr lang="cs-CZ" b="1" dirty="0"/>
              <a:t> Doba obratu zásob </a:t>
            </a:r>
            <a:r>
              <a:rPr lang="cs-CZ" dirty="0"/>
              <a:t>= průměrné zásoby / (tržby/360)</a:t>
            </a:r>
            <a:endParaRPr lang="cs-CZ" b="1" dirty="0"/>
          </a:p>
          <a:p>
            <a:r>
              <a:rPr lang="cs-CZ" sz="3000" dirty="0"/>
              <a:t>Modifikace – </a:t>
            </a:r>
            <a:r>
              <a:rPr lang="cs-CZ" sz="3000" dirty="0" err="1"/>
              <a:t>prům.zás</a:t>
            </a:r>
            <a:r>
              <a:rPr lang="cs-CZ" sz="3000" dirty="0"/>
              <a:t>./(náklady/360) – pro hodnocení jednotlivých druhů zásob a jejich aktivity</a:t>
            </a:r>
          </a:p>
          <a:p>
            <a:endParaRPr lang="cs-CZ" dirty="0"/>
          </a:p>
          <a:p>
            <a:r>
              <a:rPr lang="cs-CZ" dirty="0"/>
              <a:t>Firma ALTAIR dosáhla těchto hodnot ukazatele:</a:t>
            </a:r>
          </a:p>
          <a:p>
            <a:endParaRPr lang="cs-CZ" dirty="0"/>
          </a:p>
        </p:txBody>
      </p:sp>
    </p:spTree>
    <p:extLst>
      <p:ext uri="{BB962C8B-B14F-4D97-AF65-F5344CB8AC3E}">
        <p14:creationId xmlns:p14="http://schemas.microsoft.com/office/powerpoint/2010/main" val="1165975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64742" y="260350"/>
            <a:ext cx="8229600" cy="1196975"/>
          </a:xfrm>
        </p:spPr>
        <p:txBody>
          <a:bodyPr>
            <a:normAutofit fontScale="90000"/>
          </a:bodyPr>
          <a:lstStyle/>
          <a:p>
            <a:pPr fontAlgn="auto">
              <a:spcAft>
                <a:spcPts val="0"/>
              </a:spcAft>
              <a:defRPr/>
            </a:pPr>
            <a:r>
              <a:rPr lang="cs-CZ" b="1" dirty="0"/>
              <a:t>Ukazatele využití aktiv</a:t>
            </a:r>
            <a:br>
              <a:rPr lang="cs-CZ" b="1" dirty="0"/>
            </a:br>
            <a:r>
              <a:rPr lang="cs-CZ" b="1" dirty="0"/>
              <a:t>(ukazatele aktivity)</a:t>
            </a:r>
          </a:p>
        </p:txBody>
      </p:sp>
      <p:sp>
        <p:nvSpPr>
          <p:cNvPr id="3" name="Zástupný symbol pro obsah 2"/>
          <p:cNvSpPr>
            <a:spLocks noGrp="1"/>
          </p:cNvSpPr>
          <p:nvPr>
            <p:ph idx="1"/>
          </p:nvPr>
        </p:nvSpPr>
        <p:spPr>
          <a:xfrm>
            <a:off x="250825" y="1484313"/>
            <a:ext cx="8435975" cy="5184775"/>
          </a:xfrm>
        </p:spPr>
        <p:txBody>
          <a:bodyPr rtlCol="0">
            <a:normAutofit fontScale="92500" lnSpcReduction="20000"/>
          </a:bodyPr>
          <a:lstStyle/>
          <a:p>
            <a:pPr marL="0" indent="0" fontAlgn="auto">
              <a:spcAft>
                <a:spcPts val="0"/>
              </a:spcAft>
              <a:buNone/>
              <a:defRPr/>
            </a:pPr>
            <a:r>
              <a:rPr lang="cs-CZ" b="1" dirty="0"/>
              <a:t>Doba obratu pohledávek (doba inkasa)</a:t>
            </a:r>
          </a:p>
          <a:p>
            <a:pPr fontAlgn="auto">
              <a:spcAft>
                <a:spcPts val="0"/>
              </a:spcAft>
              <a:defRPr/>
            </a:pPr>
            <a:r>
              <a:rPr lang="cs-CZ" b="1" dirty="0"/>
              <a:t>Doba obratu pohledávek </a:t>
            </a:r>
            <a:r>
              <a:rPr lang="cs-CZ" dirty="0"/>
              <a:t>= </a:t>
            </a:r>
            <a:r>
              <a:rPr lang="cs-CZ" b="1" dirty="0"/>
              <a:t>krátkodobé pohledávky/denní tržby</a:t>
            </a:r>
          </a:p>
          <a:p>
            <a:pPr fontAlgn="auto">
              <a:spcAft>
                <a:spcPts val="0"/>
              </a:spcAft>
              <a:defRPr/>
            </a:pPr>
            <a:r>
              <a:rPr lang="cs-CZ" dirty="0"/>
              <a:t>Ukazuje průměrnou dobu obratu pohledávek, tj. dobu, po kterou podnik v průměru čekat, než obdrží platby za prodané výrobky a zboží. Hodnota se srovnává s dobou splatnosti faktur a odvětvovým průměrem. Zájem je na co nejkratší době inkasa. Jako standardní se považuje 48 dní.</a:t>
            </a:r>
          </a:p>
          <a:p>
            <a:pPr fontAlgn="auto">
              <a:spcAft>
                <a:spcPts val="0"/>
              </a:spcAft>
              <a:defRPr/>
            </a:pPr>
            <a:r>
              <a:rPr lang="cs-CZ" dirty="0"/>
              <a:t>Analogicky lze kvantifikovat i ukazatel </a:t>
            </a:r>
            <a:r>
              <a:rPr lang="cs-CZ" b="1" dirty="0"/>
              <a:t>obrat pohledávek = T/pohledávky</a:t>
            </a:r>
            <a:r>
              <a:rPr lang="cs-CZ" dirty="0"/>
              <a:t>, který vyjadřuje počet obrátek pohledávek v roce</a:t>
            </a:r>
            <a:endParaRPr lang="cs-CZ" b="1" dirty="0"/>
          </a:p>
          <a:p>
            <a:pPr marL="0" indent="0" fontAlgn="auto">
              <a:spcAft>
                <a:spcPts val="0"/>
              </a:spcAft>
              <a:buFont typeface="Arial" pitchFamily="34" charset="0"/>
              <a:buNone/>
              <a:defRPr/>
            </a:pPr>
            <a:endParaRPr lang="cs-CZ" dirty="0"/>
          </a:p>
        </p:txBody>
      </p:sp>
    </p:spTree>
    <p:extLst>
      <p:ext uri="{BB962C8B-B14F-4D97-AF65-F5344CB8AC3E}">
        <p14:creationId xmlns:p14="http://schemas.microsoft.com/office/powerpoint/2010/main" val="2992326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19776" y="171140"/>
            <a:ext cx="8229600" cy="1196975"/>
          </a:xfrm>
        </p:spPr>
        <p:txBody>
          <a:bodyPr>
            <a:normAutofit fontScale="90000"/>
          </a:bodyPr>
          <a:lstStyle/>
          <a:p>
            <a:pPr fontAlgn="auto">
              <a:spcAft>
                <a:spcPts val="0"/>
              </a:spcAft>
              <a:defRPr/>
            </a:pPr>
            <a:r>
              <a:rPr lang="cs-CZ" b="1" dirty="0"/>
              <a:t>Ukazatele využití aktiv</a:t>
            </a:r>
            <a:br>
              <a:rPr lang="cs-CZ" b="1" dirty="0"/>
            </a:br>
            <a:r>
              <a:rPr lang="cs-CZ" b="1" dirty="0"/>
              <a:t>(ukazatele aktivity)</a:t>
            </a:r>
          </a:p>
        </p:txBody>
      </p:sp>
      <p:sp>
        <p:nvSpPr>
          <p:cNvPr id="3" name="Zástupný symbol pro obsah 2"/>
          <p:cNvSpPr>
            <a:spLocks noGrp="1"/>
          </p:cNvSpPr>
          <p:nvPr>
            <p:ph idx="1"/>
          </p:nvPr>
        </p:nvSpPr>
        <p:spPr>
          <a:xfrm>
            <a:off x="457200" y="1600200"/>
            <a:ext cx="8229600" cy="5068888"/>
          </a:xfrm>
        </p:spPr>
        <p:txBody>
          <a:bodyPr rtlCol="0">
            <a:normAutofit/>
          </a:bodyPr>
          <a:lstStyle/>
          <a:p>
            <a:pPr fontAlgn="auto">
              <a:lnSpc>
                <a:spcPct val="80000"/>
              </a:lnSpc>
              <a:spcAft>
                <a:spcPts val="0"/>
              </a:spcAft>
              <a:buFont typeface="Arial" pitchFamily="34" charset="0"/>
              <a:buNone/>
              <a:defRPr/>
            </a:pPr>
            <a:r>
              <a:rPr lang="cs-CZ" b="1" dirty="0"/>
              <a:t>Doba odkladu plateb</a:t>
            </a:r>
            <a:r>
              <a:rPr lang="cs-CZ" dirty="0"/>
              <a:t> = krátkodobé závazky / (tržby/360)</a:t>
            </a:r>
          </a:p>
          <a:p>
            <a:pPr fontAlgn="auto">
              <a:lnSpc>
                <a:spcPct val="80000"/>
              </a:lnSpc>
              <a:spcAft>
                <a:spcPts val="0"/>
              </a:spcAft>
              <a:defRPr/>
            </a:pPr>
            <a:r>
              <a:rPr lang="cs-CZ" dirty="0"/>
              <a:t>– průměrná doba splatnosti krátkodobých závazků. Z hlediska operativního financování je vhodné, aby dosahoval alespoň doby inkasa pohledávek. V opačném případě podnik úvěruje své odběratele. Ideální je rovnováha.</a:t>
            </a:r>
          </a:p>
          <a:p>
            <a:pPr fontAlgn="auto">
              <a:lnSpc>
                <a:spcPct val="80000"/>
              </a:lnSpc>
              <a:spcAft>
                <a:spcPts val="0"/>
              </a:spcAft>
              <a:defRPr/>
            </a:pPr>
            <a:endParaRPr lang="cs-CZ" dirty="0"/>
          </a:p>
          <a:p>
            <a:pPr fontAlgn="auto">
              <a:spcAft>
                <a:spcPts val="0"/>
              </a:spcAft>
              <a:defRPr/>
            </a:pPr>
            <a:endParaRPr lang="cs-CZ" dirty="0"/>
          </a:p>
          <a:p>
            <a:pPr fontAlgn="auto">
              <a:spcAft>
                <a:spcPts val="0"/>
              </a:spcAft>
              <a:defRPr/>
            </a:pPr>
            <a:endParaRPr lang="cs-CZ" dirty="0"/>
          </a:p>
          <a:p>
            <a:pPr fontAlgn="auto">
              <a:spcAft>
                <a:spcPts val="0"/>
              </a:spcAft>
              <a:defRPr/>
            </a:pPr>
            <a:endParaRPr lang="cs-CZ" dirty="0"/>
          </a:p>
          <a:p>
            <a:pPr marL="0" indent="0" fontAlgn="auto">
              <a:spcAft>
                <a:spcPts val="0"/>
              </a:spcAft>
              <a:buFont typeface="Arial" pitchFamily="34" charset="0"/>
              <a:buNone/>
              <a:defRPr/>
            </a:pPr>
            <a:endParaRPr lang="cs-CZ" dirty="0"/>
          </a:p>
        </p:txBody>
      </p:sp>
    </p:spTree>
    <p:extLst>
      <p:ext uri="{BB962C8B-B14F-4D97-AF65-F5344CB8AC3E}">
        <p14:creationId xmlns:p14="http://schemas.microsoft.com/office/powerpoint/2010/main" val="2182777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02269" y="367990"/>
            <a:ext cx="7772400" cy="980728"/>
          </a:xfrm>
        </p:spPr>
        <p:txBody>
          <a:bodyPr>
            <a:normAutofit/>
          </a:bodyPr>
          <a:lstStyle/>
          <a:p>
            <a:pPr fontAlgn="auto">
              <a:spcAft>
                <a:spcPts val="0"/>
              </a:spcAft>
              <a:defRPr/>
            </a:pPr>
            <a:r>
              <a:rPr lang="cs-CZ" sz="3200" b="1" dirty="0"/>
              <a:t>Ukazatele aktivity</a:t>
            </a:r>
          </a:p>
        </p:txBody>
      </p:sp>
      <p:sp>
        <p:nvSpPr>
          <p:cNvPr id="20483" name="Rectangle 3"/>
          <p:cNvSpPr>
            <a:spLocks noGrp="1" noChangeArrowheads="1"/>
          </p:cNvSpPr>
          <p:nvPr>
            <p:ph idx="1"/>
          </p:nvPr>
        </p:nvSpPr>
        <p:spPr>
          <a:xfrm>
            <a:off x="323528" y="1196752"/>
            <a:ext cx="8353425" cy="5399087"/>
          </a:xfrm>
        </p:spPr>
        <p:txBody>
          <a:bodyPr rtlCol="0">
            <a:normAutofit/>
          </a:bodyPr>
          <a:lstStyle/>
          <a:p>
            <a:pPr marL="0" indent="0" fontAlgn="auto">
              <a:lnSpc>
                <a:spcPct val="80000"/>
              </a:lnSpc>
              <a:spcAft>
                <a:spcPts val="0"/>
              </a:spcAft>
              <a:buFont typeface="Arial" pitchFamily="34" charset="0"/>
              <a:buNone/>
              <a:defRPr/>
            </a:pPr>
            <a:r>
              <a:rPr lang="cs-CZ" sz="2200" b="1" dirty="0"/>
              <a:t>Shrnutí</a:t>
            </a:r>
          </a:p>
          <a:p>
            <a:pPr fontAlgn="auto">
              <a:lnSpc>
                <a:spcPct val="80000"/>
              </a:lnSpc>
              <a:spcAft>
                <a:spcPts val="0"/>
              </a:spcAft>
              <a:buFont typeface="Wingdings" pitchFamily="2" charset="2"/>
              <a:buNone/>
              <a:defRPr/>
            </a:pPr>
            <a:endParaRPr lang="cs-CZ" sz="2200" b="1" dirty="0"/>
          </a:p>
          <a:p>
            <a:pPr fontAlgn="auto">
              <a:lnSpc>
                <a:spcPct val="80000"/>
              </a:lnSpc>
              <a:spcAft>
                <a:spcPts val="0"/>
              </a:spcAft>
              <a:buFont typeface="Wingdings" pitchFamily="2" charset="2"/>
              <a:buNone/>
              <a:defRPr/>
            </a:pPr>
            <a:r>
              <a:rPr lang="cs-CZ" sz="2200" b="1" dirty="0"/>
              <a:t>Obrat celkových aktiv </a:t>
            </a:r>
            <a:r>
              <a:rPr lang="cs-CZ" sz="2200" dirty="0"/>
              <a:t>= tržby / celková aktiva</a:t>
            </a:r>
          </a:p>
          <a:p>
            <a:pPr fontAlgn="auto">
              <a:lnSpc>
                <a:spcPct val="80000"/>
              </a:lnSpc>
              <a:spcAft>
                <a:spcPts val="0"/>
              </a:spcAft>
              <a:buFont typeface="Wingdings" pitchFamily="2" charset="2"/>
              <a:buNone/>
              <a:defRPr/>
            </a:pPr>
            <a:r>
              <a:rPr lang="cs-CZ" sz="2200" b="1" dirty="0"/>
              <a:t>Obrat stálých aktiv </a:t>
            </a:r>
            <a:r>
              <a:rPr lang="cs-CZ" sz="2200" dirty="0"/>
              <a:t>= tržby / stálá aktiva v zůstatkových cenách</a:t>
            </a:r>
          </a:p>
          <a:p>
            <a:pPr fontAlgn="auto">
              <a:lnSpc>
                <a:spcPct val="80000"/>
              </a:lnSpc>
              <a:spcAft>
                <a:spcPts val="0"/>
              </a:spcAft>
              <a:buFont typeface="Wingdings" pitchFamily="2" charset="2"/>
              <a:buNone/>
              <a:defRPr/>
            </a:pPr>
            <a:endParaRPr lang="cs-CZ" sz="2200" dirty="0"/>
          </a:p>
          <a:p>
            <a:pPr fontAlgn="auto">
              <a:lnSpc>
                <a:spcPct val="80000"/>
              </a:lnSpc>
              <a:spcAft>
                <a:spcPts val="0"/>
              </a:spcAft>
              <a:buFont typeface="Wingdings" pitchFamily="2" charset="2"/>
              <a:buNone/>
              <a:defRPr/>
            </a:pPr>
            <a:r>
              <a:rPr lang="cs-CZ" sz="2200" b="1" dirty="0"/>
              <a:t>Doba obratu zásob </a:t>
            </a:r>
            <a:r>
              <a:rPr lang="cs-CZ" sz="2200" dirty="0"/>
              <a:t>= průměrné zásoby / (tržby/360)</a:t>
            </a:r>
            <a:endParaRPr lang="cs-CZ" sz="2200" b="1" dirty="0"/>
          </a:p>
          <a:p>
            <a:pPr fontAlgn="auto">
              <a:lnSpc>
                <a:spcPct val="80000"/>
              </a:lnSpc>
              <a:spcAft>
                <a:spcPts val="0"/>
              </a:spcAft>
              <a:buFont typeface="Wingdings" pitchFamily="2" charset="2"/>
              <a:buNone/>
              <a:defRPr/>
            </a:pPr>
            <a:r>
              <a:rPr lang="cs-CZ" sz="2200" b="1" dirty="0"/>
              <a:t>Obrat zásob </a:t>
            </a:r>
            <a:r>
              <a:rPr lang="cs-CZ" sz="2200" dirty="0"/>
              <a:t>= 360 / doba obratu zásob</a:t>
            </a:r>
          </a:p>
          <a:p>
            <a:pPr fontAlgn="auto">
              <a:lnSpc>
                <a:spcPct val="80000"/>
              </a:lnSpc>
              <a:spcAft>
                <a:spcPts val="0"/>
              </a:spcAft>
              <a:buFont typeface="Wingdings" pitchFamily="2" charset="2"/>
              <a:buNone/>
              <a:defRPr/>
            </a:pPr>
            <a:endParaRPr lang="cs-CZ" sz="2200" dirty="0"/>
          </a:p>
          <a:p>
            <a:pPr fontAlgn="auto">
              <a:lnSpc>
                <a:spcPct val="80000"/>
              </a:lnSpc>
              <a:spcAft>
                <a:spcPts val="0"/>
              </a:spcAft>
              <a:buFont typeface="Wingdings" pitchFamily="2" charset="2"/>
              <a:buNone/>
              <a:defRPr/>
            </a:pPr>
            <a:r>
              <a:rPr lang="cs-CZ" sz="2200" b="1" dirty="0"/>
              <a:t>Doba obratu pohledávek (Průměrná doba inkasa) </a:t>
            </a:r>
          </a:p>
          <a:p>
            <a:pPr fontAlgn="auto">
              <a:lnSpc>
                <a:spcPct val="80000"/>
              </a:lnSpc>
              <a:spcAft>
                <a:spcPts val="0"/>
              </a:spcAft>
              <a:buFont typeface="Wingdings" pitchFamily="2" charset="2"/>
              <a:buNone/>
              <a:defRPr/>
            </a:pPr>
            <a:r>
              <a:rPr lang="cs-CZ" sz="2200" dirty="0"/>
              <a:t>= průměrné pohledávky / (tržby/360)</a:t>
            </a:r>
          </a:p>
          <a:p>
            <a:pPr fontAlgn="auto">
              <a:lnSpc>
                <a:spcPct val="80000"/>
              </a:lnSpc>
              <a:spcAft>
                <a:spcPts val="0"/>
              </a:spcAft>
              <a:buFont typeface="Wingdings" pitchFamily="2" charset="2"/>
              <a:buNone/>
              <a:defRPr/>
            </a:pPr>
            <a:r>
              <a:rPr lang="cs-CZ" sz="2200" b="1" dirty="0"/>
              <a:t>Obrat pohledávek</a:t>
            </a:r>
            <a:r>
              <a:rPr lang="cs-CZ" sz="2200" dirty="0"/>
              <a:t> = 360 / doba obratu pohledávek</a:t>
            </a:r>
          </a:p>
          <a:p>
            <a:pPr fontAlgn="auto">
              <a:lnSpc>
                <a:spcPct val="80000"/>
              </a:lnSpc>
              <a:spcAft>
                <a:spcPts val="0"/>
              </a:spcAft>
              <a:buFont typeface="Wingdings" pitchFamily="2" charset="2"/>
              <a:buNone/>
              <a:defRPr/>
            </a:pPr>
            <a:endParaRPr lang="cs-CZ" sz="2200" dirty="0"/>
          </a:p>
          <a:p>
            <a:pPr fontAlgn="auto">
              <a:lnSpc>
                <a:spcPct val="80000"/>
              </a:lnSpc>
              <a:spcAft>
                <a:spcPts val="0"/>
              </a:spcAft>
              <a:buFont typeface="Wingdings" pitchFamily="2" charset="2"/>
              <a:buNone/>
              <a:defRPr/>
            </a:pPr>
            <a:r>
              <a:rPr lang="cs-CZ" sz="2200" b="1" dirty="0"/>
              <a:t>Doba odkladu plateb</a:t>
            </a:r>
            <a:r>
              <a:rPr lang="cs-CZ" sz="2200" dirty="0"/>
              <a:t> = krátkodobé závazky / (tržby/360)</a:t>
            </a:r>
          </a:p>
        </p:txBody>
      </p:sp>
    </p:spTree>
    <p:extLst>
      <p:ext uri="{BB962C8B-B14F-4D97-AF65-F5344CB8AC3E}">
        <p14:creationId xmlns:p14="http://schemas.microsoft.com/office/powerpoint/2010/main" val="2301729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628040" y="0"/>
            <a:ext cx="7283450" cy="765175"/>
          </a:xfrm>
        </p:spPr>
        <p:txBody>
          <a:bodyPr/>
          <a:lstStyle/>
          <a:p>
            <a:pPr fontAlgn="auto">
              <a:spcAft>
                <a:spcPts val="0"/>
              </a:spcAft>
              <a:defRPr/>
            </a:pPr>
            <a:r>
              <a:rPr lang="cs-CZ" dirty="0"/>
              <a:t>OCP</a:t>
            </a:r>
          </a:p>
        </p:txBody>
      </p:sp>
      <p:sp>
        <p:nvSpPr>
          <p:cNvPr id="59395" name="Rectangle 3"/>
          <p:cNvSpPr>
            <a:spLocks noGrp="1" noChangeArrowheads="1"/>
          </p:cNvSpPr>
          <p:nvPr>
            <p:ph idx="1"/>
          </p:nvPr>
        </p:nvSpPr>
        <p:spPr>
          <a:xfrm>
            <a:off x="0" y="692150"/>
            <a:ext cx="9144000" cy="5949950"/>
          </a:xfrm>
        </p:spPr>
        <p:txBody>
          <a:bodyPr rtlCol="0">
            <a:normAutofit/>
          </a:bodyPr>
          <a:lstStyle/>
          <a:p>
            <a:pPr algn="ctr" fontAlgn="auto">
              <a:spcAft>
                <a:spcPts val="0"/>
              </a:spcAft>
              <a:buFontTx/>
              <a:buNone/>
              <a:defRPr/>
            </a:pPr>
            <a:r>
              <a:rPr lang="cs-CZ" sz="2800" b="1" dirty="0">
                <a:cs typeface="Times New Roman" pitchFamily="18" charset="0"/>
              </a:rPr>
              <a:t>OCP = DOZ + DI – DOP</a:t>
            </a:r>
          </a:p>
          <a:p>
            <a:pPr fontAlgn="auto">
              <a:spcAft>
                <a:spcPts val="0"/>
              </a:spcAft>
              <a:defRPr/>
            </a:pPr>
            <a:r>
              <a:rPr lang="cs-CZ" sz="2200" b="1" dirty="0">
                <a:cs typeface="Times New Roman" pitchFamily="18" charset="0"/>
              </a:rPr>
              <a:t>doba mezi platbou za nakoupený materiál atd. a přijetím inkasa z prodeje výrobků (</a:t>
            </a:r>
            <a:r>
              <a:rPr lang="cs-CZ" sz="2200" dirty="0">
                <a:cs typeface="Times New Roman" pitchFamily="18" charset="0"/>
              </a:rPr>
              <a:t>jak dlouho trvá přeměna peněz přes jednotlivé složky oběžného majetku až zpět k inkasovaným penězům</a:t>
            </a:r>
            <a:r>
              <a:rPr lang="cs-CZ" sz="2200" b="1" dirty="0">
                <a:cs typeface="Times New Roman" pitchFamily="18" charset="0"/>
              </a:rPr>
              <a:t>)</a:t>
            </a:r>
          </a:p>
          <a:p>
            <a:pPr fontAlgn="auto">
              <a:spcAft>
                <a:spcPts val="0"/>
              </a:spcAft>
              <a:buFontTx/>
              <a:buNone/>
              <a:defRPr/>
            </a:pPr>
            <a:r>
              <a:rPr lang="cs-CZ" sz="2200" dirty="0">
                <a:cs typeface="Times New Roman" pitchFamily="18" charset="0"/>
              </a:rPr>
              <a:t>DOZ-doba obratu zásob</a:t>
            </a:r>
          </a:p>
          <a:p>
            <a:pPr fontAlgn="auto">
              <a:spcAft>
                <a:spcPts val="0"/>
              </a:spcAft>
              <a:buFontTx/>
              <a:buNone/>
              <a:defRPr/>
            </a:pPr>
            <a:r>
              <a:rPr lang="cs-CZ" sz="2200" b="1" dirty="0">
                <a:cs typeface="Times New Roman" pitchFamily="18" charset="0"/>
              </a:rPr>
              <a:t>DOZ = </a:t>
            </a:r>
            <a:r>
              <a:rPr lang="cs-CZ" sz="2200" b="1" dirty="0" err="1">
                <a:cs typeface="Times New Roman" pitchFamily="18" charset="0"/>
              </a:rPr>
              <a:t>prům.zásoba</a:t>
            </a:r>
            <a:r>
              <a:rPr lang="cs-CZ" sz="2200" b="1" dirty="0">
                <a:cs typeface="Times New Roman" pitchFamily="18" charset="0"/>
              </a:rPr>
              <a:t>/denní tržby</a:t>
            </a:r>
          </a:p>
          <a:p>
            <a:pPr fontAlgn="auto">
              <a:spcAft>
                <a:spcPts val="0"/>
              </a:spcAft>
              <a:buFontTx/>
              <a:buNone/>
              <a:defRPr/>
            </a:pPr>
            <a:r>
              <a:rPr lang="cs-CZ" sz="2200" dirty="0">
                <a:cs typeface="Times New Roman" pitchFamily="18" charset="0"/>
              </a:rPr>
              <a:t>DI – doba inkasa</a:t>
            </a:r>
          </a:p>
          <a:p>
            <a:pPr fontAlgn="auto">
              <a:spcAft>
                <a:spcPts val="0"/>
              </a:spcAft>
              <a:buFontTx/>
              <a:buNone/>
              <a:defRPr/>
            </a:pPr>
            <a:r>
              <a:rPr lang="cs-CZ" sz="2200" b="1" dirty="0">
                <a:cs typeface="Times New Roman" pitchFamily="18" charset="0"/>
              </a:rPr>
              <a:t>DI = pohledávky/denní tržby</a:t>
            </a:r>
          </a:p>
          <a:p>
            <a:pPr fontAlgn="auto">
              <a:spcAft>
                <a:spcPts val="0"/>
              </a:spcAft>
              <a:buFontTx/>
              <a:buNone/>
              <a:defRPr/>
            </a:pPr>
            <a:r>
              <a:rPr lang="cs-CZ" sz="2200" dirty="0">
                <a:cs typeface="Times New Roman" pitchFamily="18" charset="0"/>
              </a:rPr>
              <a:t>DOP – doba odkladu plateb</a:t>
            </a:r>
          </a:p>
          <a:p>
            <a:pPr fontAlgn="auto">
              <a:spcAft>
                <a:spcPts val="0"/>
              </a:spcAft>
              <a:buFontTx/>
              <a:buNone/>
              <a:defRPr/>
            </a:pPr>
            <a:r>
              <a:rPr lang="cs-CZ" sz="2200" b="1" dirty="0">
                <a:cs typeface="Times New Roman" pitchFamily="18" charset="0"/>
              </a:rPr>
              <a:t>DOP = dluhy dodavatelům/denní tržby</a:t>
            </a:r>
          </a:p>
          <a:p>
            <a:pPr fontAlgn="auto">
              <a:spcAft>
                <a:spcPts val="0"/>
              </a:spcAft>
              <a:defRPr/>
            </a:pPr>
            <a:r>
              <a:rPr lang="cs-CZ" sz="2200" b="1" dirty="0">
                <a:cs typeface="Times New Roman" pitchFamily="18" charset="0"/>
              </a:rPr>
              <a:t>Čím je obratový cyklus kratší, tím podnik potřebuje méně ČPK</a:t>
            </a:r>
          </a:p>
          <a:p>
            <a:pPr fontAlgn="auto">
              <a:spcAft>
                <a:spcPts val="0"/>
              </a:spcAft>
              <a:defRPr/>
            </a:pPr>
            <a:r>
              <a:rPr lang="cs-CZ" sz="2200" b="1" dirty="0">
                <a:cs typeface="Times New Roman" pitchFamily="18" charset="0"/>
              </a:rPr>
              <a:t>Cílem podniku je mít k dispozici pouze tolik ČPK kolik nezbytně potřebuje</a:t>
            </a:r>
          </a:p>
          <a:p>
            <a:pPr fontAlgn="auto">
              <a:spcAft>
                <a:spcPts val="0"/>
              </a:spcAft>
              <a:defRPr/>
            </a:pPr>
            <a:r>
              <a:rPr lang="cs-CZ" sz="2200" b="1" dirty="0">
                <a:cs typeface="Times New Roman" pitchFamily="18" charset="0"/>
              </a:rPr>
              <a:t>Vyšší množství ČPK podniku sice zajišťuje poměrně větší stabilitu a jistotu, nicméně se tím podnik připravuje o možný výnos (snižuje si tak rentabilitu)</a:t>
            </a:r>
          </a:p>
        </p:txBody>
      </p:sp>
    </p:spTree>
    <p:extLst>
      <p:ext uri="{BB962C8B-B14F-4D97-AF65-F5344CB8AC3E}">
        <p14:creationId xmlns:p14="http://schemas.microsoft.com/office/powerpoint/2010/main" val="4043846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sz="half" idx="1"/>
          </p:nvPr>
        </p:nvSpPr>
        <p:spPr>
          <a:xfrm>
            <a:off x="245097" y="698500"/>
            <a:ext cx="8436941" cy="1397000"/>
          </a:xfrm>
        </p:spPr>
        <p:txBody>
          <a:bodyPr/>
          <a:lstStyle/>
          <a:p>
            <a:pPr>
              <a:buFontTx/>
              <a:buNone/>
            </a:pPr>
            <a:r>
              <a:rPr lang="cs-CZ" sz="2800" b="1" dirty="0"/>
              <a:t>	Př.1 - pokračování:Na základě vstupních dat proveďte analýzu ČPK včetně propočtu jeho potřebné výše</a:t>
            </a:r>
          </a:p>
        </p:txBody>
      </p:sp>
      <p:graphicFrame>
        <p:nvGraphicFramePr>
          <p:cNvPr id="62016" name="Group 576"/>
          <p:cNvGraphicFramePr>
            <a:graphicFrameLocks noGrp="1"/>
          </p:cNvGraphicFramePr>
          <p:nvPr>
            <p:ph sz="half" idx="2"/>
            <p:extLst>
              <p:ext uri="{D42A27DB-BD31-4B8C-83A1-F6EECF244321}">
                <p14:modId xmlns:p14="http://schemas.microsoft.com/office/powerpoint/2010/main" val="4080445462"/>
              </p:ext>
            </p:extLst>
          </p:nvPr>
        </p:nvGraphicFramePr>
        <p:xfrm>
          <a:off x="611188" y="1773238"/>
          <a:ext cx="8070850" cy="4796790"/>
        </p:xfrm>
        <a:graphic>
          <a:graphicData uri="http://schemas.openxmlformats.org/drawingml/2006/table">
            <a:tbl>
              <a:tblPr/>
              <a:tblGrid>
                <a:gridCol w="3092450">
                  <a:extLst>
                    <a:ext uri="{9D8B030D-6E8A-4147-A177-3AD203B41FA5}">
                      <a16:colId xmlns:a16="http://schemas.microsoft.com/office/drawing/2014/main" val="20000"/>
                    </a:ext>
                  </a:extLst>
                </a:gridCol>
                <a:gridCol w="1246187">
                  <a:extLst>
                    <a:ext uri="{9D8B030D-6E8A-4147-A177-3AD203B41FA5}">
                      <a16:colId xmlns:a16="http://schemas.microsoft.com/office/drawing/2014/main" val="20001"/>
                    </a:ext>
                  </a:extLst>
                </a:gridCol>
                <a:gridCol w="1243013">
                  <a:extLst>
                    <a:ext uri="{9D8B030D-6E8A-4147-A177-3AD203B41FA5}">
                      <a16:colId xmlns:a16="http://schemas.microsoft.com/office/drawing/2014/main" val="20002"/>
                    </a:ext>
                  </a:extLst>
                </a:gridCol>
                <a:gridCol w="1246187">
                  <a:extLst>
                    <a:ext uri="{9D8B030D-6E8A-4147-A177-3AD203B41FA5}">
                      <a16:colId xmlns:a16="http://schemas.microsoft.com/office/drawing/2014/main" val="20003"/>
                    </a:ext>
                  </a:extLst>
                </a:gridCol>
                <a:gridCol w="1243013">
                  <a:extLst>
                    <a:ext uri="{9D8B030D-6E8A-4147-A177-3AD203B41FA5}">
                      <a16:colId xmlns:a16="http://schemas.microsoft.com/office/drawing/2014/main" val="20004"/>
                    </a:ext>
                  </a:extLst>
                </a:gridCol>
              </a:tblGrid>
              <a:tr h="331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Vstupní data</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2011</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2012</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2013</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2014</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42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OA</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685 440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567 526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469 563</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419 395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41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KFM</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96 496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40 087</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61 601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111 702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1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Kr. pohledávky</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136 126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222 450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149 796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134 811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2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Zásoby</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430 055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292 364</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257 713</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172 882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41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Kr. cizí kapitál</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95 505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124 351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136 928</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159 476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42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Náklady na prodané zboží</a:t>
                      </a:r>
                      <a:br>
                        <a:rPr kumimoji="0" lang="cs-CZ" sz="1800" b="1" i="0" u="none" strike="noStrike" cap="none" normalizeH="0" baseline="0">
                          <a:ln>
                            <a:noFill/>
                          </a:ln>
                          <a:solidFill>
                            <a:schemeClr val="tx1"/>
                          </a:solidFill>
                          <a:effectLst/>
                          <a:latin typeface="Arial" pitchFamily="34" charset="0"/>
                          <a:cs typeface="Arial" pitchFamily="34" charset="0"/>
                        </a:rPr>
                      </a:br>
                      <a:r>
                        <a:rPr kumimoji="0" lang="cs-CZ" sz="1800" b="1" i="0" u="none" strike="noStrike" cap="none" normalizeH="0" baseline="0">
                          <a:ln>
                            <a:noFill/>
                          </a:ln>
                          <a:solidFill>
                            <a:schemeClr val="tx1"/>
                          </a:solidFill>
                          <a:effectLst/>
                          <a:latin typeface="Arial" pitchFamily="34" charset="0"/>
                          <a:cs typeface="Arial" pitchFamily="34" charset="0"/>
                        </a:rPr>
                        <a:t>a výkonová spotřeba</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402 162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483 745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418 698</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511 692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42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Osobní náklady</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120 173</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113 051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118 552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128 725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17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Čistý zisk</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18 416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28 676</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25 112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40 123</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41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Tržby</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532 092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643 582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635 508</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715 585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429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Jiné provozní náklady</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40 701</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8 334</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5 202</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10 295</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413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ČPK</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589 935</a:t>
                      </a:r>
                      <a:endParaRPr kumimoji="0" lang="cs-CZ" sz="20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443 175</a:t>
                      </a:r>
                      <a:endParaRPr kumimoji="0" lang="cs-CZ" sz="20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332 635</a:t>
                      </a:r>
                      <a:endParaRPr kumimoji="0" lang="cs-CZ" sz="20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latin typeface="Arial" pitchFamily="34" charset="0"/>
                          <a:cs typeface="Arial" pitchFamily="34" charset="0"/>
                        </a:rPr>
                        <a:t>259 919</a:t>
                      </a:r>
                      <a:endParaRPr kumimoji="0" lang="cs-CZ" sz="20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639959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818" name="Group 2"/>
          <p:cNvGraphicFramePr>
            <a:graphicFrameLocks noGrp="1"/>
          </p:cNvGraphicFramePr>
          <p:nvPr>
            <p:ph/>
            <p:extLst>
              <p:ext uri="{D42A27DB-BD31-4B8C-83A1-F6EECF244321}">
                <p14:modId xmlns:p14="http://schemas.microsoft.com/office/powerpoint/2010/main" val="3772667182"/>
              </p:ext>
            </p:extLst>
          </p:nvPr>
        </p:nvGraphicFramePr>
        <p:xfrm>
          <a:off x="1" y="0"/>
          <a:ext cx="7812361" cy="6897370"/>
        </p:xfrm>
        <a:graphic>
          <a:graphicData uri="http://schemas.openxmlformats.org/drawingml/2006/table">
            <a:tbl>
              <a:tblPr/>
              <a:tblGrid>
                <a:gridCol w="2686821">
                  <a:extLst>
                    <a:ext uri="{9D8B030D-6E8A-4147-A177-3AD203B41FA5}">
                      <a16:colId xmlns:a16="http://schemas.microsoft.com/office/drawing/2014/main" val="20000"/>
                    </a:ext>
                  </a:extLst>
                </a:gridCol>
                <a:gridCol w="1281385">
                  <a:extLst>
                    <a:ext uri="{9D8B030D-6E8A-4147-A177-3AD203B41FA5}">
                      <a16:colId xmlns:a16="http://schemas.microsoft.com/office/drawing/2014/main" val="20001"/>
                    </a:ext>
                  </a:extLst>
                </a:gridCol>
                <a:gridCol w="1281385">
                  <a:extLst>
                    <a:ext uri="{9D8B030D-6E8A-4147-A177-3AD203B41FA5}">
                      <a16:colId xmlns:a16="http://schemas.microsoft.com/office/drawing/2014/main" val="20002"/>
                    </a:ext>
                  </a:extLst>
                </a:gridCol>
                <a:gridCol w="1281385">
                  <a:extLst>
                    <a:ext uri="{9D8B030D-6E8A-4147-A177-3AD203B41FA5}">
                      <a16:colId xmlns:a16="http://schemas.microsoft.com/office/drawing/2014/main" val="20003"/>
                    </a:ext>
                  </a:extLst>
                </a:gridCol>
                <a:gridCol w="1281385">
                  <a:extLst>
                    <a:ext uri="{9D8B030D-6E8A-4147-A177-3AD203B41FA5}">
                      <a16:colId xmlns:a16="http://schemas.microsoft.com/office/drawing/2014/main" val="20004"/>
                    </a:ext>
                  </a:extLst>
                </a:gridCol>
              </a:tblGrid>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Položka (v Kč)</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dirty="0">
                          <a:ln>
                            <a:noFill/>
                          </a:ln>
                          <a:solidFill>
                            <a:schemeClr val="tx1"/>
                          </a:solidFill>
                          <a:effectLst/>
                          <a:latin typeface="Arial" pitchFamily="34" charset="0"/>
                          <a:cs typeface="Arial" pitchFamily="34" charset="0"/>
                        </a:rPr>
                        <a:t>2011</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dirty="0">
                          <a:ln>
                            <a:noFill/>
                          </a:ln>
                          <a:solidFill>
                            <a:schemeClr val="tx1"/>
                          </a:solidFill>
                          <a:effectLst/>
                          <a:latin typeface="Arial" pitchFamily="34" charset="0"/>
                          <a:cs typeface="Arial" pitchFamily="34" charset="0"/>
                        </a:rPr>
                        <a:t>2012</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dirty="0">
                          <a:ln>
                            <a:noFill/>
                          </a:ln>
                          <a:solidFill>
                            <a:schemeClr val="tx1"/>
                          </a:solidFill>
                          <a:effectLst/>
                          <a:latin typeface="Arial" pitchFamily="34" charset="0"/>
                          <a:cs typeface="Arial" pitchFamily="34" charset="0"/>
                        </a:rPr>
                        <a:t>2013</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dirty="0">
                          <a:ln>
                            <a:noFill/>
                          </a:ln>
                          <a:solidFill>
                            <a:schemeClr val="tx1"/>
                          </a:solidFill>
                          <a:effectLst/>
                          <a:latin typeface="Arial" pitchFamily="34" charset="0"/>
                          <a:cs typeface="Arial" pitchFamily="34" charset="0"/>
                        </a:rPr>
                        <a:t>2014</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8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OA</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685 440</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567 526</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469 563</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419 395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KFM</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96 496</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40 087</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61 601</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111 702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Kr. pohledávky</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136 126</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222 450</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149 796</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134 811</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Zásoby</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430 055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292 364</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257 713</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172 882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8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Kr. cizí kapitál</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95 505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124 351</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136 928</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159 476</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7945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cs-CZ" sz="1700" b="0" i="0" u="none" strike="noStrike" cap="none" normalizeH="0" baseline="0" dirty="0">
                          <a:ln>
                            <a:noFill/>
                          </a:ln>
                          <a:solidFill>
                            <a:schemeClr val="tx1"/>
                          </a:solidFill>
                          <a:effectLst/>
                          <a:latin typeface="Arial" pitchFamily="34" charset="0"/>
                          <a:cs typeface="Arial" pitchFamily="34" charset="0"/>
                        </a:rPr>
                        <a:t>Náklady na prodané zboží a </a:t>
                      </a:r>
                      <a:r>
                        <a:rPr kumimoji="0" lang="cs-CZ" sz="1700" b="0" i="0" u="none" strike="noStrike" cap="none" normalizeH="0" baseline="0" dirty="0" err="1">
                          <a:ln>
                            <a:noFill/>
                          </a:ln>
                          <a:solidFill>
                            <a:schemeClr val="tx1"/>
                          </a:solidFill>
                          <a:effectLst/>
                          <a:latin typeface="Arial" pitchFamily="34" charset="0"/>
                          <a:cs typeface="Arial" pitchFamily="34" charset="0"/>
                        </a:rPr>
                        <a:t>výk.spotřeba</a:t>
                      </a:r>
                      <a:r>
                        <a:rPr kumimoji="0" lang="cs-CZ" sz="1700" b="0" i="0" u="none" strike="noStrike" cap="none" normalizeH="0" baseline="0" dirty="0">
                          <a:ln>
                            <a:noFill/>
                          </a:ln>
                          <a:solidFill>
                            <a:schemeClr val="tx1"/>
                          </a:solidFill>
                          <a:effectLst/>
                          <a:latin typeface="Arial" pitchFamily="34" charset="0"/>
                          <a:cs typeface="Arial" pitchFamily="34" charset="0"/>
                        </a:rPr>
                        <a:t> </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chemeClr val="tx1"/>
                          </a:solidFill>
                          <a:effectLst/>
                          <a:latin typeface="Arial" pitchFamily="34" charset="0"/>
                          <a:cs typeface="Arial" pitchFamily="34" charset="0"/>
                        </a:rPr>
                        <a:t>402 162</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chemeClr val="tx1"/>
                          </a:solidFill>
                          <a:effectLst/>
                          <a:latin typeface="Arial" pitchFamily="34" charset="0"/>
                          <a:cs typeface="Arial" pitchFamily="34" charset="0"/>
                        </a:rPr>
                        <a:t>483 745</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dirty="0">
                          <a:ln>
                            <a:noFill/>
                          </a:ln>
                          <a:solidFill>
                            <a:schemeClr val="tx1"/>
                          </a:solidFill>
                          <a:effectLst/>
                          <a:latin typeface="Arial" pitchFamily="34" charset="0"/>
                          <a:cs typeface="Arial" pitchFamily="34" charset="0"/>
                        </a:rPr>
                        <a:t>418 698</a:t>
                      </a: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511 692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Osobní náklady</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120 173</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113 051</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118 552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128 725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38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Čistý zisk</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18 416</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28 676</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25 112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40 123</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Tržby</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532 092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643 582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635 508</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715 585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Jiné provozní náklady</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40 701</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8 334</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5 202</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0" i="0" u="none" strike="noStrike" cap="none" normalizeH="0" baseline="0">
                          <a:ln>
                            <a:noFill/>
                          </a:ln>
                          <a:solidFill>
                            <a:schemeClr val="tx1"/>
                          </a:solidFill>
                          <a:effectLst/>
                          <a:latin typeface="Arial" pitchFamily="34" charset="0"/>
                          <a:cs typeface="Arial" pitchFamily="34" charset="0"/>
                        </a:rPr>
                        <a:t>10 295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ČPK</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589 935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443 175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332 635</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259 919</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38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DOZ</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DI</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DOP (kr.záv.)</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39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OCP</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3381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Denní prov. Výdaje</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587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1700" b="1" i="0" u="none" strike="noStrike" cap="none" normalizeH="0" baseline="0">
                          <a:ln>
                            <a:noFill/>
                          </a:ln>
                          <a:solidFill>
                            <a:schemeClr val="tx1"/>
                          </a:solidFill>
                          <a:effectLst/>
                          <a:latin typeface="Arial" pitchFamily="34" charset="0"/>
                          <a:cs typeface="Arial" pitchFamily="34" charset="0"/>
                        </a:rPr>
                        <a:t>Potřeba ČPK=OCP*denní výdaje</a:t>
                      </a:r>
                      <a:endParaRPr kumimoji="0" lang="cs-CZ" sz="17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17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3513781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sz="half" idx="1"/>
          </p:nvPr>
        </p:nvSpPr>
        <p:spPr>
          <a:xfrm>
            <a:off x="216817" y="565608"/>
            <a:ext cx="8351837" cy="1727200"/>
          </a:xfrm>
        </p:spPr>
        <p:txBody>
          <a:bodyPr/>
          <a:lstStyle/>
          <a:p>
            <a:pPr>
              <a:lnSpc>
                <a:spcPct val="90000"/>
              </a:lnSpc>
              <a:buFontTx/>
              <a:buNone/>
            </a:pPr>
            <a:r>
              <a:rPr lang="cs-CZ" sz="2800" dirty="0"/>
              <a:t>	Př. 2: Na základě vstupních dat proveďte propočet čistého pracovního kapitálu včetně propočtu OCP. V ročním plánu podniku jsou naplánovány tyto položky:</a:t>
            </a:r>
          </a:p>
        </p:txBody>
      </p:sp>
      <p:graphicFrame>
        <p:nvGraphicFramePr>
          <p:cNvPr id="60553" name="Group 137"/>
          <p:cNvGraphicFramePr>
            <a:graphicFrameLocks noGrp="1"/>
          </p:cNvGraphicFramePr>
          <p:nvPr>
            <p:ph sz="half" idx="2"/>
            <p:extLst/>
          </p:nvPr>
        </p:nvGraphicFramePr>
        <p:xfrm>
          <a:off x="1979613" y="2027238"/>
          <a:ext cx="5040312" cy="4210055"/>
        </p:xfrm>
        <a:graphic>
          <a:graphicData uri="http://schemas.openxmlformats.org/drawingml/2006/table">
            <a:tbl>
              <a:tblPr/>
              <a:tblGrid>
                <a:gridCol w="3429000">
                  <a:extLst>
                    <a:ext uri="{9D8B030D-6E8A-4147-A177-3AD203B41FA5}">
                      <a16:colId xmlns:a16="http://schemas.microsoft.com/office/drawing/2014/main" val="20000"/>
                    </a:ext>
                  </a:extLst>
                </a:gridCol>
                <a:gridCol w="1611312">
                  <a:extLst>
                    <a:ext uri="{9D8B030D-6E8A-4147-A177-3AD203B41FA5}">
                      <a16:colId xmlns:a16="http://schemas.microsoft.com/office/drawing/2014/main" val="20001"/>
                    </a:ext>
                  </a:extLst>
                </a:gridCol>
              </a:tblGrid>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Zásoby:</a:t>
                      </a: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prům.výše materiálu</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prům.výše NV</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120 000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prům. výše výrobků</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180 000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prům. výše zboží</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41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 </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prům. výše pohledávek</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800 000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 </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Roční tržby</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3 500 000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roční provozní výdaje</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2 200 000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825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DOP</a:t>
                      </a: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16291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832" name="Group 272"/>
          <p:cNvGraphicFramePr>
            <a:graphicFrameLocks noGrp="1"/>
          </p:cNvGraphicFramePr>
          <p:nvPr>
            <p:ph idx="1"/>
            <p:extLst/>
          </p:nvPr>
        </p:nvGraphicFramePr>
        <p:xfrm>
          <a:off x="943083" y="707445"/>
          <a:ext cx="6761163" cy="5443544"/>
        </p:xfrm>
        <a:graphic>
          <a:graphicData uri="http://schemas.openxmlformats.org/drawingml/2006/table">
            <a:tbl>
              <a:tblPr/>
              <a:tblGrid>
                <a:gridCol w="3484563">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tblGrid>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Zásoby:</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 DO</a:t>
                      </a: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prům.výše materiálu</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prům.výše NV</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120 000</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prům. výše výrobků</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180 000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prům. výše zboží</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40 000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73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 </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prům. výše pohledávek</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800 000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Roční tržby</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3 500 000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roční provozní výdaje</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2 200 000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DOP</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20</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rPr>
                        <a:t>Denní tržby (360 dnů)</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rPr>
                        <a:t>OCP</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rPr>
                        <a:t>Prům. denní výdaje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889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rPr>
                        <a:t>Potřeba pracovního kapitálu</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725905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819129" y="94360"/>
            <a:ext cx="7772400" cy="576262"/>
          </a:xfrm>
        </p:spPr>
        <p:txBody>
          <a:bodyPr/>
          <a:lstStyle/>
          <a:p>
            <a:pPr fontAlgn="auto">
              <a:spcAft>
                <a:spcPts val="0"/>
              </a:spcAft>
              <a:defRPr/>
            </a:pPr>
            <a:r>
              <a:rPr lang="cs-CZ" sz="3000" b="1" dirty="0"/>
              <a:t>Ukazatele zadluženosti</a:t>
            </a:r>
          </a:p>
        </p:txBody>
      </p:sp>
      <p:sp>
        <p:nvSpPr>
          <p:cNvPr id="21507" name="Rectangle 3"/>
          <p:cNvSpPr>
            <a:spLocks noGrp="1" noChangeArrowheads="1"/>
          </p:cNvSpPr>
          <p:nvPr>
            <p:ph idx="1"/>
          </p:nvPr>
        </p:nvSpPr>
        <p:spPr>
          <a:xfrm>
            <a:off x="250825" y="692150"/>
            <a:ext cx="8785225" cy="5905500"/>
          </a:xfrm>
        </p:spPr>
        <p:txBody>
          <a:bodyPr rtlCol="0">
            <a:normAutofit fontScale="77500" lnSpcReduction="20000"/>
          </a:bodyPr>
          <a:lstStyle/>
          <a:p>
            <a:pPr fontAlgn="auto">
              <a:spcAft>
                <a:spcPts val="0"/>
              </a:spcAft>
              <a:defRPr/>
            </a:pPr>
            <a:r>
              <a:rPr lang="cs-CZ" sz="2800" dirty="0"/>
              <a:t>Ukazatele zadluženosti měří rozsah, v jakém podnik využívá k financování dluh. </a:t>
            </a:r>
          </a:p>
          <a:p>
            <a:pPr fontAlgn="auto">
              <a:spcAft>
                <a:spcPts val="0"/>
              </a:spcAft>
              <a:defRPr/>
            </a:pPr>
            <a:r>
              <a:rPr lang="cs-CZ" sz="2800" dirty="0"/>
              <a:t>Ukazatele zde slouží jako indikátory výše rizika, jež firma podstupuje při dané </a:t>
            </a:r>
            <a:r>
              <a:rPr lang="cs-CZ" sz="2800" dirty="0">
                <a:solidFill>
                  <a:schemeClr val="accent1"/>
                </a:solidFill>
              </a:rPr>
              <a:t>struktuře vlastních a cizích zdrojů.</a:t>
            </a:r>
            <a:r>
              <a:rPr lang="cs-CZ" sz="2800" dirty="0"/>
              <a:t> </a:t>
            </a:r>
          </a:p>
          <a:p>
            <a:pPr fontAlgn="auto">
              <a:spcAft>
                <a:spcPts val="0"/>
              </a:spcAft>
              <a:defRPr/>
            </a:pPr>
            <a:r>
              <a:rPr lang="cs-CZ" sz="2800" dirty="0"/>
              <a:t>Zadluženost měříme dvěma způsoby:</a:t>
            </a:r>
          </a:p>
          <a:p>
            <a:pPr marL="457200" indent="-457200" fontAlgn="auto">
              <a:spcAft>
                <a:spcPts val="0"/>
              </a:spcAft>
              <a:buFont typeface="+mj-lt"/>
              <a:buAutoNum type="arabicPeriod"/>
              <a:defRPr/>
            </a:pPr>
            <a:r>
              <a:rPr lang="cs-CZ" sz="2800" b="1" dirty="0"/>
              <a:t>Vycházíme z rozvahy </a:t>
            </a:r>
            <a:r>
              <a:rPr lang="cs-CZ" sz="2800" dirty="0"/>
              <a:t>a počítáme rozsah, ve kterém dluhy financují aktiva</a:t>
            </a:r>
          </a:p>
          <a:p>
            <a:pPr marL="457200" indent="-457200" fontAlgn="auto">
              <a:spcAft>
                <a:spcPts val="0"/>
              </a:spcAft>
              <a:buFont typeface="+mj-lt"/>
              <a:buAutoNum type="arabicPeriod"/>
              <a:defRPr/>
            </a:pPr>
            <a:r>
              <a:rPr lang="cs-CZ" sz="2800" b="1" dirty="0"/>
              <a:t>Vycházíme z výsledovky </a:t>
            </a:r>
            <a:r>
              <a:rPr lang="cs-CZ" sz="2800" dirty="0"/>
              <a:t>a počítáme krytí nákladů na cizí kapitál(úroků a dalších poplatků) ziskem před úroky a zdaněním (EBIT)</a:t>
            </a:r>
          </a:p>
          <a:p>
            <a:pPr fontAlgn="auto">
              <a:spcAft>
                <a:spcPts val="0"/>
              </a:spcAft>
              <a:buFont typeface="Wingdings" pitchFamily="2" charset="2"/>
              <a:buNone/>
              <a:defRPr/>
            </a:pPr>
            <a:r>
              <a:rPr lang="cs-CZ" sz="2800" b="1" i="1" dirty="0"/>
              <a:t>Vycházíme z rozvahy:</a:t>
            </a:r>
            <a:r>
              <a:rPr lang="cs-CZ" sz="2800" i="1" dirty="0"/>
              <a:t> </a:t>
            </a:r>
          </a:p>
          <a:p>
            <a:pPr fontAlgn="auto">
              <a:spcBef>
                <a:spcPct val="30000"/>
              </a:spcBef>
              <a:spcAft>
                <a:spcPts val="0"/>
              </a:spcAft>
              <a:defRPr/>
            </a:pPr>
            <a:r>
              <a:rPr lang="cs-CZ" sz="2800" dirty="0"/>
              <a:t>Zadluženost </a:t>
            </a:r>
          </a:p>
          <a:p>
            <a:pPr fontAlgn="auto">
              <a:spcBef>
                <a:spcPct val="30000"/>
              </a:spcBef>
              <a:spcAft>
                <a:spcPts val="0"/>
              </a:spcAft>
              <a:defRPr/>
            </a:pPr>
            <a:r>
              <a:rPr lang="cs-CZ" sz="2800" dirty="0"/>
              <a:t>Zadluženost VK </a:t>
            </a:r>
          </a:p>
          <a:p>
            <a:pPr fontAlgn="auto">
              <a:spcBef>
                <a:spcPct val="30000"/>
              </a:spcBef>
              <a:spcAft>
                <a:spcPts val="0"/>
              </a:spcAft>
              <a:defRPr/>
            </a:pPr>
            <a:r>
              <a:rPr lang="cs-CZ" sz="2800" dirty="0" err="1"/>
              <a:t>Překapitalizace</a:t>
            </a:r>
            <a:r>
              <a:rPr lang="cs-CZ" sz="2800" dirty="0"/>
              <a:t> a Podkapitalizace</a:t>
            </a:r>
          </a:p>
          <a:p>
            <a:pPr fontAlgn="auto">
              <a:spcAft>
                <a:spcPts val="0"/>
              </a:spcAft>
              <a:buFont typeface="Wingdings" pitchFamily="2" charset="2"/>
              <a:buNone/>
              <a:defRPr/>
            </a:pPr>
            <a:endParaRPr lang="cs-CZ" sz="2800" dirty="0"/>
          </a:p>
          <a:p>
            <a:pPr fontAlgn="auto">
              <a:spcAft>
                <a:spcPts val="0"/>
              </a:spcAft>
              <a:buFont typeface="Wingdings" pitchFamily="2" charset="2"/>
              <a:buNone/>
              <a:defRPr/>
            </a:pPr>
            <a:r>
              <a:rPr lang="cs-CZ" sz="2800" b="1" i="1" dirty="0"/>
              <a:t>Vycházíme z výsledovky:</a:t>
            </a:r>
            <a:r>
              <a:rPr lang="cs-CZ" sz="2800" b="1" dirty="0"/>
              <a:t> </a:t>
            </a:r>
          </a:p>
          <a:p>
            <a:pPr fontAlgn="auto">
              <a:spcAft>
                <a:spcPts val="0"/>
              </a:spcAft>
              <a:defRPr/>
            </a:pPr>
            <a:r>
              <a:rPr lang="cs-CZ" sz="2800" dirty="0"/>
              <a:t>úrokové krytí</a:t>
            </a:r>
          </a:p>
        </p:txBody>
      </p:sp>
    </p:spTree>
    <p:extLst>
      <p:ext uri="{BB962C8B-B14F-4D97-AF65-F5344CB8AC3E}">
        <p14:creationId xmlns:p14="http://schemas.microsoft.com/office/powerpoint/2010/main" val="254567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58218"/>
            <a:ext cx="8229600" cy="1196975"/>
          </a:xfrm>
        </p:spPr>
        <p:txBody>
          <a:bodyPr>
            <a:normAutofit/>
          </a:bodyPr>
          <a:lstStyle/>
          <a:p>
            <a:pPr fontAlgn="auto">
              <a:spcAft>
                <a:spcPts val="0"/>
              </a:spcAft>
              <a:defRPr/>
            </a:pPr>
            <a:r>
              <a:rPr lang="cs-CZ" b="1" dirty="0"/>
              <a:t>Externí finanční analýza </a:t>
            </a:r>
          </a:p>
        </p:txBody>
      </p:sp>
      <p:sp>
        <p:nvSpPr>
          <p:cNvPr id="3" name="Zástupný symbol pro obsah 2"/>
          <p:cNvSpPr>
            <a:spLocks noGrp="1"/>
          </p:cNvSpPr>
          <p:nvPr>
            <p:ph idx="1"/>
          </p:nvPr>
        </p:nvSpPr>
        <p:spPr>
          <a:xfrm>
            <a:off x="323528" y="1412776"/>
            <a:ext cx="8568952" cy="5184576"/>
          </a:xfrm>
        </p:spPr>
        <p:txBody>
          <a:bodyPr rtlCol="0">
            <a:normAutofit fontScale="70000" lnSpcReduction="20000"/>
          </a:bodyPr>
          <a:lstStyle/>
          <a:p>
            <a:pPr algn="just" fontAlgn="auto">
              <a:spcAft>
                <a:spcPts val="0"/>
              </a:spcAft>
              <a:defRPr/>
            </a:pPr>
            <a:r>
              <a:rPr lang="cs-CZ" b="1" dirty="0"/>
              <a:t>je sestavována pouze na základě veřejně známých informací</a:t>
            </a:r>
            <a:r>
              <a:rPr lang="cs-CZ" dirty="0"/>
              <a:t>. </a:t>
            </a:r>
          </a:p>
          <a:p>
            <a:pPr algn="just" fontAlgn="auto">
              <a:spcAft>
                <a:spcPts val="0"/>
              </a:spcAft>
              <a:defRPr/>
            </a:pPr>
            <a:r>
              <a:rPr lang="cs-CZ" dirty="0"/>
              <a:t>Základními informacemi tak jsou zveřejňované účetní a finanční informace. </a:t>
            </a:r>
          </a:p>
          <a:p>
            <a:pPr algn="just" fontAlgn="auto">
              <a:spcAft>
                <a:spcPts val="0"/>
              </a:spcAft>
              <a:defRPr/>
            </a:pPr>
            <a:r>
              <a:rPr lang="cs-CZ" dirty="0"/>
              <a:t>Za příklad takovýchto informací lze považovat zejména </a:t>
            </a:r>
            <a:r>
              <a:rPr lang="cs-CZ" b="1" dirty="0"/>
              <a:t>údaje z finančních trhů</a:t>
            </a:r>
            <a:r>
              <a:rPr lang="cs-CZ" dirty="0"/>
              <a:t>, dále pak relevantní </a:t>
            </a:r>
            <a:r>
              <a:rPr lang="cs-CZ" b="1" dirty="0"/>
              <a:t>prognózy hospodářského vývoje a prognózy vývoje daného oboru</a:t>
            </a:r>
            <a:r>
              <a:rPr lang="cs-CZ" dirty="0"/>
              <a:t>. </a:t>
            </a:r>
          </a:p>
          <a:p>
            <a:pPr algn="just" fontAlgn="auto">
              <a:spcAft>
                <a:spcPts val="0"/>
              </a:spcAft>
              <a:defRPr/>
            </a:pPr>
            <a:r>
              <a:rPr lang="cs-CZ" dirty="0"/>
              <a:t>Druhou skupinou kalkulovaných údajů jsou očekávané změny, a to </a:t>
            </a:r>
            <a:r>
              <a:rPr lang="cs-CZ" b="1" dirty="0"/>
              <a:t>zejména měnových kurzů a vstupních produktů</a:t>
            </a:r>
            <a:r>
              <a:rPr lang="cs-CZ" dirty="0"/>
              <a:t>, které lze vysledovat . </a:t>
            </a:r>
          </a:p>
          <a:p>
            <a:pPr algn="just" fontAlgn="auto">
              <a:spcAft>
                <a:spcPts val="0"/>
              </a:spcAft>
              <a:defRPr/>
            </a:pPr>
            <a:r>
              <a:rPr lang="cs-CZ" dirty="0"/>
              <a:t>Externí analýza je dělána pro potřeby bank, investorů, strategických partnerů či významných obchodních partnerů, může být prováděna i na žádost samotné firmy, aby získala představu, jakým způsobem působí na své partnery. </a:t>
            </a:r>
          </a:p>
          <a:p>
            <a:pPr algn="just" fontAlgn="auto">
              <a:spcAft>
                <a:spcPts val="0"/>
              </a:spcAft>
              <a:defRPr/>
            </a:pPr>
            <a:r>
              <a:rPr lang="cs-CZ" dirty="0"/>
              <a:t>Tento typ analýzy je ale zajímavý i pro makléře či konkurenci. </a:t>
            </a:r>
            <a:r>
              <a:rPr lang="cs-CZ" b="1" dirty="0"/>
              <a:t>U externí analýzy je důležité si uvědomovat, že se pracuje s ne zcela přesnými daty a její význam by neměl být přeceňován.</a:t>
            </a:r>
          </a:p>
        </p:txBody>
      </p:sp>
    </p:spTree>
    <p:extLst>
      <p:ext uri="{BB962C8B-B14F-4D97-AF65-F5344CB8AC3E}">
        <p14:creationId xmlns:p14="http://schemas.microsoft.com/office/powerpoint/2010/main" val="340637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412652" y="117785"/>
            <a:ext cx="7772400" cy="719138"/>
          </a:xfrm>
        </p:spPr>
        <p:txBody>
          <a:bodyPr/>
          <a:lstStyle/>
          <a:p>
            <a:pPr fontAlgn="auto">
              <a:spcAft>
                <a:spcPts val="0"/>
              </a:spcAft>
              <a:defRPr/>
            </a:pPr>
            <a:r>
              <a:rPr lang="cs-CZ" sz="3200" b="1" dirty="0"/>
              <a:t>Ukazatele zadluženosti</a:t>
            </a:r>
          </a:p>
        </p:txBody>
      </p:sp>
      <p:sp>
        <p:nvSpPr>
          <p:cNvPr id="244739" name="Rectangle 3"/>
          <p:cNvSpPr>
            <a:spLocks noGrp="1" noChangeArrowheads="1"/>
          </p:cNvSpPr>
          <p:nvPr>
            <p:ph idx="1"/>
          </p:nvPr>
        </p:nvSpPr>
        <p:spPr>
          <a:xfrm>
            <a:off x="179512" y="692696"/>
            <a:ext cx="8856984" cy="5616477"/>
          </a:xfrm>
        </p:spPr>
        <p:txBody>
          <a:bodyPr>
            <a:noAutofit/>
          </a:bodyPr>
          <a:lstStyle/>
          <a:p>
            <a:pPr>
              <a:lnSpc>
                <a:spcPct val="90000"/>
              </a:lnSpc>
            </a:pPr>
            <a:r>
              <a:rPr lang="cs-CZ" sz="1800" dirty="0"/>
              <a:t>měří rozsah, v jakém podnik užívá k financování dluh.</a:t>
            </a:r>
          </a:p>
          <a:p>
            <a:pPr>
              <a:lnSpc>
                <a:spcPct val="90000"/>
              </a:lnSpc>
              <a:buFont typeface="Wingdings" pitchFamily="2" charset="2"/>
              <a:buNone/>
            </a:pPr>
            <a:r>
              <a:rPr lang="cs-CZ" sz="1800" i="1" dirty="0"/>
              <a:t>Vycházíme z rozvahy: </a:t>
            </a:r>
          </a:p>
          <a:p>
            <a:pPr>
              <a:lnSpc>
                <a:spcPct val="90000"/>
              </a:lnSpc>
              <a:spcBef>
                <a:spcPct val="30000"/>
              </a:spcBef>
              <a:buFont typeface="Wingdings" pitchFamily="2" charset="2"/>
              <a:buChar char="ü"/>
            </a:pPr>
            <a:r>
              <a:rPr lang="cs-CZ" sz="1800" b="1" dirty="0"/>
              <a:t>zadluženost </a:t>
            </a:r>
            <a:r>
              <a:rPr lang="cs-CZ" sz="1800" dirty="0"/>
              <a:t>= cizí kapitál / celková aktiva  </a:t>
            </a:r>
            <a:r>
              <a:rPr lang="en-US" sz="1800" dirty="0"/>
              <a:t>&lt;</a:t>
            </a:r>
            <a:r>
              <a:rPr lang="cs-CZ" sz="1800" dirty="0"/>
              <a:t>0,5 (někdy až 0,8)</a:t>
            </a:r>
          </a:p>
          <a:p>
            <a:pPr>
              <a:lnSpc>
                <a:spcPct val="90000"/>
              </a:lnSpc>
              <a:spcBef>
                <a:spcPct val="30000"/>
              </a:spcBef>
              <a:buFont typeface="Wingdings" pitchFamily="2" charset="2"/>
              <a:buChar char="ü"/>
            </a:pPr>
            <a:r>
              <a:rPr lang="cs-CZ" sz="1800" b="1" dirty="0"/>
              <a:t>Míra samostatnosti = VK / K</a:t>
            </a:r>
            <a:r>
              <a:rPr lang="en-US" sz="1800" b="1" dirty="0"/>
              <a:t>  </a:t>
            </a:r>
            <a:r>
              <a:rPr lang="cs-CZ" sz="1800" b="1" dirty="0"/>
              <a:t>		     </a:t>
            </a:r>
            <a:r>
              <a:rPr lang="en-US" sz="1800" b="1" dirty="0"/>
              <a:t>&gt; </a:t>
            </a:r>
            <a:r>
              <a:rPr lang="cs-CZ" sz="1800" b="1" dirty="0"/>
              <a:t>0,3</a:t>
            </a:r>
          </a:p>
          <a:p>
            <a:pPr>
              <a:lnSpc>
                <a:spcPct val="90000"/>
              </a:lnSpc>
              <a:spcBef>
                <a:spcPct val="30000"/>
              </a:spcBef>
              <a:buFont typeface="Arial" pitchFamily="34" charset="0"/>
              <a:buNone/>
            </a:pPr>
            <a:r>
              <a:rPr lang="cs-CZ" sz="1800" dirty="0"/>
              <a:t>	(ukazatel samofinancování – </a:t>
            </a:r>
            <a:r>
              <a:rPr lang="cs-CZ" sz="1800" dirty="0" err="1"/>
              <a:t>equity</a:t>
            </a:r>
            <a:r>
              <a:rPr lang="cs-CZ" sz="1800" dirty="0"/>
              <a:t> ratio)</a:t>
            </a:r>
          </a:p>
          <a:p>
            <a:pPr>
              <a:lnSpc>
                <a:spcPct val="90000"/>
              </a:lnSpc>
              <a:spcBef>
                <a:spcPct val="30000"/>
              </a:spcBef>
              <a:buFont typeface="Wingdings" pitchFamily="2" charset="2"/>
              <a:buChar char="ü"/>
            </a:pPr>
            <a:r>
              <a:rPr lang="cs-CZ" sz="1800" b="1" dirty="0"/>
              <a:t>Zadluženost VK</a:t>
            </a:r>
            <a:r>
              <a:rPr lang="cs-CZ" sz="1800" dirty="0"/>
              <a:t> = cizí kapitál / vlastní kapitál    </a:t>
            </a:r>
            <a:r>
              <a:rPr lang="en-US" sz="1800" dirty="0"/>
              <a:t>&lt;1</a:t>
            </a:r>
            <a:r>
              <a:rPr lang="cs-CZ" sz="1800" dirty="0"/>
              <a:t> (</a:t>
            </a:r>
            <a:r>
              <a:rPr lang="en-US" sz="1800" dirty="0"/>
              <a:t>&lt;1</a:t>
            </a:r>
            <a:r>
              <a:rPr lang="cs-CZ" sz="1800" dirty="0"/>
              <a:t>,2)</a:t>
            </a:r>
          </a:p>
          <a:p>
            <a:pPr marL="324000" indent="0">
              <a:lnSpc>
                <a:spcPct val="90000"/>
              </a:lnSpc>
              <a:spcBef>
                <a:spcPct val="30000"/>
              </a:spcBef>
              <a:buNone/>
            </a:pPr>
            <a:r>
              <a:rPr lang="cs-CZ" sz="1800" dirty="0"/>
              <a:t>(</a:t>
            </a:r>
            <a:r>
              <a:rPr lang="cs-CZ" sz="1800" dirty="0" err="1"/>
              <a:t>debt</a:t>
            </a:r>
            <a:r>
              <a:rPr lang="cs-CZ" sz="1800" dirty="0"/>
              <a:t> </a:t>
            </a:r>
            <a:r>
              <a:rPr lang="cs-CZ" sz="1800" dirty="0" err="1"/>
              <a:t>equity</a:t>
            </a:r>
            <a:r>
              <a:rPr lang="cs-CZ" sz="1800" dirty="0"/>
              <a:t> ratio) – udává, kolik cizích zdrojů připadá na jednotku vlastního kapitálu. S rostoucím ukazatelem klesá možnost získání dalších cizích zdrojů např. úvěrů.</a:t>
            </a:r>
          </a:p>
          <a:p>
            <a:pPr>
              <a:lnSpc>
                <a:spcPct val="90000"/>
              </a:lnSpc>
              <a:spcBef>
                <a:spcPct val="30000"/>
              </a:spcBef>
              <a:buFont typeface="Wingdings" pitchFamily="2" charset="2"/>
              <a:buChar char="ü"/>
            </a:pPr>
            <a:r>
              <a:rPr lang="cs-CZ" sz="1800" dirty="0"/>
              <a:t>Ukazatel </a:t>
            </a:r>
            <a:r>
              <a:rPr lang="cs-CZ" sz="1800" b="1" dirty="0"/>
              <a:t>finanční páky</a:t>
            </a:r>
            <a:r>
              <a:rPr lang="cs-CZ" sz="1800" dirty="0"/>
              <a:t> = celková aktiva/VK</a:t>
            </a:r>
          </a:p>
          <a:p>
            <a:pPr marL="324000" indent="0">
              <a:buNone/>
            </a:pPr>
            <a:r>
              <a:rPr lang="cs-CZ" sz="1800" dirty="0"/>
              <a:t>- Použitím cizích zdrojů ve struktuře kapitálu tedy dochází i ke zvyšování ROE. Pokud je ukazatel finanční páky roven 2 je v podniku 50% zadluženost tj. doporučená hodnota, pokud je hodnota v rozmezí &lt; 1 ; 2 &gt; ve společnosti je více vlastního kapitálu, pokud je hodnota vyšší než 2 je ve společnosti více cizího kapitálu.</a:t>
            </a:r>
          </a:p>
          <a:p>
            <a:pPr>
              <a:lnSpc>
                <a:spcPct val="90000"/>
              </a:lnSpc>
              <a:spcBef>
                <a:spcPct val="30000"/>
              </a:spcBef>
              <a:buFont typeface="Wingdings" pitchFamily="2" charset="2"/>
              <a:buChar char="ü"/>
            </a:pPr>
            <a:r>
              <a:rPr lang="cs-CZ" sz="1800" b="1" dirty="0"/>
              <a:t>Míra finanční samostatnosti</a:t>
            </a:r>
            <a:r>
              <a:rPr lang="cs-CZ" sz="1800" dirty="0"/>
              <a:t> = (VK+DCK)/SA -doporučená hodnota &lt;1; 1,2 &gt; - pokud je ukazatel &gt;1, bude ve společnosti kladný ČPK</a:t>
            </a:r>
          </a:p>
          <a:p>
            <a:pPr>
              <a:lnSpc>
                <a:spcPct val="90000"/>
              </a:lnSpc>
              <a:buFont typeface="Wingdings" pitchFamily="2" charset="2"/>
              <a:buNone/>
            </a:pPr>
            <a:r>
              <a:rPr lang="cs-CZ" sz="1800" i="1" dirty="0"/>
              <a:t>Vycházíme z výsledovky:</a:t>
            </a:r>
            <a:r>
              <a:rPr lang="cs-CZ" sz="1800" dirty="0"/>
              <a:t> </a:t>
            </a:r>
          </a:p>
          <a:p>
            <a:pPr>
              <a:lnSpc>
                <a:spcPct val="90000"/>
              </a:lnSpc>
              <a:buFont typeface="Wingdings" pitchFamily="2" charset="2"/>
              <a:buChar char="ü"/>
            </a:pPr>
            <a:r>
              <a:rPr lang="cs-CZ" sz="1800" b="1" dirty="0"/>
              <a:t>úrokové krytí </a:t>
            </a:r>
            <a:r>
              <a:rPr lang="cs-CZ" sz="1800" dirty="0"/>
              <a:t>= EBIT / placené úroky</a:t>
            </a:r>
          </a:p>
        </p:txBody>
      </p:sp>
    </p:spTree>
    <p:extLst>
      <p:ext uri="{BB962C8B-B14F-4D97-AF65-F5344CB8AC3E}">
        <p14:creationId xmlns:p14="http://schemas.microsoft.com/office/powerpoint/2010/main" val="6937230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3875" y="302284"/>
            <a:ext cx="8229600" cy="1196975"/>
          </a:xfrm>
        </p:spPr>
        <p:txBody>
          <a:bodyPr>
            <a:normAutofit/>
          </a:bodyPr>
          <a:lstStyle/>
          <a:p>
            <a:pPr fontAlgn="auto">
              <a:spcAft>
                <a:spcPts val="0"/>
              </a:spcAft>
              <a:defRPr/>
            </a:pPr>
            <a:r>
              <a:rPr lang="cs-CZ" sz="4000" b="1" dirty="0"/>
              <a:t>Ukazatele zadluženosti</a:t>
            </a:r>
          </a:p>
        </p:txBody>
      </p:sp>
      <p:sp>
        <p:nvSpPr>
          <p:cNvPr id="245763" name="Zástupný symbol pro obsah 2"/>
          <p:cNvSpPr>
            <a:spLocks noGrp="1"/>
          </p:cNvSpPr>
          <p:nvPr>
            <p:ph idx="1"/>
          </p:nvPr>
        </p:nvSpPr>
        <p:spPr>
          <a:xfrm>
            <a:off x="78059" y="1484313"/>
            <a:ext cx="8742091" cy="4068994"/>
          </a:xfrm>
        </p:spPr>
        <p:txBody>
          <a:bodyPr>
            <a:normAutofit fontScale="85000" lnSpcReduction="20000"/>
          </a:bodyPr>
          <a:lstStyle/>
          <a:p>
            <a:pPr marL="0" indent="0">
              <a:lnSpc>
                <a:spcPct val="90000"/>
              </a:lnSpc>
              <a:buNone/>
            </a:pPr>
            <a:r>
              <a:rPr lang="cs-CZ" b="1" dirty="0"/>
              <a:t>Celková zadluženost = Celkové cizí zdroje/Aktiva</a:t>
            </a:r>
          </a:p>
          <a:p>
            <a:pPr>
              <a:lnSpc>
                <a:spcPct val="90000"/>
              </a:lnSpc>
            </a:pPr>
            <a:r>
              <a:rPr lang="cs-CZ" dirty="0"/>
              <a:t>Celkové cizí zdroje zahrnují jak dlouhodobé, tak krátkodobé dluhy. Věřitelé dávají přednost nižšímu zadlužení, neboť pro ně představuje nižší riziko, vlastníci podniku naopak chtějí </a:t>
            </a:r>
            <a:r>
              <a:rPr lang="cs-CZ" b="1" dirty="0"/>
              <a:t>využít finanční páky</a:t>
            </a:r>
            <a:r>
              <a:rPr lang="cs-CZ" dirty="0"/>
              <a:t>. Za předlužený podnik, lze považovat takový, jehož dluhy jsou větší než hodnota jeho majetku.</a:t>
            </a:r>
          </a:p>
          <a:p>
            <a:pPr>
              <a:lnSpc>
                <a:spcPct val="90000"/>
              </a:lnSpc>
            </a:pPr>
            <a:r>
              <a:rPr lang="cs-CZ" dirty="0"/>
              <a:t>doporučovaná hodnota mezi </a:t>
            </a:r>
            <a:r>
              <a:rPr lang="cs-CZ" b="1" dirty="0"/>
              <a:t>30 – 60 %</a:t>
            </a:r>
          </a:p>
          <a:p>
            <a:pPr>
              <a:lnSpc>
                <a:spcPct val="90000"/>
              </a:lnSpc>
            </a:pPr>
            <a:r>
              <a:rPr lang="cs-CZ" b="1" dirty="0"/>
              <a:t>s rostoucí zadlužeností roste většinou také úroková míra úplatných cizích zdrojů!</a:t>
            </a:r>
          </a:p>
          <a:p>
            <a:endParaRPr lang="cs-CZ" dirty="0"/>
          </a:p>
          <a:p>
            <a:r>
              <a:rPr lang="cs-CZ" dirty="0"/>
              <a:t>Firma ALTAIR dosáhla těchto hodnot ukazatele:</a:t>
            </a:r>
          </a:p>
          <a:p>
            <a:pPr>
              <a:lnSpc>
                <a:spcPct val="90000"/>
              </a:lnSpc>
            </a:pPr>
            <a:endParaRPr lang="cs-CZ" b="1" dirty="0"/>
          </a:p>
          <a:p>
            <a:pPr>
              <a:lnSpc>
                <a:spcPct val="90000"/>
              </a:lnSpc>
            </a:pPr>
            <a:endParaRPr lang="cs-CZ" b="1" dirty="0"/>
          </a:p>
          <a:p>
            <a:endParaRPr lang="cs-CZ" dirty="0"/>
          </a:p>
        </p:txBody>
      </p:sp>
    </p:spTree>
    <p:extLst>
      <p:ext uri="{BB962C8B-B14F-4D97-AF65-F5344CB8AC3E}">
        <p14:creationId xmlns:p14="http://schemas.microsoft.com/office/powerpoint/2010/main" val="21417832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7629" y="490654"/>
            <a:ext cx="8229600" cy="1196975"/>
          </a:xfrm>
        </p:spPr>
        <p:txBody>
          <a:bodyPr>
            <a:normAutofit/>
          </a:bodyPr>
          <a:lstStyle/>
          <a:p>
            <a:pPr fontAlgn="auto">
              <a:spcAft>
                <a:spcPts val="0"/>
              </a:spcAft>
              <a:defRPr/>
            </a:pPr>
            <a:r>
              <a:rPr lang="cs-CZ" sz="4000" b="1" dirty="0"/>
              <a:t>Ukazatele zadluženosti</a:t>
            </a:r>
          </a:p>
        </p:txBody>
      </p:sp>
      <p:sp>
        <p:nvSpPr>
          <p:cNvPr id="246787" name="Zástupný symbol pro obsah 2"/>
          <p:cNvSpPr>
            <a:spLocks noGrp="1"/>
          </p:cNvSpPr>
          <p:nvPr>
            <p:ph idx="1"/>
          </p:nvPr>
        </p:nvSpPr>
        <p:spPr>
          <a:xfrm>
            <a:off x="457200" y="1600200"/>
            <a:ext cx="8463776" cy="4525963"/>
          </a:xfrm>
        </p:spPr>
        <p:txBody>
          <a:bodyPr>
            <a:normAutofit/>
          </a:bodyPr>
          <a:lstStyle/>
          <a:p>
            <a:pPr>
              <a:lnSpc>
                <a:spcPct val="90000"/>
              </a:lnSpc>
            </a:pPr>
            <a:r>
              <a:rPr lang="cs-CZ" sz="2800" b="1" dirty="0"/>
              <a:t>Míra zadluženosti (Zadluženost VK) = Cizí zdroje/VK</a:t>
            </a:r>
            <a:endParaRPr lang="cs-CZ" sz="2800" dirty="0"/>
          </a:p>
          <a:p>
            <a:pPr>
              <a:lnSpc>
                <a:spcPct val="90000"/>
              </a:lnSpc>
            </a:pPr>
            <a:r>
              <a:rPr lang="cs-CZ" sz="2800" dirty="0"/>
              <a:t>Významný pro banky, a to především jeho časový vývoj. Ukazatel signalizuje, do jaké míry by mohly být ohroženy nároky věřitelů.</a:t>
            </a:r>
            <a:endParaRPr lang="cs-CZ" sz="2800" b="1" dirty="0"/>
          </a:p>
          <a:p>
            <a:endParaRPr lang="cs-CZ" sz="2800" dirty="0"/>
          </a:p>
          <a:p>
            <a:r>
              <a:rPr lang="cs-CZ" sz="2800" dirty="0"/>
              <a:t>Firma ALTAIR dosáhla těchto hodnot ukazatele:</a:t>
            </a:r>
          </a:p>
          <a:p>
            <a:pPr>
              <a:lnSpc>
                <a:spcPct val="90000"/>
              </a:lnSpc>
            </a:pPr>
            <a:endParaRPr lang="cs-CZ" sz="2800" b="1" dirty="0"/>
          </a:p>
          <a:p>
            <a:endParaRPr lang="cs-CZ" sz="2800" dirty="0"/>
          </a:p>
        </p:txBody>
      </p:sp>
    </p:spTree>
    <p:extLst>
      <p:ext uri="{BB962C8B-B14F-4D97-AF65-F5344CB8AC3E}">
        <p14:creationId xmlns:p14="http://schemas.microsoft.com/office/powerpoint/2010/main" val="633853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12234"/>
            <a:ext cx="8229600" cy="1196975"/>
          </a:xfrm>
        </p:spPr>
        <p:txBody>
          <a:bodyPr>
            <a:normAutofit/>
          </a:bodyPr>
          <a:lstStyle/>
          <a:p>
            <a:pPr fontAlgn="auto">
              <a:spcAft>
                <a:spcPts val="0"/>
              </a:spcAft>
              <a:defRPr/>
            </a:pPr>
            <a:r>
              <a:rPr lang="cs-CZ" sz="4000" b="1" dirty="0"/>
              <a:t>Ukazatele zadluženosti</a:t>
            </a:r>
          </a:p>
        </p:txBody>
      </p:sp>
      <p:sp>
        <p:nvSpPr>
          <p:cNvPr id="247811" name="Zástupný symbol pro obsah 2"/>
          <p:cNvSpPr>
            <a:spLocks noGrp="1"/>
          </p:cNvSpPr>
          <p:nvPr>
            <p:ph idx="1"/>
          </p:nvPr>
        </p:nvSpPr>
        <p:spPr>
          <a:xfrm>
            <a:off x="395536" y="1340768"/>
            <a:ext cx="8291264" cy="4390959"/>
          </a:xfrm>
        </p:spPr>
        <p:txBody>
          <a:bodyPr>
            <a:normAutofit fontScale="92500" lnSpcReduction="10000"/>
          </a:bodyPr>
          <a:lstStyle/>
          <a:p>
            <a:pPr marL="0" indent="0">
              <a:lnSpc>
                <a:spcPct val="90000"/>
              </a:lnSpc>
              <a:buNone/>
            </a:pPr>
            <a:r>
              <a:rPr lang="cs-CZ" b="1" dirty="0"/>
              <a:t>úrokové krytí = EBIT/placené úroky </a:t>
            </a:r>
          </a:p>
          <a:p>
            <a:pPr>
              <a:lnSpc>
                <a:spcPct val="90000"/>
              </a:lnSpc>
            </a:pPr>
            <a:r>
              <a:rPr lang="cs-CZ" dirty="0"/>
              <a:t>Ukazatel je považován za jeden z ukazatelů finanční stability, tj. odolnosti podniku proti zhroucení financí podniku v důsledku úbytku cizích zdrojů.</a:t>
            </a:r>
          </a:p>
          <a:p>
            <a:pPr>
              <a:lnSpc>
                <a:spcPct val="90000"/>
              </a:lnSpc>
            </a:pPr>
            <a:r>
              <a:rPr lang="cs-CZ" dirty="0"/>
              <a:t>Ukazuje schopnost podniku splácet úroky.</a:t>
            </a:r>
          </a:p>
          <a:p>
            <a:pPr>
              <a:lnSpc>
                <a:spcPct val="90000"/>
              </a:lnSpc>
            </a:pPr>
            <a:r>
              <a:rPr lang="cs-CZ" dirty="0"/>
              <a:t>Prahovou hodnotou je číslo 1 (zisk stačí pouze na pokrytí úroků, na stát a vlastníka se již nedostává), cílová hodnota by měla být podstatně vyšší - </a:t>
            </a:r>
            <a:r>
              <a:rPr lang="en-US" b="1" dirty="0"/>
              <a:t>&gt;</a:t>
            </a:r>
            <a:r>
              <a:rPr lang="cs-CZ" b="1" dirty="0"/>
              <a:t>5</a:t>
            </a:r>
          </a:p>
          <a:p>
            <a:r>
              <a:rPr lang="cs-CZ" dirty="0"/>
              <a:t>Firma ALTAIR dosáhla těchto hodnot ukazatele:</a:t>
            </a:r>
          </a:p>
          <a:p>
            <a:endParaRPr lang="cs-CZ" dirty="0"/>
          </a:p>
          <a:p>
            <a:pPr>
              <a:lnSpc>
                <a:spcPct val="90000"/>
              </a:lnSpc>
            </a:pPr>
            <a:endParaRPr lang="cs-CZ" b="1" dirty="0"/>
          </a:p>
          <a:p>
            <a:endParaRPr lang="cs-CZ" dirty="0"/>
          </a:p>
        </p:txBody>
      </p:sp>
    </p:spTree>
    <p:extLst>
      <p:ext uri="{BB962C8B-B14F-4D97-AF65-F5344CB8AC3E}">
        <p14:creationId xmlns:p14="http://schemas.microsoft.com/office/powerpoint/2010/main" val="1640302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extLst/>
          </p:nvPr>
        </p:nvGraphicFramePr>
        <p:xfrm>
          <a:off x="611188" y="1773238"/>
          <a:ext cx="6937375" cy="4999037"/>
        </p:xfrm>
        <a:graphic>
          <a:graphicData uri="http://schemas.openxmlformats.org/presentationml/2006/ole">
            <mc:AlternateContent xmlns:mc="http://schemas.openxmlformats.org/markup-compatibility/2006">
              <mc:Choice xmlns:v="urn:schemas-microsoft-com:vml" Requires="v">
                <p:oleObj spid="_x0000_s16394" name="List" r:id="rId4" imgW="3857596" imgH="2924175" progId="Excel.Sheet.8">
                  <p:embed/>
                </p:oleObj>
              </mc:Choice>
              <mc:Fallback>
                <p:oleObj name="List" r:id="rId4" imgW="3857596" imgH="2924175" progId="Excel.Sheet.8">
                  <p:embed/>
                  <p:pic>
                    <p:nvPicPr>
                      <p:cNvPr id="28674" name="Object 2"/>
                      <p:cNvPicPr>
                        <a:picLocks noChangeAspect="1" noChangeArrowheads="1"/>
                      </p:cNvPicPr>
                      <p:nvPr/>
                    </p:nvPicPr>
                    <p:blipFill>
                      <a:blip r:embed="rId5"/>
                      <a:srcRect/>
                      <a:stretch>
                        <a:fillRect/>
                      </a:stretch>
                    </p:blipFill>
                    <p:spPr bwMode="auto">
                      <a:xfrm>
                        <a:off x="611188" y="1773238"/>
                        <a:ext cx="6937375" cy="499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Nadpis 1"/>
          <p:cNvSpPr txBox="1">
            <a:spLocks/>
          </p:cNvSpPr>
          <p:nvPr/>
        </p:nvSpPr>
        <p:spPr>
          <a:xfrm>
            <a:off x="1683027" y="0"/>
            <a:ext cx="7283450" cy="83671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4000" b="1" i="0" u="none" strike="noStrike" kern="0" cap="none" spc="0" normalizeH="0" baseline="0" noProof="0" dirty="0">
                <a:ln>
                  <a:noFill/>
                </a:ln>
                <a:solidFill>
                  <a:schemeClr val="tx1"/>
                </a:solidFill>
                <a:effectLst/>
                <a:uLnTx/>
                <a:uFillTx/>
                <a:latin typeface="+mj-lt"/>
                <a:ea typeface="+mj-ea"/>
                <a:cs typeface="+mj-cs"/>
              </a:rPr>
              <a:t>Příklady</a:t>
            </a:r>
          </a:p>
        </p:txBody>
      </p:sp>
      <p:sp>
        <p:nvSpPr>
          <p:cNvPr id="4" name="Obdélník 3"/>
          <p:cNvSpPr/>
          <p:nvPr/>
        </p:nvSpPr>
        <p:spPr>
          <a:xfrm>
            <a:off x="197663" y="849908"/>
            <a:ext cx="8172400" cy="646331"/>
          </a:xfrm>
          <a:prstGeom prst="rect">
            <a:avLst/>
          </a:prstGeom>
        </p:spPr>
        <p:txBody>
          <a:bodyPr wrap="square">
            <a:spAutoFit/>
          </a:bodyPr>
          <a:lstStyle/>
          <a:p>
            <a:r>
              <a:rPr lang="cs-CZ" b="1" dirty="0"/>
              <a:t>Př. 3) </a:t>
            </a:r>
            <a:r>
              <a:rPr lang="cs-CZ" dirty="0"/>
              <a:t>Pokuste se z vertikálních analýz rozvah společnosti usoudit, která z nich patří:</a:t>
            </a:r>
            <a:br>
              <a:rPr lang="cs-CZ" dirty="0"/>
            </a:br>
            <a:r>
              <a:rPr lang="cs-CZ" dirty="0"/>
              <a:t> a) velké stavební společnosti   b) velkoobchodu    c)začínající vývojová firma</a:t>
            </a:r>
          </a:p>
        </p:txBody>
      </p:sp>
    </p:spTree>
    <p:extLst>
      <p:ext uri="{BB962C8B-B14F-4D97-AF65-F5344CB8AC3E}">
        <p14:creationId xmlns:p14="http://schemas.microsoft.com/office/powerpoint/2010/main" val="40237004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443059"/>
            <a:ext cx="9068586" cy="1628800"/>
          </a:xfrm>
        </p:spPr>
        <p:txBody>
          <a:bodyPr>
            <a:normAutofit/>
          </a:bodyPr>
          <a:lstStyle/>
          <a:p>
            <a:pPr algn="l" eaLnBrk="1" hangingPunct="1"/>
            <a:r>
              <a:rPr lang="cs-CZ" sz="1800" b="1" dirty="0">
                <a:latin typeface="Times New Roman" pitchFamily="18" charset="0"/>
              </a:rPr>
              <a:t>Př. 4 </a:t>
            </a:r>
            <a:r>
              <a:rPr lang="cs-CZ" sz="1800" dirty="0">
                <a:latin typeface="Times New Roman" pitchFamily="18" charset="0"/>
              </a:rPr>
              <a:t>V tabulkách jsou uvedeny (v mil. Kč) některé položky rozvahy a výkazu zisků a ztrát podniku, zhodnoťte situaci podniku pomocí poměrových ukazatelů. (běžná likvidita, rychlá likvidita, zadluženost, úrokové krytí,obrat aktiv, doba inkasa, obrat zásob, ROA, ROE).</a:t>
            </a:r>
            <a:br>
              <a:rPr lang="cs-CZ" sz="1800" dirty="0">
                <a:latin typeface="Times New Roman" pitchFamily="18" charset="0"/>
              </a:rPr>
            </a:br>
            <a:endParaRPr lang="cs-CZ" sz="1800" dirty="0">
              <a:latin typeface="Times New Roman" pitchFamily="18" charset="0"/>
            </a:endParaRPr>
          </a:p>
        </p:txBody>
      </p:sp>
      <p:graphicFrame>
        <p:nvGraphicFramePr>
          <p:cNvPr id="656387" name="Group 3"/>
          <p:cNvGraphicFramePr>
            <a:graphicFrameLocks noGrp="1"/>
          </p:cNvGraphicFramePr>
          <p:nvPr>
            <p:ph sz="half" idx="1"/>
            <p:extLst/>
          </p:nvPr>
        </p:nvGraphicFramePr>
        <p:xfrm>
          <a:off x="1" y="1844824"/>
          <a:ext cx="3995935" cy="4344753"/>
        </p:xfrm>
        <a:graphic>
          <a:graphicData uri="http://schemas.openxmlformats.org/drawingml/2006/table">
            <a:tbl>
              <a:tblPr/>
              <a:tblGrid>
                <a:gridCol w="1333049">
                  <a:extLst>
                    <a:ext uri="{9D8B030D-6E8A-4147-A177-3AD203B41FA5}">
                      <a16:colId xmlns:a16="http://schemas.microsoft.com/office/drawing/2014/main" val="20000"/>
                    </a:ext>
                  </a:extLst>
                </a:gridCol>
                <a:gridCol w="57465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tblGrid>
              <a:tr h="44331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AKTIVA</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PASIVA</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6679">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Stálá</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aktiva</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75</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Vlastní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kapitál</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40</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6679">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Oběžná</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aktiva</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25</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Cizí </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kapitál</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60</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6679">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Zásoby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Dlouhodobé</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úvěry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30 </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6679">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Pohledávky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7</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Krátkodobé</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 závazky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10</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6679">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Peníze</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3</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Krátkodobé</a:t>
                      </a:r>
                    </a:p>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úvěry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20</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37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Celkem</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100</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celkem</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100</a:t>
                      </a: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56429" name="Group 45"/>
          <p:cNvGraphicFramePr>
            <a:graphicFrameLocks noGrp="1"/>
          </p:cNvGraphicFramePr>
          <p:nvPr>
            <p:ph sz="quarter" idx="3"/>
            <p:extLst/>
          </p:nvPr>
        </p:nvGraphicFramePr>
        <p:xfrm>
          <a:off x="4067944" y="2636912"/>
          <a:ext cx="3017838" cy="3566160"/>
        </p:xfrm>
        <a:graphic>
          <a:graphicData uri="http://schemas.openxmlformats.org/drawingml/2006/table">
            <a:tbl>
              <a:tblPr/>
              <a:tblGrid>
                <a:gridCol w="2449513">
                  <a:extLst>
                    <a:ext uri="{9D8B030D-6E8A-4147-A177-3AD203B41FA5}">
                      <a16:colId xmlns:a16="http://schemas.microsoft.com/office/drawing/2014/main" val="20000"/>
                    </a:ext>
                  </a:extLst>
                </a:gridCol>
                <a:gridCol w="568325">
                  <a:extLst>
                    <a:ext uri="{9D8B030D-6E8A-4147-A177-3AD203B41FA5}">
                      <a16:colId xmlns:a16="http://schemas.microsoft.com/office/drawing/2014/main" val="20001"/>
                    </a:ext>
                  </a:extLst>
                </a:gridCol>
              </a:tblGrid>
              <a:tr h="2746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Výkaz zisků a ztráty</a:t>
                      </a: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621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Tržby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Spotřeba materiálu</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-32</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7800">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mzdy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621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Odpisy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-10</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6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Nákladové úroky</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-8</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621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Hrubý zisk</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7800">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Daň</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-5</a:t>
                      </a:r>
                      <a:endParaRPr kumimoji="0" lang="cs-CZ"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6213">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Čistý zisk</a:t>
                      </a: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2000" b="0" i="0" u="none" strike="noStrike" cap="none" normalizeH="0" baseline="0" dirty="0">
                          <a:ln>
                            <a:noFill/>
                          </a:ln>
                          <a:solidFill>
                            <a:schemeClr val="tx1"/>
                          </a:solidFill>
                          <a:effectLst/>
                          <a:latin typeface="Times New Roman" pitchFamily="18" charset="0"/>
                          <a:cs typeface="Times New Roman" pitchFamily="18" charset="0"/>
                        </a:rPr>
                        <a:t>10</a:t>
                      </a:r>
                      <a:endParaRPr kumimoji="0" lang="cs-CZ"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270880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1440" y="292231"/>
            <a:ext cx="8229600" cy="1143000"/>
          </a:xfrm>
        </p:spPr>
        <p:txBody>
          <a:bodyPr/>
          <a:lstStyle/>
          <a:p>
            <a:r>
              <a:rPr lang="cs-CZ" dirty="0"/>
              <a:t>Řešení</a:t>
            </a:r>
          </a:p>
        </p:txBody>
      </p:sp>
      <p:sp>
        <p:nvSpPr>
          <p:cNvPr id="3" name="Zástupný symbol pro obsah 2"/>
          <p:cNvSpPr>
            <a:spLocks noGrp="1"/>
          </p:cNvSpPr>
          <p:nvPr>
            <p:ph sz="half" idx="1"/>
          </p:nvPr>
        </p:nvSpPr>
        <p:spPr>
          <a:xfrm>
            <a:off x="0" y="1340768"/>
            <a:ext cx="8892480" cy="5040560"/>
          </a:xfrm>
        </p:spPr>
        <p:txBody>
          <a:bodyPr/>
          <a:lstStyle/>
          <a:p>
            <a:pPr>
              <a:lnSpc>
                <a:spcPct val="80000"/>
              </a:lnSpc>
            </a:pPr>
            <a:endParaRPr lang="cs-CZ" sz="2400" dirty="0"/>
          </a:p>
          <a:p>
            <a:endParaRPr lang="cs-CZ" sz="2400" dirty="0"/>
          </a:p>
        </p:txBody>
      </p:sp>
    </p:spTree>
    <p:extLst>
      <p:ext uri="{BB962C8B-B14F-4D97-AF65-F5344CB8AC3E}">
        <p14:creationId xmlns:p14="http://schemas.microsoft.com/office/powerpoint/2010/main" val="24155214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7444" y="269776"/>
            <a:ext cx="8229600" cy="1143000"/>
          </a:xfrm>
        </p:spPr>
        <p:txBody>
          <a:bodyPr/>
          <a:lstStyle/>
          <a:p>
            <a:r>
              <a:rPr lang="cs-CZ" dirty="0"/>
              <a:t>Řešení</a:t>
            </a:r>
          </a:p>
        </p:txBody>
      </p:sp>
      <p:sp>
        <p:nvSpPr>
          <p:cNvPr id="3" name="Zástupný symbol pro obsah 2"/>
          <p:cNvSpPr>
            <a:spLocks noGrp="1"/>
          </p:cNvSpPr>
          <p:nvPr>
            <p:ph sz="half" idx="1"/>
          </p:nvPr>
        </p:nvSpPr>
        <p:spPr>
          <a:xfrm>
            <a:off x="0" y="1412776"/>
            <a:ext cx="8964488" cy="5040560"/>
          </a:xfrm>
        </p:spPr>
        <p:txBody>
          <a:bodyPr>
            <a:normAutofit/>
          </a:bodyPr>
          <a:lstStyle/>
          <a:p>
            <a:endParaRPr lang="cs-CZ" sz="2400" dirty="0"/>
          </a:p>
        </p:txBody>
      </p:sp>
    </p:spTree>
    <p:extLst>
      <p:ext uri="{BB962C8B-B14F-4D97-AF65-F5344CB8AC3E}">
        <p14:creationId xmlns:p14="http://schemas.microsoft.com/office/powerpoint/2010/main" val="19541875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8495" name="Group 63"/>
          <p:cNvGraphicFramePr>
            <a:graphicFrameLocks noGrp="1"/>
          </p:cNvGraphicFramePr>
          <p:nvPr>
            <p:extLst/>
          </p:nvPr>
        </p:nvGraphicFramePr>
        <p:xfrm>
          <a:off x="16804" y="1484784"/>
          <a:ext cx="6353508" cy="2011680"/>
        </p:xfrm>
        <a:graphic>
          <a:graphicData uri="http://schemas.openxmlformats.org/drawingml/2006/table">
            <a:tbl>
              <a:tblPr/>
              <a:tblGrid>
                <a:gridCol w="2267744">
                  <a:extLst>
                    <a:ext uri="{9D8B030D-6E8A-4147-A177-3AD203B41FA5}">
                      <a16:colId xmlns:a16="http://schemas.microsoft.com/office/drawing/2014/main" val="20000"/>
                    </a:ext>
                  </a:extLst>
                </a:gridCol>
                <a:gridCol w="765788">
                  <a:extLst>
                    <a:ext uri="{9D8B030D-6E8A-4147-A177-3AD203B41FA5}">
                      <a16:colId xmlns:a16="http://schemas.microsoft.com/office/drawing/2014/main" val="20001"/>
                    </a:ext>
                  </a:extLst>
                </a:gridCol>
                <a:gridCol w="2330556">
                  <a:extLst>
                    <a:ext uri="{9D8B030D-6E8A-4147-A177-3AD203B41FA5}">
                      <a16:colId xmlns:a16="http://schemas.microsoft.com/office/drawing/2014/main" val="20002"/>
                    </a:ext>
                  </a:extLst>
                </a:gridCol>
                <a:gridCol w="989420">
                  <a:extLst>
                    <a:ext uri="{9D8B030D-6E8A-4147-A177-3AD203B41FA5}">
                      <a16:colId xmlns:a16="http://schemas.microsoft.com/office/drawing/2014/main" val="20003"/>
                    </a:ext>
                  </a:extLst>
                </a:gridCol>
              </a:tblGrid>
              <a:tr h="457200">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0" lang="cs-CZ" sz="1700" b="0" i="0" u="none" strike="noStrike" cap="none" normalizeH="0" baseline="0" dirty="0">
                          <a:ln>
                            <a:noFill/>
                          </a:ln>
                          <a:solidFill>
                            <a:schemeClr val="tx1"/>
                          </a:solidFill>
                          <a:effectLst/>
                          <a:latin typeface="Times New Roman" pitchFamily="18" charset="0"/>
                          <a:cs typeface="Times New Roman" pitchFamily="18" charset="0"/>
                        </a:rPr>
                        <a:t>Dlouhodobý majetek</a:t>
                      </a:r>
                      <a:endParaRPr kumimoji="0" lang="cs-CZ" sz="17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Vlastní kapitál</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Zásoby</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Závazky u dodavatelů</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5</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Pohledávky</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10</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Krátkodobé úvěry</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15</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Peníze</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Dlouhodobé úvěry</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6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dirty="0">
                          <a:ln>
                            <a:noFill/>
                          </a:ln>
                          <a:solidFill>
                            <a:schemeClr val="tx1"/>
                          </a:solidFill>
                          <a:effectLst/>
                          <a:latin typeface="Times New Roman" pitchFamily="18" charset="0"/>
                          <a:cs typeface="Times New Roman" pitchFamily="18" charset="0"/>
                        </a:rPr>
                        <a:t>Aktiva celkem</a:t>
                      </a:r>
                      <a:endParaRPr kumimoji="0" lang="cs-CZ" sz="17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100</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Pasiva celkem</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658496" name="Group 64"/>
          <p:cNvGraphicFramePr>
            <a:graphicFrameLocks noGrp="1"/>
          </p:cNvGraphicFramePr>
          <p:nvPr>
            <p:extLst/>
          </p:nvPr>
        </p:nvGraphicFramePr>
        <p:xfrm>
          <a:off x="0" y="3789037"/>
          <a:ext cx="6372200" cy="3068963"/>
        </p:xfrm>
        <a:graphic>
          <a:graphicData uri="http://schemas.openxmlformats.org/drawingml/2006/table">
            <a:tbl>
              <a:tblPr/>
              <a:tblGrid>
                <a:gridCol w="3042457">
                  <a:extLst>
                    <a:ext uri="{9D8B030D-6E8A-4147-A177-3AD203B41FA5}">
                      <a16:colId xmlns:a16="http://schemas.microsoft.com/office/drawing/2014/main" val="20000"/>
                    </a:ext>
                  </a:extLst>
                </a:gridCol>
                <a:gridCol w="3329743">
                  <a:extLst>
                    <a:ext uri="{9D8B030D-6E8A-4147-A177-3AD203B41FA5}">
                      <a16:colId xmlns:a16="http://schemas.microsoft.com/office/drawing/2014/main" val="20001"/>
                    </a:ext>
                  </a:extLst>
                </a:gridCol>
              </a:tblGrid>
              <a:tr h="610738">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Pct val="70000"/>
                        <a:buFontTx/>
                        <a:buNone/>
                        <a:tabLst/>
                      </a:pPr>
                      <a:r>
                        <a:rPr kumimoji="0" lang="cs-CZ" sz="1700" b="0" i="0" u="none" strike="noStrike" cap="none" normalizeH="0" baseline="0" dirty="0">
                          <a:ln>
                            <a:noFill/>
                          </a:ln>
                          <a:solidFill>
                            <a:schemeClr val="tx1"/>
                          </a:solidFill>
                          <a:effectLst/>
                          <a:latin typeface="Times New Roman" pitchFamily="18" charset="0"/>
                          <a:cs typeface="Times New Roman" pitchFamily="18" charset="0"/>
                        </a:rPr>
                        <a:t>Tržby</a:t>
                      </a:r>
                      <a:endParaRPr kumimoji="0" lang="cs-CZ" sz="17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11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Náklady na prodané zboží</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-80</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11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Odpisy</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-10</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11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Zisk před úroky a zdaněním</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11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Nákladové úroky</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11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Zisk před zdaněním</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11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a:ln>
                            <a:noFill/>
                          </a:ln>
                          <a:solidFill>
                            <a:schemeClr val="tx1"/>
                          </a:solidFill>
                          <a:effectLst/>
                          <a:latin typeface="Times New Roman" pitchFamily="18" charset="0"/>
                          <a:cs typeface="Times New Roman" pitchFamily="18" charset="0"/>
                        </a:rPr>
                        <a:t>Daň ze zisku</a:t>
                      </a: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1175">
                <a:tc>
                  <a:txBody>
                    <a:bodyPr/>
                    <a:lstStyle/>
                    <a:p>
                      <a:pPr marL="342900" marR="0" lvl="0" indent="-34290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cs-CZ" sz="1700" b="0" i="0" u="none" strike="noStrike" cap="none" normalizeH="0" baseline="0" dirty="0">
                          <a:ln>
                            <a:noFill/>
                          </a:ln>
                          <a:solidFill>
                            <a:schemeClr val="tx1"/>
                          </a:solidFill>
                          <a:effectLst/>
                          <a:latin typeface="Times New Roman" pitchFamily="18" charset="0"/>
                          <a:cs typeface="Times New Roman" pitchFamily="18" charset="0"/>
                        </a:rPr>
                        <a:t>Čistý zisk</a:t>
                      </a:r>
                      <a:endParaRPr kumimoji="0" lang="cs-CZ" sz="17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cs-CZ" sz="17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 name="Obdélník 3"/>
          <p:cNvSpPr/>
          <p:nvPr/>
        </p:nvSpPr>
        <p:spPr>
          <a:xfrm>
            <a:off x="0" y="161345"/>
            <a:ext cx="9144000" cy="1323439"/>
          </a:xfrm>
          <a:prstGeom prst="rect">
            <a:avLst/>
          </a:prstGeom>
          <a:solidFill>
            <a:schemeClr val="bg1"/>
          </a:solidFill>
        </p:spPr>
        <p:txBody>
          <a:bodyPr wrap="square">
            <a:spAutoFit/>
          </a:bodyPr>
          <a:lstStyle/>
          <a:p>
            <a:r>
              <a:rPr lang="cs-CZ" sz="2000" b="1" dirty="0"/>
              <a:t>Př. 5: Doplňte dále uvedenou rozvahu a výsledovku, máte – li k dispozici následující údaje: </a:t>
            </a:r>
            <a:r>
              <a:rPr lang="cs-CZ" sz="2000" dirty="0"/>
              <a:t>rok 360 dní, celková zadluženost 0,5, celková (běžná) likvidita 2, rychlá likvidita 1, průměrná doba inkasa pohledávek 30 dní, Úrokové krytí 6, rentabilita vlastního kapitálu 0,26</a:t>
            </a:r>
          </a:p>
        </p:txBody>
      </p:sp>
    </p:spTree>
    <p:extLst>
      <p:ext uri="{BB962C8B-B14F-4D97-AF65-F5344CB8AC3E}">
        <p14:creationId xmlns:p14="http://schemas.microsoft.com/office/powerpoint/2010/main" val="3023440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sz="3000" dirty="0"/>
              <a:t>Posuďte pravdivost tvrzení</a:t>
            </a:r>
          </a:p>
        </p:txBody>
      </p:sp>
      <p:sp>
        <p:nvSpPr>
          <p:cNvPr id="31747" name="Rectangle 3"/>
          <p:cNvSpPr>
            <a:spLocks noGrp="1" noChangeArrowheads="1"/>
          </p:cNvSpPr>
          <p:nvPr>
            <p:ph type="body" idx="1"/>
          </p:nvPr>
        </p:nvSpPr>
        <p:spPr>
          <a:xfrm>
            <a:off x="323528" y="1556792"/>
            <a:ext cx="8363272" cy="4569371"/>
          </a:xfrm>
        </p:spPr>
        <p:txBody>
          <a:bodyPr/>
          <a:lstStyle/>
          <a:p>
            <a:pPr eaLnBrk="1" hangingPunct="1">
              <a:lnSpc>
                <a:spcPct val="80000"/>
              </a:lnSpc>
            </a:pPr>
            <a:endParaRPr lang="cs-CZ" sz="2100" dirty="0"/>
          </a:p>
          <a:p>
            <a:pPr eaLnBrk="1" hangingPunct="1">
              <a:lnSpc>
                <a:spcPct val="80000"/>
              </a:lnSpc>
            </a:pPr>
            <a:r>
              <a:rPr lang="cs-CZ" sz="2100" dirty="0"/>
              <a:t>Ukazatele běžné likvidity má vždy větší hodnotu než ukazatel rychlé likvidity.</a:t>
            </a:r>
          </a:p>
          <a:p>
            <a:pPr eaLnBrk="1" hangingPunct="1">
              <a:lnSpc>
                <a:spcPct val="80000"/>
              </a:lnSpc>
            </a:pPr>
            <a:endParaRPr lang="cs-CZ" sz="2100" dirty="0"/>
          </a:p>
          <a:p>
            <a:pPr eaLnBrk="1" hangingPunct="1">
              <a:lnSpc>
                <a:spcPct val="80000"/>
              </a:lnSpc>
            </a:pPr>
            <a:r>
              <a:rPr lang="cs-CZ" sz="2100" dirty="0"/>
              <a:t>Podnik, který dosahuje kladného zisku má vždy dobrou likviditu.</a:t>
            </a:r>
          </a:p>
          <a:p>
            <a:pPr eaLnBrk="1" hangingPunct="1">
              <a:lnSpc>
                <a:spcPct val="80000"/>
              </a:lnSpc>
            </a:pPr>
            <a:endParaRPr lang="cs-CZ" sz="2100" dirty="0"/>
          </a:p>
          <a:p>
            <a:pPr eaLnBrk="1" hangingPunct="1">
              <a:lnSpc>
                <a:spcPct val="80000"/>
              </a:lnSpc>
            </a:pPr>
            <a:r>
              <a:rPr lang="cs-CZ" sz="2100" dirty="0"/>
              <a:t>Zvýšením oběžných aktiv se zvýší i čistý pracovní kapitál podniku.</a:t>
            </a:r>
          </a:p>
          <a:p>
            <a:pPr eaLnBrk="1" hangingPunct="1">
              <a:lnSpc>
                <a:spcPct val="80000"/>
              </a:lnSpc>
            </a:pPr>
            <a:endParaRPr lang="cs-CZ" sz="2100" dirty="0"/>
          </a:p>
          <a:p>
            <a:pPr eaLnBrk="1" hangingPunct="1">
              <a:lnSpc>
                <a:spcPct val="80000"/>
              </a:lnSpc>
            </a:pPr>
            <a:r>
              <a:rPr lang="cs-CZ" sz="2100" dirty="0"/>
              <a:t>Vyšší stupeň rychlé likvidity zvyšuje jak finanční stabilitu podniku, tak jeho výnosnost.</a:t>
            </a:r>
          </a:p>
        </p:txBody>
      </p:sp>
    </p:spTree>
    <p:extLst>
      <p:ext uri="{BB962C8B-B14F-4D97-AF65-F5344CB8AC3E}">
        <p14:creationId xmlns:p14="http://schemas.microsoft.com/office/powerpoint/2010/main" val="400045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1212" y="403225"/>
            <a:ext cx="8229600" cy="1196975"/>
          </a:xfrm>
        </p:spPr>
        <p:txBody>
          <a:bodyPr>
            <a:normAutofit/>
          </a:bodyPr>
          <a:lstStyle/>
          <a:p>
            <a:pPr fontAlgn="auto">
              <a:spcAft>
                <a:spcPts val="0"/>
              </a:spcAft>
              <a:defRPr/>
            </a:pPr>
            <a:r>
              <a:rPr lang="cs-CZ" b="1" dirty="0"/>
              <a:t>Interní finanční analýza </a:t>
            </a:r>
          </a:p>
        </p:txBody>
      </p:sp>
      <p:sp>
        <p:nvSpPr>
          <p:cNvPr id="194563" name="Zástupný symbol pro obsah 2"/>
          <p:cNvSpPr>
            <a:spLocks noGrp="1"/>
          </p:cNvSpPr>
          <p:nvPr>
            <p:ph idx="1"/>
          </p:nvPr>
        </p:nvSpPr>
        <p:spPr/>
        <p:txBody>
          <a:bodyPr/>
          <a:lstStyle/>
          <a:p>
            <a:r>
              <a:rPr lang="cs-CZ" sz="2000" dirty="0"/>
              <a:t>je naopak dělána zevnitř firmy a analytikům jsou tak k dispozici veškeré účetní i jiné dokumenty, zejména pak finanční plán a veškeré statistické údaje. </a:t>
            </a:r>
          </a:p>
          <a:p>
            <a:r>
              <a:rPr lang="cs-CZ" sz="2000" dirty="0"/>
              <a:t>Do jejích závěrů se tak promítne prakticky celý chod firmy, včetně takových oblastí jako je např. hodnocení investičních příležitostí.</a:t>
            </a:r>
          </a:p>
          <a:p>
            <a:r>
              <a:rPr lang="cs-CZ" sz="2000" dirty="0"/>
              <a:t>Závěry takové analýzy jsou určeny managementu firmy a jsou zapracovávány do řízení firmy.</a:t>
            </a:r>
          </a:p>
        </p:txBody>
      </p:sp>
    </p:spTree>
    <p:extLst>
      <p:ext uri="{BB962C8B-B14F-4D97-AF65-F5344CB8AC3E}">
        <p14:creationId xmlns:p14="http://schemas.microsoft.com/office/powerpoint/2010/main" val="1597708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66279" y="72008"/>
            <a:ext cx="7283450" cy="620688"/>
          </a:xfrm>
          <a:solidFill>
            <a:schemeClr val="bg1"/>
          </a:solidFill>
        </p:spPr>
        <p:txBody>
          <a:bodyPr>
            <a:noAutofit/>
          </a:bodyPr>
          <a:lstStyle/>
          <a:p>
            <a:pPr fontAlgn="auto">
              <a:spcAft>
                <a:spcPts val="0"/>
              </a:spcAft>
              <a:defRPr/>
            </a:pPr>
            <a:r>
              <a:rPr lang="cs-CZ" sz="3600" b="1" dirty="0"/>
              <a:t>Ukazatele kapitálového trhu</a:t>
            </a:r>
          </a:p>
        </p:txBody>
      </p:sp>
      <p:sp>
        <p:nvSpPr>
          <p:cNvPr id="32771" name="Rectangle 3"/>
          <p:cNvSpPr>
            <a:spLocks noGrp="1" noChangeArrowheads="1"/>
          </p:cNvSpPr>
          <p:nvPr>
            <p:ph idx="1"/>
          </p:nvPr>
        </p:nvSpPr>
        <p:spPr>
          <a:xfrm>
            <a:off x="179512" y="692696"/>
            <a:ext cx="8856984" cy="6165304"/>
          </a:xfrm>
          <a:solidFill>
            <a:schemeClr val="bg1"/>
          </a:solidFill>
        </p:spPr>
        <p:txBody>
          <a:bodyPr rtlCol="0">
            <a:normAutofit fontScale="77500" lnSpcReduction="20000"/>
          </a:bodyPr>
          <a:lstStyle/>
          <a:p>
            <a:pPr marL="0" algn="just" fontAlgn="auto">
              <a:lnSpc>
                <a:spcPct val="110000"/>
              </a:lnSpc>
              <a:spcAft>
                <a:spcPts val="0"/>
              </a:spcAft>
              <a:buFont typeface="Arial" pitchFamily="34" charset="0"/>
              <a:buNone/>
              <a:defRPr/>
            </a:pPr>
            <a:r>
              <a:rPr lang="cs-CZ" sz="3100" dirty="0"/>
              <a:t>Ukazatele tržní hodnoty kombinují jako jediná skupina ukazatelů </a:t>
            </a:r>
            <a:r>
              <a:rPr lang="cs-CZ" sz="3100" b="1" dirty="0"/>
              <a:t>účetní údaje podniku (současnost) s očekáváním investorů (budoucnost)</a:t>
            </a:r>
            <a:r>
              <a:rPr lang="cs-CZ" sz="3100" dirty="0"/>
              <a:t>. Názor investorů na budoucnost podniku odráží tržní cena podniku. Tyto ukazatele vyjadřují, </a:t>
            </a:r>
            <a:r>
              <a:rPr lang="cs-CZ" sz="3100" b="1" dirty="0"/>
              <a:t>jak je trhem (burzou, investory) hodnocena minulá činnost podniku a jeho budoucí výhled.</a:t>
            </a:r>
            <a:r>
              <a:rPr lang="cs-CZ" sz="3100" dirty="0"/>
              <a:t> Jsou výsledkem úrovně všech výše uvedených oblastí – likvidity podniku, využití aktiv, využití dluhů a výnosnosti podniku.</a:t>
            </a:r>
          </a:p>
          <a:p>
            <a:pPr fontAlgn="auto">
              <a:lnSpc>
                <a:spcPct val="110000"/>
              </a:lnSpc>
              <a:spcAft>
                <a:spcPts val="0"/>
              </a:spcAft>
              <a:buFont typeface="Wingdings" pitchFamily="2" charset="2"/>
              <a:buNone/>
              <a:defRPr/>
            </a:pPr>
            <a:r>
              <a:rPr lang="cs-CZ" sz="2600" b="1" dirty="0"/>
              <a:t>Čistý zisk na akcii (EPS)</a:t>
            </a:r>
          </a:p>
          <a:p>
            <a:pPr fontAlgn="auto">
              <a:lnSpc>
                <a:spcPct val="110000"/>
              </a:lnSpc>
              <a:spcAft>
                <a:spcPts val="0"/>
              </a:spcAft>
              <a:buFont typeface="Wingdings" pitchFamily="2" charset="2"/>
              <a:buNone/>
              <a:defRPr/>
            </a:pPr>
            <a:r>
              <a:rPr lang="cs-CZ" sz="2600" dirty="0"/>
              <a:t>= čistý zisk / počet vydaných kmenových akcií</a:t>
            </a:r>
          </a:p>
          <a:p>
            <a:pPr fontAlgn="auto">
              <a:lnSpc>
                <a:spcPct val="110000"/>
              </a:lnSpc>
              <a:spcAft>
                <a:spcPts val="0"/>
              </a:spcAft>
              <a:buFont typeface="Wingdings" pitchFamily="2" charset="2"/>
              <a:buNone/>
              <a:defRPr/>
            </a:pPr>
            <a:r>
              <a:rPr lang="cs-CZ" sz="2600" dirty="0"/>
              <a:t>	- Ukazatel hodnotí zisk připadající na jednu akcii – základní ukazatel pro vlastníka</a:t>
            </a:r>
          </a:p>
          <a:p>
            <a:pPr fontAlgn="auto">
              <a:lnSpc>
                <a:spcPct val="110000"/>
              </a:lnSpc>
              <a:spcAft>
                <a:spcPts val="0"/>
              </a:spcAft>
              <a:buFont typeface="Wingdings" pitchFamily="2" charset="2"/>
              <a:buNone/>
              <a:defRPr/>
            </a:pPr>
            <a:r>
              <a:rPr lang="cs-CZ" sz="2600" b="1" dirty="0"/>
              <a:t>Poměr tržní ceny k zisku na akcii</a:t>
            </a:r>
            <a:r>
              <a:rPr lang="cs-CZ" sz="2600" dirty="0"/>
              <a:t>  </a:t>
            </a:r>
            <a:r>
              <a:rPr lang="cs-CZ" sz="2600" b="1" dirty="0"/>
              <a:t>(P/E ratio)</a:t>
            </a:r>
          </a:p>
          <a:p>
            <a:pPr fontAlgn="auto">
              <a:lnSpc>
                <a:spcPct val="110000"/>
              </a:lnSpc>
              <a:spcAft>
                <a:spcPts val="0"/>
              </a:spcAft>
              <a:buFont typeface="Wingdings" pitchFamily="2" charset="2"/>
              <a:buNone/>
              <a:defRPr/>
            </a:pPr>
            <a:r>
              <a:rPr lang="cs-CZ" sz="2600" dirty="0"/>
              <a:t>= tržní cena akcie / EPS </a:t>
            </a:r>
            <a:r>
              <a:rPr lang="cs-CZ" sz="2600" i="1" dirty="0"/>
              <a:t>(čistý zisk na akcii)</a:t>
            </a:r>
          </a:p>
          <a:p>
            <a:pPr fontAlgn="auto">
              <a:lnSpc>
                <a:spcPct val="110000"/>
              </a:lnSpc>
              <a:spcAft>
                <a:spcPts val="0"/>
              </a:spcAft>
              <a:buFont typeface="Wingdings" pitchFamily="2" charset="2"/>
              <a:buNone/>
              <a:defRPr/>
            </a:pPr>
            <a:r>
              <a:rPr lang="cs-CZ" sz="2600" dirty="0"/>
              <a:t>	- Je nedílnou součástí burzovních zpráv a promítá se v něm budoucí očekávání investorů ohledně tempa růstu, míry zisku a podílu dividend</a:t>
            </a:r>
          </a:p>
          <a:p>
            <a:pPr fontAlgn="auto">
              <a:lnSpc>
                <a:spcPct val="110000"/>
              </a:lnSpc>
              <a:spcAft>
                <a:spcPts val="0"/>
              </a:spcAft>
              <a:buFont typeface="Wingdings" pitchFamily="2" charset="2"/>
              <a:buNone/>
              <a:defRPr/>
            </a:pPr>
            <a:endParaRPr lang="cs-CZ" sz="2600" b="1" dirty="0"/>
          </a:p>
          <a:p>
            <a:pPr fontAlgn="auto">
              <a:lnSpc>
                <a:spcPct val="110000"/>
              </a:lnSpc>
              <a:spcAft>
                <a:spcPts val="0"/>
              </a:spcAft>
              <a:buFont typeface="Wingdings" pitchFamily="2" charset="2"/>
              <a:buNone/>
              <a:defRPr/>
            </a:pPr>
            <a:r>
              <a:rPr lang="cs-CZ" sz="2600" b="1" dirty="0"/>
              <a:t>Dividenda na akcii (DPS)</a:t>
            </a:r>
            <a:r>
              <a:rPr lang="cs-CZ" sz="2600" dirty="0"/>
              <a:t> = dividenda / počet vydaných kmenových akcií</a:t>
            </a:r>
          </a:p>
          <a:p>
            <a:pPr fontAlgn="auto">
              <a:lnSpc>
                <a:spcPct val="110000"/>
              </a:lnSpc>
              <a:spcAft>
                <a:spcPts val="0"/>
              </a:spcAft>
              <a:buFont typeface="Wingdings" pitchFamily="2" charset="2"/>
              <a:buNone/>
              <a:defRPr/>
            </a:pPr>
            <a:r>
              <a:rPr lang="cs-CZ" sz="2600" b="1" dirty="0"/>
              <a:t>Dividendový výnos</a:t>
            </a:r>
            <a:r>
              <a:rPr lang="cs-CZ" sz="2600" dirty="0"/>
              <a:t> = DPS / tržní cena akcie</a:t>
            </a:r>
          </a:p>
          <a:p>
            <a:pPr fontAlgn="auto">
              <a:lnSpc>
                <a:spcPct val="110000"/>
              </a:lnSpc>
              <a:spcAft>
                <a:spcPts val="0"/>
              </a:spcAft>
              <a:buFont typeface="Wingdings" pitchFamily="2" charset="2"/>
              <a:buNone/>
              <a:defRPr/>
            </a:pPr>
            <a:r>
              <a:rPr lang="cs-CZ" sz="2600" b="1" dirty="0"/>
              <a:t>Výplatní poměr</a:t>
            </a:r>
            <a:r>
              <a:rPr lang="cs-CZ" sz="2600" dirty="0"/>
              <a:t> = DPS / EPS = dividenda / čistý zisk</a:t>
            </a:r>
          </a:p>
        </p:txBody>
      </p:sp>
    </p:spTree>
    <p:extLst>
      <p:ext uri="{BB962C8B-B14F-4D97-AF65-F5344CB8AC3E}">
        <p14:creationId xmlns:p14="http://schemas.microsoft.com/office/powerpoint/2010/main" val="9642333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0" y="1248936"/>
            <a:ext cx="8748464" cy="5060383"/>
          </a:xfrm>
        </p:spPr>
        <p:txBody>
          <a:bodyPr/>
          <a:lstStyle/>
          <a:p>
            <a:pPr eaLnBrk="1" hangingPunct="1">
              <a:spcBef>
                <a:spcPct val="50000"/>
              </a:spcBef>
              <a:buFont typeface="Wingdings" pitchFamily="2" charset="2"/>
              <a:buNone/>
            </a:pPr>
            <a:r>
              <a:rPr lang="cs-CZ" sz="2000" b="1" dirty="0"/>
              <a:t>Údaje z účetní závěrky:</a:t>
            </a:r>
          </a:p>
          <a:p>
            <a:pPr eaLnBrk="1" hangingPunct="1">
              <a:spcBef>
                <a:spcPct val="50000"/>
              </a:spcBef>
            </a:pPr>
            <a:r>
              <a:rPr lang="cs-CZ" sz="2000" dirty="0"/>
              <a:t>Výnosy			25 000 000Kč</a:t>
            </a:r>
          </a:p>
          <a:p>
            <a:pPr eaLnBrk="1" hangingPunct="1">
              <a:spcBef>
                <a:spcPct val="50000"/>
              </a:spcBef>
            </a:pPr>
            <a:r>
              <a:rPr lang="cs-CZ" sz="2000" dirty="0"/>
              <a:t>Náklady			21 500 000Kč</a:t>
            </a:r>
          </a:p>
          <a:p>
            <a:pPr eaLnBrk="1" hangingPunct="1">
              <a:spcBef>
                <a:spcPct val="50000"/>
              </a:spcBef>
            </a:pPr>
            <a:r>
              <a:rPr lang="cs-CZ" sz="2000" dirty="0"/>
              <a:t>Daň z příjmů		    	     910 000Kč</a:t>
            </a:r>
          </a:p>
          <a:p>
            <a:pPr eaLnBrk="1" hangingPunct="1">
              <a:spcBef>
                <a:spcPct val="50000"/>
              </a:spcBef>
            </a:pPr>
            <a:r>
              <a:rPr lang="cs-CZ" sz="2000" dirty="0"/>
              <a:t>Čistý zisk			  2 590 000Kč</a:t>
            </a:r>
          </a:p>
          <a:p>
            <a:pPr eaLnBrk="1" hangingPunct="1">
              <a:spcBef>
                <a:spcPct val="50000"/>
              </a:spcBef>
              <a:buFont typeface="Wingdings" pitchFamily="2" charset="2"/>
              <a:buNone/>
            </a:pPr>
            <a:r>
              <a:rPr lang="cs-CZ" sz="2000" b="1" dirty="0"/>
              <a:t>Z burzovních údajů:</a:t>
            </a:r>
          </a:p>
          <a:p>
            <a:pPr eaLnBrk="1" hangingPunct="1">
              <a:spcBef>
                <a:spcPct val="50000"/>
              </a:spcBef>
            </a:pPr>
            <a:r>
              <a:rPr lang="cs-CZ" sz="2000" dirty="0"/>
              <a:t>Základní kapitál	 	50 000 000Kč</a:t>
            </a:r>
          </a:p>
          <a:p>
            <a:pPr eaLnBrk="1" hangingPunct="1">
              <a:spcBef>
                <a:spcPct val="50000"/>
              </a:spcBef>
            </a:pPr>
            <a:r>
              <a:rPr lang="cs-CZ" sz="2000" dirty="0"/>
              <a:t>ZK je tvořen kmenovými akciemi v nominální hodnotě  25 000 Kč</a:t>
            </a:r>
          </a:p>
          <a:p>
            <a:pPr eaLnBrk="1" hangingPunct="1">
              <a:spcBef>
                <a:spcPct val="50000"/>
              </a:spcBef>
            </a:pPr>
            <a:r>
              <a:rPr lang="cs-CZ" sz="2000" dirty="0"/>
              <a:t>Tržní cena akcie		       22 000Kč</a:t>
            </a:r>
          </a:p>
          <a:p>
            <a:pPr eaLnBrk="1" hangingPunct="1">
              <a:spcBef>
                <a:spcPct val="50000"/>
              </a:spcBef>
            </a:pPr>
            <a:r>
              <a:rPr lang="cs-CZ" sz="2000" dirty="0"/>
              <a:t>Z čistého zisku se společnost rozhodla vyplatit na dividendách </a:t>
            </a:r>
            <a:br>
              <a:rPr lang="cs-CZ" sz="2000" dirty="0"/>
            </a:br>
            <a:r>
              <a:rPr lang="cs-CZ" sz="2000" dirty="0"/>
              <a:t>1 800 000Kč.</a:t>
            </a:r>
          </a:p>
          <a:p>
            <a:pPr eaLnBrk="1" hangingPunct="1">
              <a:lnSpc>
                <a:spcPct val="80000"/>
              </a:lnSpc>
            </a:pPr>
            <a:endParaRPr lang="cs-CZ" sz="2000" b="1" dirty="0"/>
          </a:p>
        </p:txBody>
      </p:sp>
      <p:sp>
        <p:nvSpPr>
          <p:cNvPr id="3" name="TextovéPole 2"/>
          <p:cNvSpPr txBox="1"/>
          <p:nvPr/>
        </p:nvSpPr>
        <p:spPr>
          <a:xfrm>
            <a:off x="4374232" y="226244"/>
            <a:ext cx="5015450" cy="1200329"/>
          </a:xfrm>
          <a:prstGeom prst="rect">
            <a:avLst/>
          </a:prstGeom>
          <a:noFill/>
        </p:spPr>
        <p:txBody>
          <a:bodyPr wrap="square" rtlCol="0">
            <a:spAutoFit/>
          </a:bodyPr>
          <a:lstStyle/>
          <a:p>
            <a:r>
              <a:rPr lang="cs-CZ" sz="2400" b="1" dirty="0"/>
              <a:t>Př. 6. Proveďte analýzu ukazatelů kapitálového trhu</a:t>
            </a:r>
          </a:p>
          <a:p>
            <a:r>
              <a:rPr lang="cs-CZ" sz="2400" b="1" dirty="0"/>
              <a:t> </a:t>
            </a:r>
          </a:p>
        </p:txBody>
      </p:sp>
    </p:spTree>
    <p:extLst>
      <p:ext uri="{BB962C8B-B14F-4D97-AF65-F5344CB8AC3E}">
        <p14:creationId xmlns:p14="http://schemas.microsoft.com/office/powerpoint/2010/main" val="26043910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5864" y="386499"/>
            <a:ext cx="7283450" cy="1143000"/>
          </a:xfrm>
        </p:spPr>
        <p:txBody>
          <a:bodyPr/>
          <a:lstStyle/>
          <a:p>
            <a:r>
              <a:rPr lang="cs-CZ" dirty="0"/>
              <a:t>Řešení</a:t>
            </a:r>
          </a:p>
        </p:txBody>
      </p:sp>
      <p:sp>
        <p:nvSpPr>
          <p:cNvPr id="4" name="Zástupný symbol pro obsah 3"/>
          <p:cNvSpPr>
            <a:spLocks noGrp="1"/>
          </p:cNvSpPr>
          <p:nvPr>
            <p:ph idx="1"/>
          </p:nvPr>
        </p:nvSpPr>
        <p:spPr/>
        <p:txBody>
          <a:bodyPr/>
          <a:lstStyle/>
          <a:p>
            <a:endParaRPr lang="cs-CZ"/>
          </a:p>
        </p:txBody>
      </p:sp>
    </p:spTree>
    <p:extLst>
      <p:ext uri="{BB962C8B-B14F-4D97-AF65-F5344CB8AC3E}">
        <p14:creationId xmlns:p14="http://schemas.microsoft.com/office/powerpoint/2010/main" val="42847291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a:xfrm>
            <a:off x="156117" y="643363"/>
            <a:ext cx="8785225" cy="5590168"/>
          </a:xfrm>
        </p:spPr>
        <p:txBody>
          <a:bodyPr>
            <a:normAutofit lnSpcReduction="10000"/>
          </a:bodyPr>
          <a:lstStyle/>
          <a:p>
            <a:pPr>
              <a:lnSpc>
                <a:spcPct val="90000"/>
              </a:lnSpc>
              <a:buFontTx/>
              <a:buNone/>
            </a:pPr>
            <a:r>
              <a:rPr lang="cs-CZ" sz="2400" b="1" dirty="0"/>
              <a:t>Př. 7: Máte k dispozici následující údaje o podniku:</a:t>
            </a:r>
          </a:p>
          <a:p>
            <a:pPr>
              <a:lnSpc>
                <a:spcPct val="90000"/>
              </a:lnSpc>
            </a:pPr>
            <a:r>
              <a:rPr lang="cs-CZ" sz="2400" dirty="0"/>
              <a:t>Stálá aktiva 480</a:t>
            </a:r>
          </a:p>
          <a:p>
            <a:pPr>
              <a:lnSpc>
                <a:spcPct val="90000"/>
              </a:lnSpc>
            </a:pPr>
            <a:r>
              <a:rPr lang="cs-CZ" sz="2400" dirty="0"/>
              <a:t>Zásoby 200</a:t>
            </a:r>
          </a:p>
          <a:p>
            <a:pPr>
              <a:lnSpc>
                <a:spcPct val="90000"/>
              </a:lnSpc>
            </a:pPr>
            <a:r>
              <a:rPr lang="cs-CZ" sz="2400" dirty="0"/>
              <a:t>Pohledávky 150</a:t>
            </a:r>
          </a:p>
          <a:p>
            <a:pPr>
              <a:lnSpc>
                <a:spcPct val="90000"/>
              </a:lnSpc>
            </a:pPr>
            <a:r>
              <a:rPr lang="cs-CZ" sz="2400" dirty="0"/>
              <a:t>Peníze 150</a:t>
            </a:r>
          </a:p>
          <a:p>
            <a:pPr>
              <a:lnSpc>
                <a:spcPct val="90000"/>
              </a:lnSpc>
            </a:pPr>
            <a:r>
              <a:rPr lang="cs-CZ" sz="2400" dirty="0"/>
              <a:t>Vlastní kapitál (včetně zisku) 400</a:t>
            </a:r>
          </a:p>
          <a:p>
            <a:pPr>
              <a:lnSpc>
                <a:spcPct val="90000"/>
              </a:lnSpc>
            </a:pPr>
            <a:r>
              <a:rPr lang="cs-CZ" sz="2400" dirty="0"/>
              <a:t>Krátkodobé úvěry 180</a:t>
            </a:r>
          </a:p>
          <a:p>
            <a:pPr>
              <a:lnSpc>
                <a:spcPct val="90000"/>
              </a:lnSpc>
            </a:pPr>
            <a:r>
              <a:rPr lang="cs-CZ" sz="2400" dirty="0"/>
              <a:t>Dlouhodobé úvěry 400</a:t>
            </a:r>
          </a:p>
          <a:p>
            <a:pPr>
              <a:lnSpc>
                <a:spcPct val="90000"/>
              </a:lnSpc>
            </a:pPr>
            <a:r>
              <a:rPr lang="cs-CZ" sz="2400" dirty="0"/>
              <a:t>Tržby 2000</a:t>
            </a:r>
          </a:p>
          <a:p>
            <a:pPr>
              <a:lnSpc>
                <a:spcPct val="90000"/>
              </a:lnSpc>
            </a:pPr>
            <a:r>
              <a:rPr lang="cs-CZ" sz="2400" dirty="0"/>
              <a:t>Zisk před zdaněním 300</a:t>
            </a:r>
          </a:p>
          <a:p>
            <a:pPr>
              <a:lnSpc>
                <a:spcPct val="90000"/>
              </a:lnSpc>
            </a:pPr>
            <a:r>
              <a:rPr lang="cs-CZ" sz="2400" dirty="0"/>
              <a:t>Nákladové úroky 100</a:t>
            </a:r>
          </a:p>
          <a:p>
            <a:pPr>
              <a:lnSpc>
                <a:spcPct val="90000"/>
              </a:lnSpc>
            </a:pPr>
            <a:r>
              <a:rPr lang="cs-CZ" sz="2400" dirty="0"/>
              <a:t>Čistý zisk 180</a:t>
            </a:r>
          </a:p>
          <a:p>
            <a:pPr>
              <a:lnSpc>
                <a:spcPct val="90000"/>
              </a:lnSpc>
              <a:buFontTx/>
              <a:buNone/>
            </a:pPr>
            <a:r>
              <a:rPr lang="cs-CZ" sz="2400" dirty="0"/>
              <a:t>	Vypočítejte obrat aktiv, dobu inkasa pohledávek, rentabilitu vlastního kapitálu, celkovou a rychlou likviditu míru zadluženosti a EBIT a veškeré výsledky okomentujte</a:t>
            </a:r>
          </a:p>
          <a:p>
            <a:pPr>
              <a:lnSpc>
                <a:spcPct val="90000"/>
              </a:lnSpc>
            </a:pPr>
            <a:endParaRPr lang="cs-CZ" sz="2400" dirty="0"/>
          </a:p>
        </p:txBody>
      </p:sp>
    </p:spTree>
    <p:extLst>
      <p:ext uri="{BB962C8B-B14F-4D97-AF65-F5344CB8AC3E}">
        <p14:creationId xmlns:p14="http://schemas.microsoft.com/office/powerpoint/2010/main" val="37301119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45" name="Rectangle 133"/>
          <p:cNvSpPr>
            <a:spLocks noGrp="1" noChangeArrowheads="1"/>
          </p:cNvSpPr>
          <p:nvPr>
            <p:ph type="title"/>
          </p:nvPr>
        </p:nvSpPr>
        <p:spPr>
          <a:xfrm>
            <a:off x="457200" y="274638"/>
            <a:ext cx="8229600" cy="850900"/>
          </a:xfrm>
        </p:spPr>
        <p:txBody>
          <a:bodyPr/>
          <a:lstStyle/>
          <a:p>
            <a:pPr algn="l"/>
            <a:r>
              <a:rPr lang="cs-CZ" sz="3200" b="1"/>
              <a:t>Řešení:</a:t>
            </a:r>
          </a:p>
        </p:txBody>
      </p:sp>
      <p:graphicFrame>
        <p:nvGraphicFramePr>
          <p:cNvPr id="141607" name="Group 295"/>
          <p:cNvGraphicFramePr>
            <a:graphicFrameLocks noGrp="1"/>
          </p:cNvGraphicFramePr>
          <p:nvPr>
            <p:ph idx="1"/>
          </p:nvPr>
        </p:nvGraphicFramePr>
        <p:xfrm>
          <a:off x="457200" y="1196975"/>
          <a:ext cx="8229600" cy="4929189"/>
        </p:xfrm>
        <a:graphic>
          <a:graphicData uri="http://schemas.openxmlformats.org/drawingml/2006/table">
            <a:tbl>
              <a:tblPr/>
              <a:tblGrid>
                <a:gridCol w="2473325">
                  <a:extLst>
                    <a:ext uri="{9D8B030D-6E8A-4147-A177-3AD203B41FA5}">
                      <a16:colId xmlns:a16="http://schemas.microsoft.com/office/drawing/2014/main" val="20000"/>
                    </a:ext>
                  </a:extLst>
                </a:gridCol>
                <a:gridCol w="2536825">
                  <a:extLst>
                    <a:ext uri="{9D8B030D-6E8A-4147-A177-3AD203B41FA5}">
                      <a16:colId xmlns:a16="http://schemas.microsoft.com/office/drawing/2014/main" val="20001"/>
                    </a:ext>
                  </a:extLst>
                </a:gridCol>
                <a:gridCol w="1431925">
                  <a:extLst>
                    <a:ext uri="{9D8B030D-6E8A-4147-A177-3AD203B41FA5}">
                      <a16:colId xmlns:a16="http://schemas.microsoft.com/office/drawing/2014/main" val="20002"/>
                    </a:ext>
                  </a:extLst>
                </a:gridCol>
                <a:gridCol w="1787525">
                  <a:extLst>
                    <a:ext uri="{9D8B030D-6E8A-4147-A177-3AD203B41FA5}">
                      <a16:colId xmlns:a16="http://schemas.microsoft.com/office/drawing/2014/main" val="20003"/>
                    </a:ext>
                  </a:extLst>
                </a:gridCol>
              </a:tblGrid>
              <a:tr h="704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000000"/>
                          </a:solidFill>
                          <a:effectLst/>
                          <a:latin typeface="Arial" pitchFamily="34" charset="0"/>
                          <a:cs typeface="Arial" pitchFamily="34" charset="0"/>
                        </a:rPr>
                        <a:t>EBIT =</a:t>
                      </a:r>
                      <a:endParaRPr kumimoji="0" lang="cs-CZ" sz="2000" b="1" i="0" u="none" strike="noStrike" cap="none" normalizeH="0" baseline="0" dirty="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 </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 </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3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Arial" pitchFamily="34" charset="0"/>
                          <a:cs typeface="Arial" pitchFamily="34" charset="0"/>
                        </a:rPr>
                        <a:t>obrat A=</a:t>
                      </a:r>
                      <a:endParaRPr kumimoji="0" lang="cs-CZ" sz="2000" b="1" i="0" u="none" strike="noStrike" cap="none" normalizeH="0" baseline="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T/A</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4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DI =</a:t>
                      </a:r>
                      <a:endParaRPr kumimoji="0" lang="cs-CZ" sz="2000" b="1" i="0" u="none" strike="noStrike" cap="none" normalizeH="0" baseline="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pohl/denní tržby</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3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Arial" pitchFamily="34" charset="0"/>
                          <a:cs typeface="Arial" pitchFamily="34" charset="0"/>
                        </a:rPr>
                        <a:t>ROE=</a:t>
                      </a:r>
                      <a:endParaRPr kumimoji="0" lang="cs-CZ" sz="2000" b="1" i="0" u="none" strike="noStrike" cap="none" normalizeH="0" baseline="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EAT/VK</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4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BL=</a:t>
                      </a:r>
                      <a:endParaRPr kumimoji="0" lang="cs-CZ" sz="2000" b="1" i="0" u="none" strike="noStrike" cap="none" normalizeH="0" baseline="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OA/KZ</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32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rgbClr val="000000"/>
                          </a:solidFill>
                          <a:effectLst/>
                          <a:latin typeface="Arial" pitchFamily="34" charset="0"/>
                          <a:cs typeface="Arial" pitchFamily="34" charset="0"/>
                        </a:rPr>
                        <a:t>OL=</a:t>
                      </a:r>
                      <a:endParaRPr kumimoji="0" lang="cs-CZ" sz="2000" b="1" i="0" u="none" strike="noStrike" cap="none" normalizeH="0" baseline="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peníze/KZ</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048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zadluženost=</a:t>
                      </a:r>
                      <a:endParaRPr kumimoji="0" lang="cs-CZ" sz="2000" b="1" i="0" u="none" strike="noStrike" cap="none" normalizeH="0" baseline="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Cizí Z/VK</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Arial" pitchFamily="34" charset="0"/>
                        </a:rPr>
                        <a:t>=</a:t>
                      </a:r>
                      <a:endParaRPr kumimoji="0" lang="cs-CZ" sz="2000" b="1" i="0" u="none" strike="noStrike" cap="none" normalizeH="0" baseline="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cs-CZ" sz="2000" b="1" i="0" u="none" strike="noStrike" cap="none" normalizeH="0" baseline="0" dirty="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04869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sz="half" idx="1"/>
          </p:nvPr>
        </p:nvSpPr>
        <p:spPr>
          <a:xfrm>
            <a:off x="0" y="0"/>
            <a:ext cx="9144000" cy="1074656"/>
          </a:xfrm>
          <a:solidFill>
            <a:schemeClr val="bg1"/>
          </a:solidFill>
        </p:spPr>
        <p:txBody>
          <a:bodyPr>
            <a:noAutofit/>
          </a:bodyPr>
          <a:lstStyle/>
          <a:p>
            <a:pPr>
              <a:lnSpc>
                <a:spcPct val="90000"/>
              </a:lnSpc>
              <a:buFontTx/>
              <a:buNone/>
            </a:pPr>
            <a:r>
              <a:rPr lang="cs-CZ" sz="2400" b="1" dirty="0"/>
              <a:t>	Př. 8:</a:t>
            </a:r>
            <a:r>
              <a:rPr lang="cs-CZ" sz="2400" dirty="0"/>
              <a:t> Máme k dispozici zjednodušenou rozvahu a výsledovku středně velkého strojírenského podniku ABC.</a:t>
            </a:r>
            <a:endParaRPr lang="cs-CZ" sz="2400" b="1" dirty="0"/>
          </a:p>
          <a:p>
            <a:pPr>
              <a:lnSpc>
                <a:spcPct val="90000"/>
              </a:lnSpc>
              <a:buFontTx/>
              <a:buNone/>
            </a:pPr>
            <a:r>
              <a:rPr lang="cs-CZ" sz="2400" b="1" dirty="0"/>
              <a:t>	Úkol</a:t>
            </a:r>
            <a:r>
              <a:rPr lang="cs-CZ" sz="2400" dirty="0"/>
              <a:t>: Na základě finanční analýzy zhodnoťte finanční zdraví podniku. </a:t>
            </a:r>
          </a:p>
        </p:txBody>
      </p:sp>
      <p:graphicFrame>
        <p:nvGraphicFramePr>
          <p:cNvPr id="144882" name="Group 498"/>
          <p:cNvGraphicFramePr>
            <a:graphicFrameLocks noGrp="1"/>
          </p:cNvGraphicFramePr>
          <p:nvPr>
            <p:ph sz="half" idx="2"/>
            <p:extLst>
              <p:ext uri="{D42A27DB-BD31-4B8C-83A1-F6EECF244321}">
                <p14:modId xmlns:p14="http://schemas.microsoft.com/office/powerpoint/2010/main" val="1883093060"/>
              </p:ext>
            </p:extLst>
          </p:nvPr>
        </p:nvGraphicFramePr>
        <p:xfrm>
          <a:off x="251520" y="1484784"/>
          <a:ext cx="8688388" cy="5209858"/>
        </p:xfrm>
        <a:graphic>
          <a:graphicData uri="http://schemas.openxmlformats.org/drawingml/2006/table">
            <a:tbl>
              <a:tblPr/>
              <a:tblGrid>
                <a:gridCol w="2767013">
                  <a:extLst>
                    <a:ext uri="{9D8B030D-6E8A-4147-A177-3AD203B41FA5}">
                      <a16:colId xmlns:a16="http://schemas.microsoft.com/office/drawing/2014/main" val="20000"/>
                    </a:ext>
                  </a:extLst>
                </a:gridCol>
                <a:gridCol w="730250">
                  <a:extLst>
                    <a:ext uri="{9D8B030D-6E8A-4147-A177-3AD203B41FA5}">
                      <a16:colId xmlns:a16="http://schemas.microsoft.com/office/drawing/2014/main" val="20001"/>
                    </a:ext>
                  </a:extLst>
                </a:gridCol>
                <a:gridCol w="847725">
                  <a:extLst>
                    <a:ext uri="{9D8B030D-6E8A-4147-A177-3AD203B41FA5}">
                      <a16:colId xmlns:a16="http://schemas.microsoft.com/office/drawing/2014/main" val="20002"/>
                    </a:ext>
                  </a:extLst>
                </a:gridCol>
                <a:gridCol w="2833687">
                  <a:extLst>
                    <a:ext uri="{9D8B030D-6E8A-4147-A177-3AD203B41FA5}">
                      <a16:colId xmlns:a16="http://schemas.microsoft.com/office/drawing/2014/main" val="20003"/>
                    </a:ext>
                  </a:extLst>
                </a:gridCol>
                <a:gridCol w="730250">
                  <a:extLst>
                    <a:ext uri="{9D8B030D-6E8A-4147-A177-3AD203B41FA5}">
                      <a16:colId xmlns:a16="http://schemas.microsoft.com/office/drawing/2014/main" val="20004"/>
                    </a:ext>
                  </a:extLst>
                </a:gridCol>
                <a:gridCol w="779463">
                  <a:extLst>
                    <a:ext uri="{9D8B030D-6E8A-4147-A177-3AD203B41FA5}">
                      <a16:colId xmlns:a16="http://schemas.microsoft.com/office/drawing/2014/main" val="20005"/>
                    </a:ext>
                  </a:extLst>
                </a:gridCol>
              </a:tblGrid>
              <a:tr h="357188">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cs typeface="Times New Roman" pitchFamily="18" charset="0"/>
                        </a:rPr>
                        <a:t>Aktiva</a:t>
                      </a: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Pasiva</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6302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Položka</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cs typeface="Times New Roman" pitchFamily="18" charset="0"/>
                        </a:rPr>
                        <a:t>2018</a:t>
                      </a: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cs typeface="Times New Roman" pitchFamily="18" charset="0"/>
                        </a:rPr>
                        <a:t>2019</a:t>
                      </a: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Položka</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cs typeface="Times New Roman" pitchFamily="18" charset="0"/>
                        </a:rPr>
                        <a:t>2018</a:t>
                      </a: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cs typeface="Times New Roman" pitchFamily="18" charset="0"/>
                        </a:rPr>
                        <a:t>2019</a:t>
                      </a: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SA v pořizovací ceně</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488</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536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vlastní kapitál</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343</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386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73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oprávky (korekce)</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138</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154</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základní kapitál</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290</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290</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73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SA v zůst. ceně</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350</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382</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nerozdělený zisk</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53</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96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73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cizí zdroje</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233</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249</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02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oběžná aktiva</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226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253</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dlouhodobé závazky (dluhopisy)</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18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zásoby</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98</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108</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krátkodobé závazky (dodavatelé)</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54</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46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73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pohledávky</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116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131</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dlouhodobé bank. úvěry</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103</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126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73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finanční majetek (pen.)</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12</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14</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Times New Roman" pitchFamily="18" charset="0"/>
                          <a:cs typeface="Times New Roman" pitchFamily="18" charset="0"/>
                        </a:rPr>
                        <a:t>krátkodobé bank. úvěry</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70</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71</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873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Aktiva celkem</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576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635</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Pasiva celkem</a:t>
                      </a:r>
                      <a:endParaRPr kumimoji="0" lang="cs-CZ" sz="18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Times New Roman" pitchFamily="18" charset="0"/>
                          <a:cs typeface="Times New Roman" pitchFamily="18" charset="0"/>
                        </a:rPr>
                        <a:t>576</a:t>
                      </a:r>
                      <a:endParaRPr kumimoji="0" lang="cs-CZ" sz="18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cs typeface="Times New Roman" pitchFamily="18" charset="0"/>
                        </a:rPr>
                        <a:t>635</a:t>
                      </a:r>
                      <a:endParaRPr kumimoji="0" lang="cs-CZ" sz="18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580654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601" name="Group 169"/>
          <p:cNvGraphicFramePr>
            <a:graphicFrameLocks noGrp="1"/>
          </p:cNvGraphicFramePr>
          <p:nvPr>
            <p:ph idx="1"/>
            <p:extLst>
              <p:ext uri="{D42A27DB-BD31-4B8C-83A1-F6EECF244321}">
                <p14:modId xmlns:p14="http://schemas.microsoft.com/office/powerpoint/2010/main" val="1779954538"/>
              </p:ext>
            </p:extLst>
          </p:nvPr>
        </p:nvGraphicFramePr>
        <p:xfrm>
          <a:off x="611188" y="692150"/>
          <a:ext cx="8229600" cy="4959352"/>
        </p:xfrm>
        <a:graphic>
          <a:graphicData uri="http://schemas.openxmlformats.org/drawingml/2006/table">
            <a:tbl>
              <a:tblPr/>
              <a:tblGrid>
                <a:gridCol w="3794125">
                  <a:extLst>
                    <a:ext uri="{9D8B030D-6E8A-4147-A177-3AD203B41FA5}">
                      <a16:colId xmlns:a16="http://schemas.microsoft.com/office/drawing/2014/main" val="20000"/>
                    </a:ext>
                  </a:extLst>
                </a:gridCol>
                <a:gridCol w="2217737">
                  <a:extLst>
                    <a:ext uri="{9D8B030D-6E8A-4147-A177-3AD203B41FA5}">
                      <a16:colId xmlns:a16="http://schemas.microsoft.com/office/drawing/2014/main" val="20001"/>
                    </a:ext>
                  </a:extLst>
                </a:gridCol>
                <a:gridCol w="2217738">
                  <a:extLst>
                    <a:ext uri="{9D8B030D-6E8A-4147-A177-3AD203B41FA5}">
                      <a16:colId xmlns:a16="http://schemas.microsoft.com/office/drawing/2014/main" val="20002"/>
                    </a:ext>
                  </a:extLst>
                </a:gridCol>
              </a:tblGrid>
              <a:tr h="433388">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Arial" pitchFamily="34" charset="0"/>
                        </a:rPr>
                        <a:t>Výkaz zisku a ztrát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651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Položka</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2018</a:t>
                      </a:r>
                      <a:endParaRPr kumimoji="0" lang="cs-CZ"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2019</a:t>
                      </a:r>
                      <a:endParaRPr kumimoji="0" lang="cs-CZ" sz="2000" b="0"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tržby</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565</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601</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5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náklady kromě úroků</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455</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480</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EBIT (zisk před úroky a daněmi)</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110</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121</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5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úroky</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32</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35</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5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EBT (zisk před zdaněním)</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78</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86</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6738">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daň</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24,2</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26,7</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51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a:ln>
                            <a:noFill/>
                          </a:ln>
                          <a:solidFill>
                            <a:schemeClr val="tx1"/>
                          </a:solidFill>
                          <a:effectLst/>
                          <a:latin typeface="Times New Roman" pitchFamily="18" charset="0"/>
                          <a:cs typeface="Times New Roman" pitchFamily="18" charset="0"/>
                        </a:rPr>
                        <a:t>EAT (zisk po zdanění)</a:t>
                      </a:r>
                      <a:endParaRPr kumimoji="0" lang="cs-CZ" sz="2000" b="0"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Times New Roman" pitchFamily="18" charset="0"/>
                          <a:cs typeface="Times New Roman" pitchFamily="18" charset="0"/>
                        </a:rPr>
                        <a:t>53,8</a:t>
                      </a:r>
                      <a:endParaRPr kumimoji="0" lang="cs-CZ" sz="2000" b="1" i="0" u="none" strike="noStrike" cap="none" normalizeH="0" baseline="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chemeClr val="tx1"/>
                          </a:solidFill>
                          <a:effectLst/>
                          <a:latin typeface="Times New Roman" pitchFamily="18" charset="0"/>
                          <a:cs typeface="Times New Roman" pitchFamily="18" charset="0"/>
                        </a:rPr>
                        <a:t>59,3</a:t>
                      </a:r>
                      <a:endParaRPr kumimoji="0" lang="cs-CZ" sz="2000" b="1" i="0" u="none" strike="noStrike" cap="none" normalizeH="0" baseline="0" dirty="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744467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852" name="Group 372"/>
          <p:cNvGraphicFramePr>
            <a:graphicFrameLocks noGrp="1"/>
          </p:cNvGraphicFramePr>
          <p:nvPr>
            <p:ph idx="1"/>
            <p:extLst>
              <p:ext uri="{D42A27DB-BD31-4B8C-83A1-F6EECF244321}">
                <p14:modId xmlns:p14="http://schemas.microsoft.com/office/powerpoint/2010/main" val="707287577"/>
              </p:ext>
            </p:extLst>
          </p:nvPr>
        </p:nvGraphicFramePr>
        <p:xfrm>
          <a:off x="1" y="640080"/>
          <a:ext cx="7668344" cy="6217920"/>
        </p:xfrm>
        <a:graphic>
          <a:graphicData uri="http://schemas.openxmlformats.org/drawingml/2006/table">
            <a:tbl>
              <a:tblPr/>
              <a:tblGrid>
                <a:gridCol w="3886353">
                  <a:extLst>
                    <a:ext uri="{9D8B030D-6E8A-4147-A177-3AD203B41FA5}">
                      <a16:colId xmlns:a16="http://schemas.microsoft.com/office/drawing/2014/main" val="20000"/>
                    </a:ext>
                  </a:extLst>
                </a:gridCol>
                <a:gridCol w="1890261">
                  <a:extLst>
                    <a:ext uri="{9D8B030D-6E8A-4147-A177-3AD203B41FA5}">
                      <a16:colId xmlns:a16="http://schemas.microsoft.com/office/drawing/2014/main" val="20001"/>
                    </a:ext>
                  </a:extLst>
                </a:gridCol>
                <a:gridCol w="1891730">
                  <a:extLst>
                    <a:ext uri="{9D8B030D-6E8A-4147-A177-3AD203B41FA5}">
                      <a16:colId xmlns:a16="http://schemas.microsoft.com/office/drawing/2014/main" val="20002"/>
                    </a:ext>
                  </a:extLst>
                </a:gridCol>
              </a:tblGrid>
              <a:tr h="177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 </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2018</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2019</a:t>
                      </a:r>
                      <a:endParaRPr kumimoji="0" lang="cs-CZ" sz="1800" b="0"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57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ROA</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4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ROE</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57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ROS</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41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BL</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PL</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3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OL</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3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celk.zadluženost</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49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VK/K</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06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míra zadluženosti</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762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úrokové krytí</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7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obrat zásob</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77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DOZ</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77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Obrat pohledávek</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3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DI</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77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Obrat SA</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33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DOP</a:t>
                      </a:r>
                      <a:endParaRPr kumimoji="0" lang="cs-CZ" sz="1800" b="0"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endParaRPr kumimoji="0" lang="cs-CZ" sz="1800" b="1" i="0" u="none" strike="noStrike" cap="none" normalizeH="0" baseline="0" dirty="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363659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88131"/>
            <a:ext cx="8229600" cy="1196975"/>
          </a:xfrm>
        </p:spPr>
        <p:txBody>
          <a:bodyPr/>
          <a:lstStyle/>
          <a:p>
            <a:pPr fontAlgn="auto">
              <a:spcAft>
                <a:spcPts val="0"/>
              </a:spcAft>
              <a:defRPr/>
            </a:pPr>
            <a:r>
              <a:rPr lang="cs-CZ" sz="3600" b="1" dirty="0">
                <a:cs typeface="Times New Roman" pitchFamily="18" charset="0"/>
              </a:rPr>
              <a:t>Další ukazatele</a:t>
            </a:r>
          </a:p>
        </p:txBody>
      </p:sp>
      <p:sp>
        <p:nvSpPr>
          <p:cNvPr id="26627" name="Rectangle 3"/>
          <p:cNvSpPr>
            <a:spLocks noGrp="1" noChangeArrowheads="1"/>
          </p:cNvSpPr>
          <p:nvPr>
            <p:ph idx="1"/>
          </p:nvPr>
        </p:nvSpPr>
        <p:spPr/>
        <p:txBody>
          <a:bodyPr>
            <a:normAutofit fontScale="92500" lnSpcReduction="20000"/>
          </a:bodyPr>
          <a:lstStyle/>
          <a:p>
            <a:pPr algn="just">
              <a:lnSpc>
                <a:spcPct val="90000"/>
              </a:lnSpc>
            </a:pPr>
            <a:r>
              <a:rPr lang="cs-CZ" sz="2800">
                <a:latin typeface="Wingdings" pitchFamily="2" charset="2"/>
                <a:cs typeface="Times New Roman" pitchFamily="18" charset="0"/>
              </a:rPr>
              <a:t>ü</a:t>
            </a:r>
            <a:r>
              <a:rPr lang="cs-CZ" sz="2800">
                <a:cs typeface="Times New Roman" pitchFamily="18" charset="0"/>
              </a:rPr>
              <a:t>   </a:t>
            </a:r>
            <a:r>
              <a:rPr lang="cs-CZ">
                <a:cs typeface="Times New Roman" pitchFamily="18" charset="0"/>
              </a:rPr>
              <a:t>Přidaná hodnota/tržby</a:t>
            </a:r>
          </a:p>
          <a:p>
            <a:pPr>
              <a:lnSpc>
                <a:spcPct val="90000"/>
              </a:lnSpc>
            </a:pPr>
            <a:r>
              <a:rPr lang="cs-CZ">
                <a:latin typeface="Wingdings" pitchFamily="2" charset="2"/>
                <a:cs typeface="Times New Roman" pitchFamily="18" charset="0"/>
              </a:rPr>
              <a:t>ü</a:t>
            </a:r>
            <a:r>
              <a:rPr lang="cs-CZ">
                <a:cs typeface="Times New Roman" pitchFamily="18" charset="0"/>
              </a:rPr>
              <a:t>    Provozní cash flow/tržby</a:t>
            </a:r>
          </a:p>
          <a:p>
            <a:pPr>
              <a:lnSpc>
                <a:spcPct val="90000"/>
              </a:lnSpc>
            </a:pPr>
            <a:r>
              <a:rPr lang="cs-CZ">
                <a:latin typeface="Wingdings" pitchFamily="2" charset="2"/>
                <a:cs typeface="Times New Roman" pitchFamily="18" charset="0"/>
              </a:rPr>
              <a:t>ü</a:t>
            </a:r>
            <a:r>
              <a:rPr lang="cs-CZ">
                <a:cs typeface="Times New Roman" pitchFamily="18" charset="0"/>
              </a:rPr>
              <a:t>    Přidaná hodnota/počet zaměstnanců</a:t>
            </a:r>
          </a:p>
          <a:p>
            <a:pPr>
              <a:lnSpc>
                <a:spcPct val="90000"/>
              </a:lnSpc>
            </a:pPr>
            <a:r>
              <a:rPr lang="cs-CZ">
                <a:latin typeface="Wingdings" pitchFamily="2" charset="2"/>
                <a:cs typeface="Times New Roman" pitchFamily="18" charset="0"/>
              </a:rPr>
              <a:t>ü</a:t>
            </a:r>
            <a:r>
              <a:rPr lang="cs-CZ">
                <a:cs typeface="Times New Roman" pitchFamily="18" charset="0"/>
              </a:rPr>
              <a:t>    Tržby/ počet zaměstnanců</a:t>
            </a:r>
          </a:p>
          <a:p>
            <a:pPr>
              <a:lnSpc>
                <a:spcPct val="90000"/>
              </a:lnSpc>
            </a:pPr>
            <a:r>
              <a:rPr lang="cs-CZ">
                <a:latin typeface="Wingdings" pitchFamily="2" charset="2"/>
                <a:cs typeface="Times New Roman" pitchFamily="18" charset="0"/>
              </a:rPr>
              <a:t>ü</a:t>
            </a:r>
            <a:r>
              <a:rPr lang="cs-CZ">
                <a:cs typeface="Times New Roman" pitchFamily="18" charset="0"/>
              </a:rPr>
              <a:t>    Výnosy/přidaná hodnota</a:t>
            </a:r>
          </a:p>
          <a:p>
            <a:pPr>
              <a:lnSpc>
                <a:spcPct val="90000"/>
              </a:lnSpc>
            </a:pPr>
            <a:r>
              <a:rPr lang="cs-CZ">
                <a:latin typeface="Wingdings" pitchFamily="2" charset="2"/>
                <a:cs typeface="Times New Roman" pitchFamily="18" charset="0"/>
              </a:rPr>
              <a:t>ü</a:t>
            </a:r>
            <a:r>
              <a:rPr lang="cs-CZ">
                <a:cs typeface="Times New Roman" pitchFamily="18" charset="0"/>
              </a:rPr>
              <a:t>    Mzdové náklady/počet zaměstnanců</a:t>
            </a:r>
          </a:p>
          <a:p>
            <a:pPr>
              <a:lnSpc>
                <a:spcPct val="90000"/>
              </a:lnSpc>
            </a:pPr>
            <a:r>
              <a:rPr lang="cs-CZ">
                <a:latin typeface="Wingdings" pitchFamily="2" charset="2"/>
                <a:cs typeface="Times New Roman" pitchFamily="18" charset="0"/>
              </a:rPr>
              <a:t>ü</a:t>
            </a:r>
            <a:r>
              <a:rPr lang="cs-CZ">
                <a:cs typeface="Times New Roman" pitchFamily="18" charset="0"/>
              </a:rPr>
              <a:t>    </a:t>
            </a:r>
            <a:r>
              <a:rPr lang="cs-CZ"/>
              <a:t>Výsledek hospodaření</a:t>
            </a:r>
            <a:r>
              <a:rPr lang="cs-CZ">
                <a:cs typeface="Times New Roman" pitchFamily="18" charset="0"/>
              </a:rPr>
              <a:t> před zdaněním/mzdové náklady</a:t>
            </a:r>
          </a:p>
          <a:p>
            <a:pPr>
              <a:lnSpc>
                <a:spcPct val="90000"/>
              </a:lnSpc>
            </a:pPr>
            <a:r>
              <a:rPr lang="cs-CZ">
                <a:latin typeface="Wingdings" pitchFamily="2" charset="2"/>
                <a:cs typeface="Times New Roman" pitchFamily="18" charset="0"/>
              </a:rPr>
              <a:t>ü</a:t>
            </a:r>
            <a:r>
              <a:rPr lang="cs-CZ">
                <a:cs typeface="Times New Roman" pitchFamily="18" charset="0"/>
              </a:rPr>
              <a:t>    Osobní náklady/tržby</a:t>
            </a:r>
          </a:p>
          <a:p>
            <a:pPr>
              <a:lnSpc>
                <a:spcPct val="90000"/>
              </a:lnSpc>
            </a:pPr>
            <a:r>
              <a:rPr lang="cs-CZ">
                <a:latin typeface="Wingdings" pitchFamily="2" charset="2"/>
                <a:cs typeface="Times New Roman" pitchFamily="18" charset="0"/>
              </a:rPr>
              <a:t>ü</a:t>
            </a:r>
            <a:r>
              <a:rPr lang="cs-CZ">
                <a:cs typeface="Times New Roman" pitchFamily="18" charset="0"/>
              </a:rPr>
              <a:t>    Nákladové úroky/tržby</a:t>
            </a:r>
          </a:p>
          <a:p>
            <a:pPr>
              <a:lnSpc>
                <a:spcPct val="90000"/>
              </a:lnSpc>
            </a:pPr>
            <a:r>
              <a:rPr lang="cs-CZ">
                <a:latin typeface="Wingdings" pitchFamily="2" charset="2"/>
                <a:cs typeface="Times New Roman" pitchFamily="18" charset="0"/>
              </a:rPr>
              <a:t>ü</a:t>
            </a:r>
            <a:r>
              <a:rPr lang="cs-CZ">
                <a:cs typeface="Times New Roman" pitchFamily="18" charset="0"/>
              </a:rPr>
              <a:t>    Náklady/výnosy      aj.</a:t>
            </a:r>
          </a:p>
          <a:p>
            <a:pPr>
              <a:lnSpc>
                <a:spcPct val="90000"/>
              </a:lnSpc>
            </a:pPr>
            <a:endParaRPr lang="cs-CZ"/>
          </a:p>
        </p:txBody>
      </p:sp>
      <p:sp>
        <p:nvSpPr>
          <p:cNvPr id="6" name="Zástupný symbol pro číslo snímku 5"/>
          <p:cNvSpPr>
            <a:spLocks noGrp="1"/>
          </p:cNvSpPr>
          <p:nvPr>
            <p:ph type="sldNum" sz="quarter" idx="12"/>
          </p:nvPr>
        </p:nvSpPr>
        <p:spPr/>
        <p:txBody>
          <a:bodyPr/>
          <a:lstStyle/>
          <a:p>
            <a:pPr>
              <a:defRPr/>
            </a:pPr>
            <a:fld id="{BE7A350A-EC6C-4A1D-9EDA-599076DD1F51}" type="slidenum">
              <a:rPr lang="en-CA"/>
              <a:pPr>
                <a:defRPr/>
              </a:pPr>
              <a:t>78</a:t>
            </a:fld>
            <a:endParaRPr lang="en-CA"/>
          </a:p>
        </p:txBody>
      </p:sp>
    </p:spTree>
    <p:extLst>
      <p:ext uri="{BB962C8B-B14F-4D97-AF65-F5344CB8AC3E}">
        <p14:creationId xmlns:p14="http://schemas.microsoft.com/office/powerpoint/2010/main" val="3034133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slide(fromBottom)">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slide(fromBottom)">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slide(fromBottom)">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slide(fromBottom)">
                                      <p:cBhvr>
                                        <p:cTn id="22" dur="5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slide(fromBottom)">
                                      <p:cBhvr>
                                        <p:cTn id="27" dur="500"/>
                                        <p:tgtEl>
                                          <p:spTgt spid="26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slide(fromBottom)">
                                      <p:cBhvr>
                                        <p:cTn id="32" dur="500"/>
                                        <p:tgtEl>
                                          <p:spTgt spid="266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slide(fromBottom)">
                                      <p:cBhvr>
                                        <p:cTn id="37" dur="500"/>
                                        <p:tgtEl>
                                          <p:spTgt spid="2662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slide(fromBottom)">
                                      <p:cBhvr>
                                        <p:cTn id="42" dur="500"/>
                                        <p:tgtEl>
                                          <p:spTgt spid="2662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6627">
                                            <p:txEl>
                                              <p:pRg st="8" end="8"/>
                                            </p:txEl>
                                          </p:spTgt>
                                        </p:tgtEl>
                                        <p:attrNameLst>
                                          <p:attrName>style.visibility</p:attrName>
                                        </p:attrNameLst>
                                      </p:cBhvr>
                                      <p:to>
                                        <p:strVal val="visible"/>
                                      </p:to>
                                    </p:set>
                                    <p:animEffect transition="in" filter="slide(fromBottom)">
                                      <p:cBhvr>
                                        <p:cTn id="47" dur="500"/>
                                        <p:tgtEl>
                                          <p:spTgt spid="2662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6627">
                                            <p:txEl>
                                              <p:pRg st="9" end="9"/>
                                            </p:txEl>
                                          </p:spTgt>
                                        </p:tgtEl>
                                        <p:attrNameLst>
                                          <p:attrName>style.visibility</p:attrName>
                                        </p:attrNameLst>
                                      </p:cBhvr>
                                      <p:to>
                                        <p:strVal val="visible"/>
                                      </p:to>
                                    </p:set>
                                    <p:animEffect transition="in" filter="slide(fromBottom)">
                                      <p:cBhvr>
                                        <p:cTn id="52" dur="5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334537"/>
            <a:ext cx="8229600" cy="1196975"/>
          </a:xfrm>
        </p:spPr>
        <p:txBody>
          <a:bodyPr/>
          <a:lstStyle/>
          <a:p>
            <a:pPr fontAlgn="auto">
              <a:spcAft>
                <a:spcPts val="0"/>
              </a:spcAft>
              <a:defRPr/>
            </a:pPr>
            <a:r>
              <a:rPr lang="cs-CZ" b="1"/>
              <a:t>Systém ukazatelů </a:t>
            </a:r>
            <a:r>
              <a:rPr lang="cs-CZ" b="1" dirty="0" err="1"/>
              <a:t>Du</a:t>
            </a:r>
            <a:r>
              <a:rPr lang="cs-CZ" b="1" dirty="0"/>
              <a:t> Pont</a:t>
            </a:r>
          </a:p>
        </p:txBody>
      </p:sp>
      <p:sp>
        <p:nvSpPr>
          <p:cNvPr id="266243" name="Rectangle 3"/>
          <p:cNvSpPr>
            <a:spLocks noGrp="1" noChangeArrowheads="1"/>
          </p:cNvSpPr>
          <p:nvPr>
            <p:ph idx="1"/>
          </p:nvPr>
        </p:nvSpPr>
        <p:spPr>
          <a:xfrm>
            <a:off x="179512" y="1340768"/>
            <a:ext cx="8856984" cy="5112568"/>
          </a:xfrm>
        </p:spPr>
        <p:txBody>
          <a:bodyPr/>
          <a:lstStyle/>
          <a:p>
            <a:pPr>
              <a:lnSpc>
                <a:spcPct val="90000"/>
              </a:lnSpc>
            </a:pPr>
            <a:r>
              <a:rPr lang="cs-CZ" sz="2800" dirty="0"/>
              <a:t>Snaží se </a:t>
            </a:r>
            <a:r>
              <a:rPr lang="cs-CZ" sz="2800" dirty="0" err="1"/>
              <a:t>pozstihnout</a:t>
            </a:r>
            <a:r>
              <a:rPr lang="cs-CZ" sz="2800" dirty="0"/>
              <a:t> vzájemné vazby mezi poměrovými ukazateli.</a:t>
            </a:r>
          </a:p>
          <a:p>
            <a:pPr>
              <a:lnSpc>
                <a:spcPct val="90000"/>
              </a:lnSpc>
            </a:pPr>
            <a:r>
              <a:rPr lang="cs-CZ" sz="2800" dirty="0"/>
              <a:t>Je založen na základní rovnici:</a:t>
            </a:r>
          </a:p>
          <a:p>
            <a:pPr lvl="1">
              <a:lnSpc>
                <a:spcPct val="90000"/>
              </a:lnSpc>
              <a:buFontTx/>
              <a:buNone/>
            </a:pPr>
            <a:r>
              <a:rPr lang="cs-CZ" sz="2400" dirty="0"/>
              <a:t>ROA= EAT/T * T/A = EAT/A</a:t>
            </a:r>
          </a:p>
          <a:p>
            <a:pPr lvl="1">
              <a:lnSpc>
                <a:spcPct val="90000"/>
              </a:lnSpc>
              <a:buFontTx/>
              <a:buNone/>
            </a:pPr>
            <a:r>
              <a:rPr lang="cs-CZ" sz="2400" dirty="0"/>
              <a:t>ROE= ROA * A/VK</a:t>
            </a:r>
          </a:p>
          <a:p>
            <a:pPr lvl="1">
              <a:lnSpc>
                <a:spcPct val="90000"/>
              </a:lnSpc>
              <a:buFontTx/>
              <a:buNone/>
            </a:pPr>
            <a:r>
              <a:rPr lang="cs-CZ" sz="2400" dirty="0"/>
              <a:t>ROE= EAT/T * T/A * A/VK</a:t>
            </a:r>
          </a:p>
          <a:p>
            <a:pPr lvl="1">
              <a:lnSpc>
                <a:spcPct val="90000"/>
              </a:lnSpc>
              <a:buFontTx/>
              <a:buNone/>
            </a:pPr>
            <a:r>
              <a:rPr lang="cs-CZ" sz="2400" dirty="0"/>
              <a:t>(rentabilita VK = rentabilita tržeb * obrat celkových aktiv * finanční páka</a:t>
            </a:r>
          </a:p>
          <a:p>
            <a:pPr>
              <a:lnSpc>
                <a:spcPct val="90000"/>
              </a:lnSpc>
            </a:pPr>
            <a:r>
              <a:rPr lang="cs-CZ" sz="2800" dirty="0"/>
              <a:t>Pomocí těchto ukazatelů (páky) mohou manažeři ovlivňovat výnosnost vlastního kapitálu.</a:t>
            </a:r>
          </a:p>
        </p:txBody>
      </p:sp>
    </p:spTree>
    <p:extLst>
      <p:ext uri="{BB962C8B-B14F-4D97-AF65-F5344CB8AC3E}">
        <p14:creationId xmlns:p14="http://schemas.microsoft.com/office/powerpoint/2010/main" val="1596552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476250"/>
            <a:ext cx="8229600" cy="1371600"/>
          </a:xfrm>
        </p:spPr>
        <p:txBody>
          <a:bodyPr>
            <a:normAutofit/>
          </a:bodyPr>
          <a:lstStyle/>
          <a:p>
            <a:pPr fontAlgn="auto">
              <a:spcAft>
                <a:spcPts val="0"/>
              </a:spcAft>
              <a:defRPr/>
            </a:pPr>
            <a:r>
              <a:rPr lang="cs-CZ" sz="3200" b="1" dirty="0"/>
              <a:t>Při finanční analýze se používají tyto přístupy:</a:t>
            </a:r>
            <a:br>
              <a:rPr lang="cs-CZ" sz="3200" b="1" dirty="0"/>
            </a:br>
            <a:endParaRPr lang="cs-CZ" sz="3200" b="1" dirty="0"/>
          </a:p>
        </p:txBody>
      </p:sp>
      <p:sp>
        <p:nvSpPr>
          <p:cNvPr id="195587" name="Rectangle 3"/>
          <p:cNvSpPr>
            <a:spLocks noGrp="1" noChangeArrowheads="1"/>
          </p:cNvSpPr>
          <p:nvPr>
            <p:ph idx="1"/>
          </p:nvPr>
        </p:nvSpPr>
        <p:spPr>
          <a:xfrm>
            <a:off x="457200" y="1557338"/>
            <a:ext cx="8229600" cy="4310062"/>
          </a:xfrm>
        </p:spPr>
        <p:txBody>
          <a:bodyPr/>
          <a:lstStyle/>
          <a:p>
            <a:pPr marL="609600" indent="-609600">
              <a:lnSpc>
                <a:spcPct val="90000"/>
              </a:lnSpc>
              <a:buFont typeface="Wingdings" pitchFamily="2" charset="2"/>
              <a:buAutoNum type="alphaLcParenR"/>
            </a:pPr>
            <a:r>
              <a:rPr lang="cs-CZ" b="1" dirty="0"/>
              <a:t>výpočet a vyhodnocení poměrových ukazatelů </a:t>
            </a:r>
          </a:p>
          <a:p>
            <a:pPr marL="990600" lvl="1" indent="-533400">
              <a:lnSpc>
                <a:spcPct val="90000"/>
              </a:lnSpc>
            </a:pPr>
            <a:r>
              <a:rPr lang="cs-CZ" dirty="0"/>
              <a:t>jedná se o matematické vztahy, které poměřují nejrůznější ekonomicko-účetní informace.</a:t>
            </a:r>
          </a:p>
          <a:p>
            <a:pPr marL="609600" indent="-609600">
              <a:lnSpc>
                <a:spcPct val="90000"/>
              </a:lnSpc>
              <a:buFont typeface="Wingdings" pitchFamily="2" charset="2"/>
              <a:buAutoNum type="alphaLcParenR" startAt="2"/>
            </a:pPr>
            <a:r>
              <a:rPr lang="cs-CZ" b="1" dirty="0"/>
              <a:t>srovnání vývoje v čase</a:t>
            </a:r>
          </a:p>
          <a:p>
            <a:pPr marL="990600" lvl="1" indent="-533400">
              <a:lnSpc>
                <a:spcPct val="90000"/>
              </a:lnSpc>
            </a:pPr>
            <a:r>
              <a:rPr lang="cs-CZ" dirty="0"/>
              <a:t>vychází se z údajů účetnictví za určitá období (doporučuje se minimálně za  5 období)</a:t>
            </a:r>
          </a:p>
        </p:txBody>
      </p:sp>
    </p:spTree>
    <p:extLst>
      <p:ext uri="{BB962C8B-B14F-4D97-AF65-F5344CB8AC3E}">
        <p14:creationId xmlns:p14="http://schemas.microsoft.com/office/powerpoint/2010/main" val="13817927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266" name="Object 4"/>
          <p:cNvGraphicFramePr>
            <a:graphicFrameLocks noGrp="1" noChangeAspect="1"/>
          </p:cNvGraphicFramePr>
          <p:nvPr>
            <p:ph/>
          </p:nvPr>
        </p:nvGraphicFramePr>
        <p:xfrm>
          <a:off x="457200" y="430213"/>
          <a:ext cx="8229600" cy="5540375"/>
        </p:xfrm>
        <a:graphic>
          <a:graphicData uri="http://schemas.openxmlformats.org/presentationml/2006/ole">
            <mc:AlternateContent xmlns:mc="http://schemas.openxmlformats.org/markup-compatibility/2006">
              <mc:Choice xmlns:v="urn:schemas-microsoft-com:vml" Requires="v">
                <p:oleObj spid="_x0000_s14359" name="Visio" r:id="rId3" imgW="9142736" imgH="6154498" progId="">
                  <p:embed/>
                </p:oleObj>
              </mc:Choice>
              <mc:Fallback>
                <p:oleObj name="Visio" r:id="rId3" imgW="9142736" imgH="6154498" progId="">
                  <p:embed/>
                  <p:pic>
                    <p:nvPicPr>
                      <p:cNvPr id="267266"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0213"/>
                        <a:ext cx="8229600" cy="554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79492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8290" name="Object 4"/>
          <p:cNvGraphicFramePr>
            <a:graphicFrameLocks noGrp="1" noChangeAspect="1"/>
          </p:cNvGraphicFramePr>
          <p:nvPr>
            <p:ph/>
            <p:extLst/>
          </p:nvPr>
        </p:nvGraphicFramePr>
        <p:xfrm>
          <a:off x="1305755" y="274638"/>
          <a:ext cx="5877683" cy="6583362"/>
        </p:xfrm>
        <a:graphic>
          <a:graphicData uri="http://schemas.openxmlformats.org/presentationml/2006/ole">
            <mc:AlternateContent xmlns:mc="http://schemas.openxmlformats.org/markup-compatibility/2006">
              <mc:Choice xmlns:v="urn:schemas-microsoft-com:vml" Requires="v">
                <p:oleObj spid="_x0000_s15383" name="Visio" r:id="rId3" imgW="6448936" imgH="7222589" progId="">
                  <p:embed/>
                </p:oleObj>
              </mc:Choice>
              <mc:Fallback>
                <p:oleObj name="Visio" r:id="rId3" imgW="6448936" imgH="7222589" progId="">
                  <p:embed/>
                  <p:pic>
                    <p:nvPicPr>
                      <p:cNvPr id="26829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755" y="274638"/>
                        <a:ext cx="5877683" cy="6583362"/>
                      </a:xfrm>
                      <a:prstGeom prst="rect">
                        <a:avLst/>
                      </a:prstGeom>
                      <a:noFill/>
                      <a:ln>
                        <a:noFill/>
                      </a:ln>
                      <a:effectLst/>
                      <a:extLst/>
                    </p:spPr>
                  </p:pic>
                </p:oleObj>
              </mc:Fallback>
            </mc:AlternateContent>
          </a:graphicData>
        </a:graphic>
      </p:graphicFrame>
      <p:sp>
        <p:nvSpPr>
          <p:cNvPr id="268291" name="Text Box 6"/>
          <p:cNvSpPr txBox="1">
            <a:spLocks noChangeArrowheads="1"/>
          </p:cNvSpPr>
          <p:nvPr/>
        </p:nvSpPr>
        <p:spPr bwMode="auto">
          <a:xfrm>
            <a:off x="447675" y="63500"/>
            <a:ext cx="1338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r>
              <a:rPr lang="cs-CZ" sz="2400" b="1"/>
              <a:t>Ukázka:</a:t>
            </a:r>
          </a:p>
        </p:txBody>
      </p:sp>
    </p:spTree>
    <p:extLst>
      <p:ext uri="{BB962C8B-B14F-4D97-AF65-F5344CB8AC3E}">
        <p14:creationId xmlns:p14="http://schemas.microsoft.com/office/powerpoint/2010/main" val="9639044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774020" y="200722"/>
            <a:ext cx="7772400" cy="762000"/>
          </a:xfrm>
        </p:spPr>
        <p:txBody>
          <a:bodyPr/>
          <a:lstStyle/>
          <a:p>
            <a:pPr fontAlgn="auto">
              <a:spcAft>
                <a:spcPts val="0"/>
              </a:spcAft>
              <a:defRPr/>
            </a:pPr>
            <a:r>
              <a:rPr lang="cs-CZ" sz="3600" b="1" dirty="0"/>
              <a:t>Souhrnné ukazatele</a:t>
            </a:r>
            <a:endParaRPr lang="cs-CZ" b="1" dirty="0"/>
          </a:p>
        </p:txBody>
      </p:sp>
      <p:sp>
        <p:nvSpPr>
          <p:cNvPr id="21507" name="Rectangle 3"/>
          <p:cNvSpPr>
            <a:spLocks noGrp="1" noChangeArrowheads="1"/>
          </p:cNvSpPr>
          <p:nvPr>
            <p:ph idx="1"/>
          </p:nvPr>
        </p:nvSpPr>
        <p:spPr>
          <a:xfrm>
            <a:off x="144966" y="836613"/>
            <a:ext cx="8999034" cy="6021387"/>
          </a:xfrm>
        </p:spPr>
        <p:txBody>
          <a:bodyPr rtlCol="0">
            <a:noAutofit/>
          </a:bodyPr>
          <a:lstStyle/>
          <a:p>
            <a:pPr marL="0" indent="0" algn="ctr" fontAlgn="auto">
              <a:lnSpc>
                <a:spcPct val="90000"/>
              </a:lnSpc>
              <a:spcAft>
                <a:spcPts val="600"/>
              </a:spcAft>
              <a:buNone/>
              <a:defRPr/>
            </a:pPr>
            <a:r>
              <a:rPr lang="cs-CZ" b="1" i="1" dirty="0">
                <a:solidFill>
                  <a:schemeClr val="accent1"/>
                </a:solidFill>
              </a:rPr>
              <a:t>Z - skóre (Altmanův model)</a:t>
            </a:r>
          </a:p>
          <a:p>
            <a:pPr algn="just" fontAlgn="auto">
              <a:lnSpc>
                <a:spcPct val="90000"/>
              </a:lnSpc>
              <a:spcAft>
                <a:spcPts val="600"/>
              </a:spcAft>
              <a:defRPr/>
            </a:pPr>
            <a:r>
              <a:rPr lang="cs-CZ" sz="2400" b="1" dirty="0">
                <a:cs typeface="Times New Roman" pitchFamily="18" charset="0"/>
              </a:rPr>
              <a:t>Z-skóre = 1,2 . X</a:t>
            </a:r>
            <a:r>
              <a:rPr lang="cs-CZ" sz="2400" b="1" baseline="-30000" dirty="0">
                <a:cs typeface="Times New Roman" pitchFamily="18" charset="0"/>
              </a:rPr>
              <a:t>1</a:t>
            </a:r>
            <a:r>
              <a:rPr lang="cs-CZ" sz="2400" b="1" dirty="0">
                <a:cs typeface="Times New Roman" pitchFamily="18" charset="0"/>
              </a:rPr>
              <a:t> + 1,4 . X</a:t>
            </a:r>
            <a:r>
              <a:rPr lang="cs-CZ" sz="2400" b="1" baseline="-30000" dirty="0">
                <a:cs typeface="Times New Roman" pitchFamily="18" charset="0"/>
              </a:rPr>
              <a:t>2</a:t>
            </a:r>
            <a:r>
              <a:rPr lang="cs-CZ" sz="2400" b="1" dirty="0">
                <a:cs typeface="Times New Roman" pitchFamily="18" charset="0"/>
              </a:rPr>
              <a:t> + 3,3 . X</a:t>
            </a:r>
            <a:r>
              <a:rPr lang="cs-CZ" sz="2400" b="1" baseline="-30000" dirty="0">
                <a:cs typeface="Times New Roman" pitchFamily="18" charset="0"/>
              </a:rPr>
              <a:t>3</a:t>
            </a:r>
            <a:r>
              <a:rPr lang="cs-CZ" sz="2400" b="1" dirty="0">
                <a:cs typeface="Times New Roman" pitchFamily="18" charset="0"/>
              </a:rPr>
              <a:t> + 0,6 . X</a:t>
            </a:r>
            <a:r>
              <a:rPr lang="cs-CZ" sz="2400" b="1" baseline="-30000" dirty="0">
                <a:cs typeface="Times New Roman" pitchFamily="18" charset="0"/>
              </a:rPr>
              <a:t>4</a:t>
            </a:r>
            <a:r>
              <a:rPr lang="cs-CZ" sz="2400" b="1" dirty="0">
                <a:cs typeface="Times New Roman" pitchFamily="18" charset="0"/>
              </a:rPr>
              <a:t> + 1,0 . X</a:t>
            </a:r>
            <a:r>
              <a:rPr lang="cs-CZ" sz="2400" b="1" baseline="-30000" dirty="0">
                <a:cs typeface="Times New Roman" pitchFamily="18" charset="0"/>
              </a:rPr>
              <a:t>5</a:t>
            </a:r>
          </a:p>
          <a:p>
            <a:pPr algn="just">
              <a:lnSpc>
                <a:spcPct val="90000"/>
              </a:lnSpc>
              <a:spcAft>
                <a:spcPts val="600"/>
              </a:spcAft>
              <a:defRPr/>
            </a:pPr>
            <a:r>
              <a:rPr lang="cs-CZ" sz="2400" b="1" dirty="0">
                <a:cs typeface="Times New Roman" pitchFamily="18" charset="0"/>
              </a:rPr>
              <a:t>Z-skóre = 1,2 . X</a:t>
            </a:r>
            <a:r>
              <a:rPr lang="cs-CZ" sz="2400" b="1" baseline="-30000" dirty="0">
                <a:cs typeface="Times New Roman" pitchFamily="18" charset="0"/>
              </a:rPr>
              <a:t>1</a:t>
            </a:r>
            <a:r>
              <a:rPr lang="cs-CZ" sz="2400" b="1" dirty="0">
                <a:cs typeface="Times New Roman" pitchFamily="18" charset="0"/>
              </a:rPr>
              <a:t> + 1,4 . X</a:t>
            </a:r>
            <a:r>
              <a:rPr lang="cs-CZ" sz="2400" b="1" baseline="-30000" dirty="0">
                <a:cs typeface="Times New Roman" pitchFamily="18" charset="0"/>
              </a:rPr>
              <a:t>2</a:t>
            </a:r>
            <a:r>
              <a:rPr lang="cs-CZ" sz="2400" b="1" dirty="0">
                <a:cs typeface="Times New Roman" pitchFamily="18" charset="0"/>
              </a:rPr>
              <a:t> + 3,3 . X</a:t>
            </a:r>
            <a:r>
              <a:rPr lang="cs-CZ" sz="2400" b="1" baseline="-30000" dirty="0">
                <a:cs typeface="Times New Roman" pitchFamily="18" charset="0"/>
              </a:rPr>
              <a:t>3</a:t>
            </a:r>
            <a:r>
              <a:rPr lang="cs-CZ" sz="2400" b="1" dirty="0">
                <a:cs typeface="Times New Roman" pitchFamily="18" charset="0"/>
              </a:rPr>
              <a:t> + 0,6 . X</a:t>
            </a:r>
            <a:r>
              <a:rPr lang="cs-CZ" sz="2400" b="1" baseline="-30000" dirty="0">
                <a:cs typeface="Times New Roman" pitchFamily="18" charset="0"/>
              </a:rPr>
              <a:t>4</a:t>
            </a:r>
            <a:r>
              <a:rPr lang="cs-CZ" sz="2400" b="1" dirty="0">
                <a:cs typeface="Times New Roman" pitchFamily="18" charset="0"/>
              </a:rPr>
              <a:t> + 1,0 . X</a:t>
            </a:r>
            <a:r>
              <a:rPr lang="cs-CZ" sz="2400" b="1" baseline="-30000" dirty="0">
                <a:cs typeface="Times New Roman" pitchFamily="18" charset="0"/>
              </a:rPr>
              <a:t>5</a:t>
            </a:r>
            <a:r>
              <a:rPr lang="cs-CZ" sz="2400" b="1" dirty="0">
                <a:cs typeface="Times New Roman" pitchFamily="18" charset="0"/>
              </a:rPr>
              <a:t>-1,0 . X</a:t>
            </a:r>
            <a:r>
              <a:rPr lang="cs-CZ" sz="2400" b="1" baseline="-30000" dirty="0">
                <a:cs typeface="Times New Roman" pitchFamily="18" charset="0"/>
              </a:rPr>
              <a:t>6</a:t>
            </a:r>
            <a:r>
              <a:rPr lang="cs-CZ" sz="2400" b="1" dirty="0">
                <a:cs typeface="Times New Roman" pitchFamily="18" charset="0"/>
              </a:rPr>
              <a:t> </a:t>
            </a:r>
          </a:p>
          <a:p>
            <a:pPr algn="just" fontAlgn="auto">
              <a:lnSpc>
                <a:spcPct val="90000"/>
              </a:lnSpc>
              <a:spcAft>
                <a:spcPts val="600"/>
              </a:spcAft>
              <a:defRPr/>
            </a:pPr>
            <a:r>
              <a:rPr lang="cs-CZ" sz="2400" b="1" dirty="0">
                <a:cs typeface="Times New Roman" pitchFamily="18" charset="0"/>
              </a:rPr>
              <a:t>Z-skóre = 0,717 . x</a:t>
            </a:r>
            <a:r>
              <a:rPr lang="cs-CZ" sz="2400" b="1" baseline="-30000" dirty="0">
                <a:cs typeface="Times New Roman" pitchFamily="18" charset="0"/>
              </a:rPr>
              <a:t>1</a:t>
            </a:r>
            <a:r>
              <a:rPr lang="cs-CZ" sz="2400" b="1" dirty="0">
                <a:cs typeface="Times New Roman" pitchFamily="18" charset="0"/>
              </a:rPr>
              <a:t> + 0,847 . x</a:t>
            </a:r>
            <a:r>
              <a:rPr lang="cs-CZ" sz="2400" b="1" baseline="-30000" dirty="0">
                <a:cs typeface="Times New Roman" pitchFamily="18" charset="0"/>
              </a:rPr>
              <a:t>2</a:t>
            </a:r>
            <a:r>
              <a:rPr lang="cs-CZ" sz="2400" b="1" dirty="0">
                <a:cs typeface="Times New Roman" pitchFamily="18" charset="0"/>
              </a:rPr>
              <a:t> + 3,107 . x</a:t>
            </a:r>
            <a:r>
              <a:rPr lang="cs-CZ" sz="2400" b="1" baseline="-30000" dirty="0">
                <a:cs typeface="Times New Roman" pitchFamily="18" charset="0"/>
              </a:rPr>
              <a:t>3</a:t>
            </a:r>
            <a:r>
              <a:rPr lang="cs-CZ" sz="2400" b="1" dirty="0">
                <a:cs typeface="Times New Roman" pitchFamily="18" charset="0"/>
              </a:rPr>
              <a:t> + 0,42 . x</a:t>
            </a:r>
            <a:r>
              <a:rPr lang="cs-CZ" sz="2400" b="1" baseline="-30000" dirty="0">
                <a:cs typeface="Times New Roman" pitchFamily="18" charset="0"/>
              </a:rPr>
              <a:t>4</a:t>
            </a:r>
            <a:r>
              <a:rPr lang="cs-CZ" sz="2400" b="1" dirty="0">
                <a:cs typeface="Times New Roman" pitchFamily="18" charset="0"/>
              </a:rPr>
              <a:t> + 0,998 . x</a:t>
            </a:r>
            <a:r>
              <a:rPr lang="cs-CZ" sz="2400" b="1" baseline="-30000" dirty="0">
                <a:cs typeface="Times New Roman" pitchFamily="18" charset="0"/>
              </a:rPr>
              <a:t>5</a:t>
            </a:r>
            <a:endParaRPr lang="cs-CZ" sz="2400" b="1" dirty="0">
              <a:cs typeface="Times New Roman" pitchFamily="18" charset="0"/>
            </a:endParaRPr>
          </a:p>
          <a:p>
            <a:pPr algn="just" fontAlgn="auto">
              <a:lnSpc>
                <a:spcPct val="90000"/>
              </a:lnSpc>
              <a:spcAft>
                <a:spcPts val="600"/>
              </a:spcAft>
              <a:defRPr/>
            </a:pPr>
            <a:r>
              <a:rPr lang="cs-CZ" sz="1800" b="1" dirty="0">
                <a:cs typeface="Times New Roman" pitchFamily="18" charset="0"/>
              </a:rPr>
              <a:t>kde: 	X</a:t>
            </a:r>
            <a:r>
              <a:rPr lang="cs-CZ" sz="1800" b="1" baseline="-30000" dirty="0">
                <a:cs typeface="Times New Roman" pitchFamily="18" charset="0"/>
              </a:rPr>
              <a:t>1</a:t>
            </a:r>
            <a:r>
              <a:rPr lang="cs-CZ" sz="1800" b="1" dirty="0">
                <a:cs typeface="Times New Roman" pitchFamily="18" charset="0"/>
              </a:rPr>
              <a:t> = Pracovní kapitál/Aktiva</a:t>
            </a:r>
          </a:p>
          <a:p>
            <a:pPr marL="0" indent="0" algn="just" fontAlgn="auto">
              <a:lnSpc>
                <a:spcPct val="90000"/>
              </a:lnSpc>
              <a:spcAft>
                <a:spcPts val="600"/>
              </a:spcAft>
              <a:buFont typeface="Arial" pitchFamily="34" charset="0"/>
              <a:buNone/>
              <a:defRPr/>
            </a:pPr>
            <a:r>
              <a:rPr lang="cs-CZ" sz="1800" b="1" dirty="0">
                <a:cs typeface="Times New Roman" pitchFamily="18" charset="0"/>
              </a:rPr>
              <a:t>		X</a:t>
            </a:r>
            <a:r>
              <a:rPr lang="cs-CZ" sz="1800" b="1" baseline="-30000" dirty="0">
                <a:cs typeface="Times New Roman" pitchFamily="18" charset="0"/>
              </a:rPr>
              <a:t>2</a:t>
            </a:r>
            <a:r>
              <a:rPr lang="cs-CZ" sz="1800" b="1" dirty="0">
                <a:cs typeface="Times New Roman" pitchFamily="18" charset="0"/>
              </a:rPr>
              <a:t> = EAT/Aktiva</a:t>
            </a:r>
          </a:p>
          <a:p>
            <a:pPr marL="0" indent="0" algn="just" fontAlgn="auto">
              <a:lnSpc>
                <a:spcPct val="90000"/>
              </a:lnSpc>
              <a:spcAft>
                <a:spcPts val="600"/>
              </a:spcAft>
              <a:buFont typeface="Arial" pitchFamily="34" charset="0"/>
              <a:buNone/>
              <a:defRPr/>
            </a:pPr>
            <a:r>
              <a:rPr lang="cs-CZ" sz="1800" b="1" dirty="0">
                <a:cs typeface="Times New Roman" pitchFamily="18" charset="0"/>
              </a:rPr>
              <a:t>		X</a:t>
            </a:r>
            <a:r>
              <a:rPr lang="cs-CZ" sz="1800" b="1" baseline="-30000" dirty="0">
                <a:cs typeface="Times New Roman" pitchFamily="18" charset="0"/>
              </a:rPr>
              <a:t>3</a:t>
            </a:r>
            <a:r>
              <a:rPr lang="cs-CZ" sz="1800" b="1" dirty="0">
                <a:cs typeface="Times New Roman" pitchFamily="18" charset="0"/>
              </a:rPr>
              <a:t> = EBT/Aktiva</a:t>
            </a:r>
          </a:p>
          <a:p>
            <a:pPr marL="0" indent="0" algn="just" fontAlgn="auto">
              <a:lnSpc>
                <a:spcPct val="90000"/>
              </a:lnSpc>
              <a:spcAft>
                <a:spcPts val="600"/>
              </a:spcAft>
              <a:buFont typeface="Arial" pitchFamily="34" charset="0"/>
              <a:buNone/>
              <a:defRPr/>
            </a:pPr>
            <a:r>
              <a:rPr lang="cs-CZ" sz="1800" b="1" dirty="0">
                <a:cs typeface="Times New Roman" pitchFamily="18" charset="0"/>
              </a:rPr>
              <a:t>		X</a:t>
            </a:r>
            <a:r>
              <a:rPr lang="cs-CZ" sz="1800" b="1" baseline="-30000" dirty="0">
                <a:cs typeface="Times New Roman" pitchFamily="18" charset="0"/>
              </a:rPr>
              <a:t>4</a:t>
            </a:r>
            <a:r>
              <a:rPr lang="cs-CZ" sz="1800" b="1" dirty="0">
                <a:cs typeface="Times New Roman" pitchFamily="18" charset="0"/>
              </a:rPr>
              <a:t> = Tržní hodnota vlastního kapitálu/Cizí zdroje</a:t>
            </a:r>
          </a:p>
          <a:p>
            <a:pPr marL="0" indent="0" algn="just" fontAlgn="auto">
              <a:lnSpc>
                <a:spcPct val="90000"/>
              </a:lnSpc>
              <a:spcAft>
                <a:spcPts val="600"/>
              </a:spcAft>
              <a:buFont typeface="Arial" pitchFamily="34" charset="0"/>
              <a:buNone/>
              <a:defRPr/>
            </a:pPr>
            <a:r>
              <a:rPr lang="cs-CZ" sz="1800" b="1" dirty="0">
                <a:cs typeface="Times New Roman" pitchFamily="18" charset="0"/>
              </a:rPr>
              <a:t>		X</a:t>
            </a:r>
            <a:r>
              <a:rPr lang="cs-CZ" sz="1800" b="1" baseline="-30000" dirty="0">
                <a:cs typeface="Times New Roman" pitchFamily="18" charset="0"/>
              </a:rPr>
              <a:t>5</a:t>
            </a:r>
            <a:r>
              <a:rPr lang="cs-CZ" sz="1800" b="1" dirty="0">
                <a:cs typeface="Times New Roman" pitchFamily="18" charset="0"/>
              </a:rPr>
              <a:t> = Tržby/Aktiva</a:t>
            </a:r>
          </a:p>
          <a:p>
            <a:pPr marL="0" indent="0" algn="just" fontAlgn="auto">
              <a:lnSpc>
                <a:spcPct val="90000"/>
              </a:lnSpc>
              <a:spcAft>
                <a:spcPts val="600"/>
              </a:spcAft>
              <a:buFont typeface="Arial" pitchFamily="34" charset="0"/>
              <a:buNone/>
              <a:defRPr/>
            </a:pPr>
            <a:r>
              <a:rPr lang="cs-CZ" sz="1800" b="1" dirty="0">
                <a:cs typeface="Times New Roman" pitchFamily="18" charset="0"/>
              </a:rPr>
              <a:t>		X</a:t>
            </a:r>
            <a:r>
              <a:rPr lang="cs-CZ" sz="1800" b="1" baseline="-30000" dirty="0">
                <a:cs typeface="Times New Roman" pitchFamily="18" charset="0"/>
              </a:rPr>
              <a:t>6</a:t>
            </a:r>
            <a:r>
              <a:rPr lang="cs-CZ" sz="1800" b="1" dirty="0">
                <a:cs typeface="Times New Roman" pitchFamily="18" charset="0"/>
              </a:rPr>
              <a:t> = </a:t>
            </a:r>
            <a:r>
              <a:rPr lang="cs-CZ" sz="1800" b="1" dirty="0"/>
              <a:t>závazky po lhůtě splatnosti / výnosy</a:t>
            </a:r>
            <a:endParaRPr lang="cs-CZ" sz="1800" b="1" dirty="0">
              <a:cs typeface="Times New Roman" pitchFamily="18" charset="0"/>
            </a:endParaRPr>
          </a:p>
          <a:p>
            <a:pPr algn="just" fontAlgn="auto">
              <a:lnSpc>
                <a:spcPct val="90000"/>
              </a:lnSpc>
              <a:spcAft>
                <a:spcPts val="600"/>
              </a:spcAft>
              <a:defRPr/>
            </a:pPr>
            <a:r>
              <a:rPr lang="cs-CZ" sz="1800" b="1" dirty="0">
                <a:cs typeface="Times New Roman" pitchFamily="18" charset="0"/>
              </a:rPr>
              <a:t>Z-skóre</a:t>
            </a:r>
            <a:r>
              <a:rPr lang="cs-CZ" sz="1800" b="1" dirty="0"/>
              <a:t> vyšší než 2,99 – zdravý podnik</a:t>
            </a:r>
          </a:p>
          <a:p>
            <a:pPr algn="just" fontAlgn="auto">
              <a:lnSpc>
                <a:spcPct val="90000"/>
              </a:lnSpc>
              <a:spcAft>
                <a:spcPts val="600"/>
              </a:spcAft>
              <a:defRPr/>
            </a:pPr>
            <a:r>
              <a:rPr lang="cs-CZ" sz="1800" b="1" dirty="0"/>
              <a:t>Z-skóre mezi 1,81 až 2,99 – šedá zóna</a:t>
            </a:r>
          </a:p>
          <a:p>
            <a:pPr algn="just" fontAlgn="auto">
              <a:lnSpc>
                <a:spcPct val="90000"/>
              </a:lnSpc>
              <a:spcAft>
                <a:spcPts val="600"/>
              </a:spcAft>
              <a:defRPr/>
            </a:pPr>
            <a:r>
              <a:rPr lang="cs-CZ" sz="1800" b="1" dirty="0"/>
              <a:t> Z-skóre menší než 1,81 – podnik má problémy</a:t>
            </a:r>
          </a:p>
          <a:p>
            <a:pPr fontAlgn="auto">
              <a:lnSpc>
                <a:spcPct val="90000"/>
              </a:lnSpc>
              <a:spcAft>
                <a:spcPts val="0"/>
              </a:spcAft>
              <a:defRPr/>
            </a:pPr>
            <a:endParaRPr lang="cs-CZ" sz="1800" b="1" i="1" dirty="0">
              <a:cs typeface="Times New Roman" pitchFamily="18" charset="0"/>
            </a:endParaRPr>
          </a:p>
          <a:p>
            <a:pPr fontAlgn="auto">
              <a:lnSpc>
                <a:spcPct val="90000"/>
              </a:lnSpc>
              <a:spcAft>
                <a:spcPts val="0"/>
              </a:spcAft>
              <a:defRPr/>
            </a:pPr>
            <a:endParaRPr lang="cs-CZ" sz="2800" b="1" i="1" dirty="0"/>
          </a:p>
        </p:txBody>
      </p:sp>
      <p:sp>
        <p:nvSpPr>
          <p:cNvPr id="6" name="Zástupný symbol pro číslo snímku 5"/>
          <p:cNvSpPr>
            <a:spLocks noGrp="1"/>
          </p:cNvSpPr>
          <p:nvPr>
            <p:ph type="sldNum" sz="quarter" idx="12"/>
          </p:nvPr>
        </p:nvSpPr>
        <p:spPr/>
        <p:txBody>
          <a:bodyPr/>
          <a:lstStyle/>
          <a:p>
            <a:pPr>
              <a:defRPr/>
            </a:pPr>
            <a:fld id="{186B4B04-8B3A-4B5F-95ED-A330AC2F1F88}" type="slidenum">
              <a:rPr lang="en-CA"/>
              <a:pPr>
                <a:defRPr/>
              </a:pPr>
              <a:t>82</a:t>
            </a:fld>
            <a:endParaRPr lang="en-CA"/>
          </a:p>
        </p:txBody>
      </p:sp>
    </p:spTree>
    <p:extLst>
      <p:ext uri="{BB962C8B-B14F-4D97-AF65-F5344CB8AC3E}">
        <p14:creationId xmlns:p14="http://schemas.microsoft.com/office/powerpoint/2010/main" val="4050634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lide(fromBottom)">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slide(fromBottom)">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slide(fromBottom)">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slide(fromBottom)">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slide(fromBottom)">
                                      <p:cBhvr>
                                        <p:cTn id="27" dur="500"/>
                                        <p:tgtEl>
                                          <p:spTgt spid="21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slide(fromBottom)">
                                      <p:cBhvr>
                                        <p:cTn id="32" dur="500"/>
                                        <p:tgtEl>
                                          <p:spTgt spid="215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slide(fromBottom)">
                                      <p:cBhvr>
                                        <p:cTn id="37" dur="500"/>
                                        <p:tgtEl>
                                          <p:spTgt spid="215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1507">
                                            <p:txEl>
                                              <p:pRg st="7" end="7"/>
                                            </p:txEl>
                                          </p:spTgt>
                                        </p:tgtEl>
                                        <p:attrNameLst>
                                          <p:attrName>style.visibility</p:attrName>
                                        </p:attrNameLst>
                                      </p:cBhvr>
                                      <p:to>
                                        <p:strVal val="visible"/>
                                      </p:to>
                                    </p:set>
                                    <p:animEffect transition="in" filter="slide(fromBottom)">
                                      <p:cBhvr>
                                        <p:cTn id="42" dur="500"/>
                                        <p:tgtEl>
                                          <p:spTgt spid="2150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1507">
                                            <p:txEl>
                                              <p:pRg st="8" end="8"/>
                                            </p:txEl>
                                          </p:spTgt>
                                        </p:tgtEl>
                                        <p:attrNameLst>
                                          <p:attrName>style.visibility</p:attrName>
                                        </p:attrNameLst>
                                      </p:cBhvr>
                                      <p:to>
                                        <p:strVal val="visible"/>
                                      </p:to>
                                    </p:set>
                                    <p:animEffect transition="in" filter="slide(fromBottom)">
                                      <p:cBhvr>
                                        <p:cTn id="47" dur="500"/>
                                        <p:tgtEl>
                                          <p:spTgt spid="2150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1507">
                                            <p:txEl>
                                              <p:pRg st="9" end="9"/>
                                            </p:txEl>
                                          </p:spTgt>
                                        </p:tgtEl>
                                        <p:attrNameLst>
                                          <p:attrName>style.visibility</p:attrName>
                                        </p:attrNameLst>
                                      </p:cBhvr>
                                      <p:to>
                                        <p:strVal val="visible"/>
                                      </p:to>
                                    </p:set>
                                    <p:animEffect transition="in" filter="slide(fromBottom)">
                                      <p:cBhvr>
                                        <p:cTn id="52" dur="500"/>
                                        <p:tgtEl>
                                          <p:spTgt spid="21507">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21507">
                                            <p:txEl>
                                              <p:pRg st="10" end="10"/>
                                            </p:txEl>
                                          </p:spTgt>
                                        </p:tgtEl>
                                        <p:attrNameLst>
                                          <p:attrName>style.visibility</p:attrName>
                                        </p:attrNameLst>
                                      </p:cBhvr>
                                      <p:to>
                                        <p:strVal val="visible"/>
                                      </p:to>
                                    </p:set>
                                    <p:animEffect transition="in" filter="slide(fromBottom)">
                                      <p:cBhvr>
                                        <p:cTn id="57" dur="500"/>
                                        <p:tgtEl>
                                          <p:spTgt spid="21507">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21507">
                                            <p:txEl>
                                              <p:pRg st="11" end="11"/>
                                            </p:txEl>
                                          </p:spTgt>
                                        </p:tgtEl>
                                        <p:attrNameLst>
                                          <p:attrName>style.visibility</p:attrName>
                                        </p:attrNameLst>
                                      </p:cBhvr>
                                      <p:to>
                                        <p:strVal val="visible"/>
                                      </p:to>
                                    </p:set>
                                    <p:animEffect transition="in" filter="slide(fromBottom)">
                                      <p:cBhvr>
                                        <p:cTn id="62" dur="500"/>
                                        <p:tgtEl>
                                          <p:spTgt spid="21507">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21507">
                                            <p:txEl>
                                              <p:pRg st="12" end="12"/>
                                            </p:txEl>
                                          </p:spTgt>
                                        </p:tgtEl>
                                        <p:attrNameLst>
                                          <p:attrName>style.visibility</p:attrName>
                                        </p:attrNameLst>
                                      </p:cBhvr>
                                      <p:to>
                                        <p:strVal val="visible"/>
                                      </p:to>
                                    </p:set>
                                    <p:animEffect transition="in" filter="slide(fromBottom)">
                                      <p:cBhvr>
                                        <p:cTn id="67" dur="500"/>
                                        <p:tgtEl>
                                          <p:spTgt spid="2150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11188" y="422275"/>
            <a:ext cx="7772400" cy="990600"/>
          </a:xfrm>
        </p:spPr>
        <p:txBody>
          <a:bodyPr/>
          <a:lstStyle/>
          <a:p>
            <a:pPr algn="l" fontAlgn="auto">
              <a:spcAft>
                <a:spcPts val="0"/>
              </a:spcAft>
              <a:defRPr/>
            </a:pPr>
            <a:r>
              <a:rPr lang="cs-CZ" sz="2800" b="1" dirty="0"/>
              <a:t>Index IN 05</a:t>
            </a:r>
          </a:p>
        </p:txBody>
      </p:sp>
      <p:sp>
        <p:nvSpPr>
          <p:cNvPr id="270339" name="Rectangle 3"/>
          <p:cNvSpPr>
            <a:spLocks noGrp="1" noChangeArrowheads="1"/>
          </p:cNvSpPr>
          <p:nvPr>
            <p:ph type="subTitle" idx="1"/>
          </p:nvPr>
        </p:nvSpPr>
        <p:spPr>
          <a:xfrm>
            <a:off x="245327" y="1412875"/>
            <a:ext cx="8574823" cy="4537075"/>
          </a:xfrm>
        </p:spPr>
        <p:txBody>
          <a:bodyPr>
            <a:normAutofit/>
          </a:bodyPr>
          <a:lstStyle/>
          <a:p>
            <a:r>
              <a:rPr lang="cs-CZ" dirty="0">
                <a:solidFill>
                  <a:schemeClr val="tx1"/>
                </a:solidFill>
                <a:cs typeface="Times New Roman" pitchFamily="18" charset="0"/>
              </a:rPr>
              <a:t>IN05 = 0,13*A/CZ + 0,04*EBIT/ú + 3,97*EBIT/A</a:t>
            </a:r>
            <a:r>
              <a:rPr lang="cs-CZ" dirty="0">
                <a:solidFill>
                  <a:schemeClr val="tx1"/>
                </a:solidFill>
              </a:rPr>
              <a:t> </a:t>
            </a:r>
            <a:r>
              <a:rPr lang="cs-CZ" dirty="0">
                <a:solidFill>
                  <a:schemeClr val="tx1"/>
                </a:solidFill>
                <a:cs typeface="Times New Roman" pitchFamily="18" charset="0"/>
              </a:rPr>
              <a:t>+ 0,21*</a:t>
            </a:r>
            <a:r>
              <a:rPr lang="cs-CZ" dirty="0" err="1">
                <a:solidFill>
                  <a:schemeClr val="tx1"/>
                </a:solidFill>
                <a:cs typeface="Times New Roman" pitchFamily="18" charset="0"/>
              </a:rPr>
              <a:t>Výn</a:t>
            </a:r>
            <a:r>
              <a:rPr lang="cs-CZ" dirty="0">
                <a:solidFill>
                  <a:schemeClr val="tx1"/>
                </a:solidFill>
                <a:cs typeface="Times New Roman" pitchFamily="18" charset="0"/>
              </a:rPr>
              <a:t>/A + 0,015*OA/(KZ + KBÚ)</a:t>
            </a:r>
            <a:r>
              <a:rPr lang="cs-CZ" dirty="0">
                <a:solidFill>
                  <a:schemeClr val="tx1"/>
                </a:solidFill>
              </a:rPr>
              <a:t> </a:t>
            </a:r>
          </a:p>
          <a:p>
            <a:pPr algn="just"/>
            <a:endParaRPr lang="cs-CZ" sz="2000" dirty="0">
              <a:solidFill>
                <a:schemeClr val="tx1"/>
              </a:solidFill>
            </a:endParaRPr>
          </a:p>
          <a:p>
            <a:pPr algn="just"/>
            <a:r>
              <a:rPr lang="cs-CZ" sz="2000" dirty="0">
                <a:solidFill>
                  <a:schemeClr val="tx1"/>
                </a:solidFill>
                <a:cs typeface="Times New Roman" pitchFamily="18" charset="0"/>
              </a:rPr>
              <a:t>Index IN05 je vytvořen pomocí diskriminační analýzy tak, aby akcentoval pohled vlastníka. </a:t>
            </a:r>
          </a:p>
          <a:p>
            <a:pPr algn="just"/>
            <a:r>
              <a:rPr lang="cs-CZ" sz="2000" dirty="0">
                <a:solidFill>
                  <a:schemeClr val="tx1"/>
                </a:solidFill>
                <a:cs typeface="Times New Roman" pitchFamily="18" charset="0"/>
              </a:rPr>
              <a:t>Dosahuje-li index IN05 vyšší hodnoty jak 1,6, daná firma má kladnou hodnotu ekonomického zisku</a:t>
            </a:r>
            <a:r>
              <a:rPr lang="cs-CZ" sz="2000" dirty="0">
                <a:solidFill>
                  <a:schemeClr val="tx1"/>
                </a:solidFill>
              </a:rPr>
              <a:t> a vykazuje dobrou finanční situaci</a:t>
            </a:r>
          </a:p>
          <a:p>
            <a:pPr algn="just"/>
            <a:r>
              <a:rPr lang="cs-CZ" sz="2000" dirty="0">
                <a:solidFill>
                  <a:schemeClr val="tx1"/>
                </a:solidFill>
                <a:cs typeface="Times New Roman" pitchFamily="18" charset="0"/>
              </a:rPr>
              <a:t>Pohybuje-li se hodnota indexu IN pod 0,9, pak firma dosahuje záporné hodnoty ekonomického zisku a je ohrožena finančním bankrotem</a:t>
            </a:r>
            <a:endParaRPr lang="cs-CZ" sz="2000" dirty="0">
              <a:solidFill>
                <a:schemeClr val="tx1"/>
              </a:solidFill>
            </a:endParaRPr>
          </a:p>
          <a:p>
            <a:pPr algn="just"/>
            <a:r>
              <a:rPr lang="cs-CZ" sz="2000" dirty="0">
                <a:solidFill>
                  <a:schemeClr val="tx1"/>
                </a:solidFill>
                <a:cs typeface="Times New Roman" pitchFamily="18" charset="0"/>
              </a:rPr>
              <a:t>Šedá zóna je v rozmezí 0,9 – 1,6 a firma vykazuje neurčité výsledky.</a:t>
            </a:r>
          </a:p>
          <a:p>
            <a:endParaRPr lang="cs-CZ" sz="2000" dirty="0">
              <a:solidFill>
                <a:schemeClr val="tx1"/>
              </a:solidFill>
            </a:endParaRPr>
          </a:p>
          <a:p>
            <a:endParaRPr lang="cs-CZ" dirty="0">
              <a:solidFill>
                <a:schemeClr val="tx1"/>
              </a:solidFill>
            </a:endParaRPr>
          </a:p>
        </p:txBody>
      </p:sp>
    </p:spTree>
    <p:extLst>
      <p:ext uri="{BB962C8B-B14F-4D97-AF65-F5344CB8AC3E}">
        <p14:creationId xmlns:p14="http://schemas.microsoft.com/office/powerpoint/2010/main" val="31976991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47645" y="-35913"/>
            <a:ext cx="8229600" cy="1143000"/>
          </a:xfrm>
        </p:spPr>
        <p:txBody>
          <a:bodyPr/>
          <a:lstStyle/>
          <a:p>
            <a:r>
              <a:rPr lang="cs-CZ" dirty="0" err="1"/>
              <a:t>Spider</a:t>
            </a:r>
            <a:r>
              <a:rPr lang="cs-CZ" dirty="0"/>
              <a:t> analýza</a:t>
            </a:r>
          </a:p>
        </p:txBody>
      </p:sp>
      <p:sp>
        <p:nvSpPr>
          <p:cNvPr id="3" name="Zástupný symbol pro obsah 2"/>
          <p:cNvSpPr>
            <a:spLocks noGrp="1"/>
          </p:cNvSpPr>
          <p:nvPr>
            <p:ph idx="1"/>
          </p:nvPr>
        </p:nvSpPr>
        <p:spPr>
          <a:xfrm>
            <a:off x="251520" y="980728"/>
            <a:ext cx="8712968" cy="2880321"/>
          </a:xfrm>
        </p:spPr>
        <p:txBody>
          <a:bodyPr>
            <a:normAutofit fontScale="85000" lnSpcReduction="10000"/>
          </a:bodyPr>
          <a:lstStyle/>
          <a:p>
            <a:r>
              <a:rPr lang="cs-CZ" dirty="0"/>
              <a:t>Je v podstatě paralelní ukazatelovou soustavou dovedenou do grafické podoby pomocí grafu (pavučinového grafu, grafu tvaru pavouka – angl. pavouk </a:t>
            </a:r>
            <a:r>
              <a:rPr lang="cs-CZ" dirty="0" err="1"/>
              <a:t>spider</a:t>
            </a:r>
            <a:r>
              <a:rPr lang="cs-CZ" dirty="0"/>
              <a:t>). Soustava obsahuje čtyři skupiny ukazatelů(v grafické podobě  čtyři kvadranty),z nichž první obsahuje ukazatele rentability, druhá likvidity, třetí struktury finančních zdrojů a čtvrtá strukturu majetku.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645024"/>
            <a:ext cx="8055116" cy="317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0081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Spider</a:t>
            </a:r>
            <a:r>
              <a:rPr lang="cs-CZ" dirty="0"/>
              <a:t> analýza</a:t>
            </a:r>
          </a:p>
        </p:txBody>
      </p:sp>
      <p:sp>
        <p:nvSpPr>
          <p:cNvPr id="3" name="Zástupný symbol pro obsah 2"/>
          <p:cNvSpPr>
            <a:spLocks noGrp="1"/>
          </p:cNvSpPr>
          <p:nvPr>
            <p:ph idx="1"/>
          </p:nvPr>
        </p:nvSpPr>
        <p:spPr>
          <a:xfrm>
            <a:off x="251520" y="1196752"/>
            <a:ext cx="8435280" cy="4929411"/>
          </a:xfrm>
        </p:spPr>
        <p:txBody>
          <a:bodyPr>
            <a:normAutofit fontScale="85000" lnSpcReduction="10000"/>
          </a:bodyPr>
          <a:lstStyle/>
          <a:p>
            <a:pPr marL="0" indent="0">
              <a:buNone/>
            </a:pPr>
            <a:r>
              <a:rPr lang="cs-CZ" dirty="0"/>
              <a:t>Může odpovědět na otázky např.:</a:t>
            </a:r>
          </a:p>
          <a:p>
            <a:r>
              <a:rPr lang="cs-CZ" dirty="0"/>
              <a:t>Daří se sledované společnosti opravdu tak dobře, jak se uvádí v denním tisku a ve výroční zprávě? </a:t>
            </a:r>
          </a:p>
          <a:p>
            <a:r>
              <a:rPr lang="cs-CZ" dirty="0"/>
              <a:t>Není společnost příliš zadlužena? </a:t>
            </a:r>
          </a:p>
          <a:p>
            <a:r>
              <a:rPr lang="cs-CZ" dirty="0"/>
              <a:t>Obstojí společnost v konkurenci dalších domácích či zahraničních firem ze stejného odvětví průmyslu? </a:t>
            </a:r>
          </a:p>
          <a:p>
            <a:r>
              <a:rPr lang="cs-CZ" dirty="0"/>
              <a:t>Jakou výkonnost má zvolené odvětví v porovnání s jinými státy středoevropského regionu, nebo vyspělými ekonomikami? </a:t>
            </a:r>
          </a:p>
          <a:p>
            <a:r>
              <a:rPr lang="cs-CZ" dirty="0"/>
              <a:t>Zlepšuje se za posledních 10 let finanční zdraví společnosti a odvětví nebo ne?</a:t>
            </a:r>
          </a:p>
        </p:txBody>
      </p:sp>
    </p:spTree>
    <p:extLst>
      <p:ext uri="{BB962C8B-B14F-4D97-AF65-F5344CB8AC3E}">
        <p14:creationId xmlns:p14="http://schemas.microsoft.com/office/powerpoint/2010/main" val="15317330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52428" y="568883"/>
            <a:ext cx="8229600" cy="764704"/>
          </a:xfrm>
        </p:spPr>
        <p:txBody>
          <a:bodyPr/>
          <a:lstStyle/>
          <a:p>
            <a:r>
              <a:rPr lang="cs-CZ" dirty="0" err="1"/>
              <a:t>Spider</a:t>
            </a:r>
            <a:r>
              <a:rPr lang="cs-CZ" dirty="0"/>
              <a:t> analýza</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22" y="3681240"/>
            <a:ext cx="37623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696" y="926383"/>
            <a:ext cx="2736304" cy="451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000" y="962386"/>
            <a:ext cx="2989314"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762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333375"/>
            <a:ext cx="8229600" cy="1195388"/>
          </a:xfrm>
        </p:spPr>
        <p:txBody>
          <a:bodyPr>
            <a:normAutofit/>
          </a:bodyPr>
          <a:lstStyle/>
          <a:p>
            <a:pPr fontAlgn="auto">
              <a:spcAft>
                <a:spcPts val="0"/>
              </a:spcAft>
              <a:defRPr/>
            </a:pPr>
            <a:r>
              <a:rPr lang="cs-CZ" sz="4000" dirty="0"/>
              <a:t>Ukazatele přidané hodnoty MVA, EVA</a:t>
            </a:r>
          </a:p>
        </p:txBody>
      </p:sp>
      <p:sp>
        <p:nvSpPr>
          <p:cNvPr id="3" name="Zástupný symbol pro obsah 2"/>
          <p:cNvSpPr>
            <a:spLocks noGrp="1"/>
          </p:cNvSpPr>
          <p:nvPr>
            <p:ph idx="1"/>
          </p:nvPr>
        </p:nvSpPr>
        <p:spPr>
          <a:xfrm>
            <a:off x="457199" y="1600200"/>
            <a:ext cx="8564137" cy="4525963"/>
          </a:xfrm>
        </p:spPr>
        <p:txBody>
          <a:bodyPr rtlCol="0">
            <a:normAutofit fontScale="77500" lnSpcReduction="20000"/>
          </a:bodyPr>
          <a:lstStyle/>
          <a:p>
            <a:pPr algn="just" fontAlgn="auto">
              <a:spcAft>
                <a:spcPts val="0"/>
              </a:spcAft>
              <a:defRPr/>
            </a:pPr>
            <a:r>
              <a:rPr lang="cs-CZ" b="1" dirty="0"/>
              <a:t>MVA – tržní přidaná hodnota </a:t>
            </a:r>
            <a:r>
              <a:rPr lang="cs-CZ" dirty="0"/>
              <a:t>je ukazatelem, kterým můžeme změřit výkonnost firmy.</a:t>
            </a:r>
          </a:p>
          <a:p>
            <a:pPr algn="just" fontAlgn="auto">
              <a:spcAft>
                <a:spcPts val="0"/>
              </a:spcAft>
              <a:defRPr/>
            </a:pPr>
            <a:r>
              <a:rPr lang="cs-CZ" dirty="0"/>
              <a:t>MVA = tržní hodnota akcií – vlastní kapitál vložený akcionáři = (počet splacených akcií * tržní cena akcie) – vlastní kapitál společných akcionářů.</a:t>
            </a:r>
          </a:p>
          <a:p>
            <a:pPr algn="just" fontAlgn="auto">
              <a:spcAft>
                <a:spcPts val="0"/>
              </a:spcAft>
              <a:defRPr/>
            </a:pPr>
            <a:r>
              <a:rPr lang="cs-CZ" b="1" dirty="0"/>
              <a:t>EVA – ekonomická přidaná hodnota (</a:t>
            </a:r>
            <a:r>
              <a:rPr lang="cs-CZ" b="1" dirty="0" err="1"/>
              <a:t>Economic</a:t>
            </a:r>
            <a:r>
              <a:rPr lang="cs-CZ" b="1" dirty="0"/>
              <a:t> </a:t>
            </a:r>
            <a:r>
              <a:rPr lang="cs-CZ" b="1" dirty="0" err="1"/>
              <a:t>Value</a:t>
            </a:r>
            <a:r>
              <a:rPr lang="cs-CZ" b="1" dirty="0"/>
              <a:t> </a:t>
            </a:r>
            <a:r>
              <a:rPr lang="cs-CZ" b="1" dirty="0" err="1"/>
              <a:t>Added</a:t>
            </a:r>
            <a:r>
              <a:rPr lang="cs-CZ" b="1" dirty="0"/>
              <a:t>)</a:t>
            </a:r>
          </a:p>
          <a:p>
            <a:pPr algn="just" fontAlgn="auto">
              <a:spcAft>
                <a:spcPts val="0"/>
              </a:spcAft>
              <a:defRPr/>
            </a:pPr>
            <a:r>
              <a:rPr lang="cs-CZ" dirty="0"/>
              <a:t>je finanční ukazatel, který lze definovat jako rozdíl mezi čistým provozním ziskem s kapitálovými náklady. Tento ukazatel se stal velmi populární díky faktu, že bere v potaz i náklady na vlastní kapitál. Ukazatel EVA slouží především k posouzení hodnoty majetku vlastníků, takzvané </a:t>
            </a:r>
            <a:r>
              <a:rPr lang="cs-CZ" dirty="0" err="1"/>
              <a:t>shareholder</a:t>
            </a:r>
            <a:r>
              <a:rPr lang="cs-CZ" dirty="0"/>
              <a:t> </a:t>
            </a:r>
            <a:r>
              <a:rPr lang="cs-CZ" dirty="0" err="1"/>
              <a:t>value</a:t>
            </a:r>
            <a:r>
              <a:rPr lang="cs-CZ" dirty="0"/>
              <a:t>. Je vhodné upozornit, že do nákladů na kapitál se započítávají oportunitní náklady. </a:t>
            </a:r>
          </a:p>
        </p:txBody>
      </p:sp>
    </p:spTree>
    <p:extLst>
      <p:ext uri="{BB962C8B-B14F-4D97-AF65-F5344CB8AC3E}">
        <p14:creationId xmlns:p14="http://schemas.microsoft.com/office/powerpoint/2010/main" val="22751761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649436"/>
            <a:ext cx="8229600" cy="1195388"/>
          </a:xfrm>
        </p:spPr>
        <p:txBody>
          <a:bodyPr/>
          <a:lstStyle/>
          <a:p>
            <a:pPr fontAlgn="auto">
              <a:spcAft>
                <a:spcPts val="0"/>
              </a:spcAft>
              <a:defRPr/>
            </a:pPr>
            <a:r>
              <a:rPr lang="cs-CZ" sz="3600" dirty="0">
                <a:solidFill>
                  <a:schemeClr val="accent1"/>
                </a:solidFill>
              </a:rPr>
              <a:t>EVA (</a:t>
            </a:r>
            <a:r>
              <a:rPr lang="cs-CZ" sz="3600" dirty="0" err="1">
                <a:solidFill>
                  <a:schemeClr val="accent1"/>
                </a:solidFill>
              </a:rPr>
              <a:t>Economic</a:t>
            </a:r>
            <a:r>
              <a:rPr lang="cs-CZ" sz="3600" dirty="0">
                <a:solidFill>
                  <a:schemeClr val="accent1"/>
                </a:solidFill>
              </a:rPr>
              <a:t> </a:t>
            </a:r>
            <a:r>
              <a:rPr lang="cs-CZ" sz="3600" dirty="0" err="1">
                <a:solidFill>
                  <a:schemeClr val="accent1"/>
                </a:solidFill>
              </a:rPr>
              <a:t>Value</a:t>
            </a:r>
            <a:r>
              <a:rPr lang="cs-CZ" sz="3600" dirty="0">
                <a:solidFill>
                  <a:schemeClr val="accent1"/>
                </a:solidFill>
              </a:rPr>
              <a:t> </a:t>
            </a:r>
            <a:r>
              <a:rPr lang="cs-CZ" sz="3600" dirty="0" err="1">
                <a:solidFill>
                  <a:schemeClr val="accent1"/>
                </a:solidFill>
              </a:rPr>
              <a:t>Added</a:t>
            </a:r>
            <a:r>
              <a:rPr lang="cs-CZ" sz="3600" dirty="0">
                <a:solidFill>
                  <a:schemeClr val="accent1"/>
                </a:solidFill>
              </a:rPr>
              <a:t> - ekonomická přidaná hodnota)</a:t>
            </a:r>
            <a:endParaRPr lang="cs-CZ" i="1" dirty="0">
              <a:solidFill>
                <a:schemeClr val="accent1"/>
              </a:solidFill>
            </a:endParaRPr>
          </a:p>
        </p:txBody>
      </p:sp>
      <p:sp>
        <p:nvSpPr>
          <p:cNvPr id="22531" name="Rectangle 3"/>
          <p:cNvSpPr>
            <a:spLocks noGrp="1" noChangeArrowheads="1"/>
          </p:cNvSpPr>
          <p:nvPr>
            <p:ph idx="1"/>
          </p:nvPr>
        </p:nvSpPr>
        <p:spPr>
          <a:xfrm>
            <a:off x="467544" y="1844824"/>
            <a:ext cx="8280920" cy="4392488"/>
          </a:xfrm>
        </p:spPr>
        <p:txBody>
          <a:bodyPr rtlCol="0">
            <a:normAutofit lnSpcReduction="10000"/>
          </a:bodyPr>
          <a:lstStyle/>
          <a:p>
            <a:pPr algn="just" fontAlgn="auto">
              <a:lnSpc>
                <a:spcPct val="90000"/>
              </a:lnSpc>
              <a:spcAft>
                <a:spcPts val="0"/>
              </a:spcAft>
              <a:defRPr/>
            </a:pPr>
            <a:r>
              <a:rPr lang="cs-CZ" dirty="0"/>
              <a:t>EVA měří, jak společnost za dané období přispěla svými aktivitami ke zvýšení či snížení hodnoty pro své akcionáře.</a:t>
            </a:r>
          </a:p>
          <a:p>
            <a:pPr algn="just" fontAlgn="auto">
              <a:lnSpc>
                <a:spcPct val="90000"/>
              </a:lnSpc>
              <a:spcAft>
                <a:spcPts val="0"/>
              </a:spcAft>
              <a:defRPr/>
            </a:pPr>
            <a:endParaRPr lang="cs-CZ" dirty="0"/>
          </a:p>
          <a:p>
            <a:pPr algn="just" fontAlgn="auto">
              <a:lnSpc>
                <a:spcPct val="90000"/>
              </a:lnSpc>
              <a:spcAft>
                <a:spcPts val="0"/>
              </a:spcAft>
              <a:defRPr/>
            </a:pPr>
            <a:r>
              <a:rPr lang="cs-CZ" dirty="0"/>
              <a:t>Pro orientační výpočet EVA lze použít vztahy:</a:t>
            </a:r>
          </a:p>
          <a:p>
            <a:pPr marL="0" indent="0" algn="ctr" fontAlgn="auto">
              <a:lnSpc>
                <a:spcPct val="90000"/>
              </a:lnSpc>
              <a:spcAft>
                <a:spcPts val="0"/>
              </a:spcAft>
              <a:buFont typeface="Arial" pitchFamily="34" charset="0"/>
              <a:buNone/>
              <a:defRPr/>
            </a:pPr>
            <a:r>
              <a:rPr lang="cs-CZ" b="1" dirty="0"/>
              <a:t>EVA = EBIT (1-t) – WACC * C</a:t>
            </a:r>
          </a:p>
          <a:p>
            <a:pPr marL="0" indent="0" algn="just" fontAlgn="auto">
              <a:lnSpc>
                <a:spcPct val="90000"/>
              </a:lnSpc>
              <a:spcAft>
                <a:spcPts val="0"/>
              </a:spcAft>
              <a:buFont typeface="Arial" pitchFamily="34" charset="0"/>
              <a:buNone/>
              <a:defRPr/>
            </a:pPr>
            <a:r>
              <a:rPr lang="cs-CZ" sz="1800" b="1" dirty="0"/>
              <a:t>	 WACC – vážené průměrné náklady na kapitál</a:t>
            </a:r>
          </a:p>
          <a:p>
            <a:pPr algn="just" fontAlgn="auto">
              <a:lnSpc>
                <a:spcPct val="90000"/>
              </a:lnSpc>
              <a:spcAft>
                <a:spcPts val="0"/>
              </a:spcAft>
              <a:defRPr/>
            </a:pPr>
            <a:endParaRPr lang="cs-CZ" b="1" dirty="0"/>
          </a:p>
          <a:p>
            <a:pPr marL="0" indent="0" algn="ctr" fontAlgn="auto">
              <a:lnSpc>
                <a:spcPct val="90000"/>
              </a:lnSpc>
              <a:spcAft>
                <a:spcPts val="0"/>
              </a:spcAft>
              <a:buFont typeface="Arial" pitchFamily="34" charset="0"/>
              <a:buNone/>
              <a:defRPr/>
            </a:pPr>
            <a:r>
              <a:rPr lang="cs-CZ" b="1" dirty="0"/>
              <a:t>EVA = ČZ  –  r</a:t>
            </a:r>
            <a:r>
              <a:rPr lang="cs-CZ" b="1" baseline="-25000" dirty="0"/>
              <a:t>e </a:t>
            </a:r>
            <a:r>
              <a:rPr lang="cs-CZ" b="1" dirty="0"/>
              <a:t>* VK = (ROE – r</a:t>
            </a:r>
            <a:r>
              <a:rPr lang="cs-CZ" b="1" baseline="-25000" dirty="0"/>
              <a:t>e</a:t>
            </a:r>
            <a:r>
              <a:rPr lang="cs-CZ" b="1" dirty="0"/>
              <a:t>) * VK</a:t>
            </a:r>
          </a:p>
          <a:p>
            <a:pPr marL="0" indent="0" algn="just" fontAlgn="auto">
              <a:lnSpc>
                <a:spcPct val="90000"/>
              </a:lnSpc>
              <a:spcAft>
                <a:spcPts val="0"/>
              </a:spcAft>
              <a:buFont typeface="Arial" pitchFamily="34" charset="0"/>
              <a:buNone/>
              <a:defRPr/>
            </a:pPr>
            <a:r>
              <a:rPr lang="cs-CZ" sz="1800" b="1" dirty="0"/>
              <a:t>	r</a:t>
            </a:r>
            <a:r>
              <a:rPr lang="cs-CZ" sz="1800" b="1" baseline="-25000" dirty="0"/>
              <a:t>e</a:t>
            </a:r>
            <a:r>
              <a:rPr lang="cs-CZ" sz="1800" b="1" dirty="0"/>
              <a:t> – náklady na vlastní kapitál</a:t>
            </a:r>
          </a:p>
          <a:p>
            <a:pPr algn="just" fontAlgn="auto">
              <a:lnSpc>
                <a:spcPct val="90000"/>
              </a:lnSpc>
              <a:spcAft>
                <a:spcPts val="0"/>
              </a:spcAft>
              <a:defRPr/>
            </a:pPr>
            <a:endParaRPr lang="cs-CZ" dirty="0"/>
          </a:p>
        </p:txBody>
      </p:sp>
      <p:sp>
        <p:nvSpPr>
          <p:cNvPr id="6" name="Zástupný symbol pro číslo snímku 5"/>
          <p:cNvSpPr>
            <a:spLocks noGrp="1"/>
          </p:cNvSpPr>
          <p:nvPr>
            <p:ph type="sldNum" sz="quarter" idx="12"/>
          </p:nvPr>
        </p:nvSpPr>
        <p:spPr/>
        <p:txBody>
          <a:bodyPr/>
          <a:lstStyle/>
          <a:p>
            <a:pPr>
              <a:defRPr/>
            </a:pPr>
            <a:fld id="{AD431506-C0E5-4624-AFDC-B0CB49A6E506}" type="slidenum">
              <a:rPr lang="en-CA"/>
              <a:pPr>
                <a:defRPr/>
              </a:pPr>
              <a:t>88</a:t>
            </a:fld>
            <a:endParaRPr lang="en-CA"/>
          </a:p>
        </p:txBody>
      </p:sp>
    </p:spTree>
    <p:extLst>
      <p:ext uri="{BB962C8B-B14F-4D97-AF65-F5344CB8AC3E}">
        <p14:creationId xmlns:p14="http://schemas.microsoft.com/office/powerpoint/2010/main" val="813923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slide(fromBottom)">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slide(fromBottom)">
                                      <p:cBhvr>
                                        <p:cTn id="12" dur="500"/>
                                        <p:tgtEl>
                                          <p:spTgt spid="22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slide(fromBottom)">
                                      <p:cBhvr>
                                        <p:cTn id="17" dur="500"/>
                                        <p:tgtEl>
                                          <p:spTgt spid="225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slide(fromBottom)">
                                      <p:cBhvr>
                                        <p:cTn id="22" dur="500"/>
                                        <p:tgtEl>
                                          <p:spTgt spid="225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animEffect transition="in" filter="slide(fromBottom)">
                                      <p:cBhvr>
                                        <p:cTn id="27" dur="500"/>
                                        <p:tgtEl>
                                          <p:spTgt spid="2253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2531">
                                            <p:txEl>
                                              <p:pRg st="7" end="7"/>
                                            </p:txEl>
                                          </p:spTgt>
                                        </p:tgtEl>
                                        <p:attrNameLst>
                                          <p:attrName>style.visibility</p:attrName>
                                        </p:attrNameLst>
                                      </p:cBhvr>
                                      <p:to>
                                        <p:strVal val="visible"/>
                                      </p:to>
                                    </p:set>
                                    <p:animEffect transition="in" filter="slide(fromBottom)">
                                      <p:cBhvr>
                                        <p:cTn id="32" dur="5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81000"/>
            <a:ext cx="7772400" cy="685800"/>
          </a:xfrm>
        </p:spPr>
        <p:txBody>
          <a:bodyPr>
            <a:normAutofit fontScale="90000"/>
          </a:bodyPr>
          <a:lstStyle/>
          <a:p>
            <a:pPr fontAlgn="auto">
              <a:spcAft>
                <a:spcPts val="0"/>
              </a:spcAft>
              <a:defRPr/>
            </a:pPr>
            <a:br>
              <a:rPr lang="cs-CZ" sz="3600" b="1" dirty="0"/>
            </a:br>
            <a:r>
              <a:rPr lang="cs-CZ" sz="3600" b="1" dirty="0"/>
              <a:t>Slabé stránky finanční analýzy</a:t>
            </a:r>
            <a:endParaRPr lang="cs-CZ" b="1" dirty="0"/>
          </a:p>
        </p:txBody>
      </p:sp>
      <p:sp>
        <p:nvSpPr>
          <p:cNvPr id="23555" name="Rectangle 3"/>
          <p:cNvSpPr>
            <a:spLocks noGrp="1" noChangeArrowheads="1"/>
          </p:cNvSpPr>
          <p:nvPr>
            <p:ph idx="1"/>
          </p:nvPr>
        </p:nvSpPr>
        <p:spPr>
          <a:xfrm>
            <a:off x="0" y="1268413"/>
            <a:ext cx="8964613" cy="4968875"/>
          </a:xfrm>
        </p:spPr>
        <p:txBody>
          <a:bodyPr/>
          <a:lstStyle/>
          <a:p>
            <a:pPr lvl="1" algn="just">
              <a:lnSpc>
                <a:spcPct val="90000"/>
              </a:lnSpc>
              <a:buFontTx/>
              <a:buNone/>
            </a:pPr>
            <a:r>
              <a:rPr lang="cs-CZ" sz="2400" dirty="0"/>
              <a:t>K </a:t>
            </a:r>
            <a:r>
              <a:rPr lang="cs-CZ" sz="2400" dirty="0">
                <a:solidFill>
                  <a:schemeClr val="accent1"/>
                </a:solidFill>
              </a:rPr>
              <a:t>problematickým otázkám</a:t>
            </a:r>
            <a:r>
              <a:rPr lang="cs-CZ" sz="2400" dirty="0"/>
              <a:t> finanční analýzy patří především:</a:t>
            </a:r>
          </a:p>
          <a:p>
            <a:pPr lvl="1" algn="just">
              <a:lnSpc>
                <a:spcPct val="90000"/>
              </a:lnSpc>
              <a:buFontTx/>
              <a:buNone/>
            </a:pPr>
            <a:endParaRPr lang="cs-CZ" sz="2400" dirty="0"/>
          </a:p>
          <a:p>
            <a:pPr lvl="1" algn="just">
              <a:lnSpc>
                <a:spcPct val="90000"/>
              </a:lnSpc>
              <a:buFont typeface="Symbol" pitchFamily="18" charset="2"/>
              <a:buChar char="·"/>
            </a:pPr>
            <a:r>
              <a:rPr lang="cs-CZ" sz="2400" dirty="0"/>
              <a:t>srovnávání dosažených hodnot ukazatelů s hodnotami doporučenými </a:t>
            </a:r>
          </a:p>
          <a:p>
            <a:pPr lvl="1" algn="just">
              <a:lnSpc>
                <a:spcPct val="90000"/>
              </a:lnSpc>
              <a:buFont typeface="Symbol" pitchFamily="18" charset="2"/>
              <a:buChar char="·"/>
            </a:pPr>
            <a:r>
              <a:rPr lang="cs-CZ" sz="2400" dirty="0"/>
              <a:t>vliv sezónních faktorů</a:t>
            </a:r>
          </a:p>
          <a:p>
            <a:pPr lvl="1" algn="just">
              <a:lnSpc>
                <a:spcPct val="90000"/>
              </a:lnSpc>
              <a:buFont typeface="Symbol" pitchFamily="18" charset="2"/>
              <a:buChar char="·"/>
            </a:pPr>
            <a:r>
              <a:rPr lang="cs-CZ" sz="2400" dirty="0"/>
              <a:t>rozdílné účetní praktiky</a:t>
            </a:r>
          </a:p>
          <a:p>
            <a:pPr lvl="1" algn="just">
              <a:lnSpc>
                <a:spcPct val="90000"/>
              </a:lnSpc>
              <a:buFont typeface="Symbol" pitchFamily="18" charset="2"/>
              <a:buChar char="·"/>
            </a:pPr>
            <a:r>
              <a:rPr lang="cs-CZ" sz="2400" dirty="0"/>
              <a:t>vypovídací schopnost účetních výkazů.</a:t>
            </a:r>
          </a:p>
          <a:p>
            <a:pPr lvl="1" algn="just">
              <a:lnSpc>
                <a:spcPct val="90000"/>
              </a:lnSpc>
              <a:buFont typeface="Symbol" pitchFamily="18" charset="2"/>
              <a:buNone/>
            </a:pPr>
            <a:endParaRPr lang="cs-CZ" sz="2000" dirty="0"/>
          </a:p>
          <a:p>
            <a:pPr lvl="1">
              <a:lnSpc>
                <a:spcPct val="90000"/>
              </a:lnSpc>
              <a:buFont typeface="Wingdings" panose="05000000000000000000" pitchFamily="2" charset="2"/>
              <a:buChar char="§"/>
            </a:pPr>
            <a:r>
              <a:rPr lang="cs-CZ" dirty="0">
                <a:solidFill>
                  <a:schemeClr val="accent1"/>
                </a:solidFill>
              </a:rPr>
              <a:t>	Věrný obraz znesnadňují:</a:t>
            </a:r>
          </a:p>
          <a:p>
            <a:pPr lvl="1">
              <a:lnSpc>
                <a:spcPct val="90000"/>
              </a:lnSpc>
            </a:pPr>
            <a:r>
              <a:rPr lang="cs-CZ" sz="2000" b="1" dirty="0"/>
              <a:t>orientace na historické účetnictví</a:t>
            </a:r>
          </a:p>
          <a:p>
            <a:pPr lvl="1">
              <a:lnSpc>
                <a:spcPct val="90000"/>
              </a:lnSpc>
            </a:pPr>
            <a:r>
              <a:rPr lang="cs-CZ" sz="2000" b="1" dirty="0"/>
              <a:t>vliv inflace</a:t>
            </a:r>
          </a:p>
          <a:p>
            <a:pPr lvl="1">
              <a:lnSpc>
                <a:spcPct val="90000"/>
              </a:lnSpc>
              <a:buFontTx/>
              <a:buNone/>
            </a:pPr>
            <a:endParaRPr lang="cs-CZ" sz="2000" dirty="0"/>
          </a:p>
        </p:txBody>
      </p:sp>
      <p:sp>
        <p:nvSpPr>
          <p:cNvPr id="6" name="Zástupný symbol pro číslo snímku 5"/>
          <p:cNvSpPr>
            <a:spLocks noGrp="1"/>
          </p:cNvSpPr>
          <p:nvPr>
            <p:ph type="sldNum" sz="quarter" idx="12"/>
          </p:nvPr>
        </p:nvSpPr>
        <p:spPr/>
        <p:txBody>
          <a:bodyPr/>
          <a:lstStyle/>
          <a:p>
            <a:pPr>
              <a:defRPr/>
            </a:pPr>
            <a:fld id="{03289C0F-88BC-4282-997E-42B01C951A3D}" type="slidenum">
              <a:rPr lang="en-CA"/>
              <a:pPr>
                <a:defRPr/>
              </a:pPr>
              <a:t>89</a:t>
            </a:fld>
            <a:endParaRPr lang="en-CA"/>
          </a:p>
        </p:txBody>
      </p:sp>
    </p:spTree>
    <p:extLst>
      <p:ext uri="{BB962C8B-B14F-4D97-AF65-F5344CB8AC3E}">
        <p14:creationId xmlns:p14="http://schemas.microsoft.com/office/powerpoint/2010/main" val="1954978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Bottom)">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slide(fromBottom)">
                                      <p:cBhvr>
                                        <p:cTn id="12" dur="500"/>
                                        <p:tgtEl>
                                          <p:spTgt spid="23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slide(fromBottom)">
                                      <p:cBhvr>
                                        <p:cTn id="17" dur="500"/>
                                        <p:tgtEl>
                                          <p:spTgt spid="235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slide(fromBottom)">
                                      <p:cBhvr>
                                        <p:cTn id="22" dur="500"/>
                                        <p:tgtEl>
                                          <p:spTgt spid="235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Effect transition="in" filter="slide(fromBottom)">
                                      <p:cBhvr>
                                        <p:cTn id="27" dur="500"/>
                                        <p:tgtEl>
                                          <p:spTgt spid="2355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3555">
                                            <p:txEl>
                                              <p:pRg st="7" end="7"/>
                                            </p:txEl>
                                          </p:spTgt>
                                        </p:tgtEl>
                                        <p:attrNameLst>
                                          <p:attrName>style.visibility</p:attrName>
                                        </p:attrNameLst>
                                      </p:cBhvr>
                                      <p:to>
                                        <p:strVal val="visible"/>
                                      </p:to>
                                    </p:set>
                                    <p:animEffect transition="in" filter="slide(fromBottom)">
                                      <p:cBhvr>
                                        <p:cTn id="32" dur="500"/>
                                        <p:tgtEl>
                                          <p:spTgt spid="2355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3555">
                                            <p:txEl>
                                              <p:pRg st="8" end="8"/>
                                            </p:txEl>
                                          </p:spTgt>
                                        </p:tgtEl>
                                        <p:attrNameLst>
                                          <p:attrName>style.visibility</p:attrName>
                                        </p:attrNameLst>
                                      </p:cBhvr>
                                      <p:to>
                                        <p:strVal val="visible"/>
                                      </p:to>
                                    </p:set>
                                    <p:animEffect transition="in" filter="slide(fromBottom)">
                                      <p:cBhvr>
                                        <p:cTn id="37" dur="500"/>
                                        <p:tgtEl>
                                          <p:spTgt spid="2355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3555">
                                            <p:txEl>
                                              <p:pRg st="9" end="9"/>
                                            </p:txEl>
                                          </p:spTgt>
                                        </p:tgtEl>
                                        <p:attrNameLst>
                                          <p:attrName>style.visibility</p:attrName>
                                        </p:attrNameLst>
                                      </p:cBhvr>
                                      <p:to>
                                        <p:strVal val="visible"/>
                                      </p:to>
                                    </p:set>
                                    <p:animEffect transition="in" filter="slide(fromBottom)">
                                      <p:cBhvr>
                                        <p:cTn id="42" dur="500"/>
                                        <p:tgtEl>
                                          <p:spTgt spid="23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533400"/>
          </a:xfrm>
        </p:spPr>
        <p:txBody>
          <a:bodyPr>
            <a:normAutofit fontScale="90000"/>
          </a:bodyPr>
          <a:lstStyle/>
          <a:p>
            <a:pPr fontAlgn="auto">
              <a:spcAft>
                <a:spcPts val="0"/>
              </a:spcAft>
              <a:defRPr/>
            </a:pPr>
            <a:br>
              <a:rPr lang="cs-CZ" sz="3600" b="1" dirty="0"/>
            </a:br>
            <a:r>
              <a:rPr lang="cs-CZ" sz="3600" b="1" dirty="0"/>
              <a:t>Metody finanční analýzy</a:t>
            </a:r>
            <a:endParaRPr lang="cs-CZ" b="1" dirty="0"/>
          </a:p>
        </p:txBody>
      </p:sp>
      <p:sp>
        <p:nvSpPr>
          <p:cNvPr id="10243" name="Rectangle 3"/>
          <p:cNvSpPr>
            <a:spLocks noGrp="1" noChangeArrowheads="1"/>
          </p:cNvSpPr>
          <p:nvPr>
            <p:ph idx="1"/>
          </p:nvPr>
        </p:nvSpPr>
        <p:spPr>
          <a:xfrm>
            <a:off x="175411" y="1385888"/>
            <a:ext cx="8207375" cy="4970462"/>
          </a:xfrm>
        </p:spPr>
        <p:txBody>
          <a:bodyPr rtlCol="0">
            <a:normAutofit/>
          </a:bodyPr>
          <a:lstStyle/>
          <a:p>
            <a:pPr marL="0" indent="0" algn="just" fontAlgn="auto">
              <a:lnSpc>
                <a:spcPct val="90000"/>
              </a:lnSpc>
              <a:spcBef>
                <a:spcPct val="0"/>
              </a:spcBef>
              <a:spcAft>
                <a:spcPts val="0"/>
              </a:spcAft>
              <a:buFont typeface="Arial" pitchFamily="34" charset="0"/>
              <a:buNone/>
              <a:defRPr/>
            </a:pPr>
            <a:r>
              <a:rPr lang="cs-CZ" sz="2800" b="1" dirty="0"/>
              <a:t>Elementární metody:</a:t>
            </a:r>
          </a:p>
          <a:p>
            <a:pPr algn="just" fontAlgn="auto">
              <a:lnSpc>
                <a:spcPct val="90000"/>
              </a:lnSpc>
              <a:spcBef>
                <a:spcPct val="0"/>
              </a:spcBef>
              <a:spcAft>
                <a:spcPts val="0"/>
              </a:spcAft>
              <a:defRPr/>
            </a:pPr>
            <a:r>
              <a:rPr lang="cs-CZ" sz="2800" b="1" i="1" dirty="0"/>
              <a:t>Analýza stavových (absolutních) ukazatelů (analýza trendů  a procentní rozbor)</a:t>
            </a:r>
          </a:p>
          <a:p>
            <a:pPr algn="just" fontAlgn="auto">
              <a:lnSpc>
                <a:spcPct val="90000"/>
              </a:lnSpc>
              <a:spcBef>
                <a:spcPct val="0"/>
              </a:spcBef>
              <a:spcAft>
                <a:spcPts val="0"/>
              </a:spcAft>
              <a:defRPr/>
            </a:pPr>
            <a:r>
              <a:rPr lang="cs-CZ" sz="2800" b="1" i="1" dirty="0"/>
              <a:t>Analýza rozdílových a tokových ukazatelů</a:t>
            </a:r>
          </a:p>
          <a:p>
            <a:pPr algn="just" fontAlgn="auto">
              <a:lnSpc>
                <a:spcPct val="90000"/>
              </a:lnSpc>
              <a:spcBef>
                <a:spcPct val="0"/>
              </a:spcBef>
              <a:spcAft>
                <a:spcPts val="0"/>
              </a:spcAft>
              <a:defRPr/>
            </a:pPr>
            <a:r>
              <a:rPr lang="cs-CZ" sz="2800" b="1" i="1" dirty="0"/>
              <a:t>Analýza poměrových ukazatelů </a:t>
            </a:r>
            <a:r>
              <a:rPr lang="cs-CZ" sz="2800" dirty="0"/>
              <a:t>(analýza ukazatelů likvidity, rentability, aktivity, zadluženosti, majetkové a finanční struktury, ukazatelů kapitálového trhu a analýza ukazatelů na bázi cash </a:t>
            </a:r>
            <a:r>
              <a:rPr lang="cs-CZ" sz="2800" dirty="0" err="1"/>
              <a:t>flow</a:t>
            </a:r>
            <a:r>
              <a:rPr lang="cs-CZ" sz="2800" dirty="0"/>
              <a:t>)</a:t>
            </a:r>
          </a:p>
          <a:p>
            <a:pPr algn="just" fontAlgn="auto">
              <a:lnSpc>
                <a:spcPct val="90000"/>
              </a:lnSpc>
              <a:spcBef>
                <a:spcPct val="0"/>
              </a:spcBef>
              <a:spcAft>
                <a:spcPts val="0"/>
              </a:spcAft>
              <a:defRPr/>
            </a:pPr>
            <a:endParaRPr lang="cs-CZ" sz="2800" dirty="0"/>
          </a:p>
          <a:p>
            <a:pPr marL="0" indent="0" algn="just" fontAlgn="auto">
              <a:lnSpc>
                <a:spcPct val="90000"/>
              </a:lnSpc>
              <a:spcBef>
                <a:spcPct val="0"/>
              </a:spcBef>
              <a:spcAft>
                <a:spcPts val="0"/>
              </a:spcAft>
              <a:buFont typeface="Arial" pitchFamily="34" charset="0"/>
              <a:buNone/>
              <a:defRPr/>
            </a:pPr>
            <a:r>
              <a:rPr lang="cs-CZ" sz="2800" b="1" dirty="0"/>
              <a:t>Vyšší metody </a:t>
            </a:r>
          </a:p>
          <a:p>
            <a:pPr algn="just" fontAlgn="auto">
              <a:lnSpc>
                <a:spcPct val="90000"/>
              </a:lnSpc>
              <a:spcBef>
                <a:spcPct val="0"/>
              </a:spcBef>
              <a:spcAft>
                <a:spcPts val="0"/>
              </a:spcAft>
              <a:defRPr/>
            </a:pPr>
            <a:r>
              <a:rPr lang="cs-CZ" sz="2800" dirty="0"/>
              <a:t>Matematicko-statistické metody</a:t>
            </a:r>
          </a:p>
          <a:p>
            <a:pPr algn="just" fontAlgn="auto">
              <a:lnSpc>
                <a:spcPct val="90000"/>
              </a:lnSpc>
              <a:spcBef>
                <a:spcPct val="0"/>
              </a:spcBef>
              <a:spcAft>
                <a:spcPts val="0"/>
              </a:spcAft>
              <a:defRPr/>
            </a:pPr>
            <a:r>
              <a:rPr lang="cs-CZ" sz="2800" dirty="0"/>
              <a:t>Nestatistické metody</a:t>
            </a:r>
          </a:p>
          <a:p>
            <a:pPr algn="just" fontAlgn="auto">
              <a:lnSpc>
                <a:spcPct val="90000"/>
              </a:lnSpc>
              <a:spcBef>
                <a:spcPct val="0"/>
              </a:spcBef>
              <a:spcAft>
                <a:spcPts val="0"/>
              </a:spcAft>
              <a:defRPr/>
            </a:pPr>
            <a:endParaRPr lang="cs-CZ" sz="2800" dirty="0"/>
          </a:p>
        </p:txBody>
      </p:sp>
      <p:sp>
        <p:nvSpPr>
          <p:cNvPr id="6" name="Zástupný symbol pro číslo snímku 5"/>
          <p:cNvSpPr>
            <a:spLocks noGrp="1"/>
          </p:cNvSpPr>
          <p:nvPr>
            <p:ph type="sldNum" sz="quarter" idx="12"/>
          </p:nvPr>
        </p:nvSpPr>
        <p:spPr/>
        <p:txBody>
          <a:bodyPr/>
          <a:lstStyle/>
          <a:p>
            <a:pPr>
              <a:defRPr/>
            </a:pPr>
            <a:fld id="{EF95BD52-2146-42C4-B39E-DB9FAA410553}" type="slidenum">
              <a:rPr lang="en-CA"/>
              <a:pPr>
                <a:defRPr/>
              </a:pPr>
              <a:t>9</a:t>
            </a:fld>
            <a:endParaRPr lang="en-CA"/>
          </a:p>
        </p:txBody>
      </p:sp>
    </p:spTree>
    <p:extLst>
      <p:ext uri="{BB962C8B-B14F-4D97-AF65-F5344CB8AC3E}">
        <p14:creationId xmlns:p14="http://schemas.microsoft.com/office/powerpoint/2010/main" val="1494049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Bottom)">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Bottom)">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Bottom)">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Bottom)">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slide(fromBottom)">
                                      <p:cBhvr>
                                        <p:cTn id="27" dur="500"/>
                                        <p:tgtEl>
                                          <p:spTgt spid="102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243">
                                            <p:txEl>
                                              <p:pRg st="6" end="6"/>
                                            </p:txEl>
                                          </p:spTgt>
                                        </p:tgtEl>
                                        <p:attrNameLst>
                                          <p:attrName>style.visibility</p:attrName>
                                        </p:attrNameLst>
                                      </p:cBhvr>
                                      <p:to>
                                        <p:strVal val="visible"/>
                                      </p:to>
                                    </p:set>
                                    <p:animEffect transition="in" filter="slide(fromBottom)">
                                      <p:cBhvr>
                                        <p:cTn id="32" dur="500"/>
                                        <p:tgtEl>
                                          <p:spTgt spid="1024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243">
                                            <p:txEl>
                                              <p:pRg st="7" end="7"/>
                                            </p:txEl>
                                          </p:spTgt>
                                        </p:tgtEl>
                                        <p:attrNameLst>
                                          <p:attrName>style.visibility</p:attrName>
                                        </p:attrNameLst>
                                      </p:cBhvr>
                                      <p:to>
                                        <p:strVal val="visible"/>
                                      </p:to>
                                    </p:set>
                                    <p:animEffect transition="in" filter="slide(fromBottom)">
                                      <p:cBhvr>
                                        <p:cTn id="37"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5"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2323</TotalTime>
  <Words>5380</Words>
  <Application>Microsoft Office PowerPoint</Application>
  <PresentationFormat>Předvádění na obrazovce (4:3)</PresentationFormat>
  <Paragraphs>1341</Paragraphs>
  <Slides>89</Slides>
  <Notes>25</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2</vt:i4>
      </vt:variant>
      <vt:variant>
        <vt:lpstr>Nadpisy snímků</vt:lpstr>
      </vt:variant>
      <vt:variant>
        <vt:i4>89</vt:i4>
      </vt:variant>
    </vt:vector>
  </HeadingPairs>
  <TitlesOfParts>
    <vt:vector size="99" baseType="lpstr">
      <vt:lpstr>Arial</vt:lpstr>
      <vt:lpstr>Calibri</vt:lpstr>
      <vt:lpstr>Century Gothic</vt:lpstr>
      <vt:lpstr>Palatino Linotype</vt:lpstr>
      <vt:lpstr>Symbol</vt:lpstr>
      <vt:lpstr>Times New Roman</vt:lpstr>
      <vt:lpstr>Wingdings</vt:lpstr>
      <vt:lpstr>Office Theme</vt:lpstr>
      <vt:lpstr>List</vt:lpstr>
      <vt:lpstr>Visio</vt:lpstr>
      <vt:lpstr>Základy finančního řízení podniku  Cash flow Finanční analýza</vt:lpstr>
      <vt:lpstr>Finanční analýza</vt:lpstr>
      <vt:lpstr>Finanční analýza</vt:lpstr>
      <vt:lpstr>Zdroje informací</vt:lpstr>
      <vt:lpstr>Uživatelé finanční analýzy</vt:lpstr>
      <vt:lpstr>Externí finanční analýza </vt:lpstr>
      <vt:lpstr>Interní finanční analýza </vt:lpstr>
      <vt:lpstr>Při finanční analýze se používají tyto přístupy: </vt:lpstr>
      <vt:lpstr> Metody finanční analýzy</vt:lpstr>
      <vt:lpstr>Postup finanční analýzy</vt:lpstr>
      <vt:lpstr>Postup analýzy </vt:lpstr>
      <vt:lpstr>Postup finanční analýzy</vt:lpstr>
      <vt:lpstr>Horizontální analýza absolutních ukazatelů</vt:lpstr>
      <vt:lpstr>Prezentace aplikace PowerPoint</vt:lpstr>
      <vt:lpstr>Horizontální analýza VZZ</vt:lpstr>
      <vt:lpstr>Vertikální analýza</vt:lpstr>
      <vt:lpstr>Příklad – vertikální analýza</vt:lpstr>
      <vt:lpstr>Proveďte horizontální a vertikální analýzu z následujících dat za rok 2018</vt:lpstr>
      <vt:lpstr>Horizontální analýza - řešení</vt:lpstr>
      <vt:lpstr>Vertikální analýza - řešení</vt:lpstr>
      <vt:lpstr>Běžné financování – řízení kapitálu</vt:lpstr>
      <vt:lpstr>Běžné financování – řízení kapitálu</vt:lpstr>
      <vt:lpstr>Čistý pracovní kapitál</vt:lpstr>
      <vt:lpstr>Poměrové ukazatele a komparativní analýza</vt:lpstr>
      <vt:lpstr>Ukazatele rentability (výnosnosti,ziskovosti)</vt:lpstr>
      <vt:lpstr>Ukazatele rentability (výnosnosti,ziskovosti)</vt:lpstr>
      <vt:lpstr>Ukazatele rentability (výnosnosti,ziskovosti)</vt:lpstr>
      <vt:lpstr>Ukazatele rentability (výnosnosti,ziskovosti)</vt:lpstr>
      <vt:lpstr>Ukazatele výkonnosti (rentability, ziskovosti)</vt:lpstr>
      <vt:lpstr>Ukazatele výkonnosti (rentability, ziskovosti)</vt:lpstr>
      <vt:lpstr>Hospodářský výsledek versus rentabilita</vt:lpstr>
      <vt:lpstr>Prezentace aplikace PowerPoint</vt:lpstr>
      <vt:lpstr>Ukazatele likvidity</vt:lpstr>
      <vt:lpstr>Ukazatele likvidity</vt:lpstr>
      <vt:lpstr>Ukazatele likvidity</vt:lpstr>
      <vt:lpstr>Ukazatele likvidity</vt:lpstr>
      <vt:lpstr>Prezentace aplikace PowerPoint</vt:lpstr>
      <vt:lpstr>Řešení</vt:lpstr>
      <vt:lpstr>  Formy řešení nedostatku hotovosti </vt:lpstr>
      <vt:lpstr>Řízení krátkodobých přebytků likvidity </vt:lpstr>
      <vt:lpstr>Řízení pracovního kapitálu</vt:lpstr>
      <vt:lpstr>Prezentace aplikace PowerPoint</vt:lpstr>
      <vt:lpstr>Prezentace aplikace PowerPoint</vt:lpstr>
      <vt:lpstr>Prezentace aplikace PowerPoint</vt:lpstr>
      <vt:lpstr>Určení výše OM</vt:lpstr>
      <vt:lpstr>Ukazatele aktivity</vt:lpstr>
      <vt:lpstr>Ukazatele využití aktiv (ukazatele aktivity)</vt:lpstr>
      <vt:lpstr>Ukazatele využití aktiv (ukazatele aktivity)</vt:lpstr>
      <vt:lpstr>Ukazatele využití aktiv (ukazatele aktivity)</vt:lpstr>
      <vt:lpstr>Ukazatele využití aktiv (ukazatele aktivity)</vt:lpstr>
      <vt:lpstr>Ukazatele využití aktiv (ukazatele aktivity)</vt:lpstr>
      <vt:lpstr>Ukazatele využití aktiv (ukazatele aktivity)</vt:lpstr>
      <vt:lpstr>Ukazatele aktivity</vt:lpstr>
      <vt:lpstr>OCP</vt:lpstr>
      <vt:lpstr>Prezentace aplikace PowerPoint</vt:lpstr>
      <vt:lpstr>Prezentace aplikace PowerPoint</vt:lpstr>
      <vt:lpstr>Prezentace aplikace PowerPoint</vt:lpstr>
      <vt:lpstr>Prezentace aplikace PowerPoint</vt:lpstr>
      <vt:lpstr>Ukazatele zadluženosti</vt:lpstr>
      <vt:lpstr>Ukazatele zadluženosti</vt:lpstr>
      <vt:lpstr>Ukazatele zadluženosti</vt:lpstr>
      <vt:lpstr>Ukazatele zadluženosti</vt:lpstr>
      <vt:lpstr>Ukazatele zadluženosti</vt:lpstr>
      <vt:lpstr>Prezentace aplikace PowerPoint</vt:lpstr>
      <vt:lpstr>Př. 4 V tabulkách jsou uvedeny (v mil. Kč) některé položky rozvahy a výkazu zisků a ztrát podniku, zhodnoťte situaci podniku pomocí poměrových ukazatelů. (běžná likvidita, rychlá likvidita, zadluženost, úrokové krytí,obrat aktiv, doba inkasa, obrat zásob, ROA, ROE). </vt:lpstr>
      <vt:lpstr>Řešení</vt:lpstr>
      <vt:lpstr>Řešení</vt:lpstr>
      <vt:lpstr>Prezentace aplikace PowerPoint</vt:lpstr>
      <vt:lpstr>Posuďte pravdivost tvrzení</vt:lpstr>
      <vt:lpstr>Ukazatele kapitálového trhu</vt:lpstr>
      <vt:lpstr>Prezentace aplikace PowerPoint</vt:lpstr>
      <vt:lpstr>Řešení</vt:lpstr>
      <vt:lpstr>Prezentace aplikace PowerPoint</vt:lpstr>
      <vt:lpstr>Řešení:</vt:lpstr>
      <vt:lpstr>Prezentace aplikace PowerPoint</vt:lpstr>
      <vt:lpstr>Prezentace aplikace PowerPoint</vt:lpstr>
      <vt:lpstr>Prezentace aplikace PowerPoint</vt:lpstr>
      <vt:lpstr>Další ukazatele</vt:lpstr>
      <vt:lpstr>Systém ukazatelů Du Pont</vt:lpstr>
      <vt:lpstr>Prezentace aplikace PowerPoint</vt:lpstr>
      <vt:lpstr>Prezentace aplikace PowerPoint</vt:lpstr>
      <vt:lpstr>Souhrnné ukazatele</vt:lpstr>
      <vt:lpstr>Index IN 05</vt:lpstr>
      <vt:lpstr>Spider analýza</vt:lpstr>
      <vt:lpstr>Spider analýza</vt:lpstr>
      <vt:lpstr>Spider analýza</vt:lpstr>
      <vt:lpstr>Ukazatele přidané hodnoty MVA, EVA</vt:lpstr>
      <vt:lpstr>EVA (Economic Value Added - ekonomická přidaná hodnota)</vt:lpstr>
      <vt:lpstr> Slabé stránky finanční analýzy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L9087</dc:creator>
  <cp:lastModifiedBy>Petr Novák</cp:lastModifiedBy>
  <cp:revision>322</cp:revision>
  <dcterms:created xsi:type="dcterms:W3CDTF">2012-07-19T22:32:54Z</dcterms:created>
  <dcterms:modified xsi:type="dcterms:W3CDTF">2022-03-04T14:26:36Z</dcterms:modified>
</cp:coreProperties>
</file>