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5"/>
  </p:notesMasterIdLst>
  <p:sldIdLst>
    <p:sldId id="256" r:id="rId2"/>
    <p:sldId id="1012" r:id="rId3"/>
    <p:sldId id="375" r:id="rId4"/>
    <p:sldId id="1054" r:id="rId5"/>
    <p:sldId id="1055" r:id="rId6"/>
    <p:sldId id="1056" r:id="rId7"/>
    <p:sldId id="1057" r:id="rId8"/>
    <p:sldId id="1058" r:id="rId9"/>
    <p:sldId id="1059" r:id="rId10"/>
    <p:sldId id="1060" r:id="rId11"/>
    <p:sldId id="1061" r:id="rId12"/>
    <p:sldId id="933" r:id="rId13"/>
    <p:sldId id="1062" r:id="rId14"/>
    <p:sldId id="1063" r:id="rId15"/>
    <p:sldId id="1013" r:id="rId16"/>
    <p:sldId id="376" r:id="rId17"/>
    <p:sldId id="1014" r:id="rId18"/>
    <p:sldId id="1015" r:id="rId19"/>
    <p:sldId id="622" r:id="rId20"/>
    <p:sldId id="623" r:id="rId21"/>
    <p:sldId id="652" r:id="rId22"/>
    <p:sldId id="672" r:id="rId23"/>
    <p:sldId id="669" r:id="rId24"/>
    <p:sldId id="655" r:id="rId25"/>
    <p:sldId id="996" r:id="rId26"/>
    <p:sldId id="658" r:id="rId27"/>
    <p:sldId id="659" r:id="rId28"/>
    <p:sldId id="1064" r:id="rId29"/>
    <p:sldId id="383" r:id="rId30"/>
    <p:sldId id="1065" r:id="rId31"/>
    <p:sldId id="385" r:id="rId32"/>
    <p:sldId id="386" r:id="rId33"/>
    <p:sldId id="1066" r:id="rId34"/>
    <p:sldId id="949" r:id="rId35"/>
    <p:sldId id="950" r:id="rId36"/>
    <p:sldId id="951" r:id="rId37"/>
    <p:sldId id="997" r:id="rId38"/>
    <p:sldId id="998" r:id="rId39"/>
    <p:sldId id="275" r:id="rId40"/>
    <p:sldId id="280" r:id="rId41"/>
    <p:sldId id="999" r:id="rId42"/>
    <p:sldId id="378" r:id="rId43"/>
    <p:sldId id="1003" r:id="rId44"/>
    <p:sldId id="379" r:id="rId45"/>
    <p:sldId id="1067" r:id="rId46"/>
    <p:sldId id="1000" r:id="rId47"/>
    <p:sldId id="377" r:id="rId48"/>
    <p:sldId id="381" r:id="rId49"/>
    <p:sldId id="289" r:id="rId50"/>
    <p:sldId id="291" r:id="rId51"/>
    <p:sldId id="292" r:id="rId52"/>
    <p:sldId id="1068" r:id="rId53"/>
    <p:sldId id="1069" r:id="rId54"/>
    <p:sldId id="1070" r:id="rId55"/>
    <p:sldId id="408" r:id="rId56"/>
    <p:sldId id="1071" r:id="rId57"/>
    <p:sldId id="409" r:id="rId58"/>
    <p:sldId id="410" r:id="rId59"/>
    <p:sldId id="411" r:id="rId60"/>
    <p:sldId id="412" r:id="rId61"/>
    <p:sldId id="277" r:id="rId62"/>
    <p:sldId id="1005" r:id="rId63"/>
    <p:sldId id="269" r:id="rId6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7" autoAdjust="0"/>
    <p:restoredTop sz="85072" autoAdjust="0"/>
  </p:normalViewPr>
  <p:slideViewPr>
    <p:cSldViewPr snapToGrid="0" snapToObjects="1">
      <p:cViewPr varScale="1">
        <p:scale>
          <a:sx n="77" d="100"/>
          <a:sy n="77" d="100"/>
        </p:scale>
        <p:origin x="14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715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22.02.2023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4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179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46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368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5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321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661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82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C4C0B08-1653-47DA-BBF0-5767193BC86C}" type="slidenum">
              <a:rPr lang="cs-CZ" b="0">
                <a:latin typeface="Arial" pitchFamily="34" charset="0"/>
              </a:rPr>
              <a:pPr eaLnBrk="1" hangingPunct="1"/>
              <a:t>17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153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94564" name="Zástupný symbol pro číslo snímku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947B06AC-A806-4A93-8518-D812CAC2BF95}" type="slidenum">
              <a:rPr lang="cs-CZ" sz="1200" b="0">
                <a:latin typeface="Arial" pitchFamily="34" charset="0"/>
              </a:rPr>
              <a:pPr algn="r" eaLnBrk="1" hangingPunct="1"/>
              <a:t>18</a:t>
            </a:fld>
            <a:endParaRPr lang="cs-CZ" sz="1200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46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0B1896-8339-4312-8108-ED07FAB18366}" type="slidenum">
              <a:rPr lang="cs-CZ" altLang="cs-CZ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66344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/>
              <a:t>Ing. Lucie Meixnerová, Ph.D.</a:t>
            </a:r>
          </a:p>
        </p:txBody>
      </p:sp>
    </p:spTree>
    <p:extLst>
      <p:ext uri="{BB962C8B-B14F-4D97-AF65-F5344CB8AC3E}">
        <p14:creationId xmlns:p14="http://schemas.microsoft.com/office/powerpoint/2010/main" val="3426946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/>
              <a:t>Ing. Lucie Meixnerová, Ph.D.</a:t>
            </a:r>
          </a:p>
        </p:txBody>
      </p:sp>
    </p:spTree>
    <p:extLst>
      <p:ext uri="{BB962C8B-B14F-4D97-AF65-F5344CB8AC3E}">
        <p14:creationId xmlns:p14="http://schemas.microsoft.com/office/powerpoint/2010/main" val="3424790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/>
              <a:t>Ing. Lucie Meixnerová, Ph.D.</a:t>
            </a:r>
          </a:p>
        </p:txBody>
      </p:sp>
    </p:spTree>
    <p:extLst>
      <p:ext uri="{BB962C8B-B14F-4D97-AF65-F5344CB8AC3E}">
        <p14:creationId xmlns:p14="http://schemas.microsoft.com/office/powerpoint/2010/main" val="41367079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691401F-F264-4287-9E68-8136EB7DEAC3}" type="slidenum">
              <a:rPr lang="cs-CZ" b="0">
                <a:latin typeface="Arial" pitchFamily="34" charset="0"/>
              </a:rPr>
              <a:pPr eaLnBrk="1" hangingPunct="1"/>
              <a:t>28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64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0037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C355EFC-E890-45F8-80FE-61CB85C08869}" type="slidenum">
              <a:rPr lang="cs-CZ" b="0">
                <a:latin typeface="Arial" pitchFamily="34" charset="0"/>
              </a:rPr>
              <a:pPr eaLnBrk="1" hangingPunct="1"/>
              <a:t>29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132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1ACC74E-A977-4FE6-8565-C25B3341D77C}" type="slidenum">
              <a:rPr lang="cs-CZ" b="0">
                <a:latin typeface="Arial" pitchFamily="34" charset="0"/>
              </a:rPr>
              <a:pPr eaLnBrk="1" hangingPunct="1"/>
              <a:t>30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183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F595B22-D9C1-4441-9214-FD86694A24A9}" type="slidenum">
              <a:rPr lang="cs-CZ" b="0">
                <a:latin typeface="Arial" pitchFamily="34" charset="0"/>
              </a:rPr>
              <a:pPr eaLnBrk="1" hangingPunct="1"/>
              <a:t>31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8826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CFDF87F-A9E4-403B-B700-67DF6565A8B4}" type="slidenum">
              <a:rPr lang="cs-CZ" b="0">
                <a:latin typeface="Arial" pitchFamily="34" charset="0"/>
              </a:rPr>
              <a:pPr eaLnBrk="1" hangingPunct="1"/>
              <a:t>32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220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65F4995-C4E7-476E-BDC6-40A8F6B0830F}" type="slidenum">
              <a:rPr lang="cs-CZ" b="0">
                <a:latin typeface="Arial" pitchFamily="34" charset="0"/>
              </a:rPr>
              <a:pPr eaLnBrk="1" hangingPunct="1"/>
              <a:t>33</a:t>
            </a:fld>
            <a:endParaRPr lang="cs-CZ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EF3F286-E4BC-4195-8194-87802C041A17}" type="slidenum">
              <a:rPr lang="cs-CZ" b="0">
                <a:latin typeface="Arial" pitchFamily="34" charset="0"/>
              </a:rPr>
              <a:pPr eaLnBrk="1" hangingPunct="1"/>
              <a:t>35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6489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716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AF8934C-5148-4AF9-97F7-4A7C2E37EEB5}" type="slidenum">
              <a:rPr lang="cs-CZ" b="0">
                <a:latin typeface="Arial" pitchFamily="34" charset="0"/>
              </a:rPr>
              <a:pPr eaLnBrk="1" hangingPunct="1"/>
              <a:t>36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324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716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AF8934C-5148-4AF9-97F7-4A7C2E37EEB5}" type="slidenum">
              <a:rPr lang="cs-CZ" b="0">
                <a:latin typeface="Arial" pitchFamily="34" charset="0"/>
              </a:rPr>
              <a:pPr eaLnBrk="1" hangingPunct="1"/>
              <a:t>37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7577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98660" name="Zástupný symbol pro číslo snímku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7C23F3F0-FA3E-4607-856D-5D25E1F53C36}" type="slidenum">
              <a:rPr lang="cs-CZ" sz="1200" b="0">
                <a:latin typeface="Arial" pitchFamily="34" charset="0"/>
              </a:rPr>
              <a:pPr algn="r" eaLnBrk="1" hangingPunct="1"/>
              <a:t>38</a:t>
            </a:fld>
            <a:endParaRPr lang="cs-CZ" sz="1200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632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60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EBE316A-DE26-415C-AD08-3E65CA0BDB67}" type="slidenum">
              <a:rPr lang="cs-CZ" altLang="cs-CZ" b="0">
                <a:latin typeface="Arial" panose="020B0604020202020204" pitchFamily="34" charset="0"/>
              </a:rPr>
              <a:pPr eaLnBrk="1" hangingPunct="1"/>
              <a:t>50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42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9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1840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70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E9D9590-5D05-4639-9447-6A0969E6C0DA}" type="slidenum">
              <a:rPr lang="cs-CZ" altLang="cs-CZ" b="0">
                <a:latin typeface="Arial" panose="020B0604020202020204" pitchFamily="34" charset="0"/>
              </a:rPr>
              <a:pPr eaLnBrk="1" hangingPunct="1"/>
              <a:t>51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8867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42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F3DD6CA-6FE6-485F-AE19-EDCA3C22C32B}" type="slidenum">
              <a:rPr lang="cs-CZ" altLang="cs-CZ" b="0">
                <a:latin typeface="Arial" panose="020B0604020202020204" pitchFamily="34" charset="0"/>
              </a:rPr>
              <a:pPr eaLnBrk="1" hangingPunct="1"/>
              <a:t>52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239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52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9DAAE72-71E4-4FA6-A90F-2370A20FCE8D}" type="slidenum">
              <a:rPr lang="cs-CZ" altLang="cs-CZ" b="0">
                <a:latin typeface="Arial" panose="020B0604020202020204" pitchFamily="34" charset="0"/>
              </a:rPr>
              <a:pPr eaLnBrk="1" hangingPunct="1"/>
              <a:t>53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240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62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08B3738-DD05-4E7A-9159-1C0203BA5607}" type="slidenum">
              <a:rPr lang="cs-CZ" altLang="cs-CZ" b="0">
                <a:latin typeface="Arial" panose="020B0604020202020204" pitchFamily="34" charset="0"/>
              </a:rPr>
              <a:pPr eaLnBrk="1" hangingPunct="1"/>
              <a:t>54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641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931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6B2E7FB-A386-4DB4-A1A0-92265DBCE09F}" type="slidenum">
              <a:rPr lang="cs-CZ" b="0">
                <a:latin typeface="Arial" pitchFamily="34" charset="0"/>
              </a:rPr>
              <a:pPr eaLnBrk="1" hangingPunct="1"/>
              <a:t>55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5043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03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A3505B3-67C5-44DF-B655-FEC462990E32}" type="slidenum">
              <a:rPr lang="cs-CZ" altLang="cs-CZ" b="0">
                <a:latin typeface="Arial" panose="020B0604020202020204" pitchFamily="34" charset="0"/>
              </a:rPr>
              <a:pPr eaLnBrk="1" hangingPunct="1"/>
              <a:t>56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016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6C34B3A-C921-4BD2-81D0-3B39714ACC16}" type="slidenum">
              <a:rPr lang="cs-CZ" b="0">
                <a:latin typeface="Arial" pitchFamily="34" charset="0"/>
              </a:rPr>
              <a:pPr eaLnBrk="1" hangingPunct="1"/>
              <a:t>57</a:t>
            </a:fld>
            <a:endParaRPr lang="cs-CZ" b="0">
              <a:latin typeface="Arial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/>
              <a:t>Hrubá marže = u/p</a:t>
            </a:r>
          </a:p>
        </p:txBody>
      </p:sp>
    </p:spTree>
    <p:extLst>
      <p:ext uri="{BB962C8B-B14F-4D97-AF65-F5344CB8AC3E}">
        <p14:creationId xmlns:p14="http://schemas.microsoft.com/office/powerpoint/2010/main" val="287751533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952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54DB60F-D873-4305-8451-42D68C8B3070}" type="slidenum">
              <a:rPr lang="cs-CZ" b="0">
                <a:latin typeface="Arial" pitchFamily="34" charset="0"/>
              </a:rPr>
              <a:pPr eaLnBrk="1" hangingPunct="1"/>
              <a:t>58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2525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962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DC6082F-30F7-4C79-A0B9-04312018C275}" type="slidenum">
              <a:rPr lang="cs-CZ" b="0">
                <a:latin typeface="Arial" pitchFamily="34" charset="0"/>
              </a:rPr>
              <a:pPr eaLnBrk="1" hangingPunct="1"/>
              <a:t>59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4633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972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1F4458A-F0E1-41AD-AD9B-DBE0F24DB454}" type="slidenum">
              <a:rPr lang="cs-CZ" b="0">
                <a:latin typeface="Arial" pitchFamily="34" charset="0"/>
              </a:rPr>
              <a:pPr eaLnBrk="1" hangingPunct="1"/>
              <a:t>60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956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01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24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20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533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25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15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53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008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29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4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40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5A050E-9779-4415-9B22-715F75C1E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042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141788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751388" y="981075"/>
            <a:ext cx="4141787" cy="514985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84AE3-B1E0-495A-949D-39B3F143BB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679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novak@mvso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049807"/>
            <a:ext cx="7858124" cy="2078856"/>
          </a:xfrm>
        </p:spPr>
        <p:txBody>
          <a:bodyPr lIns="0" tIns="0" rIns="0" bIns="0" anchor="t" anchorCtr="0">
            <a:normAutofit fontScale="90000"/>
          </a:bodyPr>
          <a:lstStyle/>
          <a:p>
            <a:br>
              <a:rPr lang="cs-CZ" sz="5000" b="1" dirty="0">
                <a:solidFill>
                  <a:srgbClr val="FF0000"/>
                </a:solidFill>
              </a:rPr>
            </a:br>
            <a:r>
              <a:rPr lang="cs-CZ" sz="5000" b="1" dirty="0">
                <a:solidFill>
                  <a:srgbClr val="FF0000"/>
                </a:solidFill>
              </a:rPr>
              <a:t>Kalkulace</a:t>
            </a:r>
            <a:br>
              <a:rPr lang="cs-CZ" sz="5000" b="1" dirty="0">
                <a:solidFill>
                  <a:srgbClr val="FF0000"/>
                </a:solidFill>
              </a:rPr>
            </a:br>
            <a:endParaRPr lang="cs-CZ" sz="50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4731026"/>
            <a:ext cx="7572374" cy="130782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doc. Ing. Petr Novák, Ph.D. </a:t>
            </a:r>
            <a:endParaRPr lang="cs-CZ" sz="2400" i="1" dirty="0">
              <a:latin typeface="Arial" pitchFamily="34" charset="0"/>
              <a:cs typeface="Arial" pitchFamily="34" charset="0"/>
            </a:endParaRPr>
          </a:p>
          <a:p>
            <a:r>
              <a:rPr lang="cs-CZ" sz="19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Email: </a:t>
            </a:r>
            <a:r>
              <a:rPr lang="cs-CZ" sz="2000" dirty="0">
                <a:latin typeface="Arial" pitchFamily="34" charset="0"/>
                <a:cs typeface="Arial" pitchFamily="34" charset="0"/>
                <a:hlinkClick r:id="rId3"/>
              </a:rPr>
              <a:t>petr.novak@mvso.cz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Line 2"/>
          <p:cNvSpPr>
            <a:spLocks noChangeShapeType="1"/>
          </p:cNvSpPr>
          <p:nvPr/>
        </p:nvSpPr>
        <p:spPr bwMode="auto">
          <a:xfrm flipH="1">
            <a:off x="3603902" y="1835150"/>
            <a:ext cx="360362" cy="792162"/>
          </a:xfrm>
          <a:prstGeom prst="line">
            <a:avLst/>
          </a:prstGeom>
          <a:noFill/>
          <a:ln w="792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395288" y="889000"/>
            <a:ext cx="82296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1313" indent="-341313" defTabSz="44926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Tahoma" pitchFamily="34" charset="0"/>
              </a:rPr>
              <a:t>Z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kladn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ot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zky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spojen</a:t>
            </a:r>
            <a:r>
              <a:rPr lang="en-GB" sz="2800" dirty="0" err="1">
                <a:latin typeface="Verdana"/>
              </a:rPr>
              <a:t>é</a:t>
            </a:r>
            <a:r>
              <a:rPr lang="en-GB" sz="2800" dirty="0">
                <a:latin typeface="Tahoma" pitchFamily="34" charset="0"/>
              </a:rPr>
              <a:t> s </a:t>
            </a:r>
            <a:r>
              <a:rPr lang="en-GB" sz="2800" dirty="0" err="1">
                <a:latin typeface="Tahoma" pitchFamily="34" charset="0"/>
              </a:rPr>
              <a:t>kalkulac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:</a:t>
            </a:r>
            <a:br>
              <a:rPr lang="en-GB" sz="2800" b="0" dirty="0"/>
            </a:br>
            <a:r>
              <a:rPr lang="en-GB" sz="2800" b="1" dirty="0"/>
              <a:t>„</a:t>
            </a:r>
            <a:r>
              <a:rPr lang="en-GB" sz="2800" b="1" i="1" dirty="0"/>
              <a:t>PROČ“             „JAK“</a:t>
            </a: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4555"/>
            <a:ext cx="8229600" cy="830133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 dirty="0"/>
              <a:t>KALKULACE NÁKLADŮ</a:t>
            </a:r>
          </a:p>
        </p:txBody>
      </p:sp>
      <p:sp>
        <p:nvSpPr>
          <p:cNvPr id="18023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636838"/>
            <a:ext cx="8435975" cy="3494087"/>
          </a:xfrm>
        </p:spPr>
        <p:txBody>
          <a:bodyPr>
            <a:normAutofit fontScale="92500" lnSpcReduction="10000"/>
          </a:bodyPr>
          <a:lstStyle/>
          <a:p>
            <a:pPr marL="533400" indent="-533400" algn="just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Využití různých kalkulačních modelů pro zachycení nákladů – kalkulační vzorce </a:t>
            </a:r>
            <a:r>
              <a:rPr lang="cs-CZ">
                <a:latin typeface="Times New Roman" pitchFamily="18" charset="0"/>
                <a:sym typeface="Symbol" pitchFamily="18" charset="2"/>
              </a:rPr>
              <a:t> uplatňování alokačních principů</a:t>
            </a:r>
          </a:p>
          <a:p>
            <a:pPr marL="533400" indent="-533400" algn="just">
              <a:lnSpc>
                <a:spcPct val="90000"/>
              </a:lnSpc>
            </a:pPr>
            <a:endParaRPr lang="cs-CZ">
              <a:latin typeface="Times New Roman" pitchFamily="18" charset="0"/>
              <a:sym typeface="Symbol" pitchFamily="18" charset="2"/>
            </a:endParaRPr>
          </a:p>
          <a:p>
            <a:pPr marL="533400" indent="-533400" algn="just">
              <a:lnSpc>
                <a:spcPct val="90000"/>
              </a:lnSpc>
            </a:pPr>
            <a:r>
              <a:rPr lang="cs-CZ">
                <a:latin typeface="Times New Roman" pitchFamily="18" charset="0"/>
                <a:sym typeface="Symbol" pitchFamily="18" charset="2"/>
              </a:rPr>
              <a:t>Alokační fáze:</a:t>
            </a:r>
          </a:p>
          <a:p>
            <a:pPr marL="914400" lvl="1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>
                <a:latin typeface="Times New Roman" pitchFamily="18" charset="0"/>
                <a:sym typeface="Symbol" pitchFamily="18" charset="2"/>
              </a:rPr>
              <a:t>Přiřazení přímých nákladů objektu alokace </a:t>
            </a:r>
          </a:p>
          <a:p>
            <a:pPr marL="914400" lvl="1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>
                <a:latin typeface="Times New Roman" pitchFamily="18" charset="0"/>
                <a:sym typeface="Symbol" pitchFamily="18" charset="2"/>
              </a:rPr>
              <a:t>Vyjádření nepřímých nákladů k objektu </a:t>
            </a:r>
          </a:p>
          <a:p>
            <a:pPr marL="914400" lvl="1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>
                <a:latin typeface="Times New Roman" pitchFamily="18" charset="0"/>
                <a:sym typeface="Symbol" pitchFamily="18" charset="2"/>
              </a:rPr>
              <a:t>Co nejpřesnější vyjádření nepřímých nákladů </a:t>
            </a:r>
          </a:p>
          <a:p>
            <a:pPr marL="533400" indent="-533400" algn="just">
              <a:lnSpc>
                <a:spcPct val="90000"/>
              </a:lnSpc>
              <a:buFont typeface="Wingdings" pitchFamily="2" charset="2"/>
              <a:buNone/>
            </a:pPr>
            <a:endParaRPr lang="cs-CZ">
              <a:latin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66824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/>
        </p:spPr>
        <p:txBody>
          <a:bodyPr>
            <a:normAutofit/>
          </a:bodyPr>
          <a:lstStyle/>
          <a:p>
            <a:r>
              <a:rPr lang="cs-CZ" b="1" dirty="0"/>
              <a:t>KALKULACE NÁKLADŮ - alokace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012" y="4149079"/>
            <a:ext cx="9108503" cy="2708921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sz="2000" b="1" dirty="0">
                <a:latin typeface="Times New Roman" pitchFamily="18" charset="0"/>
              </a:rPr>
              <a:t>Principy alokace</a:t>
            </a:r>
            <a:r>
              <a:rPr lang="cs-CZ" sz="2000" dirty="0">
                <a:latin typeface="Times New Roman" pitchFamily="18" charset="0"/>
              </a:rPr>
              <a:t> </a:t>
            </a:r>
          </a:p>
          <a:p>
            <a:pPr algn="just"/>
            <a:r>
              <a:rPr lang="cs-CZ" sz="2000" dirty="0">
                <a:latin typeface="Times New Roman" pitchFamily="18" charset="0"/>
              </a:rPr>
              <a:t>princip </a:t>
            </a:r>
            <a:r>
              <a:rPr lang="cs-CZ" sz="2000" b="1" dirty="0">
                <a:latin typeface="Times New Roman" pitchFamily="18" charset="0"/>
              </a:rPr>
              <a:t>příčinné souvislosti</a:t>
            </a:r>
            <a:r>
              <a:rPr lang="cs-CZ" sz="2000" dirty="0">
                <a:latin typeface="Times New Roman" pitchFamily="18" charset="0"/>
              </a:rPr>
              <a:t> - každý výkon má být zatížen pouze takovými náklady, které příčinně vyvolal.</a:t>
            </a:r>
          </a:p>
          <a:p>
            <a:pPr algn="just"/>
            <a:r>
              <a:rPr lang="cs-CZ" sz="2000" dirty="0">
                <a:latin typeface="Times New Roman" pitchFamily="18" charset="0"/>
              </a:rPr>
              <a:t>princip </a:t>
            </a:r>
            <a:r>
              <a:rPr lang="cs-CZ" sz="2000" b="1" dirty="0">
                <a:latin typeface="Times New Roman" pitchFamily="18" charset="0"/>
              </a:rPr>
              <a:t>únosnosti nákladů</a:t>
            </a:r>
            <a:r>
              <a:rPr lang="cs-CZ" sz="2000" dirty="0">
                <a:latin typeface="Times New Roman" pitchFamily="18" charset="0"/>
              </a:rPr>
              <a:t> - nezjišťuje, jaké náklady objekt alokace vyvolal, ale </a:t>
            </a:r>
            <a:r>
              <a:rPr lang="cs-CZ" sz="2000" b="1" dirty="0">
                <a:latin typeface="Times New Roman" pitchFamily="18" charset="0"/>
              </a:rPr>
              <a:t>jakou výši nákladů je schopen „unést“ např. v prodejní ceně.</a:t>
            </a:r>
          </a:p>
          <a:p>
            <a:pPr algn="just"/>
            <a:r>
              <a:rPr lang="cs-CZ" sz="2000" dirty="0">
                <a:latin typeface="Times New Roman" pitchFamily="18" charset="0"/>
              </a:rPr>
              <a:t>princip </a:t>
            </a:r>
            <a:r>
              <a:rPr lang="cs-CZ" sz="2000" b="1" dirty="0">
                <a:latin typeface="Times New Roman" pitchFamily="18" charset="0"/>
              </a:rPr>
              <a:t>průměrování</a:t>
            </a:r>
            <a:r>
              <a:rPr lang="cs-CZ" sz="2000" dirty="0">
                <a:latin typeface="Times New Roman" pitchFamily="18" charset="0"/>
              </a:rPr>
              <a:t> - „Jaké náklady v průměru připadají na určitý výrobek?“</a:t>
            </a:r>
          </a:p>
        </p:txBody>
      </p:sp>
      <p:pic>
        <p:nvPicPr>
          <p:cNvPr id="1843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770" y="1023066"/>
            <a:ext cx="4140460" cy="312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0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>
          <a:xfrm>
            <a:off x="272830" y="-122248"/>
            <a:ext cx="8229600" cy="1143000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 dirty="0"/>
              <a:t>Kalkulační vzorce</a:t>
            </a:r>
          </a:p>
        </p:txBody>
      </p:sp>
      <p:sp>
        <p:nvSpPr>
          <p:cNvPr id="182280" name="Rectangle 3"/>
          <p:cNvSpPr>
            <a:spLocks noGrp="1" noChangeArrowheads="1"/>
          </p:cNvSpPr>
          <p:nvPr>
            <p:ph idx="1"/>
          </p:nvPr>
        </p:nvSpPr>
        <p:spPr>
          <a:xfrm>
            <a:off x="1006082" y="609429"/>
            <a:ext cx="8280722" cy="1944217"/>
          </a:xfrm>
          <a:ln/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sz="2400" b="1" dirty="0">
                <a:solidFill>
                  <a:srgbClr val="C00000"/>
                </a:solidFill>
              </a:rPr>
              <a:t>Všeobecný (typový) kalkulační vzorec</a:t>
            </a:r>
          </a:p>
          <a:p>
            <a:pPr marL="609600" indent="-609600">
              <a:buFont typeface="Wingdings" pitchFamily="2" charset="2"/>
              <a:buNone/>
            </a:pPr>
            <a:endParaRPr lang="cs-CZ" sz="2000" b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4BF3838-76F7-4C27-895D-375C7EE343E9}"/>
              </a:ext>
            </a:extLst>
          </p:cNvPr>
          <p:cNvGraphicFramePr>
            <a:graphicFrameLocks noGrp="1"/>
          </p:cNvGraphicFramePr>
          <p:nvPr/>
        </p:nvGraphicFramePr>
        <p:xfrm>
          <a:off x="641570" y="1173656"/>
          <a:ext cx="7860860" cy="5639720"/>
        </p:xfrm>
        <a:graphic>
          <a:graphicData uri="http://schemas.openxmlformats.org/drawingml/2006/table">
            <a:tbl>
              <a:tblPr/>
              <a:tblGrid>
                <a:gridCol w="1500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Přímý materiál 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(suroviny, materiál, polotovary, nakupované výrobky)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Přímé mzdy 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(mzdy provozních dělníků, prémie, odměny, příplatky, doplatky)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3.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Ostatní přímé náklady 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(technologická paliva a energie, odpisy, přepravné, opravy, náklady na technický rozvoj atd.)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4.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Výrobní režie (technologická a všeobecná)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(náklady související s řízením výrobních činností, s obsluhou procesu)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Σ (1.-4.)</a:t>
                      </a:r>
                      <a:endParaRPr lang="cs-CZ" sz="160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Vlastní náklady výroby (výrobní cena)</a:t>
                      </a:r>
                      <a:endParaRPr lang="cs-CZ" sz="1600" dirty="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5.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Správní režie </a:t>
                      </a: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(může obsahovat zásobovací režii)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(související s řízením a správou organizace)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Σ (1.-5.)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Vlastní náklady výkonu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2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6.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Odbytové náklady </a:t>
                      </a: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(může být součástí správní režie)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(expedice, reklama, propagace, odbyt)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Σ (1.-6.)</a:t>
                      </a:r>
                      <a:endParaRPr lang="cs-CZ" sz="160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Úplné vlastní náklady výkonu</a:t>
                      </a:r>
                      <a:endParaRPr lang="cs-CZ" sz="1600" dirty="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7.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Výsledek hospodaření – zisk/ztráta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Σ (1.-7.)</a:t>
                      </a:r>
                      <a:endParaRPr lang="cs-CZ" sz="1600" dirty="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Cena (prodejní)</a:t>
                      </a:r>
                      <a:endParaRPr lang="cs-CZ" sz="1600" dirty="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673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-98425"/>
            <a:ext cx="8229600" cy="1143000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 dirty="0"/>
              <a:t>Kalkulační vzorce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147050" cy="719138"/>
          </a:xfrm>
          <a:ln/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sz="2000" b="1"/>
              <a:t>Všeobecný (typový) kalkulační vzorec</a:t>
            </a:r>
          </a:p>
        </p:txBody>
      </p:sp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3" y="1597025"/>
            <a:ext cx="6370637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1691680" y="5982666"/>
            <a:ext cx="578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 dirty="0">
                <a:latin typeface="Times New Roman" pitchFamily="18" charset="0"/>
              </a:rPr>
              <a:t>Schéma konstrukce typového kalkulačního vzorce </a:t>
            </a:r>
            <a:r>
              <a:rPr lang="en-US" sz="1600" dirty="0">
                <a:latin typeface="Times New Roman" pitchFamily="18" charset="0"/>
              </a:rPr>
              <a:t>[</a:t>
            </a:r>
            <a:r>
              <a:rPr lang="cs-CZ" sz="1600" dirty="0">
                <a:latin typeface="Times New Roman" pitchFamily="18" charset="0"/>
              </a:rPr>
              <a:t>Novák, 2009</a:t>
            </a:r>
            <a:r>
              <a:rPr lang="en-US" sz="1600" dirty="0">
                <a:latin typeface="Times New Roman" pitchFamily="18" charset="0"/>
              </a:rPr>
              <a:t>]</a:t>
            </a:r>
            <a:endParaRPr lang="cs-CZ" sz="16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16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5185"/>
            <a:ext cx="8229600" cy="1143000"/>
          </a:xfrm>
          <a:noFill/>
          <a:ln/>
        </p:spPr>
        <p:txBody>
          <a:bodyPr/>
          <a:lstStyle/>
          <a:p>
            <a:r>
              <a:rPr lang="cs-CZ" b="1" dirty="0"/>
              <a:t>Kalkulační vzorce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640960" cy="5184576"/>
          </a:xfrm>
          <a:ln/>
        </p:spPr>
        <p:txBody>
          <a:bodyPr/>
          <a:lstStyle/>
          <a:p>
            <a:pPr marL="363538" indent="-363538" algn="just">
              <a:buFont typeface="Wingdings" pitchFamily="2" charset="2"/>
              <a:buNone/>
            </a:pPr>
            <a:r>
              <a:rPr lang="cs-CZ" sz="2400" b="1" dirty="0">
                <a:latin typeface="Times New Roman" pitchFamily="18" charset="0"/>
              </a:rPr>
              <a:t>Všeobecný (typový) kalkulační vzorec</a:t>
            </a:r>
          </a:p>
          <a:p>
            <a:pPr marL="363538" indent="-363538" algn="just">
              <a:buFont typeface="Wingdings" pitchFamily="2" charset="2"/>
              <a:buNone/>
            </a:pPr>
            <a:r>
              <a:rPr lang="cs-CZ" sz="2400" dirty="0">
                <a:latin typeface="Times New Roman" pitchFamily="18" charset="0"/>
              </a:rPr>
              <a:t>Položky kalkulačního vzorce se tedy rozdělují na dvě skupiny: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pPr marL="363538" indent="-363538" algn="just"/>
            <a:r>
              <a:rPr lang="cs-CZ" sz="2400" dirty="0">
                <a:latin typeface="Times New Roman" pitchFamily="18" charset="0"/>
              </a:rPr>
              <a:t>přímé (jednicové) náklady (přímo souvisí s příslušným výkonem), na kalkulační jednici se určují přímo na základě norem nebo přesným zjištěním jejich skutečné výšky (první 3 položky kalkulačního vzorce),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pPr marL="363538" indent="-363538" algn="just"/>
            <a:r>
              <a:rPr lang="cs-CZ" sz="2400" dirty="0">
                <a:latin typeface="Times New Roman" pitchFamily="18" charset="0"/>
              </a:rPr>
              <a:t>nepřímé (režijní) náklady, které se týkají vícerých výkonů, jsou společné pro všechny vyráběné výrobky. Na kalkulační jednici se vypočítají jen určitým rozvrhnutím (dělením, rozpočítáním, přirážkou, odčítáním apod.). 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521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-209363" y="62558"/>
            <a:ext cx="8568952" cy="980728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/>
              <a:t>Kalkulační vzorce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6975"/>
            <a:ext cx="8785671" cy="5661025"/>
          </a:xfrm>
          <a:noFill/>
          <a:ln/>
        </p:spPr>
        <p:txBody>
          <a:bodyPr/>
          <a:lstStyle/>
          <a:p>
            <a:pPr marL="363538" indent="-363538" algn="just">
              <a:buFont typeface="Wingdings" pitchFamily="2" charset="2"/>
              <a:buNone/>
            </a:pPr>
            <a:r>
              <a:rPr lang="cs-CZ" sz="2000" b="1" dirty="0">
                <a:latin typeface="Times New Roman" pitchFamily="18" charset="0"/>
              </a:rPr>
              <a:t>Způsob stanovení vlastních nákladů na kalkulační jednici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r>
              <a:rPr lang="cs-CZ" sz="2000" b="1" dirty="0">
                <a:latin typeface="Times New Roman" pitchFamily="18" charset="0"/>
              </a:rPr>
              <a:t>Základna pro rozvrhování režijních nákladů (rozvrhová základna):</a:t>
            </a:r>
          </a:p>
          <a:p>
            <a:pPr marL="363538" indent="-363538" algn="just"/>
            <a:r>
              <a:rPr lang="cs-CZ" sz="2000" dirty="0">
                <a:latin typeface="Times New Roman" pitchFamily="18" charset="0"/>
              </a:rPr>
              <a:t>veličiny peněžní, naturální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</p:txBody>
      </p:sp>
      <p:pic>
        <p:nvPicPr>
          <p:cNvPr id="191493" name="Picture 5" descr="neuroma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40720"/>
            <a:ext cx="989013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1494" name="Picture 6" descr="optitabs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988195"/>
            <a:ext cx="727075" cy="10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495" name="Line 7"/>
          <p:cNvSpPr>
            <a:spLocks noChangeShapeType="1"/>
          </p:cNvSpPr>
          <p:nvPr/>
        </p:nvSpPr>
        <p:spPr bwMode="auto">
          <a:xfrm flipV="1">
            <a:off x="1835150" y="2708920"/>
            <a:ext cx="1296988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V="1">
            <a:off x="1835150" y="3645545"/>
            <a:ext cx="136842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250825" y="3318520"/>
            <a:ext cx="1509713" cy="7016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PŘÍMÉ NÁKLADY</a:t>
            </a:r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250825" y="2348557"/>
            <a:ext cx="1509713" cy="7016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PŘÍMÉ NÁKLADY</a:t>
            </a:r>
          </a:p>
        </p:txBody>
      </p:sp>
      <p:grpSp>
        <p:nvGrpSpPr>
          <p:cNvPr id="191499" name="Group 11"/>
          <p:cNvGrpSpPr>
            <a:grpSpLocks/>
          </p:cNvGrpSpPr>
          <p:nvPr/>
        </p:nvGrpSpPr>
        <p:grpSpPr bwMode="auto">
          <a:xfrm>
            <a:off x="4932363" y="1700857"/>
            <a:ext cx="4086225" cy="2520950"/>
            <a:chOff x="295" y="1026"/>
            <a:chExt cx="2574" cy="1588"/>
          </a:xfrm>
        </p:grpSpPr>
        <p:pic>
          <p:nvPicPr>
            <p:cNvPr id="191500" name="Picture 12" descr="neuromax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5" y="1933"/>
              <a:ext cx="624" cy="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1501" name="Picture 13" descr="optitabs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0" y="1026"/>
              <a:ext cx="427" cy="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1502" name="Text Box 14"/>
            <p:cNvSpPr txBox="1">
              <a:spLocks noChangeArrowheads="1"/>
            </p:cNvSpPr>
            <p:nvPr/>
          </p:nvSpPr>
          <p:spPr bwMode="auto">
            <a:xfrm>
              <a:off x="295" y="1706"/>
              <a:ext cx="952" cy="44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  <a:cs typeface="Arial" pitchFamily="34" charset="0"/>
                </a:rPr>
                <a:t>NEPŘÍMÉ NÁKLADY</a:t>
              </a:r>
            </a:p>
          </p:txBody>
        </p: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 flipV="1">
              <a:off x="1202" y="1389"/>
              <a:ext cx="998" cy="544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1504" name="Line 16"/>
            <p:cNvSpPr>
              <a:spLocks noChangeShapeType="1"/>
            </p:cNvSpPr>
            <p:nvPr/>
          </p:nvSpPr>
          <p:spPr bwMode="auto">
            <a:xfrm>
              <a:off x="1202" y="1888"/>
              <a:ext cx="952" cy="36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1505" name="Text Box 17"/>
            <p:cNvSpPr txBox="1">
              <a:spLocks noChangeArrowheads="1"/>
            </p:cNvSpPr>
            <p:nvPr/>
          </p:nvSpPr>
          <p:spPr bwMode="auto">
            <a:xfrm>
              <a:off x="1474" y="1752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000" b="0" i="1">
                  <a:latin typeface="Arial" pitchFamily="34" charset="0"/>
                  <a:cs typeface="Arial" pitchFamily="34" charset="0"/>
                </a:rPr>
                <a:t>alokace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5825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4"/>
            <a:ext cx="8229600" cy="1143000"/>
          </a:xfrm>
          <a:noFill/>
          <a:ln/>
        </p:spPr>
        <p:txBody>
          <a:bodyPr/>
          <a:lstStyle/>
          <a:p>
            <a:r>
              <a:rPr lang="cs-CZ" b="1" dirty="0"/>
              <a:t>Kalkulační vzorce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-27383" y="1052736"/>
            <a:ext cx="8147050" cy="719138"/>
          </a:xfrm>
          <a:ln/>
        </p:spPr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cs-CZ" sz="2400" b="1" dirty="0">
                <a:solidFill>
                  <a:srgbClr val="C00000"/>
                </a:solidFill>
              </a:rPr>
              <a:t>Retrográdní kalkulační vzorec</a:t>
            </a: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5292725" y="4719638"/>
            <a:ext cx="36718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1600">
                <a:latin typeface="Times New Roman" pitchFamily="18" charset="0"/>
              </a:rPr>
              <a:t>Schéma retrográdního kalkulačního vzorce </a:t>
            </a:r>
            <a:r>
              <a:rPr lang="en-US" sz="1600">
                <a:latin typeface="Times New Roman" pitchFamily="18" charset="0"/>
              </a:rPr>
              <a:t>[</a:t>
            </a:r>
            <a:r>
              <a:rPr lang="cs-CZ" sz="1600">
                <a:latin typeface="Times New Roman" pitchFamily="18" charset="0"/>
              </a:rPr>
              <a:t>Novák, 2009</a:t>
            </a:r>
            <a:r>
              <a:rPr lang="en-US" sz="1600">
                <a:latin typeface="Times New Roman" pitchFamily="18" charset="0"/>
              </a:rPr>
              <a:t>]</a:t>
            </a:r>
            <a:endParaRPr lang="cs-CZ" sz="1600">
              <a:latin typeface="Times New Roman" pitchFamily="18" charset="0"/>
            </a:endParaRPr>
          </a:p>
        </p:txBody>
      </p:sp>
      <p:pic>
        <p:nvPicPr>
          <p:cNvPr id="195590" name="Picture 6" descr="Ceny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609725"/>
            <a:ext cx="41402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591" name="Rectangle 3"/>
          <p:cNvSpPr>
            <a:spLocks noChangeArrowheads="1"/>
          </p:cNvSpPr>
          <p:nvPr/>
        </p:nvSpPr>
        <p:spPr bwMode="auto">
          <a:xfrm>
            <a:off x="250825" y="1916113"/>
            <a:ext cx="4897438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 cena výkonu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Times New Roman" pitchFamily="18" charset="0"/>
              <a:buChar char="-"/>
            </a:pPr>
            <a:r>
              <a:rPr lang="cs-CZ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Dočasná cenová zvýhodnění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Times New Roman" pitchFamily="18" charset="0"/>
              <a:buChar char="-"/>
            </a:pPr>
            <a:r>
              <a:rPr lang="cs-CZ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Slevy zákazníkům ( množstevní, sezónní …)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 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b="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cs-CZ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Cena po úpravách</a:t>
            </a:r>
            <a:endParaRPr lang="cs-CZ" i="1">
              <a:solidFill>
                <a:srgbClr val="000000"/>
              </a:solidFill>
              <a:latin typeface="Times New Roman" pitchFamily="18" charset="0"/>
            </a:endParaRP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</a:t>
            </a:r>
          </a:p>
          <a:p>
            <a:pPr marL="1143000" lvl="2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Times New Roman" pitchFamily="18" charset="0"/>
              <a:buChar char="-"/>
            </a:pPr>
            <a:r>
              <a:rPr lang="cs-CZ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Náklady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------------------------------------------------------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	 Zisk ( jinak vyjádřený přínos)</a:t>
            </a:r>
          </a:p>
        </p:txBody>
      </p:sp>
    </p:spTree>
    <p:extLst>
      <p:ext uri="{BB962C8B-B14F-4D97-AF65-F5344CB8AC3E}">
        <p14:creationId xmlns:p14="http://schemas.microsoft.com/office/powerpoint/2010/main" val="4079527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 b="1"/>
              <a:t>Kalkulační systém</a:t>
            </a: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582738"/>
            <a:ext cx="8893175" cy="315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864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Zástupný symbol pro číslo snímku 5"/>
          <p:cNvSpPr txBox="1">
            <a:spLocks noGrp="1"/>
          </p:cNvSpPr>
          <p:nvPr/>
        </p:nvSpPr>
        <p:spPr bwMode="auto">
          <a:xfrm>
            <a:off x="6948488" y="6597650"/>
            <a:ext cx="21336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BD20D264-EBF2-4948-B561-FC22A6178C67}" type="slidenum">
              <a:rPr lang="cs-CZ" sz="800"/>
              <a:pPr algn="r" eaLnBrk="1" hangingPunct="1"/>
              <a:t>18</a:t>
            </a:fld>
            <a:endParaRPr lang="cs-CZ" sz="800"/>
          </a:p>
        </p:txBody>
      </p:sp>
      <p:sp>
        <p:nvSpPr>
          <p:cNvPr id="1935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61815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dirty="0"/>
              <a:t>Kalkulační systém – klasifikace kalkulací</a:t>
            </a:r>
          </a:p>
        </p:txBody>
      </p:sp>
      <p:sp>
        <p:nvSpPr>
          <p:cNvPr id="1935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785225" cy="5543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dirty="0">
                <a:latin typeface="Times New Roman" pitchFamily="18" charset="0"/>
              </a:rPr>
              <a:t>1.  z hlediska času</a:t>
            </a:r>
            <a:r>
              <a:rPr lang="cs-CZ" sz="2400" u="sng" dirty="0">
                <a:latin typeface="Times New Roman" pitchFamily="18" charset="0"/>
              </a:rPr>
              <a:t> </a:t>
            </a:r>
          </a:p>
          <a:p>
            <a:pPr lvl="1" eaLnBrk="1" hangingPunct="1"/>
            <a:r>
              <a:rPr lang="cs-CZ" sz="2000" b="1" dirty="0">
                <a:latin typeface="Times New Roman" pitchFamily="18" charset="0"/>
              </a:rPr>
              <a:t>Předběžné</a:t>
            </a:r>
            <a:r>
              <a:rPr lang="cs-CZ" sz="2000" dirty="0">
                <a:latin typeface="Times New Roman" pitchFamily="18" charset="0"/>
              </a:rPr>
              <a:t> - důležitý podklad pro prvotní stanovení ceny a tedy pro cenová vyjednávání </a:t>
            </a:r>
          </a:p>
          <a:p>
            <a:pPr lvl="1" eaLnBrk="1" hangingPunct="1"/>
            <a:r>
              <a:rPr lang="cs-CZ" sz="2000" b="1" dirty="0">
                <a:latin typeface="Times New Roman" pitchFamily="18" charset="0"/>
              </a:rPr>
              <a:t>výsledné</a:t>
            </a:r>
            <a:r>
              <a:rPr lang="cs-CZ" sz="2000" dirty="0">
                <a:latin typeface="Times New Roman" pitchFamily="18" charset="0"/>
              </a:rPr>
              <a:t> - sestavuje se po skončení výroby a pomocí ní zjišťujeme skutečné náklady, průměrně připadající na výkon (jednotku výkonu)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>
                <a:latin typeface="Times New Roman" pitchFamily="18" charset="0"/>
              </a:rPr>
              <a:t>2. z hlediska struktury nákladů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lvl="1" eaLnBrk="1" hangingPunct="1"/>
            <a:r>
              <a:rPr lang="cs-CZ" sz="2000" dirty="0">
                <a:latin typeface="Times New Roman" pitchFamily="18" charset="0"/>
              </a:rPr>
              <a:t>průběžná </a:t>
            </a:r>
          </a:p>
          <a:p>
            <a:pPr lvl="1" eaLnBrk="1" hangingPunct="1"/>
            <a:r>
              <a:rPr lang="cs-CZ" sz="2000" dirty="0">
                <a:latin typeface="Times New Roman" pitchFamily="18" charset="0"/>
              </a:rPr>
              <a:t>postupná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>
                <a:latin typeface="Times New Roman" pitchFamily="18" charset="0"/>
              </a:rPr>
              <a:t>3. z hlediska způsobu sestavování</a:t>
            </a:r>
          </a:p>
          <a:p>
            <a:pPr lvl="1" eaLnBrk="1" hangingPunct="1"/>
            <a:r>
              <a:rPr lang="cs-CZ" sz="2000" b="1" dirty="0">
                <a:highlight>
                  <a:srgbClr val="FFFF00"/>
                </a:highlight>
                <a:latin typeface="Times New Roman" pitchFamily="18" charset="0"/>
              </a:rPr>
              <a:t>kalkulace úplných nákladů (absorpční)</a:t>
            </a:r>
            <a:r>
              <a:rPr lang="cs-CZ" sz="2000" dirty="0">
                <a:latin typeface="Times New Roman" pitchFamily="18" charset="0"/>
              </a:rPr>
              <a:t> – jsou kalkulovány veškeré náklady až na úroveň úplných nákladů výkonů</a:t>
            </a:r>
          </a:p>
          <a:p>
            <a:pPr lvl="1" algn="just" eaLnBrk="1" hangingPunct="1"/>
            <a:r>
              <a:rPr lang="cs-CZ" sz="2000" b="1" dirty="0">
                <a:highlight>
                  <a:srgbClr val="FFFF00"/>
                </a:highlight>
                <a:latin typeface="Times New Roman" pitchFamily="18" charset="0"/>
              </a:rPr>
              <a:t>kalk. Variabilních (neúplných) nákladů</a:t>
            </a:r>
            <a:r>
              <a:rPr lang="cs-CZ" sz="2000" dirty="0">
                <a:latin typeface="Times New Roman" pitchFamily="18" charset="0"/>
              </a:rPr>
              <a:t> – jsou kalkulovány pouze variabilní (přímé náklady) a náklady režijní se vyjadřují jako suma za celou oblast či podnik – počítá se tak krycí příspěvek nebo hrubé rozpětí</a:t>
            </a:r>
          </a:p>
        </p:txBody>
      </p:sp>
    </p:spTree>
    <p:extLst>
      <p:ext uri="{BB962C8B-B14F-4D97-AF65-F5344CB8AC3E}">
        <p14:creationId xmlns:p14="http://schemas.microsoft.com/office/powerpoint/2010/main" val="1861162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Základní typy nákladových kalkulací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9087\Desktop\MVSO_přednášky\Přednášky, PE1\Přednášky_ZS_2014\Obrázky\frc2011-06-14_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437" y="1475656"/>
            <a:ext cx="8889126" cy="43251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5B82E4F-79DD-448C-AC17-CEBF3FE5F5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Kalkulace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0C89E82-95D1-4A0F-BA5C-584A684A4F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50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Kalkulační členění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6552728" cy="4104456"/>
          </a:xfrm>
        </p:spPr>
        <p:txBody>
          <a:bodyPr>
            <a:noAutofit/>
          </a:bodyPr>
          <a:lstStyle/>
          <a:p>
            <a:pPr marL="536575" indent="-536575" algn="just"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 úplnými náklady (přímé, nepřímé):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dělením,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přirážková,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ve sdružené výrobě,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rozdílové,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nákladů podle procesů (ABC),</a:t>
            </a: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s neúplnými náklady.</a:t>
            </a:r>
          </a:p>
        </p:txBody>
      </p:sp>
    </p:spTree>
    <p:extLst>
      <p:ext uri="{BB962C8B-B14F-4D97-AF65-F5344CB8AC3E}">
        <p14:creationId xmlns:p14="http://schemas.microsoft.com/office/powerpoint/2010/main" val="3621730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latin typeface="Arial" pitchFamily="34" charset="0"/>
                <a:cs typeface="Arial" pitchFamily="34" charset="0"/>
              </a:rPr>
              <a:t>Metody kalkulace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dělením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  <a:cs typeface="Arial" pitchFamily="34" charset="0"/>
              </a:rPr>
              <a:t>prostá,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  <a:cs typeface="Arial" pitchFamily="34" charset="0"/>
              </a:rPr>
              <a:t>stupňovitá, 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  <a:cs typeface="Arial" pitchFamily="34" charset="0"/>
              </a:rPr>
              <a:t>s poměrovými čísly,</a:t>
            </a:r>
          </a:p>
          <a:p>
            <a:pPr eaLnBrk="1" hangingPunct="1"/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přirážková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eaLnBrk="1" hangingPunct="1"/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ve sdružené výrobě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  <a:cs typeface="Arial" pitchFamily="34" charset="0"/>
              </a:rPr>
              <a:t>zůstatková (odečítací),</a:t>
            </a:r>
          </a:p>
          <a:p>
            <a:pPr lvl="1" eaLnBrk="1" hangingPunct="1"/>
            <a:r>
              <a:rPr lang="cs-CZ" altLang="cs-CZ" sz="2400" dirty="0" err="1">
                <a:latin typeface="Arial" pitchFamily="34" charset="0"/>
                <a:cs typeface="Arial" pitchFamily="34" charset="0"/>
              </a:rPr>
              <a:t>rozčítací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eaLnBrk="1" hangingPunct="1"/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rozdílové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neúplných nákladů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 (kalkulace variabilních nákladů /příspěvku na úhradu/, kalkulace přímých nákladů /hrubého rozpětí/).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11593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Metoda kalkulace závisí na: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478" y="1269242"/>
            <a:ext cx="8445145" cy="5022228"/>
          </a:xfrm>
        </p:spPr>
        <p:txBody>
          <a:bodyPr>
            <a:noAutofit/>
          </a:bodyPr>
          <a:lstStyle/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předmětu kalkulace (co se kalkuluje),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na způsobu přičítání nákladů výkonům (jak se přiřazují náklady na kalkulační jednici),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na požadavcích kladených na strukturu a podrobnost členění nákladů (kalkulace úplných nákladů a kalkulace neúplných nákladů),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subjektivním názoru osoby zabývající se daným problémem,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relevantních podmínkách a situacích,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návaznosti na manažerský informační systém,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konkrétním odvětví.</a:t>
            </a: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577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75851" y="278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Kalkulace dělením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816" y="999068"/>
            <a:ext cx="9057184" cy="5069314"/>
          </a:xfrm>
        </p:spPr>
        <p:txBody>
          <a:bodyPr>
            <a:no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Jedná se o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nejjednodušší kalkulační metodu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Tato kalkulace přiřazuje náklady výkonům na základě podílu společných nákladů (N) k množství vyprodukovaných výkonů (q). Náklady na </a:t>
            </a:r>
            <a:r>
              <a:rPr lang="cs-CZ" sz="2400" u="sng" dirty="0">
                <a:latin typeface="Arial" pitchFamily="34" charset="0"/>
                <a:cs typeface="Arial" pitchFamily="34" charset="0"/>
              </a:rPr>
              <a:t>kalkulační jednici </a:t>
            </a:r>
            <a:r>
              <a:rPr lang="cs-CZ" sz="2400" i="1" u="sng" dirty="0">
                <a:latin typeface="Arial" pitchFamily="34" charset="0"/>
                <a:cs typeface="Arial" pitchFamily="34" charset="0"/>
              </a:rPr>
              <a:t>n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 zjišťují podle položek kalkulačního vzorce dělením úhrnných </a:t>
            </a:r>
            <a:r>
              <a:rPr lang="cs-CZ" sz="2400" u="sng" dirty="0">
                <a:latin typeface="Arial" pitchFamily="34" charset="0"/>
                <a:cs typeface="Arial" pitchFamily="34" charset="0"/>
              </a:rPr>
              <a:t>nákladů </a:t>
            </a:r>
            <a:r>
              <a:rPr lang="cs-CZ" sz="2400" i="1" u="sng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2400" u="sng" dirty="0">
                <a:latin typeface="Arial" pitchFamily="34" charset="0"/>
                <a:cs typeface="Arial" pitchFamily="34" charset="0"/>
              </a:rPr>
              <a:t> počtem kalkulačních jednic </a:t>
            </a:r>
            <a:r>
              <a:rPr lang="cs-CZ" sz="2400" i="1" u="sng" dirty="0">
                <a:latin typeface="Arial" pitchFamily="34" charset="0"/>
                <a:cs typeface="Arial" pitchFamily="34" charset="0"/>
              </a:rPr>
              <a:t>Q </a:t>
            </a:r>
            <a:r>
              <a:rPr lang="cs-CZ" sz="2400" u="sng" dirty="0">
                <a:latin typeface="Arial" pitchFamily="34" charset="0"/>
                <a:cs typeface="Arial" pitchFamily="34" charset="0"/>
              </a:rPr>
              <a:t>vyrobených ve sledovaném období.</a:t>
            </a:r>
          </a:p>
          <a:p>
            <a:pPr marL="0" indent="0" algn="ctr"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n = N/q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714231" y="4532944"/>
            <a:ext cx="8143165" cy="128342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Hlavní použití: v hromadné výrobě (těžba uhlí, výroba piva, limonád apod.), nebo např. ve strojírenství, ale jen při omezeném výrobním sortimentu (výroba turbín, motorů apod.)</a:t>
            </a:r>
            <a:endParaRPr lang="cs-CZ" altLang="cs-CZ" sz="22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2828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>
                <a:latin typeface="Arial" pitchFamily="34" charset="0"/>
                <a:cs typeface="Arial" pitchFamily="34" charset="0"/>
              </a:rPr>
              <a:t>Prostá kalkulace dělením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96981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Příklad 1</a:t>
            </a:r>
            <a:endParaRPr lang="cs-CZ" alt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altLang="cs-CZ" sz="2400" dirty="0">
                <a:latin typeface="Arial" pitchFamily="34" charset="0"/>
                <a:cs typeface="Arial" pitchFamily="34" charset="0"/>
              </a:rPr>
              <a:t>Ve firmě vyrábějící antibakteriální gely byly zúčtovány tyto náklady za měsíc:</a:t>
            </a:r>
          </a:p>
          <a:p>
            <a:endParaRPr lang="cs-CZ" altLang="cs-CZ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400" dirty="0">
                <a:latin typeface="Arial" pitchFamily="34" charset="0"/>
                <a:cs typeface="Arial" pitchFamily="34" charset="0"/>
              </a:rPr>
              <a:t>Spotřeba materiálu			4 560 000 Kč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400" dirty="0">
                <a:latin typeface="Arial" pitchFamily="34" charset="0"/>
                <a:cs typeface="Arial" pitchFamily="34" charset="0"/>
              </a:rPr>
              <a:t>Mzdy výrobních dělníků		  400 000 Kč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400" dirty="0">
                <a:latin typeface="Arial" pitchFamily="34" charset="0"/>
                <a:cs typeface="Arial" pitchFamily="34" charset="0"/>
              </a:rPr>
              <a:t>Režijní náklady 		   	 	320 000 Kč</a:t>
            </a:r>
          </a:p>
          <a:p>
            <a:r>
              <a:rPr lang="cs-CZ" altLang="cs-CZ" sz="2400" dirty="0">
                <a:latin typeface="Arial" pitchFamily="34" charset="0"/>
                <a:cs typeface="Arial" pitchFamily="34" charset="0"/>
              </a:rPr>
              <a:t>Celkem bylo vyrobeno 40 000 litrů gelu. Určete celkové náklady na 1 tubu výrobku o obsahu 0,2 litru.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94218"/>
            <a:ext cx="8229600" cy="936104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Řešení </a:t>
            </a:r>
            <a:r>
              <a:rPr lang="cs-CZ" altLang="cs-CZ" sz="3200" b="1" dirty="0">
                <a:latin typeface="Arial" pitchFamily="34" charset="0"/>
                <a:cs typeface="Arial" pitchFamily="34" charset="0"/>
              </a:rPr>
              <a:t>Prostá kalkulace dělením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Náklady na 1 l výrobku:</a:t>
            </a:r>
          </a:p>
          <a:p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Přímý materiál		114 Kč (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4 560 000/ 40 000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Přímé mzdy	  	  	10 Kč (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400 000/ 40 000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Režijní náklady	    	    8 Kč (</a:t>
            </a:r>
            <a:r>
              <a:rPr lang="cs-CZ" altLang="cs-CZ" sz="2400" u="sng" dirty="0">
                <a:latin typeface="Arial" pitchFamily="34" charset="0"/>
                <a:cs typeface="Arial" pitchFamily="34" charset="0"/>
              </a:rPr>
              <a:t>320 000</a:t>
            </a:r>
            <a:r>
              <a:rPr lang="cs-CZ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cs-CZ" altLang="cs-CZ" sz="2400" u="sng" dirty="0">
                <a:latin typeface="Arial" pitchFamily="34" charset="0"/>
                <a:cs typeface="Arial" pitchFamily="34" charset="0"/>
              </a:rPr>
              <a:t> 40 000</a:t>
            </a:r>
            <a:r>
              <a:rPr lang="cs-CZ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Celkové vlastní N 	</a:t>
            </a: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132 Kč 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5 280 000/40000)</a:t>
            </a:r>
          </a:p>
          <a:p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Vlastní náklady na 1 tubu o obsahu 0,2 l:</a:t>
            </a:r>
          </a:p>
          <a:p>
            <a:pPr>
              <a:buNone/>
            </a:pPr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132 * 0,2 = 26,4 Kč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04360"/>
            <a:ext cx="8229600" cy="936104"/>
          </a:xfrm>
        </p:spPr>
        <p:txBody>
          <a:bodyPr>
            <a:normAutofit/>
          </a:bodyPr>
          <a:lstStyle/>
          <a:p>
            <a:r>
              <a:rPr lang="cs-CZ" alt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Příklad 2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Prostá kalkulace dělením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400600"/>
          </a:xfrm>
        </p:spPr>
        <p:txBody>
          <a:bodyPr>
            <a:noAutofit/>
          </a:bodyPr>
          <a:lstStyle/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Firma „Zahradní keramika s. r. o.“ vyrábí dvířka ke krbům. Za sledované období vykazuje následující nákladové položky:</a:t>
            </a:r>
          </a:p>
          <a:p>
            <a:pPr algn="just"/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Přímé mzdy				  450 000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Ostatní přímé náklady	 150 000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Přímý materiál			1 500 000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Výrobní režie			  300 000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Správní režie			    45 000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Odbytová režie			  150 000	Kč</a:t>
            </a:r>
          </a:p>
          <a:p>
            <a:pPr algn="just"/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Výše uvedené náklady jsou podkladem pro stanovení výrobkové kalkulace. Zisk se kalkuluje ve výši 15 % z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 vlastních nákladů výkonu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 Očekává se výroba v objemu 15 000 ks krbových dvířek.</a:t>
            </a:r>
          </a:p>
          <a:p>
            <a:pPr algn="just"/>
            <a:r>
              <a:rPr lang="cs-CZ" sz="2000" b="1" i="1" dirty="0">
                <a:latin typeface="Arial" pitchFamily="34" charset="0"/>
                <a:cs typeface="Arial" pitchFamily="34" charset="0"/>
              </a:rPr>
              <a:t>Sestavte kalkulaci na jednici produkce dle všeobecného kalkulačního vzorce. 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8503"/>
              </p:ext>
            </p:extLst>
          </p:nvPr>
        </p:nvGraphicFramePr>
        <p:xfrm>
          <a:off x="562707" y="564528"/>
          <a:ext cx="8113750" cy="5617408"/>
        </p:xfrm>
        <a:graphic>
          <a:graphicData uri="http://schemas.openxmlformats.org/drawingml/2006/table">
            <a:tbl>
              <a:tblPr/>
              <a:tblGrid>
                <a:gridCol w="1548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8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Typový kalkulační vzorec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11880" algn="ctr"/>
                        </a:tabLst>
                      </a:pPr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                                              [Kč/ks]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1.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Přímý materiál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Přímé mzdy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Ostatní přímé náklady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Výrobní režie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Σ (1.-4.)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Vlastní náklady výroby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Správní režie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Σ (1.-5.)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VNV </a:t>
                      </a:r>
                      <a:r>
                        <a:rPr lang="cs-CZ" sz="2000" i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(vlastní náklady výkonu)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6.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Odbytové náklady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66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Σ (1.-6.)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1370" algn="l"/>
                        </a:tabLs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ÚVNV</a:t>
                      </a:r>
                      <a:r>
                        <a:rPr lang="cs-CZ" sz="2000" i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(úplné vlastní náklady 	výkonu)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Zisk (ztráta)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Σ (1.-7.)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Cena (výrobní)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7000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34169" y="1268760"/>
            <a:ext cx="8497887" cy="29527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i="1" dirty="0">
                <a:solidFill>
                  <a:srgbClr val="000000"/>
                </a:solidFill>
                <a:latin typeface="Times New Roman" pitchFamily="18" charset="0"/>
              </a:rPr>
              <a:t>B) Stupňovitá kalkulace  dělením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Jedná se o vykalkulování nákladů pro různé stupně výroby (činnosti)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metodu můžeme aplikovat tam, kde jsou </a:t>
            </a:r>
            <a:r>
              <a:rPr lang="cs-CZ" sz="2400" i="1" dirty="0">
                <a:latin typeface="Times New Roman" pitchFamily="18" charset="0"/>
              </a:rPr>
              <a:t>odděleny výrobní, správní a odbytové náklady</a:t>
            </a:r>
            <a:r>
              <a:rPr lang="cs-CZ" sz="2400" dirty="0">
                <a:latin typeface="Times New Roman" pitchFamily="18" charset="0"/>
              </a:rPr>
              <a:t>. </a:t>
            </a:r>
            <a:endParaRPr lang="cs-CZ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400" dirty="0">
                <a:solidFill>
                  <a:srgbClr val="000000"/>
                </a:solidFill>
                <a:latin typeface="Times New Roman" pitchFamily="18" charset="0"/>
              </a:rPr>
              <a:t>Hlavní uplatnění: ve stupňové (fázové výrobě), kdy výrobek prochází několik výrobními stupni (např. v chemické výrobě). Dále pokud se l</a:t>
            </a:r>
            <a:r>
              <a:rPr lang="cs-CZ" sz="2400" dirty="0">
                <a:latin typeface="Times New Roman" pitchFamily="18" charset="0"/>
              </a:rPr>
              <a:t>iší počet vyrobených a prodaných výrobků</a:t>
            </a:r>
            <a:endParaRPr lang="cs-CZ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8" name="Rectangle 2"/>
          <p:cNvSpPr>
            <a:spLocks noChangeArrowheads="1"/>
          </p:cNvSpPr>
          <p:nvPr/>
        </p:nvSpPr>
        <p:spPr bwMode="auto">
          <a:xfrm>
            <a:off x="457200" y="605677"/>
            <a:ext cx="8229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+mj-lt"/>
              </a:rPr>
              <a:t>Kalkulace dělením</a:t>
            </a:r>
          </a:p>
        </p:txBody>
      </p:sp>
    </p:spTree>
    <p:extLst>
      <p:ext uri="{BB962C8B-B14F-4D97-AF65-F5344CB8AC3E}">
        <p14:creationId xmlns:p14="http://schemas.microsoft.com/office/powerpoint/2010/main" val="227732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765175"/>
            <a:ext cx="8435975" cy="532765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000000"/>
                </a:solidFill>
                <a:latin typeface="Times New Roman" pitchFamily="18" charset="0"/>
              </a:rPr>
              <a:t>Př.3: Proveďte kalkulaci nákladů.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000000"/>
                </a:solidFill>
                <a:latin typeface="Times New Roman" pitchFamily="18" charset="0"/>
              </a:rPr>
              <a:t>Situace: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Jedná se o výrobu výrobku, kde se liší počet vyrobených a prodaných výrobků. Je tedy nezbytné oddělit náklady vzniklé při výrobě od nákladů vztahujících se k prodaným (tzv. realizovaným) výkonům. Sestavte nabídkovou cenu výrobku. Zisková přirážka je 22%.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Výrobní náklady 						150 000 Kč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Počet vyrobených výrobků	    			1 000 ks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Správní a odbytové náklady	  	  40 000 Kč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Počet prodaných výrobků	      	  800 ks</a:t>
            </a:r>
          </a:p>
          <a:p>
            <a:pPr algn="just" eaLnBrk="1" hangingPunct="1">
              <a:lnSpc>
                <a:spcPct val="90000"/>
              </a:lnSpc>
            </a:pPr>
            <a:endParaRPr lang="cs-CZ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6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ke zvládnutí učiva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kalkulace</a:t>
            </a:r>
          </a:p>
          <a:p>
            <a:r>
              <a:rPr lang="cs-CZ" dirty="0"/>
              <a:t>Co je to režijní přirážka a režijní sazba? </a:t>
            </a:r>
          </a:p>
          <a:p>
            <a:r>
              <a:rPr lang="cs-CZ" dirty="0"/>
              <a:t>Co je to rozvrhová základna?</a:t>
            </a:r>
          </a:p>
          <a:p>
            <a:r>
              <a:rPr lang="cs-CZ" dirty="0"/>
              <a:t>Jaké máme alokační principy</a:t>
            </a:r>
          </a:p>
          <a:p>
            <a:r>
              <a:rPr lang="cs-CZ" dirty="0"/>
              <a:t>Jaký je rozdíl mezi kalkulací plných nákladů (full-</a:t>
            </a:r>
            <a:r>
              <a:rPr lang="cs-CZ" dirty="0" err="1"/>
              <a:t>costing</a:t>
            </a:r>
            <a:r>
              <a:rPr lang="cs-CZ" dirty="0"/>
              <a:t>) a kalkulací neúplných nákladů?</a:t>
            </a:r>
          </a:p>
          <a:p>
            <a:r>
              <a:rPr lang="cs-CZ" dirty="0"/>
              <a:t>V čem spočívá princip kalkulace variabilních nákladů?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8631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435975" cy="6524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rgbClr val="000000"/>
                </a:solidFill>
              </a:rPr>
              <a:t>Řešení: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rgbClr val="000000"/>
                </a:solidFill>
              </a:rPr>
              <a:t>Výrobní náklady 				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u="sng" dirty="0">
                <a:solidFill>
                  <a:srgbClr val="000000"/>
                </a:solidFill>
              </a:rPr>
              <a:t>Počet vyrobených výrobků	    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err="1">
                <a:solidFill>
                  <a:srgbClr val="000000"/>
                </a:solidFill>
              </a:rPr>
              <a:t>Výr.N</a:t>
            </a:r>
            <a:r>
              <a:rPr lang="cs-CZ" sz="2400" dirty="0">
                <a:solidFill>
                  <a:srgbClr val="000000"/>
                </a:solidFill>
              </a:rPr>
              <a:t> na 1 ks				       		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rgbClr val="000000"/>
                </a:solidFill>
              </a:rPr>
              <a:t>Správní a odbytové náklady	  	 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u="sng" dirty="0">
                <a:solidFill>
                  <a:srgbClr val="000000"/>
                </a:solidFill>
              </a:rPr>
              <a:t>Počet prodaných výrobků	       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rgbClr val="000000"/>
                </a:solidFill>
              </a:rPr>
              <a:t>Správní N na 1 ks		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rgbClr val="000000"/>
                </a:solidFill>
              </a:rPr>
              <a:t>Vlastní N na 1 ks			       	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u="sng" dirty="0">
                <a:solidFill>
                  <a:srgbClr val="000000"/>
                </a:solidFill>
              </a:rPr>
              <a:t>Zisková přirážka 22%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rgbClr val="000000"/>
                </a:solidFill>
              </a:rPr>
              <a:t>Nabídková cena 			      	       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rgbClr val="000000"/>
                </a:solidFill>
              </a:rPr>
              <a:t>Srovnejme  s prostou kalkulací dělením: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rgbClr val="000000"/>
                </a:solidFill>
              </a:rPr>
              <a:t>N na 1 ks = 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rgbClr val="000000"/>
                </a:solidFill>
              </a:rPr>
              <a:t>+zisková přirážka ……...... =</a:t>
            </a:r>
            <a:endParaRPr lang="cs-CZ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8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5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5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5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5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5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5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5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5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57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57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57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57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idx="1"/>
          </p:nvPr>
        </p:nvSpPr>
        <p:spPr>
          <a:xfrm>
            <a:off x="107504" y="668152"/>
            <a:ext cx="8785671" cy="640844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i="1" dirty="0">
                <a:solidFill>
                  <a:srgbClr val="000000"/>
                </a:solidFill>
              </a:rPr>
              <a:t>c) Kalkulace dělením s poměrovými (ekvivalenčními) čísly</a:t>
            </a:r>
          </a:p>
          <a:p>
            <a:pPr algn="just" eaLnBrk="1" hangingPunct="1">
              <a:lnSpc>
                <a:spcPct val="90000"/>
              </a:lnSpc>
            </a:pPr>
            <a:endParaRPr lang="cs-CZ" sz="20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Metoda přiřazuje společné náklady výkonům na základě jejich vztahu k tzv. </a:t>
            </a:r>
            <a:r>
              <a:rPr lang="cs-CZ" sz="2000" b="1" dirty="0">
                <a:solidFill>
                  <a:srgbClr val="000000"/>
                </a:solidFill>
              </a:rPr>
              <a:t>přepočtené jednici</a:t>
            </a:r>
            <a:r>
              <a:rPr lang="cs-CZ" sz="2000" dirty="0">
                <a:solidFill>
                  <a:srgbClr val="000000"/>
                </a:solidFill>
              </a:rPr>
              <a:t>, která vyjadřuje rozdílnou nákladovou náročnost konkrétních výkonů na společné nepřímé náklady.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Hlavní použití: </a:t>
            </a:r>
            <a:r>
              <a:rPr lang="cs-CZ" sz="2000" dirty="0">
                <a:solidFill>
                  <a:srgbClr val="000000"/>
                </a:solidFill>
              </a:rPr>
              <a:t>výrobky lišící se pouze velikostí, tvarem, hmotností, jakostí apod. (např. hutnické, cihlářské, textilní, obuvnické a další výrobky)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i="1" dirty="0">
                <a:solidFill>
                  <a:srgbClr val="000000"/>
                </a:solidFill>
              </a:rPr>
              <a:t>Postup: </a:t>
            </a:r>
            <a:r>
              <a:rPr lang="cs-CZ" sz="2000" dirty="0"/>
              <a:t>odlišnosti se vyjadřují pomocí </a:t>
            </a:r>
            <a:r>
              <a:rPr lang="cs-CZ" sz="2000" i="1" dirty="0"/>
              <a:t>poměrových čísel</a:t>
            </a:r>
            <a:r>
              <a:rPr lang="cs-CZ" sz="2000" dirty="0"/>
              <a:t>, které určují </a:t>
            </a:r>
            <a:r>
              <a:rPr lang="cs-CZ" sz="2000" i="1" dirty="0"/>
              <a:t>vzájemný poměr výše nákladů</a:t>
            </a:r>
            <a:r>
              <a:rPr lang="cs-CZ" sz="2000" dirty="0"/>
              <a:t> mezi jednotlivými kalkulačními jednicemi. Základem pro stanovení poměrových čísel jsou různé, objektivně zjistitelné (měřitelné) konstanty (spotřeba přímého materiálu, hmotnost nebo rozměr výrobku cena apod.). </a:t>
            </a:r>
            <a:endParaRPr lang="cs-CZ" sz="2000" i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Příklad 4: </a:t>
            </a:r>
            <a:r>
              <a:rPr lang="cs-CZ" sz="2000" dirty="0">
                <a:solidFill>
                  <a:srgbClr val="000000"/>
                </a:solidFill>
              </a:rPr>
              <a:t>Vyrábějí se tři velikosti výrobku. Normy spotřeby strojového času jsou 1,5 min, 1,8 min, 3 min na 1 kus. Plánovaná výroba v měsíci je 200 000 ks 1. velikosti, 80 000 ks 2. velikosti a 50 000 ks 3. velikosti, celkové náklady jsou </a:t>
            </a:r>
            <a:br>
              <a:rPr lang="cs-CZ" sz="2000" dirty="0">
                <a:solidFill>
                  <a:srgbClr val="000000"/>
                </a:solidFill>
              </a:rPr>
            </a:br>
            <a:r>
              <a:rPr lang="cs-CZ" sz="2000" dirty="0">
                <a:solidFill>
                  <a:srgbClr val="000000"/>
                </a:solidFill>
              </a:rPr>
              <a:t>18 458 tis. Kč.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rgbClr val="000000"/>
                </a:solidFill>
              </a:rPr>
              <a:t>	Určete náklady na jednotku jednotlivých výrobků.</a:t>
            </a:r>
          </a:p>
        </p:txBody>
      </p:sp>
    </p:spTree>
    <p:extLst>
      <p:ext uri="{BB962C8B-B14F-4D97-AF65-F5344CB8AC3E}">
        <p14:creationId xmlns:p14="http://schemas.microsoft.com/office/powerpoint/2010/main" val="208756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Příklad 4: </a:t>
            </a:r>
            <a:r>
              <a:rPr lang="cs-CZ" sz="2000" dirty="0">
                <a:solidFill>
                  <a:srgbClr val="000000"/>
                </a:solidFill>
              </a:rPr>
              <a:t>Vyrábějí se tři velikosti výrobku. Normy spotřeby strojového času jsou </a:t>
            </a:r>
            <a:r>
              <a:rPr lang="cs-CZ" sz="2000" b="1" dirty="0">
                <a:solidFill>
                  <a:srgbClr val="000000"/>
                </a:solidFill>
              </a:rPr>
              <a:t>1,5 min, 1,8 min, 3 min na 1 kus</a:t>
            </a:r>
            <a:r>
              <a:rPr lang="cs-CZ" sz="2000" dirty="0">
                <a:solidFill>
                  <a:srgbClr val="000000"/>
                </a:solidFill>
              </a:rPr>
              <a:t>. Plánovaná výroba v měsíci je </a:t>
            </a:r>
            <a:r>
              <a:rPr lang="cs-CZ" sz="2000" b="1" dirty="0">
                <a:solidFill>
                  <a:srgbClr val="000000"/>
                </a:solidFill>
              </a:rPr>
              <a:t>200 000 ks</a:t>
            </a:r>
            <a:r>
              <a:rPr lang="cs-CZ" sz="2000" dirty="0">
                <a:solidFill>
                  <a:srgbClr val="000000"/>
                </a:solidFill>
              </a:rPr>
              <a:t> 1. velikosti, </a:t>
            </a:r>
            <a:r>
              <a:rPr lang="cs-CZ" sz="2000" b="1" dirty="0">
                <a:solidFill>
                  <a:srgbClr val="000000"/>
                </a:solidFill>
              </a:rPr>
              <a:t>80 000 ks </a:t>
            </a:r>
            <a:r>
              <a:rPr lang="cs-CZ" sz="2000" dirty="0">
                <a:solidFill>
                  <a:srgbClr val="000000"/>
                </a:solidFill>
              </a:rPr>
              <a:t>2. velikosti a </a:t>
            </a:r>
            <a:r>
              <a:rPr lang="cs-CZ" sz="2000" b="1" dirty="0">
                <a:solidFill>
                  <a:srgbClr val="000000"/>
                </a:solidFill>
              </a:rPr>
              <a:t>50 000 ks </a:t>
            </a:r>
            <a:r>
              <a:rPr lang="cs-CZ" sz="2000" dirty="0">
                <a:solidFill>
                  <a:srgbClr val="000000"/>
                </a:solidFill>
              </a:rPr>
              <a:t>3. velikosti, celkové náklady jsou </a:t>
            </a:r>
            <a:r>
              <a:rPr lang="cs-CZ" sz="2000" b="1" dirty="0">
                <a:solidFill>
                  <a:srgbClr val="000000"/>
                </a:solidFill>
              </a:rPr>
              <a:t>18 458 tis. Kč</a:t>
            </a:r>
            <a:r>
              <a:rPr lang="cs-CZ" sz="2000" dirty="0">
                <a:solidFill>
                  <a:srgbClr val="000000"/>
                </a:solidFill>
              </a:rPr>
              <a:t>. </a:t>
            </a:r>
          </a:p>
          <a:p>
            <a:pPr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000000"/>
                </a:solidFill>
              </a:rPr>
              <a:t>	Určete náklady na jednotku jednotlivých výrobků.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Řešení: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Zvolení poměrových čísel – dle poměru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spotřeby času: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1. velikost…1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2. velikost…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3. velikost…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endParaRPr lang="cs-CZ" sz="2000" dirty="0"/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Potom: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1. velikost…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2. velikost…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u="sng" dirty="0"/>
              <a:t>3. velikost…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Celkem			 </a:t>
            </a:r>
            <a:r>
              <a:rPr lang="cs-CZ" sz="2000" b="1" dirty="0"/>
              <a:t>přepočtených jednotek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endParaRPr lang="cs-CZ" sz="2000" dirty="0"/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N na 1 poměrovou jednotku: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endParaRPr lang="cs-CZ" sz="2000" dirty="0"/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N na jednotku: 1. velikosti …..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			   2. velikosti…..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cs-CZ" sz="2000" dirty="0"/>
              <a:t>			   3. velikosti…..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54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7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7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7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7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78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78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782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82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782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782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782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453" y="575593"/>
            <a:ext cx="8229600" cy="765175"/>
          </a:xfrm>
        </p:spPr>
        <p:txBody>
          <a:bodyPr/>
          <a:lstStyle/>
          <a:p>
            <a:pPr eaLnBrk="1" hangingPunct="1"/>
            <a:r>
              <a:rPr lang="cs-CZ" b="1" dirty="0"/>
              <a:t>2. Kalkulace přirážková</a:t>
            </a:r>
            <a:r>
              <a:rPr lang="cs-CZ" dirty="0"/>
              <a:t> 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453" y="1340768"/>
            <a:ext cx="8713093" cy="60212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Její uplatnění je velice široké, od hromadné výroby přes sériovou až po zakázkovou výrobu. Používá se tedy i všude tam, kde výkony obsahují nejen různé druhy a různá množství matriálu a jsou různě pracné, ale především nestejnoměrně zatěžují různá výrobní zařízení.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endParaRPr lang="cs-CZ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Konstrukci této kalkulace lze rozdělit do dvou stupňů: </a:t>
            </a:r>
          </a:p>
          <a:p>
            <a:pPr lvl="1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určení (vykalkulování) </a:t>
            </a:r>
            <a:r>
              <a:rPr lang="cs-CZ" sz="1800" b="1" dirty="0">
                <a:solidFill>
                  <a:srgbClr val="000000"/>
                </a:solidFill>
                <a:latin typeface="Times New Roman" pitchFamily="18" charset="0"/>
              </a:rPr>
              <a:t>přímých nákladů</a:t>
            </a: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 na kalkulační jednici </a:t>
            </a:r>
          </a:p>
          <a:p>
            <a:pPr lvl="1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přiřazení společných </a:t>
            </a:r>
            <a:r>
              <a:rPr lang="cs-CZ" sz="1800" b="1" dirty="0">
                <a:solidFill>
                  <a:srgbClr val="000000"/>
                </a:solidFill>
                <a:latin typeface="Times New Roman" pitchFamily="18" charset="0"/>
              </a:rPr>
              <a:t>nepřímých (režijních)</a:t>
            </a: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 nákladů jednotlivým výkonům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Tato metoda využívá pro přiřazování společných režijních resp. nepřímých nákladů výkonům 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</a:rPr>
              <a:t>hodnotově nebo naturálně vyjádřené rozvrhové základny</a:t>
            </a: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cs-CZ" sz="2000" dirty="0" err="1">
                <a:solidFill>
                  <a:srgbClr val="000000"/>
                </a:solidFill>
                <a:latin typeface="Times New Roman" pitchFamily="18" charset="0"/>
              </a:rPr>
              <a:t>allocation</a:t>
            </a: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 base).</a:t>
            </a:r>
          </a:p>
          <a:p>
            <a:pPr lvl="1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Hodnotově – přímé náklady,  přímé mzdy, přímý materiál, variabilní náklady (vše v Kč) apod.</a:t>
            </a:r>
          </a:p>
          <a:p>
            <a:pPr lvl="1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Naturálně – např. hodiny strojové práce, počet vyřízených zakázek apod.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Přímé náklady se vypočítají přímo na kalkulační jednici. 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Režijní náklady se zjišťují pomocí zvolené základny a zúčtovací přirážky (sazby) jako 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</a:rPr>
              <a:t>přirážka k přímým nákladům</a:t>
            </a: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sz="22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1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4622" y="240695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200" b="1" dirty="0">
                <a:latin typeface="Arial" pitchFamily="34" charset="0"/>
                <a:cs typeface="Arial" pitchFamily="34" charset="0"/>
              </a:rPr>
              <a:t>Kalkulace přirážková</a:t>
            </a:r>
            <a:r>
              <a:rPr lang="cs-CZ" altLang="cs-CZ" sz="3200" dirty="0">
                <a:latin typeface="Arial" pitchFamily="34" charset="0"/>
                <a:cs typeface="Arial" pitchFamily="34" charset="0"/>
              </a:rPr>
              <a:t>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394" y="1078091"/>
            <a:ext cx="8982606" cy="496771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Stanovení přirážky: </a:t>
            </a:r>
          </a:p>
          <a:p>
            <a:pPr algn="just">
              <a:spcBef>
                <a:spcPct val="0"/>
              </a:spcBef>
            </a:pP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procentem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podíl režijních nákladů na nákladový druh zvolený za rozvrhovou základnu</a:t>
            </a:r>
          </a:p>
          <a:p>
            <a:pPr algn="just">
              <a:spcBef>
                <a:spcPct val="0"/>
              </a:spcBef>
            </a:pP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sazbou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podíl režijních nákladů na jednotku naturální rozvrhové základny (mechanizované, automatizované výroby)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Režijní přirážka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%)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podíl režijních nákladů na nákladový druh zvolený za rozvrhovou základnu (RP = ∑RN/rozvrhová základna v Kč)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Režijní sazba (např. </a:t>
            </a:r>
            <a:r>
              <a:rPr lang="cs-CZ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nmin</a:t>
            </a: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podíl režijních nákladů na jednotku naturální rozvrhové základny (mechanizované, automatizované výroby) </a:t>
            </a: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(RP = ∑RN/rozvrhová základna v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nat.jednotkách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spcBef>
                <a:spcPct val="0"/>
              </a:spcBef>
            </a:pP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6889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15106" y="682552"/>
            <a:ext cx="8713788" cy="1800225"/>
          </a:xfrm>
        </p:spPr>
        <p:txBody>
          <a:bodyPr/>
          <a:lstStyle/>
          <a:p>
            <a:pPr algn="just" eaLnBrk="1" hangingPunct="1"/>
            <a:r>
              <a:rPr lang="cs-CZ" sz="2200" b="1" dirty="0">
                <a:solidFill>
                  <a:srgbClr val="000000"/>
                </a:solidFill>
              </a:rPr>
              <a:t>Př. 5: </a:t>
            </a:r>
            <a:r>
              <a:rPr lang="cs-CZ" sz="2200" dirty="0">
                <a:solidFill>
                  <a:srgbClr val="000000"/>
                </a:solidFill>
              </a:rPr>
              <a:t> Přímé mzdy za firmu celkem činí 500 000 Kč za měsíc; režie celkem činí 1 500 000 Kč za měsíc;  jako rozvrhová základna jsou určeny přímé mzdy. Vypočtěte vlastní náklady výkonu. Ostatní údaje jsou uvedeny v tabulce (v Kč).</a:t>
            </a:r>
          </a:p>
          <a:p>
            <a:pPr eaLnBrk="1" hangingPunct="1"/>
            <a:endParaRPr lang="cs-CZ" sz="2000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ph sz="half" idx="2"/>
          </p:nvPr>
        </p:nvGraphicFramePr>
        <p:xfrm>
          <a:off x="432594" y="2482777"/>
          <a:ext cx="8278812" cy="3159127"/>
        </p:xfrm>
        <a:graphic>
          <a:graphicData uri="http://schemas.openxmlformats.org/drawingml/2006/table">
            <a:tbl>
              <a:tblPr/>
              <a:tblGrid>
                <a:gridCol w="345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Přímý materiál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mzdy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přímé 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Režie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náklady výkonu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6172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908050"/>
            <a:ext cx="8135938" cy="1512888"/>
          </a:xfrm>
        </p:spPr>
        <p:txBody>
          <a:bodyPr/>
          <a:lstStyle/>
          <a:p>
            <a:pPr eaLnBrk="1" hangingPunct="1"/>
            <a:r>
              <a:rPr lang="cs-CZ" sz="2200">
                <a:solidFill>
                  <a:srgbClr val="000000"/>
                </a:solidFill>
              </a:rPr>
              <a:t>Přímé mzdy celkem = 500 000 Kč </a:t>
            </a:r>
          </a:p>
          <a:p>
            <a:pPr eaLnBrk="1" hangingPunct="1"/>
            <a:r>
              <a:rPr lang="cs-CZ" sz="2200">
                <a:solidFill>
                  <a:srgbClr val="000000"/>
                </a:solidFill>
              </a:rPr>
              <a:t>režie celkem =1 500 000 Kč  </a:t>
            </a:r>
          </a:p>
          <a:p>
            <a:pPr eaLnBrk="1" hangingPunct="1"/>
            <a:r>
              <a:rPr lang="cs-CZ" sz="2200">
                <a:solidFill>
                  <a:srgbClr val="000000"/>
                </a:solidFill>
              </a:rPr>
              <a:t>Režijní přirážka = 1500000/500000*100 = </a:t>
            </a:r>
            <a:r>
              <a:rPr lang="cs-CZ" sz="2200" b="1">
                <a:solidFill>
                  <a:srgbClr val="000000"/>
                </a:solidFill>
              </a:rPr>
              <a:t>300 %.</a:t>
            </a:r>
            <a:r>
              <a:rPr lang="cs-CZ" sz="2200">
                <a:solidFill>
                  <a:srgbClr val="000000"/>
                </a:solidFill>
              </a:rPr>
              <a:t> </a:t>
            </a:r>
            <a:endParaRPr lang="cs-CZ" sz="2000"/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sz="half" idx="2"/>
          </p:nvPr>
        </p:nvGraphicFramePr>
        <p:xfrm>
          <a:off x="611188" y="2492375"/>
          <a:ext cx="8278812" cy="3159127"/>
        </p:xfrm>
        <a:graphic>
          <a:graphicData uri="http://schemas.openxmlformats.org/drawingml/2006/table">
            <a:tbl>
              <a:tblPr/>
              <a:tblGrid>
                <a:gridCol w="345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Přímý materiál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mzdy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přímé 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Režie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náklady výkonu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157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908050"/>
            <a:ext cx="8135938" cy="1512888"/>
          </a:xfrm>
        </p:spPr>
        <p:txBody>
          <a:bodyPr/>
          <a:lstStyle/>
          <a:p>
            <a:pPr eaLnBrk="1" hangingPunct="1"/>
            <a:r>
              <a:rPr lang="cs-CZ" sz="2200" dirty="0">
                <a:solidFill>
                  <a:srgbClr val="000000"/>
                </a:solidFill>
              </a:rPr>
              <a:t>Přímé mzdy celkem = 500 000 Kč </a:t>
            </a:r>
          </a:p>
          <a:p>
            <a:pPr eaLnBrk="1" hangingPunct="1"/>
            <a:r>
              <a:rPr lang="cs-CZ" sz="2200" dirty="0">
                <a:solidFill>
                  <a:srgbClr val="000000"/>
                </a:solidFill>
              </a:rPr>
              <a:t>režie celkem =1 500 000 Kč  </a:t>
            </a:r>
          </a:p>
          <a:p>
            <a:pPr eaLnBrk="1" hangingPunct="1"/>
            <a:r>
              <a:rPr lang="cs-CZ" sz="2200" dirty="0">
                <a:solidFill>
                  <a:srgbClr val="000000"/>
                </a:solidFill>
              </a:rPr>
              <a:t>Režijní přirážka = 1500000/500000*100 = </a:t>
            </a:r>
            <a:r>
              <a:rPr lang="cs-CZ" sz="2200" b="1" dirty="0">
                <a:solidFill>
                  <a:srgbClr val="000000"/>
                </a:solidFill>
              </a:rPr>
              <a:t>300 %.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endParaRPr lang="cs-CZ" sz="2000" dirty="0"/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sz="half" idx="2"/>
          </p:nvPr>
        </p:nvGraphicFramePr>
        <p:xfrm>
          <a:off x="611188" y="2492375"/>
          <a:ext cx="8278812" cy="3159127"/>
        </p:xfrm>
        <a:graphic>
          <a:graphicData uri="http://schemas.openxmlformats.org/drawingml/2006/table">
            <a:tbl>
              <a:tblPr/>
              <a:tblGrid>
                <a:gridCol w="345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Přímý materiál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mzdy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přímé 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Režie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náklady výkonu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62D4E6C0-2D3F-4AF0-B787-4ED06A16C11C}"/>
              </a:ext>
            </a:extLst>
          </p:cNvPr>
          <p:cNvCxnSpPr/>
          <p:nvPr/>
        </p:nvCxnSpPr>
        <p:spPr>
          <a:xfrm flipH="1">
            <a:off x="5076056" y="2060848"/>
            <a:ext cx="1440160" cy="16561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B5F07296-27D1-4EB1-82E2-D70239C52E23}"/>
              </a:ext>
            </a:extLst>
          </p:cNvPr>
          <p:cNvCxnSpPr>
            <a:cxnSpLocks/>
          </p:cNvCxnSpPr>
          <p:nvPr/>
        </p:nvCxnSpPr>
        <p:spPr>
          <a:xfrm>
            <a:off x="5076056" y="3856175"/>
            <a:ext cx="0" cy="72495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1E86B723-4A88-4FCB-ACC4-A71194A08ED6}"/>
              </a:ext>
            </a:extLst>
          </p:cNvPr>
          <p:cNvCxnSpPr>
            <a:cxnSpLocks/>
          </p:cNvCxnSpPr>
          <p:nvPr/>
        </p:nvCxnSpPr>
        <p:spPr>
          <a:xfrm flipH="1">
            <a:off x="6300192" y="2060848"/>
            <a:ext cx="216024" cy="15884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6F3FC169-4F17-49F4-9256-D36A14C9C992}"/>
              </a:ext>
            </a:extLst>
          </p:cNvPr>
          <p:cNvCxnSpPr>
            <a:cxnSpLocks/>
          </p:cNvCxnSpPr>
          <p:nvPr/>
        </p:nvCxnSpPr>
        <p:spPr>
          <a:xfrm>
            <a:off x="6300192" y="3856175"/>
            <a:ext cx="0" cy="72495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9545FA19-7977-4D3B-BD6F-E2C5D7478A32}"/>
              </a:ext>
            </a:extLst>
          </p:cNvPr>
          <p:cNvCxnSpPr>
            <a:cxnSpLocks/>
          </p:cNvCxnSpPr>
          <p:nvPr/>
        </p:nvCxnSpPr>
        <p:spPr>
          <a:xfrm>
            <a:off x="6516216" y="2060848"/>
            <a:ext cx="1368152" cy="16371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E81AFA18-E2BF-47C7-B9AB-FF29ABBEE973}"/>
              </a:ext>
            </a:extLst>
          </p:cNvPr>
          <p:cNvCxnSpPr>
            <a:cxnSpLocks/>
          </p:cNvCxnSpPr>
          <p:nvPr/>
        </p:nvCxnSpPr>
        <p:spPr>
          <a:xfrm>
            <a:off x="7884368" y="3837108"/>
            <a:ext cx="0" cy="72495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19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Zástupný symbol pro číslo snímku 6"/>
          <p:cNvSpPr txBox="1">
            <a:spLocks noGrp="1"/>
          </p:cNvSpPr>
          <p:nvPr/>
        </p:nvSpPr>
        <p:spPr bwMode="auto">
          <a:xfrm>
            <a:off x="6948488" y="6597650"/>
            <a:ext cx="21336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F8391847-C799-4B31-BC70-3B10601C5DD4}" type="slidenum">
              <a:rPr lang="cs-CZ" sz="800"/>
              <a:pPr algn="r" eaLnBrk="1" hangingPunct="1"/>
              <a:t>38</a:t>
            </a:fld>
            <a:endParaRPr lang="cs-CZ" sz="800"/>
          </a:p>
        </p:txBody>
      </p:sp>
      <p:sp>
        <p:nvSpPr>
          <p:cNvPr id="197636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08063" y="908050"/>
            <a:ext cx="8135937" cy="1512888"/>
          </a:xfrm>
        </p:spPr>
        <p:txBody>
          <a:bodyPr/>
          <a:lstStyle/>
          <a:p>
            <a:pPr eaLnBrk="1" hangingPunct="1"/>
            <a:r>
              <a:rPr lang="cs-CZ" sz="2200">
                <a:solidFill>
                  <a:srgbClr val="000000"/>
                </a:solidFill>
              </a:rPr>
              <a:t>Přímé mzdy celkem = 500 000 Kč </a:t>
            </a:r>
          </a:p>
          <a:p>
            <a:pPr eaLnBrk="1" hangingPunct="1"/>
            <a:r>
              <a:rPr lang="cs-CZ" sz="2200">
                <a:solidFill>
                  <a:srgbClr val="000000"/>
                </a:solidFill>
              </a:rPr>
              <a:t>režie celkem =1 500 000 Kč  </a:t>
            </a:r>
          </a:p>
          <a:p>
            <a:pPr eaLnBrk="1" hangingPunct="1"/>
            <a:r>
              <a:rPr lang="cs-CZ" sz="2200">
                <a:solidFill>
                  <a:srgbClr val="000000"/>
                </a:solidFill>
              </a:rPr>
              <a:t>Režijní přirážka = 1500000/500000*100 = </a:t>
            </a:r>
            <a:r>
              <a:rPr lang="cs-CZ" sz="2200" b="1">
                <a:solidFill>
                  <a:srgbClr val="000000"/>
                </a:solidFill>
              </a:rPr>
              <a:t>300 %.</a:t>
            </a:r>
            <a:r>
              <a:rPr lang="cs-CZ" sz="2200">
                <a:solidFill>
                  <a:srgbClr val="000000"/>
                </a:solidFill>
              </a:rPr>
              <a:t> </a:t>
            </a:r>
            <a:endParaRPr lang="cs-CZ" sz="2000"/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865188" y="2492375"/>
          <a:ext cx="8278812" cy="3159127"/>
        </p:xfrm>
        <a:graphic>
          <a:graphicData uri="http://schemas.openxmlformats.org/drawingml/2006/table">
            <a:tbl>
              <a:tblPr/>
              <a:tblGrid>
                <a:gridCol w="345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Přímý materiál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mzdy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přímé 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Režie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náklady výkonu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1205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25466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Kalkulace – 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8719" y="1395209"/>
            <a:ext cx="8363272" cy="20448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Firma vyrábí 3 výrobky. Podrobné údaje o produkci a přímých nákladech viz. tabulka, firma dále ke své činnosti spotřebuje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1,1 mil. Kč režijních nákladů. Pomocí přirážkové kalkulace stanovte úplné vlastní náklady výkonu výrobků A, B, C (do tabulky; naznačte postup výpočtu). Rozvrhovou základnou byly stanoveny </a:t>
            </a:r>
            <a:r>
              <a:rPr lang="cs-CZ" sz="2400" b="1" dirty="0">
                <a:solidFill>
                  <a:schemeClr val="tx1"/>
                </a:solidFill>
              </a:rPr>
              <a:t>celkové přímé náklady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55576" y="3440033"/>
          <a:ext cx="7344816" cy="2708920"/>
        </p:xfrm>
        <a:graphic>
          <a:graphicData uri="http://schemas.openxmlformats.org/drawingml/2006/table">
            <a:tbl>
              <a:tblPr/>
              <a:tblGrid>
                <a:gridCol w="3061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9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Položka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Produkované množství (ks)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1400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1000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2000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Přímý materiál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Přímé mzdy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25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Ostatní přímé N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25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celkové přímé náklady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Režijní N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Celkové N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651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2150"/>
            <a:ext cx="8458200" cy="692150"/>
          </a:xfrm>
        </p:spPr>
        <p:txBody>
          <a:bodyPr/>
          <a:lstStyle/>
          <a:p>
            <a:r>
              <a:rPr lang="cs-CZ" sz="2800" b="1" dirty="0"/>
              <a:t>ŘÍZENÍ NÁKLADŮ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	Mezi nejdůležitější nástroje řízení nákladů patří:</a:t>
            </a:r>
          </a:p>
          <a:p>
            <a:endParaRPr lang="cs-CZ" dirty="0"/>
          </a:p>
          <a:p>
            <a:r>
              <a:rPr lang="cs-CZ" b="1" u="sng" dirty="0"/>
              <a:t>kalkulace nákladů</a:t>
            </a:r>
            <a:r>
              <a:rPr lang="cs-CZ" dirty="0"/>
              <a:t>,</a:t>
            </a:r>
          </a:p>
          <a:p>
            <a:r>
              <a:rPr lang="cs-CZ" dirty="0"/>
              <a:t>rozpočetnictví,</a:t>
            </a:r>
          </a:p>
          <a:p>
            <a:r>
              <a:rPr lang="cs-CZ" dirty="0"/>
              <a:t>plánování nákladů, normativy a limity nákladů,</a:t>
            </a:r>
          </a:p>
          <a:p>
            <a:r>
              <a:rPr lang="cs-CZ" dirty="0" err="1"/>
              <a:t>technicko-hospodářské</a:t>
            </a:r>
            <a:r>
              <a:rPr lang="cs-CZ" dirty="0"/>
              <a:t> normy (THN)</a:t>
            </a:r>
          </a:p>
        </p:txBody>
      </p:sp>
    </p:spTree>
    <p:extLst>
      <p:ext uri="{BB962C8B-B14F-4D97-AF65-F5344CB8AC3E}">
        <p14:creationId xmlns:p14="http://schemas.microsoft.com/office/powerpoint/2010/main" val="20116907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– 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295" y="1477652"/>
            <a:ext cx="8479410" cy="229306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Podnik vyrábí 400 ks čerpadel a 600 ks turbín. Struktura přímých nákladů na ks i režijních nákladů je uvedena v tabulce. Rozvrhovou základnou pro </a:t>
            </a:r>
            <a:r>
              <a:rPr lang="cs-CZ" b="1" dirty="0"/>
              <a:t>výrobní režie jsou</a:t>
            </a:r>
            <a:r>
              <a:rPr lang="cs-CZ" dirty="0"/>
              <a:t> </a:t>
            </a:r>
            <a:r>
              <a:rPr lang="cs-CZ" b="1" dirty="0"/>
              <a:t>přímé mzdy, pro správní režii pak celkové přímé náklady.</a:t>
            </a:r>
          </a:p>
          <a:p>
            <a:pPr algn="just"/>
            <a:r>
              <a:rPr lang="cs-CZ" b="1" dirty="0"/>
              <a:t>Sestavte kalkulaci, určete náklady na 1 ks každého výrobku a nabídkovou cenu při respektování 20 % ziskové přirážky k celkovým nákladům.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57254" y="3770721"/>
          <a:ext cx="7053492" cy="188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2559">
                  <a:extLst>
                    <a:ext uri="{9D8B030D-6E8A-4147-A177-3AD203B41FA5}">
                      <a16:colId xmlns:a16="http://schemas.microsoft.com/office/drawing/2014/main" val="3485242059"/>
                    </a:ext>
                  </a:extLst>
                </a:gridCol>
                <a:gridCol w="1546502">
                  <a:extLst>
                    <a:ext uri="{9D8B030D-6E8A-4147-A177-3AD203B41FA5}">
                      <a16:colId xmlns:a16="http://schemas.microsoft.com/office/drawing/2014/main" val="2838988984"/>
                    </a:ext>
                  </a:extLst>
                </a:gridCol>
                <a:gridCol w="1570545">
                  <a:extLst>
                    <a:ext uri="{9D8B030D-6E8A-4147-A177-3AD203B41FA5}">
                      <a16:colId xmlns:a16="http://schemas.microsoft.com/office/drawing/2014/main" val="3091963852"/>
                    </a:ext>
                  </a:extLst>
                </a:gridCol>
                <a:gridCol w="1273886">
                  <a:extLst>
                    <a:ext uri="{9D8B030D-6E8A-4147-A177-3AD203B41FA5}">
                      <a16:colId xmlns:a16="http://schemas.microsoft.com/office/drawing/2014/main" val="2571270483"/>
                    </a:ext>
                  </a:extLst>
                </a:gridCol>
              </a:tblGrid>
              <a:tr h="377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Náklad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čerpadla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turbíny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Celkem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990257"/>
                  </a:ext>
                </a:extLst>
              </a:tr>
              <a:tr h="377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Přímý materiál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325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101856"/>
                  </a:ext>
                </a:extLst>
              </a:tr>
              <a:tr h="377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Přímé mzdy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132161"/>
                  </a:ext>
                </a:extLst>
              </a:tr>
              <a:tr h="377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Výrobní režie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616 000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228452"/>
                  </a:ext>
                </a:extLst>
              </a:tr>
              <a:tr h="377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Správní režie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490 000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26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1346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DF411-47A0-4E3E-90F6-8BB3C93A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019" y="-840"/>
            <a:ext cx="8229600" cy="764704"/>
          </a:xfrm>
        </p:spPr>
        <p:txBody>
          <a:bodyPr/>
          <a:lstStyle/>
          <a:p>
            <a:r>
              <a:rPr lang="cs-CZ" dirty="0"/>
              <a:t>Přirážková kalkulace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C8E9067-1D35-4020-B7C1-0926659E4197}"/>
              </a:ext>
            </a:extLst>
          </p:cNvPr>
          <p:cNvGraphicFramePr>
            <a:graphicFrameLocks noGrp="1"/>
          </p:cNvGraphicFramePr>
          <p:nvPr/>
        </p:nvGraphicFramePr>
        <p:xfrm>
          <a:off x="715036" y="1196752"/>
          <a:ext cx="7992887" cy="3024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8779">
                  <a:extLst>
                    <a:ext uri="{9D8B030D-6E8A-4147-A177-3AD203B41FA5}">
                      <a16:colId xmlns:a16="http://schemas.microsoft.com/office/drawing/2014/main" val="2679216178"/>
                    </a:ext>
                  </a:extLst>
                </a:gridCol>
                <a:gridCol w="1599711">
                  <a:extLst>
                    <a:ext uri="{9D8B030D-6E8A-4147-A177-3AD203B41FA5}">
                      <a16:colId xmlns:a16="http://schemas.microsoft.com/office/drawing/2014/main" val="2022296888"/>
                    </a:ext>
                  </a:extLst>
                </a:gridCol>
                <a:gridCol w="1329788">
                  <a:extLst>
                    <a:ext uri="{9D8B030D-6E8A-4147-A177-3AD203B41FA5}">
                      <a16:colId xmlns:a16="http://schemas.microsoft.com/office/drawing/2014/main" val="1389530438"/>
                    </a:ext>
                  </a:extLst>
                </a:gridCol>
                <a:gridCol w="1584609">
                  <a:extLst>
                    <a:ext uri="{9D8B030D-6E8A-4147-A177-3AD203B41FA5}">
                      <a16:colId xmlns:a16="http://schemas.microsoft.com/office/drawing/2014/main" val="3588939281"/>
                    </a:ext>
                  </a:extLst>
                </a:gridCol>
              </a:tblGrid>
              <a:tr h="577132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Košile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Mikiny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Kalhoty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884647"/>
                  </a:ext>
                </a:extLst>
              </a:tr>
              <a:tr h="97888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Vyrobené a prodané množství (ks)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20 000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12 000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9766281"/>
                  </a:ext>
                </a:extLst>
              </a:tr>
              <a:tr h="489441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Přímý materiál (Kč/ks)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7460548"/>
                  </a:ext>
                </a:extLst>
              </a:tr>
              <a:tr h="489441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Přímé mzdy (Kč/ks)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9594455"/>
                  </a:ext>
                </a:extLst>
              </a:tr>
              <a:tr h="489441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Ostatní přímé náklady (Kč/ks)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547887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C12E0DE-C81A-44AD-882D-DD38CB949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88" y="664622"/>
            <a:ext cx="789030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1" u="none" strike="noStrike" cap="none" normalizeH="0" baseline="0" dirty="0" bmk="_Toc527978597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Př. 3 Vstupní data pro výpočet přirážkové kalkulace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4F0E065D-6CE5-46A5-8E1D-57C45B1835EC}"/>
              </a:ext>
            </a:extLst>
          </p:cNvPr>
          <p:cNvSpPr txBox="1">
            <a:spLocks/>
          </p:cNvSpPr>
          <p:nvPr/>
        </p:nvSpPr>
        <p:spPr bwMode="auto">
          <a:xfrm>
            <a:off x="586117" y="4286570"/>
            <a:ext cx="8250723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cs-CZ" sz="2000" dirty="0"/>
              <a:t>Celkové režijní </a:t>
            </a:r>
            <a:r>
              <a:rPr lang="cs-CZ" sz="2000" b="1" dirty="0"/>
              <a:t>náklady 4,8 mil. Kč</a:t>
            </a:r>
            <a:r>
              <a:rPr lang="cs-CZ" sz="2000" dirty="0"/>
              <a:t>. </a:t>
            </a:r>
          </a:p>
          <a:p>
            <a:pPr marL="457200" indent="-457200">
              <a:spcBef>
                <a:spcPct val="20000"/>
              </a:spcBef>
              <a:buAutoNum type="arabicParenR"/>
            </a:pPr>
            <a:r>
              <a:rPr lang="cs-CZ" sz="2000" dirty="0"/>
              <a:t>Sestavte kalkulaci a rozvrhněte režijní náklady dle přímého materiálu</a:t>
            </a:r>
          </a:p>
          <a:p>
            <a:pPr marL="457200" indent="-457200">
              <a:spcBef>
                <a:spcPct val="20000"/>
              </a:spcBef>
              <a:buFontTx/>
              <a:buAutoNum type="arabicParenR"/>
            </a:pPr>
            <a:r>
              <a:rPr lang="cs-CZ" sz="2000" dirty="0"/>
              <a:t>Sestavte kalkulaci a rozvrhněte režijní náklady dle přímých mezd</a:t>
            </a:r>
          </a:p>
          <a:p>
            <a:pPr marL="457200" indent="-457200">
              <a:spcBef>
                <a:spcPct val="20000"/>
              </a:spcBef>
              <a:buFontTx/>
              <a:buAutoNum type="arabicParenR"/>
            </a:pPr>
            <a:r>
              <a:rPr lang="cs-CZ" sz="2000" dirty="0"/>
              <a:t>Sestavte kalkulaci a rozvrhněte režijní náklady dle celkových přímých nákladů</a:t>
            </a:r>
          </a:p>
          <a:p>
            <a:pPr marL="457200" indent="-457200">
              <a:spcBef>
                <a:spcPct val="20000"/>
              </a:spcBef>
              <a:buFontTx/>
              <a:buAutoNum type="arabicParenR"/>
            </a:pPr>
            <a:endParaRPr lang="cs-CZ" sz="2000" dirty="0"/>
          </a:p>
          <a:p>
            <a:pPr marL="457200" indent="-457200">
              <a:spcBef>
                <a:spcPct val="20000"/>
              </a:spcBef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127557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945" y="976209"/>
            <a:ext cx="8229600" cy="1143000"/>
          </a:xfrm>
        </p:spPr>
        <p:txBody>
          <a:bodyPr>
            <a:normAutofit fontScale="90000"/>
          </a:bodyPr>
          <a:lstStyle/>
          <a:p>
            <a:pPr lvl="0" indent="228600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přímého materiálu (A)</a:t>
            </a:r>
            <a:br>
              <a:rPr lang="cs-CZ" altLang="cs-CZ" sz="800" dirty="0">
                <a:latin typeface="Arial" panose="020B0604020202020204" pitchFamily="34" charset="0"/>
              </a:rPr>
            </a:br>
            <a:endParaRPr lang="cs-CZ" altLang="cs-CZ" sz="6000" dirty="0">
              <a:latin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6982" y="2119209"/>
          <a:ext cx="9047018" cy="2909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3825">
                  <a:extLst>
                    <a:ext uri="{9D8B030D-6E8A-4147-A177-3AD203B41FA5}">
                      <a16:colId xmlns:a16="http://schemas.microsoft.com/office/drawing/2014/main" val="2624358537"/>
                    </a:ext>
                  </a:extLst>
                </a:gridCol>
                <a:gridCol w="1170122">
                  <a:extLst>
                    <a:ext uri="{9D8B030D-6E8A-4147-A177-3AD203B41FA5}">
                      <a16:colId xmlns:a16="http://schemas.microsoft.com/office/drawing/2014/main" val="608503302"/>
                    </a:ext>
                  </a:extLst>
                </a:gridCol>
                <a:gridCol w="1210987">
                  <a:extLst>
                    <a:ext uri="{9D8B030D-6E8A-4147-A177-3AD203B41FA5}">
                      <a16:colId xmlns:a16="http://schemas.microsoft.com/office/drawing/2014/main" val="2503769718"/>
                    </a:ext>
                  </a:extLst>
                </a:gridCol>
                <a:gridCol w="1210987">
                  <a:extLst>
                    <a:ext uri="{9D8B030D-6E8A-4147-A177-3AD203B41FA5}">
                      <a16:colId xmlns:a16="http://schemas.microsoft.com/office/drawing/2014/main" val="1818376108"/>
                    </a:ext>
                  </a:extLst>
                </a:gridCol>
                <a:gridCol w="1781097">
                  <a:extLst>
                    <a:ext uri="{9D8B030D-6E8A-4147-A177-3AD203B41FA5}">
                      <a16:colId xmlns:a16="http://schemas.microsoft.com/office/drawing/2014/main" val="1500308033"/>
                    </a:ext>
                  </a:extLst>
                </a:gridCol>
              </a:tblGrid>
              <a:tr h="711925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Košile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Mikiny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Kalhoty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Náklady 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7558329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Vyrobené a prodané množství (ks)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8651545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73081144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4807870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přímé náklady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2566406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Alokované režijní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5754747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3423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6272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945" y="976209"/>
            <a:ext cx="8229600" cy="1143000"/>
          </a:xfrm>
        </p:spPr>
        <p:txBody>
          <a:bodyPr>
            <a:normAutofit fontScale="90000"/>
          </a:bodyPr>
          <a:lstStyle/>
          <a:p>
            <a:pPr lvl="0" indent="228600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přímého materiálu (A)</a:t>
            </a:r>
            <a:br>
              <a:rPr lang="cs-CZ" altLang="cs-CZ" sz="800" dirty="0">
                <a:latin typeface="Arial" panose="020B0604020202020204" pitchFamily="34" charset="0"/>
              </a:rPr>
            </a:br>
            <a:endParaRPr lang="cs-CZ" altLang="cs-CZ" sz="6000" dirty="0">
              <a:latin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287289"/>
              </p:ext>
            </p:extLst>
          </p:nvPr>
        </p:nvGraphicFramePr>
        <p:xfrm>
          <a:off x="96982" y="2119209"/>
          <a:ext cx="9047018" cy="2909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3825">
                  <a:extLst>
                    <a:ext uri="{9D8B030D-6E8A-4147-A177-3AD203B41FA5}">
                      <a16:colId xmlns:a16="http://schemas.microsoft.com/office/drawing/2014/main" val="2624358537"/>
                    </a:ext>
                  </a:extLst>
                </a:gridCol>
                <a:gridCol w="1170122">
                  <a:extLst>
                    <a:ext uri="{9D8B030D-6E8A-4147-A177-3AD203B41FA5}">
                      <a16:colId xmlns:a16="http://schemas.microsoft.com/office/drawing/2014/main" val="608503302"/>
                    </a:ext>
                  </a:extLst>
                </a:gridCol>
                <a:gridCol w="1210987">
                  <a:extLst>
                    <a:ext uri="{9D8B030D-6E8A-4147-A177-3AD203B41FA5}">
                      <a16:colId xmlns:a16="http://schemas.microsoft.com/office/drawing/2014/main" val="2503769718"/>
                    </a:ext>
                  </a:extLst>
                </a:gridCol>
                <a:gridCol w="1210987">
                  <a:extLst>
                    <a:ext uri="{9D8B030D-6E8A-4147-A177-3AD203B41FA5}">
                      <a16:colId xmlns:a16="http://schemas.microsoft.com/office/drawing/2014/main" val="1818376108"/>
                    </a:ext>
                  </a:extLst>
                </a:gridCol>
                <a:gridCol w="1781097">
                  <a:extLst>
                    <a:ext uri="{9D8B030D-6E8A-4147-A177-3AD203B41FA5}">
                      <a16:colId xmlns:a16="http://schemas.microsoft.com/office/drawing/2014/main" val="1500308033"/>
                    </a:ext>
                  </a:extLst>
                </a:gridCol>
              </a:tblGrid>
              <a:tr h="711925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Košile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Mikiny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Kalhoty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Náklady 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7558329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Vyrobené a prodané množství (ks)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8651545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1 600 000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73081144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4807870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přímé náklady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2566406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Alokované režijní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300 %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5754747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3423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6088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945" y="1227636"/>
            <a:ext cx="8229600" cy="1143000"/>
          </a:xfrm>
        </p:spPr>
        <p:txBody>
          <a:bodyPr>
            <a:normAutofit fontScale="90000"/>
          </a:bodyPr>
          <a:lstStyle/>
          <a:p>
            <a:pPr lvl="0" indent="180975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přímých mezd (B)</a:t>
            </a:r>
            <a:br>
              <a:rPr lang="cs-CZ" altLang="cs-CZ" sz="800" dirty="0">
                <a:latin typeface="Arial" panose="020B0604020202020204" pitchFamily="34" charset="0"/>
              </a:rPr>
            </a:br>
            <a:endParaRPr lang="cs-CZ" altLang="cs-CZ" sz="6000" dirty="0">
              <a:latin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90945" y="2410479"/>
          <a:ext cx="8728363" cy="3103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4425">
                  <a:extLst>
                    <a:ext uri="{9D8B030D-6E8A-4147-A177-3AD203B41FA5}">
                      <a16:colId xmlns:a16="http://schemas.microsoft.com/office/drawing/2014/main" val="2211716136"/>
                    </a:ext>
                  </a:extLst>
                </a:gridCol>
                <a:gridCol w="1128908">
                  <a:extLst>
                    <a:ext uri="{9D8B030D-6E8A-4147-A177-3AD203B41FA5}">
                      <a16:colId xmlns:a16="http://schemas.microsoft.com/office/drawing/2014/main" val="4019359124"/>
                    </a:ext>
                  </a:extLst>
                </a:gridCol>
                <a:gridCol w="1168333">
                  <a:extLst>
                    <a:ext uri="{9D8B030D-6E8A-4147-A177-3AD203B41FA5}">
                      <a16:colId xmlns:a16="http://schemas.microsoft.com/office/drawing/2014/main" val="318604361"/>
                    </a:ext>
                  </a:extLst>
                </a:gridCol>
                <a:gridCol w="1168333">
                  <a:extLst>
                    <a:ext uri="{9D8B030D-6E8A-4147-A177-3AD203B41FA5}">
                      <a16:colId xmlns:a16="http://schemas.microsoft.com/office/drawing/2014/main" val="3758621601"/>
                    </a:ext>
                  </a:extLst>
                </a:gridCol>
                <a:gridCol w="1718364">
                  <a:extLst>
                    <a:ext uri="{9D8B030D-6E8A-4147-A177-3AD203B41FA5}">
                      <a16:colId xmlns:a16="http://schemas.microsoft.com/office/drawing/2014/main" val="2850205572"/>
                    </a:ext>
                  </a:extLst>
                </a:gridCol>
              </a:tblGrid>
              <a:tr h="759297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Košile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Mikiny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Kalhoty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Náklady 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3454113"/>
                  </a:ext>
                </a:extLst>
              </a:tr>
              <a:tr h="379649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Vyrobené a prodané množství (ks)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1302855"/>
                  </a:ext>
                </a:extLst>
              </a:tr>
              <a:tr h="379649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3583912"/>
                  </a:ext>
                </a:extLst>
              </a:tr>
              <a:tr h="379649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92507566"/>
                  </a:ext>
                </a:extLst>
              </a:tr>
              <a:tr h="401795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přímé náklady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82367665"/>
                  </a:ext>
                </a:extLst>
              </a:tr>
              <a:tr h="401795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Alokované režijní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1710948"/>
                  </a:ext>
                </a:extLst>
              </a:tr>
              <a:tr h="401795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Celkové náklady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187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5059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944" y="1227636"/>
            <a:ext cx="8742219" cy="1143000"/>
          </a:xfrm>
        </p:spPr>
        <p:txBody>
          <a:bodyPr>
            <a:normAutofit fontScale="90000"/>
          </a:bodyPr>
          <a:lstStyle/>
          <a:p>
            <a:pPr indent="180975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celkových přímých nákladů (C)</a:t>
            </a:r>
            <a:br>
              <a:rPr lang="cs-CZ" altLang="cs-CZ" sz="800" dirty="0">
                <a:latin typeface="Arial" panose="020B0604020202020204" pitchFamily="34" charset="0"/>
              </a:rPr>
            </a:br>
            <a:br>
              <a:rPr lang="cs-CZ" altLang="cs-CZ" sz="800" dirty="0">
                <a:latin typeface="Arial" panose="020B0604020202020204" pitchFamily="34" charset="0"/>
              </a:rPr>
            </a:br>
            <a:endParaRPr lang="cs-CZ" altLang="cs-CZ" sz="6000" dirty="0">
              <a:latin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90943" y="2330580"/>
          <a:ext cx="8742219" cy="3893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0052">
                  <a:extLst>
                    <a:ext uri="{9D8B030D-6E8A-4147-A177-3AD203B41FA5}">
                      <a16:colId xmlns:a16="http://schemas.microsoft.com/office/drawing/2014/main" val="320586299"/>
                    </a:ext>
                  </a:extLst>
                </a:gridCol>
                <a:gridCol w="1130700">
                  <a:extLst>
                    <a:ext uri="{9D8B030D-6E8A-4147-A177-3AD203B41FA5}">
                      <a16:colId xmlns:a16="http://schemas.microsoft.com/office/drawing/2014/main" val="1351790271"/>
                    </a:ext>
                  </a:extLst>
                </a:gridCol>
                <a:gridCol w="1170188">
                  <a:extLst>
                    <a:ext uri="{9D8B030D-6E8A-4147-A177-3AD203B41FA5}">
                      <a16:colId xmlns:a16="http://schemas.microsoft.com/office/drawing/2014/main" val="3647393999"/>
                    </a:ext>
                  </a:extLst>
                </a:gridCol>
                <a:gridCol w="1170188">
                  <a:extLst>
                    <a:ext uri="{9D8B030D-6E8A-4147-A177-3AD203B41FA5}">
                      <a16:colId xmlns:a16="http://schemas.microsoft.com/office/drawing/2014/main" val="1845945072"/>
                    </a:ext>
                  </a:extLst>
                </a:gridCol>
                <a:gridCol w="1721091">
                  <a:extLst>
                    <a:ext uri="{9D8B030D-6E8A-4147-A177-3AD203B41FA5}">
                      <a16:colId xmlns:a16="http://schemas.microsoft.com/office/drawing/2014/main" val="893351001"/>
                    </a:ext>
                  </a:extLst>
                </a:gridCol>
              </a:tblGrid>
              <a:tr h="732783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Košile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Mikiny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Kalhoty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Náklady celkem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839398"/>
                  </a:ext>
                </a:extLst>
              </a:tr>
              <a:tr h="5118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Vyrobené a prodané množství (ks)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4734533"/>
                  </a:ext>
                </a:extLst>
              </a:tr>
              <a:tr h="5118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Přímý materiál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1585807"/>
                  </a:ext>
                </a:extLst>
              </a:tr>
              <a:tr h="5118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Přímé mzdy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5737699"/>
                  </a:ext>
                </a:extLst>
              </a:tr>
              <a:tr h="541656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Ostatní přímé náklady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8291629"/>
                  </a:ext>
                </a:extLst>
              </a:tr>
              <a:tr h="541656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Alokované režijní náklady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7491968"/>
                  </a:ext>
                </a:extLst>
              </a:tr>
              <a:tr h="541656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Celkové náklady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5276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1339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25DD0-11AE-40B5-80F7-43FBDB989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17" y="119680"/>
            <a:ext cx="8229600" cy="55399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3600" dirty="0"/>
              <a:t>Řešení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4119C95-3972-4235-A1E1-6CAEFB6D8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941596"/>
              </p:ext>
            </p:extLst>
          </p:nvPr>
        </p:nvGraphicFramePr>
        <p:xfrm>
          <a:off x="740668" y="903884"/>
          <a:ext cx="7911148" cy="1789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2569">
                  <a:extLst>
                    <a:ext uri="{9D8B030D-6E8A-4147-A177-3AD203B41FA5}">
                      <a16:colId xmlns:a16="http://schemas.microsoft.com/office/drawing/2014/main" val="2280949537"/>
                    </a:ext>
                  </a:extLst>
                </a:gridCol>
                <a:gridCol w="1023211">
                  <a:extLst>
                    <a:ext uri="{9D8B030D-6E8A-4147-A177-3AD203B41FA5}">
                      <a16:colId xmlns:a16="http://schemas.microsoft.com/office/drawing/2014/main" val="3274126066"/>
                    </a:ext>
                  </a:extLst>
                </a:gridCol>
                <a:gridCol w="1058945">
                  <a:extLst>
                    <a:ext uri="{9D8B030D-6E8A-4147-A177-3AD203B41FA5}">
                      <a16:colId xmlns:a16="http://schemas.microsoft.com/office/drawing/2014/main" val="2163570945"/>
                    </a:ext>
                  </a:extLst>
                </a:gridCol>
                <a:gridCol w="1140911">
                  <a:extLst>
                    <a:ext uri="{9D8B030D-6E8A-4147-A177-3AD203B41FA5}">
                      <a16:colId xmlns:a16="http://schemas.microsoft.com/office/drawing/2014/main" val="794187629"/>
                    </a:ext>
                  </a:extLst>
                </a:gridCol>
                <a:gridCol w="1475512">
                  <a:extLst>
                    <a:ext uri="{9D8B030D-6E8A-4147-A177-3AD203B41FA5}">
                      <a16:colId xmlns:a16="http://schemas.microsoft.com/office/drawing/2014/main" val="952438791"/>
                    </a:ext>
                  </a:extLst>
                </a:gridCol>
              </a:tblGrid>
              <a:tr h="346328">
                <a:tc>
                  <a:txBody>
                    <a:bodyPr/>
                    <a:lstStyle/>
                    <a:p>
                      <a:pPr indent="18034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Košile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Mikiny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Kalhoty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  celkem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283309"/>
                  </a:ext>
                </a:extLst>
              </a:tr>
              <a:tr h="346328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Vyrobené a prodané množství (ks)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12 000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527381"/>
                  </a:ext>
                </a:extLst>
              </a:tr>
              <a:tr h="173164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Přímý materiál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1 600 000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25415149"/>
                  </a:ext>
                </a:extLst>
              </a:tr>
              <a:tr h="173164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Přímé mzdy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9070587"/>
                  </a:ext>
                </a:extLst>
              </a:tr>
              <a:tr h="183265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Ostatní přímé náklady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4954038"/>
                  </a:ext>
                </a:extLst>
              </a:tr>
              <a:tr h="183265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Alokované režijní náklady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150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300 %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5205812"/>
                  </a:ext>
                </a:extLst>
              </a:tr>
              <a:tr h="183265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Celkové náklady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b="1">
                          <a:effectLst/>
                        </a:rPr>
                        <a:t>230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b="1">
                          <a:effectLst/>
                        </a:rPr>
                        <a:t>300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</a:rPr>
                        <a:t>500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912773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9942A30-12A5-47B6-9391-5629041BD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620456"/>
            <a:ext cx="46378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 dirty="0" bmk="_Toc527978598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přímého materiálu (A)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80975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7E79F67F-71A7-414E-8D82-562ABB2BB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118705"/>
              </p:ext>
            </p:extLst>
          </p:nvPr>
        </p:nvGraphicFramePr>
        <p:xfrm>
          <a:off x="750865" y="3037541"/>
          <a:ext cx="7936571" cy="1773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2893">
                  <a:extLst>
                    <a:ext uri="{9D8B030D-6E8A-4147-A177-3AD203B41FA5}">
                      <a16:colId xmlns:a16="http://schemas.microsoft.com/office/drawing/2014/main" val="463697701"/>
                    </a:ext>
                  </a:extLst>
                </a:gridCol>
                <a:gridCol w="1026499">
                  <a:extLst>
                    <a:ext uri="{9D8B030D-6E8A-4147-A177-3AD203B41FA5}">
                      <a16:colId xmlns:a16="http://schemas.microsoft.com/office/drawing/2014/main" val="321926431"/>
                    </a:ext>
                  </a:extLst>
                </a:gridCol>
                <a:gridCol w="1062348">
                  <a:extLst>
                    <a:ext uri="{9D8B030D-6E8A-4147-A177-3AD203B41FA5}">
                      <a16:colId xmlns:a16="http://schemas.microsoft.com/office/drawing/2014/main" val="3358197543"/>
                    </a:ext>
                  </a:extLst>
                </a:gridCol>
                <a:gridCol w="1062348">
                  <a:extLst>
                    <a:ext uri="{9D8B030D-6E8A-4147-A177-3AD203B41FA5}">
                      <a16:colId xmlns:a16="http://schemas.microsoft.com/office/drawing/2014/main" val="547845903"/>
                    </a:ext>
                  </a:extLst>
                </a:gridCol>
                <a:gridCol w="1562483">
                  <a:extLst>
                    <a:ext uri="{9D8B030D-6E8A-4147-A177-3AD203B41FA5}">
                      <a16:colId xmlns:a16="http://schemas.microsoft.com/office/drawing/2014/main" val="818723858"/>
                    </a:ext>
                  </a:extLst>
                </a:gridCol>
              </a:tblGrid>
              <a:tr h="307619">
                <a:tc>
                  <a:txBody>
                    <a:bodyPr/>
                    <a:lstStyle/>
                    <a:p>
                      <a:pPr indent="18034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Košile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Mikiny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Kalhoty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  celkem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0044747"/>
                  </a:ext>
                </a:extLst>
              </a:tr>
              <a:tr h="307619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Vyrobené a prodané množství (ks)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1694848"/>
                  </a:ext>
                </a:extLst>
              </a:tr>
              <a:tr h="15381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Přímý materiál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05300072"/>
                  </a:ext>
                </a:extLst>
              </a:tr>
              <a:tr h="15381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Přímé mzdy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86946059"/>
                  </a:ext>
                </a:extLst>
              </a:tr>
              <a:tr h="15381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Ostatní přímé náklady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37277013"/>
                  </a:ext>
                </a:extLst>
              </a:tr>
              <a:tr h="15381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Alokované režijní náklady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4350180"/>
                  </a:ext>
                </a:extLst>
              </a:tr>
              <a:tr h="167792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Celkové náklady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1445821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77447C6-AF07-4EA2-BA98-370AF4D48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64" y="2801874"/>
            <a:ext cx="436690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přímých mezd (B)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80975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98F8A289-587A-4EDF-83F6-2493CC4FD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676248"/>
              </p:ext>
            </p:extLst>
          </p:nvPr>
        </p:nvGraphicFramePr>
        <p:xfrm>
          <a:off x="609569" y="5142217"/>
          <a:ext cx="8077866" cy="1493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0270">
                  <a:extLst>
                    <a:ext uri="{9D8B030D-6E8A-4147-A177-3AD203B41FA5}">
                      <a16:colId xmlns:a16="http://schemas.microsoft.com/office/drawing/2014/main" val="3522807853"/>
                    </a:ext>
                  </a:extLst>
                </a:gridCol>
                <a:gridCol w="1044775">
                  <a:extLst>
                    <a:ext uri="{9D8B030D-6E8A-4147-A177-3AD203B41FA5}">
                      <a16:colId xmlns:a16="http://schemas.microsoft.com/office/drawing/2014/main" val="3588860447"/>
                    </a:ext>
                  </a:extLst>
                </a:gridCol>
                <a:gridCol w="1081261">
                  <a:extLst>
                    <a:ext uri="{9D8B030D-6E8A-4147-A177-3AD203B41FA5}">
                      <a16:colId xmlns:a16="http://schemas.microsoft.com/office/drawing/2014/main" val="2127191554"/>
                    </a:ext>
                  </a:extLst>
                </a:gridCol>
                <a:gridCol w="1081261">
                  <a:extLst>
                    <a:ext uri="{9D8B030D-6E8A-4147-A177-3AD203B41FA5}">
                      <a16:colId xmlns:a16="http://schemas.microsoft.com/office/drawing/2014/main" val="2762198153"/>
                    </a:ext>
                  </a:extLst>
                </a:gridCol>
                <a:gridCol w="1590299">
                  <a:extLst>
                    <a:ext uri="{9D8B030D-6E8A-4147-A177-3AD203B41FA5}">
                      <a16:colId xmlns:a16="http://schemas.microsoft.com/office/drawing/2014/main" val="2339802421"/>
                    </a:ext>
                  </a:extLst>
                </a:gridCol>
              </a:tblGrid>
              <a:tr h="161394">
                <a:tc>
                  <a:txBody>
                    <a:bodyPr/>
                    <a:lstStyle/>
                    <a:p>
                      <a:pPr indent="18034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Košile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Mikiny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Kalhoty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 celkem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0691206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Vyrobené a prodané množství (ks)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20 000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12 000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4 000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9633582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Přímý materiál (Kč/ks)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23884030"/>
                  </a:ext>
                </a:extLst>
              </a:tr>
              <a:tr h="14097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Přímé mzdy (Kč/ks)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73340407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Ostatní přímé náklady (Kč/ks)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05826549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Alokované režijní náklady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4660041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Celkové náklady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4545077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7A6C88ED-53F3-4BD2-BCC0-28A5BBF79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64" y="4869160"/>
            <a:ext cx="525175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celkových přímých nákladů (C)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80975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062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982" y="122439"/>
            <a:ext cx="9047018" cy="11430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cs-CZ" sz="3600" dirty="0"/>
              <a:t>Vstupní data pro výpočet přirážkové kalkulace</a:t>
            </a:r>
            <a:br>
              <a:rPr lang="cs-CZ" sz="3600" dirty="0"/>
            </a:br>
            <a:endParaRPr lang="cs-CZ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62791" y="957176"/>
          <a:ext cx="8915400" cy="2433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2618">
                  <a:extLst>
                    <a:ext uri="{9D8B030D-6E8A-4147-A177-3AD203B41FA5}">
                      <a16:colId xmlns:a16="http://schemas.microsoft.com/office/drawing/2014/main" val="3451694776"/>
                    </a:ext>
                  </a:extLst>
                </a:gridCol>
                <a:gridCol w="1342015">
                  <a:extLst>
                    <a:ext uri="{9D8B030D-6E8A-4147-A177-3AD203B41FA5}">
                      <a16:colId xmlns:a16="http://schemas.microsoft.com/office/drawing/2014/main" val="694231369"/>
                    </a:ext>
                  </a:extLst>
                </a:gridCol>
                <a:gridCol w="1483269">
                  <a:extLst>
                    <a:ext uri="{9D8B030D-6E8A-4147-A177-3AD203B41FA5}">
                      <a16:colId xmlns:a16="http://schemas.microsoft.com/office/drawing/2014/main" val="1366564544"/>
                    </a:ext>
                  </a:extLst>
                </a:gridCol>
                <a:gridCol w="1767498">
                  <a:extLst>
                    <a:ext uri="{9D8B030D-6E8A-4147-A177-3AD203B41FA5}">
                      <a16:colId xmlns:a16="http://schemas.microsoft.com/office/drawing/2014/main" val="328814694"/>
                    </a:ext>
                  </a:extLst>
                </a:gridCol>
              </a:tblGrid>
              <a:tr h="533109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Košile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Mikiny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Kalhoty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1039511"/>
                  </a:ext>
                </a:extLst>
              </a:tr>
              <a:tr h="4982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Vyrobené a prodané množství (ks)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4 000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6396727"/>
                  </a:ext>
                </a:extLst>
              </a:tr>
              <a:tr h="452108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Přímý materiál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9895597"/>
                  </a:ext>
                </a:extLst>
              </a:tr>
              <a:tr h="452108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Přímé mzdy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89928"/>
                  </a:ext>
                </a:extLst>
              </a:tr>
              <a:tr h="4982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Ostatní přímé náklady (Kč/ks)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7744191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228600" y="3529448"/>
            <a:ext cx="84928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Celkové režijní náklady byly v minulém roce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4,8 mil. Kč</a:t>
            </a:r>
          </a:p>
          <a:p>
            <a:endParaRPr lang="cs-CZ" sz="2800" dirty="0">
              <a:latin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</a:rPr>
              <a:t>Propočítejte diferencovanou přirážkovou kalkulaci když:</a:t>
            </a:r>
          </a:p>
          <a:p>
            <a:pPr marL="514350" indent="-514350">
              <a:buAutoNum type="arabicParenR"/>
            </a:pPr>
            <a:r>
              <a:rPr lang="cs-CZ" sz="2800" dirty="0">
                <a:latin typeface="Times New Roman" panose="02020603050405020304" pitchFamily="18" charset="0"/>
              </a:rPr>
              <a:t>VR=1,8 mil. Kč; RZ=přímé mzdy</a:t>
            </a:r>
          </a:p>
          <a:p>
            <a:pPr marL="514350" indent="-514350">
              <a:buAutoNum type="arabicParenR"/>
            </a:pPr>
            <a:r>
              <a:rPr lang="cs-CZ" sz="2800" dirty="0">
                <a:latin typeface="Times New Roman" panose="02020603050405020304" pitchFamily="18" charset="0"/>
              </a:rPr>
              <a:t>ZR=0,3 mil. Kč; RZ=přímý materiál</a:t>
            </a:r>
          </a:p>
          <a:p>
            <a:pPr marL="514350" indent="-514350">
              <a:buAutoNum type="arabicParenR"/>
            </a:pPr>
            <a:r>
              <a:rPr lang="cs-CZ" sz="2800" dirty="0">
                <a:latin typeface="Times New Roman" panose="02020603050405020304" pitchFamily="18" charset="0"/>
              </a:rPr>
              <a:t>SR= 2,7 mil. Kč; RZ=přímé náklady</a:t>
            </a:r>
          </a:p>
          <a:p>
            <a:pPr marL="514350" indent="-514350">
              <a:buAutoNum type="arabicParenR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000722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5527" y="388937"/>
            <a:ext cx="8451272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 indent="180975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Diferencovaná kalkulace na základě různých rozvrhových základen (D)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695644"/>
              </p:ext>
            </p:extLst>
          </p:nvPr>
        </p:nvGraphicFramePr>
        <p:xfrm>
          <a:off x="0" y="1995056"/>
          <a:ext cx="9144003" cy="4254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3208">
                  <a:extLst>
                    <a:ext uri="{9D8B030D-6E8A-4147-A177-3AD203B41FA5}">
                      <a16:colId xmlns:a16="http://schemas.microsoft.com/office/drawing/2014/main" val="2620356443"/>
                    </a:ext>
                  </a:extLst>
                </a:gridCol>
                <a:gridCol w="1182666">
                  <a:extLst>
                    <a:ext uri="{9D8B030D-6E8A-4147-A177-3AD203B41FA5}">
                      <a16:colId xmlns:a16="http://schemas.microsoft.com/office/drawing/2014/main" val="1774707427"/>
                    </a:ext>
                  </a:extLst>
                </a:gridCol>
                <a:gridCol w="1223969">
                  <a:extLst>
                    <a:ext uri="{9D8B030D-6E8A-4147-A177-3AD203B41FA5}">
                      <a16:colId xmlns:a16="http://schemas.microsoft.com/office/drawing/2014/main" val="2033878678"/>
                    </a:ext>
                  </a:extLst>
                </a:gridCol>
                <a:gridCol w="1223969">
                  <a:extLst>
                    <a:ext uri="{9D8B030D-6E8A-4147-A177-3AD203B41FA5}">
                      <a16:colId xmlns:a16="http://schemas.microsoft.com/office/drawing/2014/main" val="3602528175"/>
                    </a:ext>
                  </a:extLst>
                </a:gridCol>
                <a:gridCol w="1800191">
                  <a:extLst>
                    <a:ext uri="{9D8B030D-6E8A-4147-A177-3AD203B41FA5}">
                      <a16:colId xmlns:a16="http://schemas.microsoft.com/office/drawing/2014/main" val="907286240"/>
                    </a:ext>
                  </a:extLst>
                </a:gridCol>
              </a:tblGrid>
              <a:tr h="747046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Košile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Mikiny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Kalhoty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Náklady 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4234520"/>
                  </a:ext>
                </a:extLst>
              </a:tr>
              <a:tr h="37352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Vyrobené a prodané množství (ks)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4248285"/>
                  </a:ext>
                </a:extLst>
              </a:tr>
              <a:tr h="37352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7888434"/>
                  </a:ext>
                </a:extLst>
              </a:tr>
              <a:tr h="37352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2249045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přímé náklady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5182408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Výrobní režie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1 800 000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2717784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Zásobovací režie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300 000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5842932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Správní režie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2 700 000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3046977"/>
                  </a:ext>
                </a:extLst>
              </a:tr>
              <a:tr h="410125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Alokované rež.nákl.celkem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4 800 000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9162089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0387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9857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– příklad 3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72357" y="1317397"/>
            <a:ext cx="8479411" cy="1915998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cs-CZ" dirty="0"/>
              <a:t>Alfa s.r.o. vyrábí oblečení pro volný čas. V březnu 2018 bude vyrábět dětskou teplákovou soupravu Ondřej a dívčí mikinu Andrea. Výrobky jsou nákladově různorodé, proto používá přirážkové kalkulace. Rozpočtované částky jsou u </a:t>
            </a:r>
            <a:r>
              <a:rPr lang="cs-CZ" b="1" dirty="0"/>
              <a:t>výrobní režie</a:t>
            </a:r>
            <a:r>
              <a:rPr lang="cs-CZ" dirty="0"/>
              <a:t> </a:t>
            </a:r>
            <a:r>
              <a:rPr lang="cs-CZ" b="1" dirty="0"/>
              <a:t>240 000 Kč</a:t>
            </a:r>
            <a:r>
              <a:rPr lang="cs-CZ" dirty="0"/>
              <a:t> (rozvrhová základna- pracnost výrobku); u </a:t>
            </a:r>
            <a:r>
              <a:rPr lang="cs-CZ" b="1" dirty="0"/>
              <a:t>správní režie 262 150 Kč</a:t>
            </a:r>
            <a:r>
              <a:rPr lang="cs-CZ" dirty="0"/>
              <a:t> (rozvrhová základna-součet přímých nákladů).</a:t>
            </a:r>
          </a:p>
          <a:p>
            <a:pPr algn="just"/>
            <a:r>
              <a:rPr lang="cs-CZ" b="1" dirty="0"/>
              <a:t>Úkol - sestavte kalkulaci do úrovně vlastních nákladů výkonu </a:t>
            </a:r>
            <a:endParaRPr lang="cs-CZ" dirty="0"/>
          </a:p>
          <a:p>
            <a:pPr algn="just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78351" y="3308810"/>
          <a:ext cx="6834432" cy="248867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278144">
                  <a:extLst>
                    <a:ext uri="{9D8B030D-6E8A-4147-A177-3AD203B41FA5}">
                      <a16:colId xmlns:a16="http://schemas.microsoft.com/office/drawing/2014/main" val="582691744"/>
                    </a:ext>
                  </a:extLst>
                </a:gridCol>
                <a:gridCol w="2784312">
                  <a:extLst>
                    <a:ext uri="{9D8B030D-6E8A-4147-A177-3AD203B41FA5}">
                      <a16:colId xmlns:a16="http://schemas.microsoft.com/office/drawing/2014/main" val="1614039404"/>
                    </a:ext>
                  </a:extLst>
                </a:gridCol>
                <a:gridCol w="1771976">
                  <a:extLst>
                    <a:ext uri="{9D8B030D-6E8A-4147-A177-3AD203B41FA5}">
                      <a16:colId xmlns:a16="http://schemas.microsoft.com/office/drawing/2014/main" val="3912641811"/>
                    </a:ext>
                  </a:extLst>
                </a:gridCol>
              </a:tblGrid>
              <a:tr h="4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PLÁNOVANÉ ÚDAJE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TEPLÁKOVÁ SOUPRAVA 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DÍVČÍ MIKINA 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692174"/>
                  </a:ext>
                </a:extLst>
              </a:tr>
              <a:tr h="735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Přímý materiál (Kč/ks)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110,-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140,-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851918"/>
                  </a:ext>
                </a:extLst>
              </a:tr>
              <a:tr h="4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Přímé mzdy (Kč/ks)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80,-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90,-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62039"/>
                  </a:ext>
                </a:extLst>
              </a:tr>
              <a:tr h="4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Pracnost (na ks)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 min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 min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511584"/>
                  </a:ext>
                </a:extLst>
              </a:tr>
              <a:tr h="4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Plánovaná výroba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2 000 ks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3 000 ks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53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90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KALKULACE NÁKLADŮ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důležitý  nástroj řízení nákladů </a:t>
            </a:r>
          </a:p>
          <a:p>
            <a:pPr>
              <a:lnSpc>
                <a:spcPct val="90000"/>
              </a:lnSpc>
            </a:pPr>
            <a:r>
              <a:rPr lang="cs-CZ" dirty="0"/>
              <a:t>nezbytné je sledování nákladů i z hlediska věcného, tj. podle výkonů (výrobků a služeb) → </a:t>
            </a:r>
            <a:r>
              <a:rPr lang="cs-CZ" b="1" dirty="0"/>
              <a:t>kalkulace vlastních nákladů</a:t>
            </a:r>
            <a:r>
              <a:rPr 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dirty="0"/>
              <a:t>Slouží ke: </a:t>
            </a:r>
          </a:p>
          <a:p>
            <a:pPr lvl="1">
              <a:lnSpc>
                <a:spcPct val="90000"/>
              </a:lnSpc>
            </a:pPr>
            <a:r>
              <a:rPr lang="cs-CZ" b="1" dirty="0"/>
              <a:t>stanovení nákladů na kalkulační objekt (výrobek, služba)</a:t>
            </a:r>
          </a:p>
          <a:p>
            <a:pPr lvl="1">
              <a:lnSpc>
                <a:spcPct val="90000"/>
              </a:lnSpc>
            </a:pPr>
            <a:r>
              <a:rPr lang="cs-CZ" b="1" dirty="0"/>
              <a:t>stanovení prodejních cen</a:t>
            </a:r>
            <a:r>
              <a:rPr lang="cs-CZ" dirty="0"/>
              <a:t>,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vnitropodnikových cen výkonů, 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kontrole a rozboru hospodárnosti výroby a rentability výkonů,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limitování nákladů,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sestavování rozpočtů, apod.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84199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A80242A-7F85-433E-9AFA-F6DCE5589A01}" type="slidenum">
              <a:rPr lang="cs-CZ" altLang="cs-CZ"/>
              <a:pPr eaLnBrk="1" hangingPunct="1"/>
              <a:t>50</a:t>
            </a:fld>
            <a:endParaRPr lang="cs-CZ" altLang="cs-CZ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69" y="811213"/>
            <a:ext cx="8424862" cy="558800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Neabsorpční kalkulace</a:t>
            </a:r>
            <a:r>
              <a:rPr lang="cs-CZ" altLang="cs-CZ" sz="2800" dirty="0"/>
              <a:t> – kalkulace neúplných nákladů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Kalkulace variabilních nákladů</a:t>
            </a:r>
          </a:p>
          <a:p>
            <a:pPr eaLnBrk="1" hangingPunct="1"/>
            <a:r>
              <a:rPr lang="cs-CZ" altLang="cs-CZ" sz="2400"/>
              <a:t>Na výrobky kalkuluje pouze variabilní (jednicové) náklady a variabilní část režijních nákladů. Zbývající fixní režijní náklady zajišťují chod podniku a nelze je spolehlivě přiřadit jednotlivým výrobkům, tudíž se nerozpočítávají.</a:t>
            </a:r>
          </a:p>
          <a:p>
            <a:pPr eaLnBrk="1" hangingPunct="1"/>
            <a:r>
              <a:rPr lang="cs-CZ" altLang="cs-CZ" sz="2400"/>
              <a:t>U jednotlivých výrobků se nezjišťuje zisk, ale příspěvek na úhradu fixních nákladů a zisku.</a:t>
            </a:r>
          </a:p>
        </p:txBody>
      </p:sp>
    </p:spTree>
    <p:extLst>
      <p:ext uri="{BB962C8B-B14F-4D97-AF65-F5344CB8AC3E}">
        <p14:creationId xmlns:p14="http://schemas.microsoft.com/office/powerpoint/2010/main" val="6529858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E597B36-DDC9-4C8B-9C58-0CF56DC1DA8A}" type="slidenum">
              <a:rPr lang="cs-CZ" altLang="cs-CZ"/>
              <a:pPr eaLnBrk="1" hangingPunct="1"/>
              <a:t>51</a:t>
            </a:fld>
            <a:endParaRPr lang="cs-CZ" altLang="cs-CZ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527900"/>
            <a:ext cx="8002588" cy="134534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Př. </a:t>
            </a:r>
            <a:r>
              <a:rPr lang="cs-CZ" altLang="cs-CZ" sz="2400" dirty="0"/>
              <a:t>Vyčíslete Příspěvek na úhradu fixních nákladů a tvorbu zisku (krycí příspěvek), krycí příspěvek na ks každého výrobku a celkový zisk.</a:t>
            </a:r>
          </a:p>
        </p:txBody>
      </p:sp>
      <p:graphicFrame>
        <p:nvGraphicFramePr>
          <p:cNvPr id="94211" name="Group 3"/>
          <p:cNvGraphicFramePr>
            <a:graphicFrameLocks noGrp="1"/>
          </p:cNvGraphicFramePr>
          <p:nvPr>
            <p:ph sz="half" idx="2"/>
          </p:nvPr>
        </p:nvGraphicFramePr>
        <p:xfrm>
          <a:off x="611188" y="1557338"/>
          <a:ext cx="8316913" cy="4754784"/>
        </p:xfrm>
        <a:graphic>
          <a:graphicData uri="http://schemas.openxmlformats.org/drawingml/2006/table">
            <a:tbl>
              <a:tblPr/>
              <a:tblGrid>
                <a:gridCol w="173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68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Výrobek 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Výrobek B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Výrobek C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cena/ks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39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Přímý mat.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mzdy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39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68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ú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6028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4F5606D-D376-414F-900E-42795B5A83A0}" type="slidenum">
              <a:rPr lang="cs-CZ" altLang="cs-CZ"/>
              <a:pPr eaLnBrk="1" hangingPunct="1"/>
              <a:t>52</a:t>
            </a:fld>
            <a:endParaRPr lang="cs-CZ" altLang="cs-CZ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49688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Př. Obchodní organizace vyváží pšenici, mouku pšeničnou, cukr bílý a vepřové maso.</a:t>
            </a:r>
            <a:r>
              <a:rPr lang="cs-CZ" altLang="cs-CZ" sz="2000" dirty="0"/>
              <a:t> </a:t>
            </a:r>
            <a:r>
              <a:rPr lang="cs-CZ" altLang="cs-CZ" sz="2000" b="1" dirty="0"/>
              <a:t>Údaje o vývozu jsou uvedeny v tabulce 1 (v USD).</a:t>
            </a:r>
            <a:endParaRPr lang="cs-CZ" altLang="cs-CZ" sz="20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/>
              <a:t>Vypočtěte: 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Příspěvek na úhradu u:  na 1 t každé komodity a celkem (U)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Určete pořadí výhodnosti komodit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Doporučte, která z komodit není vhodná pro obchodování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S pomocí klasické kalkulace vypočtěte také zisk celkem za </a:t>
            </a:r>
            <a:r>
              <a:rPr lang="cs-CZ" altLang="cs-CZ" sz="2000" dirty="0" err="1"/>
              <a:t>jednotl</a:t>
            </a:r>
            <a:r>
              <a:rPr lang="cs-CZ" altLang="cs-CZ" sz="2000" dirty="0"/>
              <a:t>. komodity (Z) a posuďte, jak by situace vypadala při rozhodování podle zisku. Náklady fixní (FN) rozvrhněte úměrně podle variabilních nákladů celkem (</a:t>
            </a:r>
            <a:r>
              <a:rPr lang="cs-CZ" altLang="cs-CZ" sz="2000" dirty="0" err="1"/>
              <a:t>Nv</a:t>
            </a:r>
            <a:r>
              <a:rPr lang="cs-CZ" altLang="cs-CZ" sz="2000" dirty="0"/>
              <a:t>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altLang="cs-CZ" sz="2000" dirty="0"/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2989389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88B7D01-1F85-42BF-81AB-FB81B047520B}" type="slidenum">
              <a:rPr lang="cs-CZ" altLang="cs-CZ"/>
              <a:pPr eaLnBrk="1" hangingPunct="1"/>
              <a:t>53</a:t>
            </a:fld>
            <a:endParaRPr lang="cs-CZ" altLang="cs-CZ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6687" y="596901"/>
            <a:ext cx="8653463" cy="96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Tabulka 1 - Podkladové údaje</a:t>
            </a:r>
          </a:p>
        </p:txBody>
      </p:sp>
      <p:graphicFrame>
        <p:nvGraphicFramePr>
          <p:cNvPr id="100355" name="Group 3"/>
          <p:cNvGraphicFramePr>
            <a:graphicFrameLocks noGrp="1"/>
          </p:cNvGraphicFramePr>
          <p:nvPr>
            <p:ph type="clipArt" sz="half" idx="2"/>
          </p:nvPr>
        </p:nvGraphicFramePr>
        <p:xfrm>
          <a:off x="323850" y="908050"/>
          <a:ext cx="8496300" cy="5502276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Vepř.maso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q  v t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 na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- 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q . 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555 600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Zisk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Hrubá marže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2927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797CFB9-91E2-403B-9305-AEBF736DC15C}" type="slidenum">
              <a:rPr lang="cs-CZ" altLang="cs-CZ"/>
              <a:pPr eaLnBrk="1" hangingPunct="1"/>
              <a:t>54</a:t>
            </a:fld>
            <a:endParaRPr lang="cs-CZ" altLang="cs-CZ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581304"/>
            <a:ext cx="8642350" cy="7921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dirty="0"/>
              <a:t>ŘEŠENÍ - klasickou metodou – přirážková kalkulace</a:t>
            </a:r>
          </a:p>
        </p:txBody>
      </p:sp>
      <p:graphicFrame>
        <p:nvGraphicFramePr>
          <p:cNvPr id="101379" name="Group 3"/>
          <p:cNvGraphicFramePr>
            <a:graphicFrameLocks noGrp="1"/>
          </p:cNvGraphicFramePr>
          <p:nvPr/>
        </p:nvGraphicFramePr>
        <p:xfrm>
          <a:off x="179388" y="1341438"/>
          <a:ext cx="8785225" cy="4897439"/>
        </p:xfrm>
        <a:graphic>
          <a:graphicData uri="http://schemas.openxmlformats.org/drawingml/2006/table">
            <a:tbl>
              <a:tblPr/>
              <a:tblGrid>
                <a:gridCol w="1198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1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Komodita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Vepř.m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q v t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 na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FN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555 600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78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 (N / t)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     x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4532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627985"/>
            <a:ext cx="8642350" cy="7921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ŘEŠENÍ - klasickou metodou - výpočtem zisku</a:t>
            </a:r>
          </a:p>
        </p:txBody>
      </p:sp>
      <p:graphicFrame>
        <p:nvGraphicFramePr>
          <p:cNvPr id="102403" name="Group 3"/>
          <p:cNvGraphicFramePr>
            <a:graphicFrameLocks noGrp="1"/>
          </p:cNvGraphicFramePr>
          <p:nvPr/>
        </p:nvGraphicFramePr>
        <p:xfrm>
          <a:off x="250825" y="1341438"/>
          <a:ext cx="8785225" cy="4900932"/>
        </p:xfrm>
        <a:graphic>
          <a:graphicData uri="http://schemas.openxmlformats.org/drawingml/2006/table">
            <a:tbl>
              <a:tblPr/>
              <a:tblGrid>
                <a:gridCol w="1198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Vepř.m.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q v 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 na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3 240 000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7 335 000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6 175 000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1 770 000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18 520 000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FN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97 200,0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220 050,0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185 250,0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53 100,0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555 600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3 337 200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7 555 050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6 360 250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1 823 100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  19 075 600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3 660 000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8 640 000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6 500 000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1 800 000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20 600 000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322 800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1 084 950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139 750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-23 100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1 524 400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 (N / t)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111,2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167,9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254,4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1 215,4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     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24,1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-15,4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3112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1096BE02-66F8-43C9-B8D4-59F2F885CC30}" type="slidenum">
              <a:rPr lang="cs-CZ" altLang="cs-CZ"/>
              <a:pPr eaLnBrk="1" hangingPunct="1"/>
              <a:t>56</a:t>
            </a:fld>
            <a:endParaRPr lang="cs-CZ" altLang="cs-CZ"/>
          </a:p>
        </p:txBody>
      </p:sp>
      <p:graphicFrame>
        <p:nvGraphicFramePr>
          <p:cNvPr id="106499" name="Group 3"/>
          <p:cNvGraphicFramePr>
            <a:graphicFrameLocks noGrp="1"/>
          </p:cNvGraphicFramePr>
          <p:nvPr>
            <p:ph type="clipArt" sz="half" idx="2"/>
          </p:nvPr>
        </p:nvGraphicFramePr>
        <p:xfrm>
          <a:off x="323850" y="908050"/>
          <a:ext cx="8496300" cy="5502276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Vepř.maso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q  v t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 na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- 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q . 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Zisk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Hrubá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marže %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6163" name="Rectangle 84"/>
          <p:cNvSpPr>
            <a:spLocks noChangeArrowheads="1"/>
          </p:cNvSpPr>
          <p:nvPr/>
        </p:nvSpPr>
        <p:spPr bwMode="auto">
          <a:xfrm>
            <a:off x="323850" y="260350"/>
            <a:ext cx="86534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000"/>
              <a:t>Řešení metodou variabilních nákladů: </a:t>
            </a:r>
          </a:p>
        </p:txBody>
      </p:sp>
    </p:spTree>
    <p:extLst>
      <p:ext uri="{BB962C8B-B14F-4D97-AF65-F5344CB8AC3E}">
        <p14:creationId xmlns:p14="http://schemas.microsoft.com/office/powerpoint/2010/main" val="12132277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60350"/>
            <a:ext cx="8653463" cy="3587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Řešení metodou variabilních nákladů: </a:t>
            </a:r>
          </a:p>
        </p:txBody>
      </p:sp>
      <p:graphicFrame>
        <p:nvGraphicFramePr>
          <p:cNvPr id="103427" name="Group 3"/>
          <p:cNvGraphicFramePr>
            <a:graphicFrameLocks noGrp="1"/>
          </p:cNvGraphicFramePr>
          <p:nvPr>
            <p:ph type="clipArt" sz="half" idx="2"/>
          </p:nvPr>
        </p:nvGraphicFramePr>
        <p:xfrm>
          <a:off x="323850" y="908050"/>
          <a:ext cx="8496300" cy="5502276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Vepř.maso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q  v t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 na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- 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14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29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13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q . 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555 600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Zisk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Hrubá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marže %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7067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91" name="Rectangle 86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33375"/>
            <a:ext cx="8002587" cy="360363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/>
              <a:t>Řešení metodou variabilních nákladů:</a:t>
            </a:r>
            <a:r>
              <a:rPr lang="cs-CZ" sz="2400"/>
              <a:t> </a:t>
            </a:r>
          </a:p>
        </p:txBody>
      </p:sp>
      <p:graphicFrame>
        <p:nvGraphicFramePr>
          <p:cNvPr id="105475" name="Group 3"/>
          <p:cNvGraphicFramePr>
            <a:graphicFrameLocks noGrp="1"/>
          </p:cNvGraphicFramePr>
          <p:nvPr>
            <p:ph type="clipArt" sz="half" idx="2"/>
          </p:nvPr>
        </p:nvGraphicFramePr>
        <p:xfrm>
          <a:off x="323850" y="908050"/>
          <a:ext cx="8496300" cy="5502276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Vepř.maso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q  v t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 na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- 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14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29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13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q . 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420 000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1 305 000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325 000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2 080 000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555 600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Zisk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Hrubá marže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7460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118" name="Group 86"/>
          <p:cNvGraphicFramePr>
            <a:graphicFrameLocks noGrp="1"/>
          </p:cNvGraphicFramePr>
          <p:nvPr>
            <p:ph type="clipArt" sz="half" idx="2"/>
          </p:nvPr>
        </p:nvGraphicFramePr>
        <p:xfrm>
          <a:off x="323850" y="908050"/>
          <a:ext cx="8496300" cy="5616258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Vepř.maso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q  v t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 na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- 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14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29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13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q . 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420 000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1 305 000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325 000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2 080 000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555 600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Zisk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1 524 400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Hrubá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marže %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(u/p*100)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11,5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15,1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4115" name="Rectangle 84"/>
          <p:cNvSpPr>
            <a:spLocks noChangeArrowheads="1"/>
          </p:cNvSpPr>
          <p:nvPr/>
        </p:nvSpPr>
        <p:spPr bwMode="auto">
          <a:xfrm>
            <a:off x="323850" y="260350"/>
            <a:ext cx="86534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2000"/>
              <a:t>Řešení metodou variabilních nákladů: </a:t>
            </a:r>
          </a:p>
        </p:txBody>
      </p:sp>
    </p:spTree>
    <p:extLst>
      <p:ext uri="{BB962C8B-B14F-4D97-AF65-F5344CB8AC3E}">
        <p14:creationId xmlns:p14="http://schemas.microsoft.com/office/powerpoint/2010/main" val="157273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79" y="341749"/>
            <a:ext cx="8229600" cy="1143000"/>
          </a:xfrm>
        </p:spPr>
        <p:txBody>
          <a:bodyPr/>
          <a:lstStyle/>
          <a:p>
            <a:r>
              <a:rPr lang="cs-CZ" sz="2800" b="1" dirty="0"/>
              <a:t>KALKULACE NÁKLADŮ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84582"/>
            <a:ext cx="9036496" cy="5545361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Co si představit pod pojmem kalkulace nákladů?</a:t>
            </a:r>
            <a:r>
              <a:rPr lang="cs-CZ" sz="2000" dirty="0"/>
              <a:t> 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V praxi se název kalkulace používá při označeni třech pojmů</a:t>
            </a:r>
            <a:endParaRPr lang="cs-CZ" sz="2000" b="1" dirty="0"/>
          </a:p>
          <a:p>
            <a:pPr lvl="1">
              <a:lnSpc>
                <a:spcPct val="80000"/>
              </a:lnSpc>
            </a:pPr>
            <a:r>
              <a:rPr lang="cs-CZ" sz="2000" b="1" dirty="0"/>
              <a:t>činnost</a:t>
            </a:r>
            <a:r>
              <a:rPr lang="cs-CZ" sz="2000" dirty="0"/>
              <a:t>, v níž se stanovuji (předběžné kalkulace) nebo zjišťují (výsledné kalkulace) náklady na přesně specifikovanou jednotku výkonů, </a:t>
            </a:r>
            <a:endParaRPr lang="cs-CZ" sz="2000" b="1" dirty="0"/>
          </a:p>
          <a:p>
            <a:pPr lvl="1">
              <a:lnSpc>
                <a:spcPct val="80000"/>
              </a:lnSpc>
            </a:pPr>
            <a:r>
              <a:rPr lang="cs-CZ" sz="2000" b="1" dirty="0"/>
              <a:t>výsledek této činnosti</a:t>
            </a:r>
            <a:r>
              <a:rPr lang="cs-CZ" sz="2000" dirty="0"/>
              <a:t>, sestaveny či zjištěny na příslušnou jednotku výkonů v podnikem stanovených kalkulačních položkách, včetně úhrnu těchto položek,</a:t>
            </a:r>
            <a:endParaRPr lang="cs-CZ" sz="2000" b="1" dirty="0"/>
          </a:p>
          <a:p>
            <a:pPr lvl="1">
              <a:lnSpc>
                <a:spcPct val="80000"/>
              </a:lnSpc>
            </a:pPr>
            <a:r>
              <a:rPr lang="cs-CZ" sz="2000" b="1" dirty="0"/>
              <a:t>část informačního systému</a:t>
            </a:r>
            <a:r>
              <a:rPr lang="cs-CZ" sz="2000" dirty="0"/>
              <a:t> podniku čerpající potřebná data zejména z rozpočetnictví a nákladového účetnictví. 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Chápejme však především jako </a:t>
            </a:r>
            <a:r>
              <a:rPr lang="cs-CZ" sz="2000" b="1" dirty="0"/>
              <a:t>přehled jednotlivých složek nákladů a jejich úhrn na kalkulační jednici</a:t>
            </a:r>
            <a:r>
              <a:rPr 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sz="2000" i="1" dirty="0"/>
              <a:t>„… v hospodářské praxi znamená kalkulace výpočet zaměřený speciálně na postižení nákladů, které je třeba vynaložit na vznikající výkon.“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Předmětem kalkulace je </a:t>
            </a:r>
            <a:r>
              <a:rPr lang="cs-CZ" sz="2000" b="1" i="1" dirty="0"/>
              <a:t>kalkulační jednice</a:t>
            </a:r>
            <a:r>
              <a:rPr lang="cs-CZ" sz="2000" dirty="0"/>
              <a:t> (konkrétní výrobek, např. jeden ponorný senzor) a </a:t>
            </a:r>
            <a:r>
              <a:rPr lang="cs-CZ" sz="2000" b="1" i="1" dirty="0"/>
              <a:t>kalkulované množství</a:t>
            </a:r>
            <a:r>
              <a:rPr lang="cs-CZ" sz="2000" dirty="0"/>
              <a:t> dané určitým počtem kalkulačních jednic, pro které se určují celkové náklady (např. konkrétní množství šroubků, neboť jen velmi těžko bychom s dostatečnou přesností vyčíslovali náklady na jeden šroubek) .</a:t>
            </a:r>
          </a:p>
          <a:p>
            <a:pPr>
              <a:lnSpc>
                <a:spcPct val="8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11714377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91" name="Rectangle 37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60350"/>
            <a:ext cx="8653463" cy="358775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/>
              <a:t>Řešení metodou variabilních nákladů:</a:t>
            </a:r>
            <a:r>
              <a:rPr lang="cs-CZ" sz="2400"/>
              <a:t> </a:t>
            </a:r>
          </a:p>
        </p:txBody>
      </p:sp>
      <p:graphicFrame>
        <p:nvGraphicFramePr>
          <p:cNvPr id="107523" name="Group 3"/>
          <p:cNvGraphicFramePr>
            <a:graphicFrameLocks noGrp="1"/>
          </p:cNvGraphicFramePr>
          <p:nvPr>
            <p:ph type="clipArt" sz="half" idx="2"/>
          </p:nvPr>
        </p:nvGraphicFramePr>
        <p:xfrm>
          <a:off x="323850" y="908050"/>
          <a:ext cx="7223127" cy="2024063"/>
        </p:xfrm>
        <a:graphic>
          <a:graphicData uri="http://schemas.openxmlformats.org/drawingml/2006/table">
            <a:tbl>
              <a:tblPr/>
              <a:tblGrid>
                <a:gridCol w="1473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Vepř.maso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Hrubá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marže %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11,5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15,1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1,7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5090" name="Rectangle 35"/>
          <p:cNvSpPr>
            <a:spLocks noChangeArrowheads="1"/>
          </p:cNvSpPr>
          <p:nvPr/>
        </p:nvSpPr>
        <p:spPr bwMode="auto">
          <a:xfrm>
            <a:off x="468313" y="3213100"/>
            <a:ext cx="822960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2800" b="0"/>
              <a:t>Podle hrubé marže můžeme určit pořadí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2800" b="0"/>
              <a:t>výhodnosti vývozu komodit takto: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r>
              <a:rPr lang="cs-CZ" sz="2800" b="0"/>
              <a:t>1. Mouka, 2. Pšenice, 3. Cukr, 4. Vepřové maso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endParaRPr lang="cs-CZ" sz="2800" b="0"/>
          </a:p>
        </p:txBody>
      </p:sp>
    </p:spTree>
    <p:extLst>
      <p:ext uri="{BB962C8B-B14F-4D97-AF65-F5344CB8AC3E}">
        <p14:creationId xmlns:p14="http://schemas.microsoft.com/office/powerpoint/2010/main" val="21407968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835" y="358709"/>
            <a:ext cx="8229600" cy="1143000"/>
          </a:xfrm>
        </p:spPr>
        <p:txBody>
          <a:bodyPr/>
          <a:lstStyle/>
          <a:p>
            <a:r>
              <a:rPr lang="cs-CZ" dirty="0"/>
              <a:t>Kalkulace – 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1540768"/>
          </a:xfrm>
        </p:spPr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</a:rPr>
              <a:t>Podnik vyrábí dva druhy ponožek: bílé a barevné. V následujícím roce předpokládá vyrobit 10 000 párů bílých a 8 000 párů barevných ponožek (další údaje v tabulce)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2708921"/>
          <a:ext cx="8435280" cy="2023335"/>
        </p:xfrm>
        <a:graphic>
          <a:graphicData uri="http://schemas.openxmlformats.org/drawingml/2006/table">
            <a:tbl>
              <a:tblPr/>
              <a:tblGrid>
                <a:gridCol w="1740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9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Výrobek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Cena (Kč)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Variabilní náklady (Kč/pár)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Fixní náklady (Kč)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Bílé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 x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Barevné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 x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120 000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320122" y="4736390"/>
            <a:ext cx="8582702" cy="15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buFont typeface="Arial" pitchFamily="34" charset="0"/>
              <a:buChar char="•"/>
            </a:pPr>
            <a:r>
              <a:rPr lang="cs-CZ" sz="2400" dirty="0"/>
              <a:t> Vypočítejte </a:t>
            </a:r>
            <a:r>
              <a:rPr lang="cs-CZ" sz="2400" b="1" dirty="0"/>
              <a:t>plánovaný zisk</a:t>
            </a:r>
            <a:r>
              <a:rPr lang="cs-CZ" sz="2400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cs-CZ" sz="2400" dirty="0"/>
              <a:t> Ve skutečnosti se prodalo 7 000 párů barevných a 11 000 párů bílých ponožek. Jak se změnil zisk? Čím byla tato změna způsobena? Vysvětlete.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98905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483" y="447565"/>
            <a:ext cx="82296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Kalkulace variabilních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435975" cy="153987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Podnik vyrábí dva druhy ponožek: bílé a barevné. V následujícím roce předpokládá vyrobit 10 000 párů bílých a 8 000 párů barevných ponožek. (další údaje v tabulce)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088" y="2708275"/>
          <a:ext cx="7489825" cy="2412365"/>
        </p:xfrm>
        <a:graphic>
          <a:graphicData uri="http://schemas.openxmlformats.org/drawingml/2006/table">
            <a:tbl>
              <a:tblPr/>
              <a:tblGrid>
                <a:gridCol w="1238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9768">
                  <a:extLst>
                    <a:ext uri="{9D8B030D-6E8A-4147-A177-3AD203B41FA5}">
                      <a16:colId xmlns:a16="http://schemas.microsoft.com/office/drawing/2014/main" val="1849363586"/>
                    </a:ext>
                  </a:extLst>
                </a:gridCol>
                <a:gridCol w="1093966">
                  <a:extLst>
                    <a:ext uri="{9D8B030D-6E8A-4147-A177-3AD203B41FA5}">
                      <a16:colId xmlns:a16="http://schemas.microsoft.com/office/drawing/2014/main" val="1742132036"/>
                    </a:ext>
                  </a:extLst>
                </a:gridCol>
                <a:gridCol w="715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22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Výrobek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Cena (Kč)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Variabilní náklady (Kč/pár)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KP/ks</a:t>
                      </a: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Fixní náklady (Kč)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Bílé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x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Barevné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x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120 000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6" marR="444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395288" y="5084763"/>
            <a:ext cx="8435975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+mn-lt"/>
              </a:rPr>
              <a:t> Vypočítejte </a:t>
            </a:r>
            <a:r>
              <a:rPr lang="cs-CZ" sz="2400" b="1" dirty="0">
                <a:latin typeface="+mn-lt"/>
              </a:rPr>
              <a:t>plánovaný zisk</a:t>
            </a:r>
            <a:r>
              <a:rPr lang="cs-CZ" sz="2400" dirty="0">
                <a:latin typeface="+mn-lt"/>
              </a:rPr>
              <a:t>  =</a:t>
            </a:r>
            <a:endParaRPr lang="cs-CZ" sz="24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+mn-lt"/>
              </a:rPr>
              <a:t> Ve skutečnosti se prodalo 7 000 párů barevných a 11 000 párů bílých ponožek. Jak se změnil zisk? Čím byla tato změna způsobena? Vysvětlete.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24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06582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5622" y="1483555"/>
            <a:ext cx="7858124" cy="776074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DĚKUJI ZA VAŠI POZORNOST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15622" y="2963413"/>
            <a:ext cx="7858124" cy="77607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DOTAZY …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5" name="Rectangle 7"/>
          <p:cNvSpPr>
            <a:spLocks noGrp="1" noChangeArrowheads="1"/>
          </p:cNvSpPr>
          <p:nvPr>
            <p:ph type="title"/>
          </p:nvPr>
        </p:nvSpPr>
        <p:spPr>
          <a:xfrm>
            <a:off x="198781" y="0"/>
            <a:ext cx="8676861" cy="1143000"/>
          </a:xfrm>
          <a:solidFill>
            <a:schemeClr val="bg1"/>
          </a:solidFill>
          <a:ln/>
        </p:spPr>
        <p:txBody>
          <a:bodyPr/>
          <a:lstStyle/>
          <a:p>
            <a:r>
              <a:rPr lang="cs-CZ" dirty="0"/>
              <a:t>KALKULACE NÁKLADŮ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36838"/>
            <a:ext cx="8229600" cy="3856037"/>
          </a:xfrm>
          <a:noFill/>
          <a:ln>
            <a:solidFill>
              <a:srgbClr val="000000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1313" indent="-341313" defTabSz="449263">
              <a:spcBef>
                <a:spcPts val="9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b="1" u="sng" dirty="0" err="1"/>
              <a:t>Řešení</a:t>
            </a:r>
            <a:r>
              <a:rPr lang="en-GB" sz="3200" b="1" u="sng" dirty="0"/>
              <a:t> </a:t>
            </a:r>
            <a:r>
              <a:rPr lang="en-GB" sz="3200" b="1" u="sng" dirty="0" err="1"/>
              <a:t>rozhodovacích</a:t>
            </a:r>
            <a:r>
              <a:rPr lang="en-GB" sz="3200" b="1" u="sng" dirty="0"/>
              <a:t> </a:t>
            </a:r>
            <a:r>
              <a:rPr lang="en-GB" sz="3200" b="1" u="sng" dirty="0" err="1"/>
              <a:t>úloh</a:t>
            </a:r>
            <a:endParaRPr lang="en-GB" sz="3200" b="1" u="sng" dirty="0"/>
          </a:p>
          <a:p>
            <a:pPr marL="341313" indent="-341313" defTabSz="449263">
              <a:spcBef>
                <a:spcPts val="1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/>
              <a:t>rozhodování</a:t>
            </a:r>
            <a:r>
              <a:rPr lang="en-GB" sz="2400" dirty="0"/>
              <a:t> o </a:t>
            </a:r>
            <a:r>
              <a:rPr lang="en-GB" sz="2400" dirty="0" err="1"/>
              <a:t>změnách</a:t>
            </a:r>
            <a:r>
              <a:rPr lang="en-GB" sz="2400" dirty="0"/>
              <a:t> v </a:t>
            </a:r>
            <a:r>
              <a:rPr lang="en-GB" sz="2400" dirty="0" err="1"/>
              <a:t>objemu</a:t>
            </a:r>
            <a:r>
              <a:rPr lang="en-GB" sz="2400" dirty="0"/>
              <a:t> a </a:t>
            </a:r>
            <a:r>
              <a:rPr lang="en-GB" sz="2400" dirty="0" err="1"/>
              <a:t>struktuře</a:t>
            </a:r>
            <a:r>
              <a:rPr lang="en-GB" sz="2400" dirty="0"/>
              <a:t> </a:t>
            </a:r>
            <a:r>
              <a:rPr lang="en-GB" sz="2400" dirty="0" err="1"/>
              <a:t>výkonů</a:t>
            </a:r>
            <a:r>
              <a:rPr lang="en-GB" sz="2400" dirty="0"/>
              <a:t> (</a:t>
            </a:r>
            <a:r>
              <a:rPr lang="en-GB" sz="2400" dirty="0" err="1"/>
              <a:t>rozhodování</a:t>
            </a:r>
            <a:r>
              <a:rPr lang="en-GB" sz="2400" dirty="0"/>
              <a:t> „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existující</a:t>
            </a:r>
            <a:r>
              <a:rPr lang="en-GB" sz="2400" dirty="0"/>
              <a:t> </a:t>
            </a:r>
            <a:r>
              <a:rPr lang="en-GB" sz="2400" dirty="0" err="1"/>
              <a:t>kapacitě</a:t>
            </a:r>
            <a:r>
              <a:rPr lang="en-GB" sz="2400" dirty="0"/>
              <a:t>“)</a:t>
            </a:r>
          </a:p>
          <a:p>
            <a:pPr marL="341313" indent="-341313" defTabSz="449263">
              <a:spcBef>
                <a:spcPts val="1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/>
              <a:t>rozhodování</a:t>
            </a:r>
            <a:r>
              <a:rPr lang="en-GB" sz="2400" dirty="0"/>
              <a:t> o </a:t>
            </a:r>
            <a:r>
              <a:rPr lang="en-GB" sz="2400" dirty="0" err="1"/>
              <a:t>dlouhodobé</a:t>
            </a:r>
            <a:r>
              <a:rPr lang="en-GB" sz="2400" dirty="0"/>
              <a:t> </a:t>
            </a:r>
            <a:r>
              <a:rPr lang="en-GB" sz="2400" dirty="0" err="1"/>
              <a:t>efektivnosti</a:t>
            </a:r>
            <a:r>
              <a:rPr lang="en-GB" sz="2400" dirty="0"/>
              <a:t> </a:t>
            </a:r>
            <a:r>
              <a:rPr lang="en-GB" sz="2400" dirty="0" err="1"/>
              <a:t>výkonů</a:t>
            </a:r>
            <a:endParaRPr lang="en-GB" sz="2400" dirty="0"/>
          </a:p>
          <a:p>
            <a:pPr marL="341313" indent="-341313" defTabSz="449263">
              <a:spcBef>
                <a:spcPts val="1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/>
              <a:t>stanovení</a:t>
            </a:r>
            <a:r>
              <a:rPr lang="en-GB" sz="2400" dirty="0"/>
              <a:t> </a:t>
            </a:r>
            <a:r>
              <a:rPr lang="en-GB" sz="2400" dirty="0" err="1"/>
              <a:t>dolní</a:t>
            </a:r>
            <a:r>
              <a:rPr lang="en-GB" sz="2400" dirty="0"/>
              <a:t> </a:t>
            </a:r>
            <a:r>
              <a:rPr lang="en-GB" sz="2400" dirty="0" err="1"/>
              <a:t>hranice</a:t>
            </a:r>
            <a:r>
              <a:rPr lang="en-GB" sz="2400" dirty="0"/>
              <a:t> </a:t>
            </a:r>
            <a:r>
              <a:rPr lang="en-GB" sz="2400" dirty="0" err="1"/>
              <a:t>ceny</a:t>
            </a:r>
            <a:r>
              <a:rPr lang="en-GB" sz="2400" dirty="0"/>
              <a:t> </a:t>
            </a:r>
            <a:r>
              <a:rPr lang="en-GB" sz="2400" dirty="0" err="1"/>
              <a:t>výkonů</a:t>
            </a:r>
            <a:endParaRPr lang="en-GB" sz="2400" dirty="0"/>
          </a:p>
          <a:p>
            <a:pPr marL="341313" indent="-341313" defTabSz="449263">
              <a:spcBef>
                <a:spcPts val="1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/>
              <a:t>dosažení</a:t>
            </a:r>
            <a:r>
              <a:rPr lang="en-GB" sz="2400" dirty="0"/>
              <a:t> </a:t>
            </a:r>
            <a:r>
              <a:rPr lang="en-GB" sz="2400" dirty="0" err="1"/>
              <a:t>žádoucí</a:t>
            </a:r>
            <a:r>
              <a:rPr lang="en-GB" sz="2400" dirty="0"/>
              <a:t> </a:t>
            </a:r>
            <a:r>
              <a:rPr lang="en-GB" sz="2400" dirty="0" err="1"/>
              <a:t>motivace</a:t>
            </a:r>
            <a:r>
              <a:rPr lang="en-GB" sz="2400" dirty="0"/>
              <a:t> </a:t>
            </a:r>
            <a:r>
              <a:rPr lang="en-GB" sz="2400" dirty="0" err="1"/>
              <a:t>manažerů</a:t>
            </a:r>
            <a:r>
              <a:rPr lang="en-GB" sz="2400" dirty="0"/>
              <a:t> a </a:t>
            </a:r>
            <a:r>
              <a:rPr lang="en-GB" sz="2400" dirty="0" err="1"/>
              <a:t>zaměstnanců</a:t>
            </a:r>
            <a:r>
              <a:rPr lang="en-GB" sz="2400" dirty="0"/>
              <a:t> (</a:t>
            </a:r>
            <a:r>
              <a:rPr lang="en-GB" sz="2400" dirty="0" err="1"/>
              <a:t>stanovení</a:t>
            </a:r>
            <a:r>
              <a:rPr lang="en-GB" sz="2400" dirty="0"/>
              <a:t> </a:t>
            </a:r>
            <a:r>
              <a:rPr lang="en-GB" sz="2400" dirty="0" err="1"/>
              <a:t>vnitropodnikových</a:t>
            </a:r>
            <a:r>
              <a:rPr lang="en-GB" sz="2400" dirty="0"/>
              <a:t> </a:t>
            </a:r>
            <a:r>
              <a:rPr lang="en-GB" sz="2400" dirty="0" err="1"/>
              <a:t>cen</a:t>
            </a:r>
            <a:r>
              <a:rPr lang="en-GB" sz="2400" dirty="0"/>
              <a:t> </a:t>
            </a:r>
            <a:r>
              <a:rPr lang="en-GB" sz="2400" dirty="0" err="1"/>
              <a:t>interních</a:t>
            </a:r>
            <a:r>
              <a:rPr lang="en-GB" sz="2400" dirty="0"/>
              <a:t> </a:t>
            </a:r>
            <a:r>
              <a:rPr lang="en-GB" sz="2400" dirty="0" err="1"/>
              <a:t>výkonů</a:t>
            </a:r>
            <a:r>
              <a:rPr lang="en-GB" sz="2400" dirty="0"/>
              <a:t>)</a:t>
            </a:r>
          </a:p>
        </p:txBody>
      </p:sp>
      <p:sp>
        <p:nvSpPr>
          <p:cNvPr id="165892" name="Line 4"/>
          <p:cNvSpPr>
            <a:spLocks noChangeShapeType="1"/>
          </p:cNvSpPr>
          <p:nvPr/>
        </p:nvSpPr>
        <p:spPr bwMode="auto">
          <a:xfrm>
            <a:off x="1619250" y="1844675"/>
            <a:ext cx="960438" cy="593725"/>
          </a:xfrm>
          <a:prstGeom prst="line">
            <a:avLst/>
          </a:prstGeom>
          <a:noFill/>
          <a:ln w="792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395288" y="889000"/>
            <a:ext cx="82296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1313" indent="-341313" defTabSz="44926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Tahoma" pitchFamily="34" charset="0"/>
              </a:rPr>
              <a:t>Z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kladn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ot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zky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spojen</a:t>
            </a:r>
            <a:r>
              <a:rPr lang="en-GB" sz="2800" dirty="0" err="1">
                <a:latin typeface="Verdana"/>
              </a:rPr>
              <a:t>é</a:t>
            </a:r>
            <a:r>
              <a:rPr lang="en-GB" sz="2800" dirty="0">
                <a:latin typeface="Tahoma" pitchFamily="34" charset="0"/>
              </a:rPr>
              <a:t> s </a:t>
            </a:r>
            <a:r>
              <a:rPr lang="en-GB" sz="2800" dirty="0" err="1">
                <a:latin typeface="Tahoma" pitchFamily="34" charset="0"/>
              </a:rPr>
              <a:t>kalkulac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:</a:t>
            </a:r>
            <a:br>
              <a:rPr lang="en-GB" sz="2800" b="0" dirty="0"/>
            </a:br>
            <a:r>
              <a:rPr lang="en-GB" sz="2800" b="1" dirty="0"/>
              <a:t>„</a:t>
            </a:r>
            <a:r>
              <a:rPr lang="en-GB" sz="2800" b="1" i="1" dirty="0"/>
              <a:t>PROČ“             „JAK“</a:t>
            </a:r>
          </a:p>
        </p:txBody>
      </p:sp>
    </p:spTree>
    <p:extLst>
      <p:ext uri="{BB962C8B-B14F-4D97-AF65-F5344CB8AC3E}">
        <p14:creationId xmlns:p14="http://schemas.microsoft.com/office/powerpoint/2010/main" val="2565386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Line 3"/>
          <p:cNvSpPr>
            <a:spLocks noChangeShapeType="1"/>
          </p:cNvSpPr>
          <p:nvPr/>
        </p:nvSpPr>
        <p:spPr bwMode="auto">
          <a:xfrm>
            <a:off x="1619250" y="1844675"/>
            <a:ext cx="960438" cy="593725"/>
          </a:xfrm>
          <a:prstGeom prst="line">
            <a:avLst/>
          </a:prstGeom>
          <a:noFill/>
          <a:ln w="792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395288" y="889000"/>
            <a:ext cx="82296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1313" indent="-341313" defTabSz="44926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Tahoma" pitchFamily="34" charset="0"/>
              </a:rPr>
              <a:t>Z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kladn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ot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zky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spojen</a:t>
            </a:r>
            <a:r>
              <a:rPr lang="en-GB" sz="2800" dirty="0" err="1">
                <a:latin typeface="Verdana"/>
              </a:rPr>
              <a:t>é</a:t>
            </a:r>
            <a:r>
              <a:rPr lang="en-GB" sz="2800" dirty="0">
                <a:latin typeface="Tahoma" pitchFamily="34" charset="0"/>
              </a:rPr>
              <a:t> s </a:t>
            </a:r>
            <a:r>
              <a:rPr lang="en-GB" sz="2800" dirty="0" err="1">
                <a:latin typeface="Tahoma" pitchFamily="34" charset="0"/>
              </a:rPr>
              <a:t>kalkulac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:</a:t>
            </a:r>
            <a:br>
              <a:rPr lang="en-GB" sz="2800" b="0" dirty="0"/>
            </a:br>
            <a:r>
              <a:rPr lang="en-GB" sz="2800" b="0" dirty="0"/>
              <a:t>„</a:t>
            </a:r>
            <a:r>
              <a:rPr lang="en-GB" sz="2800" b="1" i="1" dirty="0"/>
              <a:t>PROČ“             „JAK“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title"/>
          </p:nvPr>
        </p:nvSpPr>
        <p:spPr>
          <a:xfrm>
            <a:off x="308113" y="-47012"/>
            <a:ext cx="8229600" cy="801825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 dirty="0"/>
              <a:t>KALKULACE NÁKLADŮ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2781300"/>
            <a:ext cx="8435975" cy="3349625"/>
          </a:xfrm>
          <a:noFill/>
          <a:ln>
            <a:solidFill>
              <a:srgbClr val="000000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u="sng"/>
              <a:t>Informace pro externí uživatele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oceňování výkonů vytvořených vlastní činností pro externí uživatele - FÚ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obhajoba ceny při jednání se zákazníkem</a:t>
            </a:r>
          </a:p>
        </p:txBody>
      </p:sp>
    </p:spTree>
    <p:extLst>
      <p:ext uri="{BB962C8B-B14F-4D97-AF65-F5344CB8AC3E}">
        <p14:creationId xmlns:p14="http://schemas.microsoft.com/office/powerpoint/2010/main" val="1346017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dirty="0"/>
              <a:t>KALKULACE NÁKLADŮ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785671" cy="547233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Cílem přiřazování nákladů je získání </a:t>
            </a:r>
            <a:r>
              <a:rPr lang="cs-CZ" sz="2400" b="1" dirty="0">
                <a:latin typeface="Times New Roman" pitchFamily="18" charset="0"/>
              </a:rPr>
              <a:t>přesných informací o nákladech určitého objektu</a:t>
            </a:r>
            <a:r>
              <a:rPr lang="cs-CZ" sz="2400" dirty="0">
                <a:latin typeface="Times New Roman" pitchFamily="18" charset="0"/>
              </a:rPr>
              <a:t> s hlavním zřetelem na rozhodovací úlohu, která se má řešit → </a:t>
            </a:r>
            <a:r>
              <a:rPr lang="cs-CZ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alokace nákladů (přiřazení)</a:t>
            </a:r>
            <a:r>
              <a:rPr lang="cs-CZ" sz="2400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Přiřazování nákladů předmětu kalkulace je základním problémem řešeným v rámci kalkulačního procesu. </a:t>
            </a:r>
          </a:p>
          <a:p>
            <a:pPr algn="just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Ve struktuře kalkulovaných nákladů dominuje především členění na náklady </a:t>
            </a:r>
            <a:r>
              <a:rPr lang="cs-CZ" sz="2400" b="1" dirty="0">
                <a:latin typeface="Times New Roman" pitchFamily="18" charset="0"/>
              </a:rPr>
              <a:t>jednicové a režijní</a:t>
            </a:r>
            <a:r>
              <a:rPr lang="cs-CZ" sz="2400" dirty="0">
                <a:latin typeface="Times New Roman" pitchFamily="18" charset="0"/>
              </a:rPr>
              <a:t>, </a:t>
            </a:r>
            <a:r>
              <a:rPr lang="cs-CZ" sz="2400" b="1" dirty="0">
                <a:latin typeface="Times New Roman" pitchFamily="18" charset="0"/>
              </a:rPr>
              <a:t>variabilní a fixní.</a:t>
            </a:r>
          </a:p>
          <a:p>
            <a:pPr algn="just">
              <a:lnSpc>
                <a:spcPct val="90000"/>
              </a:lnSpc>
            </a:pPr>
            <a:r>
              <a:rPr lang="cs-CZ" sz="2400" b="1" dirty="0">
                <a:latin typeface="Times New Roman" pitchFamily="18" charset="0"/>
              </a:rPr>
              <a:t>Jednicové náklady </a:t>
            </a:r>
            <a:r>
              <a:rPr lang="cs-CZ" sz="2400" dirty="0">
                <a:latin typeface="Times New Roman" pitchFamily="18" charset="0"/>
              </a:rPr>
              <a:t>(přímé) je možno přiřadit předmětu kalkulace již v okamžiku jejich vynaložení, a to pomocí dělení celkové výše přímých nákladů konkrétním množstvím vytvořených výkonů. Vzhledem k povaze </a:t>
            </a:r>
            <a:r>
              <a:rPr lang="cs-CZ" sz="2400" b="1" dirty="0">
                <a:latin typeface="Times New Roman" pitchFamily="18" charset="0"/>
              </a:rPr>
              <a:t>nepřímých nákladů (režijních)</a:t>
            </a:r>
            <a:r>
              <a:rPr lang="cs-CZ" sz="2400" dirty="0">
                <a:latin typeface="Times New Roman" pitchFamily="18" charset="0"/>
              </a:rPr>
              <a:t>, které jsou společné pro více skupin výkonů, není vždy zcela jednoznačně zřejmé, jak tyto náklady alokovat. </a:t>
            </a:r>
          </a:p>
          <a:p>
            <a:pPr algn="just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Nezbytnou součástí alokace je </a:t>
            </a:r>
            <a:r>
              <a:rPr lang="cs-CZ" sz="2400" b="1" dirty="0">
                <a:latin typeface="Times New Roman" pitchFamily="18" charset="0"/>
              </a:rPr>
              <a:t>nalezení příčinných souvislostí</a:t>
            </a:r>
            <a:r>
              <a:rPr lang="cs-CZ" sz="2400" dirty="0">
                <a:latin typeface="Times New Roman" pitchFamily="18" charset="0"/>
              </a:rPr>
              <a:t> tak, aby příslušné výkony byly </a:t>
            </a:r>
            <a:r>
              <a:rPr lang="cs-CZ" sz="2400" b="1" dirty="0">
                <a:latin typeface="Times New Roman" pitchFamily="18" charset="0"/>
              </a:rPr>
              <a:t>adekvátně zatíženy režijními náklady.</a:t>
            </a:r>
            <a:endParaRPr lang="cs-C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9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3626</Words>
  <Application>Microsoft Office PowerPoint</Application>
  <PresentationFormat>Předvádění na obrazovce (4:3)</PresentationFormat>
  <Paragraphs>1277</Paragraphs>
  <Slides>63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72" baseType="lpstr">
      <vt:lpstr>Arial</vt:lpstr>
      <vt:lpstr>Arial CE</vt:lpstr>
      <vt:lpstr>Calibri</vt:lpstr>
      <vt:lpstr>Palatino Linotype</vt:lpstr>
      <vt:lpstr>Tahoma</vt:lpstr>
      <vt:lpstr>Times New Roman</vt:lpstr>
      <vt:lpstr>Verdana</vt:lpstr>
      <vt:lpstr>Wingdings</vt:lpstr>
      <vt:lpstr>Office Theme</vt:lpstr>
      <vt:lpstr> Kalkulace </vt:lpstr>
      <vt:lpstr>Kalkulace</vt:lpstr>
      <vt:lpstr>Otázky ke zvládnutí učiva</vt:lpstr>
      <vt:lpstr>ŘÍZENÍ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 - alokace</vt:lpstr>
      <vt:lpstr>Kalkulační vzorce</vt:lpstr>
      <vt:lpstr>Kalkulační vzorce</vt:lpstr>
      <vt:lpstr>Kalkulační vzorce</vt:lpstr>
      <vt:lpstr>Kalkulační vzorce</vt:lpstr>
      <vt:lpstr>Kalkulační vzorce</vt:lpstr>
      <vt:lpstr>Kalkulační systém</vt:lpstr>
      <vt:lpstr>Kalkulační systém – klasifikace kalkulací</vt:lpstr>
      <vt:lpstr>Základní typy nákladových kalkulací</vt:lpstr>
      <vt:lpstr>Kalkulační členění</vt:lpstr>
      <vt:lpstr>Metody kalkulace</vt:lpstr>
      <vt:lpstr>Metoda kalkulace závisí na:</vt:lpstr>
      <vt:lpstr>Kalkulace dělením</vt:lpstr>
      <vt:lpstr>Prostá kalkulace dělením</vt:lpstr>
      <vt:lpstr>Řešení Prostá kalkulace dělením</vt:lpstr>
      <vt:lpstr>Příklad 2 Prostá kalkulace dělením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2. Kalkulace přirážková </vt:lpstr>
      <vt:lpstr>Kalkulace přirážková </vt:lpstr>
      <vt:lpstr>Prezentace aplikace PowerPoint</vt:lpstr>
      <vt:lpstr>Prezentace aplikace PowerPoint</vt:lpstr>
      <vt:lpstr>Prezentace aplikace PowerPoint</vt:lpstr>
      <vt:lpstr>Prezentace aplikace PowerPoint</vt:lpstr>
      <vt:lpstr>Kalkulace – příklad 1</vt:lpstr>
      <vt:lpstr>Kalkulace – příklad 2</vt:lpstr>
      <vt:lpstr>Přirážková kalkulace</vt:lpstr>
      <vt:lpstr>Kalkulace celkových nákladů na základě přímého materiálu (A) </vt:lpstr>
      <vt:lpstr>Kalkulace celkových nákladů na základě přímého materiálu (A) </vt:lpstr>
      <vt:lpstr>Kalkulace celkových nákladů na základě přímých mezd (B) </vt:lpstr>
      <vt:lpstr>Kalkulace celkových nákladů na základě celkových přímých nákladů (C)  </vt:lpstr>
      <vt:lpstr>Řešení</vt:lpstr>
      <vt:lpstr>Vstupní data pro výpočet přirážkové kalkulace </vt:lpstr>
      <vt:lpstr>Diferencovaná kalkulace na základě různých rozvrhových základen (D)</vt:lpstr>
      <vt:lpstr>Kalkulace – příklad 3</vt:lpstr>
      <vt:lpstr>Neabsorpční kalkulace – kalkulace neúplných nákladů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Kalkulace – příklad 4</vt:lpstr>
      <vt:lpstr>Kalkulace variabilních nákladů</vt:lpstr>
      <vt:lpstr>DĚKUJI ZA VAŠI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308</cp:revision>
  <dcterms:created xsi:type="dcterms:W3CDTF">2012-07-19T22:32:54Z</dcterms:created>
  <dcterms:modified xsi:type="dcterms:W3CDTF">2023-02-22T20:54:01Z</dcterms:modified>
</cp:coreProperties>
</file>