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6"/>
  </p:notesMasterIdLst>
  <p:sldIdLst>
    <p:sldId id="256" r:id="rId2"/>
    <p:sldId id="257" r:id="rId3"/>
    <p:sldId id="299" r:id="rId4"/>
    <p:sldId id="260" r:id="rId5"/>
    <p:sldId id="261" r:id="rId6"/>
    <p:sldId id="262" r:id="rId7"/>
    <p:sldId id="300" r:id="rId8"/>
    <p:sldId id="263" r:id="rId9"/>
    <p:sldId id="303" r:id="rId10"/>
    <p:sldId id="265" r:id="rId11"/>
    <p:sldId id="304" r:id="rId12"/>
    <p:sldId id="267" r:id="rId13"/>
    <p:sldId id="268" r:id="rId14"/>
    <p:sldId id="269" r:id="rId15"/>
    <p:sldId id="306"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9" r:id="rId35"/>
    <p:sldId id="290" r:id="rId36"/>
    <p:sldId id="291" r:id="rId37"/>
    <p:sldId id="310" r:id="rId38"/>
    <p:sldId id="293" r:id="rId39"/>
    <p:sldId id="312" r:id="rId40"/>
    <p:sldId id="313" r:id="rId41"/>
    <p:sldId id="314" r:id="rId42"/>
    <p:sldId id="296" r:id="rId43"/>
    <p:sldId id="315" r:id="rId44"/>
    <p:sldId id="321" r:id="rId4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0202"/>
    <a:srgbClr val="D5020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52" autoAdjust="0"/>
    <p:restoredTop sz="76271" autoAdjust="0"/>
  </p:normalViewPr>
  <p:slideViewPr>
    <p:cSldViewPr snapToGrid="0" snapToObjects="1">
      <p:cViewPr varScale="1">
        <p:scale>
          <a:sx n="69" d="100"/>
          <a:sy n="69" d="100"/>
        </p:scale>
        <p:origin x="1795" y="72"/>
      </p:cViewPr>
      <p:guideLst>
        <p:guide orient="horz" pos="2160"/>
        <p:guide pos="2880"/>
      </p:guideLst>
    </p:cSldViewPr>
  </p:slideViewPr>
  <p:notesTextViewPr>
    <p:cViewPr>
      <p:scale>
        <a:sx n="3" d="2"/>
        <a:sy n="3" d="2"/>
      </p:scale>
      <p:origin x="0" y="0"/>
    </p:cViewPr>
  </p:notesTextViewPr>
  <p:sorterViewPr>
    <p:cViewPr>
      <p:scale>
        <a:sx n="100" d="100"/>
        <a:sy n="100" d="100"/>
      </p:scale>
      <p:origin x="0" y="-279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86F3F0-7A13-4C4C-979E-BFE2397BEC54}" type="datetimeFigureOut">
              <a:rPr lang="cs-CZ" smtClean="0"/>
              <a:pPr/>
              <a:t>19.04.2022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FD5F38-733D-4687-9032-821AED1C8C0C}" type="slidenum">
              <a:rPr lang="cs-CZ" smtClean="0"/>
              <a:pPr/>
              <a:t>‹#›</a:t>
            </a:fld>
            <a:endParaRPr lang="cs-CZ"/>
          </a:p>
        </p:txBody>
      </p:sp>
    </p:spTree>
    <p:extLst>
      <p:ext uri="{BB962C8B-B14F-4D97-AF65-F5344CB8AC3E}">
        <p14:creationId xmlns:p14="http://schemas.microsoft.com/office/powerpoint/2010/main" val="38654482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981FB76C-2CA4-443E-9538-8094F67626E4}" type="slidenum">
              <a:rPr lang="cs-CZ" smtClean="0"/>
              <a:pPr/>
              <a:t>4</a:t>
            </a:fld>
            <a:endParaRPr lang="cs-CZ"/>
          </a:p>
        </p:txBody>
      </p:sp>
    </p:spTree>
    <p:extLst>
      <p:ext uri="{BB962C8B-B14F-4D97-AF65-F5344CB8AC3E}">
        <p14:creationId xmlns:p14="http://schemas.microsoft.com/office/powerpoint/2010/main" val="37150423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BE89FB-AC97-4D5F-B9A5-906C48E3A6D1}" type="slidenum">
              <a:rPr lang="cs-CZ"/>
              <a:pPr/>
              <a:t>18</a:t>
            </a:fld>
            <a:endParaRPr lang="cs-CZ"/>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xfrm>
            <a:off x="946575" y="4861442"/>
            <a:ext cx="5206153" cy="4605576"/>
          </a:xfrm>
        </p:spPr>
        <p:txBody>
          <a:bodyPr/>
          <a:lstStyle/>
          <a:p>
            <a:endParaRPr lang="cs-CZ"/>
          </a:p>
        </p:txBody>
      </p:sp>
    </p:spTree>
    <p:extLst>
      <p:ext uri="{BB962C8B-B14F-4D97-AF65-F5344CB8AC3E}">
        <p14:creationId xmlns:p14="http://schemas.microsoft.com/office/powerpoint/2010/main" val="22410200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E4AF91A-3C8B-41ED-8063-B7699D2ACA0D}" type="slidenum">
              <a:rPr lang="cs-CZ" smtClean="0"/>
              <a:pPr/>
              <a:t>24</a:t>
            </a:fld>
            <a:endParaRPr lang="cs-CZ"/>
          </a:p>
        </p:txBody>
      </p:sp>
    </p:spTree>
    <p:extLst>
      <p:ext uri="{BB962C8B-B14F-4D97-AF65-F5344CB8AC3E}">
        <p14:creationId xmlns:p14="http://schemas.microsoft.com/office/powerpoint/2010/main" val="39042726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9BB244-CC6E-4CEE-89E4-664011EF7566}" type="slidenum">
              <a:rPr lang="cs-CZ"/>
              <a:pPr/>
              <a:t>25</a:t>
            </a:fld>
            <a:endParaRPr lang="cs-CZ"/>
          </a:p>
        </p:txBody>
      </p:sp>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a:xfrm>
            <a:off x="946575" y="4861442"/>
            <a:ext cx="5206153" cy="4605576"/>
          </a:xfrm>
        </p:spPr>
        <p:txBody>
          <a:bodyPr/>
          <a:lstStyle/>
          <a:p>
            <a:endParaRPr lang="cs-CZ" dirty="0"/>
          </a:p>
        </p:txBody>
      </p:sp>
    </p:spTree>
    <p:extLst>
      <p:ext uri="{BB962C8B-B14F-4D97-AF65-F5344CB8AC3E}">
        <p14:creationId xmlns:p14="http://schemas.microsoft.com/office/powerpoint/2010/main" val="22961462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620A90-C370-4A4C-9767-F6DF34CF3A41}" type="slidenum">
              <a:rPr lang="cs-CZ"/>
              <a:pPr/>
              <a:t>27</a:t>
            </a:fld>
            <a:endParaRPr lang="cs-CZ"/>
          </a:p>
        </p:txBody>
      </p:sp>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a:xfrm>
            <a:off x="946575" y="4861442"/>
            <a:ext cx="5206153" cy="4605576"/>
          </a:xfrm>
        </p:spPr>
        <p:txBody>
          <a:bodyPr/>
          <a:lstStyle/>
          <a:p>
            <a:endParaRPr lang="cs-CZ" dirty="0"/>
          </a:p>
        </p:txBody>
      </p:sp>
    </p:spTree>
    <p:extLst>
      <p:ext uri="{BB962C8B-B14F-4D97-AF65-F5344CB8AC3E}">
        <p14:creationId xmlns:p14="http://schemas.microsoft.com/office/powerpoint/2010/main" val="31131948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1FEF8B-BDE7-4021-8F39-90D9277A0792}" type="slidenum">
              <a:rPr lang="cs-CZ"/>
              <a:pPr/>
              <a:t>29</a:t>
            </a:fld>
            <a:endParaRPr lang="cs-CZ"/>
          </a:p>
        </p:txBody>
      </p:sp>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a:xfrm>
            <a:off x="946575" y="4861442"/>
            <a:ext cx="5206153" cy="4605576"/>
          </a:xfrm>
        </p:spPr>
        <p:txBody>
          <a:bodyPr/>
          <a:lstStyle/>
          <a:p>
            <a:endParaRPr lang="cs-CZ"/>
          </a:p>
        </p:txBody>
      </p:sp>
    </p:spTree>
    <p:extLst>
      <p:ext uri="{BB962C8B-B14F-4D97-AF65-F5344CB8AC3E}">
        <p14:creationId xmlns:p14="http://schemas.microsoft.com/office/powerpoint/2010/main" val="300682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866" name="Rectangle 7"/>
          <p:cNvSpPr txBox="1">
            <a:spLocks noGrp="1" noChangeArrowheads="1"/>
          </p:cNvSpPr>
          <p:nvPr/>
        </p:nvSpPr>
        <p:spPr bwMode="auto">
          <a:xfrm>
            <a:off x="4022938" y="9722883"/>
            <a:ext cx="3076363" cy="51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8974" tIns="49488" rIns="98974" bIns="49488" anchor="b"/>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algn="r"/>
            <a:fld id="{01EA7713-F402-441E-A3BD-87D9EC987F3E}" type="slidenum">
              <a:rPr lang="cs-CZ" sz="1300">
                <a:latin typeface="Arial Unicode MS" pitchFamily="34" charset="-128"/>
              </a:rPr>
              <a:pPr algn="r"/>
              <a:t>30</a:t>
            </a:fld>
            <a:endParaRPr lang="cs-CZ" sz="1300">
              <a:latin typeface="Arial Unicode MS" pitchFamily="34" charset="-128"/>
            </a:endParaRPr>
          </a:p>
        </p:txBody>
      </p:sp>
      <p:sp>
        <p:nvSpPr>
          <p:cNvPr id="548867"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548868"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a:spcBef>
                <a:spcPct val="0"/>
              </a:spcBef>
            </a:pPr>
            <a:endParaRPr lang="cs-CZ"/>
          </a:p>
        </p:txBody>
      </p:sp>
    </p:spTree>
    <p:extLst>
      <p:ext uri="{BB962C8B-B14F-4D97-AF65-F5344CB8AC3E}">
        <p14:creationId xmlns:p14="http://schemas.microsoft.com/office/powerpoint/2010/main" val="6587527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600" b="1">
                <a:solidFill>
                  <a:schemeClr val="tx1"/>
                </a:solidFill>
                <a:latin typeface="Arial Unicode MS" pitchFamily="34" charset="-128"/>
              </a:defRPr>
            </a:lvl1pPr>
            <a:lvl2pPr marL="804164" indent="-309294">
              <a:defRPr sz="2600" b="1">
                <a:solidFill>
                  <a:schemeClr val="tx1"/>
                </a:solidFill>
                <a:latin typeface="Arial Unicode MS" pitchFamily="34" charset="-128"/>
              </a:defRPr>
            </a:lvl2pPr>
            <a:lvl3pPr marL="1237176" indent="-247436">
              <a:defRPr sz="2600" b="1">
                <a:solidFill>
                  <a:schemeClr val="tx1"/>
                </a:solidFill>
                <a:latin typeface="Arial Unicode MS" pitchFamily="34" charset="-128"/>
              </a:defRPr>
            </a:lvl3pPr>
            <a:lvl4pPr marL="1732047" indent="-247436">
              <a:defRPr sz="2600" b="1">
                <a:solidFill>
                  <a:schemeClr val="tx1"/>
                </a:solidFill>
                <a:latin typeface="Arial Unicode MS" pitchFamily="34" charset="-128"/>
              </a:defRPr>
            </a:lvl4pPr>
            <a:lvl5pPr marL="2226918" indent="-247436">
              <a:defRPr sz="2600" b="1">
                <a:solidFill>
                  <a:schemeClr val="tx1"/>
                </a:solidFill>
                <a:latin typeface="Arial Unicode MS" pitchFamily="34" charset="-128"/>
              </a:defRPr>
            </a:lvl5pPr>
            <a:lvl6pPr marL="2721788" indent="-247436" eaLnBrk="0" fontAlgn="base" hangingPunct="0">
              <a:spcBef>
                <a:spcPct val="0"/>
              </a:spcBef>
              <a:spcAft>
                <a:spcPct val="0"/>
              </a:spcAft>
              <a:defRPr sz="2600" b="1">
                <a:solidFill>
                  <a:schemeClr val="tx1"/>
                </a:solidFill>
                <a:latin typeface="Arial Unicode MS" pitchFamily="34" charset="-128"/>
              </a:defRPr>
            </a:lvl6pPr>
            <a:lvl7pPr marL="3216658" indent="-247436" eaLnBrk="0" fontAlgn="base" hangingPunct="0">
              <a:spcBef>
                <a:spcPct val="0"/>
              </a:spcBef>
              <a:spcAft>
                <a:spcPct val="0"/>
              </a:spcAft>
              <a:defRPr sz="2600" b="1">
                <a:solidFill>
                  <a:schemeClr val="tx1"/>
                </a:solidFill>
                <a:latin typeface="Arial Unicode MS" pitchFamily="34" charset="-128"/>
              </a:defRPr>
            </a:lvl7pPr>
            <a:lvl8pPr marL="3711529" indent="-247436" eaLnBrk="0" fontAlgn="base" hangingPunct="0">
              <a:spcBef>
                <a:spcPct val="0"/>
              </a:spcBef>
              <a:spcAft>
                <a:spcPct val="0"/>
              </a:spcAft>
              <a:defRPr sz="2600" b="1">
                <a:solidFill>
                  <a:schemeClr val="tx1"/>
                </a:solidFill>
                <a:latin typeface="Arial Unicode MS" pitchFamily="34" charset="-128"/>
              </a:defRPr>
            </a:lvl8pPr>
            <a:lvl9pPr marL="4206399" indent="-247436" eaLnBrk="0" fontAlgn="base" hangingPunct="0">
              <a:spcBef>
                <a:spcPct val="0"/>
              </a:spcBef>
              <a:spcAft>
                <a:spcPct val="0"/>
              </a:spcAft>
              <a:defRPr sz="2600" b="1">
                <a:solidFill>
                  <a:schemeClr val="tx1"/>
                </a:solidFill>
                <a:latin typeface="Arial Unicode MS" pitchFamily="34" charset="-128"/>
              </a:defRPr>
            </a:lvl9pPr>
          </a:lstStyle>
          <a:p>
            <a:fld id="{FBF45B81-50EE-4D12-B506-595233A5C3DA}" type="slidenum">
              <a:rPr lang="cs-CZ" sz="1300" b="0"/>
              <a:pPr/>
              <a:t>31</a:t>
            </a:fld>
            <a:endParaRPr lang="cs-CZ" sz="1300" b="0"/>
          </a:p>
        </p:txBody>
      </p:sp>
      <p:sp>
        <p:nvSpPr>
          <p:cNvPr id="66563" name="Rectangle 2"/>
          <p:cNvSpPr>
            <a:spLocks noGrp="1" noRot="1" noChangeAspect="1" noChangeArrowheads="1" noTextEdit="1"/>
          </p:cNvSpPr>
          <p:nvPr>
            <p:ph type="sldImg"/>
          </p:nvPr>
        </p:nvSpPr>
        <p:spPr>
          <a:solidFill>
            <a:srgbClr val="FFFFFF"/>
          </a:solidFill>
          <a:ln/>
        </p:spPr>
      </p:sp>
      <p:sp>
        <p:nvSpPr>
          <p:cNvPr id="66564" name="Rectangle 3"/>
          <p:cNvSpPr>
            <a:spLocks noGrp="1" noChangeArrowheads="1"/>
          </p:cNvSpPr>
          <p:nvPr>
            <p:ph type="body" idx="1"/>
          </p:nvPr>
        </p:nvSpPr>
        <p:spPr>
          <a:solidFill>
            <a:srgbClr val="FFFFFF"/>
          </a:solidFill>
          <a:ln>
            <a:solidFill>
              <a:srgbClr val="000000"/>
            </a:solidFill>
          </a:ln>
        </p:spPr>
        <p:txBody>
          <a:bodyPr/>
          <a:lstStyle/>
          <a:p>
            <a:endParaRPr lang="cs-CZ"/>
          </a:p>
        </p:txBody>
      </p:sp>
    </p:spTree>
    <p:extLst>
      <p:ext uri="{BB962C8B-B14F-4D97-AF65-F5344CB8AC3E}">
        <p14:creationId xmlns:p14="http://schemas.microsoft.com/office/powerpoint/2010/main" val="28318745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E4AF91A-3C8B-41ED-8063-B7699D2ACA0D}" type="slidenum">
              <a:rPr lang="cs-CZ" smtClean="0"/>
              <a:pPr/>
              <a:t>32</a:t>
            </a:fld>
            <a:endParaRPr lang="cs-CZ"/>
          </a:p>
        </p:txBody>
      </p:sp>
    </p:spTree>
    <p:extLst>
      <p:ext uri="{BB962C8B-B14F-4D97-AF65-F5344CB8AC3E}">
        <p14:creationId xmlns:p14="http://schemas.microsoft.com/office/powerpoint/2010/main" val="40456446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600" b="1">
                <a:solidFill>
                  <a:schemeClr val="tx1"/>
                </a:solidFill>
                <a:latin typeface="Arial Unicode MS" pitchFamily="34" charset="-128"/>
              </a:defRPr>
            </a:lvl1pPr>
            <a:lvl2pPr marL="804164" indent="-309294">
              <a:defRPr sz="2600" b="1">
                <a:solidFill>
                  <a:schemeClr val="tx1"/>
                </a:solidFill>
                <a:latin typeface="Arial Unicode MS" pitchFamily="34" charset="-128"/>
              </a:defRPr>
            </a:lvl2pPr>
            <a:lvl3pPr marL="1237176" indent="-247436">
              <a:defRPr sz="2600" b="1">
                <a:solidFill>
                  <a:schemeClr val="tx1"/>
                </a:solidFill>
                <a:latin typeface="Arial Unicode MS" pitchFamily="34" charset="-128"/>
              </a:defRPr>
            </a:lvl3pPr>
            <a:lvl4pPr marL="1732047" indent="-247436">
              <a:defRPr sz="2600" b="1">
                <a:solidFill>
                  <a:schemeClr val="tx1"/>
                </a:solidFill>
                <a:latin typeface="Arial Unicode MS" pitchFamily="34" charset="-128"/>
              </a:defRPr>
            </a:lvl4pPr>
            <a:lvl5pPr marL="2226918" indent="-247436">
              <a:defRPr sz="2600" b="1">
                <a:solidFill>
                  <a:schemeClr val="tx1"/>
                </a:solidFill>
                <a:latin typeface="Arial Unicode MS" pitchFamily="34" charset="-128"/>
              </a:defRPr>
            </a:lvl5pPr>
            <a:lvl6pPr marL="2721788" indent="-247436" eaLnBrk="0" fontAlgn="base" hangingPunct="0">
              <a:spcBef>
                <a:spcPct val="0"/>
              </a:spcBef>
              <a:spcAft>
                <a:spcPct val="0"/>
              </a:spcAft>
              <a:defRPr sz="2600" b="1">
                <a:solidFill>
                  <a:schemeClr val="tx1"/>
                </a:solidFill>
                <a:latin typeface="Arial Unicode MS" pitchFamily="34" charset="-128"/>
              </a:defRPr>
            </a:lvl6pPr>
            <a:lvl7pPr marL="3216658" indent="-247436" eaLnBrk="0" fontAlgn="base" hangingPunct="0">
              <a:spcBef>
                <a:spcPct val="0"/>
              </a:spcBef>
              <a:spcAft>
                <a:spcPct val="0"/>
              </a:spcAft>
              <a:defRPr sz="2600" b="1">
                <a:solidFill>
                  <a:schemeClr val="tx1"/>
                </a:solidFill>
                <a:latin typeface="Arial Unicode MS" pitchFamily="34" charset="-128"/>
              </a:defRPr>
            </a:lvl7pPr>
            <a:lvl8pPr marL="3711529" indent="-247436" eaLnBrk="0" fontAlgn="base" hangingPunct="0">
              <a:spcBef>
                <a:spcPct val="0"/>
              </a:spcBef>
              <a:spcAft>
                <a:spcPct val="0"/>
              </a:spcAft>
              <a:defRPr sz="2600" b="1">
                <a:solidFill>
                  <a:schemeClr val="tx1"/>
                </a:solidFill>
                <a:latin typeface="Arial Unicode MS" pitchFamily="34" charset="-128"/>
              </a:defRPr>
            </a:lvl8pPr>
            <a:lvl9pPr marL="4206399" indent="-247436" eaLnBrk="0" fontAlgn="base" hangingPunct="0">
              <a:spcBef>
                <a:spcPct val="0"/>
              </a:spcBef>
              <a:spcAft>
                <a:spcPct val="0"/>
              </a:spcAft>
              <a:defRPr sz="2600" b="1">
                <a:solidFill>
                  <a:schemeClr val="tx1"/>
                </a:solidFill>
                <a:latin typeface="Arial Unicode MS" pitchFamily="34" charset="-128"/>
              </a:defRPr>
            </a:lvl9pPr>
          </a:lstStyle>
          <a:p>
            <a:fld id="{99F96DA5-C486-4431-9C47-25F7ACB83188}" type="slidenum">
              <a:rPr lang="cs-CZ" sz="1300" b="0"/>
              <a:pPr/>
              <a:t>34</a:t>
            </a:fld>
            <a:endParaRPr lang="cs-CZ" sz="1300" b="0"/>
          </a:p>
        </p:txBody>
      </p:sp>
      <p:sp>
        <p:nvSpPr>
          <p:cNvPr id="68611" name="Rectangle 2"/>
          <p:cNvSpPr>
            <a:spLocks noGrp="1" noRot="1" noChangeAspect="1" noChangeArrowheads="1" noTextEdit="1"/>
          </p:cNvSpPr>
          <p:nvPr>
            <p:ph type="sldImg"/>
          </p:nvPr>
        </p:nvSpPr>
        <p:spPr>
          <a:solidFill>
            <a:srgbClr val="FFFFFF"/>
          </a:solidFill>
          <a:ln/>
        </p:spPr>
      </p:sp>
      <p:sp>
        <p:nvSpPr>
          <p:cNvPr id="68612" name="Rectangle 3"/>
          <p:cNvSpPr>
            <a:spLocks noGrp="1" noChangeArrowheads="1"/>
          </p:cNvSpPr>
          <p:nvPr>
            <p:ph type="body" idx="1"/>
          </p:nvPr>
        </p:nvSpPr>
        <p:spPr>
          <a:solidFill>
            <a:srgbClr val="FFFFFF"/>
          </a:solidFill>
          <a:ln>
            <a:solidFill>
              <a:srgbClr val="000000"/>
            </a:solidFill>
          </a:ln>
        </p:spPr>
        <p:txBody>
          <a:bodyPr/>
          <a:lstStyle/>
          <a:p>
            <a:endParaRPr lang="cs-CZ"/>
          </a:p>
        </p:txBody>
      </p:sp>
    </p:spTree>
    <p:extLst>
      <p:ext uri="{BB962C8B-B14F-4D97-AF65-F5344CB8AC3E}">
        <p14:creationId xmlns:p14="http://schemas.microsoft.com/office/powerpoint/2010/main" val="1938048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600" b="1">
                <a:solidFill>
                  <a:schemeClr val="tx1"/>
                </a:solidFill>
                <a:latin typeface="Arial Unicode MS" pitchFamily="34" charset="-128"/>
              </a:defRPr>
            </a:lvl1pPr>
            <a:lvl2pPr marL="804164" indent="-309294">
              <a:defRPr sz="2600" b="1">
                <a:solidFill>
                  <a:schemeClr val="tx1"/>
                </a:solidFill>
                <a:latin typeface="Arial Unicode MS" pitchFamily="34" charset="-128"/>
              </a:defRPr>
            </a:lvl2pPr>
            <a:lvl3pPr marL="1237176" indent="-247436">
              <a:defRPr sz="2600" b="1">
                <a:solidFill>
                  <a:schemeClr val="tx1"/>
                </a:solidFill>
                <a:latin typeface="Arial Unicode MS" pitchFamily="34" charset="-128"/>
              </a:defRPr>
            </a:lvl3pPr>
            <a:lvl4pPr marL="1732047" indent="-247436">
              <a:defRPr sz="2600" b="1">
                <a:solidFill>
                  <a:schemeClr val="tx1"/>
                </a:solidFill>
                <a:latin typeface="Arial Unicode MS" pitchFamily="34" charset="-128"/>
              </a:defRPr>
            </a:lvl4pPr>
            <a:lvl5pPr marL="2226918" indent="-247436">
              <a:defRPr sz="2600" b="1">
                <a:solidFill>
                  <a:schemeClr val="tx1"/>
                </a:solidFill>
                <a:latin typeface="Arial Unicode MS" pitchFamily="34" charset="-128"/>
              </a:defRPr>
            </a:lvl5pPr>
            <a:lvl6pPr marL="2721788" indent="-247436" eaLnBrk="0" fontAlgn="base" hangingPunct="0">
              <a:spcBef>
                <a:spcPct val="0"/>
              </a:spcBef>
              <a:spcAft>
                <a:spcPct val="0"/>
              </a:spcAft>
              <a:defRPr sz="2600" b="1">
                <a:solidFill>
                  <a:schemeClr val="tx1"/>
                </a:solidFill>
                <a:latin typeface="Arial Unicode MS" pitchFamily="34" charset="-128"/>
              </a:defRPr>
            </a:lvl6pPr>
            <a:lvl7pPr marL="3216658" indent="-247436" eaLnBrk="0" fontAlgn="base" hangingPunct="0">
              <a:spcBef>
                <a:spcPct val="0"/>
              </a:spcBef>
              <a:spcAft>
                <a:spcPct val="0"/>
              </a:spcAft>
              <a:defRPr sz="2600" b="1">
                <a:solidFill>
                  <a:schemeClr val="tx1"/>
                </a:solidFill>
                <a:latin typeface="Arial Unicode MS" pitchFamily="34" charset="-128"/>
              </a:defRPr>
            </a:lvl7pPr>
            <a:lvl8pPr marL="3711529" indent="-247436" eaLnBrk="0" fontAlgn="base" hangingPunct="0">
              <a:spcBef>
                <a:spcPct val="0"/>
              </a:spcBef>
              <a:spcAft>
                <a:spcPct val="0"/>
              </a:spcAft>
              <a:defRPr sz="2600" b="1">
                <a:solidFill>
                  <a:schemeClr val="tx1"/>
                </a:solidFill>
                <a:latin typeface="Arial Unicode MS" pitchFamily="34" charset="-128"/>
              </a:defRPr>
            </a:lvl8pPr>
            <a:lvl9pPr marL="4206399" indent="-247436" eaLnBrk="0" fontAlgn="base" hangingPunct="0">
              <a:spcBef>
                <a:spcPct val="0"/>
              </a:spcBef>
              <a:spcAft>
                <a:spcPct val="0"/>
              </a:spcAft>
              <a:defRPr sz="2600" b="1">
                <a:solidFill>
                  <a:schemeClr val="tx1"/>
                </a:solidFill>
                <a:latin typeface="Arial Unicode MS" pitchFamily="34" charset="-128"/>
              </a:defRPr>
            </a:lvl9pPr>
          </a:lstStyle>
          <a:p>
            <a:fld id="{99F96DA5-C486-4431-9C47-25F7ACB83188}" type="slidenum">
              <a:rPr lang="cs-CZ" sz="1300" b="0"/>
              <a:pPr/>
              <a:t>35</a:t>
            </a:fld>
            <a:endParaRPr lang="cs-CZ" sz="1300" b="0"/>
          </a:p>
        </p:txBody>
      </p:sp>
      <p:sp>
        <p:nvSpPr>
          <p:cNvPr id="68611" name="Rectangle 2"/>
          <p:cNvSpPr>
            <a:spLocks noGrp="1" noRot="1" noChangeAspect="1" noChangeArrowheads="1" noTextEdit="1"/>
          </p:cNvSpPr>
          <p:nvPr>
            <p:ph type="sldImg"/>
          </p:nvPr>
        </p:nvSpPr>
        <p:spPr>
          <a:solidFill>
            <a:srgbClr val="FFFFFF"/>
          </a:solidFill>
          <a:ln/>
        </p:spPr>
      </p:sp>
      <p:sp>
        <p:nvSpPr>
          <p:cNvPr id="68612" name="Rectangle 3"/>
          <p:cNvSpPr>
            <a:spLocks noGrp="1" noChangeArrowheads="1"/>
          </p:cNvSpPr>
          <p:nvPr>
            <p:ph type="body" idx="1"/>
          </p:nvPr>
        </p:nvSpPr>
        <p:spPr>
          <a:solidFill>
            <a:srgbClr val="FFFFFF"/>
          </a:solidFill>
          <a:ln>
            <a:solidFill>
              <a:srgbClr val="000000"/>
            </a:solidFill>
          </a:ln>
        </p:spPr>
        <p:txBody>
          <a:bodyPr/>
          <a:lstStyle/>
          <a:p>
            <a:endParaRPr lang="cs-CZ"/>
          </a:p>
        </p:txBody>
      </p:sp>
    </p:spTree>
    <p:extLst>
      <p:ext uri="{BB962C8B-B14F-4D97-AF65-F5344CB8AC3E}">
        <p14:creationId xmlns:p14="http://schemas.microsoft.com/office/powerpoint/2010/main" val="21450518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5B8FD4-6944-44A2-B1C7-90E277720E0A}" type="slidenum">
              <a:rPr lang="cs-CZ"/>
              <a:pPr/>
              <a:t>6</a:t>
            </a:fld>
            <a:endParaRPr lang="cs-CZ"/>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xfrm>
            <a:off x="946575" y="4861442"/>
            <a:ext cx="5206153" cy="4605576"/>
          </a:xfrm>
        </p:spPr>
        <p:txBody>
          <a:bodyPr/>
          <a:lstStyle/>
          <a:p>
            <a:endParaRPr lang="cs-CZ"/>
          </a:p>
        </p:txBody>
      </p:sp>
    </p:spTree>
    <p:extLst>
      <p:ext uri="{BB962C8B-B14F-4D97-AF65-F5344CB8AC3E}">
        <p14:creationId xmlns:p14="http://schemas.microsoft.com/office/powerpoint/2010/main" val="3135678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EA4FD2-A80D-4755-BD0A-744665C4CD77}" type="slidenum">
              <a:rPr lang="cs-CZ"/>
              <a:pPr/>
              <a:t>7</a:t>
            </a:fld>
            <a:endParaRPr lang="cs-CZ"/>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xfrm>
            <a:off x="946574" y="4856163"/>
            <a:ext cx="5206153" cy="4600575"/>
          </a:xfrm>
        </p:spPr>
        <p:txBody>
          <a:bodyPr/>
          <a:lstStyle/>
          <a:p>
            <a:endParaRPr lang="cs-CZ"/>
          </a:p>
        </p:txBody>
      </p:sp>
    </p:spTree>
    <p:extLst>
      <p:ext uri="{BB962C8B-B14F-4D97-AF65-F5344CB8AC3E}">
        <p14:creationId xmlns:p14="http://schemas.microsoft.com/office/powerpoint/2010/main" val="2917110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2F48EC-174D-4508-8FD4-3E619F65ABEC}" type="slidenum">
              <a:rPr lang="cs-CZ"/>
              <a:pPr/>
              <a:t>8</a:t>
            </a:fld>
            <a:endParaRPr lang="cs-CZ"/>
          </a:p>
        </p:txBody>
      </p:sp>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a:xfrm>
            <a:off x="946575" y="4861442"/>
            <a:ext cx="5206153" cy="4605576"/>
          </a:xfrm>
        </p:spPr>
        <p:txBody>
          <a:bodyPr/>
          <a:lstStyle/>
          <a:p>
            <a:endParaRPr lang="cs-CZ"/>
          </a:p>
        </p:txBody>
      </p:sp>
    </p:spTree>
    <p:extLst>
      <p:ext uri="{BB962C8B-B14F-4D97-AF65-F5344CB8AC3E}">
        <p14:creationId xmlns:p14="http://schemas.microsoft.com/office/powerpoint/2010/main" val="14399847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79976D-78A3-4921-88CB-1F5EA406075B}" type="slidenum">
              <a:rPr lang="cs-CZ"/>
              <a:pPr/>
              <a:t>9</a:t>
            </a:fld>
            <a:endParaRPr lang="cs-CZ"/>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a:xfrm>
            <a:off x="946574" y="4856163"/>
            <a:ext cx="5206153" cy="4600575"/>
          </a:xfrm>
        </p:spPr>
        <p:txBody>
          <a:bodyPr/>
          <a:lstStyle/>
          <a:p>
            <a:endParaRPr lang="cs-CZ"/>
          </a:p>
        </p:txBody>
      </p:sp>
    </p:spTree>
    <p:extLst>
      <p:ext uri="{BB962C8B-B14F-4D97-AF65-F5344CB8AC3E}">
        <p14:creationId xmlns:p14="http://schemas.microsoft.com/office/powerpoint/2010/main" val="273603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E4AF91A-3C8B-41ED-8063-B7699D2ACA0D}" type="slidenum">
              <a:rPr lang="cs-CZ" smtClean="0"/>
              <a:pPr/>
              <a:t>12</a:t>
            </a:fld>
            <a:endParaRPr lang="cs-CZ"/>
          </a:p>
        </p:txBody>
      </p:sp>
    </p:spTree>
    <p:extLst>
      <p:ext uri="{BB962C8B-B14F-4D97-AF65-F5344CB8AC3E}">
        <p14:creationId xmlns:p14="http://schemas.microsoft.com/office/powerpoint/2010/main" val="19215656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E4AF91A-3C8B-41ED-8063-B7699D2ACA0D}" type="slidenum">
              <a:rPr lang="cs-CZ" smtClean="0"/>
              <a:pPr/>
              <a:t>13</a:t>
            </a:fld>
            <a:endParaRPr lang="cs-CZ"/>
          </a:p>
        </p:txBody>
      </p:sp>
    </p:spTree>
    <p:extLst>
      <p:ext uri="{BB962C8B-B14F-4D97-AF65-F5344CB8AC3E}">
        <p14:creationId xmlns:p14="http://schemas.microsoft.com/office/powerpoint/2010/main" val="41501597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4F226D-B605-4C8E-8B0D-420956B11167}" type="slidenum">
              <a:rPr lang="cs-CZ"/>
              <a:pPr/>
              <a:t>16</a:t>
            </a:fld>
            <a:endParaRPr lang="cs-CZ"/>
          </a:p>
        </p:txBody>
      </p:sp>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xfrm>
            <a:off x="946575" y="4861442"/>
            <a:ext cx="5206153" cy="4605576"/>
          </a:xfrm>
        </p:spPr>
        <p:txBody>
          <a:bodyPr/>
          <a:lstStyle/>
          <a:p>
            <a:endParaRPr lang="cs-CZ"/>
          </a:p>
        </p:txBody>
      </p:sp>
    </p:spTree>
    <p:extLst>
      <p:ext uri="{BB962C8B-B14F-4D97-AF65-F5344CB8AC3E}">
        <p14:creationId xmlns:p14="http://schemas.microsoft.com/office/powerpoint/2010/main" val="42073349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4F226D-B605-4C8E-8B0D-420956B11167}" type="slidenum">
              <a:rPr lang="cs-CZ"/>
              <a:pPr/>
              <a:t>17</a:t>
            </a:fld>
            <a:endParaRPr lang="cs-CZ"/>
          </a:p>
        </p:txBody>
      </p:sp>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xfrm>
            <a:off x="946575" y="4861442"/>
            <a:ext cx="5206153" cy="4605576"/>
          </a:xfrm>
        </p:spPr>
        <p:txBody>
          <a:bodyPr/>
          <a:lstStyle/>
          <a:p>
            <a:endParaRPr lang="cs-CZ"/>
          </a:p>
        </p:txBody>
      </p:sp>
    </p:spTree>
    <p:extLst>
      <p:ext uri="{BB962C8B-B14F-4D97-AF65-F5344CB8AC3E}">
        <p14:creationId xmlns:p14="http://schemas.microsoft.com/office/powerpoint/2010/main" val="2859699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4/19/2022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4/19/2022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4/19/2022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3638058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68313" y="115888"/>
            <a:ext cx="8424862" cy="558800"/>
          </a:xfrm>
        </p:spPr>
        <p:txBody>
          <a:bodyPr/>
          <a:lstStyle/>
          <a:p>
            <a:r>
              <a:rPr lang="cs-CZ"/>
              <a:t>Kliknutím lze upravit styl.</a:t>
            </a:r>
          </a:p>
        </p:txBody>
      </p:sp>
      <p:sp>
        <p:nvSpPr>
          <p:cNvPr id="3" name="Zástupný symbol pro text 2"/>
          <p:cNvSpPr>
            <a:spLocks noGrp="1"/>
          </p:cNvSpPr>
          <p:nvPr>
            <p:ph type="body" sz="half" idx="1"/>
          </p:nvPr>
        </p:nvSpPr>
        <p:spPr>
          <a:xfrm>
            <a:off x="457200" y="981075"/>
            <a:ext cx="4141788" cy="514985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751388" y="981075"/>
            <a:ext cx="4141787" cy="514985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a:xfrm>
            <a:off x="179388" y="6632575"/>
            <a:ext cx="2133600" cy="180975"/>
          </a:xfrm>
        </p:spPr>
        <p:txBody>
          <a:bodyPr/>
          <a:lstStyle>
            <a:lvl1pPr>
              <a:defRPr/>
            </a:lvl1pPr>
          </a:lstStyle>
          <a:p>
            <a:r>
              <a:rPr lang="en-US"/>
              <a:t>©</a:t>
            </a:r>
            <a:r>
              <a:rPr lang="cs-CZ"/>
              <a:t> Petr NOVÁK</a:t>
            </a:r>
          </a:p>
        </p:txBody>
      </p:sp>
      <p:sp>
        <p:nvSpPr>
          <p:cNvPr id="6" name="Zástupný symbol pro zápatí 5"/>
          <p:cNvSpPr>
            <a:spLocks noGrp="1"/>
          </p:cNvSpPr>
          <p:nvPr>
            <p:ph type="ftr" sz="quarter" idx="11"/>
          </p:nvPr>
        </p:nvSpPr>
        <p:spPr>
          <a:xfrm>
            <a:off x="3124200" y="6524625"/>
            <a:ext cx="2895600" cy="180975"/>
          </a:xfrm>
        </p:spPr>
        <p:txBody>
          <a:bodyPr/>
          <a:lstStyle>
            <a:lvl1pPr>
              <a:defRPr/>
            </a:lvl1pPr>
          </a:lstStyle>
          <a:p>
            <a:endParaRPr lang="cs-CZ"/>
          </a:p>
        </p:txBody>
      </p:sp>
      <p:sp>
        <p:nvSpPr>
          <p:cNvPr id="7" name="Zástupný symbol pro číslo snímku 6"/>
          <p:cNvSpPr>
            <a:spLocks noGrp="1"/>
          </p:cNvSpPr>
          <p:nvPr>
            <p:ph type="sldNum" sz="quarter" idx="12"/>
          </p:nvPr>
        </p:nvSpPr>
        <p:spPr>
          <a:xfrm>
            <a:off x="6948488" y="6597650"/>
            <a:ext cx="2133600" cy="180975"/>
          </a:xfrm>
        </p:spPr>
        <p:txBody>
          <a:bodyPr/>
          <a:lstStyle>
            <a:lvl1pPr>
              <a:defRPr/>
            </a:lvl1pPr>
          </a:lstStyle>
          <a:p>
            <a:fld id="{47267CD1-470E-47C2-A048-A7A2C9637D5B}" type="slidenum">
              <a:rPr lang="cs-CZ"/>
              <a:pPr/>
              <a:t>‹#›</a:t>
            </a:fld>
            <a:endParaRPr lang="cs-CZ"/>
          </a:p>
        </p:txBody>
      </p:sp>
    </p:spTree>
    <p:extLst>
      <p:ext uri="{BB962C8B-B14F-4D97-AF65-F5344CB8AC3E}">
        <p14:creationId xmlns:p14="http://schemas.microsoft.com/office/powerpoint/2010/main" val="531993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468313" y="115888"/>
            <a:ext cx="8424862" cy="558800"/>
          </a:xfrm>
        </p:spPr>
        <p:txBody>
          <a:bodyPr/>
          <a:lstStyle/>
          <a:p>
            <a:r>
              <a:rPr lang="cs-CZ"/>
              <a:t>Kliknutím lze upravit styl.</a:t>
            </a:r>
          </a:p>
        </p:txBody>
      </p:sp>
      <p:sp>
        <p:nvSpPr>
          <p:cNvPr id="3" name="Zástupný symbol pro text 2"/>
          <p:cNvSpPr>
            <a:spLocks noGrp="1"/>
          </p:cNvSpPr>
          <p:nvPr>
            <p:ph type="body" sz="half" idx="1"/>
          </p:nvPr>
        </p:nvSpPr>
        <p:spPr>
          <a:xfrm>
            <a:off x="457200" y="981075"/>
            <a:ext cx="4141788" cy="514985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4751388" y="981075"/>
            <a:ext cx="4141787" cy="2498725"/>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4751388" y="3632200"/>
            <a:ext cx="4141787" cy="2498725"/>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datum 5"/>
          <p:cNvSpPr>
            <a:spLocks noGrp="1"/>
          </p:cNvSpPr>
          <p:nvPr>
            <p:ph type="dt" sz="half" idx="10"/>
          </p:nvPr>
        </p:nvSpPr>
        <p:spPr>
          <a:xfrm>
            <a:off x="179388" y="6632575"/>
            <a:ext cx="2133600" cy="180975"/>
          </a:xfrm>
        </p:spPr>
        <p:txBody>
          <a:bodyPr/>
          <a:lstStyle>
            <a:lvl1pPr>
              <a:defRPr/>
            </a:lvl1pPr>
          </a:lstStyle>
          <a:p>
            <a:r>
              <a:rPr lang="en-US"/>
              <a:t>©</a:t>
            </a:r>
            <a:r>
              <a:rPr lang="cs-CZ"/>
              <a:t> Petr NOVÁK</a:t>
            </a:r>
          </a:p>
        </p:txBody>
      </p:sp>
      <p:sp>
        <p:nvSpPr>
          <p:cNvPr id="7" name="Zástupný symbol pro zápatí 6"/>
          <p:cNvSpPr>
            <a:spLocks noGrp="1"/>
          </p:cNvSpPr>
          <p:nvPr>
            <p:ph type="ftr" sz="quarter" idx="11"/>
          </p:nvPr>
        </p:nvSpPr>
        <p:spPr>
          <a:xfrm>
            <a:off x="3124200" y="6524625"/>
            <a:ext cx="2895600" cy="180975"/>
          </a:xfrm>
        </p:spPr>
        <p:txBody>
          <a:bodyPr/>
          <a:lstStyle>
            <a:lvl1pPr>
              <a:defRPr/>
            </a:lvl1pPr>
          </a:lstStyle>
          <a:p>
            <a:endParaRPr lang="cs-CZ"/>
          </a:p>
        </p:txBody>
      </p:sp>
      <p:sp>
        <p:nvSpPr>
          <p:cNvPr id="8" name="Zástupný symbol pro číslo snímku 7"/>
          <p:cNvSpPr>
            <a:spLocks noGrp="1"/>
          </p:cNvSpPr>
          <p:nvPr>
            <p:ph type="sldNum" sz="quarter" idx="12"/>
          </p:nvPr>
        </p:nvSpPr>
        <p:spPr>
          <a:xfrm>
            <a:off x="6948488" y="6597650"/>
            <a:ext cx="2133600" cy="180975"/>
          </a:xfrm>
        </p:spPr>
        <p:txBody>
          <a:bodyPr/>
          <a:lstStyle>
            <a:lvl1pPr>
              <a:defRPr/>
            </a:lvl1pPr>
          </a:lstStyle>
          <a:p>
            <a:fld id="{9A046BEF-C357-4F30-9303-D2E311AC3E92}" type="slidenum">
              <a:rPr lang="cs-CZ"/>
              <a:pPr/>
              <a:t>‹#›</a:t>
            </a:fld>
            <a:endParaRPr lang="cs-CZ"/>
          </a:p>
        </p:txBody>
      </p:sp>
    </p:spTree>
    <p:extLst>
      <p:ext uri="{BB962C8B-B14F-4D97-AF65-F5344CB8AC3E}">
        <p14:creationId xmlns:p14="http://schemas.microsoft.com/office/powerpoint/2010/main" val="2668699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4/19/2022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pPr/>
              <a:t>4/19/2022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pPr/>
              <a:t>4/19/2022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pPr/>
              <a:t>4/19/2022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pPr/>
              <a:t>4/19/2022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pPr/>
              <a:t>4/19/2022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pPr/>
              <a:t>4/19/2022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pPr/>
              <a:t>4/19/2022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pPr/>
              <a:t>4/19/2022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pPr/>
              <a:t>‹#›</a:t>
            </a:fld>
            <a:endParaRPr lang="en-US"/>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8.wmf"/><Relationship Id="rId5" Type="http://schemas.openxmlformats.org/officeDocument/2006/relationships/oleObject" Target="../embeddings/oleObject1.bin"/><Relationship Id="rId4" Type="http://schemas.openxmlformats.org/officeDocument/2006/relationships/image" Target="../media/image9.wmf"/></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10.wmf"/><Relationship Id="rId4" Type="http://schemas.openxmlformats.org/officeDocument/2006/relationships/oleObject" Target="../embeddings/oleObject2.bin"/></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0.wm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2938" y="2811484"/>
            <a:ext cx="7858124" cy="1576532"/>
          </a:xfrm>
        </p:spPr>
        <p:txBody>
          <a:bodyPr lIns="0" tIns="0" rIns="0" bIns="0" anchor="t" anchorCtr="0">
            <a:noAutofit/>
          </a:bodyPr>
          <a:lstStyle/>
          <a:p>
            <a:br>
              <a:rPr lang="cs-CZ" sz="3600" b="1" dirty="0">
                <a:solidFill>
                  <a:srgbClr val="FF0000"/>
                </a:solidFill>
              </a:rPr>
            </a:br>
            <a:r>
              <a:rPr lang="cs-CZ" sz="3600" b="1" dirty="0">
                <a:solidFill>
                  <a:srgbClr val="FF0000"/>
                </a:solidFill>
              </a:rPr>
              <a:t>Investice - Příklady</a:t>
            </a:r>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4</a:t>
            </a:r>
          </a:p>
        </p:txBody>
      </p:sp>
      <p:sp>
        <p:nvSpPr>
          <p:cNvPr id="3" name="Zástupný symbol pro obsah 2"/>
          <p:cNvSpPr>
            <a:spLocks noGrp="1"/>
          </p:cNvSpPr>
          <p:nvPr>
            <p:ph idx="1"/>
          </p:nvPr>
        </p:nvSpPr>
        <p:spPr>
          <a:xfrm>
            <a:off x="251520" y="1052736"/>
            <a:ext cx="8496944" cy="5040560"/>
          </a:xfrm>
        </p:spPr>
        <p:txBody>
          <a:bodyPr/>
          <a:lstStyle/>
          <a:p>
            <a:pPr algn="just"/>
            <a:r>
              <a:rPr lang="cs-CZ" sz="2800" b="1" dirty="0"/>
              <a:t>Podnik AB má zhodnotit, zda je vhodná realizace projektu</a:t>
            </a:r>
            <a:r>
              <a:rPr lang="cs-CZ" sz="2800" dirty="0"/>
              <a:t>, jehož počáteční výdaje činí 2,3 mil. Kč a CF během následujících 5 let: 1. rok 500 tis. Kč, 2. rok. 500 000 Kč, 3. rok 500 000 Kč, 4. rok 1 mil. Kč, 5. rok 1 mil. Kč. </a:t>
            </a:r>
          </a:p>
          <a:p>
            <a:pPr algn="just"/>
            <a:r>
              <a:rPr lang="cs-CZ" sz="2800" dirty="0"/>
              <a:t>Požadovaná výnosnost podnikového kapitálu je 15 %. Jak by se rozhodnutí změnilo, kdyby se CF v jednotlivých letech zrcadlově změnilo?</a:t>
            </a:r>
          </a:p>
        </p:txBody>
      </p:sp>
    </p:spTree>
    <p:extLst>
      <p:ext uri="{BB962C8B-B14F-4D97-AF65-F5344CB8AC3E}">
        <p14:creationId xmlns:p14="http://schemas.microsoft.com/office/powerpoint/2010/main" val="7033781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4 - řešení</a:t>
            </a:r>
          </a:p>
        </p:txBody>
      </p:sp>
      <p:sp>
        <p:nvSpPr>
          <p:cNvPr id="3" name="Zástupný symbol pro obsah 2"/>
          <p:cNvSpPr>
            <a:spLocks noGrp="1"/>
          </p:cNvSpPr>
          <p:nvPr>
            <p:ph idx="1"/>
          </p:nvPr>
        </p:nvSpPr>
        <p:spPr>
          <a:xfrm>
            <a:off x="323528" y="2420888"/>
            <a:ext cx="8820472" cy="4248472"/>
          </a:xfrm>
        </p:spPr>
        <p:txBody>
          <a:bodyPr/>
          <a:lstStyle/>
          <a:p>
            <a:endParaRPr lang="cs-CZ" sz="2200" b="1" dirty="0"/>
          </a:p>
          <a:p>
            <a:endParaRPr lang="cs-CZ" sz="2200" b="1" dirty="0"/>
          </a:p>
          <a:p>
            <a:endParaRPr lang="cs-CZ" sz="2200" b="1" dirty="0"/>
          </a:p>
          <a:p>
            <a:r>
              <a:rPr lang="cs-CZ" sz="2200" dirty="0"/>
              <a:t> Co by se stalo, kdybychom zrcadlově otočili CF (1;1;0,5;0,5;0,5)?</a:t>
            </a:r>
          </a:p>
        </p:txBody>
      </p:sp>
    </p:spTree>
    <p:extLst>
      <p:ext uri="{BB962C8B-B14F-4D97-AF65-F5344CB8AC3E}">
        <p14:creationId xmlns:p14="http://schemas.microsoft.com/office/powerpoint/2010/main" val="1531909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22904"/>
            <a:ext cx="8229600" cy="1143000"/>
          </a:xfrm>
        </p:spPr>
        <p:txBody>
          <a:bodyPr/>
          <a:lstStyle/>
          <a:p>
            <a:r>
              <a:rPr lang="cs-CZ" dirty="0"/>
              <a:t>Příklad 5</a:t>
            </a:r>
          </a:p>
        </p:txBody>
      </p:sp>
      <p:sp>
        <p:nvSpPr>
          <p:cNvPr id="3" name="Zástupný symbol pro obsah 2"/>
          <p:cNvSpPr>
            <a:spLocks noGrp="1"/>
          </p:cNvSpPr>
          <p:nvPr>
            <p:ph idx="1"/>
          </p:nvPr>
        </p:nvSpPr>
        <p:spPr>
          <a:xfrm>
            <a:off x="323528" y="1470921"/>
            <a:ext cx="8229600" cy="1368152"/>
          </a:xfrm>
        </p:spPr>
        <p:txBody>
          <a:bodyPr/>
          <a:lstStyle/>
          <a:p>
            <a:r>
              <a:rPr lang="cs-CZ" sz="2800" dirty="0"/>
              <a:t>Rozhodněte mezi investicemi A </a:t>
            </a:r>
            <a:r>
              <a:rPr lang="cs-CZ" sz="2800" dirty="0" err="1"/>
              <a:t>a</a:t>
            </a:r>
            <a:r>
              <a:rPr lang="cs-CZ" sz="2800" dirty="0"/>
              <a:t> B, která je při požadované výnosnosti 11 % výhodnější?</a:t>
            </a:r>
          </a:p>
          <a:p>
            <a:endParaRPr lang="cs-CZ" sz="2800" dirty="0"/>
          </a:p>
        </p:txBody>
      </p:sp>
      <p:graphicFrame>
        <p:nvGraphicFramePr>
          <p:cNvPr id="6" name="Tabulka 5"/>
          <p:cNvGraphicFramePr>
            <a:graphicFrameLocks noGrp="1"/>
          </p:cNvGraphicFramePr>
          <p:nvPr>
            <p:extLst>
              <p:ext uri="{D42A27DB-BD31-4B8C-83A1-F6EECF244321}">
                <p14:modId xmlns:p14="http://schemas.microsoft.com/office/powerpoint/2010/main" val="875784857"/>
              </p:ext>
            </p:extLst>
          </p:nvPr>
        </p:nvGraphicFramePr>
        <p:xfrm>
          <a:off x="602613" y="2479033"/>
          <a:ext cx="7776860" cy="2016225"/>
        </p:xfrm>
        <a:graphic>
          <a:graphicData uri="http://schemas.openxmlformats.org/drawingml/2006/table">
            <a:tbl>
              <a:tblPr firstRow="1" firstCol="1" bandRow="1" bandCol="1">
                <a:tableStyleId>{5C22544A-7EE6-4342-B048-85BDC9FD1C3A}</a:tableStyleId>
              </a:tblPr>
              <a:tblGrid>
                <a:gridCol w="1296142">
                  <a:extLst>
                    <a:ext uri="{9D8B030D-6E8A-4147-A177-3AD203B41FA5}">
                      <a16:colId xmlns:a16="http://schemas.microsoft.com/office/drawing/2014/main" val="20000"/>
                    </a:ext>
                  </a:extLst>
                </a:gridCol>
                <a:gridCol w="925818">
                  <a:extLst>
                    <a:ext uri="{9D8B030D-6E8A-4147-A177-3AD203B41FA5}">
                      <a16:colId xmlns:a16="http://schemas.microsoft.com/office/drawing/2014/main" val="20001"/>
                    </a:ext>
                  </a:extLst>
                </a:gridCol>
                <a:gridCol w="1110980">
                  <a:extLst>
                    <a:ext uri="{9D8B030D-6E8A-4147-A177-3AD203B41FA5}">
                      <a16:colId xmlns:a16="http://schemas.microsoft.com/office/drawing/2014/main" val="20002"/>
                    </a:ext>
                  </a:extLst>
                </a:gridCol>
                <a:gridCol w="1110980">
                  <a:extLst>
                    <a:ext uri="{9D8B030D-6E8A-4147-A177-3AD203B41FA5}">
                      <a16:colId xmlns:a16="http://schemas.microsoft.com/office/drawing/2014/main" val="20003"/>
                    </a:ext>
                  </a:extLst>
                </a:gridCol>
                <a:gridCol w="1110980">
                  <a:extLst>
                    <a:ext uri="{9D8B030D-6E8A-4147-A177-3AD203B41FA5}">
                      <a16:colId xmlns:a16="http://schemas.microsoft.com/office/drawing/2014/main" val="20004"/>
                    </a:ext>
                  </a:extLst>
                </a:gridCol>
                <a:gridCol w="1110980">
                  <a:extLst>
                    <a:ext uri="{9D8B030D-6E8A-4147-A177-3AD203B41FA5}">
                      <a16:colId xmlns:a16="http://schemas.microsoft.com/office/drawing/2014/main" val="20005"/>
                    </a:ext>
                  </a:extLst>
                </a:gridCol>
                <a:gridCol w="1110980">
                  <a:extLst>
                    <a:ext uri="{9D8B030D-6E8A-4147-A177-3AD203B41FA5}">
                      <a16:colId xmlns:a16="http://schemas.microsoft.com/office/drawing/2014/main" val="20006"/>
                    </a:ext>
                  </a:extLst>
                </a:gridCol>
              </a:tblGrid>
              <a:tr h="672075">
                <a:tc>
                  <a:txBody>
                    <a:bodyPr/>
                    <a:lstStyle/>
                    <a:p>
                      <a:pPr>
                        <a:spcAft>
                          <a:spcPts val="0"/>
                        </a:spcAft>
                      </a:pPr>
                      <a:r>
                        <a:rPr lang="cs-CZ" sz="1800" dirty="0">
                          <a:solidFill>
                            <a:schemeClr val="tx1"/>
                          </a:solidFill>
                          <a:effectLst/>
                        </a:rPr>
                        <a:t>Investice</a:t>
                      </a:r>
                      <a:endParaRPr lang="cs-CZ" sz="1800" dirty="0">
                        <a:solidFill>
                          <a:schemeClr val="tx1"/>
                        </a:solidFill>
                        <a:effectLst/>
                        <a:latin typeface="Times New Roman"/>
                        <a:ea typeface="Times New Roman"/>
                      </a:endParaRPr>
                    </a:p>
                  </a:txBody>
                  <a:tcPr marL="68580" marR="68580" marT="0" marB="0"/>
                </a:tc>
                <a:tc>
                  <a:txBody>
                    <a:bodyPr/>
                    <a:lstStyle/>
                    <a:p>
                      <a:pPr>
                        <a:spcAft>
                          <a:spcPts val="0"/>
                        </a:spcAft>
                      </a:pPr>
                      <a:r>
                        <a:rPr lang="cs-CZ" sz="1800" dirty="0">
                          <a:solidFill>
                            <a:schemeClr val="tx1"/>
                          </a:solidFill>
                          <a:effectLst/>
                        </a:rPr>
                        <a:t>C</a:t>
                      </a:r>
                      <a:r>
                        <a:rPr lang="cs-CZ" sz="1800" baseline="-25000" dirty="0">
                          <a:solidFill>
                            <a:schemeClr val="tx1"/>
                          </a:solidFill>
                          <a:effectLst/>
                        </a:rPr>
                        <a:t>0</a:t>
                      </a:r>
                      <a:endParaRPr lang="cs-CZ" sz="1800" dirty="0">
                        <a:solidFill>
                          <a:schemeClr val="tx1"/>
                        </a:solidFill>
                        <a:effectLst/>
                        <a:latin typeface="Times New Roman"/>
                        <a:ea typeface="Times New Roman"/>
                      </a:endParaRPr>
                    </a:p>
                  </a:txBody>
                  <a:tcPr marL="68580" marR="68580" marT="0" marB="0"/>
                </a:tc>
                <a:tc>
                  <a:txBody>
                    <a:bodyPr/>
                    <a:lstStyle/>
                    <a:p>
                      <a:pPr>
                        <a:spcAft>
                          <a:spcPts val="0"/>
                        </a:spcAft>
                      </a:pPr>
                      <a:r>
                        <a:rPr lang="cs-CZ" sz="1800" dirty="0">
                          <a:solidFill>
                            <a:schemeClr val="tx1"/>
                          </a:solidFill>
                          <a:effectLst/>
                        </a:rPr>
                        <a:t>CF</a:t>
                      </a:r>
                      <a:r>
                        <a:rPr lang="cs-CZ" sz="1800" baseline="-25000" dirty="0">
                          <a:solidFill>
                            <a:schemeClr val="tx1"/>
                          </a:solidFill>
                          <a:effectLst/>
                        </a:rPr>
                        <a:t>1</a:t>
                      </a:r>
                      <a:endParaRPr lang="cs-CZ" sz="1800" dirty="0">
                        <a:solidFill>
                          <a:schemeClr val="tx1"/>
                        </a:solidFill>
                        <a:effectLst/>
                        <a:latin typeface="Times New Roman"/>
                        <a:ea typeface="Times New Roman"/>
                      </a:endParaRPr>
                    </a:p>
                  </a:txBody>
                  <a:tcPr marL="68580" marR="68580" marT="0" marB="0"/>
                </a:tc>
                <a:tc>
                  <a:txBody>
                    <a:bodyPr/>
                    <a:lstStyle/>
                    <a:p>
                      <a:pPr>
                        <a:spcAft>
                          <a:spcPts val="0"/>
                        </a:spcAft>
                      </a:pPr>
                      <a:r>
                        <a:rPr lang="cs-CZ" sz="1800" dirty="0">
                          <a:solidFill>
                            <a:schemeClr val="tx1"/>
                          </a:solidFill>
                          <a:effectLst/>
                        </a:rPr>
                        <a:t>CF</a:t>
                      </a:r>
                      <a:r>
                        <a:rPr lang="cs-CZ" sz="1800" baseline="-25000" dirty="0">
                          <a:solidFill>
                            <a:schemeClr val="tx1"/>
                          </a:solidFill>
                          <a:effectLst/>
                        </a:rPr>
                        <a:t>2</a:t>
                      </a:r>
                      <a:endParaRPr lang="cs-CZ" sz="1800" dirty="0">
                        <a:solidFill>
                          <a:schemeClr val="tx1"/>
                        </a:solidFill>
                        <a:effectLst/>
                        <a:latin typeface="Times New Roman"/>
                        <a:ea typeface="Times New Roman"/>
                      </a:endParaRPr>
                    </a:p>
                  </a:txBody>
                  <a:tcPr marL="68580" marR="68580" marT="0" marB="0"/>
                </a:tc>
                <a:tc>
                  <a:txBody>
                    <a:bodyPr/>
                    <a:lstStyle/>
                    <a:p>
                      <a:pPr>
                        <a:spcAft>
                          <a:spcPts val="0"/>
                        </a:spcAft>
                      </a:pPr>
                      <a:r>
                        <a:rPr lang="cs-CZ" sz="1800" dirty="0">
                          <a:solidFill>
                            <a:schemeClr val="tx1"/>
                          </a:solidFill>
                          <a:effectLst/>
                        </a:rPr>
                        <a:t>CF</a:t>
                      </a:r>
                      <a:r>
                        <a:rPr lang="cs-CZ" sz="1800" baseline="-25000" dirty="0">
                          <a:solidFill>
                            <a:schemeClr val="tx1"/>
                          </a:solidFill>
                          <a:effectLst/>
                        </a:rPr>
                        <a:t>3</a:t>
                      </a:r>
                      <a:endParaRPr lang="cs-CZ" sz="1800" dirty="0">
                        <a:solidFill>
                          <a:schemeClr val="tx1"/>
                        </a:solidFill>
                        <a:effectLst/>
                        <a:latin typeface="Times New Roman"/>
                        <a:ea typeface="Times New Roman"/>
                      </a:endParaRPr>
                    </a:p>
                  </a:txBody>
                  <a:tcPr marL="68580" marR="68580" marT="0" marB="0"/>
                </a:tc>
                <a:tc>
                  <a:txBody>
                    <a:bodyPr/>
                    <a:lstStyle/>
                    <a:p>
                      <a:pPr>
                        <a:spcAft>
                          <a:spcPts val="0"/>
                        </a:spcAft>
                      </a:pPr>
                      <a:r>
                        <a:rPr lang="cs-CZ" sz="1800">
                          <a:solidFill>
                            <a:schemeClr val="tx1"/>
                          </a:solidFill>
                          <a:effectLst/>
                        </a:rPr>
                        <a:t>CF</a:t>
                      </a:r>
                      <a:r>
                        <a:rPr lang="cs-CZ" sz="1800" baseline="-25000">
                          <a:solidFill>
                            <a:schemeClr val="tx1"/>
                          </a:solidFill>
                          <a:effectLst/>
                        </a:rPr>
                        <a:t>4</a:t>
                      </a:r>
                      <a:endParaRPr lang="cs-CZ" sz="1800">
                        <a:solidFill>
                          <a:schemeClr val="tx1"/>
                        </a:solidFill>
                        <a:effectLst/>
                        <a:latin typeface="Times New Roman"/>
                        <a:ea typeface="Times New Roman"/>
                      </a:endParaRPr>
                    </a:p>
                  </a:txBody>
                  <a:tcPr marL="68580" marR="68580" marT="0" marB="0"/>
                </a:tc>
                <a:tc>
                  <a:txBody>
                    <a:bodyPr/>
                    <a:lstStyle/>
                    <a:p>
                      <a:pPr>
                        <a:spcAft>
                          <a:spcPts val="0"/>
                        </a:spcAft>
                      </a:pPr>
                      <a:r>
                        <a:rPr lang="cs-CZ" sz="1800" dirty="0">
                          <a:solidFill>
                            <a:schemeClr val="tx1"/>
                          </a:solidFill>
                          <a:effectLst/>
                        </a:rPr>
                        <a:t>CF</a:t>
                      </a:r>
                      <a:r>
                        <a:rPr lang="cs-CZ" sz="1800" baseline="-25000" dirty="0">
                          <a:solidFill>
                            <a:schemeClr val="tx1"/>
                          </a:solidFill>
                          <a:effectLst/>
                        </a:rPr>
                        <a:t>5</a:t>
                      </a:r>
                      <a:endParaRPr lang="cs-CZ" sz="1800" dirty="0">
                        <a:solidFill>
                          <a:schemeClr val="tx1"/>
                        </a:solidFill>
                        <a:effectLst/>
                        <a:latin typeface="Times New Roman"/>
                        <a:ea typeface="Times New Roman"/>
                      </a:endParaRPr>
                    </a:p>
                  </a:txBody>
                  <a:tcPr marL="68580" marR="68580" marT="0" marB="0"/>
                </a:tc>
                <a:extLst>
                  <a:ext uri="{0D108BD9-81ED-4DB2-BD59-A6C34878D82A}">
                    <a16:rowId xmlns:a16="http://schemas.microsoft.com/office/drawing/2014/main" val="10000"/>
                  </a:ext>
                </a:extLst>
              </a:tr>
              <a:tr h="672075">
                <a:tc>
                  <a:txBody>
                    <a:bodyPr/>
                    <a:lstStyle/>
                    <a:p>
                      <a:pPr>
                        <a:spcAft>
                          <a:spcPts val="0"/>
                        </a:spcAft>
                      </a:pPr>
                      <a:r>
                        <a:rPr lang="cs-CZ" sz="1800" dirty="0">
                          <a:solidFill>
                            <a:schemeClr val="tx1"/>
                          </a:solidFill>
                          <a:effectLst/>
                        </a:rPr>
                        <a:t>A</a:t>
                      </a:r>
                      <a:endParaRPr lang="cs-CZ" sz="1800" dirty="0">
                        <a:solidFill>
                          <a:schemeClr val="tx1"/>
                        </a:solidFill>
                        <a:effectLst/>
                        <a:latin typeface="Times New Roman"/>
                        <a:ea typeface="Times New Roman"/>
                      </a:endParaRPr>
                    </a:p>
                  </a:txBody>
                  <a:tcPr marL="68580" marR="68580" marT="0" marB="0"/>
                </a:tc>
                <a:tc>
                  <a:txBody>
                    <a:bodyPr/>
                    <a:lstStyle/>
                    <a:p>
                      <a:pPr algn="ctr">
                        <a:spcAft>
                          <a:spcPts val="0"/>
                        </a:spcAft>
                      </a:pPr>
                      <a:r>
                        <a:rPr lang="cs-CZ" sz="1800" dirty="0">
                          <a:solidFill>
                            <a:schemeClr val="tx1"/>
                          </a:solidFill>
                          <a:effectLst/>
                        </a:rPr>
                        <a:t>-2,3</a:t>
                      </a:r>
                      <a:endParaRPr lang="cs-CZ" sz="1800" dirty="0">
                        <a:solidFill>
                          <a:schemeClr val="tx1"/>
                        </a:solidFill>
                        <a:effectLst/>
                        <a:latin typeface="Times New Roman"/>
                        <a:ea typeface="Times New Roman"/>
                      </a:endParaRPr>
                    </a:p>
                  </a:txBody>
                  <a:tcPr marL="68580" marR="68580" marT="0" marB="0"/>
                </a:tc>
                <a:tc>
                  <a:txBody>
                    <a:bodyPr/>
                    <a:lstStyle/>
                    <a:p>
                      <a:pPr algn="ctr">
                        <a:spcAft>
                          <a:spcPts val="0"/>
                        </a:spcAft>
                      </a:pPr>
                      <a:r>
                        <a:rPr lang="cs-CZ" sz="1800" dirty="0">
                          <a:solidFill>
                            <a:schemeClr val="tx1"/>
                          </a:solidFill>
                          <a:effectLst/>
                        </a:rPr>
                        <a:t>1</a:t>
                      </a:r>
                      <a:endParaRPr lang="cs-CZ" sz="1800" dirty="0">
                        <a:solidFill>
                          <a:schemeClr val="tx1"/>
                        </a:solidFill>
                        <a:effectLst/>
                        <a:latin typeface="Times New Roman"/>
                        <a:ea typeface="Times New Roman"/>
                      </a:endParaRPr>
                    </a:p>
                  </a:txBody>
                  <a:tcPr marL="68580" marR="68580" marT="0" marB="0"/>
                </a:tc>
                <a:tc>
                  <a:txBody>
                    <a:bodyPr/>
                    <a:lstStyle/>
                    <a:p>
                      <a:pPr algn="ctr">
                        <a:spcAft>
                          <a:spcPts val="0"/>
                        </a:spcAft>
                      </a:pPr>
                      <a:r>
                        <a:rPr lang="cs-CZ" sz="1800" dirty="0">
                          <a:solidFill>
                            <a:schemeClr val="tx1"/>
                          </a:solidFill>
                          <a:effectLst/>
                        </a:rPr>
                        <a:t>1,2</a:t>
                      </a:r>
                      <a:endParaRPr lang="cs-CZ" sz="1800" dirty="0">
                        <a:solidFill>
                          <a:schemeClr val="tx1"/>
                        </a:solidFill>
                        <a:effectLst/>
                        <a:latin typeface="Times New Roman"/>
                        <a:ea typeface="Times New Roman"/>
                      </a:endParaRPr>
                    </a:p>
                  </a:txBody>
                  <a:tcPr marL="68580" marR="68580" marT="0" marB="0"/>
                </a:tc>
                <a:tc>
                  <a:txBody>
                    <a:bodyPr/>
                    <a:lstStyle/>
                    <a:p>
                      <a:pPr algn="ctr">
                        <a:spcAft>
                          <a:spcPts val="0"/>
                        </a:spcAft>
                      </a:pPr>
                      <a:r>
                        <a:rPr lang="cs-CZ" sz="1800" dirty="0">
                          <a:solidFill>
                            <a:schemeClr val="tx1"/>
                          </a:solidFill>
                          <a:effectLst/>
                        </a:rPr>
                        <a:t>1,2</a:t>
                      </a:r>
                      <a:endParaRPr lang="cs-CZ" sz="1800" dirty="0">
                        <a:solidFill>
                          <a:schemeClr val="tx1"/>
                        </a:solidFill>
                        <a:effectLst/>
                        <a:latin typeface="Times New Roman"/>
                        <a:ea typeface="Times New Roman"/>
                      </a:endParaRPr>
                    </a:p>
                  </a:txBody>
                  <a:tcPr marL="68580" marR="68580" marT="0" marB="0"/>
                </a:tc>
                <a:tc>
                  <a:txBody>
                    <a:bodyPr/>
                    <a:lstStyle/>
                    <a:p>
                      <a:pPr algn="ctr">
                        <a:spcAft>
                          <a:spcPts val="0"/>
                        </a:spcAft>
                      </a:pPr>
                      <a:r>
                        <a:rPr lang="cs-CZ" sz="1800" dirty="0">
                          <a:solidFill>
                            <a:schemeClr val="tx1"/>
                          </a:solidFill>
                          <a:effectLst/>
                        </a:rPr>
                        <a:t>1,2</a:t>
                      </a:r>
                      <a:endParaRPr lang="cs-CZ" sz="1800" dirty="0">
                        <a:solidFill>
                          <a:schemeClr val="tx1"/>
                        </a:solidFill>
                        <a:effectLst/>
                        <a:latin typeface="Times New Roman"/>
                        <a:ea typeface="Times New Roman"/>
                      </a:endParaRPr>
                    </a:p>
                  </a:txBody>
                  <a:tcPr marL="68580" marR="68580" marT="0" marB="0"/>
                </a:tc>
                <a:tc>
                  <a:txBody>
                    <a:bodyPr/>
                    <a:lstStyle/>
                    <a:p>
                      <a:pPr algn="ctr">
                        <a:spcAft>
                          <a:spcPts val="0"/>
                        </a:spcAft>
                      </a:pPr>
                      <a:r>
                        <a:rPr lang="cs-CZ" sz="1800" dirty="0">
                          <a:solidFill>
                            <a:schemeClr val="tx1"/>
                          </a:solidFill>
                          <a:effectLst/>
                        </a:rPr>
                        <a:t>1,05</a:t>
                      </a:r>
                      <a:endParaRPr lang="cs-CZ" sz="1800" dirty="0">
                        <a:solidFill>
                          <a:schemeClr val="tx1"/>
                        </a:solidFill>
                        <a:effectLst/>
                        <a:latin typeface="Times New Roman"/>
                        <a:ea typeface="Times New Roman"/>
                      </a:endParaRPr>
                    </a:p>
                  </a:txBody>
                  <a:tcPr marL="68580" marR="68580" marT="0" marB="0"/>
                </a:tc>
                <a:extLst>
                  <a:ext uri="{0D108BD9-81ED-4DB2-BD59-A6C34878D82A}">
                    <a16:rowId xmlns:a16="http://schemas.microsoft.com/office/drawing/2014/main" val="10001"/>
                  </a:ext>
                </a:extLst>
              </a:tr>
              <a:tr h="672075">
                <a:tc>
                  <a:txBody>
                    <a:bodyPr/>
                    <a:lstStyle/>
                    <a:p>
                      <a:pPr>
                        <a:spcAft>
                          <a:spcPts val="0"/>
                        </a:spcAft>
                      </a:pPr>
                      <a:r>
                        <a:rPr lang="cs-CZ" sz="1800" dirty="0">
                          <a:solidFill>
                            <a:schemeClr val="tx1"/>
                          </a:solidFill>
                          <a:effectLst/>
                        </a:rPr>
                        <a:t>B</a:t>
                      </a:r>
                      <a:endParaRPr lang="cs-CZ" sz="1800" dirty="0">
                        <a:solidFill>
                          <a:schemeClr val="tx1"/>
                        </a:solidFill>
                        <a:effectLst/>
                        <a:latin typeface="Times New Roman"/>
                        <a:ea typeface="Times New Roman"/>
                      </a:endParaRPr>
                    </a:p>
                  </a:txBody>
                  <a:tcPr marL="68580" marR="68580" marT="0" marB="0"/>
                </a:tc>
                <a:tc>
                  <a:txBody>
                    <a:bodyPr/>
                    <a:lstStyle/>
                    <a:p>
                      <a:pPr algn="ctr">
                        <a:spcAft>
                          <a:spcPts val="0"/>
                        </a:spcAft>
                      </a:pPr>
                      <a:r>
                        <a:rPr lang="cs-CZ" sz="1800" dirty="0">
                          <a:solidFill>
                            <a:schemeClr val="tx1"/>
                          </a:solidFill>
                          <a:effectLst/>
                        </a:rPr>
                        <a:t>-100</a:t>
                      </a:r>
                      <a:endParaRPr lang="cs-CZ" sz="1800" dirty="0">
                        <a:solidFill>
                          <a:schemeClr val="tx1"/>
                        </a:solidFill>
                        <a:effectLst/>
                        <a:latin typeface="Times New Roman"/>
                        <a:ea typeface="Times New Roman"/>
                      </a:endParaRPr>
                    </a:p>
                  </a:txBody>
                  <a:tcPr marL="68580" marR="68580" marT="0" marB="0"/>
                </a:tc>
                <a:tc>
                  <a:txBody>
                    <a:bodyPr/>
                    <a:lstStyle/>
                    <a:p>
                      <a:pPr algn="ctr">
                        <a:spcAft>
                          <a:spcPts val="0"/>
                        </a:spcAft>
                      </a:pPr>
                      <a:r>
                        <a:rPr lang="cs-CZ" sz="1800">
                          <a:solidFill>
                            <a:schemeClr val="tx1"/>
                          </a:solidFill>
                          <a:effectLst/>
                        </a:rPr>
                        <a:t>20</a:t>
                      </a:r>
                      <a:endParaRPr lang="cs-CZ" sz="1800">
                        <a:solidFill>
                          <a:schemeClr val="tx1"/>
                        </a:solidFill>
                        <a:effectLst/>
                        <a:latin typeface="Times New Roman"/>
                        <a:ea typeface="Times New Roman"/>
                      </a:endParaRPr>
                    </a:p>
                  </a:txBody>
                  <a:tcPr marL="68580" marR="68580" marT="0" marB="0"/>
                </a:tc>
                <a:tc>
                  <a:txBody>
                    <a:bodyPr/>
                    <a:lstStyle/>
                    <a:p>
                      <a:pPr algn="ctr">
                        <a:spcAft>
                          <a:spcPts val="0"/>
                        </a:spcAft>
                      </a:pPr>
                      <a:r>
                        <a:rPr lang="cs-CZ" sz="1800" dirty="0">
                          <a:solidFill>
                            <a:schemeClr val="tx1"/>
                          </a:solidFill>
                          <a:effectLst/>
                        </a:rPr>
                        <a:t>30</a:t>
                      </a:r>
                      <a:endParaRPr lang="cs-CZ" sz="1800" dirty="0">
                        <a:solidFill>
                          <a:schemeClr val="tx1"/>
                        </a:solidFill>
                        <a:effectLst/>
                        <a:latin typeface="Times New Roman"/>
                        <a:ea typeface="Times New Roman"/>
                      </a:endParaRPr>
                    </a:p>
                  </a:txBody>
                  <a:tcPr marL="68580" marR="68580" marT="0" marB="0"/>
                </a:tc>
                <a:tc>
                  <a:txBody>
                    <a:bodyPr/>
                    <a:lstStyle/>
                    <a:p>
                      <a:pPr algn="ctr">
                        <a:spcAft>
                          <a:spcPts val="0"/>
                        </a:spcAft>
                      </a:pPr>
                      <a:r>
                        <a:rPr lang="cs-CZ" sz="1800">
                          <a:solidFill>
                            <a:schemeClr val="tx1"/>
                          </a:solidFill>
                          <a:effectLst/>
                        </a:rPr>
                        <a:t>30</a:t>
                      </a:r>
                      <a:endParaRPr lang="cs-CZ" sz="1800">
                        <a:solidFill>
                          <a:schemeClr val="tx1"/>
                        </a:solidFill>
                        <a:effectLst/>
                        <a:latin typeface="Times New Roman"/>
                        <a:ea typeface="Times New Roman"/>
                      </a:endParaRPr>
                    </a:p>
                  </a:txBody>
                  <a:tcPr marL="68580" marR="68580" marT="0" marB="0"/>
                </a:tc>
                <a:tc>
                  <a:txBody>
                    <a:bodyPr/>
                    <a:lstStyle/>
                    <a:p>
                      <a:pPr algn="ctr">
                        <a:spcAft>
                          <a:spcPts val="0"/>
                        </a:spcAft>
                      </a:pPr>
                      <a:r>
                        <a:rPr lang="cs-CZ" sz="1800">
                          <a:solidFill>
                            <a:schemeClr val="tx1"/>
                          </a:solidFill>
                          <a:effectLst/>
                        </a:rPr>
                        <a:t>30</a:t>
                      </a:r>
                      <a:endParaRPr lang="cs-CZ" sz="1800">
                        <a:solidFill>
                          <a:schemeClr val="tx1"/>
                        </a:solidFill>
                        <a:effectLst/>
                        <a:latin typeface="Times New Roman"/>
                        <a:ea typeface="Times New Roman"/>
                      </a:endParaRPr>
                    </a:p>
                  </a:txBody>
                  <a:tcPr marL="68580" marR="68580" marT="0" marB="0"/>
                </a:tc>
                <a:tc>
                  <a:txBody>
                    <a:bodyPr/>
                    <a:lstStyle/>
                    <a:p>
                      <a:pPr algn="ctr">
                        <a:spcAft>
                          <a:spcPts val="0"/>
                        </a:spcAft>
                      </a:pPr>
                      <a:r>
                        <a:rPr lang="cs-CZ" sz="1800" dirty="0">
                          <a:solidFill>
                            <a:schemeClr val="tx1"/>
                          </a:solidFill>
                          <a:effectLst/>
                        </a:rPr>
                        <a:t>30</a:t>
                      </a:r>
                      <a:endParaRPr lang="cs-CZ" sz="1800" dirty="0">
                        <a:solidFill>
                          <a:schemeClr val="tx1"/>
                        </a:solidFill>
                        <a:effectLst/>
                        <a:latin typeface="Times New Roman"/>
                        <a:ea typeface="Times New Roman"/>
                      </a:endParaRPr>
                    </a:p>
                  </a:txBody>
                  <a:tcPr marL="68580" marR="68580" marT="0" marB="0"/>
                </a:tc>
                <a:extLst>
                  <a:ext uri="{0D108BD9-81ED-4DB2-BD59-A6C34878D82A}">
                    <a16:rowId xmlns:a16="http://schemas.microsoft.com/office/drawing/2014/main" val="10002"/>
                  </a:ext>
                </a:extLst>
              </a:tr>
            </a:tbl>
          </a:graphicData>
        </a:graphic>
      </p:graphicFrame>
      <p:sp>
        <p:nvSpPr>
          <p:cNvPr id="7" name="Obdélník 6"/>
          <p:cNvSpPr/>
          <p:nvPr/>
        </p:nvSpPr>
        <p:spPr>
          <a:xfrm>
            <a:off x="602612" y="4495257"/>
            <a:ext cx="4070345" cy="369332"/>
          </a:xfrm>
          <a:prstGeom prst="rect">
            <a:avLst/>
          </a:prstGeom>
        </p:spPr>
        <p:txBody>
          <a:bodyPr wrap="none">
            <a:spAutoFit/>
          </a:bodyPr>
          <a:lstStyle/>
          <a:p>
            <a:r>
              <a:rPr lang="cs-CZ" dirty="0"/>
              <a:t>Peněžní toky jsou vyjádřené v mil. Kč.</a:t>
            </a:r>
          </a:p>
        </p:txBody>
      </p:sp>
      <p:sp>
        <p:nvSpPr>
          <p:cNvPr id="8" name="Zástupný symbol pro obsah 2"/>
          <p:cNvSpPr txBox="1">
            <a:spLocks/>
          </p:cNvSpPr>
          <p:nvPr/>
        </p:nvSpPr>
        <p:spPr bwMode="auto">
          <a:xfrm>
            <a:off x="348861" y="5143329"/>
            <a:ext cx="8229600" cy="140611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rgbClr val="A6A6A6"/>
                </a:solidFill>
                <a:latin typeface="+mn-lt"/>
              </a:defRPr>
            </a:lvl6pPr>
            <a:lvl7pPr marL="2971800" indent="-228600" algn="l" rtl="0" eaLnBrk="1" fontAlgn="base" hangingPunct="1">
              <a:spcBef>
                <a:spcPct val="20000"/>
              </a:spcBef>
              <a:spcAft>
                <a:spcPct val="0"/>
              </a:spcAft>
              <a:buChar char="»"/>
              <a:defRPr sz="2000">
                <a:solidFill>
                  <a:srgbClr val="A6A6A6"/>
                </a:solidFill>
                <a:latin typeface="+mn-lt"/>
              </a:defRPr>
            </a:lvl7pPr>
            <a:lvl8pPr marL="3429000" indent="-228600" algn="l" rtl="0" eaLnBrk="1" fontAlgn="base" hangingPunct="1">
              <a:spcBef>
                <a:spcPct val="20000"/>
              </a:spcBef>
              <a:spcAft>
                <a:spcPct val="0"/>
              </a:spcAft>
              <a:buChar char="»"/>
              <a:defRPr sz="2000">
                <a:solidFill>
                  <a:srgbClr val="A6A6A6"/>
                </a:solidFill>
                <a:latin typeface="+mn-lt"/>
              </a:defRPr>
            </a:lvl8pPr>
            <a:lvl9pPr marL="3886200" indent="-228600" algn="l" rtl="0" eaLnBrk="1" fontAlgn="base" hangingPunct="1">
              <a:spcBef>
                <a:spcPct val="20000"/>
              </a:spcBef>
              <a:spcAft>
                <a:spcPct val="0"/>
              </a:spcAft>
              <a:buChar char="»"/>
              <a:defRPr sz="2000">
                <a:solidFill>
                  <a:srgbClr val="A6A6A6"/>
                </a:solidFill>
                <a:latin typeface="+mn-lt"/>
              </a:defRPr>
            </a:lvl9pPr>
          </a:lstStyle>
          <a:p>
            <a:r>
              <a:rPr lang="cs-CZ" sz="2800" kern="0" dirty="0"/>
              <a:t>Jak by vypadal situace, kdyby diskontní míra byla pouze 8 %?</a:t>
            </a:r>
          </a:p>
          <a:p>
            <a:endParaRPr lang="cs-CZ" sz="2800" kern="0" dirty="0"/>
          </a:p>
        </p:txBody>
      </p:sp>
    </p:spTree>
    <p:extLst>
      <p:ext uri="{BB962C8B-B14F-4D97-AF65-F5344CB8AC3E}">
        <p14:creationId xmlns:p14="http://schemas.microsoft.com/office/powerpoint/2010/main" val="346975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5 - řešení</a:t>
            </a:r>
          </a:p>
        </p:txBody>
      </p:sp>
      <p:sp>
        <p:nvSpPr>
          <p:cNvPr id="3" name="Zástupný symbol pro obsah 2"/>
          <p:cNvSpPr>
            <a:spLocks noGrp="1"/>
          </p:cNvSpPr>
          <p:nvPr>
            <p:ph idx="1"/>
          </p:nvPr>
        </p:nvSpPr>
        <p:spPr>
          <a:xfrm>
            <a:off x="323528" y="980728"/>
            <a:ext cx="8229600" cy="1368152"/>
          </a:xfrm>
        </p:spPr>
        <p:txBody>
          <a:bodyPr/>
          <a:lstStyle/>
          <a:p>
            <a:pPr marL="0" indent="0">
              <a:buNone/>
            </a:pPr>
            <a:r>
              <a:rPr lang="cs-CZ" sz="2800" dirty="0"/>
              <a:t>A) 11 %</a:t>
            </a:r>
          </a:p>
          <a:p>
            <a:endParaRPr lang="cs-CZ" sz="2800" dirty="0"/>
          </a:p>
        </p:txBody>
      </p:sp>
      <p:graphicFrame>
        <p:nvGraphicFramePr>
          <p:cNvPr id="4" name="Tabulka 3"/>
          <p:cNvGraphicFramePr>
            <a:graphicFrameLocks noGrp="1"/>
          </p:cNvGraphicFramePr>
          <p:nvPr/>
        </p:nvGraphicFramePr>
        <p:xfrm>
          <a:off x="574320" y="1556792"/>
          <a:ext cx="7713807" cy="1584175"/>
        </p:xfrm>
        <a:graphic>
          <a:graphicData uri="http://schemas.openxmlformats.org/drawingml/2006/table">
            <a:tbl>
              <a:tblPr firstRow="1" firstCol="1" bandRow="1" bandCol="1">
                <a:tableStyleId>{5C22544A-7EE6-4342-B048-85BDC9FD1C3A}</a:tableStyleId>
              </a:tblPr>
              <a:tblGrid>
                <a:gridCol w="1349561">
                  <a:extLst>
                    <a:ext uri="{9D8B030D-6E8A-4147-A177-3AD203B41FA5}">
                      <a16:colId xmlns:a16="http://schemas.microsoft.com/office/drawing/2014/main" val="20000"/>
                    </a:ext>
                  </a:extLst>
                </a:gridCol>
                <a:gridCol w="909178">
                  <a:extLst>
                    <a:ext uri="{9D8B030D-6E8A-4147-A177-3AD203B41FA5}">
                      <a16:colId xmlns:a16="http://schemas.microsoft.com/office/drawing/2014/main" val="20001"/>
                    </a:ext>
                  </a:extLst>
                </a:gridCol>
                <a:gridCol w="909178">
                  <a:extLst>
                    <a:ext uri="{9D8B030D-6E8A-4147-A177-3AD203B41FA5}">
                      <a16:colId xmlns:a16="http://schemas.microsoft.com/office/drawing/2014/main" val="20002"/>
                    </a:ext>
                  </a:extLst>
                </a:gridCol>
                <a:gridCol w="909178">
                  <a:extLst>
                    <a:ext uri="{9D8B030D-6E8A-4147-A177-3AD203B41FA5}">
                      <a16:colId xmlns:a16="http://schemas.microsoft.com/office/drawing/2014/main" val="20003"/>
                    </a:ext>
                  </a:extLst>
                </a:gridCol>
                <a:gridCol w="909178">
                  <a:extLst>
                    <a:ext uri="{9D8B030D-6E8A-4147-A177-3AD203B41FA5}">
                      <a16:colId xmlns:a16="http://schemas.microsoft.com/office/drawing/2014/main" val="20004"/>
                    </a:ext>
                  </a:extLst>
                </a:gridCol>
                <a:gridCol w="909178">
                  <a:extLst>
                    <a:ext uri="{9D8B030D-6E8A-4147-A177-3AD203B41FA5}">
                      <a16:colId xmlns:a16="http://schemas.microsoft.com/office/drawing/2014/main" val="20005"/>
                    </a:ext>
                  </a:extLst>
                </a:gridCol>
                <a:gridCol w="909178">
                  <a:extLst>
                    <a:ext uri="{9D8B030D-6E8A-4147-A177-3AD203B41FA5}">
                      <a16:colId xmlns:a16="http://schemas.microsoft.com/office/drawing/2014/main" val="20006"/>
                    </a:ext>
                  </a:extLst>
                </a:gridCol>
                <a:gridCol w="909178">
                  <a:extLst>
                    <a:ext uri="{9D8B030D-6E8A-4147-A177-3AD203B41FA5}">
                      <a16:colId xmlns:a16="http://schemas.microsoft.com/office/drawing/2014/main" val="20007"/>
                    </a:ext>
                  </a:extLst>
                </a:gridCol>
              </a:tblGrid>
              <a:tr h="352039">
                <a:tc>
                  <a:txBody>
                    <a:bodyPr/>
                    <a:lstStyle/>
                    <a:p>
                      <a:pPr algn="l" rtl="0" fontAlgn="ctr"/>
                      <a:r>
                        <a:rPr lang="cs-CZ" sz="1600" u="none" strike="noStrike" dirty="0">
                          <a:solidFill>
                            <a:schemeClr val="tx1"/>
                          </a:solidFill>
                          <a:effectLst/>
                        </a:rPr>
                        <a:t>Investice</a:t>
                      </a:r>
                      <a:endParaRPr lang="cs-CZ" sz="1600" b="1" i="0" u="none" strike="noStrike" dirty="0">
                        <a:solidFill>
                          <a:schemeClr val="tx1"/>
                        </a:solidFill>
                        <a:effectLst/>
                        <a:latin typeface="Arial"/>
                      </a:endParaRPr>
                    </a:p>
                  </a:txBody>
                  <a:tcPr marL="9525" marR="9525" marT="9525" marB="0" anchor="ctr"/>
                </a:tc>
                <a:tc>
                  <a:txBody>
                    <a:bodyPr/>
                    <a:lstStyle/>
                    <a:p>
                      <a:pPr algn="l" rtl="0" fontAlgn="ctr"/>
                      <a:r>
                        <a:rPr lang="cs-CZ" sz="1600" u="none" strike="noStrike">
                          <a:solidFill>
                            <a:schemeClr val="tx1"/>
                          </a:solidFill>
                          <a:effectLst/>
                        </a:rPr>
                        <a:t>C</a:t>
                      </a:r>
                      <a:r>
                        <a:rPr lang="cs-CZ" sz="1600" u="none" strike="noStrike" baseline="-25000">
                          <a:solidFill>
                            <a:schemeClr val="tx1"/>
                          </a:solidFill>
                          <a:effectLst/>
                        </a:rPr>
                        <a:t>0</a:t>
                      </a:r>
                      <a:endParaRPr lang="cs-CZ" sz="1600" b="1" i="0" u="none" strike="noStrike">
                        <a:solidFill>
                          <a:schemeClr val="tx1"/>
                        </a:solidFill>
                        <a:effectLst/>
                        <a:latin typeface="Arial"/>
                      </a:endParaRPr>
                    </a:p>
                  </a:txBody>
                  <a:tcPr marL="9525" marR="9525" marT="9525" marB="0" anchor="ctr"/>
                </a:tc>
                <a:tc>
                  <a:txBody>
                    <a:bodyPr/>
                    <a:lstStyle/>
                    <a:p>
                      <a:pPr algn="l" rtl="0" fontAlgn="ctr"/>
                      <a:r>
                        <a:rPr lang="cs-CZ" sz="1600" u="none" strike="noStrike">
                          <a:solidFill>
                            <a:schemeClr val="tx1"/>
                          </a:solidFill>
                          <a:effectLst/>
                        </a:rPr>
                        <a:t>CF</a:t>
                      </a:r>
                      <a:r>
                        <a:rPr lang="cs-CZ" sz="1600" u="none" strike="noStrike" baseline="-25000">
                          <a:solidFill>
                            <a:schemeClr val="tx1"/>
                          </a:solidFill>
                          <a:effectLst/>
                        </a:rPr>
                        <a:t>1</a:t>
                      </a:r>
                      <a:endParaRPr lang="cs-CZ" sz="1600" b="1" i="0" u="none" strike="noStrike">
                        <a:solidFill>
                          <a:schemeClr val="tx1"/>
                        </a:solidFill>
                        <a:effectLst/>
                        <a:latin typeface="Arial"/>
                      </a:endParaRPr>
                    </a:p>
                  </a:txBody>
                  <a:tcPr marL="9525" marR="9525" marT="9525" marB="0" anchor="ctr"/>
                </a:tc>
                <a:tc>
                  <a:txBody>
                    <a:bodyPr/>
                    <a:lstStyle/>
                    <a:p>
                      <a:pPr algn="l" rtl="0" fontAlgn="ctr"/>
                      <a:r>
                        <a:rPr lang="cs-CZ" sz="1600" u="none" strike="noStrike">
                          <a:solidFill>
                            <a:schemeClr val="tx1"/>
                          </a:solidFill>
                          <a:effectLst/>
                        </a:rPr>
                        <a:t>CF</a:t>
                      </a:r>
                      <a:r>
                        <a:rPr lang="cs-CZ" sz="1600" u="none" strike="noStrike" baseline="-25000">
                          <a:solidFill>
                            <a:schemeClr val="tx1"/>
                          </a:solidFill>
                          <a:effectLst/>
                        </a:rPr>
                        <a:t>2</a:t>
                      </a:r>
                      <a:endParaRPr lang="cs-CZ" sz="1600" b="1" i="0" u="none" strike="noStrike">
                        <a:solidFill>
                          <a:schemeClr val="tx1"/>
                        </a:solidFill>
                        <a:effectLst/>
                        <a:latin typeface="Arial"/>
                      </a:endParaRPr>
                    </a:p>
                  </a:txBody>
                  <a:tcPr marL="9525" marR="9525" marT="9525" marB="0" anchor="ctr"/>
                </a:tc>
                <a:tc>
                  <a:txBody>
                    <a:bodyPr/>
                    <a:lstStyle/>
                    <a:p>
                      <a:pPr algn="l" rtl="0" fontAlgn="ctr"/>
                      <a:r>
                        <a:rPr lang="cs-CZ" sz="1600" u="none" strike="noStrike">
                          <a:solidFill>
                            <a:schemeClr val="tx1"/>
                          </a:solidFill>
                          <a:effectLst/>
                        </a:rPr>
                        <a:t>CF</a:t>
                      </a:r>
                      <a:r>
                        <a:rPr lang="cs-CZ" sz="1600" u="none" strike="noStrike" baseline="-25000">
                          <a:solidFill>
                            <a:schemeClr val="tx1"/>
                          </a:solidFill>
                          <a:effectLst/>
                        </a:rPr>
                        <a:t>3</a:t>
                      </a:r>
                      <a:endParaRPr lang="cs-CZ" sz="1600" b="1" i="0" u="none" strike="noStrike">
                        <a:solidFill>
                          <a:schemeClr val="tx1"/>
                        </a:solidFill>
                        <a:effectLst/>
                        <a:latin typeface="Arial"/>
                      </a:endParaRPr>
                    </a:p>
                  </a:txBody>
                  <a:tcPr marL="9525" marR="9525" marT="9525" marB="0" anchor="ctr"/>
                </a:tc>
                <a:tc>
                  <a:txBody>
                    <a:bodyPr/>
                    <a:lstStyle/>
                    <a:p>
                      <a:pPr algn="l" rtl="0" fontAlgn="ctr"/>
                      <a:r>
                        <a:rPr lang="cs-CZ" sz="1600" u="none" strike="noStrike">
                          <a:solidFill>
                            <a:schemeClr val="tx1"/>
                          </a:solidFill>
                          <a:effectLst/>
                        </a:rPr>
                        <a:t>CF</a:t>
                      </a:r>
                      <a:r>
                        <a:rPr lang="cs-CZ" sz="1600" u="none" strike="noStrike" baseline="-25000">
                          <a:solidFill>
                            <a:schemeClr val="tx1"/>
                          </a:solidFill>
                          <a:effectLst/>
                        </a:rPr>
                        <a:t>4</a:t>
                      </a:r>
                      <a:endParaRPr lang="cs-CZ" sz="1600" b="1" i="0" u="none" strike="noStrike">
                        <a:solidFill>
                          <a:schemeClr val="tx1"/>
                        </a:solidFill>
                        <a:effectLst/>
                        <a:latin typeface="Arial"/>
                      </a:endParaRPr>
                    </a:p>
                  </a:txBody>
                  <a:tcPr marL="9525" marR="9525" marT="9525" marB="0" anchor="ctr"/>
                </a:tc>
                <a:tc>
                  <a:txBody>
                    <a:bodyPr/>
                    <a:lstStyle/>
                    <a:p>
                      <a:pPr algn="l" rtl="0" fontAlgn="ctr"/>
                      <a:r>
                        <a:rPr lang="cs-CZ" sz="1600" u="none" strike="noStrike">
                          <a:solidFill>
                            <a:schemeClr val="tx1"/>
                          </a:solidFill>
                          <a:effectLst/>
                        </a:rPr>
                        <a:t>CF</a:t>
                      </a:r>
                      <a:r>
                        <a:rPr lang="cs-CZ" sz="1600" u="none" strike="noStrike" baseline="-25000">
                          <a:solidFill>
                            <a:schemeClr val="tx1"/>
                          </a:solidFill>
                          <a:effectLst/>
                        </a:rPr>
                        <a:t>5</a:t>
                      </a:r>
                      <a:endParaRPr lang="cs-CZ" sz="1600" b="1" i="0" u="none" strike="noStrike">
                        <a:solidFill>
                          <a:schemeClr val="tx1"/>
                        </a:solidFill>
                        <a:effectLst/>
                        <a:latin typeface="Arial"/>
                      </a:endParaRPr>
                    </a:p>
                  </a:txBody>
                  <a:tcPr marL="9525" marR="9525" marT="9525" marB="0" anchor="ctr"/>
                </a:tc>
                <a:tc>
                  <a:txBody>
                    <a:bodyPr/>
                    <a:lstStyle/>
                    <a:p>
                      <a:pPr algn="l" rtl="0" fontAlgn="ctr"/>
                      <a:r>
                        <a:rPr lang="cs-CZ" sz="1600" u="none" strike="noStrike">
                          <a:solidFill>
                            <a:schemeClr val="tx1"/>
                          </a:solidFill>
                          <a:effectLst/>
                        </a:rPr>
                        <a:t>Celkem</a:t>
                      </a:r>
                      <a:endParaRPr lang="cs-CZ" sz="1600" b="1" i="0" u="none" strike="noStrike">
                        <a:solidFill>
                          <a:schemeClr val="tx1"/>
                        </a:solidFill>
                        <a:effectLst/>
                        <a:latin typeface="Arial"/>
                      </a:endParaRPr>
                    </a:p>
                  </a:txBody>
                  <a:tcPr marL="9525" marR="9525" marT="9525" marB="0" anchor="ctr"/>
                </a:tc>
                <a:extLst>
                  <a:ext uri="{0D108BD9-81ED-4DB2-BD59-A6C34878D82A}">
                    <a16:rowId xmlns:a16="http://schemas.microsoft.com/office/drawing/2014/main" val="10000"/>
                  </a:ext>
                </a:extLst>
              </a:tr>
              <a:tr h="311419">
                <a:tc>
                  <a:txBody>
                    <a:bodyPr/>
                    <a:lstStyle/>
                    <a:p>
                      <a:pPr algn="l" rtl="0" fontAlgn="ctr"/>
                      <a:r>
                        <a:rPr lang="cs-CZ" sz="1600" u="none" strike="noStrike">
                          <a:solidFill>
                            <a:schemeClr val="tx1"/>
                          </a:solidFill>
                          <a:effectLst/>
                        </a:rPr>
                        <a:t>A</a:t>
                      </a:r>
                      <a:endParaRPr lang="cs-CZ" sz="1600" b="1" i="0" u="none" strike="noStrike">
                        <a:solidFill>
                          <a:schemeClr val="tx1"/>
                        </a:solidFill>
                        <a:effectLst/>
                        <a:latin typeface="Arial"/>
                      </a:endParaRPr>
                    </a:p>
                  </a:txBody>
                  <a:tcPr marL="9525" marR="9525" marT="9525" marB="0" anchor="ctr"/>
                </a:tc>
                <a:tc>
                  <a:txBody>
                    <a:bodyPr/>
                    <a:lstStyle/>
                    <a:p>
                      <a:pPr algn="ctr" rtl="0" fontAlgn="ctr"/>
                      <a:r>
                        <a:rPr lang="cs-CZ" sz="1600" u="none" strike="noStrike" dirty="0">
                          <a:solidFill>
                            <a:schemeClr val="tx1"/>
                          </a:solidFill>
                          <a:effectLst/>
                        </a:rPr>
                        <a:t>-2,3</a:t>
                      </a:r>
                      <a:endParaRPr lang="cs-CZ" sz="1600" b="0" i="0" u="none" strike="noStrike" dirty="0">
                        <a:solidFill>
                          <a:schemeClr val="tx1"/>
                        </a:solidFill>
                        <a:effectLst/>
                        <a:latin typeface="Arial"/>
                      </a:endParaRPr>
                    </a:p>
                  </a:txBody>
                  <a:tcPr marL="9525" marR="9525" marT="9525" marB="0" anchor="ctr"/>
                </a:tc>
                <a:tc>
                  <a:txBody>
                    <a:bodyPr/>
                    <a:lstStyle/>
                    <a:p>
                      <a:pPr algn="ctr" rtl="0" fontAlgn="ctr"/>
                      <a:r>
                        <a:rPr lang="cs-CZ" sz="1600" u="none" strike="noStrike">
                          <a:solidFill>
                            <a:schemeClr val="tx1"/>
                          </a:solidFill>
                          <a:effectLst/>
                        </a:rPr>
                        <a:t>1</a:t>
                      </a:r>
                      <a:endParaRPr lang="cs-CZ" sz="1600" b="0" i="0" u="none" strike="noStrike">
                        <a:solidFill>
                          <a:schemeClr val="tx1"/>
                        </a:solidFill>
                        <a:effectLst/>
                        <a:latin typeface="Arial"/>
                      </a:endParaRPr>
                    </a:p>
                  </a:txBody>
                  <a:tcPr marL="9525" marR="9525" marT="9525" marB="0" anchor="ctr"/>
                </a:tc>
                <a:tc>
                  <a:txBody>
                    <a:bodyPr/>
                    <a:lstStyle/>
                    <a:p>
                      <a:pPr algn="ctr" rtl="0" fontAlgn="ctr"/>
                      <a:r>
                        <a:rPr lang="cs-CZ" sz="1600" u="none" strike="noStrike">
                          <a:solidFill>
                            <a:schemeClr val="tx1"/>
                          </a:solidFill>
                          <a:effectLst/>
                        </a:rPr>
                        <a:t>1,2</a:t>
                      </a:r>
                      <a:endParaRPr lang="cs-CZ" sz="1600" b="0" i="0" u="none" strike="noStrike">
                        <a:solidFill>
                          <a:schemeClr val="tx1"/>
                        </a:solidFill>
                        <a:effectLst/>
                        <a:latin typeface="Arial"/>
                      </a:endParaRPr>
                    </a:p>
                  </a:txBody>
                  <a:tcPr marL="9525" marR="9525" marT="9525" marB="0" anchor="ctr"/>
                </a:tc>
                <a:tc>
                  <a:txBody>
                    <a:bodyPr/>
                    <a:lstStyle/>
                    <a:p>
                      <a:pPr algn="ctr" rtl="0" fontAlgn="ctr"/>
                      <a:r>
                        <a:rPr lang="cs-CZ" sz="1600" u="none" strike="noStrike">
                          <a:solidFill>
                            <a:schemeClr val="tx1"/>
                          </a:solidFill>
                          <a:effectLst/>
                        </a:rPr>
                        <a:t>1,2</a:t>
                      </a:r>
                      <a:endParaRPr lang="cs-CZ" sz="1600" b="0" i="0" u="none" strike="noStrike">
                        <a:solidFill>
                          <a:schemeClr val="tx1"/>
                        </a:solidFill>
                        <a:effectLst/>
                        <a:latin typeface="Arial"/>
                      </a:endParaRPr>
                    </a:p>
                  </a:txBody>
                  <a:tcPr marL="9525" marR="9525" marT="9525" marB="0" anchor="ctr"/>
                </a:tc>
                <a:tc>
                  <a:txBody>
                    <a:bodyPr/>
                    <a:lstStyle/>
                    <a:p>
                      <a:pPr algn="ctr" rtl="0" fontAlgn="ctr"/>
                      <a:r>
                        <a:rPr lang="cs-CZ" sz="1600" u="none" strike="noStrike">
                          <a:solidFill>
                            <a:schemeClr val="tx1"/>
                          </a:solidFill>
                          <a:effectLst/>
                        </a:rPr>
                        <a:t>1,2</a:t>
                      </a:r>
                      <a:endParaRPr lang="cs-CZ" sz="1600" b="0" i="0" u="none" strike="noStrike">
                        <a:solidFill>
                          <a:schemeClr val="tx1"/>
                        </a:solidFill>
                        <a:effectLst/>
                        <a:latin typeface="Arial"/>
                      </a:endParaRPr>
                    </a:p>
                  </a:txBody>
                  <a:tcPr marL="9525" marR="9525" marT="9525" marB="0" anchor="ctr"/>
                </a:tc>
                <a:tc>
                  <a:txBody>
                    <a:bodyPr/>
                    <a:lstStyle/>
                    <a:p>
                      <a:pPr algn="ctr" rtl="0" fontAlgn="ctr"/>
                      <a:r>
                        <a:rPr lang="cs-CZ" sz="1600" u="none" strike="noStrike">
                          <a:solidFill>
                            <a:schemeClr val="tx1"/>
                          </a:solidFill>
                          <a:effectLst/>
                        </a:rPr>
                        <a:t>1,05</a:t>
                      </a:r>
                      <a:endParaRPr lang="cs-CZ" sz="1600" b="0" i="0" u="none" strike="noStrike">
                        <a:solidFill>
                          <a:schemeClr val="tx1"/>
                        </a:solidFill>
                        <a:effectLst/>
                        <a:latin typeface="Arial"/>
                      </a:endParaRPr>
                    </a:p>
                  </a:txBody>
                  <a:tcPr marL="9525" marR="9525" marT="9525" marB="0" anchor="ctr"/>
                </a:tc>
                <a:tc>
                  <a:txBody>
                    <a:bodyPr/>
                    <a:lstStyle/>
                    <a:p>
                      <a:pPr algn="ctr" rtl="0" fontAlgn="ctr"/>
                      <a:endParaRPr lang="cs-CZ" sz="1600" b="0" i="0" u="none" strike="noStrike" dirty="0">
                        <a:solidFill>
                          <a:schemeClr val="tx1"/>
                        </a:solidFill>
                        <a:effectLst/>
                        <a:latin typeface="Arial"/>
                      </a:endParaRPr>
                    </a:p>
                  </a:txBody>
                  <a:tcPr marL="9525" marR="9525" marT="9525" marB="0" anchor="ctr"/>
                </a:tc>
                <a:extLst>
                  <a:ext uri="{0D108BD9-81ED-4DB2-BD59-A6C34878D82A}">
                    <a16:rowId xmlns:a16="http://schemas.microsoft.com/office/drawing/2014/main" val="10001"/>
                  </a:ext>
                </a:extLst>
              </a:tr>
              <a:tr h="297879">
                <a:tc>
                  <a:txBody>
                    <a:bodyPr/>
                    <a:lstStyle/>
                    <a:p>
                      <a:pPr algn="l" rtl="0" fontAlgn="ctr"/>
                      <a:r>
                        <a:rPr lang="cs-CZ" sz="1600" u="none" strike="noStrike">
                          <a:solidFill>
                            <a:schemeClr val="tx1"/>
                          </a:solidFill>
                          <a:effectLst/>
                        </a:rPr>
                        <a:t>B</a:t>
                      </a:r>
                      <a:endParaRPr lang="cs-CZ" sz="1600" b="1" i="0" u="none" strike="noStrike">
                        <a:solidFill>
                          <a:schemeClr val="tx1"/>
                        </a:solidFill>
                        <a:effectLst/>
                        <a:latin typeface="Arial"/>
                      </a:endParaRPr>
                    </a:p>
                  </a:txBody>
                  <a:tcPr marL="9525" marR="9525" marT="9525" marB="0" anchor="ctr"/>
                </a:tc>
                <a:tc>
                  <a:txBody>
                    <a:bodyPr/>
                    <a:lstStyle/>
                    <a:p>
                      <a:pPr algn="ctr" rtl="0" fontAlgn="ctr"/>
                      <a:r>
                        <a:rPr lang="cs-CZ" sz="1600" u="none" strike="noStrike">
                          <a:solidFill>
                            <a:schemeClr val="tx1"/>
                          </a:solidFill>
                          <a:effectLst/>
                        </a:rPr>
                        <a:t>-100</a:t>
                      </a:r>
                      <a:endParaRPr lang="cs-CZ" sz="1600" b="0" i="0" u="none" strike="noStrike">
                        <a:solidFill>
                          <a:schemeClr val="tx1"/>
                        </a:solidFill>
                        <a:effectLst/>
                        <a:latin typeface="Arial"/>
                      </a:endParaRPr>
                    </a:p>
                  </a:txBody>
                  <a:tcPr marL="9525" marR="9525" marT="9525" marB="0" anchor="ctr"/>
                </a:tc>
                <a:tc>
                  <a:txBody>
                    <a:bodyPr/>
                    <a:lstStyle/>
                    <a:p>
                      <a:pPr algn="ctr" rtl="0" fontAlgn="ctr"/>
                      <a:r>
                        <a:rPr lang="cs-CZ" sz="1600" u="none" strike="noStrike">
                          <a:solidFill>
                            <a:schemeClr val="tx1"/>
                          </a:solidFill>
                          <a:effectLst/>
                        </a:rPr>
                        <a:t>20</a:t>
                      </a:r>
                      <a:endParaRPr lang="cs-CZ" sz="1600" b="0" i="0" u="none" strike="noStrike">
                        <a:solidFill>
                          <a:schemeClr val="tx1"/>
                        </a:solidFill>
                        <a:effectLst/>
                        <a:latin typeface="Arial"/>
                      </a:endParaRPr>
                    </a:p>
                  </a:txBody>
                  <a:tcPr marL="9525" marR="9525" marT="9525" marB="0" anchor="ctr"/>
                </a:tc>
                <a:tc>
                  <a:txBody>
                    <a:bodyPr/>
                    <a:lstStyle/>
                    <a:p>
                      <a:pPr algn="ctr" rtl="0" fontAlgn="ctr"/>
                      <a:r>
                        <a:rPr lang="cs-CZ" sz="1600" u="none" strike="noStrike">
                          <a:solidFill>
                            <a:schemeClr val="tx1"/>
                          </a:solidFill>
                          <a:effectLst/>
                        </a:rPr>
                        <a:t>30</a:t>
                      </a:r>
                      <a:endParaRPr lang="cs-CZ" sz="1600" b="0" i="0" u="none" strike="noStrike">
                        <a:solidFill>
                          <a:schemeClr val="tx1"/>
                        </a:solidFill>
                        <a:effectLst/>
                        <a:latin typeface="Arial"/>
                      </a:endParaRPr>
                    </a:p>
                  </a:txBody>
                  <a:tcPr marL="9525" marR="9525" marT="9525" marB="0" anchor="ctr"/>
                </a:tc>
                <a:tc>
                  <a:txBody>
                    <a:bodyPr/>
                    <a:lstStyle/>
                    <a:p>
                      <a:pPr algn="ctr" rtl="0" fontAlgn="ctr"/>
                      <a:r>
                        <a:rPr lang="cs-CZ" sz="1600" u="none" strike="noStrike">
                          <a:solidFill>
                            <a:schemeClr val="tx1"/>
                          </a:solidFill>
                          <a:effectLst/>
                        </a:rPr>
                        <a:t>30</a:t>
                      </a:r>
                      <a:endParaRPr lang="cs-CZ" sz="1600" b="0" i="0" u="none" strike="noStrike">
                        <a:solidFill>
                          <a:schemeClr val="tx1"/>
                        </a:solidFill>
                        <a:effectLst/>
                        <a:latin typeface="Arial"/>
                      </a:endParaRPr>
                    </a:p>
                  </a:txBody>
                  <a:tcPr marL="9525" marR="9525" marT="9525" marB="0" anchor="ctr"/>
                </a:tc>
                <a:tc>
                  <a:txBody>
                    <a:bodyPr/>
                    <a:lstStyle/>
                    <a:p>
                      <a:pPr algn="ctr" rtl="0" fontAlgn="ctr"/>
                      <a:r>
                        <a:rPr lang="cs-CZ" sz="1600" u="none" strike="noStrike">
                          <a:solidFill>
                            <a:schemeClr val="tx1"/>
                          </a:solidFill>
                          <a:effectLst/>
                        </a:rPr>
                        <a:t>30</a:t>
                      </a:r>
                      <a:endParaRPr lang="cs-CZ" sz="1600" b="0" i="0" u="none" strike="noStrike">
                        <a:solidFill>
                          <a:schemeClr val="tx1"/>
                        </a:solidFill>
                        <a:effectLst/>
                        <a:latin typeface="Arial"/>
                      </a:endParaRPr>
                    </a:p>
                  </a:txBody>
                  <a:tcPr marL="9525" marR="9525" marT="9525" marB="0" anchor="ctr"/>
                </a:tc>
                <a:tc>
                  <a:txBody>
                    <a:bodyPr/>
                    <a:lstStyle/>
                    <a:p>
                      <a:pPr algn="ctr" rtl="0" fontAlgn="ctr"/>
                      <a:r>
                        <a:rPr lang="cs-CZ" sz="1600" u="none" strike="noStrike">
                          <a:solidFill>
                            <a:schemeClr val="tx1"/>
                          </a:solidFill>
                          <a:effectLst/>
                        </a:rPr>
                        <a:t>30</a:t>
                      </a:r>
                      <a:endParaRPr lang="cs-CZ" sz="1600" b="0" i="0" u="none" strike="noStrike">
                        <a:solidFill>
                          <a:schemeClr val="tx1"/>
                        </a:solidFill>
                        <a:effectLst/>
                        <a:latin typeface="Arial"/>
                      </a:endParaRPr>
                    </a:p>
                  </a:txBody>
                  <a:tcPr marL="9525" marR="9525" marT="9525" marB="0" anchor="ctr"/>
                </a:tc>
                <a:tc>
                  <a:txBody>
                    <a:bodyPr/>
                    <a:lstStyle/>
                    <a:p>
                      <a:pPr algn="ctr" rtl="0" fontAlgn="ctr"/>
                      <a:endParaRPr lang="cs-CZ" sz="1600" b="0" i="0" u="none" strike="noStrike" dirty="0">
                        <a:solidFill>
                          <a:schemeClr val="tx1"/>
                        </a:solidFill>
                        <a:effectLst/>
                        <a:latin typeface="Arial"/>
                      </a:endParaRPr>
                    </a:p>
                  </a:txBody>
                  <a:tcPr marL="9525" marR="9525" marT="9525" marB="0" anchor="ctr"/>
                </a:tc>
                <a:extLst>
                  <a:ext uri="{0D108BD9-81ED-4DB2-BD59-A6C34878D82A}">
                    <a16:rowId xmlns:a16="http://schemas.microsoft.com/office/drawing/2014/main" val="10002"/>
                  </a:ext>
                </a:extLst>
              </a:tr>
              <a:tr h="311419">
                <a:tc>
                  <a:txBody>
                    <a:bodyPr/>
                    <a:lstStyle/>
                    <a:p>
                      <a:pPr algn="l" rtl="0" fontAlgn="ctr"/>
                      <a:r>
                        <a:rPr lang="cs-CZ" sz="1600" u="none" strike="noStrike">
                          <a:solidFill>
                            <a:schemeClr val="tx1"/>
                          </a:solidFill>
                          <a:effectLst/>
                        </a:rPr>
                        <a:t>Ad</a:t>
                      </a:r>
                      <a:endParaRPr lang="cs-CZ" sz="1600" b="1" i="0" u="none" strike="noStrike">
                        <a:solidFill>
                          <a:schemeClr val="tx1"/>
                        </a:solidFill>
                        <a:effectLst/>
                        <a:latin typeface="Arial"/>
                      </a:endParaRPr>
                    </a:p>
                  </a:txBody>
                  <a:tcPr marL="9525" marR="9525" marT="9525" marB="0" anchor="ctr"/>
                </a:tc>
                <a:tc>
                  <a:txBody>
                    <a:bodyPr/>
                    <a:lstStyle/>
                    <a:p>
                      <a:pPr algn="ctr" rtl="0" fontAlgn="ctr"/>
                      <a:endParaRPr lang="cs-CZ" sz="1600" b="0" i="0" u="none" strike="noStrike" dirty="0">
                        <a:solidFill>
                          <a:schemeClr val="tx1"/>
                        </a:solidFill>
                        <a:effectLst/>
                        <a:latin typeface="Arial"/>
                      </a:endParaRPr>
                    </a:p>
                  </a:txBody>
                  <a:tcPr marL="9525" marR="9525" marT="9525" marB="0" anchor="ctr"/>
                </a:tc>
                <a:tc>
                  <a:txBody>
                    <a:bodyPr/>
                    <a:lstStyle/>
                    <a:p>
                      <a:pPr algn="ctr" rtl="0" fontAlgn="ctr"/>
                      <a:endParaRPr lang="cs-CZ" sz="1600" b="0" i="0" u="none" strike="noStrike" dirty="0">
                        <a:solidFill>
                          <a:schemeClr val="tx1"/>
                        </a:solidFill>
                        <a:effectLst/>
                        <a:latin typeface="Arial"/>
                      </a:endParaRPr>
                    </a:p>
                  </a:txBody>
                  <a:tcPr marL="9525" marR="9525" marT="9525" marB="0" anchor="ctr"/>
                </a:tc>
                <a:tc>
                  <a:txBody>
                    <a:bodyPr/>
                    <a:lstStyle/>
                    <a:p>
                      <a:pPr algn="ctr" rtl="0" fontAlgn="ctr"/>
                      <a:endParaRPr lang="cs-CZ" sz="1600" b="0" i="0" u="none" strike="noStrike" dirty="0">
                        <a:solidFill>
                          <a:schemeClr val="tx1"/>
                        </a:solidFill>
                        <a:effectLst/>
                        <a:latin typeface="Arial"/>
                      </a:endParaRPr>
                    </a:p>
                  </a:txBody>
                  <a:tcPr marL="9525" marR="9525" marT="9525" marB="0" anchor="ctr"/>
                </a:tc>
                <a:tc>
                  <a:txBody>
                    <a:bodyPr/>
                    <a:lstStyle/>
                    <a:p>
                      <a:pPr algn="ctr" rtl="0" fontAlgn="ctr"/>
                      <a:endParaRPr lang="cs-CZ" sz="1600" b="0" i="0" u="none" strike="noStrike" dirty="0">
                        <a:solidFill>
                          <a:schemeClr val="tx1"/>
                        </a:solidFill>
                        <a:effectLst/>
                        <a:latin typeface="Arial"/>
                      </a:endParaRPr>
                    </a:p>
                  </a:txBody>
                  <a:tcPr marL="9525" marR="9525" marT="9525" marB="0" anchor="ctr"/>
                </a:tc>
                <a:tc>
                  <a:txBody>
                    <a:bodyPr/>
                    <a:lstStyle/>
                    <a:p>
                      <a:pPr algn="ctr" rtl="0" fontAlgn="ctr"/>
                      <a:endParaRPr lang="cs-CZ" sz="1600" b="0" i="0" u="none" strike="noStrike" dirty="0">
                        <a:solidFill>
                          <a:schemeClr val="tx1"/>
                        </a:solidFill>
                        <a:effectLst/>
                        <a:latin typeface="Arial"/>
                      </a:endParaRPr>
                    </a:p>
                  </a:txBody>
                  <a:tcPr marL="9525" marR="9525" marT="9525" marB="0" anchor="ctr"/>
                </a:tc>
                <a:tc>
                  <a:txBody>
                    <a:bodyPr/>
                    <a:lstStyle/>
                    <a:p>
                      <a:pPr algn="ctr" rtl="0" fontAlgn="ctr"/>
                      <a:endParaRPr lang="cs-CZ" sz="1600" b="0" i="0" u="none" strike="noStrike" dirty="0">
                        <a:solidFill>
                          <a:schemeClr val="tx1"/>
                        </a:solidFill>
                        <a:effectLst/>
                        <a:latin typeface="Arial"/>
                      </a:endParaRPr>
                    </a:p>
                  </a:txBody>
                  <a:tcPr marL="9525" marR="9525" marT="9525" marB="0" anchor="ctr"/>
                </a:tc>
                <a:tc>
                  <a:txBody>
                    <a:bodyPr/>
                    <a:lstStyle/>
                    <a:p>
                      <a:pPr algn="ctr" rtl="0" fontAlgn="ctr"/>
                      <a:endParaRPr lang="cs-CZ" sz="1600" b="1" i="0" u="none" strike="noStrike" dirty="0">
                        <a:solidFill>
                          <a:schemeClr val="tx1"/>
                        </a:solidFill>
                        <a:effectLst/>
                        <a:latin typeface="Arial"/>
                      </a:endParaRPr>
                    </a:p>
                  </a:txBody>
                  <a:tcPr marL="9525" marR="9525" marT="9525" marB="0" anchor="ctr"/>
                </a:tc>
                <a:extLst>
                  <a:ext uri="{0D108BD9-81ED-4DB2-BD59-A6C34878D82A}">
                    <a16:rowId xmlns:a16="http://schemas.microsoft.com/office/drawing/2014/main" val="10003"/>
                  </a:ext>
                </a:extLst>
              </a:tr>
              <a:tr h="311419">
                <a:tc>
                  <a:txBody>
                    <a:bodyPr/>
                    <a:lstStyle/>
                    <a:p>
                      <a:pPr algn="l" rtl="0" fontAlgn="ctr"/>
                      <a:r>
                        <a:rPr lang="cs-CZ" sz="1600" u="none" strike="noStrike">
                          <a:solidFill>
                            <a:schemeClr val="tx1"/>
                          </a:solidFill>
                          <a:effectLst/>
                        </a:rPr>
                        <a:t>Bd</a:t>
                      </a:r>
                      <a:endParaRPr lang="cs-CZ" sz="1600" b="1" i="0" u="none" strike="noStrike">
                        <a:solidFill>
                          <a:schemeClr val="tx1"/>
                        </a:solidFill>
                        <a:effectLst/>
                        <a:latin typeface="Arial"/>
                      </a:endParaRPr>
                    </a:p>
                  </a:txBody>
                  <a:tcPr marL="9525" marR="9525" marT="9525" marB="0" anchor="ctr"/>
                </a:tc>
                <a:tc>
                  <a:txBody>
                    <a:bodyPr/>
                    <a:lstStyle/>
                    <a:p>
                      <a:pPr algn="ctr" rtl="0" fontAlgn="ctr"/>
                      <a:endParaRPr lang="cs-CZ" sz="1600" b="0" i="0" u="none" strike="noStrike">
                        <a:solidFill>
                          <a:schemeClr val="tx1"/>
                        </a:solidFill>
                        <a:effectLst/>
                        <a:latin typeface="Arial"/>
                      </a:endParaRPr>
                    </a:p>
                  </a:txBody>
                  <a:tcPr marL="9525" marR="9525" marT="9525" marB="0" anchor="ctr"/>
                </a:tc>
                <a:tc>
                  <a:txBody>
                    <a:bodyPr/>
                    <a:lstStyle/>
                    <a:p>
                      <a:pPr algn="ctr" rtl="0" fontAlgn="ctr"/>
                      <a:endParaRPr lang="cs-CZ" sz="1600" b="0" i="0" u="none" strike="noStrike">
                        <a:solidFill>
                          <a:schemeClr val="tx1"/>
                        </a:solidFill>
                        <a:effectLst/>
                        <a:latin typeface="Arial"/>
                      </a:endParaRPr>
                    </a:p>
                  </a:txBody>
                  <a:tcPr marL="9525" marR="9525" marT="9525" marB="0" anchor="ctr"/>
                </a:tc>
                <a:tc>
                  <a:txBody>
                    <a:bodyPr/>
                    <a:lstStyle/>
                    <a:p>
                      <a:pPr algn="ctr" rtl="0" fontAlgn="ctr"/>
                      <a:endParaRPr lang="cs-CZ" sz="1600" b="0" i="0" u="none" strike="noStrike">
                        <a:solidFill>
                          <a:schemeClr val="tx1"/>
                        </a:solidFill>
                        <a:effectLst/>
                        <a:latin typeface="Arial"/>
                      </a:endParaRPr>
                    </a:p>
                  </a:txBody>
                  <a:tcPr marL="9525" marR="9525" marT="9525" marB="0" anchor="ctr"/>
                </a:tc>
                <a:tc>
                  <a:txBody>
                    <a:bodyPr/>
                    <a:lstStyle/>
                    <a:p>
                      <a:pPr algn="ctr" rtl="0" fontAlgn="ctr"/>
                      <a:endParaRPr lang="cs-CZ" sz="1600" b="0" i="0" u="none" strike="noStrike">
                        <a:solidFill>
                          <a:schemeClr val="tx1"/>
                        </a:solidFill>
                        <a:effectLst/>
                        <a:latin typeface="Arial"/>
                      </a:endParaRPr>
                    </a:p>
                  </a:txBody>
                  <a:tcPr marL="9525" marR="9525" marT="9525" marB="0" anchor="ctr"/>
                </a:tc>
                <a:tc>
                  <a:txBody>
                    <a:bodyPr/>
                    <a:lstStyle/>
                    <a:p>
                      <a:pPr algn="ctr" rtl="0" fontAlgn="ctr"/>
                      <a:endParaRPr lang="cs-CZ" sz="1600" b="0" i="0" u="none" strike="noStrike">
                        <a:solidFill>
                          <a:schemeClr val="tx1"/>
                        </a:solidFill>
                        <a:effectLst/>
                        <a:latin typeface="Arial"/>
                      </a:endParaRPr>
                    </a:p>
                  </a:txBody>
                  <a:tcPr marL="9525" marR="9525" marT="9525" marB="0" anchor="ctr"/>
                </a:tc>
                <a:tc>
                  <a:txBody>
                    <a:bodyPr/>
                    <a:lstStyle/>
                    <a:p>
                      <a:pPr algn="ctr" rtl="0" fontAlgn="ctr"/>
                      <a:endParaRPr lang="cs-CZ" sz="1600" b="0" i="0" u="none" strike="noStrike" dirty="0">
                        <a:solidFill>
                          <a:schemeClr val="tx1"/>
                        </a:solidFill>
                        <a:effectLst/>
                        <a:latin typeface="Arial"/>
                      </a:endParaRPr>
                    </a:p>
                  </a:txBody>
                  <a:tcPr marL="9525" marR="9525" marT="9525" marB="0" anchor="ctr"/>
                </a:tc>
                <a:tc>
                  <a:txBody>
                    <a:bodyPr/>
                    <a:lstStyle/>
                    <a:p>
                      <a:pPr algn="ctr" rtl="0" fontAlgn="ctr"/>
                      <a:endParaRPr lang="cs-CZ" sz="1600" b="1" i="0" u="none" strike="noStrike" dirty="0">
                        <a:solidFill>
                          <a:schemeClr val="tx1"/>
                        </a:solidFill>
                        <a:effectLst/>
                        <a:latin typeface="Arial"/>
                      </a:endParaRPr>
                    </a:p>
                  </a:txBody>
                  <a:tcPr marL="9525" marR="9525" marT="9525" marB="0" anchor="ctr"/>
                </a:tc>
                <a:extLst>
                  <a:ext uri="{0D108BD9-81ED-4DB2-BD59-A6C34878D82A}">
                    <a16:rowId xmlns:a16="http://schemas.microsoft.com/office/drawing/2014/main" val="10004"/>
                  </a:ext>
                </a:extLst>
              </a:tr>
            </a:tbl>
          </a:graphicData>
        </a:graphic>
      </p:graphicFrame>
      <p:sp>
        <p:nvSpPr>
          <p:cNvPr id="9" name="Zástupný symbol pro obsah 2"/>
          <p:cNvSpPr txBox="1">
            <a:spLocks/>
          </p:cNvSpPr>
          <p:nvPr/>
        </p:nvSpPr>
        <p:spPr bwMode="auto">
          <a:xfrm>
            <a:off x="395536" y="3140968"/>
            <a:ext cx="8229600" cy="136815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rgbClr val="A6A6A6"/>
                </a:solidFill>
                <a:latin typeface="+mn-lt"/>
              </a:defRPr>
            </a:lvl6pPr>
            <a:lvl7pPr marL="2971800" indent="-228600" algn="l" rtl="0" eaLnBrk="1" fontAlgn="base" hangingPunct="1">
              <a:spcBef>
                <a:spcPct val="20000"/>
              </a:spcBef>
              <a:spcAft>
                <a:spcPct val="0"/>
              </a:spcAft>
              <a:buChar char="»"/>
              <a:defRPr sz="2000">
                <a:solidFill>
                  <a:srgbClr val="A6A6A6"/>
                </a:solidFill>
                <a:latin typeface="+mn-lt"/>
              </a:defRPr>
            </a:lvl7pPr>
            <a:lvl8pPr marL="3429000" indent="-228600" algn="l" rtl="0" eaLnBrk="1" fontAlgn="base" hangingPunct="1">
              <a:spcBef>
                <a:spcPct val="20000"/>
              </a:spcBef>
              <a:spcAft>
                <a:spcPct val="0"/>
              </a:spcAft>
              <a:buChar char="»"/>
              <a:defRPr sz="2000">
                <a:solidFill>
                  <a:srgbClr val="A6A6A6"/>
                </a:solidFill>
                <a:latin typeface="+mn-lt"/>
              </a:defRPr>
            </a:lvl8pPr>
            <a:lvl9pPr marL="3886200" indent="-228600" algn="l" rtl="0" eaLnBrk="1" fontAlgn="base" hangingPunct="1">
              <a:spcBef>
                <a:spcPct val="20000"/>
              </a:spcBef>
              <a:spcAft>
                <a:spcPct val="0"/>
              </a:spcAft>
              <a:buChar char="»"/>
              <a:defRPr sz="2000">
                <a:solidFill>
                  <a:srgbClr val="A6A6A6"/>
                </a:solidFill>
                <a:latin typeface="+mn-lt"/>
              </a:defRPr>
            </a:lvl9pPr>
          </a:lstStyle>
          <a:p>
            <a:pPr marL="0" indent="0">
              <a:buFontTx/>
              <a:buNone/>
            </a:pPr>
            <a:r>
              <a:rPr lang="cs-CZ" sz="2800" kern="0" dirty="0"/>
              <a:t>B) 8 %</a:t>
            </a:r>
          </a:p>
          <a:p>
            <a:endParaRPr lang="cs-CZ" sz="2800" kern="0" dirty="0"/>
          </a:p>
        </p:txBody>
      </p:sp>
      <p:graphicFrame>
        <p:nvGraphicFramePr>
          <p:cNvPr id="5" name="Tabulka 4"/>
          <p:cNvGraphicFramePr>
            <a:graphicFrameLocks noGrp="1"/>
          </p:cNvGraphicFramePr>
          <p:nvPr/>
        </p:nvGraphicFramePr>
        <p:xfrm>
          <a:off x="611560" y="3838527"/>
          <a:ext cx="7704856" cy="2038745"/>
        </p:xfrm>
        <a:graphic>
          <a:graphicData uri="http://schemas.openxmlformats.org/drawingml/2006/table">
            <a:tbl>
              <a:tblPr firstRow="1" firstCol="1" bandRow="1" bandCol="1">
                <a:tableStyleId>{5C22544A-7EE6-4342-B048-85BDC9FD1C3A}</a:tableStyleId>
              </a:tblPr>
              <a:tblGrid>
                <a:gridCol w="1347995">
                  <a:extLst>
                    <a:ext uri="{9D8B030D-6E8A-4147-A177-3AD203B41FA5}">
                      <a16:colId xmlns:a16="http://schemas.microsoft.com/office/drawing/2014/main" val="20000"/>
                    </a:ext>
                  </a:extLst>
                </a:gridCol>
                <a:gridCol w="908123">
                  <a:extLst>
                    <a:ext uri="{9D8B030D-6E8A-4147-A177-3AD203B41FA5}">
                      <a16:colId xmlns:a16="http://schemas.microsoft.com/office/drawing/2014/main" val="20001"/>
                    </a:ext>
                  </a:extLst>
                </a:gridCol>
                <a:gridCol w="908123">
                  <a:extLst>
                    <a:ext uri="{9D8B030D-6E8A-4147-A177-3AD203B41FA5}">
                      <a16:colId xmlns:a16="http://schemas.microsoft.com/office/drawing/2014/main" val="20002"/>
                    </a:ext>
                  </a:extLst>
                </a:gridCol>
                <a:gridCol w="908123">
                  <a:extLst>
                    <a:ext uri="{9D8B030D-6E8A-4147-A177-3AD203B41FA5}">
                      <a16:colId xmlns:a16="http://schemas.microsoft.com/office/drawing/2014/main" val="20003"/>
                    </a:ext>
                  </a:extLst>
                </a:gridCol>
                <a:gridCol w="908123">
                  <a:extLst>
                    <a:ext uri="{9D8B030D-6E8A-4147-A177-3AD203B41FA5}">
                      <a16:colId xmlns:a16="http://schemas.microsoft.com/office/drawing/2014/main" val="20004"/>
                    </a:ext>
                  </a:extLst>
                </a:gridCol>
                <a:gridCol w="908123">
                  <a:extLst>
                    <a:ext uri="{9D8B030D-6E8A-4147-A177-3AD203B41FA5}">
                      <a16:colId xmlns:a16="http://schemas.microsoft.com/office/drawing/2014/main" val="20005"/>
                    </a:ext>
                  </a:extLst>
                </a:gridCol>
                <a:gridCol w="908123">
                  <a:extLst>
                    <a:ext uri="{9D8B030D-6E8A-4147-A177-3AD203B41FA5}">
                      <a16:colId xmlns:a16="http://schemas.microsoft.com/office/drawing/2014/main" val="20006"/>
                    </a:ext>
                  </a:extLst>
                </a:gridCol>
                <a:gridCol w="908123">
                  <a:extLst>
                    <a:ext uri="{9D8B030D-6E8A-4147-A177-3AD203B41FA5}">
                      <a16:colId xmlns:a16="http://schemas.microsoft.com/office/drawing/2014/main" val="20007"/>
                    </a:ext>
                  </a:extLst>
                </a:gridCol>
              </a:tblGrid>
              <a:tr h="453054">
                <a:tc>
                  <a:txBody>
                    <a:bodyPr/>
                    <a:lstStyle/>
                    <a:p>
                      <a:pPr algn="l" rtl="0" fontAlgn="ctr"/>
                      <a:r>
                        <a:rPr lang="cs-CZ" sz="1600" u="none" strike="noStrike" dirty="0">
                          <a:solidFill>
                            <a:schemeClr val="tx1"/>
                          </a:solidFill>
                          <a:effectLst/>
                        </a:rPr>
                        <a:t>Investice</a:t>
                      </a:r>
                      <a:endParaRPr lang="cs-CZ" sz="1600" b="1" i="0" u="none" strike="noStrike" dirty="0">
                        <a:solidFill>
                          <a:schemeClr val="tx1"/>
                        </a:solidFill>
                        <a:effectLst/>
                        <a:latin typeface="Arial"/>
                      </a:endParaRPr>
                    </a:p>
                  </a:txBody>
                  <a:tcPr marL="9525" marR="9525" marT="9525" marB="0" anchor="ctr"/>
                </a:tc>
                <a:tc>
                  <a:txBody>
                    <a:bodyPr/>
                    <a:lstStyle/>
                    <a:p>
                      <a:pPr algn="l" rtl="0" fontAlgn="ctr"/>
                      <a:r>
                        <a:rPr lang="cs-CZ" sz="1600" u="none" strike="noStrike">
                          <a:solidFill>
                            <a:schemeClr val="tx1"/>
                          </a:solidFill>
                          <a:effectLst/>
                        </a:rPr>
                        <a:t>C</a:t>
                      </a:r>
                      <a:r>
                        <a:rPr lang="cs-CZ" sz="1600" u="none" strike="noStrike" baseline="-25000">
                          <a:solidFill>
                            <a:schemeClr val="tx1"/>
                          </a:solidFill>
                          <a:effectLst/>
                        </a:rPr>
                        <a:t>0</a:t>
                      </a:r>
                      <a:endParaRPr lang="cs-CZ" sz="1600" b="1" i="0" u="none" strike="noStrike">
                        <a:solidFill>
                          <a:schemeClr val="tx1"/>
                        </a:solidFill>
                        <a:effectLst/>
                        <a:latin typeface="Arial"/>
                      </a:endParaRPr>
                    </a:p>
                  </a:txBody>
                  <a:tcPr marL="9525" marR="9525" marT="9525" marB="0" anchor="ctr"/>
                </a:tc>
                <a:tc>
                  <a:txBody>
                    <a:bodyPr/>
                    <a:lstStyle/>
                    <a:p>
                      <a:pPr algn="l" rtl="0" fontAlgn="ctr"/>
                      <a:r>
                        <a:rPr lang="cs-CZ" sz="1600" u="none" strike="noStrike">
                          <a:solidFill>
                            <a:schemeClr val="tx1"/>
                          </a:solidFill>
                          <a:effectLst/>
                        </a:rPr>
                        <a:t>CF</a:t>
                      </a:r>
                      <a:r>
                        <a:rPr lang="cs-CZ" sz="1600" u="none" strike="noStrike" baseline="-25000">
                          <a:solidFill>
                            <a:schemeClr val="tx1"/>
                          </a:solidFill>
                          <a:effectLst/>
                        </a:rPr>
                        <a:t>1</a:t>
                      </a:r>
                      <a:endParaRPr lang="cs-CZ" sz="1600" b="1" i="0" u="none" strike="noStrike">
                        <a:solidFill>
                          <a:schemeClr val="tx1"/>
                        </a:solidFill>
                        <a:effectLst/>
                        <a:latin typeface="Arial"/>
                      </a:endParaRPr>
                    </a:p>
                  </a:txBody>
                  <a:tcPr marL="9525" marR="9525" marT="9525" marB="0" anchor="ctr"/>
                </a:tc>
                <a:tc>
                  <a:txBody>
                    <a:bodyPr/>
                    <a:lstStyle/>
                    <a:p>
                      <a:pPr algn="l" rtl="0" fontAlgn="ctr"/>
                      <a:r>
                        <a:rPr lang="cs-CZ" sz="1600" u="none" strike="noStrike">
                          <a:solidFill>
                            <a:schemeClr val="tx1"/>
                          </a:solidFill>
                          <a:effectLst/>
                        </a:rPr>
                        <a:t>CF</a:t>
                      </a:r>
                      <a:r>
                        <a:rPr lang="cs-CZ" sz="1600" u="none" strike="noStrike" baseline="-25000">
                          <a:solidFill>
                            <a:schemeClr val="tx1"/>
                          </a:solidFill>
                          <a:effectLst/>
                        </a:rPr>
                        <a:t>2</a:t>
                      </a:r>
                      <a:endParaRPr lang="cs-CZ" sz="1600" b="1" i="0" u="none" strike="noStrike">
                        <a:solidFill>
                          <a:schemeClr val="tx1"/>
                        </a:solidFill>
                        <a:effectLst/>
                        <a:latin typeface="Arial"/>
                      </a:endParaRPr>
                    </a:p>
                  </a:txBody>
                  <a:tcPr marL="9525" marR="9525" marT="9525" marB="0" anchor="ctr"/>
                </a:tc>
                <a:tc>
                  <a:txBody>
                    <a:bodyPr/>
                    <a:lstStyle/>
                    <a:p>
                      <a:pPr algn="l" rtl="0" fontAlgn="ctr"/>
                      <a:r>
                        <a:rPr lang="cs-CZ" sz="1600" u="none" strike="noStrike">
                          <a:solidFill>
                            <a:schemeClr val="tx1"/>
                          </a:solidFill>
                          <a:effectLst/>
                        </a:rPr>
                        <a:t>CF</a:t>
                      </a:r>
                      <a:r>
                        <a:rPr lang="cs-CZ" sz="1600" u="none" strike="noStrike" baseline="-25000">
                          <a:solidFill>
                            <a:schemeClr val="tx1"/>
                          </a:solidFill>
                          <a:effectLst/>
                        </a:rPr>
                        <a:t>3</a:t>
                      </a:r>
                      <a:endParaRPr lang="cs-CZ" sz="1600" b="1" i="0" u="none" strike="noStrike">
                        <a:solidFill>
                          <a:schemeClr val="tx1"/>
                        </a:solidFill>
                        <a:effectLst/>
                        <a:latin typeface="Arial"/>
                      </a:endParaRPr>
                    </a:p>
                  </a:txBody>
                  <a:tcPr marL="9525" marR="9525" marT="9525" marB="0" anchor="ctr"/>
                </a:tc>
                <a:tc>
                  <a:txBody>
                    <a:bodyPr/>
                    <a:lstStyle/>
                    <a:p>
                      <a:pPr algn="l" rtl="0" fontAlgn="ctr"/>
                      <a:r>
                        <a:rPr lang="cs-CZ" sz="1600" u="none" strike="noStrike">
                          <a:solidFill>
                            <a:schemeClr val="tx1"/>
                          </a:solidFill>
                          <a:effectLst/>
                        </a:rPr>
                        <a:t>CF</a:t>
                      </a:r>
                      <a:r>
                        <a:rPr lang="cs-CZ" sz="1600" u="none" strike="noStrike" baseline="-25000">
                          <a:solidFill>
                            <a:schemeClr val="tx1"/>
                          </a:solidFill>
                          <a:effectLst/>
                        </a:rPr>
                        <a:t>4</a:t>
                      </a:r>
                      <a:endParaRPr lang="cs-CZ" sz="1600" b="1" i="0" u="none" strike="noStrike">
                        <a:solidFill>
                          <a:schemeClr val="tx1"/>
                        </a:solidFill>
                        <a:effectLst/>
                        <a:latin typeface="Arial"/>
                      </a:endParaRPr>
                    </a:p>
                  </a:txBody>
                  <a:tcPr marL="9525" marR="9525" marT="9525" marB="0" anchor="ctr"/>
                </a:tc>
                <a:tc>
                  <a:txBody>
                    <a:bodyPr/>
                    <a:lstStyle/>
                    <a:p>
                      <a:pPr algn="l" rtl="0" fontAlgn="ctr"/>
                      <a:r>
                        <a:rPr lang="cs-CZ" sz="1600" u="none" strike="noStrike">
                          <a:solidFill>
                            <a:schemeClr val="tx1"/>
                          </a:solidFill>
                          <a:effectLst/>
                        </a:rPr>
                        <a:t>CF</a:t>
                      </a:r>
                      <a:r>
                        <a:rPr lang="cs-CZ" sz="1600" u="none" strike="noStrike" baseline="-25000">
                          <a:solidFill>
                            <a:schemeClr val="tx1"/>
                          </a:solidFill>
                          <a:effectLst/>
                        </a:rPr>
                        <a:t>5</a:t>
                      </a:r>
                      <a:endParaRPr lang="cs-CZ" sz="1600" b="1" i="0" u="none" strike="noStrike">
                        <a:solidFill>
                          <a:schemeClr val="tx1"/>
                        </a:solidFill>
                        <a:effectLst/>
                        <a:latin typeface="Arial"/>
                      </a:endParaRPr>
                    </a:p>
                  </a:txBody>
                  <a:tcPr marL="9525" marR="9525" marT="9525" marB="0" anchor="ctr"/>
                </a:tc>
                <a:tc>
                  <a:txBody>
                    <a:bodyPr/>
                    <a:lstStyle/>
                    <a:p>
                      <a:pPr algn="l" rtl="0" fontAlgn="ctr"/>
                      <a:r>
                        <a:rPr lang="cs-CZ" sz="1600" u="none" strike="noStrike">
                          <a:solidFill>
                            <a:schemeClr val="tx1"/>
                          </a:solidFill>
                          <a:effectLst/>
                        </a:rPr>
                        <a:t>Celkem</a:t>
                      </a:r>
                      <a:endParaRPr lang="cs-CZ" sz="1600" b="1" i="0" u="none" strike="noStrike">
                        <a:solidFill>
                          <a:schemeClr val="tx1"/>
                        </a:solidFill>
                        <a:effectLst/>
                        <a:latin typeface="Arial"/>
                      </a:endParaRPr>
                    </a:p>
                  </a:txBody>
                  <a:tcPr marL="9525" marR="9525" marT="9525" marB="0" anchor="ctr"/>
                </a:tc>
                <a:extLst>
                  <a:ext uri="{0D108BD9-81ED-4DB2-BD59-A6C34878D82A}">
                    <a16:rowId xmlns:a16="http://schemas.microsoft.com/office/drawing/2014/main" val="10000"/>
                  </a:ext>
                </a:extLst>
              </a:tr>
              <a:tr h="400779">
                <a:tc>
                  <a:txBody>
                    <a:bodyPr/>
                    <a:lstStyle/>
                    <a:p>
                      <a:pPr algn="l" rtl="0" fontAlgn="ctr"/>
                      <a:r>
                        <a:rPr lang="cs-CZ" sz="1600" u="none" strike="noStrike">
                          <a:solidFill>
                            <a:schemeClr val="tx1"/>
                          </a:solidFill>
                          <a:effectLst/>
                        </a:rPr>
                        <a:t>A</a:t>
                      </a:r>
                      <a:endParaRPr lang="cs-CZ" sz="1600" b="1" i="0" u="none" strike="noStrike">
                        <a:solidFill>
                          <a:schemeClr val="tx1"/>
                        </a:solidFill>
                        <a:effectLst/>
                        <a:latin typeface="Arial"/>
                      </a:endParaRPr>
                    </a:p>
                  </a:txBody>
                  <a:tcPr marL="9525" marR="9525" marT="9525" marB="0" anchor="ctr"/>
                </a:tc>
                <a:tc>
                  <a:txBody>
                    <a:bodyPr/>
                    <a:lstStyle/>
                    <a:p>
                      <a:pPr algn="ctr" rtl="0" fontAlgn="ctr"/>
                      <a:r>
                        <a:rPr lang="cs-CZ" sz="1600" u="none" strike="noStrike">
                          <a:solidFill>
                            <a:schemeClr val="tx1"/>
                          </a:solidFill>
                          <a:effectLst/>
                        </a:rPr>
                        <a:t>-2,3</a:t>
                      </a:r>
                      <a:endParaRPr lang="cs-CZ" sz="1600" b="0" i="0" u="none" strike="noStrike">
                        <a:solidFill>
                          <a:schemeClr val="tx1"/>
                        </a:solidFill>
                        <a:effectLst/>
                        <a:latin typeface="Arial"/>
                      </a:endParaRPr>
                    </a:p>
                  </a:txBody>
                  <a:tcPr marL="9525" marR="9525" marT="9525" marB="0" anchor="ctr"/>
                </a:tc>
                <a:tc>
                  <a:txBody>
                    <a:bodyPr/>
                    <a:lstStyle/>
                    <a:p>
                      <a:pPr algn="ctr" rtl="0" fontAlgn="ctr"/>
                      <a:r>
                        <a:rPr lang="cs-CZ" sz="1600" u="none" strike="noStrike">
                          <a:solidFill>
                            <a:schemeClr val="tx1"/>
                          </a:solidFill>
                          <a:effectLst/>
                        </a:rPr>
                        <a:t>1</a:t>
                      </a:r>
                      <a:endParaRPr lang="cs-CZ" sz="1600" b="0" i="0" u="none" strike="noStrike">
                        <a:solidFill>
                          <a:schemeClr val="tx1"/>
                        </a:solidFill>
                        <a:effectLst/>
                        <a:latin typeface="Arial"/>
                      </a:endParaRPr>
                    </a:p>
                  </a:txBody>
                  <a:tcPr marL="9525" marR="9525" marT="9525" marB="0" anchor="ctr"/>
                </a:tc>
                <a:tc>
                  <a:txBody>
                    <a:bodyPr/>
                    <a:lstStyle/>
                    <a:p>
                      <a:pPr algn="ctr" rtl="0" fontAlgn="ctr"/>
                      <a:r>
                        <a:rPr lang="cs-CZ" sz="1600" u="none" strike="noStrike">
                          <a:solidFill>
                            <a:schemeClr val="tx1"/>
                          </a:solidFill>
                          <a:effectLst/>
                        </a:rPr>
                        <a:t>1,2</a:t>
                      </a:r>
                      <a:endParaRPr lang="cs-CZ" sz="1600" b="0" i="0" u="none" strike="noStrike">
                        <a:solidFill>
                          <a:schemeClr val="tx1"/>
                        </a:solidFill>
                        <a:effectLst/>
                        <a:latin typeface="Arial"/>
                      </a:endParaRPr>
                    </a:p>
                  </a:txBody>
                  <a:tcPr marL="9525" marR="9525" marT="9525" marB="0" anchor="ctr"/>
                </a:tc>
                <a:tc>
                  <a:txBody>
                    <a:bodyPr/>
                    <a:lstStyle/>
                    <a:p>
                      <a:pPr algn="ctr" rtl="0" fontAlgn="ctr"/>
                      <a:r>
                        <a:rPr lang="cs-CZ" sz="1600" u="none" strike="noStrike">
                          <a:solidFill>
                            <a:schemeClr val="tx1"/>
                          </a:solidFill>
                          <a:effectLst/>
                        </a:rPr>
                        <a:t>1,2</a:t>
                      </a:r>
                      <a:endParaRPr lang="cs-CZ" sz="1600" b="0" i="0" u="none" strike="noStrike">
                        <a:solidFill>
                          <a:schemeClr val="tx1"/>
                        </a:solidFill>
                        <a:effectLst/>
                        <a:latin typeface="Arial"/>
                      </a:endParaRPr>
                    </a:p>
                  </a:txBody>
                  <a:tcPr marL="9525" marR="9525" marT="9525" marB="0" anchor="ctr"/>
                </a:tc>
                <a:tc>
                  <a:txBody>
                    <a:bodyPr/>
                    <a:lstStyle/>
                    <a:p>
                      <a:pPr algn="ctr" rtl="0" fontAlgn="ctr"/>
                      <a:r>
                        <a:rPr lang="cs-CZ" sz="1600" u="none" strike="noStrike">
                          <a:solidFill>
                            <a:schemeClr val="tx1"/>
                          </a:solidFill>
                          <a:effectLst/>
                        </a:rPr>
                        <a:t>1,2</a:t>
                      </a:r>
                      <a:endParaRPr lang="cs-CZ" sz="1600" b="0" i="0" u="none" strike="noStrike">
                        <a:solidFill>
                          <a:schemeClr val="tx1"/>
                        </a:solidFill>
                        <a:effectLst/>
                        <a:latin typeface="Arial"/>
                      </a:endParaRPr>
                    </a:p>
                  </a:txBody>
                  <a:tcPr marL="9525" marR="9525" marT="9525" marB="0" anchor="ctr"/>
                </a:tc>
                <a:tc>
                  <a:txBody>
                    <a:bodyPr/>
                    <a:lstStyle/>
                    <a:p>
                      <a:pPr algn="ctr" rtl="0" fontAlgn="ctr"/>
                      <a:r>
                        <a:rPr lang="cs-CZ" sz="1600" u="none" strike="noStrike">
                          <a:solidFill>
                            <a:schemeClr val="tx1"/>
                          </a:solidFill>
                          <a:effectLst/>
                        </a:rPr>
                        <a:t>1,05</a:t>
                      </a:r>
                      <a:endParaRPr lang="cs-CZ" sz="1600" b="0" i="0" u="none" strike="noStrike">
                        <a:solidFill>
                          <a:schemeClr val="tx1"/>
                        </a:solidFill>
                        <a:effectLst/>
                        <a:latin typeface="Arial"/>
                      </a:endParaRPr>
                    </a:p>
                  </a:txBody>
                  <a:tcPr marL="9525" marR="9525" marT="9525" marB="0" anchor="ctr"/>
                </a:tc>
                <a:tc>
                  <a:txBody>
                    <a:bodyPr/>
                    <a:lstStyle/>
                    <a:p>
                      <a:pPr algn="ctr" rtl="0" fontAlgn="ctr"/>
                      <a:endParaRPr lang="cs-CZ" sz="1600" b="0" i="0" u="none" strike="noStrike" dirty="0">
                        <a:solidFill>
                          <a:schemeClr val="tx1"/>
                        </a:solidFill>
                        <a:effectLst/>
                        <a:latin typeface="Arial"/>
                      </a:endParaRPr>
                    </a:p>
                  </a:txBody>
                  <a:tcPr marL="9525" marR="9525" marT="9525" marB="0" anchor="ctr"/>
                </a:tc>
                <a:extLst>
                  <a:ext uri="{0D108BD9-81ED-4DB2-BD59-A6C34878D82A}">
                    <a16:rowId xmlns:a16="http://schemas.microsoft.com/office/drawing/2014/main" val="10001"/>
                  </a:ext>
                </a:extLst>
              </a:tr>
              <a:tr h="383354">
                <a:tc>
                  <a:txBody>
                    <a:bodyPr/>
                    <a:lstStyle/>
                    <a:p>
                      <a:pPr algn="l" rtl="0" fontAlgn="ctr"/>
                      <a:r>
                        <a:rPr lang="cs-CZ" sz="1600" u="none" strike="noStrike">
                          <a:solidFill>
                            <a:schemeClr val="tx1"/>
                          </a:solidFill>
                          <a:effectLst/>
                        </a:rPr>
                        <a:t>B</a:t>
                      </a:r>
                      <a:endParaRPr lang="cs-CZ" sz="1600" b="1" i="0" u="none" strike="noStrike">
                        <a:solidFill>
                          <a:schemeClr val="tx1"/>
                        </a:solidFill>
                        <a:effectLst/>
                        <a:latin typeface="Arial"/>
                      </a:endParaRPr>
                    </a:p>
                  </a:txBody>
                  <a:tcPr marL="9525" marR="9525" marT="9525" marB="0" anchor="ctr"/>
                </a:tc>
                <a:tc>
                  <a:txBody>
                    <a:bodyPr/>
                    <a:lstStyle/>
                    <a:p>
                      <a:pPr algn="ctr" rtl="0" fontAlgn="ctr"/>
                      <a:r>
                        <a:rPr lang="cs-CZ" sz="1600" u="none" strike="noStrike">
                          <a:solidFill>
                            <a:schemeClr val="tx1"/>
                          </a:solidFill>
                          <a:effectLst/>
                        </a:rPr>
                        <a:t>-100</a:t>
                      </a:r>
                      <a:endParaRPr lang="cs-CZ" sz="1600" b="0" i="0" u="none" strike="noStrike">
                        <a:solidFill>
                          <a:schemeClr val="tx1"/>
                        </a:solidFill>
                        <a:effectLst/>
                        <a:latin typeface="Arial"/>
                      </a:endParaRPr>
                    </a:p>
                  </a:txBody>
                  <a:tcPr marL="9525" marR="9525" marT="9525" marB="0" anchor="ctr"/>
                </a:tc>
                <a:tc>
                  <a:txBody>
                    <a:bodyPr/>
                    <a:lstStyle/>
                    <a:p>
                      <a:pPr algn="ctr" rtl="0" fontAlgn="ctr"/>
                      <a:r>
                        <a:rPr lang="cs-CZ" sz="1600" u="none" strike="noStrike">
                          <a:solidFill>
                            <a:schemeClr val="tx1"/>
                          </a:solidFill>
                          <a:effectLst/>
                        </a:rPr>
                        <a:t>20</a:t>
                      </a:r>
                      <a:endParaRPr lang="cs-CZ" sz="1600" b="0" i="0" u="none" strike="noStrike">
                        <a:solidFill>
                          <a:schemeClr val="tx1"/>
                        </a:solidFill>
                        <a:effectLst/>
                        <a:latin typeface="Arial"/>
                      </a:endParaRPr>
                    </a:p>
                  </a:txBody>
                  <a:tcPr marL="9525" marR="9525" marT="9525" marB="0" anchor="ctr"/>
                </a:tc>
                <a:tc>
                  <a:txBody>
                    <a:bodyPr/>
                    <a:lstStyle/>
                    <a:p>
                      <a:pPr algn="ctr" rtl="0" fontAlgn="ctr"/>
                      <a:r>
                        <a:rPr lang="cs-CZ" sz="1600" u="none" strike="noStrike">
                          <a:solidFill>
                            <a:schemeClr val="tx1"/>
                          </a:solidFill>
                          <a:effectLst/>
                        </a:rPr>
                        <a:t>30</a:t>
                      </a:r>
                      <a:endParaRPr lang="cs-CZ" sz="1600" b="0" i="0" u="none" strike="noStrike">
                        <a:solidFill>
                          <a:schemeClr val="tx1"/>
                        </a:solidFill>
                        <a:effectLst/>
                        <a:latin typeface="Arial"/>
                      </a:endParaRPr>
                    </a:p>
                  </a:txBody>
                  <a:tcPr marL="9525" marR="9525" marT="9525" marB="0" anchor="ctr"/>
                </a:tc>
                <a:tc>
                  <a:txBody>
                    <a:bodyPr/>
                    <a:lstStyle/>
                    <a:p>
                      <a:pPr algn="ctr" rtl="0" fontAlgn="ctr"/>
                      <a:r>
                        <a:rPr lang="cs-CZ" sz="1600" u="none" strike="noStrike">
                          <a:solidFill>
                            <a:schemeClr val="tx1"/>
                          </a:solidFill>
                          <a:effectLst/>
                        </a:rPr>
                        <a:t>30</a:t>
                      </a:r>
                      <a:endParaRPr lang="cs-CZ" sz="1600" b="0" i="0" u="none" strike="noStrike">
                        <a:solidFill>
                          <a:schemeClr val="tx1"/>
                        </a:solidFill>
                        <a:effectLst/>
                        <a:latin typeface="Arial"/>
                      </a:endParaRPr>
                    </a:p>
                  </a:txBody>
                  <a:tcPr marL="9525" marR="9525" marT="9525" marB="0" anchor="ctr"/>
                </a:tc>
                <a:tc>
                  <a:txBody>
                    <a:bodyPr/>
                    <a:lstStyle/>
                    <a:p>
                      <a:pPr algn="ctr" rtl="0" fontAlgn="ctr"/>
                      <a:r>
                        <a:rPr lang="cs-CZ" sz="1600" u="none" strike="noStrike">
                          <a:solidFill>
                            <a:schemeClr val="tx1"/>
                          </a:solidFill>
                          <a:effectLst/>
                        </a:rPr>
                        <a:t>30</a:t>
                      </a:r>
                      <a:endParaRPr lang="cs-CZ" sz="1600" b="0" i="0" u="none" strike="noStrike">
                        <a:solidFill>
                          <a:schemeClr val="tx1"/>
                        </a:solidFill>
                        <a:effectLst/>
                        <a:latin typeface="Arial"/>
                      </a:endParaRPr>
                    </a:p>
                  </a:txBody>
                  <a:tcPr marL="9525" marR="9525" marT="9525" marB="0" anchor="ctr"/>
                </a:tc>
                <a:tc>
                  <a:txBody>
                    <a:bodyPr/>
                    <a:lstStyle/>
                    <a:p>
                      <a:pPr algn="ctr" rtl="0" fontAlgn="ctr"/>
                      <a:r>
                        <a:rPr lang="cs-CZ" sz="1600" u="none" strike="noStrike">
                          <a:solidFill>
                            <a:schemeClr val="tx1"/>
                          </a:solidFill>
                          <a:effectLst/>
                        </a:rPr>
                        <a:t>30</a:t>
                      </a:r>
                      <a:endParaRPr lang="cs-CZ" sz="1600" b="0" i="0" u="none" strike="noStrike">
                        <a:solidFill>
                          <a:schemeClr val="tx1"/>
                        </a:solidFill>
                        <a:effectLst/>
                        <a:latin typeface="Arial"/>
                      </a:endParaRPr>
                    </a:p>
                  </a:txBody>
                  <a:tcPr marL="9525" marR="9525" marT="9525" marB="0" anchor="ctr"/>
                </a:tc>
                <a:tc>
                  <a:txBody>
                    <a:bodyPr/>
                    <a:lstStyle/>
                    <a:p>
                      <a:pPr algn="ctr" rtl="0" fontAlgn="ctr"/>
                      <a:endParaRPr lang="cs-CZ" sz="1600" b="0" i="0" u="none" strike="noStrike" dirty="0">
                        <a:solidFill>
                          <a:schemeClr val="tx1"/>
                        </a:solidFill>
                        <a:effectLst/>
                        <a:latin typeface="Arial"/>
                      </a:endParaRPr>
                    </a:p>
                  </a:txBody>
                  <a:tcPr marL="9525" marR="9525" marT="9525" marB="0" anchor="ctr"/>
                </a:tc>
                <a:extLst>
                  <a:ext uri="{0D108BD9-81ED-4DB2-BD59-A6C34878D82A}">
                    <a16:rowId xmlns:a16="http://schemas.microsoft.com/office/drawing/2014/main" val="10002"/>
                  </a:ext>
                </a:extLst>
              </a:tr>
              <a:tr h="400779">
                <a:tc>
                  <a:txBody>
                    <a:bodyPr/>
                    <a:lstStyle/>
                    <a:p>
                      <a:pPr algn="l" rtl="0" fontAlgn="ctr"/>
                      <a:r>
                        <a:rPr lang="cs-CZ" sz="1600" u="none" strike="noStrike">
                          <a:solidFill>
                            <a:schemeClr val="tx1"/>
                          </a:solidFill>
                          <a:effectLst/>
                        </a:rPr>
                        <a:t>Ad</a:t>
                      </a:r>
                      <a:endParaRPr lang="cs-CZ" sz="1600" b="1" i="0" u="none" strike="noStrike">
                        <a:solidFill>
                          <a:schemeClr val="tx1"/>
                        </a:solidFill>
                        <a:effectLst/>
                        <a:latin typeface="Arial"/>
                      </a:endParaRPr>
                    </a:p>
                  </a:txBody>
                  <a:tcPr marL="9525" marR="9525" marT="9525" marB="0" anchor="ctr"/>
                </a:tc>
                <a:tc>
                  <a:txBody>
                    <a:bodyPr/>
                    <a:lstStyle/>
                    <a:p>
                      <a:pPr algn="ctr" rtl="0" fontAlgn="ctr"/>
                      <a:endParaRPr lang="cs-CZ" sz="1600" b="0" i="0" u="none" strike="noStrike" dirty="0">
                        <a:solidFill>
                          <a:schemeClr val="tx1"/>
                        </a:solidFill>
                        <a:effectLst/>
                        <a:latin typeface="Arial"/>
                      </a:endParaRPr>
                    </a:p>
                  </a:txBody>
                  <a:tcPr marL="9525" marR="9525" marT="9525" marB="0" anchor="ctr"/>
                </a:tc>
                <a:tc>
                  <a:txBody>
                    <a:bodyPr/>
                    <a:lstStyle/>
                    <a:p>
                      <a:pPr algn="ctr" rtl="0" fontAlgn="ctr"/>
                      <a:endParaRPr lang="cs-CZ" sz="1600" b="0" i="0" u="none" strike="noStrike" dirty="0">
                        <a:solidFill>
                          <a:schemeClr val="tx1"/>
                        </a:solidFill>
                        <a:effectLst/>
                        <a:latin typeface="Arial"/>
                      </a:endParaRPr>
                    </a:p>
                  </a:txBody>
                  <a:tcPr marL="9525" marR="9525" marT="9525" marB="0" anchor="ctr"/>
                </a:tc>
                <a:tc>
                  <a:txBody>
                    <a:bodyPr/>
                    <a:lstStyle/>
                    <a:p>
                      <a:pPr algn="ctr" rtl="0" fontAlgn="ctr"/>
                      <a:endParaRPr lang="cs-CZ" sz="1600" b="0" i="0" u="none" strike="noStrike" dirty="0">
                        <a:solidFill>
                          <a:schemeClr val="tx1"/>
                        </a:solidFill>
                        <a:effectLst/>
                        <a:latin typeface="Arial"/>
                      </a:endParaRPr>
                    </a:p>
                  </a:txBody>
                  <a:tcPr marL="9525" marR="9525" marT="9525" marB="0" anchor="ctr"/>
                </a:tc>
                <a:tc>
                  <a:txBody>
                    <a:bodyPr/>
                    <a:lstStyle/>
                    <a:p>
                      <a:pPr algn="ctr" rtl="0" fontAlgn="ctr"/>
                      <a:endParaRPr lang="cs-CZ" sz="1600" b="0" i="0" u="none" strike="noStrike" dirty="0">
                        <a:solidFill>
                          <a:schemeClr val="tx1"/>
                        </a:solidFill>
                        <a:effectLst/>
                        <a:latin typeface="Arial"/>
                      </a:endParaRPr>
                    </a:p>
                  </a:txBody>
                  <a:tcPr marL="9525" marR="9525" marT="9525" marB="0" anchor="ctr"/>
                </a:tc>
                <a:tc>
                  <a:txBody>
                    <a:bodyPr/>
                    <a:lstStyle/>
                    <a:p>
                      <a:pPr algn="ctr" rtl="0" fontAlgn="ctr"/>
                      <a:endParaRPr lang="cs-CZ" sz="1600" b="0" i="0" u="none" strike="noStrike" dirty="0">
                        <a:solidFill>
                          <a:schemeClr val="tx1"/>
                        </a:solidFill>
                        <a:effectLst/>
                        <a:latin typeface="Arial"/>
                      </a:endParaRPr>
                    </a:p>
                  </a:txBody>
                  <a:tcPr marL="9525" marR="9525" marT="9525" marB="0" anchor="ctr"/>
                </a:tc>
                <a:tc>
                  <a:txBody>
                    <a:bodyPr/>
                    <a:lstStyle/>
                    <a:p>
                      <a:pPr algn="ctr" rtl="0" fontAlgn="ctr"/>
                      <a:endParaRPr lang="cs-CZ" sz="1600" b="0" i="0" u="none" strike="noStrike" dirty="0">
                        <a:solidFill>
                          <a:schemeClr val="tx1"/>
                        </a:solidFill>
                        <a:effectLst/>
                        <a:latin typeface="Arial"/>
                      </a:endParaRPr>
                    </a:p>
                  </a:txBody>
                  <a:tcPr marL="9525" marR="9525" marT="9525" marB="0" anchor="ctr"/>
                </a:tc>
                <a:tc>
                  <a:txBody>
                    <a:bodyPr/>
                    <a:lstStyle/>
                    <a:p>
                      <a:pPr algn="ctr" rtl="0" fontAlgn="ctr"/>
                      <a:endParaRPr lang="cs-CZ" sz="1600" b="1" i="0" u="none" strike="noStrike" dirty="0">
                        <a:solidFill>
                          <a:schemeClr val="tx1"/>
                        </a:solidFill>
                        <a:effectLst/>
                        <a:latin typeface="Arial"/>
                      </a:endParaRPr>
                    </a:p>
                  </a:txBody>
                  <a:tcPr marL="9525" marR="9525" marT="9525" marB="0" anchor="ctr"/>
                </a:tc>
                <a:extLst>
                  <a:ext uri="{0D108BD9-81ED-4DB2-BD59-A6C34878D82A}">
                    <a16:rowId xmlns:a16="http://schemas.microsoft.com/office/drawing/2014/main" val="10003"/>
                  </a:ext>
                </a:extLst>
              </a:tr>
              <a:tr h="400779">
                <a:tc>
                  <a:txBody>
                    <a:bodyPr/>
                    <a:lstStyle/>
                    <a:p>
                      <a:pPr algn="l" rtl="0" fontAlgn="ctr"/>
                      <a:r>
                        <a:rPr lang="cs-CZ" sz="1600" u="none" strike="noStrike">
                          <a:solidFill>
                            <a:schemeClr val="tx1"/>
                          </a:solidFill>
                          <a:effectLst/>
                        </a:rPr>
                        <a:t>Bd</a:t>
                      </a:r>
                      <a:endParaRPr lang="cs-CZ" sz="1600" b="1" i="0" u="none" strike="noStrike">
                        <a:solidFill>
                          <a:schemeClr val="tx1"/>
                        </a:solidFill>
                        <a:effectLst/>
                        <a:latin typeface="Arial"/>
                      </a:endParaRPr>
                    </a:p>
                  </a:txBody>
                  <a:tcPr marL="9525" marR="9525" marT="9525" marB="0" anchor="ctr"/>
                </a:tc>
                <a:tc>
                  <a:txBody>
                    <a:bodyPr/>
                    <a:lstStyle/>
                    <a:p>
                      <a:pPr algn="ctr" rtl="0" fontAlgn="ctr"/>
                      <a:endParaRPr lang="cs-CZ" sz="1600" b="0" i="0" u="none" strike="noStrike">
                        <a:solidFill>
                          <a:schemeClr val="tx1"/>
                        </a:solidFill>
                        <a:effectLst/>
                        <a:latin typeface="Arial"/>
                      </a:endParaRPr>
                    </a:p>
                  </a:txBody>
                  <a:tcPr marL="9525" marR="9525" marT="9525" marB="0" anchor="ctr"/>
                </a:tc>
                <a:tc>
                  <a:txBody>
                    <a:bodyPr/>
                    <a:lstStyle/>
                    <a:p>
                      <a:pPr algn="ctr" rtl="0" fontAlgn="ctr"/>
                      <a:endParaRPr lang="cs-CZ" sz="1600" b="0" i="0" u="none" strike="noStrike">
                        <a:solidFill>
                          <a:schemeClr val="tx1"/>
                        </a:solidFill>
                        <a:effectLst/>
                        <a:latin typeface="Arial"/>
                      </a:endParaRPr>
                    </a:p>
                  </a:txBody>
                  <a:tcPr marL="9525" marR="9525" marT="9525" marB="0" anchor="ctr"/>
                </a:tc>
                <a:tc>
                  <a:txBody>
                    <a:bodyPr/>
                    <a:lstStyle/>
                    <a:p>
                      <a:pPr algn="ctr" rtl="0" fontAlgn="ctr"/>
                      <a:endParaRPr lang="cs-CZ" sz="1600" b="0" i="0" u="none" strike="noStrike">
                        <a:solidFill>
                          <a:schemeClr val="tx1"/>
                        </a:solidFill>
                        <a:effectLst/>
                        <a:latin typeface="Arial"/>
                      </a:endParaRPr>
                    </a:p>
                  </a:txBody>
                  <a:tcPr marL="9525" marR="9525" marT="9525" marB="0" anchor="ctr"/>
                </a:tc>
                <a:tc>
                  <a:txBody>
                    <a:bodyPr/>
                    <a:lstStyle/>
                    <a:p>
                      <a:pPr algn="ctr" rtl="0" fontAlgn="ctr"/>
                      <a:endParaRPr lang="cs-CZ" sz="1600" b="0" i="0" u="none" strike="noStrike">
                        <a:solidFill>
                          <a:schemeClr val="tx1"/>
                        </a:solidFill>
                        <a:effectLst/>
                        <a:latin typeface="Arial"/>
                      </a:endParaRPr>
                    </a:p>
                  </a:txBody>
                  <a:tcPr marL="9525" marR="9525" marT="9525" marB="0" anchor="ctr"/>
                </a:tc>
                <a:tc>
                  <a:txBody>
                    <a:bodyPr/>
                    <a:lstStyle/>
                    <a:p>
                      <a:pPr algn="ctr" rtl="0" fontAlgn="ctr"/>
                      <a:endParaRPr lang="cs-CZ" sz="1600" b="0" i="0" u="none" strike="noStrike">
                        <a:solidFill>
                          <a:schemeClr val="tx1"/>
                        </a:solidFill>
                        <a:effectLst/>
                        <a:latin typeface="Arial"/>
                      </a:endParaRPr>
                    </a:p>
                  </a:txBody>
                  <a:tcPr marL="9525" marR="9525" marT="9525" marB="0" anchor="ctr"/>
                </a:tc>
                <a:tc>
                  <a:txBody>
                    <a:bodyPr/>
                    <a:lstStyle/>
                    <a:p>
                      <a:pPr algn="ctr" rtl="0" fontAlgn="ctr"/>
                      <a:endParaRPr lang="cs-CZ" sz="1600" b="0" i="0" u="none" strike="noStrike" dirty="0">
                        <a:solidFill>
                          <a:schemeClr val="tx1"/>
                        </a:solidFill>
                        <a:effectLst/>
                        <a:latin typeface="Arial"/>
                      </a:endParaRPr>
                    </a:p>
                  </a:txBody>
                  <a:tcPr marL="9525" marR="9525" marT="9525" marB="0" anchor="ctr"/>
                </a:tc>
                <a:tc>
                  <a:txBody>
                    <a:bodyPr/>
                    <a:lstStyle/>
                    <a:p>
                      <a:pPr algn="ctr" rtl="0" fontAlgn="ctr"/>
                      <a:endParaRPr lang="cs-CZ" sz="1600" b="1" i="0" u="none" strike="noStrike" dirty="0">
                        <a:solidFill>
                          <a:schemeClr val="tx1"/>
                        </a:solidFill>
                        <a:effectLst/>
                        <a:latin typeface="Arial"/>
                      </a:endParaRPr>
                    </a:p>
                  </a:txBody>
                  <a:tcPr marL="9525" marR="9525" marT="9525"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639921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6</a:t>
            </a:r>
          </a:p>
        </p:txBody>
      </p:sp>
      <p:sp>
        <p:nvSpPr>
          <p:cNvPr id="3" name="Zástupný symbol pro obsah 2"/>
          <p:cNvSpPr>
            <a:spLocks noGrp="1"/>
          </p:cNvSpPr>
          <p:nvPr>
            <p:ph idx="1"/>
          </p:nvPr>
        </p:nvSpPr>
        <p:spPr>
          <a:xfrm>
            <a:off x="179512" y="1326906"/>
            <a:ext cx="8784976" cy="3600400"/>
          </a:xfrm>
        </p:spPr>
        <p:txBody>
          <a:bodyPr/>
          <a:lstStyle/>
          <a:p>
            <a:pPr lvl="0"/>
            <a:r>
              <a:rPr lang="cs-CZ" sz="2800" dirty="0"/>
              <a:t>Manažer má zhodnotit, zda je vhodná realizace projektu ABC, jehož počáteční kapitálové výdaje činí 6 mil. Kč a očekávaná CF během 4 let postupně 500 tisíc Kč, 2 mil. Kč, 3 mil. Kč a  4 mil. Kč. Požadovaná výnosnost podnikového kapitálu 12 %. Jakým způsobem se rozhodne? Zdůvodněte</a:t>
            </a:r>
          </a:p>
          <a:p>
            <a:r>
              <a:rPr lang="cs-CZ" sz="2800" dirty="0"/>
              <a:t>Řešení</a:t>
            </a:r>
          </a:p>
        </p:txBody>
      </p:sp>
    </p:spTree>
    <p:extLst>
      <p:ext uri="{BB962C8B-B14F-4D97-AF65-F5344CB8AC3E}">
        <p14:creationId xmlns:p14="http://schemas.microsoft.com/office/powerpoint/2010/main" val="4056819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fld id="{C77A2EBB-B610-4024-AB16-0553ED4FFB5C}" type="slidenum">
              <a:rPr lang="cs-CZ"/>
              <a:pPr/>
              <a:t>15</a:t>
            </a:fld>
            <a:endParaRPr lang="cs-CZ"/>
          </a:p>
        </p:txBody>
      </p:sp>
      <p:sp>
        <p:nvSpPr>
          <p:cNvPr id="55298" name="Rectangle 2"/>
          <p:cNvSpPr>
            <a:spLocks noGrp="1" noChangeArrowheads="1"/>
          </p:cNvSpPr>
          <p:nvPr>
            <p:ph type="body" idx="1"/>
          </p:nvPr>
        </p:nvSpPr>
        <p:spPr>
          <a:xfrm>
            <a:off x="395536" y="1484784"/>
            <a:ext cx="8497639" cy="5039841"/>
          </a:xfrm>
        </p:spPr>
        <p:txBody>
          <a:bodyPr/>
          <a:lstStyle/>
          <a:p>
            <a:pPr marL="381000" indent="-381000">
              <a:lnSpc>
                <a:spcPct val="80000"/>
              </a:lnSpc>
              <a:buFont typeface="Wingdings" pitchFamily="2" charset="2"/>
              <a:buNone/>
            </a:pPr>
            <a:r>
              <a:rPr lang="cs-CZ" sz="2400">
                <a:latin typeface="Times New Roman" pitchFamily="18" charset="0"/>
              </a:rPr>
              <a:t>K hodnocení investic se používají tyto metody:</a:t>
            </a:r>
          </a:p>
          <a:p>
            <a:pPr marL="381000" indent="-381000">
              <a:lnSpc>
                <a:spcPct val="80000"/>
              </a:lnSpc>
              <a:buFontTx/>
              <a:buAutoNum type="arabicPeriod"/>
            </a:pPr>
            <a:r>
              <a:rPr lang="cs-CZ" sz="2400" b="1">
                <a:latin typeface="Times New Roman" pitchFamily="18" charset="0"/>
              </a:rPr>
              <a:t>metoda výnosnosti investic</a:t>
            </a:r>
            <a:r>
              <a:rPr lang="cs-CZ" sz="2400">
                <a:latin typeface="Times New Roman" pitchFamily="18" charset="0"/>
              </a:rPr>
              <a:t> (Return on Investment – ROI)</a:t>
            </a:r>
          </a:p>
          <a:p>
            <a:pPr marL="381000" indent="-381000">
              <a:lnSpc>
                <a:spcPct val="80000"/>
              </a:lnSpc>
              <a:buFontTx/>
              <a:buAutoNum type="arabicPeriod"/>
            </a:pPr>
            <a:r>
              <a:rPr lang="cs-CZ" sz="2400" b="1">
                <a:latin typeface="Times New Roman" pitchFamily="18" charset="0"/>
              </a:rPr>
              <a:t>účetní míra výnosnosti </a:t>
            </a:r>
            <a:r>
              <a:rPr lang="cs-CZ" sz="2400">
                <a:latin typeface="Times New Roman" pitchFamily="18" charset="0"/>
              </a:rPr>
              <a:t>(Accounting Rate of Return - ARR)</a:t>
            </a:r>
          </a:p>
          <a:p>
            <a:pPr marL="381000" indent="-381000">
              <a:lnSpc>
                <a:spcPct val="80000"/>
              </a:lnSpc>
              <a:buFontTx/>
              <a:buAutoNum type="arabicPeriod"/>
            </a:pPr>
            <a:r>
              <a:rPr lang="cs-CZ" sz="2400" b="1">
                <a:latin typeface="Times New Roman" pitchFamily="18" charset="0"/>
              </a:rPr>
              <a:t>metoda doby návratnosti</a:t>
            </a:r>
            <a:r>
              <a:rPr lang="cs-CZ" sz="2400">
                <a:latin typeface="Times New Roman" pitchFamily="18" charset="0"/>
              </a:rPr>
              <a:t> (Payback Period - PP)</a:t>
            </a:r>
          </a:p>
          <a:p>
            <a:pPr marL="381000" indent="-381000">
              <a:lnSpc>
                <a:spcPct val="80000"/>
              </a:lnSpc>
              <a:buFontTx/>
              <a:buAutoNum type="arabicPeriod"/>
            </a:pPr>
            <a:r>
              <a:rPr lang="cs-CZ" sz="2400" b="1">
                <a:latin typeface="Times New Roman" pitchFamily="18" charset="0"/>
              </a:rPr>
              <a:t>metoda čisté současné hodnoty</a:t>
            </a:r>
            <a:r>
              <a:rPr lang="cs-CZ" sz="2400">
                <a:latin typeface="Times New Roman" pitchFamily="18" charset="0"/>
              </a:rPr>
              <a:t> (Net Present Value of   Investment - NPV)</a:t>
            </a:r>
          </a:p>
          <a:p>
            <a:pPr marL="381000" indent="-381000">
              <a:lnSpc>
                <a:spcPct val="80000"/>
              </a:lnSpc>
              <a:buFontTx/>
              <a:buAutoNum type="arabicPeriod"/>
            </a:pPr>
            <a:r>
              <a:rPr lang="cs-CZ" sz="2400" b="1">
                <a:latin typeface="Times New Roman" pitchFamily="18" charset="0"/>
              </a:rPr>
              <a:t>index výnosnosti </a:t>
            </a:r>
            <a:r>
              <a:rPr lang="cs-CZ" sz="2400">
                <a:latin typeface="Times New Roman" pitchFamily="18" charset="0"/>
              </a:rPr>
              <a:t>(Profitability Index - PI)</a:t>
            </a:r>
          </a:p>
          <a:p>
            <a:pPr marL="381000" indent="-381000">
              <a:lnSpc>
                <a:spcPct val="80000"/>
              </a:lnSpc>
              <a:buFontTx/>
              <a:buAutoNum type="arabicPeriod"/>
            </a:pPr>
            <a:r>
              <a:rPr lang="cs-CZ" sz="2400" b="1">
                <a:latin typeface="Times New Roman" pitchFamily="18" charset="0"/>
              </a:rPr>
              <a:t>metoda vnitřního výnosového procenta</a:t>
            </a:r>
            <a:r>
              <a:rPr lang="cs-CZ" sz="2400">
                <a:latin typeface="Times New Roman" pitchFamily="18" charset="0"/>
              </a:rPr>
              <a:t> (Internal Rate of Return - IRR)</a:t>
            </a:r>
          </a:p>
          <a:p>
            <a:pPr marL="381000" indent="-381000">
              <a:lnSpc>
                <a:spcPct val="80000"/>
              </a:lnSpc>
              <a:buFontTx/>
              <a:buAutoNum type="arabicPeriod"/>
            </a:pPr>
            <a:r>
              <a:rPr lang="cs-CZ" sz="2400" b="1">
                <a:latin typeface="Times New Roman" pitchFamily="18" charset="0"/>
              </a:rPr>
              <a:t> metoda volného cash flow</a:t>
            </a:r>
          </a:p>
          <a:p>
            <a:pPr marL="381000" indent="-381000">
              <a:lnSpc>
                <a:spcPct val="80000"/>
              </a:lnSpc>
              <a:buFontTx/>
              <a:buAutoNum type="arabicPeriod"/>
            </a:pPr>
            <a:r>
              <a:rPr lang="cs-CZ" sz="2400" b="1">
                <a:latin typeface="Times New Roman" pitchFamily="18" charset="0"/>
              </a:rPr>
              <a:t>EVA v hodnocení investičních projektů</a:t>
            </a:r>
            <a:endParaRPr lang="cs-CZ" sz="2400">
              <a:latin typeface="Times New Roman" pitchFamily="18" charset="0"/>
            </a:endParaRPr>
          </a:p>
        </p:txBody>
      </p:sp>
      <p:sp>
        <p:nvSpPr>
          <p:cNvPr id="55299" name="Text Box 3"/>
          <p:cNvSpPr txBox="1">
            <a:spLocks noChangeArrowheads="1"/>
          </p:cNvSpPr>
          <p:nvPr/>
        </p:nvSpPr>
        <p:spPr bwMode="auto">
          <a:xfrm>
            <a:off x="304800" y="646584"/>
            <a:ext cx="8382000" cy="641350"/>
          </a:xfrm>
          <a:prstGeom prst="rect">
            <a:avLst/>
          </a:prstGeom>
          <a:noFill/>
          <a:ln>
            <a:noFill/>
          </a:ln>
          <a:effectLst/>
          <a:extLst>
            <a:ext uri="{909E8E84-426E-40DD-AFC4-6F175D3DCCD1}">
              <a14:hiddenFill xmlns:a14="http://schemas.microsoft.com/office/drawing/2010/main">
                <a:gradFill rotWithShape="0">
                  <a:gsLst>
                    <a:gs pos="0">
                      <a:srgbClr val="0000FF"/>
                    </a:gs>
                    <a:gs pos="100000">
                      <a:srgbClr val="FFFFFF"/>
                    </a:gs>
                  </a:gsLst>
                  <a:lin ang="5400000" scaled="1"/>
                </a:gradFill>
              </a14:hiddenFill>
            </a:ext>
            <a:ext uri="{91240B29-F687-4F45-9708-019B960494DF}">
              <a14:hiddenLine xmlns:a14="http://schemas.microsoft.com/office/drawing/2010/main" w="9525">
                <a:solidFill>
                  <a:schemeClr val="bg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cs-CZ" sz="3600" b="1" dirty="0">
                <a:solidFill>
                  <a:schemeClr val="tx2"/>
                </a:solidFill>
                <a:latin typeface="Times New Roman" pitchFamily="18" charset="0"/>
              </a:rPr>
              <a:t>Metody hodnocení efektivnosti investic </a:t>
            </a:r>
          </a:p>
        </p:txBody>
      </p:sp>
    </p:spTree>
    <p:extLst>
      <p:ext uri="{BB962C8B-B14F-4D97-AF65-F5344CB8AC3E}">
        <p14:creationId xmlns:p14="http://schemas.microsoft.com/office/powerpoint/2010/main" val="4958898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číslo snímku 5"/>
          <p:cNvSpPr>
            <a:spLocks noGrp="1"/>
          </p:cNvSpPr>
          <p:nvPr>
            <p:ph type="sldNum" sz="quarter" idx="12"/>
          </p:nvPr>
        </p:nvSpPr>
        <p:spPr/>
        <p:txBody>
          <a:bodyPr/>
          <a:lstStyle/>
          <a:p>
            <a:fld id="{DFADBAC0-3540-4E20-B3E4-15C969F81ECB}" type="slidenum">
              <a:rPr lang="cs-CZ"/>
              <a:pPr/>
              <a:t>16</a:t>
            </a:fld>
            <a:endParaRPr lang="cs-CZ"/>
          </a:p>
        </p:txBody>
      </p:sp>
      <p:sp>
        <p:nvSpPr>
          <p:cNvPr id="78850" name="Text Box 2"/>
          <p:cNvSpPr txBox="1">
            <a:spLocks noChangeArrowheads="1"/>
          </p:cNvSpPr>
          <p:nvPr/>
        </p:nvSpPr>
        <p:spPr bwMode="auto">
          <a:xfrm>
            <a:off x="114300" y="488281"/>
            <a:ext cx="8850313" cy="519112"/>
          </a:xfrm>
          <a:prstGeom prst="rect">
            <a:avLst/>
          </a:prstGeom>
          <a:noFill/>
          <a:ln>
            <a:noFill/>
          </a:ln>
          <a:effectLst/>
          <a:extLst>
            <a:ext uri="{909E8E84-426E-40DD-AFC4-6F175D3DCCD1}">
              <a14:hiddenFill xmlns:a14="http://schemas.microsoft.com/office/drawing/2010/main">
                <a:gradFill rotWithShape="0">
                  <a:gsLst>
                    <a:gs pos="0">
                      <a:srgbClr val="0000FF"/>
                    </a:gs>
                    <a:gs pos="100000">
                      <a:srgbClr val="FFFFFF"/>
                    </a:gs>
                  </a:gsLst>
                  <a:lin ang="5400000" scaled="1"/>
                </a:gradFill>
              </a14:hiddenFill>
            </a:ext>
            <a:ext uri="{91240B29-F687-4F45-9708-019B960494DF}">
              <a14:hiddenLine xmlns:a14="http://schemas.microsoft.com/office/drawing/2010/main" w="9525">
                <a:solidFill>
                  <a:schemeClr val="bg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cs-CZ" sz="2800" b="1" dirty="0">
                <a:solidFill>
                  <a:schemeClr val="tx2"/>
                </a:solidFill>
                <a:latin typeface="Times New Roman" pitchFamily="18" charset="0"/>
              </a:rPr>
              <a:t>Metoda výnosnosti (ziskovosti, rentability) investic</a:t>
            </a:r>
          </a:p>
        </p:txBody>
      </p:sp>
      <p:pic>
        <p:nvPicPr>
          <p:cNvPr id="788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3848" y="2420888"/>
            <a:ext cx="1849438" cy="1284288"/>
          </a:xfrm>
          <a:prstGeom prst="rect">
            <a:avLst/>
          </a:prstGeom>
          <a:noFill/>
          <a:ln>
            <a:noFill/>
          </a:ln>
          <a:effectLst/>
          <a:extLst>
            <a:ext uri="{909E8E84-426E-40DD-AFC4-6F175D3DCCD1}">
              <a14:hiddenFill xmlns:a14="http://schemas.microsoft.com/office/drawing/2010/main">
                <a:gradFill rotWithShape="0">
                  <a:gsLst>
                    <a:gs pos="0">
                      <a:srgbClr val="0000FF"/>
                    </a:gs>
                    <a:gs pos="100000">
                      <a:srgbClr val="FFFFFF"/>
                    </a:gs>
                  </a:gsLst>
                  <a:lin ang="5400000" scaled="1"/>
                </a:gradFill>
              </a14:hiddenFill>
            </a:ext>
            <a:ext uri="{91240B29-F687-4F45-9708-019B960494DF}">
              <a14:hiddenLine xmlns:a14="http://schemas.microsoft.com/office/drawing/2010/main" w="9525">
                <a:solidFill>
                  <a:schemeClr val="bg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8854" name="Rectangle 6"/>
          <p:cNvSpPr>
            <a:spLocks noGrp="1" noChangeArrowheads="1"/>
          </p:cNvSpPr>
          <p:nvPr>
            <p:ph type="body" idx="1"/>
          </p:nvPr>
        </p:nvSpPr>
        <p:spPr>
          <a:xfrm>
            <a:off x="249075" y="996952"/>
            <a:ext cx="8580761" cy="5744416"/>
          </a:xfrm>
        </p:spPr>
        <p:txBody>
          <a:bodyPr/>
          <a:lstStyle/>
          <a:p>
            <a:pPr>
              <a:lnSpc>
                <a:spcPct val="80000"/>
              </a:lnSpc>
            </a:pPr>
            <a:r>
              <a:rPr lang="cs-CZ" sz="2400" b="1" dirty="0"/>
              <a:t>Statická metoda</a:t>
            </a:r>
          </a:p>
          <a:p>
            <a:pPr>
              <a:lnSpc>
                <a:spcPct val="80000"/>
              </a:lnSpc>
            </a:pPr>
            <a:r>
              <a:rPr lang="cs-CZ" sz="2400" dirty="0"/>
              <a:t>Efektem investice je roční zisk. Předpokladem je, že změny v objemu výroby i v nákladech, které investice vyvolá, se promítnou v zisku. Výnosnost investice ROI se počítá podle vzorce:</a:t>
            </a:r>
          </a:p>
          <a:p>
            <a:pPr>
              <a:lnSpc>
                <a:spcPct val="80000"/>
              </a:lnSpc>
            </a:pPr>
            <a:endParaRPr lang="cs-CZ" sz="2400" dirty="0"/>
          </a:p>
          <a:p>
            <a:pPr>
              <a:lnSpc>
                <a:spcPct val="80000"/>
              </a:lnSpc>
            </a:pPr>
            <a:endParaRPr lang="cs-CZ" sz="2400" dirty="0"/>
          </a:p>
          <a:p>
            <a:pPr>
              <a:lnSpc>
                <a:spcPct val="80000"/>
              </a:lnSpc>
            </a:pPr>
            <a:endParaRPr lang="cs-CZ" sz="2400" dirty="0"/>
          </a:p>
          <a:p>
            <a:pPr>
              <a:lnSpc>
                <a:spcPct val="80000"/>
              </a:lnSpc>
            </a:pPr>
            <a:r>
              <a:rPr lang="cs-CZ" sz="2400" dirty="0" err="1"/>
              <a:t>Zr</a:t>
            </a:r>
            <a:r>
              <a:rPr lang="cs-CZ" sz="2400" dirty="0"/>
              <a:t> 	= průměrný čistý roční zisk plynoucí z investice</a:t>
            </a:r>
          </a:p>
          <a:p>
            <a:pPr>
              <a:lnSpc>
                <a:spcPct val="80000"/>
              </a:lnSpc>
            </a:pPr>
            <a:r>
              <a:rPr lang="cs-CZ" sz="2400" dirty="0"/>
              <a:t>IN 	= náklady na investici</a:t>
            </a:r>
          </a:p>
          <a:p>
            <a:pPr>
              <a:lnSpc>
                <a:spcPct val="80000"/>
              </a:lnSpc>
              <a:buFont typeface="Wingdings" pitchFamily="2" charset="2"/>
              <a:buNone/>
            </a:pPr>
            <a:r>
              <a:rPr lang="cs-CZ" sz="1000" b="1" dirty="0"/>
              <a:t> </a:t>
            </a:r>
          </a:p>
          <a:p>
            <a:pPr>
              <a:lnSpc>
                <a:spcPct val="80000"/>
              </a:lnSpc>
            </a:pPr>
            <a:r>
              <a:rPr lang="cs-CZ" sz="2400" b="1" dirty="0"/>
              <a:t>Touto metodou je možno srovnávat projekty s různou dobou životnosti a s různou výší investičních nákladů a objemem výroby, protože čitatel vzorce obsahuje průměrný roční zisk.</a:t>
            </a:r>
          </a:p>
          <a:p>
            <a:pPr>
              <a:lnSpc>
                <a:spcPct val="80000"/>
              </a:lnSpc>
            </a:pPr>
            <a:endParaRPr lang="cs-CZ" sz="2400" b="1" dirty="0"/>
          </a:p>
          <a:p>
            <a:pPr>
              <a:lnSpc>
                <a:spcPct val="80000"/>
              </a:lnSpc>
            </a:pPr>
            <a:r>
              <a:rPr lang="cs-CZ" sz="2400" dirty="0"/>
              <a:t>Pozn.: neplést s indexem ziskovosti (výnosnosti)</a:t>
            </a:r>
          </a:p>
        </p:txBody>
      </p:sp>
    </p:spTree>
    <p:extLst>
      <p:ext uri="{BB962C8B-B14F-4D97-AF65-F5344CB8AC3E}">
        <p14:creationId xmlns:p14="http://schemas.microsoft.com/office/powerpoint/2010/main" val="3358491026"/>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číslo snímku 5"/>
          <p:cNvSpPr>
            <a:spLocks noGrp="1"/>
          </p:cNvSpPr>
          <p:nvPr>
            <p:ph type="sldNum" sz="quarter" idx="12"/>
          </p:nvPr>
        </p:nvSpPr>
        <p:spPr/>
        <p:txBody>
          <a:bodyPr/>
          <a:lstStyle/>
          <a:p>
            <a:fld id="{DFADBAC0-3540-4E20-B3E4-15C969F81ECB}" type="slidenum">
              <a:rPr lang="cs-CZ"/>
              <a:pPr/>
              <a:t>17</a:t>
            </a:fld>
            <a:endParaRPr lang="cs-CZ"/>
          </a:p>
        </p:txBody>
      </p:sp>
      <p:sp>
        <p:nvSpPr>
          <p:cNvPr id="78850" name="Text Box 2"/>
          <p:cNvSpPr txBox="1">
            <a:spLocks noChangeArrowheads="1"/>
          </p:cNvSpPr>
          <p:nvPr/>
        </p:nvSpPr>
        <p:spPr bwMode="auto">
          <a:xfrm>
            <a:off x="249075" y="738411"/>
            <a:ext cx="8850313" cy="519112"/>
          </a:xfrm>
          <a:prstGeom prst="rect">
            <a:avLst/>
          </a:prstGeom>
          <a:noFill/>
          <a:ln>
            <a:noFill/>
          </a:ln>
          <a:effectLst/>
          <a:extLst>
            <a:ext uri="{909E8E84-426E-40DD-AFC4-6F175D3DCCD1}">
              <a14:hiddenFill xmlns:a14="http://schemas.microsoft.com/office/drawing/2010/main">
                <a:gradFill rotWithShape="0">
                  <a:gsLst>
                    <a:gs pos="0">
                      <a:srgbClr val="0000FF"/>
                    </a:gs>
                    <a:gs pos="100000">
                      <a:srgbClr val="FFFFFF"/>
                    </a:gs>
                  </a:gsLst>
                  <a:lin ang="5400000" scaled="1"/>
                </a:gradFill>
              </a14:hiddenFill>
            </a:ext>
            <a:ext uri="{91240B29-F687-4F45-9708-019B960494DF}">
              <a14:hiddenLine xmlns:a14="http://schemas.microsoft.com/office/drawing/2010/main" w="9525">
                <a:solidFill>
                  <a:schemeClr val="bg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cs-CZ" sz="2800" b="1" dirty="0">
                <a:solidFill>
                  <a:schemeClr val="tx2"/>
                </a:solidFill>
                <a:latin typeface="Times New Roman" pitchFamily="18" charset="0"/>
              </a:rPr>
              <a:t>Metoda výnosnosti (ziskovosti, rentability) investic</a:t>
            </a:r>
          </a:p>
        </p:txBody>
      </p:sp>
      <p:sp>
        <p:nvSpPr>
          <p:cNvPr id="78854" name="Rectangle 6"/>
          <p:cNvSpPr>
            <a:spLocks noGrp="1" noChangeArrowheads="1"/>
          </p:cNvSpPr>
          <p:nvPr>
            <p:ph type="body" idx="1"/>
          </p:nvPr>
        </p:nvSpPr>
        <p:spPr>
          <a:xfrm>
            <a:off x="249075" y="1489434"/>
            <a:ext cx="8715538" cy="4027797"/>
          </a:xfrm>
        </p:spPr>
        <p:txBody>
          <a:bodyPr>
            <a:normAutofit/>
          </a:bodyPr>
          <a:lstStyle/>
          <a:p>
            <a:r>
              <a:rPr lang="cs-CZ" sz="2400" dirty="0"/>
              <a:t>Vypočtěte výnosnost zamýšlené investice, jestliže investiční náklady jsou 1,4 mil. Kč a ročně počítáme se ziskem 0,3 mil. Kč.</a:t>
            </a:r>
          </a:p>
          <a:p>
            <a:pPr marL="0" indent="0">
              <a:buNone/>
            </a:pPr>
            <a:endParaRPr lang="cs-CZ" sz="2400" dirty="0"/>
          </a:p>
          <a:p>
            <a:r>
              <a:rPr lang="cs-CZ" sz="2400" b="1" dirty="0"/>
              <a:t>Řešení</a:t>
            </a:r>
            <a:r>
              <a:rPr lang="cs-CZ" sz="2400" dirty="0"/>
              <a:t>:</a:t>
            </a:r>
          </a:p>
          <a:p>
            <a:pPr marL="0" indent="0">
              <a:buNone/>
            </a:pPr>
            <a:r>
              <a:rPr lang="cs-CZ" sz="2400" dirty="0"/>
              <a:t>	</a:t>
            </a:r>
          </a:p>
          <a:p>
            <a:pPr marL="0" indent="0">
              <a:buNone/>
            </a:pPr>
            <a:r>
              <a:rPr lang="cs-CZ" sz="2400" dirty="0"/>
              <a:t>	</a:t>
            </a:r>
          </a:p>
        </p:txBody>
      </p:sp>
    </p:spTree>
    <p:extLst>
      <p:ext uri="{BB962C8B-B14F-4D97-AF65-F5344CB8AC3E}">
        <p14:creationId xmlns:p14="http://schemas.microsoft.com/office/powerpoint/2010/main" val="86488954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885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číslo snímku 3"/>
          <p:cNvSpPr>
            <a:spLocks noGrp="1"/>
          </p:cNvSpPr>
          <p:nvPr>
            <p:ph type="sldNum" sz="quarter" idx="12"/>
          </p:nvPr>
        </p:nvSpPr>
        <p:spPr/>
        <p:txBody>
          <a:bodyPr/>
          <a:lstStyle/>
          <a:p>
            <a:fld id="{3064AD62-6BF5-492E-8FED-2CBDAEDA41A0}" type="slidenum">
              <a:rPr lang="cs-CZ"/>
              <a:pPr/>
              <a:t>18</a:t>
            </a:fld>
            <a:endParaRPr lang="cs-CZ"/>
          </a:p>
        </p:txBody>
      </p:sp>
      <p:sp>
        <p:nvSpPr>
          <p:cNvPr id="74754" name="Text Box 2"/>
          <p:cNvSpPr txBox="1">
            <a:spLocks noChangeArrowheads="1"/>
          </p:cNvSpPr>
          <p:nvPr/>
        </p:nvSpPr>
        <p:spPr bwMode="auto">
          <a:xfrm>
            <a:off x="421703" y="579556"/>
            <a:ext cx="8382000" cy="641350"/>
          </a:xfrm>
          <a:prstGeom prst="rect">
            <a:avLst/>
          </a:prstGeom>
          <a:noFill/>
          <a:ln>
            <a:noFill/>
          </a:ln>
          <a:effectLst/>
          <a:extLst>
            <a:ext uri="{909E8E84-426E-40DD-AFC4-6F175D3DCCD1}">
              <a14:hiddenFill xmlns:a14="http://schemas.microsoft.com/office/drawing/2010/main">
                <a:gradFill rotWithShape="0">
                  <a:gsLst>
                    <a:gs pos="0">
                      <a:srgbClr val="0000FF"/>
                    </a:gs>
                    <a:gs pos="100000">
                      <a:srgbClr val="FFFFFF"/>
                    </a:gs>
                  </a:gsLst>
                  <a:lin ang="5400000" scaled="1"/>
                </a:gradFill>
              </a14:hiddenFill>
            </a:ext>
            <a:ext uri="{91240B29-F687-4F45-9708-019B960494DF}">
              <a14:hiddenLine xmlns:a14="http://schemas.microsoft.com/office/drawing/2010/main" w="9525">
                <a:solidFill>
                  <a:schemeClr val="bg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cs-CZ" sz="3600" b="1" dirty="0">
                <a:solidFill>
                  <a:schemeClr val="tx2"/>
                </a:solidFill>
                <a:latin typeface="Times New Roman" pitchFamily="18" charset="0"/>
              </a:rPr>
              <a:t>Metoda doby splacení (návratnosti)</a:t>
            </a:r>
          </a:p>
        </p:txBody>
      </p:sp>
      <p:sp>
        <p:nvSpPr>
          <p:cNvPr id="74755" name="Text Box 3"/>
          <p:cNvSpPr txBox="1">
            <a:spLocks noChangeArrowheads="1"/>
          </p:cNvSpPr>
          <p:nvPr/>
        </p:nvSpPr>
        <p:spPr bwMode="auto">
          <a:xfrm>
            <a:off x="179388" y="1185704"/>
            <a:ext cx="8713787" cy="5170646"/>
          </a:xfrm>
          <a:prstGeom prst="rect">
            <a:avLst/>
          </a:prstGeom>
          <a:noFill/>
          <a:ln>
            <a:noFill/>
          </a:ln>
          <a:effectLst/>
          <a:extLst>
            <a:ext uri="{909E8E84-426E-40DD-AFC4-6F175D3DCCD1}">
              <a14:hiddenFill xmlns:a14="http://schemas.microsoft.com/office/drawing/2010/main">
                <a:gradFill rotWithShape="0">
                  <a:gsLst>
                    <a:gs pos="0">
                      <a:srgbClr val="0000FF"/>
                    </a:gs>
                    <a:gs pos="100000">
                      <a:srgbClr val="FFFFFF"/>
                    </a:gs>
                  </a:gsLst>
                  <a:lin ang="5400000" scaled="1"/>
                </a:gradFill>
              </a14:hiddenFill>
            </a:ext>
            <a:ext uri="{91240B29-F687-4F45-9708-019B960494DF}">
              <a14:hiddenLine xmlns:a14="http://schemas.microsoft.com/office/drawing/2010/main" w="9525">
                <a:solidFill>
                  <a:schemeClr val="bg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90500">
              <a:defRPr>
                <a:solidFill>
                  <a:schemeClr val="tx1"/>
                </a:solidFill>
                <a:latin typeface="Arial" pitchFamily="34" charset="0"/>
              </a:defRPr>
            </a:lvl1pPr>
            <a:lvl2pPr marL="2646363" indent="-457200">
              <a:defRPr>
                <a:solidFill>
                  <a:schemeClr val="tx1"/>
                </a:solidFill>
                <a:latin typeface="Arial" pitchFamily="34" charset="0"/>
              </a:defRPr>
            </a:lvl2pPr>
            <a:lvl3pPr marL="2836863" indent="-457200">
              <a:defRPr>
                <a:solidFill>
                  <a:schemeClr val="tx1"/>
                </a:solidFill>
                <a:latin typeface="Arial" pitchFamily="34" charset="0"/>
              </a:defRPr>
            </a:lvl3pPr>
            <a:lvl4pPr marL="3027363" indent="-457200">
              <a:defRPr>
                <a:solidFill>
                  <a:schemeClr val="tx1"/>
                </a:solidFill>
                <a:latin typeface="Arial" pitchFamily="34" charset="0"/>
              </a:defRPr>
            </a:lvl4pPr>
            <a:lvl5pPr marL="3217863" indent="-457200">
              <a:defRPr>
                <a:solidFill>
                  <a:schemeClr val="tx1"/>
                </a:solidFill>
                <a:latin typeface="Arial" pitchFamily="34" charset="0"/>
              </a:defRPr>
            </a:lvl5pPr>
            <a:lvl6pPr marL="3675063" indent="-457200" fontAlgn="base">
              <a:spcBef>
                <a:spcPct val="0"/>
              </a:spcBef>
              <a:spcAft>
                <a:spcPct val="0"/>
              </a:spcAft>
              <a:defRPr>
                <a:solidFill>
                  <a:schemeClr val="tx1"/>
                </a:solidFill>
                <a:latin typeface="Arial" pitchFamily="34" charset="0"/>
              </a:defRPr>
            </a:lvl6pPr>
            <a:lvl7pPr marL="4132263" indent="-457200" fontAlgn="base">
              <a:spcBef>
                <a:spcPct val="0"/>
              </a:spcBef>
              <a:spcAft>
                <a:spcPct val="0"/>
              </a:spcAft>
              <a:defRPr>
                <a:solidFill>
                  <a:schemeClr val="tx1"/>
                </a:solidFill>
                <a:latin typeface="Arial" pitchFamily="34" charset="0"/>
              </a:defRPr>
            </a:lvl7pPr>
            <a:lvl8pPr marL="4589463" indent="-457200" fontAlgn="base">
              <a:spcBef>
                <a:spcPct val="0"/>
              </a:spcBef>
              <a:spcAft>
                <a:spcPct val="0"/>
              </a:spcAft>
              <a:defRPr>
                <a:solidFill>
                  <a:schemeClr val="tx1"/>
                </a:solidFill>
                <a:latin typeface="Arial" pitchFamily="34" charset="0"/>
              </a:defRPr>
            </a:lvl8pPr>
            <a:lvl9pPr marL="5046663" indent="-457200" fontAlgn="base">
              <a:spcBef>
                <a:spcPct val="0"/>
              </a:spcBef>
              <a:spcAft>
                <a:spcPct val="0"/>
              </a:spcAft>
              <a:defRPr>
                <a:solidFill>
                  <a:schemeClr val="tx1"/>
                </a:solidFill>
                <a:latin typeface="Arial" pitchFamily="34" charset="0"/>
              </a:defRPr>
            </a:lvl9pPr>
          </a:lstStyle>
          <a:p>
            <a:pPr algn="just" eaLnBrk="0" hangingPunct="0"/>
            <a:r>
              <a:rPr lang="cs-CZ" sz="2000" dirty="0">
                <a:latin typeface="Times New Roman" pitchFamily="18" charset="0"/>
                <a:cs typeface="Times New Roman" pitchFamily="18" charset="0"/>
              </a:rPr>
              <a:t>Doba splacení (angl. zkr. PP nebo PBP) je takové období, za které tok příjmů přinese hodnotu rovnající se původním nákladům na investici. Metoda doby návratnosti se počítá podle vzorce:</a:t>
            </a:r>
            <a:endParaRPr lang="cs-CZ" sz="2000" dirty="0">
              <a:latin typeface="Times New Roman" pitchFamily="18" charset="0"/>
            </a:endParaRPr>
          </a:p>
          <a:p>
            <a:pPr algn="just" eaLnBrk="0" hangingPunct="0"/>
            <a:endParaRPr lang="cs-CZ" sz="2000" dirty="0">
              <a:latin typeface="Times New Roman" pitchFamily="18" charset="0"/>
            </a:endParaRPr>
          </a:p>
          <a:p>
            <a:pPr algn="just" eaLnBrk="0" hangingPunct="0"/>
            <a:endParaRPr lang="cs-CZ" sz="2000" dirty="0">
              <a:latin typeface="Times New Roman" pitchFamily="18" charset="0"/>
            </a:endParaRPr>
          </a:p>
          <a:p>
            <a:pPr algn="just" eaLnBrk="0" hangingPunct="0"/>
            <a:endParaRPr lang="cs-CZ" sz="2000" dirty="0">
              <a:latin typeface="Times New Roman" pitchFamily="18" charset="0"/>
            </a:endParaRPr>
          </a:p>
          <a:p>
            <a:pPr algn="just" eaLnBrk="0" hangingPunct="0"/>
            <a:endParaRPr lang="cs-CZ" sz="2000" dirty="0">
              <a:latin typeface="Times New Roman" pitchFamily="18" charset="0"/>
            </a:endParaRPr>
          </a:p>
          <a:p>
            <a:pPr algn="just" eaLnBrk="0" hangingPunct="0"/>
            <a:r>
              <a:rPr lang="cs-CZ" sz="2000" dirty="0">
                <a:latin typeface="Times New Roman" pitchFamily="18" charset="0"/>
              </a:rPr>
              <a:t>V případě různých peněžních toků v jednotlivých letech se posuzují kumulativní hodnoty CF.</a:t>
            </a:r>
          </a:p>
          <a:p>
            <a:pPr algn="just" eaLnBrk="0" hangingPunct="0"/>
            <a:r>
              <a:rPr lang="cs-CZ" sz="2000" b="1" dirty="0">
                <a:latin typeface="Times New Roman" pitchFamily="18" charset="0"/>
                <a:cs typeface="Times New Roman" pitchFamily="18" charset="0"/>
              </a:rPr>
              <a:t>Čím kratší je doba splacení investice, tím je investice výhodnější. Samozřejmostí pro přijetí investice je, že doba splacení je kratší, než je doba </a:t>
            </a:r>
            <a:r>
              <a:rPr lang="cs-CZ" b="1" dirty="0">
                <a:latin typeface="Times New Roman" pitchFamily="18" charset="0"/>
                <a:cs typeface="Times New Roman" pitchFamily="18" charset="0"/>
              </a:rPr>
              <a:t>životnosti</a:t>
            </a:r>
            <a:r>
              <a:rPr lang="cs-CZ" sz="2000" b="1" dirty="0">
                <a:latin typeface="Times New Roman" pitchFamily="18" charset="0"/>
                <a:cs typeface="Times New Roman" pitchFamily="18" charset="0"/>
              </a:rPr>
              <a:t> investice. Nevýhodou této metody je, že nebere v úvahu výnosy po době splacení a časové rozložení výnosů v době splacení – STATICKÁ METODA!!</a:t>
            </a:r>
            <a:r>
              <a:rPr lang="cs-CZ" sz="2000" dirty="0">
                <a:latin typeface="Times New Roman" pitchFamily="18" charset="0"/>
                <a:cs typeface="Times New Roman" pitchFamily="18" charset="0"/>
              </a:rPr>
              <a:t>  </a:t>
            </a:r>
          </a:p>
          <a:p>
            <a:pPr algn="just" eaLnBrk="0" hangingPunct="0"/>
            <a:r>
              <a:rPr lang="cs-CZ" sz="2000" dirty="0">
                <a:latin typeface="Times New Roman" pitchFamily="18" charset="0"/>
                <a:cs typeface="Times New Roman" pitchFamily="18" charset="0"/>
              </a:rPr>
              <a:t>Problém časového rozložení eliminujeme použitím diskontovaných hodnot (</a:t>
            </a:r>
            <a:r>
              <a:rPr lang="cs-CZ" sz="2000" dirty="0" err="1">
                <a:latin typeface="Times New Roman" pitchFamily="18" charset="0"/>
                <a:cs typeface="Times New Roman" pitchFamily="18" charset="0"/>
              </a:rPr>
              <a:t>discounted</a:t>
            </a:r>
            <a:r>
              <a:rPr lang="cs-CZ" sz="2000" dirty="0">
                <a:latin typeface="Times New Roman" pitchFamily="18" charset="0"/>
                <a:cs typeface="Times New Roman" pitchFamily="18" charset="0"/>
              </a:rPr>
              <a:t> </a:t>
            </a:r>
            <a:r>
              <a:rPr lang="cs-CZ" sz="2000" dirty="0" err="1">
                <a:latin typeface="Times New Roman" pitchFamily="18" charset="0"/>
                <a:cs typeface="Times New Roman" pitchFamily="18" charset="0"/>
              </a:rPr>
              <a:t>payback</a:t>
            </a:r>
            <a:r>
              <a:rPr lang="cs-CZ" sz="2000" dirty="0">
                <a:latin typeface="Times New Roman" pitchFamily="18" charset="0"/>
                <a:cs typeface="Times New Roman" pitchFamily="18" charset="0"/>
              </a:rPr>
              <a:t>)</a:t>
            </a:r>
            <a:endParaRPr lang="cs-CZ" sz="2000" dirty="0">
              <a:latin typeface="Times New Roman" pitchFamily="18" charset="0"/>
            </a:endParaRPr>
          </a:p>
        </p:txBody>
      </p:sp>
      <p:sp>
        <p:nvSpPr>
          <p:cNvPr id="74757" name="AutoShape 5"/>
          <p:cNvSpPr>
            <a:spLocks noChangeAspect="1" noChangeArrowheads="1" noTextEdit="1"/>
          </p:cNvSpPr>
          <p:nvPr/>
        </p:nvSpPr>
        <p:spPr bwMode="auto">
          <a:xfrm>
            <a:off x="1755775" y="2290763"/>
            <a:ext cx="4751388" cy="112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74758" name="Line 6"/>
          <p:cNvSpPr>
            <a:spLocks noChangeShapeType="1"/>
          </p:cNvSpPr>
          <p:nvPr/>
        </p:nvSpPr>
        <p:spPr bwMode="auto">
          <a:xfrm>
            <a:off x="3001963" y="2817813"/>
            <a:ext cx="3436937" cy="1587"/>
          </a:xfrm>
          <a:prstGeom prst="line">
            <a:avLst/>
          </a:prstGeom>
          <a:noFill/>
          <a:ln w="17463">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4759" name="Rectangle 7"/>
          <p:cNvSpPr>
            <a:spLocks noChangeArrowheads="1"/>
          </p:cNvSpPr>
          <p:nvPr/>
        </p:nvSpPr>
        <p:spPr bwMode="auto">
          <a:xfrm>
            <a:off x="5327650" y="2873375"/>
            <a:ext cx="677863"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cs-CZ" sz="3100" i="1">
                <a:solidFill>
                  <a:srgbClr val="000000"/>
                </a:solidFill>
                <a:latin typeface="Times New Roman" pitchFamily="18" charset="0"/>
              </a:rPr>
              <a:t>flow</a:t>
            </a:r>
            <a:endParaRPr lang="cs-CZ">
              <a:latin typeface="Arial" pitchFamily="34" charset="0"/>
            </a:endParaRPr>
          </a:p>
        </p:txBody>
      </p:sp>
      <p:sp>
        <p:nvSpPr>
          <p:cNvPr id="74760" name="Rectangle 8"/>
          <p:cNvSpPr>
            <a:spLocks noChangeArrowheads="1"/>
          </p:cNvSpPr>
          <p:nvPr/>
        </p:nvSpPr>
        <p:spPr bwMode="auto">
          <a:xfrm>
            <a:off x="4391025" y="2873375"/>
            <a:ext cx="722313"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cs-CZ" sz="3100" i="1">
                <a:solidFill>
                  <a:srgbClr val="000000"/>
                </a:solidFill>
                <a:latin typeface="Times New Roman" pitchFamily="18" charset="0"/>
              </a:rPr>
              <a:t>cash</a:t>
            </a:r>
            <a:endParaRPr lang="cs-CZ">
              <a:latin typeface="Arial" pitchFamily="34" charset="0"/>
            </a:endParaRPr>
          </a:p>
        </p:txBody>
      </p:sp>
      <p:sp>
        <p:nvSpPr>
          <p:cNvPr id="74761" name="Rectangle 9"/>
          <p:cNvSpPr>
            <a:spLocks noChangeArrowheads="1"/>
          </p:cNvSpPr>
          <p:nvPr/>
        </p:nvSpPr>
        <p:spPr bwMode="auto">
          <a:xfrm>
            <a:off x="3379788" y="2873375"/>
            <a:ext cx="83185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cs-CZ" sz="3100" i="1">
                <a:solidFill>
                  <a:srgbClr val="000000"/>
                </a:solidFill>
                <a:latin typeface="Times New Roman" pitchFamily="18" charset="0"/>
              </a:rPr>
              <a:t>roční</a:t>
            </a:r>
            <a:endParaRPr lang="cs-CZ">
              <a:latin typeface="Arial" pitchFamily="34" charset="0"/>
            </a:endParaRPr>
          </a:p>
        </p:txBody>
      </p:sp>
      <p:sp>
        <p:nvSpPr>
          <p:cNvPr id="74762" name="Rectangle 10"/>
          <p:cNvSpPr>
            <a:spLocks noChangeArrowheads="1"/>
          </p:cNvSpPr>
          <p:nvPr/>
        </p:nvSpPr>
        <p:spPr bwMode="auto">
          <a:xfrm>
            <a:off x="4965700" y="2311400"/>
            <a:ext cx="1312863"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cs-CZ" sz="3100" i="1">
                <a:solidFill>
                  <a:srgbClr val="000000"/>
                </a:solidFill>
                <a:latin typeface="Times New Roman" pitchFamily="18" charset="0"/>
              </a:rPr>
              <a:t>investici</a:t>
            </a:r>
            <a:endParaRPr lang="cs-CZ">
              <a:latin typeface="Arial" pitchFamily="34" charset="0"/>
            </a:endParaRPr>
          </a:p>
        </p:txBody>
      </p:sp>
      <p:sp>
        <p:nvSpPr>
          <p:cNvPr id="74763" name="Rectangle 11"/>
          <p:cNvSpPr>
            <a:spLocks noChangeArrowheads="1"/>
          </p:cNvSpPr>
          <p:nvPr/>
        </p:nvSpPr>
        <p:spPr bwMode="auto">
          <a:xfrm>
            <a:off x="4476750" y="2311400"/>
            <a:ext cx="3937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cs-CZ" sz="3100" i="1" dirty="0">
                <a:solidFill>
                  <a:srgbClr val="000000"/>
                </a:solidFill>
                <a:latin typeface="Times New Roman" pitchFamily="18" charset="0"/>
              </a:rPr>
              <a:t>na</a:t>
            </a:r>
            <a:endParaRPr lang="cs-CZ" dirty="0">
              <a:latin typeface="Arial" pitchFamily="34" charset="0"/>
            </a:endParaRPr>
          </a:p>
        </p:txBody>
      </p:sp>
      <p:sp>
        <p:nvSpPr>
          <p:cNvPr id="74764" name="Rectangle 12"/>
          <p:cNvSpPr>
            <a:spLocks noChangeArrowheads="1"/>
          </p:cNvSpPr>
          <p:nvPr/>
        </p:nvSpPr>
        <p:spPr bwMode="auto">
          <a:xfrm>
            <a:off x="3032125" y="2311400"/>
            <a:ext cx="1246188"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cs-CZ" sz="3100" i="1">
                <a:solidFill>
                  <a:srgbClr val="000000"/>
                </a:solidFill>
                <a:latin typeface="Times New Roman" pitchFamily="18" charset="0"/>
              </a:rPr>
              <a:t>náklady</a:t>
            </a:r>
            <a:endParaRPr lang="cs-CZ">
              <a:latin typeface="Arial" pitchFamily="34" charset="0"/>
            </a:endParaRPr>
          </a:p>
        </p:txBody>
      </p:sp>
      <p:sp>
        <p:nvSpPr>
          <p:cNvPr id="74765" name="Rectangle 13"/>
          <p:cNvSpPr>
            <a:spLocks noChangeArrowheads="1"/>
          </p:cNvSpPr>
          <p:nvPr/>
        </p:nvSpPr>
        <p:spPr bwMode="auto">
          <a:xfrm>
            <a:off x="1187450" y="2565400"/>
            <a:ext cx="1322388"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cs-CZ" sz="3100" i="1">
                <a:solidFill>
                  <a:srgbClr val="000000"/>
                </a:solidFill>
                <a:latin typeface="Times New Roman" pitchFamily="18" charset="0"/>
              </a:rPr>
              <a:t>PP (DS)</a:t>
            </a:r>
            <a:endParaRPr lang="cs-CZ">
              <a:latin typeface="Arial" pitchFamily="34" charset="0"/>
            </a:endParaRPr>
          </a:p>
        </p:txBody>
      </p:sp>
      <p:sp>
        <p:nvSpPr>
          <p:cNvPr id="74766" name="Rectangle 14"/>
          <p:cNvSpPr>
            <a:spLocks noChangeArrowheads="1"/>
          </p:cNvSpPr>
          <p:nvPr/>
        </p:nvSpPr>
        <p:spPr bwMode="auto">
          <a:xfrm>
            <a:off x="2641600" y="2520950"/>
            <a:ext cx="2159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cs-CZ" sz="3100">
                <a:solidFill>
                  <a:srgbClr val="000000"/>
                </a:solidFill>
                <a:latin typeface="Symbol" pitchFamily="18" charset="2"/>
              </a:rPr>
              <a:t>=</a:t>
            </a:r>
            <a:endParaRPr lang="cs-CZ">
              <a:latin typeface="Arial" pitchFamily="34" charset="0"/>
            </a:endParaRPr>
          </a:p>
        </p:txBody>
      </p:sp>
    </p:spTree>
    <p:extLst>
      <p:ext uri="{BB962C8B-B14F-4D97-AF65-F5344CB8AC3E}">
        <p14:creationId xmlns:p14="http://schemas.microsoft.com/office/powerpoint/2010/main" val="1636397562"/>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33772" y="1207182"/>
            <a:ext cx="8676456" cy="5400600"/>
          </a:xfrm>
        </p:spPr>
        <p:txBody>
          <a:bodyPr/>
          <a:lstStyle/>
          <a:p>
            <a:r>
              <a:rPr lang="cs-CZ" sz="2800" dirty="0"/>
              <a:t>Vypočtěte, jaká bude doba návratnost investice, jestliže investiční náklady jsou 1,4 mil. Kč a ročně počítáme se ziskem (CF) 0,3 mil. Kč.</a:t>
            </a:r>
          </a:p>
          <a:p>
            <a:endParaRPr lang="cs-CZ" sz="2800" b="1" dirty="0"/>
          </a:p>
          <a:p>
            <a:r>
              <a:rPr lang="cs-CZ" sz="2800" b="1" dirty="0"/>
              <a:t>Řešení</a:t>
            </a:r>
            <a:r>
              <a:rPr lang="cs-CZ" sz="2800" dirty="0"/>
              <a:t>:</a:t>
            </a:r>
          </a:p>
          <a:p>
            <a:pPr marL="0" indent="0">
              <a:buNone/>
            </a:pPr>
            <a:r>
              <a:rPr lang="cs-CZ" sz="2800" dirty="0"/>
              <a:t>	</a:t>
            </a:r>
          </a:p>
        </p:txBody>
      </p:sp>
      <p:sp>
        <p:nvSpPr>
          <p:cNvPr id="4" name="Text Box 2"/>
          <p:cNvSpPr txBox="1">
            <a:spLocks noGrp="1" noChangeArrowheads="1"/>
          </p:cNvSpPr>
          <p:nvPr>
            <p:ph type="title"/>
          </p:nvPr>
        </p:nvSpPr>
        <p:spPr bwMode="auto">
          <a:prstGeom prst="rect">
            <a:avLst/>
          </a:prstGeom>
          <a:noFill/>
          <a:ln>
            <a:noFill/>
          </a:ln>
          <a:effectLst/>
          <a:extLst>
            <a:ext uri="{909E8E84-426E-40DD-AFC4-6F175D3DCCD1}">
              <a14:hiddenFill xmlns:a14="http://schemas.microsoft.com/office/drawing/2010/main">
                <a:gradFill rotWithShape="0">
                  <a:gsLst>
                    <a:gs pos="0">
                      <a:srgbClr val="0000FF"/>
                    </a:gs>
                    <a:gs pos="100000">
                      <a:srgbClr val="FFFFFF"/>
                    </a:gs>
                  </a:gsLst>
                  <a:lin ang="5400000" scaled="1"/>
                </a:gradFill>
              </a14:hiddenFill>
            </a:ext>
            <a:ext uri="{91240B29-F687-4F45-9708-019B960494DF}">
              <a14:hiddenLine xmlns:a14="http://schemas.microsoft.com/office/drawing/2010/main" w="9525">
                <a:solidFill>
                  <a:schemeClr val="bg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cs-CZ" sz="3600" b="1" dirty="0">
                <a:solidFill>
                  <a:schemeClr val="tx2"/>
                </a:solidFill>
                <a:latin typeface="Times New Roman" pitchFamily="18" charset="0"/>
              </a:rPr>
              <a:t>Metoda doby splacení (návratnosti)</a:t>
            </a:r>
          </a:p>
        </p:txBody>
      </p:sp>
    </p:spTree>
    <p:extLst>
      <p:ext uri="{BB962C8B-B14F-4D97-AF65-F5344CB8AC3E}">
        <p14:creationId xmlns:p14="http://schemas.microsoft.com/office/powerpoint/2010/main" val="2497117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1</a:t>
            </a:r>
          </a:p>
        </p:txBody>
      </p:sp>
      <p:sp>
        <p:nvSpPr>
          <p:cNvPr id="3" name="Zástupný symbol pro obsah 2"/>
          <p:cNvSpPr>
            <a:spLocks noGrp="1"/>
          </p:cNvSpPr>
          <p:nvPr>
            <p:ph idx="1"/>
          </p:nvPr>
        </p:nvSpPr>
        <p:spPr>
          <a:xfrm>
            <a:off x="457200" y="1600201"/>
            <a:ext cx="8507288" cy="4493096"/>
          </a:xfrm>
        </p:spPr>
        <p:txBody>
          <a:bodyPr/>
          <a:lstStyle/>
          <a:p>
            <a:r>
              <a:rPr lang="cs-CZ" dirty="0"/>
              <a:t>Podnik XY investoval 1 mil. Kč do projektu, který má životnost 5 let a očekávají se postupně tyto CF: 1. rok 100 000 Kč, 2. rok 150 000 Kč, 3. rok 250 000 Kč, 4. a 5. rok 500 000 Kč. </a:t>
            </a:r>
          </a:p>
          <a:p>
            <a:pPr marL="0" indent="0">
              <a:buNone/>
            </a:pPr>
            <a:r>
              <a:rPr lang="cs-CZ" dirty="0"/>
              <a:t>A) Rozhodněte o návratnosti investice.</a:t>
            </a:r>
          </a:p>
          <a:p>
            <a:pPr marL="0" indent="0">
              <a:buNone/>
            </a:pPr>
            <a:r>
              <a:rPr lang="cs-CZ" dirty="0"/>
              <a:t>B) Kolik % investovaného kapitálu se ročně průměrně vrátí?</a:t>
            </a:r>
          </a:p>
          <a:p>
            <a:endParaRPr lang="cs-CZ" dirty="0"/>
          </a:p>
        </p:txBody>
      </p:sp>
    </p:spTree>
    <p:extLst>
      <p:ext uri="{BB962C8B-B14F-4D97-AF65-F5344CB8AC3E}">
        <p14:creationId xmlns:p14="http://schemas.microsoft.com/office/powerpoint/2010/main" val="18576659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7</a:t>
            </a:r>
          </a:p>
        </p:txBody>
      </p:sp>
      <p:sp>
        <p:nvSpPr>
          <p:cNvPr id="3" name="Zástupný symbol pro obsah 2"/>
          <p:cNvSpPr>
            <a:spLocks noGrp="1"/>
          </p:cNvSpPr>
          <p:nvPr>
            <p:ph idx="1"/>
          </p:nvPr>
        </p:nvSpPr>
        <p:spPr>
          <a:xfrm>
            <a:off x="179512" y="1124744"/>
            <a:ext cx="8964488" cy="5040560"/>
          </a:xfrm>
        </p:spPr>
        <p:txBody>
          <a:bodyPr/>
          <a:lstStyle/>
          <a:p>
            <a:r>
              <a:rPr lang="cs-CZ" dirty="0"/>
              <a:t>Management hotelu se rozhoduje mezi dvěma investičními projekty A </a:t>
            </a:r>
            <a:r>
              <a:rPr lang="cs-CZ" dirty="0" err="1"/>
              <a:t>a</a:t>
            </a:r>
            <a:r>
              <a:rPr lang="cs-CZ" dirty="0"/>
              <a:t> B. K hodnocení  investic management využije obě statické metody. Pro který investiční projekt by  se měl hotel rozhodnout, víte-li, že investiční náklady jsou u projektu A 550.000,-  Kč, u projektu B 700.000,-Kč? Roční  zisk  je u projektu A odhadován na 200.000,-  Kč a u projektu B na 275.000,-  Kč.</a:t>
            </a:r>
          </a:p>
          <a:p>
            <a:endParaRPr lang="cs-CZ" dirty="0"/>
          </a:p>
        </p:txBody>
      </p:sp>
    </p:spTree>
    <p:extLst>
      <p:ext uri="{BB962C8B-B14F-4D97-AF65-F5344CB8AC3E}">
        <p14:creationId xmlns:p14="http://schemas.microsoft.com/office/powerpoint/2010/main" val="15854397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7 - řešení</a:t>
            </a:r>
          </a:p>
        </p:txBody>
      </p:sp>
      <p:sp>
        <p:nvSpPr>
          <p:cNvPr id="5" name="Obdélník 4"/>
          <p:cNvSpPr/>
          <p:nvPr/>
        </p:nvSpPr>
        <p:spPr>
          <a:xfrm>
            <a:off x="3128925" y="3510867"/>
            <a:ext cx="1944216"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6"/>
          <p:cNvSpPr/>
          <p:nvPr/>
        </p:nvSpPr>
        <p:spPr>
          <a:xfrm>
            <a:off x="5015813" y="3481345"/>
            <a:ext cx="1944216"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bdélník 7"/>
          <p:cNvSpPr/>
          <p:nvPr/>
        </p:nvSpPr>
        <p:spPr>
          <a:xfrm>
            <a:off x="7026102" y="3529092"/>
            <a:ext cx="1944216"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3" name="Obrázek 2"/>
          <p:cNvPicPr>
            <a:picLocks noChangeAspect="1"/>
          </p:cNvPicPr>
          <p:nvPr/>
        </p:nvPicPr>
        <p:blipFill>
          <a:blip r:embed="rId2"/>
          <a:stretch>
            <a:fillRect/>
          </a:stretch>
        </p:blipFill>
        <p:spPr>
          <a:xfrm>
            <a:off x="503560" y="2578587"/>
            <a:ext cx="8640440" cy="1746472"/>
          </a:xfrm>
          <a:prstGeom prst="rect">
            <a:avLst/>
          </a:prstGeom>
        </p:spPr>
      </p:pic>
    </p:spTree>
    <p:extLst>
      <p:ext uri="{BB962C8B-B14F-4D97-AF65-F5344CB8AC3E}">
        <p14:creationId xmlns:p14="http://schemas.microsoft.com/office/powerpoint/2010/main" val="3582492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Zástupný symbol pro číslo snímku 7"/>
          <p:cNvSpPr>
            <a:spLocks noGrp="1"/>
          </p:cNvSpPr>
          <p:nvPr>
            <p:ph type="sldNum" sz="quarter" idx="12"/>
          </p:nvPr>
        </p:nvSpPr>
        <p:spPr/>
        <p:txBody>
          <a:bodyPr/>
          <a:lstStyle/>
          <a:p>
            <a:fld id="{09052A6E-195E-49E2-B454-A54D742D079F}" type="slidenum">
              <a:rPr lang="cs-CZ"/>
              <a:pPr/>
              <a:t>22</a:t>
            </a:fld>
            <a:endParaRPr lang="cs-CZ"/>
          </a:p>
        </p:txBody>
      </p:sp>
      <p:sp>
        <p:nvSpPr>
          <p:cNvPr id="76802" name="Text Box 2"/>
          <p:cNvSpPr txBox="1">
            <a:spLocks noChangeArrowheads="1"/>
          </p:cNvSpPr>
          <p:nvPr/>
        </p:nvSpPr>
        <p:spPr bwMode="auto">
          <a:xfrm>
            <a:off x="395288" y="869490"/>
            <a:ext cx="8382000" cy="579437"/>
          </a:xfrm>
          <a:prstGeom prst="rect">
            <a:avLst/>
          </a:prstGeom>
          <a:noFill/>
          <a:ln>
            <a:noFill/>
          </a:ln>
          <a:effectLst/>
          <a:extLst>
            <a:ext uri="{909E8E84-426E-40DD-AFC4-6F175D3DCCD1}">
              <a14:hiddenFill xmlns:a14="http://schemas.microsoft.com/office/drawing/2010/main">
                <a:gradFill rotWithShape="0">
                  <a:gsLst>
                    <a:gs pos="0">
                      <a:srgbClr val="0000FF"/>
                    </a:gs>
                    <a:gs pos="100000">
                      <a:srgbClr val="FFFFFF"/>
                    </a:gs>
                  </a:gsLst>
                  <a:lin ang="5400000" scaled="1"/>
                </a:gradFill>
              </a14:hiddenFill>
            </a:ext>
            <a:ext uri="{91240B29-F687-4F45-9708-019B960494DF}">
              <a14:hiddenLine xmlns:a14="http://schemas.microsoft.com/office/drawing/2010/main" w="9525">
                <a:solidFill>
                  <a:schemeClr val="bg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cs-CZ" sz="3200" b="1" dirty="0">
                <a:solidFill>
                  <a:schemeClr val="tx2"/>
                </a:solidFill>
                <a:latin typeface="Times New Roman" pitchFamily="18" charset="0"/>
              </a:rPr>
              <a:t>Metoda doby splacení – příklad - pokračování </a:t>
            </a:r>
          </a:p>
        </p:txBody>
      </p:sp>
      <p:graphicFrame>
        <p:nvGraphicFramePr>
          <p:cNvPr id="76895" name="Group 95"/>
          <p:cNvGraphicFramePr>
            <a:graphicFrameLocks noGrp="1"/>
          </p:cNvGraphicFramePr>
          <p:nvPr>
            <p:ph sz="quarter" idx="2"/>
          </p:nvPr>
        </p:nvGraphicFramePr>
        <p:xfrm>
          <a:off x="229394" y="2636912"/>
          <a:ext cx="8713788" cy="3621091"/>
        </p:xfrm>
        <a:graphic>
          <a:graphicData uri="http://schemas.openxmlformats.org/drawingml/2006/table">
            <a:tbl>
              <a:tblPr/>
              <a:tblGrid>
                <a:gridCol w="1584325">
                  <a:extLst>
                    <a:ext uri="{9D8B030D-6E8A-4147-A177-3AD203B41FA5}">
                      <a16:colId xmlns:a16="http://schemas.microsoft.com/office/drawing/2014/main" val="20000"/>
                    </a:ext>
                  </a:extLst>
                </a:gridCol>
                <a:gridCol w="1055688">
                  <a:extLst>
                    <a:ext uri="{9D8B030D-6E8A-4147-A177-3AD203B41FA5}">
                      <a16:colId xmlns:a16="http://schemas.microsoft.com/office/drawing/2014/main" val="20001"/>
                    </a:ext>
                  </a:extLst>
                </a:gridCol>
                <a:gridCol w="968375">
                  <a:extLst>
                    <a:ext uri="{9D8B030D-6E8A-4147-A177-3AD203B41FA5}">
                      <a16:colId xmlns:a16="http://schemas.microsoft.com/office/drawing/2014/main" val="20002"/>
                    </a:ext>
                  </a:extLst>
                </a:gridCol>
                <a:gridCol w="971550">
                  <a:extLst>
                    <a:ext uri="{9D8B030D-6E8A-4147-A177-3AD203B41FA5}">
                      <a16:colId xmlns:a16="http://schemas.microsoft.com/office/drawing/2014/main" val="20003"/>
                    </a:ext>
                  </a:extLst>
                </a:gridCol>
                <a:gridCol w="966787">
                  <a:extLst>
                    <a:ext uri="{9D8B030D-6E8A-4147-A177-3AD203B41FA5}">
                      <a16:colId xmlns:a16="http://schemas.microsoft.com/office/drawing/2014/main" val="20004"/>
                    </a:ext>
                  </a:extLst>
                </a:gridCol>
                <a:gridCol w="968375">
                  <a:extLst>
                    <a:ext uri="{9D8B030D-6E8A-4147-A177-3AD203B41FA5}">
                      <a16:colId xmlns:a16="http://schemas.microsoft.com/office/drawing/2014/main" val="20005"/>
                    </a:ext>
                  </a:extLst>
                </a:gridCol>
                <a:gridCol w="968375">
                  <a:extLst>
                    <a:ext uri="{9D8B030D-6E8A-4147-A177-3AD203B41FA5}">
                      <a16:colId xmlns:a16="http://schemas.microsoft.com/office/drawing/2014/main" val="20006"/>
                    </a:ext>
                  </a:extLst>
                </a:gridCol>
                <a:gridCol w="1230313">
                  <a:extLst>
                    <a:ext uri="{9D8B030D-6E8A-4147-A177-3AD203B41FA5}">
                      <a16:colId xmlns:a16="http://schemas.microsoft.com/office/drawing/2014/main" val="20007"/>
                    </a:ext>
                  </a:extLst>
                </a:gridCol>
              </a:tblGrid>
              <a:tr h="249238">
                <a:tc>
                  <a:txBody>
                    <a:bodyPr/>
                    <a:lstStyle/>
                    <a:p>
                      <a:pPr marL="0" marR="0" lvl="0" indent="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dirty="0">
                          <a:ln>
                            <a:noFill/>
                          </a:ln>
                          <a:solidFill>
                            <a:schemeClr val="tx1"/>
                          </a:solidFill>
                          <a:effectLst/>
                          <a:latin typeface="Verdana" pitchFamily="34" charset="0"/>
                          <a:cs typeface="Arial" pitchFamily="34" charset="0"/>
                        </a:rPr>
                        <a:t> </a:t>
                      </a:r>
                      <a:endParaRPr kumimoji="0" lang="cs-CZ" sz="1400" b="0" i="0" u="none" strike="noStrike" cap="none" normalizeH="0" baseline="0" dirty="0">
                        <a:ln>
                          <a:noFill/>
                        </a:ln>
                        <a:solidFill>
                          <a:schemeClr val="tx1"/>
                        </a:solidFill>
                        <a:effectLst/>
                        <a:latin typeface="Verdana" pitchFamily="34" charset="0"/>
                      </a:endParaRPr>
                    </a:p>
                  </a:txBody>
                  <a:tcPr anchor="b"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Verdana" pitchFamily="34" charset="0"/>
                          <a:cs typeface="Arial" pitchFamily="34" charset="0"/>
                        </a:rPr>
                        <a:t>1</a:t>
                      </a:r>
                      <a:endParaRPr kumimoji="0" lang="cs-CZ" sz="14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Verdana" pitchFamily="34" charset="0"/>
                          <a:cs typeface="Arial" pitchFamily="34" charset="0"/>
                        </a:rPr>
                        <a:t>2</a:t>
                      </a:r>
                      <a:endParaRPr kumimoji="0" lang="cs-CZ" sz="14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Verdana" pitchFamily="34" charset="0"/>
                          <a:cs typeface="Arial" pitchFamily="34" charset="0"/>
                        </a:rPr>
                        <a:t>3</a:t>
                      </a:r>
                      <a:endParaRPr kumimoji="0" lang="cs-CZ" sz="14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Verdana" pitchFamily="34" charset="0"/>
                          <a:cs typeface="Arial" pitchFamily="34" charset="0"/>
                        </a:rPr>
                        <a:t>4</a:t>
                      </a:r>
                      <a:endParaRPr kumimoji="0" lang="cs-CZ" sz="14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Verdana" pitchFamily="34" charset="0"/>
                          <a:cs typeface="Arial" pitchFamily="34" charset="0"/>
                        </a:rPr>
                        <a:t>5</a:t>
                      </a:r>
                      <a:endParaRPr kumimoji="0" lang="cs-CZ" sz="14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Verdana" pitchFamily="34" charset="0"/>
                          <a:cs typeface="Arial" pitchFamily="34" charset="0"/>
                        </a:rPr>
                        <a:t>6</a:t>
                      </a:r>
                      <a:endParaRPr kumimoji="0" lang="cs-CZ" sz="14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Verdana" pitchFamily="34" charset="0"/>
                          <a:cs typeface="Arial" pitchFamily="34" charset="0"/>
                        </a:rPr>
                        <a:t>∑ CF</a:t>
                      </a:r>
                      <a:endParaRPr kumimoji="0" lang="cs-CZ" sz="14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9250">
                <a:tc>
                  <a:txBody>
                    <a:bodyPr/>
                    <a:lstStyle/>
                    <a:p>
                      <a:pPr marL="0" marR="0" lvl="0" indent="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Verdana" pitchFamily="34" charset="0"/>
                          <a:cs typeface="Arial" pitchFamily="34" charset="0"/>
                        </a:rPr>
                        <a:t>CF A</a:t>
                      </a:r>
                      <a:endParaRPr kumimoji="0" lang="cs-CZ" sz="1400" b="0" i="0" u="none" strike="noStrike" cap="none" normalizeH="0" baseline="0">
                        <a:ln>
                          <a:noFill/>
                        </a:ln>
                        <a:solidFill>
                          <a:schemeClr val="tx1"/>
                        </a:solidFill>
                        <a:effectLst/>
                        <a:latin typeface="Verdana" pitchFamily="34" charset="0"/>
                      </a:endParaRPr>
                    </a:p>
                  </a:txBody>
                  <a:tcPr anchor="b"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cs typeface="Arial" pitchFamily="34" charset="0"/>
                        </a:rPr>
                        <a:t>300,0</a:t>
                      </a:r>
                      <a:endParaRPr kumimoji="0" lang="cs-CZ" sz="14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cs typeface="Arial" pitchFamily="34" charset="0"/>
                        </a:rPr>
                        <a:t>600,0</a:t>
                      </a:r>
                      <a:endParaRPr kumimoji="0" lang="cs-CZ" sz="14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cs typeface="Arial" pitchFamily="34" charset="0"/>
                        </a:rPr>
                        <a:t>400,0</a:t>
                      </a:r>
                      <a:endParaRPr kumimoji="0" lang="cs-CZ" sz="14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cs typeface="Arial" pitchFamily="34" charset="0"/>
                        </a:rPr>
                        <a:t>300,0</a:t>
                      </a:r>
                      <a:endParaRPr kumimoji="0" lang="cs-CZ" sz="14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cs typeface="Arial" pitchFamily="34" charset="0"/>
                        </a:rPr>
                        <a:t>200,0</a:t>
                      </a:r>
                      <a:endParaRPr kumimoji="0" lang="cs-CZ" sz="14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cs typeface="Arial" pitchFamily="34" charset="0"/>
                        </a:rPr>
                        <a:t>100,0</a:t>
                      </a:r>
                      <a:endParaRPr kumimoji="0" lang="cs-CZ" sz="14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1013">
                <a:tc>
                  <a:txBody>
                    <a:bodyPr/>
                    <a:lstStyle/>
                    <a:p>
                      <a:pPr marL="0" marR="0" lvl="0" indent="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Verdana" pitchFamily="34" charset="0"/>
                          <a:cs typeface="Arial" pitchFamily="34" charset="0"/>
                        </a:rPr>
                        <a:t>CF A kumul.</a:t>
                      </a:r>
                      <a:endParaRPr kumimoji="0" lang="cs-CZ" sz="1400" b="0" i="0" u="none" strike="noStrike" cap="none" normalizeH="0" baseline="0">
                        <a:ln>
                          <a:noFill/>
                        </a:ln>
                        <a:solidFill>
                          <a:schemeClr val="tx1"/>
                        </a:solidFill>
                        <a:effectLst/>
                        <a:latin typeface="Verdana" pitchFamily="34" charset="0"/>
                      </a:endParaRPr>
                    </a:p>
                  </a:txBody>
                  <a:tcPr anchor="b"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outerShdw blurRad="38100" dist="38100" dir="2700000" algn="tl">
                            <a:srgbClr val="C0C0C0"/>
                          </a:outerShdw>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outerShdw blurRad="38100" dist="38100" dir="2700000" algn="tl">
                            <a:srgbClr val="C0C0C0"/>
                          </a:outerShdw>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outerShdw blurRad="38100" dist="38100" dir="2700000" algn="tl">
                            <a:srgbClr val="C0C0C0"/>
                          </a:outerShdw>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outerShdw blurRad="38100" dist="38100" dir="2700000" algn="tl">
                            <a:srgbClr val="C0C0C0"/>
                          </a:outerShdw>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outerShdw blurRad="38100" dist="38100" dir="2700000" algn="tl">
                            <a:srgbClr val="C0C0C0"/>
                          </a:outerShdw>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outerShdw blurRad="38100" dist="38100" dir="2700000" algn="tl">
                            <a:srgbClr val="C0C0C0"/>
                          </a:outerShdw>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47663">
                <a:tc>
                  <a:txBody>
                    <a:bodyPr/>
                    <a:lstStyle/>
                    <a:p>
                      <a:pPr marL="0" marR="0" lvl="0" indent="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Verdana" pitchFamily="34" charset="0"/>
                          <a:cs typeface="Arial" pitchFamily="34" charset="0"/>
                        </a:rPr>
                        <a:t>CF B</a:t>
                      </a:r>
                      <a:endParaRPr kumimoji="0" lang="cs-CZ" sz="1400" b="0" i="0" u="none" strike="noStrike" cap="none" normalizeH="0" baseline="0">
                        <a:ln>
                          <a:noFill/>
                        </a:ln>
                        <a:solidFill>
                          <a:schemeClr val="tx1"/>
                        </a:solidFill>
                        <a:effectLst/>
                        <a:latin typeface="Verdana" pitchFamily="34" charset="0"/>
                      </a:endParaRPr>
                    </a:p>
                  </a:txBody>
                  <a:tcPr anchor="b"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cs typeface="Arial" pitchFamily="34" charset="0"/>
                        </a:rPr>
                        <a:t>100,0</a:t>
                      </a:r>
                      <a:endParaRPr kumimoji="0" lang="cs-CZ" sz="14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cs typeface="Arial" pitchFamily="34" charset="0"/>
                        </a:rPr>
                        <a:t>200,0</a:t>
                      </a:r>
                      <a:endParaRPr kumimoji="0" lang="cs-CZ" sz="14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cs typeface="Arial" pitchFamily="34" charset="0"/>
                        </a:rPr>
                        <a:t>300,0</a:t>
                      </a:r>
                      <a:endParaRPr kumimoji="0" lang="cs-CZ" sz="14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dirty="0">
                          <a:ln>
                            <a:noFill/>
                          </a:ln>
                          <a:solidFill>
                            <a:schemeClr val="tx1"/>
                          </a:solidFill>
                          <a:effectLst/>
                          <a:latin typeface="Verdana" pitchFamily="34" charset="0"/>
                          <a:cs typeface="Arial" pitchFamily="34" charset="0"/>
                        </a:rPr>
                        <a:t>400,0</a:t>
                      </a:r>
                      <a:endParaRPr kumimoji="0" lang="cs-CZ" sz="14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cs typeface="Arial" pitchFamily="34" charset="0"/>
                        </a:rPr>
                        <a:t>500,0</a:t>
                      </a:r>
                      <a:endParaRPr kumimoji="0" lang="cs-CZ" sz="14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cs typeface="Arial" pitchFamily="34" charset="0"/>
                        </a:rPr>
                        <a:t>600,0</a:t>
                      </a:r>
                      <a:endParaRPr kumimoji="0" lang="cs-CZ" sz="14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1013">
                <a:tc>
                  <a:txBody>
                    <a:bodyPr/>
                    <a:lstStyle/>
                    <a:p>
                      <a:pPr marL="0" marR="0" lvl="0" indent="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Verdana" pitchFamily="34" charset="0"/>
                          <a:cs typeface="Arial" pitchFamily="34" charset="0"/>
                        </a:rPr>
                        <a:t>CFB kumul.</a:t>
                      </a:r>
                      <a:endParaRPr kumimoji="0" lang="cs-CZ" sz="1400" b="0" i="0" u="none" strike="noStrike" cap="none" normalizeH="0" baseline="0">
                        <a:ln>
                          <a:noFill/>
                        </a:ln>
                        <a:solidFill>
                          <a:schemeClr val="tx1"/>
                        </a:solidFill>
                        <a:effectLst/>
                        <a:latin typeface="Verdana" pitchFamily="34" charset="0"/>
                      </a:endParaRPr>
                    </a:p>
                  </a:txBody>
                  <a:tcPr anchor="b"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outerShdw blurRad="38100" dist="38100" dir="2700000" algn="tl">
                            <a:srgbClr val="C0C0C0"/>
                          </a:outerShdw>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outerShdw blurRad="38100" dist="38100" dir="2700000" algn="tl">
                            <a:srgbClr val="C0C0C0"/>
                          </a:outerShdw>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outerShdw blurRad="38100" dist="38100" dir="2700000" algn="tl">
                            <a:srgbClr val="C0C0C0"/>
                          </a:outerShdw>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outerShdw blurRad="38100" dist="38100" dir="2700000" algn="tl">
                            <a:srgbClr val="C0C0C0"/>
                          </a:outerShdw>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outerShdw blurRad="38100" dist="38100" dir="2700000" algn="tl">
                            <a:srgbClr val="C0C0C0"/>
                          </a:outerShdw>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outerShdw blurRad="38100" dist="38100" dir="2700000" algn="tl">
                            <a:srgbClr val="C0C0C0"/>
                          </a:outerShdw>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47663">
                <a:tc>
                  <a:txBody>
                    <a:bodyPr/>
                    <a:lstStyle/>
                    <a:p>
                      <a:pPr marL="0" marR="0" lvl="0" indent="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Verdana" pitchFamily="34" charset="0"/>
                          <a:cs typeface="Arial" pitchFamily="34" charset="0"/>
                        </a:rPr>
                        <a:t>DCF A</a:t>
                      </a:r>
                      <a:endParaRPr kumimoji="0" lang="cs-CZ" sz="1400" b="0" i="0" u="none" strike="noStrike" cap="none" normalizeH="0" baseline="0">
                        <a:ln>
                          <a:noFill/>
                        </a:ln>
                        <a:solidFill>
                          <a:schemeClr val="tx1"/>
                        </a:solidFill>
                        <a:effectLst/>
                        <a:latin typeface="Verdana" pitchFamily="34" charset="0"/>
                      </a:endParaRPr>
                    </a:p>
                  </a:txBody>
                  <a:tcPr anchor="b"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dirty="0">
                          <a:ln>
                            <a:noFill/>
                          </a:ln>
                          <a:solidFill>
                            <a:schemeClr val="tx1"/>
                          </a:solidFill>
                          <a:effectLst/>
                          <a:latin typeface="Verdana" pitchFamily="34" charset="0"/>
                          <a:cs typeface="Arial" pitchFamily="34" charset="0"/>
                        </a:rPr>
                        <a:t>272,7</a:t>
                      </a:r>
                      <a:endParaRPr kumimoji="0" lang="cs-CZ" sz="14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cs typeface="Arial" pitchFamily="34" charset="0"/>
                        </a:rPr>
                        <a:t>495,9</a:t>
                      </a:r>
                      <a:endParaRPr kumimoji="0" lang="cs-CZ" sz="14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cs typeface="Arial" pitchFamily="34" charset="0"/>
                        </a:rPr>
                        <a:t>300,5</a:t>
                      </a:r>
                      <a:endParaRPr kumimoji="0" lang="cs-CZ" sz="14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cs typeface="Arial" pitchFamily="34" charset="0"/>
                        </a:rPr>
                        <a:t>204,9</a:t>
                      </a:r>
                      <a:endParaRPr kumimoji="0" lang="cs-CZ" sz="14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cs typeface="Arial" pitchFamily="34" charset="0"/>
                        </a:rPr>
                        <a:t>124,2</a:t>
                      </a:r>
                      <a:endParaRPr kumimoji="0" lang="cs-CZ" sz="14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cs typeface="Arial" pitchFamily="34" charset="0"/>
                        </a:rPr>
                        <a:t>56,4</a:t>
                      </a:r>
                      <a:endParaRPr kumimoji="0" lang="cs-CZ" sz="14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81013">
                <a:tc>
                  <a:txBody>
                    <a:bodyPr/>
                    <a:lstStyle/>
                    <a:p>
                      <a:pPr marL="0" marR="0" lvl="0" indent="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Verdana" pitchFamily="34" charset="0"/>
                          <a:cs typeface="Arial" pitchFamily="34" charset="0"/>
                        </a:rPr>
                        <a:t>DCF A kumul.</a:t>
                      </a:r>
                      <a:endParaRPr kumimoji="0" lang="cs-CZ" sz="1400" b="0" i="0" u="none" strike="noStrike" cap="none" normalizeH="0" baseline="0">
                        <a:ln>
                          <a:noFill/>
                        </a:ln>
                        <a:solidFill>
                          <a:schemeClr val="tx1"/>
                        </a:solidFill>
                        <a:effectLst/>
                        <a:latin typeface="Verdana" pitchFamily="34" charset="0"/>
                      </a:endParaRPr>
                    </a:p>
                  </a:txBody>
                  <a:tcPr anchor="b"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outerShdw blurRad="38100" dist="38100" dir="2700000" algn="tl">
                            <a:srgbClr val="C0C0C0"/>
                          </a:outerShdw>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outerShdw blurRad="38100" dist="38100" dir="2700000" algn="tl">
                            <a:srgbClr val="C0C0C0"/>
                          </a:outerShdw>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outerShdw blurRad="38100" dist="38100" dir="2700000" algn="tl">
                            <a:srgbClr val="C0C0C0"/>
                          </a:outerShdw>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outerShdw blurRad="38100" dist="38100" dir="2700000" algn="tl">
                            <a:srgbClr val="C0C0C0"/>
                          </a:outerShdw>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outerShdw blurRad="38100" dist="38100" dir="2700000" algn="tl">
                            <a:srgbClr val="C0C0C0"/>
                          </a:outerShdw>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outerShdw blurRad="38100" dist="38100" dir="2700000" algn="tl">
                            <a:srgbClr val="C0C0C0"/>
                          </a:outerShdw>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47663">
                <a:tc>
                  <a:txBody>
                    <a:bodyPr/>
                    <a:lstStyle/>
                    <a:p>
                      <a:pPr marL="0" marR="0" lvl="0" indent="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Verdana" pitchFamily="34" charset="0"/>
                          <a:cs typeface="Arial" pitchFamily="34" charset="0"/>
                        </a:rPr>
                        <a:t>DCF B</a:t>
                      </a:r>
                      <a:endParaRPr kumimoji="0" lang="cs-CZ" sz="1400" b="0" i="0" u="none" strike="noStrike" cap="none" normalizeH="0" baseline="0">
                        <a:ln>
                          <a:noFill/>
                        </a:ln>
                        <a:solidFill>
                          <a:schemeClr val="tx1"/>
                        </a:solidFill>
                        <a:effectLst/>
                        <a:latin typeface="Verdana" pitchFamily="34" charset="0"/>
                      </a:endParaRPr>
                    </a:p>
                  </a:txBody>
                  <a:tcPr anchor="b"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cs typeface="Arial" pitchFamily="34" charset="0"/>
                        </a:rPr>
                        <a:t>90,9</a:t>
                      </a:r>
                      <a:endParaRPr kumimoji="0" lang="cs-CZ" sz="14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cs typeface="Arial" pitchFamily="34" charset="0"/>
                        </a:rPr>
                        <a:t>165,3</a:t>
                      </a:r>
                      <a:endParaRPr kumimoji="0" lang="cs-CZ" sz="14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cs typeface="Arial" pitchFamily="34" charset="0"/>
                        </a:rPr>
                        <a:t>225,4</a:t>
                      </a:r>
                      <a:endParaRPr kumimoji="0" lang="cs-CZ" sz="14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cs typeface="Arial" pitchFamily="34" charset="0"/>
                        </a:rPr>
                        <a:t>273,2</a:t>
                      </a:r>
                      <a:endParaRPr kumimoji="0" lang="cs-CZ" sz="14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cs typeface="Arial" pitchFamily="34" charset="0"/>
                        </a:rPr>
                        <a:t>310,5</a:t>
                      </a:r>
                      <a:endParaRPr kumimoji="0" lang="cs-CZ" sz="14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a:ln>
                            <a:noFill/>
                          </a:ln>
                          <a:solidFill>
                            <a:schemeClr val="tx1"/>
                          </a:solidFill>
                          <a:effectLst/>
                          <a:latin typeface="Verdana" pitchFamily="34" charset="0"/>
                          <a:cs typeface="Arial" pitchFamily="34" charset="0"/>
                        </a:rPr>
                        <a:t>338,7</a:t>
                      </a:r>
                      <a:endParaRPr kumimoji="0" lang="cs-CZ" sz="14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81013">
                <a:tc>
                  <a:txBody>
                    <a:bodyPr/>
                    <a:lstStyle/>
                    <a:p>
                      <a:pPr marL="0" marR="0" lvl="0" indent="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1" i="0" u="none" strike="noStrike" cap="none" normalizeH="0" baseline="0">
                          <a:ln>
                            <a:noFill/>
                          </a:ln>
                          <a:solidFill>
                            <a:schemeClr val="tx1"/>
                          </a:solidFill>
                          <a:effectLst/>
                          <a:latin typeface="Verdana" pitchFamily="34" charset="0"/>
                          <a:cs typeface="Arial" pitchFamily="34" charset="0"/>
                        </a:rPr>
                        <a:t>DCF B kumul.</a:t>
                      </a:r>
                      <a:endParaRPr kumimoji="0" lang="cs-CZ" sz="1400" b="0" i="0" u="none" strike="noStrike" cap="none" normalizeH="0" baseline="0">
                        <a:ln>
                          <a:noFill/>
                        </a:ln>
                        <a:solidFill>
                          <a:schemeClr val="tx1"/>
                        </a:solidFill>
                        <a:effectLst/>
                        <a:latin typeface="Verdana" pitchFamily="34" charset="0"/>
                      </a:endParaRPr>
                    </a:p>
                  </a:txBody>
                  <a:tcPr anchor="b"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outerShdw blurRad="38100" dist="38100" dir="2700000" algn="tl">
                            <a:srgbClr val="C0C0C0"/>
                          </a:outerShdw>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outerShdw blurRad="38100" dist="38100" dir="2700000" algn="tl">
                            <a:srgbClr val="C0C0C0"/>
                          </a:outerShdw>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outerShdw blurRad="38100" dist="38100" dir="2700000" algn="tl">
                            <a:srgbClr val="C0C0C0"/>
                          </a:outerShdw>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outerShdw blurRad="38100" dist="38100" dir="2700000" algn="tl">
                            <a:srgbClr val="C0C0C0"/>
                          </a:outerShdw>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outerShdw blurRad="38100" dist="38100" dir="2700000" algn="tl">
                            <a:srgbClr val="C0C0C0"/>
                          </a:outerShdw>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400" b="0" i="0" u="none" strike="noStrike" cap="none" normalizeH="0" baseline="0">
                        <a:ln>
                          <a:noFill/>
                        </a:ln>
                        <a:solidFill>
                          <a:schemeClr val="tx1"/>
                        </a:solidFill>
                        <a:effectLst>
                          <a:outerShdw blurRad="38100" dist="38100" dir="2700000" algn="tl">
                            <a:srgbClr val="C0C0C0"/>
                          </a:outerShdw>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400" b="0" i="0" u="none" strike="noStrike" cap="none" normalizeH="0" baseline="0" dirty="0">
                          <a:ln>
                            <a:noFill/>
                          </a:ln>
                          <a:solidFill>
                            <a:schemeClr val="tx1"/>
                          </a:solidFill>
                          <a:effectLst/>
                          <a:latin typeface="Verdana" pitchFamily="34" charset="0"/>
                          <a:cs typeface="Arial" pitchFamily="34" charset="0"/>
                        </a:rPr>
                        <a:t> </a:t>
                      </a:r>
                      <a:endParaRPr kumimoji="0" lang="cs-CZ" sz="14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2" name="TextovéPole 1"/>
          <p:cNvSpPr txBox="1"/>
          <p:nvPr/>
        </p:nvSpPr>
        <p:spPr>
          <a:xfrm>
            <a:off x="368605" y="1561147"/>
            <a:ext cx="8713483" cy="954107"/>
          </a:xfrm>
          <a:prstGeom prst="rect">
            <a:avLst/>
          </a:prstGeom>
          <a:noFill/>
        </p:spPr>
        <p:txBody>
          <a:bodyPr wrap="square" rtlCol="0">
            <a:spAutoFit/>
          </a:bodyPr>
          <a:lstStyle/>
          <a:p>
            <a:r>
              <a:rPr lang="cs-CZ" sz="2800" b="1" dirty="0"/>
              <a:t>Kapitálový výdaj 1 mil. Kč. Určete dobu splacení u projektu A </a:t>
            </a:r>
            <a:r>
              <a:rPr lang="cs-CZ" sz="2800" b="1" dirty="0" err="1"/>
              <a:t>a</a:t>
            </a:r>
            <a:r>
              <a:rPr lang="cs-CZ" sz="2800" b="1" dirty="0"/>
              <a:t> B</a:t>
            </a:r>
          </a:p>
        </p:txBody>
      </p:sp>
    </p:spTree>
    <p:extLst>
      <p:ext uri="{BB962C8B-B14F-4D97-AF65-F5344CB8AC3E}">
        <p14:creationId xmlns:p14="http://schemas.microsoft.com/office/powerpoint/2010/main" val="16483665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fld id="{1A6FE1EF-AA65-4FB0-8885-6A60BC9642D5}" type="slidenum">
              <a:rPr lang="cs-CZ"/>
              <a:pPr/>
              <a:t>23</a:t>
            </a:fld>
            <a:endParaRPr lang="cs-CZ" dirty="0"/>
          </a:p>
        </p:txBody>
      </p:sp>
      <p:sp>
        <p:nvSpPr>
          <p:cNvPr id="73730" name="Rectangle 2"/>
          <p:cNvSpPr>
            <a:spLocks noGrp="1" noChangeArrowheads="1"/>
          </p:cNvSpPr>
          <p:nvPr>
            <p:ph type="body" idx="1"/>
          </p:nvPr>
        </p:nvSpPr>
        <p:spPr>
          <a:xfrm>
            <a:off x="323528" y="1125538"/>
            <a:ext cx="8445822" cy="5615830"/>
          </a:xfrm>
        </p:spPr>
        <p:txBody>
          <a:bodyPr/>
          <a:lstStyle/>
          <a:p>
            <a:pPr>
              <a:lnSpc>
                <a:spcPct val="90000"/>
              </a:lnSpc>
              <a:buFont typeface="Wingdings" pitchFamily="2" charset="2"/>
              <a:buNone/>
            </a:pPr>
            <a:r>
              <a:rPr lang="cs-CZ" sz="2400" dirty="0">
                <a:latin typeface="Times New Roman" pitchFamily="18" charset="0"/>
              </a:rPr>
              <a:t>Jedná se o další charakteristiku projektu, která slouží k jeho  přijetí nebo zamítnutí. 	</a:t>
            </a:r>
          </a:p>
          <a:p>
            <a:pPr>
              <a:lnSpc>
                <a:spcPct val="90000"/>
              </a:lnSpc>
              <a:buFont typeface="Wingdings" pitchFamily="2" charset="2"/>
              <a:buNone/>
            </a:pPr>
            <a:r>
              <a:rPr lang="cs-CZ" sz="2400" dirty="0">
                <a:latin typeface="Times New Roman" pitchFamily="18" charset="0"/>
              </a:rPr>
              <a:t>Metoda NPV bývá doplněna ještě o </a:t>
            </a:r>
            <a:r>
              <a:rPr lang="cs-CZ" sz="2400" b="1" dirty="0">
                <a:latin typeface="Times New Roman" pitchFamily="18" charset="0"/>
              </a:rPr>
              <a:t>index současné hodnoty</a:t>
            </a:r>
            <a:r>
              <a:rPr lang="cs-CZ" sz="2400" dirty="0">
                <a:latin typeface="Times New Roman" pitchFamily="18" charset="0"/>
              </a:rPr>
              <a:t>, nebo-</a:t>
            </a:r>
            <a:r>
              <a:rPr lang="cs-CZ" sz="2400" dirty="0" err="1">
                <a:latin typeface="Times New Roman" pitchFamily="18" charset="0"/>
              </a:rPr>
              <a:t>li</a:t>
            </a:r>
            <a:r>
              <a:rPr lang="cs-CZ" sz="2400" dirty="0">
                <a:latin typeface="Times New Roman" pitchFamily="18" charset="0"/>
              </a:rPr>
              <a:t> </a:t>
            </a:r>
            <a:r>
              <a:rPr lang="cs-CZ" sz="2400" b="1" dirty="0">
                <a:latin typeface="Times New Roman" pitchFamily="18" charset="0"/>
              </a:rPr>
              <a:t>index výnosnosti</a:t>
            </a:r>
          </a:p>
          <a:p>
            <a:pPr algn="ctr">
              <a:lnSpc>
                <a:spcPct val="90000"/>
              </a:lnSpc>
              <a:buFont typeface="Wingdings" pitchFamily="2" charset="2"/>
              <a:buNone/>
            </a:pPr>
            <a:r>
              <a:rPr lang="cs-CZ" sz="2400" b="1" dirty="0">
                <a:latin typeface="Times New Roman" pitchFamily="18" charset="0"/>
              </a:rPr>
              <a:t>IV = SHCF / IN</a:t>
            </a:r>
          </a:p>
          <a:p>
            <a:pPr algn="ctr">
              <a:lnSpc>
                <a:spcPct val="90000"/>
              </a:lnSpc>
              <a:buFont typeface="Wingdings" pitchFamily="2" charset="2"/>
              <a:buNone/>
            </a:pPr>
            <a:endParaRPr lang="cs-CZ" sz="800" b="1" dirty="0">
              <a:latin typeface="Times New Roman" pitchFamily="18" charset="0"/>
            </a:endParaRPr>
          </a:p>
          <a:p>
            <a:pPr algn="ctr">
              <a:lnSpc>
                <a:spcPct val="90000"/>
              </a:lnSpc>
              <a:buFont typeface="Wingdings" pitchFamily="2" charset="2"/>
              <a:buNone/>
            </a:pPr>
            <a:r>
              <a:rPr lang="cs-CZ" sz="2400" dirty="0">
                <a:latin typeface="Times New Roman" pitchFamily="18" charset="0"/>
              </a:rPr>
              <a:t>Je-li </a:t>
            </a:r>
            <a:r>
              <a:rPr lang="cs-CZ" sz="2400" b="1" dirty="0">
                <a:latin typeface="Times New Roman" pitchFamily="18" charset="0"/>
              </a:rPr>
              <a:t>IV</a:t>
            </a:r>
            <a:r>
              <a:rPr lang="en-US" sz="2400" b="1" dirty="0">
                <a:latin typeface="Times New Roman" pitchFamily="18" charset="0"/>
              </a:rPr>
              <a:t>&gt;</a:t>
            </a:r>
            <a:r>
              <a:rPr lang="cs-CZ" sz="2400" b="1" dirty="0">
                <a:latin typeface="Times New Roman" pitchFamily="18" charset="0"/>
              </a:rPr>
              <a:t>1</a:t>
            </a:r>
            <a:r>
              <a:rPr lang="cs-CZ" sz="2400" dirty="0">
                <a:latin typeface="Times New Roman" pitchFamily="18" charset="0"/>
              </a:rPr>
              <a:t>, můžeme investici přijmout.</a:t>
            </a:r>
          </a:p>
          <a:p>
            <a:pPr algn="ctr">
              <a:lnSpc>
                <a:spcPct val="90000"/>
              </a:lnSpc>
              <a:buFont typeface="Wingdings" pitchFamily="2" charset="2"/>
              <a:buNone/>
            </a:pPr>
            <a:r>
              <a:rPr lang="cs-CZ" sz="2400" dirty="0">
                <a:latin typeface="Times New Roman" pitchFamily="18" charset="0"/>
              </a:rPr>
              <a:t>Je-li </a:t>
            </a:r>
            <a:r>
              <a:rPr lang="cs-CZ" sz="2400" b="1" dirty="0">
                <a:latin typeface="Times New Roman" pitchFamily="18" charset="0"/>
              </a:rPr>
              <a:t>IV</a:t>
            </a:r>
            <a:r>
              <a:rPr lang="en-US" sz="2400" b="1" dirty="0">
                <a:latin typeface="Times New Roman" pitchFamily="18" charset="0"/>
              </a:rPr>
              <a:t>&lt;</a:t>
            </a:r>
            <a:r>
              <a:rPr lang="cs-CZ" sz="2400" b="1" dirty="0">
                <a:latin typeface="Times New Roman" pitchFamily="18" charset="0"/>
              </a:rPr>
              <a:t>1</a:t>
            </a:r>
            <a:r>
              <a:rPr lang="cs-CZ" sz="2400" dirty="0">
                <a:latin typeface="Times New Roman" pitchFamily="18" charset="0"/>
              </a:rPr>
              <a:t>, potom projekt nelze doporučit k přijetí.</a:t>
            </a:r>
          </a:p>
          <a:p>
            <a:pPr algn="ctr">
              <a:lnSpc>
                <a:spcPct val="90000"/>
              </a:lnSpc>
              <a:buFont typeface="Wingdings" pitchFamily="2" charset="2"/>
              <a:buNone/>
            </a:pPr>
            <a:endParaRPr lang="cs-CZ" sz="800" dirty="0">
              <a:latin typeface="Times New Roman" pitchFamily="18" charset="0"/>
            </a:endParaRPr>
          </a:p>
          <a:p>
            <a:pPr>
              <a:lnSpc>
                <a:spcPct val="90000"/>
              </a:lnSpc>
              <a:buFont typeface="Wingdings" pitchFamily="2" charset="2"/>
              <a:buNone/>
            </a:pPr>
            <a:endParaRPr lang="cs-CZ" sz="2400" b="1" dirty="0">
              <a:latin typeface="Times New Roman" pitchFamily="18" charset="0"/>
            </a:endParaRPr>
          </a:p>
          <a:p>
            <a:pPr>
              <a:lnSpc>
                <a:spcPct val="90000"/>
              </a:lnSpc>
              <a:buFont typeface="Wingdings" pitchFamily="2" charset="2"/>
              <a:buNone/>
            </a:pPr>
            <a:r>
              <a:rPr lang="cs-CZ" sz="2400" b="1" dirty="0">
                <a:latin typeface="Times New Roman" pitchFamily="18" charset="0"/>
              </a:rPr>
              <a:t>Příklad</a:t>
            </a:r>
            <a:r>
              <a:rPr lang="cs-CZ" sz="2400" dirty="0">
                <a:latin typeface="Times New Roman" pitchFamily="18" charset="0"/>
              </a:rPr>
              <a:t> viz metoda doby splácení: </a:t>
            </a:r>
          </a:p>
          <a:p>
            <a:pPr>
              <a:lnSpc>
                <a:spcPct val="90000"/>
              </a:lnSpc>
              <a:buFont typeface="Wingdings" pitchFamily="2" charset="2"/>
              <a:buNone/>
            </a:pPr>
            <a:r>
              <a:rPr lang="cs-CZ" sz="2400" dirty="0">
                <a:latin typeface="Times New Roman" pitchFamily="18" charset="0"/>
              </a:rPr>
              <a:t>IV</a:t>
            </a:r>
            <a:r>
              <a:rPr lang="cs-CZ" sz="2400" baseline="-25000" dirty="0">
                <a:latin typeface="Times New Roman" pitchFamily="18" charset="0"/>
              </a:rPr>
              <a:t>A</a:t>
            </a:r>
            <a:r>
              <a:rPr lang="cs-CZ" sz="2400" dirty="0">
                <a:latin typeface="Times New Roman" pitchFamily="18" charset="0"/>
              </a:rPr>
              <a:t> =</a:t>
            </a:r>
          </a:p>
          <a:p>
            <a:pPr>
              <a:lnSpc>
                <a:spcPct val="90000"/>
              </a:lnSpc>
              <a:buFont typeface="Wingdings" pitchFamily="2" charset="2"/>
              <a:buNone/>
            </a:pPr>
            <a:r>
              <a:rPr lang="cs-CZ" sz="2400" dirty="0">
                <a:latin typeface="Times New Roman" pitchFamily="18" charset="0"/>
              </a:rPr>
              <a:t>IV</a:t>
            </a:r>
            <a:r>
              <a:rPr lang="cs-CZ" sz="2400" baseline="-25000" dirty="0">
                <a:latin typeface="Times New Roman" pitchFamily="18" charset="0"/>
              </a:rPr>
              <a:t>B</a:t>
            </a:r>
            <a:r>
              <a:rPr lang="cs-CZ" sz="2400" dirty="0">
                <a:latin typeface="Times New Roman" pitchFamily="18" charset="0"/>
              </a:rPr>
              <a:t> =</a:t>
            </a:r>
          </a:p>
          <a:p>
            <a:pPr>
              <a:lnSpc>
                <a:spcPct val="90000"/>
              </a:lnSpc>
              <a:buFont typeface="Wingdings" pitchFamily="2" charset="2"/>
              <a:buNone/>
            </a:pPr>
            <a:endParaRPr lang="cs-CZ" sz="2400" dirty="0">
              <a:latin typeface="Times New Roman" pitchFamily="18" charset="0"/>
            </a:endParaRPr>
          </a:p>
          <a:p>
            <a:pPr>
              <a:lnSpc>
                <a:spcPct val="90000"/>
              </a:lnSpc>
              <a:buFont typeface="Wingdings" pitchFamily="2" charset="2"/>
              <a:buNone/>
            </a:pPr>
            <a:r>
              <a:rPr lang="cs-CZ" sz="2400" dirty="0">
                <a:latin typeface="Times New Roman" pitchFamily="18" charset="0"/>
              </a:rPr>
              <a:t>	</a:t>
            </a:r>
          </a:p>
        </p:txBody>
      </p:sp>
      <p:sp>
        <p:nvSpPr>
          <p:cNvPr id="73731" name="Text Box 3"/>
          <p:cNvSpPr txBox="1">
            <a:spLocks noChangeArrowheads="1"/>
          </p:cNvSpPr>
          <p:nvPr/>
        </p:nvSpPr>
        <p:spPr bwMode="auto">
          <a:xfrm>
            <a:off x="355439" y="522223"/>
            <a:ext cx="8382000" cy="641350"/>
          </a:xfrm>
          <a:prstGeom prst="rect">
            <a:avLst/>
          </a:prstGeom>
          <a:noFill/>
          <a:ln>
            <a:noFill/>
          </a:ln>
          <a:effectLst/>
          <a:extLst>
            <a:ext uri="{909E8E84-426E-40DD-AFC4-6F175D3DCCD1}">
              <a14:hiddenFill xmlns:a14="http://schemas.microsoft.com/office/drawing/2010/main">
                <a:gradFill rotWithShape="0">
                  <a:gsLst>
                    <a:gs pos="0">
                      <a:srgbClr val="0000FF"/>
                    </a:gs>
                    <a:gs pos="100000">
                      <a:srgbClr val="FFFFFF"/>
                    </a:gs>
                  </a:gsLst>
                  <a:lin ang="5400000" scaled="1"/>
                </a:gradFill>
              </a14:hiddenFill>
            </a:ext>
            <a:ext uri="{91240B29-F687-4F45-9708-019B960494DF}">
              <a14:hiddenLine xmlns:a14="http://schemas.microsoft.com/office/drawing/2010/main" w="9525">
                <a:solidFill>
                  <a:schemeClr val="bg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cs-CZ" sz="3600" b="1" dirty="0">
                <a:solidFill>
                  <a:schemeClr val="tx2"/>
                </a:solidFill>
                <a:latin typeface="Times New Roman" pitchFamily="18" charset="0"/>
              </a:rPr>
              <a:t>Index výnosnosti (ziskovosti)</a:t>
            </a:r>
          </a:p>
        </p:txBody>
      </p:sp>
    </p:spTree>
    <p:extLst>
      <p:ext uri="{BB962C8B-B14F-4D97-AF65-F5344CB8AC3E}">
        <p14:creationId xmlns:p14="http://schemas.microsoft.com/office/powerpoint/2010/main" val="3801251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730">
                                            <p:txEl>
                                              <p:pRg st="9" end="9"/>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3730">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fld id="{1A6FE1EF-AA65-4FB0-8885-6A60BC9642D5}" type="slidenum">
              <a:rPr lang="cs-CZ"/>
              <a:pPr/>
              <a:t>24</a:t>
            </a:fld>
            <a:endParaRPr lang="cs-CZ" dirty="0"/>
          </a:p>
        </p:txBody>
      </p:sp>
      <p:sp>
        <p:nvSpPr>
          <p:cNvPr id="73730" name="Rectangle 2"/>
          <p:cNvSpPr>
            <a:spLocks noGrp="1" noChangeArrowheads="1"/>
          </p:cNvSpPr>
          <p:nvPr>
            <p:ph type="body" idx="1"/>
          </p:nvPr>
        </p:nvSpPr>
        <p:spPr>
          <a:xfrm>
            <a:off x="323528" y="1125538"/>
            <a:ext cx="8445822" cy="2447478"/>
          </a:xfrm>
        </p:spPr>
        <p:txBody>
          <a:bodyPr/>
          <a:lstStyle/>
          <a:p>
            <a:pPr>
              <a:lnSpc>
                <a:spcPct val="90000"/>
              </a:lnSpc>
            </a:pPr>
            <a:r>
              <a:rPr lang="cs-CZ" sz="2400" dirty="0">
                <a:latin typeface="Times New Roman" pitchFamily="18" charset="0"/>
              </a:rPr>
              <a:t>Příklad: Na základě indexu ziskovosti rozhodněte, který ze tří projektů doporučíte k přijetí. Tabulka obsahuje čas v rocích, kdy nastává platba a výši platby v tisících. Předpokládejte, že běžně dostupná úroková míra pro srovnatelné projekty činí 8 % p. a.</a:t>
            </a:r>
          </a:p>
        </p:txBody>
      </p:sp>
      <p:sp>
        <p:nvSpPr>
          <p:cNvPr id="73731" name="Text Box 3"/>
          <p:cNvSpPr txBox="1">
            <a:spLocks noChangeArrowheads="1"/>
          </p:cNvSpPr>
          <p:nvPr/>
        </p:nvSpPr>
        <p:spPr bwMode="auto">
          <a:xfrm>
            <a:off x="355439" y="552726"/>
            <a:ext cx="8382000" cy="641350"/>
          </a:xfrm>
          <a:prstGeom prst="rect">
            <a:avLst/>
          </a:prstGeom>
          <a:noFill/>
          <a:ln>
            <a:noFill/>
          </a:ln>
          <a:effectLst/>
          <a:extLst>
            <a:ext uri="{909E8E84-426E-40DD-AFC4-6F175D3DCCD1}">
              <a14:hiddenFill xmlns:a14="http://schemas.microsoft.com/office/drawing/2010/main">
                <a:gradFill rotWithShape="0">
                  <a:gsLst>
                    <a:gs pos="0">
                      <a:srgbClr val="0000FF"/>
                    </a:gs>
                    <a:gs pos="100000">
                      <a:srgbClr val="FFFFFF"/>
                    </a:gs>
                  </a:gsLst>
                  <a:lin ang="5400000" scaled="1"/>
                </a:gradFill>
              </a14:hiddenFill>
            </a:ext>
            <a:ext uri="{91240B29-F687-4F45-9708-019B960494DF}">
              <a14:hiddenLine xmlns:a14="http://schemas.microsoft.com/office/drawing/2010/main" w="9525">
                <a:solidFill>
                  <a:schemeClr val="bg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cs-CZ" sz="3600" b="1" dirty="0">
                <a:solidFill>
                  <a:schemeClr val="tx2"/>
                </a:solidFill>
                <a:latin typeface="Times New Roman" pitchFamily="18" charset="0"/>
              </a:rPr>
              <a:t>Index výnosnosti (ziskovosti)</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496" y="2924944"/>
            <a:ext cx="8094064" cy="11521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815009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3"/>
          <p:cNvSpPr>
            <a:spLocks noGrp="1"/>
          </p:cNvSpPr>
          <p:nvPr>
            <p:ph type="sldNum" sz="quarter" idx="12"/>
          </p:nvPr>
        </p:nvSpPr>
        <p:spPr/>
        <p:txBody>
          <a:bodyPr/>
          <a:lstStyle/>
          <a:p>
            <a:fld id="{22918727-71D2-4FE3-9D9C-BFAF946408B2}" type="slidenum">
              <a:rPr lang="cs-CZ"/>
              <a:pPr/>
              <a:t>25</a:t>
            </a:fld>
            <a:endParaRPr lang="cs-CZ"/>
          </a:p>
        </p:txBody>
      </p:sp>
      <p:sp>
        <p:nvSpPr>
          <p:cNvPr id="113666" name="Text Box 2"/>
          <p:cNvSpPr txBox="1">
            <a:spLocks noChangeArrowheads="1"/>
          </p:cNvSpPr>
          <p:nvPr/>
        </p:nvSpPr>
        <p:spPr bwMode="auto">
          <a:xfrm>
            <a:off x="582488" y="768350"/>
            <a:ext cx="8382000" cy="579437"/>
          </a:xfrm>
          <a:prstGeom prst="rect">
            <a:avLst/>
          </a:prstGeom>
          <a:noFill/>
          <a:ln>
            <a:noFill/>
          </a:ln>
          <a:effectLst/>
          <a:extLst>
            <a:ext uri="{909E8E84-426E-40DD-AFC4-6F175D3DCCD1}">
              <a14:hiddenFill xmlns:a14="http://schemas.microsoft.com/office/drawing/2010/main">
                <a:gradFill rotWithShape="0">
                  <a:gsLst>
                    <a:gs pos="0">
                      <a:srgbClr val="0000FF"/>
                    </a:gs>
                    <a:gs pos="100000">
                      <a:srgbClr val="FFFFFF"/>
                    </a:gs>
                  </a:gsLst>
                  <a:lin ang="5400000" scaled="1"/>
                </a:gradFill>
              </a14:hiddenFill>
            </a:ext>
            <a:ext uri="{91240B29-F687-4F45-9708-019B960494DF}">
              <a14:hiddenLine xmlns:a14="http://schemas.microsoft.com/office/drawing/2010/main" w="9525" algn="ctr">
                <a:solidFill>
                  <a:schemeClr val="bg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cs-CZ" sz="3200" b="1">
                <a:solidFill>
                  <a:schemeClr val="tx2"/>
                </a:solidFill>
                <a:latin typeface="Times New Roman" pitchFamily="18" charset="0"/>
              </a:rPr>
              <a:t>Hodnocení investic - postup</a:t>
            </a:r>
          </a:p>
        </p:txBody>
      </p:sp>
      <p:sp>
        <p:nvSpPr>
          <p:cNvPr id="113667" name="Text Box 3"/>
          <p:cNvSpPr txBox="1">
            <a:spLocks noChangeArrowheads="1"/>
          </p:cNvSpPr>
          <p:nvPr/>
        </p:nvSpPr>
        <p:spPr bwMode="auto">
          <a:xfrm>
            <a:off x="395288" y="1772816"/>
            <a:ext cx="8569200" cy="3539430"/>
          </a:xfrm>
          <a:prstGeom prst="rect">
            <a:avLst/>
          </a:prstGeom>
          <a:noFill/>
          <a:ln>
            <a:noFill/>
          </a:ln>
          <a:effectLst/>
          <a:extLst>
            <a:ext uri="{909E8E84-426E-40DD-AFC4-6F175D3DCCD1}">
              <a14:hiddenFill xmlns:a14="http://schemas.microsoft.com/office/drawing/2010/main">
                <a:gradFill rotWithShape="0">
                  <a:gsLst>
                    <a:gs pos="0">
                      <a:srgbClr val="0000FF"/>
                    </a:gs>
                    <a:gs pos="100000">
                      <a:srgbClr val="FFFFFF"/>
                    </a:gs>
                  </a:gsLst>
                  <a:lin ang="5400000" scaled="1"/>
                </a:gradFill>
              </a14:hiddenFill>
            </a:ext>
            <a:ext uri="{91240B29-F687-4F45-9708-019B960494DF}">
              <a14:hiddenLine xmlns:a14="http://schemas.microsoft.com/office/drawing/2010/main" w="9525">
                <a:solidFill>
                  <a:schemeClr val="bg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87325" indent="-187325">
              <a:defRPr>
                <a:solidFill>
                  <a:schemeClr val="tx1"/>
                </a:solidFill>
                <a:latin typeface="Arial" pitchFamily="34" charset="0"/>
              </a:defRPr>
            </a:lvl1pPr>
            <a:lvl2pPr marL="2646363" indent="-457200">
              <a:defRPr>
                <a:solidFill>
                  <a:schemeClr val="tx1"/>
                </a:solidFill>
                <a:latin typeface="Arial" pitchFamily="34" charset="0"/>
              </a:defRPr>
            </a:lvl2pPr>
            <a:lvl3pPr marL="2836863" indent="-457200">
              <a:defRPr>
                <a:solidFill>
                  <a:schemeClr val="tx1"/>
                </a:solidFill>
                <a:latin typeface="Arial" pitchFamily="34" charset="0"/>
              </a:defRPr>
            </a:lvl3pPr>
            <a:lvl4pPr marL="3027363" indent="-457200">
              <a:defRPr>
                <a:solidFill>
                  <a:schemeClr val="tx1"/>
                </a:solidFill>
                <a:latin typeface="Arial" pitchFamily="34" charset="0"/>
              </a:defRPr>
            </a:lvl4pPr>
            <a:lvl5pPr marL="3217863" indent="-457200">
              <a:defRPr>
                <a:solidFill>
                  <a:schemeClr val="tx1"/>
                </a:solidFill>
                <a:latin typeface="Arial" pitchFamily="34" charset="0"/>
              </a:defRPr>
            </a:lvl5pPr>
            <a:lvl6pPr marL="3675063" indent="-457200" fontAlgn="base">
              <a:spcBef>
                <a:spcPct val="0"/>
              </a:spcBef>
              <a:spcAft>
                <a:spcPct val="0"/>
              </a:spcAft>
              <a:defRPr>
                <a:solidFill>
                  <a:schemeClr val="tx1"/>
                </a:solidFill>
                <a:latin typeface="Arial" pitchFamily="34" charset="0"/>
              </a:defRPr>
            </a:lvl6pPr>
            <a:lvl7pPr marL="4132263" indent="-457200" fontAlgn="base">
              <a:spcBef>
                <a:spcPct val="0"/>
              </a:spcBef>
              <a:spcAft>
                <a:spcPct val="0"/>
              </a:spcAft>
              <a:defRPr>
                <a:solidFill>
                  <a:schemeClr val="tx1"/>
                </a:solidFill>
                <a:latin typeface="Arial" pitchFamily="34" charset="0"/>
              </a:defRPr>
            </a:lvl7pPr>
            <a:lvl8pPr marL="4589463" indent="-457200" fontAlgn="base">
              <a:spcBef>
                <a:spcPct val="0"/>
              </a:spcBef>
              <a:spcAft>
                <a:spcPct val="0"/>
              </a:spcAft>
              <a:defRPr>
                <a:solidFill>
                  <a:schemeClr val="tx1"/>
                </a:solidFill>
                <a:latin typeface="Arial" pitchFamily="34" charset="0"/>
              </a:defRPr>
            </a:lvl8pPr>
            <a:lvl9pPr marL="5046663" indent="-457200" fontAlgn="base">
              <a:spcBef>
                <a:spcPct val="0"/>
              </a:spcBef>
              <a:spcAft>
                <a:spcPct val="0"/>
              </a:spcAft>
              <a:defRPr>
                <a:solidFill>
                  <a:schemeClr val="tx1"/>
                </a:solidFill>
                <a:latin typeface="Arial" pitchFamily="34" charset="0"/>
              </a:defRPr>
            </a:lvl9pPr>
          </a:lstStyle>
          <a:p>
            <a:pPr marL="514350" indent="-514350" algn="just" eaLnBrk="0" hangingPunct="0">
              <a:buFont typeface="+mj-lt"/>
              <a:buAutoNum type="arabicPeriod"/>
            </a:pPr>
            <a:r>
              <a:rPr lang="cs-CZ" sz="2800" b="1" dirty="0">
                <a:latin typeface="Times New Roman" pitchFamily="18" charset="0"/>
              </a:rPr>
              <a:t>P</a:t>
            </a:r>
            <a:r>
              <a:rPr lang="cs-CZ" sz="2800" b="1" dirty="0">
                <a:latin typeface="Times New Roman" pitchFamily="18" charset="0"/>
                <a:cs typeface="Times New Roman" pitchFamily="18" charset="0"/>
              </a:rPr>
              <a:t>osouzení finanční situace podniku </a:t>
            </a:r>
            <a:r>
              <a:rPr lang="cs-CZ" sz="2800" dirty="0">
                <a:latin typeface="Times New Roman" pitchFamily="18" charset="0"/>
                <a:cs typeface="Times New Roman" pitchFamily="18" charset="0"/>
              </a:rPr>
              <a:t>(finanční analýza podniku)</a:t>
            </a:r>
            <a:r>
              <a:rPr lang="cs-CZ" sz="2800" b="1" dirty="0">
                <a:latin typeface="Times New Roman" pitchFamily="18" charset="0"/>
              </a:rPr>
              <a:t> </a:t>
            </a:r>
          </a:p>
          <a:p>
            <a:pPr marL="514350" indent="-514350" algn="just" eaLnBrk="0" hangingPunct="0">
              <a:buFont typeface="+mj-lt"/>
              <a:buAutoNum type="arabicPeriod"/>
            </a:pPr>
            <a:r>
              <a:rPr lang="cs-CZ" sz="2800" b="1" dirty="0">
                <a:latin typeface="Times New Roman" pitchFamily="18" charset="0"/>
              </a:rPr>
              <a:t>U</a:t>
            </a:r>
            <a:r>
              <a:rPr lang="cs-CZ" sz="2800" b="1" dirty="0">
                <a:latin typeface="Times New Roman" pitchFamily="18" charset="0"/>
                <a:cs typeface="Times New Roman" pitchFamily="18" charset="0"/>
              </a:rPr>
              <a:t>rčení kapitálových výdajů na investici</a:t>
            </a:r>
            <a:endParaRPr lang="cs-CZ" sz="2800" b="1" dirty="0">
              <a:latin typeface="Times New Roman" pitchFamily="18" charset="0"/>
            </a:endParaRPr>
          </a:p>
          <a:p>
            <a:pPr marL="514350" indent="-514350" algn="just" eaLnBrk="0" hangingPunct="0">
              <a:buFont typeface="+mj-lt"/>
              <a:buAutoNum type="arabicPeriod"/>
            </a:pPr>
            <a:r>
              <a:rPr lang="cs-CZ" sz="2800" b="1" dirty="0">
                <a:latin typeface="Times New Roman" pitchFamily="18" charset="0"/>
              </a:rPr>
              <a:t>O</a:t>
            </a:r>
            <a:r>
              <a:rPr lang="cs-CZ" sz="2800" b="1" dirty="0">
                <a:latin typeface="Times New Roman" pitchFamily="18" charset="0"/>
                <a:cs typeface="Times New Roman" pitchFamily="18" charset="0"/>
              </a:rPr>
              <a:t>dhadnutí budoucích čistých peněžních příjmů, které investice přinese</a:t>
            </a:r>
            <a:endParaRPr lang="cs-CZ" sz="2800" b="1" dirty="0">
              <a:latin typeface="Times New Roman" pitchFamily="18" charset="0"/>
            </a:endParaRPr>
          </a:p>
          <a:p>
            <a:pPr marL="514350" indent="-514350" algn="just" eaLnBrk="0" hangingPunct="0">
              <a:buFont typeface="+mj-lt"/>
              <a:buAutoNum type="arabicPeriod"/>
            </a:pPr>
            <a:r>
              <a:rPr lang="cs-CZ" sz="2800" b="1" dirty="0">
                <a:latin typeface="Times New Roman" pitchFamily="18" charset="0"/>
              </a:rPr>
              <a:t>Určení podnikové diskontní míry</a:t>
            </a:r>
          </a:p>
          <a:p>
            <a:pPr marL="514350" indent="-514350" algn="just" eaLnBrk="0" hangingPunct="0">
              <a:buFont typeface="+mj-lt"/>
              <a:buAutoNum type="arabicPeriod"/>
            </a:pPr>
            <a:r>
              <a:rPr lang="cs-CZ" sz="2800" b="1" dirty="0">
                <a:latin typeface="Times New Roman" pitchFamily="18" charset="0"/>
              </a:rPr>
              <a:t>V</a:t>
            </a:r>
            <a:r>
              <a:rPr lang="cs-CZ" sz="2800" b="1" dirty="0">
                <a:latin typeface="Times New Roman" pitchFamily="18" charset="0"/>
                <a:cs typeface="Times New Roman" pitchFamily="18" charset="0"/>
              </a:rPr>
              <a:t>ýpočet současné hodnoty očekávaných výnosů a srovnání s kapitálovými výdaji</a:t>
            </a:r>
          </a:p>
        </p:txBody>
      </p:sp>
    </p:spTree>
    <p:extLst>
      <p:ext uri="{BB962C8B-B14F-4D97-AF65-F5344CB8AC3E}">
        <p14:creationId xmlns:p14="http://schemas.microsoft.com/office/powerpoint/2010/main" val="1711844743"/>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fld id="{811D583B-4539-4D31-8034-E888CEFF2720}" type="slidenum">
              <a:rPr lang="cs-CZ"/>
              <a:pPr/>
              <a:t>26</a:t>
            </a:fld>
            <a:endParaRPr lang="cs-CZ"/>
          </a:p>
        </p:txBody>
      </p:sp>
      <p:sp>
        <p:nvSpPr>
          <p:cNvPr id="115714" name="Rectangle 2"/>
          <p:cNvSpPr>
            <a:spLocks noGrp="1" noChangeArrowheads="1"/>
          </p:cNvSpPr>
          <p:nvPr>
            <p:ph type="body" idx="1"/>
          </p:nvPr>
        </p:nvSpPr>
        <p:spPr>
          <a:xfrm>
            <a:off x="457200" y="1268760"/>
            <a:ext cx="8435975" cy="5400328"/>
          </a:xfrm>
        </p:spPr>
        <p:txBody>
          <a:bodyPr/>
          <a:lstStyle/>
          <a:p>
            <a:pPr>
              <a:lnSpc>
                <a:spcPct val="90000"/>
              </a:lnSpc>
            </a:pPr>
            <a:r>
              <a:rPr lang="cs-CZ" sz="2400" b="1" dirty="0">
                <a:latin typeface="Times New Roman" pitchFamily="18" charset="0"/>
              </a:rPr>
              <a:t>pořizovací cena investice </a:t>
            </a:r>
            <a:r>
              <a:rPr lang="cs-CZ" sz="2400" dirty="0">
                <a:latin typeface="Times New Roman" pitchFamily="18" charset="0"/>
              </a:rPr>
              <a:t>(nákupní cena + veškeré pořizovací náklady)</a:t>
            </a:r>
          </a:p>
          <a:p>
            <a:pPr>
              <a:lnSpc>
                <a:spcPct val="90000"/>
              </a:lnSpc>
            </a:pPr>
            <a:r>
              <a:rPr lang="cs-CZ" sz="2400" b="1" dirty="0">
                <a:latin typeface="Times New Roman" pitchFamily="18" charset="0"/>
              </a:rPr>
              <a:t>zvýšení čistého pracovního kapitálu </a:t>
            </a:r>
            <a:r>
              <a:rPr lang="cs-CZ" sz="2400" dirty="0">
                <a:latin typeface="Times New Roman" pitchFamily="18" charset="0"/>
              </a:rPr>
              <a:t>(zvýšení oběžného majetku - zvýšení krátkodobých závazků)</a:t>
            </a:r>
          </a:p>
          <a:p>
            <a:pPr>
              <a:lnSpc>
                <a:spcPct val="90000"/>
              </a:lnSpc>
            </a:pPr>
            <a:r>
              <a:rPr lang="cs-CZ" sz="2400" b="1" dirty="0">
                <a:latin typeface="Times New Roman" pitchFamily="18" charset="0"/>
              </a:rPr>
              <a:t>výdaje spojené s prodejem a likvidací nahrazovaného investičního majetku </a:t>
            </a:r>
            <a:r>
              <a:rPr lang="cs-CZ" sz="2400" dirty="0">
                <a:latin typeface="Times New Roman" pitchFamily="18" charset="0"/>
              </a:rPr>
              <a:t>(o příjmy se investiční náklady snižují)</a:t>
            </a:r>
          </a:p>
          <a:p>
            <a:pPr>
              <a:lnSpc>
                <a:spcPct val="90000"/>
              </a:lnSpc>
            </a:pPr>
            <a:r>
              <a:rPr lang="cs-CZ" sz="2400" b="1" dirty="0">
                <a:latin typeface="Times New Roman" pitchFamily="18" charset="0"/>
              </a:rPr>
              <a:t>daňové vlivy</a:t>
            </a:r>
          </a:p>
          <a:p>
            <a:pPr>
              <a:lnSpc>
                <a:spcPct val="90000"/>
              </a:lnSpc>
            </a:pPr>
            <a:endParaRPr lang="cs-CZ" sz="2400" b="1" dirty="0">
              <a:latin typeface="Times New Roman" pitchFamily="18" charset="0"/>
            </a:endParaRPr>
          </a:p>
          <a:p>
            <a:pPr>
              <a:lnSpc>
                <a:spcPct val="90000"/>
              </a:lnSpc>
              <a:buFont typeface="Wingdings" pitchFamily="2" charset="2"/>
              <a:buNone/>
            </a:pPr>
            <a:r>
              <a:rPr lang="cs-CZ" sz="2400" b="1" dirty="0">
                <a:latin typeface="Times New Roman" pitchFamily="18" charset="0"/>
              </a:rPr>
              <a:t>	</a:t>
            </a:r>
            <a:r>
              <a:rPr lang="cs-CZ" sz="2400" dirty="0">
                <a:latin typeface="Times New Roman" pitchFamily="18" charset="0"/>
              </a:rPr>
              <a:t>Do kapitálových výdajů na investice patří pouze </a:t>
            </a:r>
            <a:r>
              <a:rPr lang="cs-CZ" sz="2400" b="1" dirty="0" err="1">
                <a:latin typeface="Times New Roman" pitchFamily="18" charset="0"/>
              </a:rPr>
              <a:t>relevatní</a:t>
            </a:r>
            <a:r>
              <a:rPr lang="cs-CZ" sz="2400" b="1" dirty="0">
                <a:latin typeface="Times New Roman" pitchFamily="18" charset="0"/>
              </a:rPr>
              <a:t> výdaje</a:t>
            </a:r>
            <a:endParaRPr lang="cs-CZ" sz="2400" dirty="0">
              <a:latin typeface="Times New Roman" pitchFamily="18" charset="0"/>
            </a:endParaRPr>
          </a:p>
        </p:txBody>
      </p:sp>
      <p:sp>
        <p:nvSpPr>
          <p:cNvPr id="115715" name="Text Box 3"/>
          <p:cNvSpPr txBox="1">
            <a:spLocks noChangeArrowheads="1"/>
          </p:cNvSpPr>
          <p:nvPr/>
        </p:nvSpPr>
        <p:spPr bwMode="auto">
          <a:xfrm>
            <a:off x="539750" y="646591"/>
            <a:ext cx="8382000" cy="579438"/>
          </a:xfrm>
          <a:prstGeom prst="rect">
            <a:avLst/>
          </a:prstGeom>
          <a:noFill/>
          <a:ln>
            <a:noFill/>
          </a:ln>
          <a:effectLst/>
          <a:extLst>
            <a:ext uri="{909E8E84-426E-40DD-AFC4-6F175D3DCCD1}">
              <a14:hiddenFill xmlns:a14="http://schemas.microsoft.com/office/drawing/2010/main">
                <a:gradFill rotWithShape="0">
                  <a:gsLst>
                    <a:gs pos="0">
                      <a:srgbClr val="0000FF"/>
                    </a:gs>
                    <a:gs pos="100000">
                      <a:srgbClr val="FFFFFF"/>
                    </a:gs>
                  </a:gsLst>
                  <a:lin ang="5400000" scaled="1"/>
                </a:gradFill>
              </a14:hiddenFill>
            </a:ext>
            <a:ext uri="{91240B29-F687-4F45-9708-019B960494DF}">
              <a14:hiddenLine xmlns:a14="http://schemas.microsoft.com/office/drawing/2010/main" w="9525" algn="ctr">
                <a:solidFill>
                  <a:schemeClr val="bg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cs-CZ" sz="3200" b="1" dirty="0">
                <a:solidFill>
                  <a:schemeClr val="tx2"/>
                </a:solidFill>
                <a:latin typeface="Times New Roman" pitchFamily="18" charset="0"/>
              </a:rPr>
              <a:t>Určení kapitálových výdajů</a:t>
            </a:r>
          </a:p>
        </p:txBody>
      </p:sp>
    </p:spTree>
    <p:extLst>
      <p:ext uri="{BB962C8B-B14F-4D97-AF65-F5344CB8AC3E}">
        <p14:creationId xmlns:p14="http://schemas.microsoft.com/office/powerpoint/2010/main" val="1161762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fld id="{17015804-8E1A-4AAA-9030-75DFE8C0BF11}" type="slidenum">
              <a:rPr lang="cs-CZ"/>
              <a:pPr/>
              <a:t>27</a:t>
            </a:fld>
            <a:endParaRPr lang="cs-CZ"/>
          </a:p>
        </p:txBody>
      </p:sp>
      <p:sp>
        <p:nvSpPr>
          <p:cNvPr id="116738" name="Text Box 2"/>
          <p:cNvSpPr txBox="1">
            <a:spLocks noChangeArrowheads="1"/>
          </p:cNvSpPr>
          <p:nvPr/>
        </p:nvSpPr>
        <p:spPr bwMode="auto">
          <a:xfrm>
            <a:off x="468313" y="546134"/>
            <a:ext cx="8382000" cy="579438"/>
          </a:xfrm>
          <a:prstGeom prst="rect">
            <a:avLst/>
          </a:prstGeom>
          <a:noFill/>
          <a:ln>
            <a:noFill/>
          </a:ln>
          <a:effectLst/>
          <a:extLst>
            <a:ext uri="{909E8E84-426E-40DD-AFC4-6F175D3DCCD1}">
              <a14:hiddenFill xmlns:a14="http://schemas.microsoft.com/office/drawing/2010/main">
                <a:gradFill rotWithShape="0">
                  <a:gsLst>
                    <a:gs pos="0">
                      <a:srgbClr val="0000FF"/>
                    </a:gs>
                    <a:gs pos="100000">
                      <a:srgbClr val="FFFFFF"/>
                    </a:gs>
                  </a:gsLst>
                  <a:lin ang="5400000" scaled="1"/>
                </a:gradFill>
              </a14:hiddenFill>
            </a:ext>
            <a:ext uri="{91240B29-F687-4F45-9708-019B960494DF}">
              <a14:hiddenLine xmlns:a14="http://schemas.microsoft.com/office/drawing/2010/main" w="9525" algn="ctr">
                <a:solidFill>
                  <a:schemeClr val="bg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cs-CZ" sz="3200" b="1" dirty="0">
                <a:solidFill>
                  <a:schemeClr val="tx2"/>
                </a:solidFill>
                <a:latin typeface="Times New Roman" pitchFamily="18" charset="0"/>
              </a:rPr>
              <a:t>Příklad – kapitálové výdaje</a:t>
            </a:r>
          </a:p>
        </p:txBody>
      </p:sp>
      <p:sp>
        <p:nvSpPr>
          <p:cNvPr id="116741" name="Rectangle 5"/>
          <p:cNvSpPr>
            <a:spLocks noGrp="1" noChangeArrowheads="1"/>
          </p:cNvSpPr>
          <p:nvPr>
            <p:ph type="body" idx="1"/>
          </p:nvPr>
        </p:nvSpPr>
        <p:spPr>
          <a:xfrm>
            <a:off x="179512" y="1301237"/>
            <a:ext cx="8964488" cy="5884188"/>
          </a:xfrm>
        </p:spPr>
        <p:txBody>
          <a:bodyPr/>
          <a:lstStyle/>
          <a:p>
            <a:pPr algn="just">
              <a:lnSpc>
                <a:spcPct val="90000"/>
              </a:lnSpc>
              <a:buFont typeface="Wingdings" pitchFamily="2" charset="2"/>
              <a:buNone/>
            </a:pPr>
            <a:r>
              <a:rPr lang="cs-CZ" sz="2000" dirty="0">
                <a:latin typeface="Times New Roman" pitchFamily="18" charset="0"/>
              </a:rPr>
              <a:t>Strojírenská akciová společnost buduje nový závod.</a:t>
            </a:r>
          </a:p>
          <a:p>
            <a:pPr algn="just">
              <a:lnSpc>
                <a:spcPct val="90000"/>
              </a:lnSpc>
            </a:pPr>
            <a:r>
              <a:rPr lang="cs-CZ" sz="2000" dirty="0">
                <a:latin typeface="Times New Roman" pitchFamily="18" charset="0"/>
              </a:rPr>
              <a:t>v 1. roce investiční výdaje budou činit 80 mil. Kč (náklady na stavební práce), </a:t>
            </a:r>
          </a:p>
          <a:p>
            <a:pPr algn="just">
              <a:lnSpc>
                <a:spcPct val="90000"/>
              </a:lnSpc>
            </a:pPr>
            <a:r>
              <a:rPr lang="cs-CZ" sz="2000" dirty="0">
                <a:latin typeface="Times New Roman" pitchFamily="18" charset="0"/>
              </a:rPr>
              <a:t>ve 2. roce zaplatí za stroje a výrobní zařízení vč. dopravních a montážních prací 120 </a:t>
            </a:r>
            <a:r>
              <a:rPr lang="cs-CZ" sz="2000" dirty="0" err="1">
                <a:latin typeface="Times New Roman" pitchFamily="18" charset="0"/>
              </a:rPr>
              <a:t>mil.Kč</a:t>
            </a:r>
            <a:r>
              <a:rPr lang="cs-CZ" sz="2000" dirty="0">
                <a:latin typeface="Times New Roman" pitchFamily="18" charset="0"/>
              </a:rPr>
              <a:t>. Koncem 2. roku bude závod uveden do provozu, což vyvolá zvýšení všech druhů zásob (materiálů, rozpracované výroby, hotových výrobků) o 16 mil. Kč, růst pohledávek o 4 mil. Kč, růst krátkodobých závazků o 2 mil. Kč </a:t>
            </a:r>
          </a:p>
          <a:p>
            <a:pPr algn="just">
              <a:lnSpc>
                <a:spcPct val="90000"/>
              </a:lnSpc>
            </a:pPr>
            <a:r>
              <a:rPr lang="cs-CZ" sz="2000" dirty="0">
                <a:latin typeface="Times New Roman" pitchFamily="18" charset="0"/>
              </a:rPr>
              <a:t>V souvislosti s vybudováním nového provozu budou likvidovány staré stroje a výrobní zařízení v zůstatkové ceně 26 mil. Kč a přepokládá se jejich prodej za 32 mil. Kč. Diskontní míra je 16 %, daň z příjmu předpokládejme ve výši 19 %. Stanovte kapitálové výdaje na výstavbu nového provozu.</a:t>
            </a:r>
          </a:p>
          <a:p>
            <a:pPr algn="just">
              <a:lnSpc>
                <a:spcPct val="90000"/>
              </a:lnSpc>
              <a:buFont typeface="Wingdings" pitchFamily="2" charset="2"/>
              <a:buNone/>
            </a:pPr>
            <a:r>
              <a:rPr lang="cs-CZ" sz="2000" b="1" dirty="0">
                <a:latin typeface="Times New Roman" pitchFamily="18" charset="0"/>
              </a:rPr>
              <a:t>Řešení:</a:t>
            </a:r>
          </a:p>
          <a:p>
            <a:pPr algn="just">
              <a:lnSpc>
                <a:spcPct val="90000"/>
              </a:lnSpc>
              <a:buFont typeface="Wingdings" pitchFamily="2" charset="2"/>
              <a:buNone/>
            </a:pPr>
            <a:endParaRPr lang="cs-CZ" sz="2000" b="1" dirty="0">
              <a:latin typeface="Times New Roman" pitchFamily="18" charset="0"/>
            </a:endParaRPr>
          </a:p>
          <a:p>
            <a:pPr algn="just">
              <a:lnSpc>
                <a:spcPct val="90000"/>
              </a:lnSpc>
            </a:pPr>
            <a:endParaRPr lang="cs-CZ" sz="2000" dirty="0">
              <a:latin typeface="Times New Roman" pitchFamily="18" charset="0"/>
            </a:endParaRPr>
          </a:p>
        </p:txBody>
      </p:sp>
    </p:spTree>
    <p:extLst>
      <p:ext uri="{BB962C8B-B14F-4D97-AF65-F5344CB8AC3E}">
        <p14:creationId xmlns:p14="http://schemas.microsoft.com/office/powerpoint/2010/main" val="171273288"/>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fld id="{790F6BF8-0AA6-4B21-8F1B-909F459091BE}" type="slidenum">
              <a:rPr lang="cs-CZ"/>
              <a:pPr/>
              <a:t>28</a:t>
            </a:fld>
            <a:endParaRPr lang="cs-CZ"/>
          </a:p>
        </p:txBody>
      </p:sp>
      <p:sp>
        <p:nvSpPr>
          <p:cNvPr id="119810" name="Rectangle 2"/>
          <p:cNvSpPr>
            <a:spLocks noGrp="1" noChangeArrowheads="1"/>
          </p:cNvSpPr>
          <p:nvPr>
            <p:ph type="body" idx="1"/>
          </p:nvPr>
        </p:nvSpPr>
        <p:spPr>
          <a:xfrm>
            <a:off x="539750" y="981075"/>
            <a:ext cx="8280400" cy="5543550"/>
          </a:xfrm>
        </p:spPr>
        <p:txBody>
          <a:bodyPr/>
          <a:lstStyle/>
          <a:p>
            <a:pPr marL="381000" indent="-381000">
              <a:lnSpc>
                <a:spcPct val="80000"/>
              </a:lnSpc>
              <a:buFont typeface="Wingdings" pitchFamily="2" charset="2"/>
              <a:buNone/>
            </a:pPr>
            <a:r>
              <a:rPr lang="cs-CZ" sz="2400" b="1">
                <a:latin typeface="Times New Roman" pitchFamily="18" charset="0"/>
              </a:rPr>
              <a:t>Roční peněžní příjmy z investičního projektu tvoří:</a:t>
            </a:r>
            <a:r>
              <a:rPr lang="cs-CZ" sz="2400">
                <a:latin typeface="Times New Roman" pitchFamily="18" charset="0"/>
              </a:rPr>
              <a:t> </a:t>
            </a:r>
          </a:p>
          <a:p>
            <a:pPr marL="381000" indent="-381000">
              <a:lnSpc>
                <a:spcPct val="80000"/>
              </a:lnSpc>
              <a:buClr>
                <a:schemeClr val="tx1"/>
              </a:buClr>
              <a:buFontTx/>
              <a:buAutoNum type="alphaLcParenR"/>
            </a:pPr>
            <a:r>
              <a:rPr lang="cs-CZ" sz="2400" b="1">
                <a:latin typeface="Times New Roman" pitchFamily="18" charset="0"/>
              </a:rPr>
              <a:t>zisk po zdanění</a:t>
            </a:r>
            <a:r>
              <a:rPr lang="cs-CZ" sz="2400">
                <a:latin typeface="Times New Roman" pitchFamily="18" charset="0"/>
              </a:rPr>
              <a:t>, který investice každý rok přináší</a:t>
            </a:r>
          </a:p>
          <a:p>
            <a:pPr marL="381000" indent="-381000">
              <a:lnSpc>
                <a:spcPct val="80000"/>
              </a:lnSpc>
              <a:buClr>
                <a:schemeClr val="tx1"/>
              </a:buClr>
              <a:buFontTx/>
              <a:buAutoNum type="alphaLcParenR"/>
            </a:pPr>
            <a:r>
              <a:rPr lang="cs-CZ" sz="2400" b="1">
                <a:latin typeface="Times New Roman" pitchFamily="18" charset="0"/>
              </a:rPr>
              <a:t>roční odpisy</a:t>
            </a:r>
          </a:p>
          <a:p>
            <a:pPr marL="381000" indent="-381000">
              <a:lnSpc>
                <a:spcPct val="80000"/>
              </a:lnSpc>
              <a:buClr>
                <a:schemeClr val="tx1"/>
              </a:buClr>
              <a:buFontTx/>
              <a:buAutoNum type="alphaLcParenR"/>
            </a:pPr>
            <a:r>
              <a:rPr lang="cs-CZ" sz="2400">
                <a:latin typeface="Times New Roman" pitchFamily="18" charset="0"/>
              </a:rPr>
              <a:t>změny </a:t>
            </a:r>
            <a:r>
              <a:rPr lang="cs-CZ" sz="2400" b="1">
                <a:latin typeface="Times New Roman" pitchFamily="18" charset="0"/>
              </a:rPr>
              <a:t>čistého pracovního kapitálu</a:t>
            </a:r>
            <a:r>
              <a:rPr lang="cs-CZ" sz="2400">
                <a:latin typeface="Times New Roman" pitchFamily="18" charset="0"/>
              </a:rPr>
              <a:t> v průběhu životnosti investičního projektu</a:t>
            </a:r>
          </a:p>
          <a:p>
            <a:pPr marL="381000" indent="-381000">
              <a:lnSpc>
                <a:spcPct val="80000"/>
              </a:lnSpc>
              <a:buClr>
                <a:schemeClr val="tx1"/>
              </a:buClr>
              <a:buFontTx/>
              <a:buAutoNum type="alphaLcParenR"/>
            </a:pPr>
            <a:r>
              <a:rPr lang="cs-CZ" sz="2400" b="1">
                <a:latin typeface="Times New Roman" pitchFamily="18" charset="0"/>
              </a:rPr>
              <a:t>příjem z prodeje dlouhodobého majetku</a:t>
            </a:r>
            <a:r>
              <a:rPr lang="cs-CZ" sz="2400">
                <a:latin typeface="Times New Roman" pitchFamily="18" charset="0"/>
              </a:rPr>
              <a:t> na konci životnosti upravený o daň</a:t>
            </a:r>
          </a:p>
          <a:p>
            <a:pPr marL="381000" indent="-381000">
              <a:lnSpc>
                <a:spcPct val="80000"/>
              </a:lnSpc>
            </a:pPr>
            <a:endParaRPr lang="cs-CZ" sz="2400">
              <a:latin typeface="Times New Roman" pitchFamily="18" charset="0"/>
            </a:endParaRPr>
          </a:p>
          <a:p>
            <a:pPr marL="381000" indent="-381000">
              <a:lnSpc>
                <a:spcPct val="80000"/>
              </a:lnSpc>
              <a:buFont typeface="Wingdings" pitchFamily="2" charset="2"/>
              <a:buNone/>
            </a:pPr>
            <a:r>
              <a:rPr lang="cs-CZ" sz="2400">
                <a:latin typeface="Times New Roman" pitchFamily="18" charset="0"/>
              </a:rPr>
              <a:t>	Celkové budoucí peněžní příjmy z investic jsou příjmy, které poplynou z realizovaného investičního projektu v letech jeho předpokládané životnosti. Skutečný peněžní tok, který plyne z investice je cash flow. Při jeho výpočtu se vychází z tržeb, proti kterým stojí výdaje, tj. všechny nákladové položky bez odpisů. Odpisy patří do nákladů, ale nejsou peněžními výdaji.</a:t>
            </a:r>
          </a:p>
          <a:p>
            <a:pPr marL="381000" indent="-381000">
              <a:lnSpc>
                <a:spcPct val="80000"/>
              </a:lnSpc>
            </a:pPr>
            <a:endParaRPr lang="cs-CZ" sz="2400">
              <a:latin typeface="Times New Roman" pitchFamily="18" charset="0"/>
            </a:endParaRPr>
          </a:p>
        </p:txBody>
      </p:sp>
      <p:sp>
        <p:nvSpPr>
          <p:cNvPr id="119811" name="Text Box 3"/>
          <p:cNvSpPr txBox="1">
            <a:spLocks noChangeArrowheads="1"/>
          </p:cNvSpPr>
          <p:nvPr/>
        </p:nvSpPr>
        <p:spPr bwMode="auto">
          <a:xfrm>
            <a:off x="671725" y="339725"/>
            <a:ext cx="8382000" cy="641350"/>
          </a:xfrm>
          <a:prstGeom prst="rect">
            <a:avLst/>
          </a:prstGeom>
          <a:noFill/>
          <a:ln>
            <a:noFill/>
          </a:ln>
          <a:effectLst/>
          <a:extLst>
            <a:ext uri="{909E8E84-426E-40DD-AFC4-6F175D3DCCD1}">
              <a14:hiddenFill xmlns:a14="http://schemas.microsoft.com/office/drawing/2010/main">
                <a:gradFill rotWithShape="0">
                  <a:gsLst>
                    <a:gs pos="0">
                      <a:srgbClr val="0000FF"/>
                    </a:gs>
                    <a:gs pos="100000">
                      <a:srgbClr val="FFFFFF"/>
                    </a:gs>
                  </a:gsLst>
                  <a:lin ang="5400000" scaled="1"/>
                </a:gradFill>
              </a14:hiddenFill>
            </a:ext>
            <a:ext uri="{91240B29-F687-4F45-9708-019B960494DF}">
              <a14:hiddenLine xmlns:a14="http://schemas.microsoft.com/office/drawing/2010/main" w="9525">
                <a:solidFill>
                  <a:schemeClr val="bg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cs-CZ" sz="3200" b="1" dirty="0">
                <a:solidFill>
                  <a:schemeClr val="tx2"/>
                </a:solidFill>
                <a:latin typeface="Times New Roman" pitchFamily="18" charset="0"/>
                <a:cs typeface="Times New Roman" pitchFamily="18" charset="0"/>
              </a:rPr>
              <a:t>Peněžní</a:t>
            </a:r>
            <a:r>
              <a:rPr lang="cs-CZ" sz="3600" b="1" dirty="0">
                <a:latin typeface="Times New Roman" pitchFamily="18" charset="0"/>
                <a:cs typeface="Times New Roman" pitchFamily="18" charset="0"/>
              </a:rPr>
              <a:t> </a:t>
            </a:r>
            <a:r>
              <a:rPr lang="cs-CZ" sz="3200" b="1" dirty="0">
                <a:solidFill>
                  <a:schemeClr val="tx2"/>
                </a:solidFill>
                <a:latin typeface="Times New Roman" pitchFamily="18" charset="0"/>
                <a:cs typeface="Times New Roman" pitchFamily="18" charset="0"/>
              </a:rPr>
              <a:t>příjmy z investic </a:t>
            </a:r>
          </a:p>
        </p:txBody>
      </p:sp>
    </p:spTree>
    <p:extLst>
      <p:ext uri="{BB962C8B-B14F-4D97-AF65-F5344CB8AC3E}">
        <p14:creationId xmlns:p14="http://schemas.microsoft.com/office/powerpoint/2010/main" val="10761339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fld id="{857867FA-FCE3-4136-96BC-4FD530C637D1}" type="slidenum">
              <a:rPr lang="cs-CZ"/>
              <a:pPr/>
              <a:t>29</a:t>
            </a:fld>
            <a:endParaRPr lang="cs-CZ"/>
          </a:p>
        </p:txBody>
      </p:sp>
      <p:sp>
        <p:nvSpPr>
          <p:cNvPr id="120834" name="Text Box 2"/>
          <p:cNvSpPr txBox="1">
            <a:spLocks noChangeArrowheads="1"/>
          </p:cNvSpPr>
          <p:nvPr/>
        </p:nvSpPr>
        <p:spPr bwMode="auto">
          <a:xfrm>
            <a:off x="417066" y="604804"/>
            <a:ext cx="8382000" cy="641350"/>
          </a:xfrm>
          <a:prstGeom prst="rect">
            <a:avLst/>
          </a:prstGeom>
          <a:noFill/>
          <a:ln>
            <a:noFill/>
          </a:ln>
          <a:effectLst/>
          <a:extLst>
            <a:ext uri="{909E8E84-426E-40DD-AFC4-6F175D3DCCD1}">
              <a14:hiddenFill xmlns:a14="http://schemas.microsoft.com/office/drawing/2010/main">
                <a:gradFill rotWithShape="0">
                  <a:gsLst>
                    <a:gs pos="0">
                      <a:srgbClr val="0000FF"/>
                    </a:gs>
                    <a:gs pos="100000">
                      <a:srgbClr val="FFFFFF"/>
                    </a:gs>
                  </a:gsLst>
                  <a:lin ang="5400000" scaled="1"/>
                </a:gradFill>
              </a14:hiddenFill>
            </a:ext>
            <a:ext uri="{91240B29-F687-4F45-9708-019B960494DF}">
              <a14:hiddenLine xmlns:a14="http://schemas.microsoft.com/office/drawing/2010/main" w="9525">
                <a:solidFill>
                  <a:schemeClr val="bg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cs-CZ" sz="3200" b="1">
                <a:solidFill>
                  <a:schemeClr val="tx2"/>
                </a:solidFill>
                <a:latin typeface="Times New Roman" pitchFamily="18" charset="0"/>
                <a:cs typeface="Times New Roman" pitchFamily="18" charset="0"/>
              </a:rPr>
              <a:t>Příklad - peněžní příjmy z investic</a:t>
            </a:r>
            <a:r>
              <a:rPr lang="cs-CZ" sz="3600" b="1">
                <a:latin typeface="Times New Roman" pitchFamily="18" charset="0"/>
              </a:rPr>
              <a:t> </a:t>
            </a:r>
          </a:p>
        </p:txBody>
      </p:sp>
      <p:sp>
        <p:nvSpPr>
          <p:cNvPr id="120837" name="Rectangle 5"/>
          <p:cNvSpPr>
            <a:spLocks noGrp="1" noChangeArrowheads="1"/>
          </p:cNvSpPr>
          <p:nvPr>
            <p:ph type="body" idx="1"/>
          </p:nvPr>
        </p:nvSpPr>
        <p:spPr>
          <a:xfrm>
            <a:off x="251520" y="1329179"/>
            <a:ext cx="8713093" cy="5296751"/>
          </a:xfrm>
        </p:spPr>
        <p:txBody>
          <a:bodyPr>
            <a:normAutofit/>
          </a:bodyPr>
          <a:lstStyle/>
          <a:p>
            <a:pPr marL="533400" indent="-533400" algn="just">
              <a:lnSpc>
                <a:spcPct val="90000"/>
              </a:lnSpc>
              <a:buFont typeface="Wingdings" pitchFamily="2" charset="2"/>
              <a:buNone/>
            </a:pPr>
            <a:r>
              <a:rPr lang="cs-CZ" sz="1800" b="1" dirty="0"/>
              <a:t>	Podnik chce uvést nový výrobek, pro jehož výrobu musí vybudovat nové výrobní kapacity</a:t>
            </a:r>
            <a:r>
              <a:rPr lang="cs-CZ" sz="1800" dirty="0"/>
              <a:t>. </a:t>
            </a:r>
          </a:p>
          <a:p>
            <a:pPr algn="just"/>
            <a:r>
              <a:rPr lang="cs-CZ" sz="1800" dirty="0" err="1">
                <a:latin typeface="Times New Roman" pitchFamily="18" charset="0"/>
                <a:cs typeface="Times New Roman" pitchFamily="18" charset="0"/>
              </a:rPr>
              <a:t>Pořiz</a:t>
            </a:r>
            <a:r>
              <a:rPr lang="cs-CZ" sz="1800" dirty="0">
                <a:latin typeface="Times New Roman" pitchFamily="18" charset="0"/>
                <a:cs typeface="Times New Roman" pitchFamily="18" charset="0"/>
              </a:rPr>
              <a:t>. cena strojů je </a:t>
            </a:r>
            <a:r>
              <a:rPr lang="cs-CZ" sz="1800" dirty="0">
                <a:latin typeface="Times New Roman" pitchFamily="18" charset="0"/>
              </a:rPr>
              <a:t>58 </a:t>
            </a:r>
            <a:r>
              <a:rPr lang="cs-CZ" sz="1800" dirty="0">
                <a:latin typeface="Times New Roman" pitchFamily="18" charset="0"/>
                <a:cs typeface="Times New Roman" pitchFamily="18" charset="0"/>
              </a:rPr>
              <a:t>mil. Kč,</a:t>
            </a:r>
            <a:r>
              <a:rPr lang="cs-CZ" sz="1800" dirty="0">
                <a:latin typeface="Times New Roman" pitchFamily="18" charset="0"/>
              </a:rPr>
              <a:t> </a:t>
            </a:r>
            <a:r>
              <a:rPr lang="cs-CZ" sz="1800" dirty="0">
                <a:latin typeface="Times New Roman" pitchFamily="18" charset="0"/>
                <a:cs typeface="Times New Roman" pitchFamily="18" charset="0"/>
              </a:rPr>
              <a:t>uplatňuje se rovnoměrný daňový odpis. </a:t>
            </a:r>
          </a:p>
          <a:p>
            <a:pPr algn="just"/>
            <a:r>
              <a:rPr lang="cs-CZ" sz="1800" dirty="0">
                <a:latin typeface="Times New Roman" pitchFamily="18" charset="0"/>
                <a:cs typeface="Times New Roman" pitchFamily="18" charset="0"/>
              </a:rPr>
              <a:t>Náklady na dopravu a </a:t>
            </a:r>
            <a:r>
              <a:rPr lang="cs-CZ" sz="1800" dirty="0" err="1">
                <a:latin typeface="Times New Roman" pitchFamily="18" charset="0"/>
                <a:cs typeface="Times New Roman" pitchFamily="18" charset="0"/>
              </a:rPr>
              <a:t>instal</a:t>
            </a:r>
            <a:r>
              <a:rPr lang="cs-CZ" sz="1800" dirty="0">
                <a:latin typeface="Times New Roman" pitchFamily="18" charset="0"/>
                <a:cs typeface="Times New Roman" pitchFamily="18" charset="0"/>
              </a:rPr>
              <a:t>. strojů </a:t>
            </a:r>
            <a:r>
              <a:rPr lang="cs-CZ" sz="1800" dirty="0">
                <a:latin typeface="Times New Roman" pitchFamily="18" charset="0"/>
              </a:rPr>
              <a:t>4,4</a:t>
            </a:r>
            <a:r>
              <a:rPr lang="cs-CZ" sz="1800" dirty="0">
                <a:latin typeface="Times New Roman" pitchFamily="18" charset="0"/>
                <a:cs typeface="Times New Roman" pitchFamily="18" charset="0"/>
              </a:rPr>
              <a:t> </a:t>
            </a:r>
            <a:r>
              <a:rPr lang="cs-CZ" sz="1800" dirty="0" err="1">
                <a:latin typeface="Times New Roman" pitchFamily="18" charset="0"/>
                <a:cs typeface="Times New Roman" pitchFamily="18" charset="0"/>
              </a:rPr>
              <a:t>mil.Kč</a:t>
            </a:r>
            <a:r>
              <a:rPr lang="cs-CZ" sz="1800" dirty="0">
                <a:latin typeface="Times New Roman" pitchFamily="18" charset="0"/>
                <a:cs typeface="Times New Roman" pitchFamily="18" charset="0"/>
              </a:rPr>
              <a:t>.</a:t>
            </a:r>
            <a:r>
              <a:rPr lang="cs-CZ" sz="1800" dirty="0">
                <a:latin typeface="Times New Roman" pitchFamily="18" charset="0"/>
              </a:rPr>
              <a:t> </a:t>
            </a:r>
          </a:p>
          <a:p>
            <a:pPr algn="just"/>
            <a:r>
              <a:rPr lang="cs-CZ" sz="1800" dirty="0">
                <a:latin typeface="Times New Roman" pitchFamily="18" charset="0"/>
              </a:rPr>
              <a:t>Předpokládaná prodejní cena strojů a zařízení při jejich vyřazení je 10 mil. Kč.</a:t>
            </a:r>
          </a:p>
          <a:p>
            <a:pPr algn="just"/>
            <a:r>
              <a:rPr lang="cs-CZ" sz="1800" dirty="0">
                <a:latin typeface="Times New Roman" pitchFamily="18" charset="0"/>
                <a:cs typeface="Times New Roman" pitchFamily="18" charset="0"/>
              </a:rPr>
              <a:t>Počáteční přírůstek pracovního kapitálu bude 1</a:t>
            </a:r>
            <a:r>
              <a:rPr lang="cs-CZ" sz="1800" dirty="0">
                <a:latin typeface="Times New Roman" pitchFamily="18" charset="0"/>
              </a:rPr>
              <a:t>4,5</a:t>
            </a:r>
            <a:r>
              <a:rPr lang="cs-CZ" sz="1800" dirty="0">
                <a:latin typeface="Times New Roman" pitchFamily="18" charset="0"/>
                <a:cs typeface="Times New Roman" pitchFamily="18" charset="0"/>
              </a:rPr>
              <a:t> </a:t>
            </a:r>
            <a:r>
              <a:rPr lang="cs-CZ" sz="1800" dirty="0" err="1">
                <a:latin typeface="Times New Roman" pitchFamily="18" charset="0"/>
                <a:cs typeface="Times New Roman" pitchFamily="18" charset="0"/>
              </a:rPr>
              <a:t>mil.Kč</a:t>
            </a:r>
            <a:r>
              <a:rPr lang="cs-CZ" sz="1800" dirty="0">
                <a:latin typeface="Times New Roman" pitchFamily="18" charset="0"/>
                <a:cs typeface="Times New Roman" pitchFamily="18" charset="0"/>
              </a:rPr>
              <a:t>.</a:t>
            </a:r>
            <a:r>
              <a:rPr lang="cs-CZ" sz="1800" b="1" dirty="0">
                <a:latin typeface="Times New Roman" pitchFamily="18" charset="0"/>
                <a:cs typeface="Times New Roman" pitchFamily="18" charset="0"/>
              </a:rPr>
              <a:t> </a:t>
            </a:r>
          </a:p>
          <a:p>
            <a:pPr algn="just"/>
            <a:r>
              <a:rPr lang="cs-CZ" sz="1800" dirty="0">
                <a:latin typeface="Times New Roman" pitchFamily="18" charset="0"/>
                <a:cs typeface="Times New Roman" pitchFamily="18" charset="0"/>
              </a:rPr>
              <a:t>Prodej nového výrobku přinese zvýšení tržeb v prvním roce o </a:t>
            </a:r>
            <a:r>
              <a:rPr lang="cs-CZ" sz="1800" dirty="0">
                <a:latin typeface="Times New Roman" pitchFamily="18" charset="0"/>
              </a:rPr>
              <a:t>8</a:t>
            </a:r>
            <a:r>
              <a:rPr lang="cs-CZ" sz="1800" dirty="0">
                <a:latin typeface="Times New Roman" pitchFamily="18" charset="0"/>
                <a:cs typeface="Times New Roman" pitchFamily="18" charset="0"/>
              </a:rPr>
              <a:t>0 </a:t>
            </a:r>
            <a:r>
              <a:rPr lang="cs-CZ" sz="1800" dirty="0" err="1">
                <a:latin typeface="Times New Roman" pitchFamily="18" charset="0"/>
                <a:cs typeface="Times New Roman" pitchFamily="18" charset="0"/>
              </a:rPr>
              <a:t>mil.Kč</a:t>
            </a:r>
            <a:r>
              <a:rPr lang="cs-CZ" sz="1800" dirty="0">
                <a:latin typeface="Times New Roman" pitchFamily="18" charset="0"/>
                <a:cs typeface="Times New Roman" pitchFamily="18" charset="0"/>
              </a:rPr>
              <a:t>, </a:t>
            </a:r>
            <a:r>
              <a:rPr lang="cs-CZ" sz="1800" dirty="0">
                <a:latin typeface="Times New Roman" pitchFamily="18" charset="0"/>
              </a:rPr>
              <a:t>v dalších letech o 120 mil. Kč.</a:t>
            </a:r>
            <a:r>
              <a:rPr lang="cs-CZ" sz="1800" b="1" dirty="0">
                <a:latin typeface="Times New Roman" pitchFamily="18" charset="0"/>
                <a:cs typeface="Times New Roman" pitchFamily="18" charset="0"/>
              </a:rPr>
              <a:t> </a:t>
            </a:r>
            <a:r>
              <a:rPr lang="cs-CZ" sz="1800" dirty="0">
                <a:latin typeface="Times New Roman" pitchFamily="18" charset="0"/>
                <a:cs typeface="Times New Roman" pitchFamily="18" charset="0"/>
              </a:rPr>
              <a:t>Provozní náklady činí </a:t>
            </a:r>
            <a:r>
              <a:rPr lang="cs-CZ" sz="1800" dirty="0">
                <a:latin typeface="Times New Roman" pitchFamily="18" charset="0"/>
              </a:rPr>
              <a:t>6</a:t>
            </a:r>
            <a:r>
              <a:rPr lang="cs-CZ" sz="1800" dirty="0">
                <a:latin typeface="Times New Roman" pitchFamily="18" charset="0"/>
                <a:cs typeface="Times New Roman" pitchFamily="18" charset="0"/>
              </a:rPr>
              <a:t>0% z celkových tržeb, podnik platí daň z příjmů práv. osob </a:t>
            </a:r>
            <a:r>
              <a:rPr lang="cs-CZ" sz="1800" dirty="0">
                <a:latin typeface="Times New Roman" pitchFamily="18" charset="0"/>
              </a:rPr>
              <a:t>19 </a:t>
            </a:r>
            <a:r>
              <a:rPr lang="cs-CZ" sz="1800" dirty="0">
                <a:latin typeface="Times New Roman" pitchFamily="18" charset="0"/>
                <a:cs typeface="Times New Roman" pitchFamily="18" charset="0"/>
              </a:rPr>
              <a:t>%.</a:t>
            </a:r>
            <a:endParaRPr lang="cs-CZ" sz="1800" dirty="0">
              <a:latin typeface="Times New Roman" pitchFamily="18" charset="0"/>
            </a:endParaRPr>
          </a:p>
          <a:p>
            <a:pPr algn="just"/>
            <a:r>
              <a:rPr lang="cs-CZ" sz="1800" dirty="0">
                <a:solidFill>
                  <a:srgbClr val="000000"/>
                </a:solidFill>
                <a:latin typeface="Times New Roman" pitchFamily="18" charset="0"/>
                <a:cs typeface="Times New Roman" pitchFamily="18" charset="0"/>
              </a:rPr>
              <a:t>Výrobek se bude prodávat </a:t>
            </a:r>
            <a:r>
              <a:rPr lang="cs-CZ" sz="1800" dirty="0">
                <a:solidFill>
                  <a:srgbClr val="000000"/>
                </a:solidFill>
                <a:latin typeface="Times New Roman" pitchFamily="18" charset="0"/>
              </a:rPr>
              <a:t>5</a:t>
            </a:r>
            <a:r>
              <a:rPr lang="cs-CZ" sz="1800" dirty="0">
                <a:solidFill>
                  <a:srgbClr val="000000"/>
                </a:solidFill>
                <a:latin typeface="Times New Roman" pitchFamily="18" charset="0"/>
                <a:cs typeface="Times New Roman" pitchFamily="18" charset="0"/>
              </a:rPr>
              <a:t> </a:t>
            </a:r>
            <a:r>
              <a:rPr lang="cs-CZ" sz="1800" dirty="0">
                <a:solidFill>
                  <a:srgbClr val="000000"/>
                </a:solidFill>
                <a:latin typeface="Times New Roman" pitchFamily="18" charset="0"/>
              </a:rPr>
              <a:t>let</a:t>
            </a:r>
            <a:r>
              <a:rPr lang="cs-CZ" sz="1800" dirty="0">
                <a:solidFill>
                  <a:srgbClr val="000000"/>
                </a:solidFill>
                <a:latin typeface="Times New Roman" pitchFamily="18" charset="0"/>
                <a:cs typeface="Times New Roman" pitchFamily="18" charset="0"/>
              </a:rPr>
              <a:t> a poté bude veškerý přírůstek </a:t>
            </a:r>
            <a:r>
              <a:rPr lang="cs-CZ" sz="1800" dirty="0" err="1">
                <a:solidFill>
                  <a:srgbClr val="000000"/>
                </a:solidFill>
                <a:latin typeface="Times New Roman" pitchFamily="18" charset="0"/>
                <a:cs typeface="Times New Roman" pitchFamily="18" charset="0"/>
              </a:rPr>
              <a:t>prac.kapitálu</a:t>
            </a:r>
            <a:r>
              <a:rPr lang="cs-CZ" sz="1800" dirty="0">
                <a:solidFill>
                  <a:srgbClr val="000000"/>
                </a:solidFill>
                <a:latin typeface="Times New Roman" pitchFamily="18" charset="0"/>
                <a:cs typeface="Times New Roman" pitchFamily="18" charset="0"/>
              </a:rPr>
              <a:t> uvolněn (prodán-</a:t>
            </a:r>
            <a:r>
              <a:rPr lang="cs-CZ" sz="1800" dirty="0" err="1">
                <a:solidFill>
                  <a:srgbClr val="000000"/>
                </a:solidFill>
                <a:latin typeface="Times New Roman" pitchFamily="18" charset="0"/>
                <a:cs typeface="Times New Roman" pitchFamily="18" charset="0"/>
              </a:rPr>
              <a:t>zpěněžen</a:t>
            </a:r>
            <a:r>
              <a:rPr lang="cs-CZ" sz="1800" dirty="0">
                <a:solidFill>
                  <a:srgbClr val="000000"/>
                </a:solidFill>
                <a:latin typeface="Times New Roman" pitchFamily="18" charset="0"/>
                <a:cs typeface="Times New Roman" pitchFamily="18" charset="0"/>
              </a:rPr>
              <a:t>)</a:t>
            </a:r>
            <a:r>
              <a:rPr lang="cs-CZ" sz="1800" dirty="0">
                <a:solidFill>
                  <a:srgbClr val="000000"/>
                </a:solidFill>
                <a:latin typeface="Times New Roman" pitchFamily="18" charset="0"/>
              </a:rPr>
              <a:t> v předpokládané výši 14,5 </a:t>
            </a:r>
            <a:r>
              <a:rPr lang="cs-CZ" sz="1800" dirty="0" err="1">
                <a:solidFill>
                  <a:srgbClr val="000000"/>
                </a:solidFill>
                <a:latin typeface="Times New Roman" pitchFamily="18" charset="0"/>
              </a:rPr>
              <a:t>mil.Kč</a:t>
            </a:r>
            <a:r>
              <a:rPr lang="cs-CZ" sz="1800" dirty="0">
                <a:solidFill>
                  <a:srgbClr val="000000"/>
                </a:solidFill>
                <a:latin typeface="Times New Roman" pitchFamily="18" charset="0"/>
              </a:rPr>
              <a:t>.</a:t>
            </a:r>
          </a:p>
          <a:p>
            <a:pPr marL="533400" indent="-533400" algn="just">
              <a:lnSpc>
                <a:spcPct val="90000"/>
              </a:lnSpc>
            </a:pPr>
            <a:endParaRPr lang="cs-CZ" sz="1800" dirty="0">
              <a:solidFill>
                <a:srgbClr val="000000"/>
              </a:solidFill>
            </a:endParaRPr>
          </a:p>
          <a:p>
            <a:pPr marL="533400" indent="-533400" algn="just">
              <a:lnSpc>
                <a:spcPct val="90000"/>
              </a:lnSpc>
              <a:buFont typeface="Wingdings" pitchFamily="2" charset="2"/>
              <a:buNone/>
            </a:pPr>
            <a:r>
              <a:rPr lang="cs-CZ" sz="1800" dirty="0">
                <a:solidFill>
                  <a:srgbClr val="000000"/>
                </a:solidFill>
              </a:rPr>
              <a:t>	Postup výpočtu:</a:t>
            </a:r>
            <a:r>
              <a:rPr lang="cs-CZ" sz="1800" b="1" dirty="0">
                <a:solidFill>
                  <a:srgbClr val="000000"/>
                </a:solidFill>
              </a:rPr>
              <a:t> </a:t>
            </a:r>
          </a:p>
          <a:p>
            <a:pPr marL="533400" indent="-533400" algn="just">
              <a:lnSpc>
                <a:spcPct val="90000"/>
              </a:lnSpc>
              <a:buFont typeface="Wingdings" pitchFamily="2" charset="2"/>
              <a:buAutoNum type="arabicPeriod"/>
            </a:pPr>
            <a:r>
              <a:rPr lang="cs-CZ" sz="1800" b="1" dirty="0">
                <a:solidFill>
                  <a:srgbClr val="000000"/>
                </a:solidFill>
              </a:rPr>
              <a:t>Celkové investiční výdaje</a:t>
            </a:r>
          </a:p>
          <a:p>
            <a:pPr marL="533400" indent="-533400" algn="just">
              <a:lnSpc>
                <a:spcPct val="90000"/>
              </a:lnSpc>
              <a:buFont typeface="Wingdings" pitchFamily="2" charset="2"/>
              <a:buAutoNum type="arabicPeriod"/>
            </a:pPr>
            <a:r>
              <a:rPr lang="cs-CZ" sz="1800" b="1" dirty="0"/>
              <a:t>Roční peněžní příjmy a výdaje</a:t>
            </a:r>
          </a:p>
          <a:p>
            <a:pPr marL="533400" indent="-533400" algn="just">
              <a:lnSpc>
                <a:spcPct val="90000"/>
              </a:lnSpc>
              <a:buFont typeface="Wingdings" pitchFamily="2" charset="2"/>
              <a:buAutoNum type="arabicPeriod"/>
            </a:pPr>
            <a:endParaRPr lang="cs-CZ" sz="1800" dirty="0"/>
          </a:p>
        </p:txBody>
      </p:sp>
    </p:spTree>
    <p:extLst>
      <p:ext uri="{BB962C8B-B14F-4D97-AF65-F5344CB8AC3E}">
        <p14:creationId xmlns:p14="http://schemas.microsoft.com/office/powerpoint/2010/main" val="207499185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1 řešení</a:t>
            </a:r>
          </a:p>
        </p:txBody>
      </p:sp>
      <p:sp>
        <p:nvSpPr>
          <p:cNvPr id="3" name="Zástupný symbol pro obsah 2"/>
          <p:cNvSpPr>
            <a:spLocks noGrp="1"/>
          </p:cNvSpPr>
          <p:nvPr>
            <p:ph idx="1"/>
          </p:nvPr>
        </p:nvSpPr>
        <p:spPr>
          <a:xfrm>
            <a:off x="216877" y="3424452"/>
            <a:ext cx="8923984" cy="3172900"/>
          </a:xfrm>
        </p:spPr>
        <p:txBody>
          <a:bodyPr>
            <a:normAutofit/>
          </a:bodyPr>
          <a:lstStyle/>
          <a:p>
            <a:pPr marL="0" indent="0">
              <a:buNone/>
            </a:pPr>
            <a:r>
              <a:rPr lang="cs-CZ" sz="2000" dirty="0"/>
              <a:t>Kde </a:t>
            </a:r>
          </a:p>
          <a:p>
            <a:r>
              <a:rPr lang="cs-CZ" sz="2000" i="1" dirty="0" err="1"/>
              <a:t>øCF</a:t>
            </a:r>
            <a:r>
              <a:rPr lang="cs-CZ" sz="2000" i="1" dirty="0"/>
              <a:t> </a:t>
            </a:r>
            <a:r>
              <a:rPr lang="cs-CZ" sz="2000" dirty="0"/>
              <a:t>… průměrný roční výnos</a:t>
            </a:r>
          </a:p>
          <a:p>
            <a:r>
              <a:rPr lang="cs-CZ" sz="2000" i="1" dirty="0" err="1"/>
              <a:t>CFi</a:t>
            </a:r>
            <a:r>
              <a:rPr lang="cs-CZ" sz="2000" i="1" dirty="0"/>
              <a:t> …</a:t>
            </a:r>
            <a:r>
              <a:rPr lang="cs-CZ" sz="2000" dirty="0"/>
              <a:t> cash </a:t>
            </a:r>
            <a:r>
              <a:rPr lang="cs-CZ" sz="2000" dirty="0" err="1"/>
              <a:t>flow</a:t>
            </a:r>
            <a:r>
              <a:rPr lang="cs-CZ" sz="2000" dirty="0"/>
              <a:t> spojená s investicí</a:t>
            </a:r>
          </a:p>
          <a:p>
            <a:r>
              <a:rPr lang="cs-CZ" sz="2000" i="1" dirty="0"/>
              <a:t>n</a:t>
            </a:r>
            <a:r>
              <a:rPr lang="cs-CZ" sz="2000" dirty="0"/>
              <a:t>… doba životnosti projektu</a:t>
            </a:r>
          </a:p>
          <a:p>
            <a:endParaRPr lang="cs-CZ" dirty="0"/>
          </a:p>
        </p:txBody>
      </p:sp>
      <p:pic>
        <p:nvPicPr>
          <p:cNvPr id="131074" name="Picture 2" descr="vypocet-prumerny-rocni-vyn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6670" y="2973483"/>
            <a:ext cx="2080610" cy="748291"/>
          </a:xfrm>
          <a:prstGeom prst="rect">
            <a:avLst/>
          </a:prstGeom>
          <a:noFill/>
          <a:extLst>
            <a:ext uri="{909E8E84-426E-40DD-AFC4-6F175D3DCCD1}">
              <a14:hiddenFill xmlns:a14="http://schemas.microsoft.com/office/drawing/2010/main">
                <a:solidFill>
                  <a:srgbClr val="FFFFFF"/>
                </a:solidFill>
              </a14:hiddenFill>
            </a:ext>
          </a:extLst>
        </p:spPr>
      </p:pic>
      <p:sp>
        <p:nvSpPr>
          <p:cNvPr id="4" name="Obdélník 3"/>
          <p:cNvSpPr/>
          <p:nvPr/>
        </p:nvSpPr>
        <p:spPr>
          <a:xfrm>
            <a:off x="251520" y="1052736"/>
            <a:ext cx="8496944" cy="430887"/>
          </a:xfrm>
          <a:prstGeom prst="rect">
            <a:avLst/>
          </a:prstGeom>
        </p:spPr>
        <p:txBody>
          <a:bodyPr wrap="square">
            <a:spAutoFit/>
          </a:bodyPr>
          <a:lstStyle/>
          <a:p>
            <a:pPr marL="457200" indent="-457200">
              <a:buAutoNum type="alphaLcParenR"/>
            </a:pPr>
            <a:r>
              <a:rPr lang="cs-CZ" sz="2200" dirty="0"/>
              <a:t>Doba návratnosti</a:t>
            </a:r>
          </a:p>
        </p:txBody>
      </p:sp>
      <p:sp>
        <p:nvSpPr>
          <p:cNvPr id="6" name="Obdélník 5"/>
          <p:cNvSpPr/>
          <p:nvPr/>
        </p:nvSpPr>
        <p:spPr>
          <a:xfrm>
            <a:off x="241249" y="2910645"/>
            <a:ext cx="4752528" cy="461665"/>
          </a:xfrm>
          <a:prstGeom prst="rect">
            <a:avLst/>
          </a:prstGeom>
        </p:spPr>
        <p:txBody>
          <a:bodyPr wrap="square">
            <a:spAutoFit/>
          </a:bodyPr>
          <a:lstStyle/>
          <a:p>
            <a:r>
              <a:rPr lang="cs-CZ" sz="2400" dirty="0"/>
              <a:t>b) Průměrné roční CF</a:t>
            </a:r>
          </a:p>
        </p:txBody>
      </p:sp>
    </p:spTree>
    <p:extLst>
      <p:ext uri="{BB962C8B-B14F-4D97-AF65-F5344CB8AC3E}">
        <p14:creationId xmlns:p14="http://schemas.microsoft.com/office/powerpoint/2010/main" val="2324355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Text Box 1026"/>
          <p:cNvSpPr txBox="1">
            <a:spLocks noChangeArrowheads="1"/>
          </p:cNvSpPr>
          <p:nvPr/>
        </p:nvSpPr>
        <p:spPr bwMode="auto">
          <a:xfrm>
            <a:off x="2135287" y="528738"/>
            <a:ext cx="83820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r>
              <a:rPr lang="cs-CZ" sz="2800" b="1" i="1" u="sng">
                <a:latin typeface="Times New Roman" pitchFamily="18" charset="0"/>
              </a:rPr>
              <a:t>Příklad peněžní příjmy z investic</a:t>
            </a:r>
          </a:p>
        </p:txBody>
      </p:sp>
      <p:sp>
        <p:nvSpPr>
          <p:cNvPr id="309251" name="Text Box 1027"/>
          <p:cNvSpPr txBox="1">
            <a:spLocks noChangeArrowheads="1"/>
          </p:cNvSpPr>
          <p:nvPr/>
        </p:nvSpPr>
        <p:spPr bwMode="auto">
          <a:xfrm>
            <a:off x="468313" y="1828800"/>
            <a:ext cx="8077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marL="187325" indent="-187325">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algn="just"/>
            <a:r>
              <a:rPr lang="cs-CZ" sz="2000" b="1">
                <a:latin typeface="Times New Roman" pitchFamily="18" charset="0"/>
              </a:rPr>
              <a:t> </a:t>
            </a:r>
          </a:p>
        </p:txBody>
      </p:sp>
      <p:graphicFrame>
        <p:nvGraphicFramePr>
          <p:cNvPr id="2" name="Tabulka 1"/>
          <p:cNvGraphicFramePr>
            <a:graphicFrameLocks noGrp="1"/>
          </p:cNvGraphicFramePr>
          <p:nvPr/>
        </p:nvGraphicFramePr>
        <p:xfrm>
          <a:off x="315913" y="1052513"/>
          <a:ext cx="8229601" cy="4824414"/>
        </p:xfrm>
        <a:graphic>
          <a:graphicData uri="http://schemas.openxmlformats.org/drawingml/2006/table">
            <a:tbl>
              <a:tblPr>
                <a:tableStyleId>{616DA210-FB5B-4158-B5E0-FEB733F419BA}</a:tableStyleId>
              </a:tblPr>
              <a:tblGrid>
                <a:gridCol w="3740726">
                  <a:extLst>
                    <a:ext uri="{9D8B030D-6E8A-4147-A177-3AD203B41FA5}">
                      <a16:colId xmlns:a16="http://schemas.microsoft.com/office/drawing/2014/main" val="20000"/>
                    </a:ext>
                  </a:extLst>
                </a:gridCol>
                <a:gridCol w="897775">
                  <a:extLst>
                    <a:ext uri="{9D8B030D-6E8A-4147-A177-3AD203B41FA5}">
                      <a16:colId xmlns:a16="http://schemas.microsoft.com/office/drawing/2014/main" val="20001"/>
                    </a:ext>
                  </a:extLst>
                </a:gridCol>
                <a:gridCol w="897775">
                  <a:extLst>
                    <a:ext uri="{9D8B030D-6E8A-4147-A177-3AD203B41FA5}">
                      <a16:colId xmlns:a16="http://schemas.microsoft.com/office/drawing/2014/main" val="20002"/>
                    </a:ext>
                  </a:extLst>
                </a:gridCol>
                <a:gridCol w="897775">
                  <a:extLst>
                    <a:ext uri="{9D8B030D-6E8A-4147-A177-3AD203B41FA5}">
                      <a16:colId xmlns:a16="http://schemas.microsoft.com/office/drawing/2014/main" val="20003"/>
                    </a:ext>
                  </a:extLst>
                </a:gridCol>
                <a:gridCol w="897775">
                  <a:extLst>
                    <a:ext uri="{9D8B030D-6E8A-4147-A177-3AD203B41FA5}">
                      <a16:colId xmlns:a16="http://schemas.microsoft.com/office/drawing/2014/main" val="20004"/>
                    </a:ext>
                  </a:extLst>
                </a:gridCol>
                <a:gridCol w="897775">
                  <a:extLst>
                    <a:ext uri="{9D8B030D-6E8A-4147-A177-3AD203B41FA5}">
                      <a16:colId xmlns:a16="http://schemas.microsoft.com/office/drawing/2014/main" val="20005"/>
                    </a:ext>
                  </a:extLst>
                </a:gridCol>
              </a:tblGrid>
              <a:tr h="327212">
                <a:tc>
                  <a:txBody>
                    <a:bodyPr/>
                    <a:lstStyle/>
                    <a:p>
                      <a:pPr algn="just" fontAlgn="ctr"/>
                      <a:r>
                        <a:rPr lang="cs-CZ" sz="1800" u="none" strike="noStrike" dirty="0">
                          <a:effectLst/>
                        </a:rPr>
                        <a:t>Položka (v mil. Kč)</a:t>
                      </a:r>
                      <a:endParaRPr lang="cs-CZ" sz="1800" b="1" i="0" u="none" strike="noStrike" dirty="0">
                        <a:solidFill>
                          <a:srgbClr val="000000"/>
                        </a:solidFill>
                        <a:effectLst/>
                        <a:latin typeface="Times New Roman" pitchFamily="18" charset="0"/>
                        <a:cs typeface="Times New Roman" pitchFamily="18" charset="0"/>
                      </a:endParaRPr>
                    </a:p>
                  </a:txBody>
                  <a:tcPr marL="9525" marR="9525" marT="9525" marB="0" anchor="ctr"/>
                </a:tc>
                <a:tc>
                  <a:txBody>
                    <a:bodyPr/>
                    <a:lstStyle/>
                    <a:p>
                      <a:pPr algn="just" fontAlgn="ctr"/>
                      <a:r>
                        <a:rPr lang="cs-CZ" sz="1800" u="none" strike="noStrike" dirty="0">
                          <a:effectLst/>
                        </a:rPr>
                        <a:t>1. rok</a:t>
                      </a:r>
                      <a:endParaRPr lang="cs-CZ" sz="1800" b="1" i="0" u="none" strike="noStrike" dirty="0">
                        <a:solidFill>
                          <a:srgbClr val="000000"/>
                        </a:solidFill>
                        <a:effectLst/>
                        <a:latin typeface="Times New Roman" pitchFamily="18" charset="0"/>
                        <a:cs typeface="Times New Roman" pitchFamily="18" charset="0"/>
                      </a:endParaRPr>
                    </a:p>
                  </a:txBody>
                  <a:tcPr marL="9525" marR="9525" marT="9525" marB="0" anchor="ctr"/>
                </a:tc>
                <a:tc>
                  <a:txBody>
                    <a:bodyPr/>
                    <a:lstStyle/>
                    <a:p>
                      <a:pPr algn="just" fontAlgn="ctr"/>
                      <a:r>
                        <a:rPr lang="cs-CZ" sz="1800" u="none" strike="noStrike" dirty="0">
                          <a:effectLst/>
                        </a:rPr>
                        <a:t>2.rok</a:t>
                      </a:r>
                      <a:endParaRPr lang="cs-CZ" sz="1800" b="1" i="0" u="none" strike="noStrike" dirty="0">
                        <a:solidFill>
                          <a:srgbClr val="000000"/>
                        </a:solidFill>
                        <a:effectLst/>
                        <a:latin typeface="Times New Roman" pitchFamily="18" charset="0"/>
                        <a:cs typeface="Times New Roman" pitchFamily="18" charset="0"/>
                      </a:endParaRPr>
                    </a:p>
                  </a:txBody>
                  <a:tcPr marL="9525" marR="9525" marT="9525" marB="0" anchor="ctr"/>
                </a:tc>
                <a:tc>
                  <a:txBody>
                    <a:bodyPr/>
                    <a:lstStyle/>
                    <a:p>
                      <a:pPr algn="just" fontAlgn="ctr"/>
                      <a:r>
                        <a:rPr lang="cs-CZ" sz="1800" u="none" strike="noStrike">
                          <a:effectLst/>
                        </a:rPr>
                        <a:t>3. rok</a:t>
                      </a:r>
                      <a:endParaRPr lang="cs-CZ" sz="1800" b="1"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just" fontAlgn="ctr"/>
                      <a:r>
                        <a:rPr lang="cs-CZ" sz="1800" u="none" strike="noStrike">
                          <a:effectLst/>
                        </a:rPr>
                        <a:t>4.rok</a:t>
                      </a:r>
                      <a:endParaRPr lang="cs-CZ" sz="1800" b="1"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just" fontAlgn="ctr"/>
                      <a:r>
                        <a:rPr lang="cs-CZ" sz="1800" u="none" strike="noStrike">
                          <a:effectLst/>
                        </a:rPr>
                        <a:t>5. rok</a:t>
                      </a:r>
                      <a:endParaRPr lang="cs-CZ" sz="1800" b="1" i="0" u="none" strike="noStrike">
                        <a:solidFill>
                          <a:srgbClr val="000000"/>
                        </a:solidFill>
                        <a:effectLst/>
                        <a:latin typeface="Times New Roman" pitchFamily="18" charset="0"/>
                        <a:cs typeface="Times New Roman" pitchFamily="18" charset="0"/>
                      </a:endParaRPr>
                    </a:p>
                  </a:txBody>
                  <a:tcPr marL="9525" marR="9525" marT="9525" marB="0" anchor="ctr"/>
                </a:tc>
                <a:extLst>
                  <a:ext uri="{0D108BD9-81ED-4DB2-BD59-A6C34878D82A}">
                    <a16:rowId xmlns:a16="http://schemas.microsoft.com/office/drawing/2014/main" val="10000"/>
                  </a:ext>
                </a:extLst>
              </a:tr>
              <a:tr h="327212">
                <a:tc>
                  <a:txBody>
                    <a:bodyPr/>
                    <a:lstStyle/>
                    <a:p>
                      <a:pPr algn="just" fontAlgn="ctr"/>
                      <a:r>
                        <a:rPr lang="cs-CZ" sz="1800" u="none" strike="noStrike" dirty="0">
                          <a:effectLst/>
                        </a:rPr>
                        <a:t>Tržby</a:t>
                      </a:r>
                      <a:endParaRPr lang="cs-CZ" sz="1800" b="0" i="0" u="none" strike="noStrike" dirty="0">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dirty="0">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dirty="0">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dirty="0">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dirty="0">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dirty="0">
                        <a:solidFill>
                          <a:srgbClr val="000000"/>
                        </a:solidFill>
                        <a:effectLst/>
                        <a:latin typeface="Times New Roman" pitchFamily="18" charset="0"/>
                        <a:cs typeface="Times New Roman" pitchFamily="18" charset="0"/>
                      </a:endParaRPr>
                    </a:p>
                  </a:txBody>
                  <a:tcPr marL="9525" marR="9525" marT="9525" marB="0" anchor="ctr"/>
                </a:tc>
                <a:extLst>
                  <a:ext uri="{0D108BD9-81ED-4DB2-BD59-A6C34878D82A}">
                    <a16:rowId xmlns:a16="http://schemas.microsoft.com/office/drawing/2014/main" val="10001"/>
                  </a:ext>
                </a:extLst>
              </a:tr>
              <a:tr h="599453">
                <a:tc>
                  <a:txBody>
                    <a:bodyPr/>
                    <a:lstStyle/>
                    <a:p>
                      <a:pPr algn="just" fontAlgn="ctr"/>
                      <a:r>
                        <a:rPr lang="cs-CZ" sz="1800" u="none" strike="noStrike" dirty="0">
                          <a:effectLst/>
                        </a:rPr>
                        <a:t>Provozní náklady kromě odpisů</a:t>
                      </a:r>
                      <a:endParaRPr lang="cs-CZ" sz="1800" b="0" i="0" u="none" strike="noStrike" dirty="0">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dirty="0">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dirty="0">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dirty="0">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dirty="0">
                        <a:solidFill>
                          <a:srgbClr val="000000"/>
                        </a:solidFill>
                        <a:effectLst/>
                        <a:latin typeface="Times New Roman" pitchFamily="18" charset="0"/>
                        <a:cs typeface="Times New Roman" pitchFamily="18" charset="0"/>
                      </a:endParaRPr>
                    </a:p>
                  </a:txBody>
                  <a:tcPr marL="9525" marR="9525" marT="9525" marB="0" anchor="ctr"/>
                </a:tc>
                <a:extLst>
                  <a:ext uri="{0D108BD9-81ED-4DB2-BD59-A6C34878D82A}">
                    <a16:rowId xmlns:a16="http://schemas.microsoft.com/office/drawing/2014/main" val="10002"/>
                  </a:ext>
                </a:extLst>
              </a:tr>
              <a:tr h="327212">
                <a:tc>
                  <a:txBody>
                    <a:bodyPr/>
                    <a:lstStyle/>
                    <a:p>
                      <a:pPr algn="just" fontAlgn="ctr"/>
                      <a:r>
                        <a:rPr lang="cs-CZ" sz="1800" u="none" strike="noStrike">
                          <a:effectLst/>
                        </a:rPr>
                        <a:t>Odpisy</a:t>
                      </a:r>
                      <a:endParaRPr lang="cs-CZ" sz="1800" b="0"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dirty="0">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dirty="0">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dirty="0">
                        <a:solidFill>
                          <a:srgbClr val="000000"/>
                        </a:solidFill>
                        <a:effectLst/>
                        <a:latin typeface="Times New Roman" pitchFamily="18" charset="0"/>
                        <a:cs typeface="Times New Roman" pitchFamily="18" charset="0"/>
                      </a:endParaRPr>
                    </a:p>
                  </a:txBody>
                  <a:tcPr marL="9525" marR="9525" marT="9525" marB="0" anchor="ctr"/>
                </a:tc>
                <a:extLst>
                  <a:ext uri="{0D108BD9-81ED-4DB2-BD59-A6C34878D82A}">
                    <a16:rowId xmlns:a16="http://schemas.microsoft.com/office/drawing/2014/main" val="10003"/>
                  </a:ext>
                </a:extLst>
              </a:tr>
              <a:tr h="327212">
                <a:tc>
                  <a:txBody>
                    <a:bodyPr/>
                    <a:lstStyle/>
                    <a:p>
                      <a:pPr algn="just" fontAlgn="ctr"/>
                      <a:r>
                        <a:rPr lang="cs-CZ" sz="1800" u="none" strike="noStrike">
                          <a:effectLst/>
                        </a:rPr>
                        <a:t>Zisk před zdaněním</a:t>
                      </a:r>
                      <a:endParaRPr lang="cs-CZ" sz="1800" b="0"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dirty="0">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dirty="0">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dirty="0">
                        <a:solidFill>
                          <a:srgbClr val="000000"/>
                        </a:solidFill>
                        <a:effectLst/>
                        <a:latin typeface="Times New Roman" pitchFamily="18" charset="0"/>
                        <a:cs typeface="Times New Roman" pitchFamily="18" charset="0"/>
                      </a:endParaRPr>
                    </a:p>
                  </a:txBody>
                  <a:tcPr marL="9525" marR="9525" marT="9525" marB="0" anchor="ctr"/>
                </a:tc>
                <a:extLst>
                  <a:ext uri="{0D108BD9-81ED-4DB2-BD59-A6C34878D82A}">
                    <a16:rowId xmlns:a16="http://schemas.microsoft.com/office/drawing/2014/main" val="10004"/>
                  </a:ext>
                </a:extLst>
              </a:tr>
              <a:tr h="327212">
                <a:tc>
                  <a:txBody>
                    <a:bodyPr/>
                    <a:lstStyle/>
                    <a:p>
                      <a:pPr algn="just" fontAlgn="ctr"/>
                      <a:r>
                        <a:rPr lang="cs-CZ" sz="1800" u="none" strike="noStrike">
                          <a:effectLst/>
                        </a:rPr>
                        <a:t>Daň 19%</a:t>
                      </a:r>
                      <a:endParaRPr lang="cs-CZ" sz="1800" b="0"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dirty="0">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dirty="0">
                        <a:solidFill>
                          <a:srgbClr val="000000"/>
                        </a:solidFill>
                        <a:effectLst/>
                        <a:latin typeface="Times New Roman" pitchFamily="18" charset="0"/>
                        <a:cs typeface="Times New Roman" pitchFamily="18" charset="0"/>
                      </a:endParaRPr>
                    </a:p>
                  </a:txBody>
                  <a:tcPr marL="9525" marR="9525" marT="9525" marB="0" anchor="ctr"/>
                </a:tc>
                <a:extLst>
                  <a:ext uri="{0D108BD9-81ED-4DB2-BD59-A6C34878D82A}">
                    <a16:rowId xmlns:a16="http://schemas.microsoft.com/office/drawing/2014/main" val="10005"/>
                  </a:ext>
                </a:extLst>
              </a:tr>
              <a:tr h="340300">
                <a:tc>
                  <a:txBody>
                    <a:bodyPr/>
                    <a:lstStyle/>
                    <a:p>
                      <a:pPr algn="just" fontAlgn="ctr"/>
                      <a:r>
                        <a:rPr lang="cs-CZ" sz="1800" b="1" u="none" strike="noStrike">
                          <a:effectLst/>
                        </a:rPr>
                        <a:t>Zisk po zdanění</a:t>
                      </a:r>
                      <a:endParaRPr lang="cs-CZ" sz="1800" b="1"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1"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1"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1"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1" i="0" u="none" strike="noStrike" dirty="0">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1" i="0" u="none" strike="noStrike" dirty="0">
                        <a:solidFill>
                          <a:srgbClr val="000000"/>
                        </a:solidFill>
                        <a:effectLst/>
                        <a:latin typeface="Times New Roman" pitchFamily="18" charset="0"/>
                        <a:cs typeface="Times New Roman" pitchFamily="18" charset="0"/>
                      </a:endParaRPr>
                    </a:p>
                  </a:txBody>
                  <a:tcPr marL="9525" marR="9525" marT="9525" marB="0" anchor="ctr"/>
                </a:tc>
                <a:extLst>
                  <a:ext uri="{0D108BD9-81ED-4DB2-BD59-A6C34878D82A}">
                    <a16:rowId xmlns:a16="http://schemas.microsoft.com/office/drawing/2014/main" val="10006"/>
                  </a:ext>
                </a:extLst>
              </a:tr>
              <a:tr h="327212">
                <a:tc>
                  <a:txBody>
                    <a:bodyPr/>
                    <a:lstStyle/>
                    <a:p>
                      <a:pPr algn="just" fontAlgn="ctr"/>
                      <a:r>
                        <a:rPr lang="cs-CZ" sz="1800" u="none" strike="noStrike" dirty="0">
                          <a:effectLst/>
                        </a:rPr>
                        <a:t>Výpočet CF</a:t>
                      </a:r>
                      <a:endParaRPr lang="cs-CZ" sz="1800" b="1" i="0" u="none" strike="noStrike" dirty="0">
                        <a:solidFill>
                          <a:srgbClr val="000000"/>
                        </a:solidFill>
                        <a:effectLst/>
                        <a:latin typeface="Times New Roman" pitchFamily="18" charset="0"/>
                        <a:cs typeface="Times New Roman" pitchFamily="18" charset="0"/>
                      </a:endParaRPr>
                    </a:p>
                  </a:txBody>
                  <a:tcPr marL="9525" marR="9525" marT="9525" marB="0" anchor="ctr"/>
                </a:tc>
                <a:tc>
                  <a:txBody>
                    <a:bodyPr/>
                    <a:lstStyle/>
                    <a:p>
                      <a:pPr algn="l" fontAlgn="ctr"/>
                      <a:endParaRPr lang="cs-CZ" sz="1800" b="0" i="0" u="none" strike="noStrike" dirty="0">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dirty="0">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dirty="0">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a:solidFill>
                          <a:srgbClr val="000000"/>
                        </a:solidFill>
                        <a:effectLst/>
                        <a:latin typeface="Times New Roman" pitchFamily="18" charset="0"/>
                        <a:cs typeface="Times New Roman" pitchFamily="18" charset="0"/>
                      </a:endParaRPr>
                    </a:p>
                  </a:txBody>
                  <a:tcPr marL="9525" marR="9525" marT="9525" marB="0" anchor="ctr"/>
                </a:tc>
                <a:extLst>
                  <a:ext uri="{0D108BD9-81ED-4DB2-BD59-A6C34878D82A}">
                    <a16:rowId xmlns:a16="http://schemas.microsoft.com/office/drawing/2014/main" val="10007"/>
                  </a:ext>
                </a:extLst>
              </a:tr>
              <a:tr h="327212">
                <a:tc>
                  <a:txBody>
                    <a:bodyPr/>
                    <a:lstStyle/>
                    <a:p>
                      <a:pPr algn="just" fontAlgn="ctr"/>
                      <a:r>
                        <a:rPr lang="cs-CZ" sz="1800" u="none" strike="noStrike">
                          <a:effectLst/>
                        </a:rPr>
                        <a:t>Odpisy</a:t>
                      </a:r>
                      <a:endParaRPr lang="cs-CZ" sz="1800" b="0"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dirty="0">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dirty="0">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dirty="0">
                        <a:solidFill>
                          <a:srgbClr val="000000"/>
                        </a:solidFill>
                        <a:effectLst/>
                        <a:latin typeface="Times New Roman" pitchFamily="18" charset="0"/>
                        <a:cs typeface="Times New Roman" pitchFamily="18" charset="0"/>
                      </a:endParaRPr>
                    </a:p>
                  </a:txBody>
                  <a:tcPr marL="9525" marR="9525" marT="9525" marB="0" anchor="ctr"/>
                </a:tc>
                <a:extLst>
                  <a:ext uri="{0D108BD9-81ED-4DB2-BD59-A6C34878D82A}">
                    <a16:rowId xmlns:a16="http://schemas.microsoft.com/office/drawing/2014/main" val="10008"/>
                  </a:ext>
                </a:extLst>
              </a:tr>
              <a:tr h="327212">
                <a:tc>
                  <a:txBody>
                    <a:bodyPr/>
                    <a:lstStyle/>
                    <a:p>
                      <a:pPr algn="just" fontAlgn="ctr"/>
                      <a:r>
                        <a:rPr lang="cs-CZ" sz="1800" b="1" u="none" strike="noStrike">
                          <a:effectLst/>
                        </a:rPr>
                        <a:t>Cash flow z provozu</a:t>
                      </a:r>
                      <a:endParaRPr lang="cs-CZ" sz="1800" b="1"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ctr" fontAlgn="ctr"/>
                      <a:endParaRPr lang="cs-CZ" sz="1800" b="1"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ctr" fontAlgn="ctr"/>
                      <a:endParaRPr lang="cs-CZ" sz="1800" b="1"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ctr" fontAlgn="ctr"/>
                      <a:endParaRPr lang="cs-CZ" sz="1800" b="1"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ctr" fontAlgn="ctr"/>
                      <a:endParaRPr lang="cs-CZ" sz="1800" b="1" i="0" u="none" strike="noStrike" dirty="0">
                        <a:solidFill>
                          <a:srgbClr val="000000"/>
                        </a:solidFill>
                        <a:effectLst/>
                        <a:latin typeface="Times New Roman" pitchFamily="18" charset="0"/>
                        <a:cs typeface="Times New Roman" pitchFamily="18" charset="0"/>
                      </a:endParaRPr>
                    </a:p>
                  </a:txBody>
                  <a:tcPr marL="9525" marR="9525" marT="9525" marB="0" anchor="ctr"/>
                </a:tc>
                <a:tc>
                  <a:txBody>
                    <a:bodyPr/>
                    <a:lstStyle/>
                    <a:p>
                      <a:pPr algn="ctr" fontAlgn="ctr"/>
                      <a:endParaRPr lang="cs-CZ" sz="1800" b="1" i="0" u="none" strike="noStrike" dirty="0">
                        <a:solidFill>
                          <a:srgbClr val="000000"/>
                        </a:solidFill>
                        <a:effectLst/>
                        <a:latin typeface="Times New Roman" pitchFamily="18" charset="0"/>
                        <a:cs typeface="Times New Roman" pitchFamily="18" charset="0"/>
                      </a:endParaRPr>
                    </a:p>
                  </a:txBody>
                  <a:tcPr marL="9525" marR="9525" marT="9525" marB="0" anchor="ctr"/>
                </a:tc>
                <a:extLst>
                  <a:ext uri="{0D108BD9-81ED-4DB2-BD59-A6C34878D82A}">
                    <a16:rowId xmlns:a16="http://schemas.microsoft.com/office/drawing/2014/main" val="10009"/>
                  </a:ext>
                </a:extLst>
              </a:tr>
              <a:tr h="327212">
                <a:tc>
                  <a:txBody>
                    <a:bodyPr/>
                    <a:lstStyle/>
                    <a:p>
                      <a:pPr algn="just" fontAlgn="ctr"/>
                      <a:r>
                        <a:rPr lang="cs-CZ" sz="1800" u="none" strike="noStrike">
                          <a:effectLst/>
                        </a:rPr>
                        <a:t>Uvolnění pracovního kapitálu</a:t>
                      </a:r>
                      <a:endParaRPr lang="cs-CZ" sz="1800" b="0"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1"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dirty="0">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dirty="0">
                        <a:solidFill>
                          <a:srgbClr val="000000"/>
                        </a:solidFill>
                        <a:effectLst/>
                        <a:latin typeface="Times New Roman" pitchFamily="18" charset="0"/>
                        <a:cs typeface="Times New Roman" pitchFamily="18" charset="0"/>
                      </a:endParaRPr>
                    </a:p>
                  </a:txBody>
                  <a:tcPr marL="9525" marR="9525" marT="9525" marB="0" anchor="ctr"/>
                </a:tc>
                <a:extLst>
                  <a:ext uri="{0D108BD9-81ED-4DB2-BD59-A6C34878D82A}">
                    <a16:rowId xmlns:a16="http://schemas.microsoft.com/office/drawing/2014/main" val="10010"/>
                  </a:ext>
                </a:extLst>
              </a:tr>
              <a:tr h="599453">
                <a:tc>
                  <a:txBody>
                    <a:bodyPr/>
                    <a:lstStyle/>
                    <a:p>
                      <a:pPr algn="just" fontAlgn="ctr"/>
                      <a:r>
                        <a:rPr lang="cs-CZ" sz="1800" u="none" strike="noStrike">
                          <a:effectLst/>
                        </a:rPr>
                        <a:t>Příjem z prodeje strojů a zařízení</a:t>
                      </a:r>
                      <a:endParaRPr lang="cs-CZ" sz="1800" b="0"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1"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0" i="0" u="none" strike="noStrike" dirty="0">
                        <a:solidFill>
                          <a:srgbClr val="000000"/>
                        </a:solidFill>
                        <a:effectLst/>
                        <a:latin typeface="Times New Roman" pitchFamily="18" charset="0"/>
                        <a:cs typeface="Times New Roman" pitchFamily="18" charset="0"/>
                      </a:endParaRPr>
                    </a:p>
                  </a:txBody>
                  <a:tcPr marL="9525" marR="9525" marT="9525" marB="0" anchor="ctr"/>
                </a:tc>
                <a:extLst>
                  <a:ext uri="{0D108BD9-81ED-4DB2-BD59-A6C34878D82A}">
                    <a16:rowId xmlns:a16="http://schemas.microsoft.com/office/drawing/2014/main" val="10011"/>
                  </a:ext>
                </a:extLst>
              </a:tr>
              <a:tr h="340300">
                <a:tc>
                  <a:txBody>
                    <a:bodyPr/>
                    <a:lstStyle/>
                    <a:p>
                      <a:pPr algn="just" fontAlgn="ctr"/>
                      <a:r>
                        <a:rPr lang="cs-CZ" sz="1800" b="1" u="none" strike="noStrike" dirty="0">
                          <a:effectLst/>
                        </a:rPr>
                        <a:t>Cash </a:t>
                      </a:r>
                      <a:r>
                        <a:rPr lang="cs-CZ" sz="1800" b="1" u="none" strike="noStrike" dirty="0" err="1">
                          <a:effectLst/>
                        </a:rPr>
                        <a:t>flow</a:t>
                      </a:r>
                      <a:endParaRPr lang="cs-CZ" sz="1800" b="1" i="0" u="none" strike="noStrike" dirty="0">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1"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1"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1"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1" i="0" u="none" strike="noStrike">
                        <a:solidFill>
                          <a:srgbClr val="000000"/>
                        </a:solidFill>
                        <a:effectLst/>
                        <a:latin typeface="Times New Roman" pitchFamily="18" charset="0"/>
                        <a:cs typeface="Times New Roman" pitchFamily="18" charset="0"/>
                      </a:endParaRPr>
                    </a:p>
                  </a:txBody>
                  <a:tcPr marL="9525" marR="9525" marT="9525" marB="0" anchor="ctr"/>
                </a:tc>
                <a:tc>
                  <a:txBody>
                    <a:bodyPr/>
                    <a:lstStyle/>
                    <a:p>
                      <a:pPr algn="r" fontAlgn="ctr"/>
                      <a:endParaRPr lang="cs-CZ" sz="1800" b="1" i="0" u="none" strike="noStrike" dirty="0">
                        <a:solidFill>
                          <a:srgbClr val="000000"/>
                        </a:solidFill>
                        <a:effectLst/>
                        <a:latin typeface="Times New Roman" pitchFamily="18" charset="0"/>
                        <a:cs typeface="Times New Roman" pitchFamily="18" charset="0"/>
                      </a:endParaRPr>
                    </a:p>
                  </a:txBody>
                  <a:tcPr marL="9525" marR="9525" marT="9525" marB="0" anchor="ctr"/>
                </a:tc>
                <a:extLst>
                  <a:ext uri="{0D108BD9-81ED-4DB2-BD59-A6C34878D82A}">
                    <a16:rowId xmlns:a16="http://schemas.microsoft.com/office/drawing/2014/main" val="10012"/>
                  </a:ext>
                </a:extLst>
              </a:tr>
            </a:tbl>
          </a:graphicData>
        </a:graphic>
      </p:graphicFrame>
      <p:graphicFrame>
        <p:nvGraphicFramePr>
          <p:cNvPr id="3" name="Tabulka 2"/>
          <p:cNvGraphicFramePr>
            <a:graphicFrameLocks noGrp="1"/>
          </p:cNvGraphicFramePr>
          <p:nvPr/>
        </p:nvGraphicFramePr>
        <p:xfrm>
          <a:off x="293688" y="1052736"/>
          <a:ext cx="8251825" cy="2587625"/>
        </p:xfrm>
        <a:graphic>
          <a:graphicData uri="http://schemas.openxmlformats.org/drawingml/2006/table">
            <a:tbl>
              <a:tblPr/>
              <a:tblGrid>
                <a:gridCol w="8251825">
                  <a:extLst>
                    <a:ext uri="{9D8B030D-6E8A-4147-A177-3AD203B41FA5}">
                      <a16:colId xmlns:a16="http://schemas.microsoft.com/office/drawing/2014/main" val="20000"/>
                    </a:ext>
                  </a:extLst>
                </a:gridCol>
              </a:tblGrid>
              <a:tr h="2587625">
                <a:tc>
                  <a:txBody>
                    <a:bodyPr/>
                    <a:lstStyle/>
                    <a:p>
                      <a:endParaRPr lang="cs-CZ" sz="1800" dirty="0"/>
                    </a:p>
                  </a:txBody>
                  <a:tcPr marL="91439" marR="91439" marT="45730" marB="45730">
                    <a:lnL w="38100" cmpd="sng">
                      <a:solidFill>
                        <a:schemeClr val="tx1"/>
                      </a:solidFill>
                      <a:prstDash val="solid"/>
                    </a:lnL>
                    <a:lnR w="38100" cmpd="sng">
                      <a:solidFill>
                        <a:schemeClr val="tx1"/>
                      </a:solidFill>
                      <a:prstDash val="solid"/>
                    </a:lnR>
                    <a:lnT w="38100" cmpd="sng">
                      <a:solidFill>
                        <a:schemeClr val="tx1"/>
                      </a:solidFill>
                      <a:prstDash val="solid"/>
                    </a:lnT>
                    <a:lnB w="38100" cmpd="sng">
                      <a:solidFill>
                        <a:schemeClr val="tx1"/>
                      </a:solidFill>
                      <a:prstDash val="solid"/>
                    </a:lnB>
                  </a:tcPr>
                </a:tc>
                <a:extLst>
                  <a:ext uri="{0D108BD9-81ED-4DB2-BD59-A6C34878D82A}">
                    <a16:rowId xmlns:a16="http://schemas.microsoft.com/office/drawing/2014/main" val="10000"/>
                  </a:ext>
                </a:extLst>
              </a:tr>
            </a:tbl>
          </a:graphicData>
        </a:graphic>
      </p:graphicFrame>
      <p:graphicFrame>
        <p:nvGraphicFramePr>
          <p:cNvPr id="4" name="Tabulka 3"/>
          <p:cNvGraphicFramePr>
            <a:graphicFrameLocks noGrp="1"/>
          </p:cNvGraphicFramePr>
          <p:nvPr/>
        </p:nvGraphicFramePr>
        <p:xfrm>
          <a:off x="315913" y="3645024"/>
          <a:ext cx="8243887" cy="2232025"/>
        </p:xfrm>
        <a:graphic>
          <a:graphicData uri="http://schemas.openxmlformats.org/drawingml/2006/table">
            <a:tbl>
              <a:tblPr/>
              <a:tblGrid>
                <a:gridCol w="8243887">
                  <a:extLst>
                    <a:ext uri="{9D8B030D-6E8A-4147-A177-3AD203B41FA5}">
                      <a16:colId xmlns:a16="http://schemas.microsoft.com/office/drawing/2014/main" val="20000"/>
                    </a:ext>
                  </a:extLst>
                </a:gridCol>
              </a:tblGrid>
              <a:tr h="2232025">
                <a:tc>
                  <a:txBody>
                    <a:bodyPr/>
                    <a:lstStyle/>
                    <a:p>
                      <a:endParaRPr lang="cs-CZ" sz="1800" dirty="0"/>
                    </a:p>
                  </a:txBody>
                  <a:tcPr marL="91434" marR="91434" marT="45715" marB="45715">
                    <a:lnL w="38100" cmpd="sng">
                      <a:solidFill>
                        <a:schemeClr val="tx1"/>
                      </a:solidFill>
                      <a:prstDash val="solid"/>
                    </a:lnL>
                    <a:lnR w="38100" cmpd="sng">
                      <a:solidFill>
                        <a:schemeClr val="tx1"/>
                      </a:solidFill>
                      <a:prstDash val="solid"/>
                    </a:lnR>
                    <a:lnT w="38100" cmpd="sng">
                      <a:solidFill>
                        <a:schemeClr val="tx1"/>
                      </a:solidFill>
                      <a:prstDash val="solid"/>
                    </a:lnT>
                    <a:lnB w="38100" cmpd="sng">
                      <a:solidFill>
                        <a:schemeClr val="tx1"/>
                      </a:solidFill>
                      <a:prstDash val="soli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168095469"/>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ext Box 2"/>
          <p:cNvSpPr txBox="1">
            <a:spLocks noChangeArrowheads="1"/>
          </p:cNvSpPr>
          <p:nvPr/>
        </p:nvSpPr>
        <p:spPr bwMode="auto">
          <a:xfrm>
            <a:off x="1888150" y="537485"/>
            <a:ext cx="8382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defRPr sz="2400" b="1">
                <a:solidFill>
                  <a:schemeClr val="tx1"/>
                </a:solidFill>
                <a:latin typeface="Arial Unicode MS" pitchFamily="34" charset="-128"/>
              </a:defRPr>
            </a:lvl1pPr>
            <a:lvl2pPr marL="742950" indent="-285750">
              <a:defRPr sz="2400" b="1">
                <a:solidFill>
                  <a:schemeClr val="tx1"/>
                </a:solidFill>
                <a:latin typeface="Arial Unicode MS" pitchFamily="34" charset="-128"/>
              </a:defRPr>
            </a:lvl2pPr>
            <a:lvl3pPr marL="1143000" indent="-228600">
              <a:defRPr sz="2400" b="1">
                <a:solidFill>
                  <a:schemeClr val="tx1"/>
                </a:solidFill>
                <a:latin typeface="Arial Unicode MS" pitchFamily="34" charset="-128"/>
              </a:defRPr>
            </a:lvl3pPr>
            <a:lvl4pPr marL="1600200" indent="-228600">
              <a:defRPr sz="2400" b="1">
                <a:solidFill>
                  <a:schemeClr val="tx1"/>
                </a:solidFill>
                <a:latin typeface="Arial Unicode MS" pitchFamily="34" charset="-128"/>
              </a:defRPr>
            </a:lvl4pPr>
            <a:lvl5pPr marL="2057400" indent="-228600">
              <a:defRPr sz="2400" b="1">
                <a:solidFill>
                  <a:schemeClr val="tx1"/>
                </a:solidFill>
                <a:latin typeface="Arial Unicode MS" pitchFamily="34" charset="-128"/>
              </a:defRPr>
            </a:lvl5pPr>
            <a:lvl6pPr marL="2514600" indent="-228600" eaLnBrk="0" fontAlgn="base" hangingPunct="0">
              <a:spcBef>
                <a:spcPct val="0"/>
              </a:spcBef>
              <a:spcAft>
                <a:spcPct val="0"/>
              </a:spcAft>
              <a:defRPr sz="2400" b="1">
                <a:solidFill>
                  <a:schemeClr val="tx1"/>
                </a:solidFill>
                <a:latin typeface="Arial Unicode MS" pitchFamily="34" charset="-128"/>
              </a:defRPr>
            </a:lvl6pPr>
            <a:lvl7pPr marL="2971800" indent="-228600" eaLnBrk="0" fontAlgn="base" hangingPunct="0">
              <a:spcBef>
                <a:spcPct val="0"/>
              </a:spcBef>
              <a:spcAft>
                <a:spcPct val="0"/>
              </a:spcAft>
              <a:defRPr sz="2400" b="1">
                <a:solidFill>
                  <a:schemeClr val="tx1"/>
                </a:solidFill>
                <a:latin typeface="Arial Unicode MS" pitchFamily="34" charset="-128"/>
              </a:defRPr>
            </a:lvl7pPr>
            <a:lvl8pPr marL="3429000" indent="-228600" eaLnBrk="0" fontAlgn="base" hangingPunct="0">
              <a:spcBef>
                <a:spcPct val="0"/>
              </a:spcBef>
              <a:spcAft>
                <a:spcPct val="0"/>
              </a:spcAft>
              <a:defRPr sz="2400" b="1">
                <a:solidFill>
                  <a:schemeClr val="tx1"/>
                </a:solidFill>
                <a:latin typeface="Arial Unicode MS" pitchFamily="34" charset="-128"/>
              </a:defRPr>
            </a:lvl8pPr>
            <a:lvl9pPr marL="3886200" indent="-228600" eaLnBrk="0" fontAlgn="base" hangingPunct="0">
              <a:spcBef>
                <a:spcPct val="0"/>
              </a:spcBef>
              <a:spcAft>
                <a:spcPct val="0"/>
              </a:spcAft>
              <a:defRPr sz="2400" b="1">
                <a:solidFill>
                  <a:schemeClr val="tx1"/>
                </a:solidFill>
                <a:latin typeface="Arial Unicode MS" pitchFamily="34" charset="-128"/>
              </a:defRPr>
            </a:lvl9pPr>
          </a:lstStyle>
          <a:p>
            <a:r>
              <a:rPr lang="cs-CZ" sz="2800" i="1" u="sng" dirty="0">
                <a:solidFill>
                  <a:schemeClr val="accent1">
                    <a:lumMod val="50000"/>
                  </a:schemeClr>
                </a:solidFill>
                <a:latin typeface="Times New Roman" pitchFamily="18" charset="0"/>
              </a:rPr>
              <a:t>Metoda čisté současné hodnoty </a:t>
            </a:r>
          </a:p>
        </p:txBody>
      </p:sp>
      <p:sp>
        <p:nvSpPr>
          <p:cNvPr id="31748" name="Text Box 3"/>
          <p:cNvSpPr txBox="1">
            <a:spLocks noChangeArrowheads="1"/>
          </p:cNvSpPr>
          <p:nvPr/>
        </p:nvSpPr>
        <p:spPr bwMode="auto">
          <a:xfrm>
            <a:off x="493386" y="1124744"/>
            <a:ext cx="8202488" cy="6172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a:spAutoFit/>
          </a:bodyPr>
          <a:lstStyle>
            <a:lvl1pPr marL="190500">
              <a:defRPr sz="2400" b="1">
                <a:solidFill>
                  <a:schemeClr val="tx1"/>
                </a:solidFill>
                <a:latin typeface="Arial Unicode MS" pitchFamily="34" charset="-128"/>
              </a:defRPr>
            </a:lvl1pPr>
            <a:lvl2pPr marL="742950" indent="-285750">
              <a:defRPr sz="2400" b="1">
                <a:solidFill>
                  <a:schemeClr val="tx1"/>
                </a:solidFill>
                <a:latin typeface="Arial Unicode MS" pitchFamily="34" charset="-128"/>
              </a:defRPr>
            </a:lvl2pPr>
            <a:lvl3pPr marL="1143000" indent="-228600">
              <a:defRPr sz="2400" b="1">
                <a:solidFill>
                  <a:schemeClr val="tx1"/>
                </a:solidFill>
                <a:latin typeface="Arial Unicode MS" pitchFamily="34" charset="-128"/>
              </a:defRPr>
            </a:lvl3pPr>
            <a:lvl4pPr marL="1600200" indent="-228600">
              <a:defRPr sz="2400" b="1">
                <a:solidFill>
                  <a:schemeClr val="tx1"/>
                </a:solidFill>
                <a:latin typeface="Arial Unicode MS" pitchFamily="34" charset="-128"/>
              </a:defRPr>
            </a:lvl4pPr>
            <a:lvl5pPr marL="2057400" indent="-228600">
              <a:defRPr sz="2400" b="1">
                <a:solidFill>
                  <a:schemeClr val="tx1"/>
                </a:solidFill>
                <a:latin typeface="Arial Unicode MS" pitchFamily="34" charset="-128"/>
              </a:defRPr>
            </a:lvl5pPr>
            <a:lvl6pPr marL="2514600" indent="-228600" eaLnBrk="0" fontAlgn="base" hangingPunct="0">
              <a:spcBef>
                <a:spcPct val="0"/>
              </a:spcBef>
              <a:spcAft>
                <a:spcPct val="0"/>
              </a:spcAft>
              <a:defRPr sz="2400" b="1">
                <a:solidFill>
                  <a:schemeClr val="tx1"/>
                </a:solidFill>
                <a:latin typeface="Arial Unicode MS" pitchFamily="34" charset="-128"/>
              </a:defRPr>
            </a:lvl6pPr>
            <a:lvl7pPr marL="2971800" indent="-228600" eaLnBrk="0" fontAlgn="base" hangingPunct="0">
              <a:spcBef>
                <a:spcPct val="0"/>
              </a:spcBef>
              <a:spcAft>
                <a:spcPct val="0"/>
              </a:spcAft>
              <a:defRPr sz="2400" b="1">
                <a:solidFill>
                  <a:schemeClr val="tx1"/>
                </a:solidFill>
                <a:latin typeface="Arial Unicode MS" pitchFamily="34" charset="-128"/>
              </a:defRPr>
            </a:lvl7pPr>
            <a:lvl8pPr marL="3429000" indent="-228600" eaLnBrk="0" fontAlgn="base" hangingPunct="0">
              <a:spcBef>
                <a:spcPct val="0"/>
              </a:spcBef>
              <a:spcAft>
                <a:spcPct val="0"/>
              </a:spcAft>
              <a:defRPr sz="2400" b="1">
                <a:solidFill>
                  <a:schemeClr val="tx1"/>
                </a:solidFill>
                <a:latin typeface="Arial Unicode MS" pitchFamily="34" charset="-128"/>
              </a:defRPr>
            </a:lvl8pPr>
            <a:lvl9pPr marL="3886200" indent="-228600" eaLnBrk="0" fontAlgn="base" hangingPunct="0">
              <a:spcBef>
                <a:spcPct val="0"/>
              </a:spcBef>
              <a:spcAft>
                <a:spcPct val="0"/>
              </a:spcAft>
              <a:defRPr sz="2400" b="1">
                <a:solidFill>
                  <a:schemeClr val="tx1"/>
                </a:solidFill>
                <a:latin typeface="Arial Unicode MS" pitchFamily="34" charset="-128"/>
              </a:defRPr>
            </a:lvl9pPr>
          </a:lstStyle>
          <a:p>
            <a:pPr algn="just"/>
            <a:r>
              <a:rPr lang="cs-CZ" sz="2000" b="0" dirty="0">
                <a:latin typeface="Times New Roman" pitchFamily="18" charset="0"/>
                <a:cs typeface="Times New Roman" pitchFamily="18" charset="0"/>
              </a:rPr>
              <a:t>Čistá současná hodnota je hodnota peněžního toku vztažená k referenčnímu datu-současnost (období 0 apod.). Metoda čisté současné hodnoty NPV představuje rozdíl mezi současnou hodnotou očekávaných příjmů a náklady na investici:</a:t>
            </a:r>
          </a:p>
          <a:p>
            <a:pPr algn="just"/>
            <a:r>
              <a:rPr lang="cs-CZ" sz="2000" b="0" dirty="0">
                <a:latin typeface="Times New Roman" pitchFamily="18" charset="0"/>
                <a:cs typeface="Times New Roman" pitchFamily="18" charset="0"/>
              </a:rPr>
              <a:t> </a:t>
            </a:r>
            <a:endParaRPr lang="cs-CZ" sz="2000" b="0" dirty="0">
              <a:latin typeface="Times New Roman" pitchFamily="18" charset="0"/>
            </a:endParaRPr>
          </a:p>
          <a:p>
            <a:pPr algn="just"/>
            <a:endParaRPr lang="cs-CZ" sz="2000" b="0" dirty="0">
              <a:latin typeface="Times New Roman" pitchFamily="18" charset="0"/>
            </a:endParaRPr>
          </a:p>
          <a:p>
            <a:pPr algn="just"/>
            <a:endParaRPr lang="cs-CZ" sz="2000" b="0" dirty="0">
              <a:latin typeface="Times New Roman" pitchFamily="18" charset="0"/>
            </a:endParaRPr>
          </a:p>
          <a:p>
            <a:pPr algn="just"/>
            <a:endParaRPr lang="cs-CZ" sz="2000" b="0" dirty="0">
              <a:latin typeface="Times New Roman" pitchFamily="18" charset="0"/>
            </a:endParaRPr>
          </a:p>
          <a:p>
            <a:pPr algn="just"/>
            <a:r>
              <a:rPr lang="cs-CZ" sz="2000" b="0" dirty="0">
                <a:latin typeface="Times New Roman" pitchFamily="18" charset="0"/>
                <a:cs typeface="Times New Roman" pitchFamily="18" charset="0"/>
              </a:rPr>
              <a:t>NPV 	= čistá současná hodnota investice</a:t>
            </a:r>
          </a:p>
          <a:p>
            <a:pPr algn="just"/>
            <a:r>
              <a:rPr lang="cs-CZ" sz="2000" b="0" dirty="0">
                <a:latin typeface="Times New Roman" pitchFamily="18" charset="0"/>
                <a:cs typeface="Times New Roman" pitchFamily="18" charset="0"/>
              </a:rPr>
              <a:t>PVCF 	= současná hodnota cash </a:t>
            </a:r>
            <a:r>
              <a:rPr lang="cs-CZ" sz="2000" b="0" dirty="0" err="1">
                <a:latin typeface="Times New Roman" pitchFamily="18" charset="0"/>
                <a:cs typeface="Times New Roman" pitchFamily="18" charset="0"/>
              </a:rPr>
              <a:t>flow</a:t>
            </a:r>
            <a:endParaRPr lang="cs-CZ" sz="2000" b="0" dirty="0">
              <a:latin typeface="Times New Roman" pitchFamily="18" charset="0"/>
              <a:cs typeface="Times New Roman" pitchFamily="18" charset="0"/>
            </a:endParaRPr>
          </a:p>
          <a:p>
            <a:pPr algn="just"/>
            <a:r>
              <a:rPr lang="cs-CZ" sz="2000" b="0" dirty="0">
                <a:latin typeface="Times New Roman" pitchFamily="18" charset="0"/>
                <a:cs typeface="Times New Roman" pitchFamily="18" charset="0"/>
              </a:rPr>
              <a:t>CF 	= očekávaná hodnota cash </a:t>
            </a:r>
            <a:r>
              <a:rPr lang="cs-CZ" sz="2000" b="0" dirty="0" err="1">
                <a:latin typeface="Times New Roman" pitchFamily="18" charset="0"/>
                <a:cs typeface="Times New Roman" pitchFamily="18" charset="0"/>
              </a:rPr>
              <a:t>flow</a:t>
            </a:r>
            <a:r>
              <a:rPr lang="cs-CZ" sz="2000" b="0" dirty="0">
                <a:latin typeface="Times New Roman" pitchFamily="18" charset="0"/>
                <a:cs typeface="Times New Roman" pitchFamily="18" charset="0"/>
              </a:rPr>
              <a:t> v období t</a:t>
            </a:r>
          </a:p>
          <a:p>
            <a:pPr algn="just"/>
            <a:r>
              <a:rPr lang="cs-CZ" sz="2000" b="0" dirty="0">
                <a:latin typeface="Times New Roman" pitchFamily="18" charset="0"/>
                <a:cs typeface="Times New Roman" pitchFamily="18" charset="0"/>
              </a:rPr>
              <a:t>k 	= kapitálové náklady na investici</a:t>
            </a:r>
          </a:p>
          <a:p>
            <a:pPr algn="just"/>
            <a:r>
              <a:rPr lang="cs-CZ" sz="2000" b="0" dirty="0">
                <a:latin typeface="Times New Roman" pitchFamily="18" charset="0"/>
                <a:cs typeface="Times New Roman" pitchFamily="18" charset="0"/>
              </a:rPr>
              <a:t>t 	= období 1 až n</a:t>
            </a:r>
          </a:p>
          <a:p>
            <a:pPr algn="just"/>
            <a:r>
              <a:rPr lang="cs-CZ" sz="2000" b="0" dirty="0">
                <a:latin typeface="Times New Roman" pitchFamily="18" charset="0"/>
                <a:cs typeface="Times New Roman" pitchFamily="18" charset="0"/>
              </a:rPr>
              <a:t>n 	= doba životnosti investice</a:t>
            </a:r>
          </a:p>
          <a:p>
            <a:pPr algn="just"/>
            <a:endParaRPr lang="cs-CZ" sz="2000" b="0" dirty="0">
              <a:latin typeface="Times New Roman" pitchFamily="18" charset="0"/>
            </a:endParaRPr>
          </a:p>
          <a:p>
            <a:pPr algn="just"/>
            <a:endParaRPr lang="cs-CZ" sz="2000" b="0" dirty="0">
              <a:latin typeface="Times New Roman" pitchFamily="18" charset="0"/>
            </a:endParaRPr>
          </a:p>
          <a:p>
            <a:pPr algn="just"/>
            <a:endParaRPr lang="cs-CZ" sz="2000" b="0" dirty="0">
              <a:latin typeface="Times New Roman" pitchFamily="18" charset="0"/>
            </a:endParaRPr>
          </a:p>
          <a:p>
            <a:pPr algn="just"/>
            <a:endParaRPr lang="cs-CZ" sz="2000" b="0" dirty="0">
              <a:latin typeface="Times New Roman" pitchFamily="18" charset="0"/>
            </a:endParaRPr>
          </a:p>
          <a:p>
            <a:pPr algn="just"/>
            <a:endParaRPr lang="cs-CZ" sz="2000" dirty="0">
              <a:latin typeface="Times New Roman" pitchFamily="18" charset="0"/>
            </a:endParaRPr>
          </a:p>
        </p:txBody>
      </p:sp>
      <p:pic>
        <p:nvPicPr>
          <p:cNvPr id="3174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5598" y="2563617"/>
            <a:ext cx="4918064" cy="941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val="15128234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 ČSH</a:t>
            </a:r>
          </a:p>
        </p:txBody>
      </p:sp>
      <p:sp>
        <p:nvSpPr>
          <p:cNvPr id="3" name="Zástupný symbol pro obsah 2"/>
          <p:cNvSpPr>
            <a:spLocks noGrp="1"/>
          </p:cNvSpPr>
          <p:nvPr>
            <p:ph idx="1"/>
          </p:nvPr>
        </p:nvSpPr>
        <p:spPr>
          <a:xfrm>
            <a:off x="107504" y="1062505"/>
            <a:ext cx="9036496" cy="5805263"/>
          </a:xfrm>
        </p:spPr>
        <p:txBody>
          <a:bodyPr/>
          <a:lstStyle/>
          <a:p>
            <a:r>
              <a:rPr lang="cs-CZ" sz="2200" dirty="0"/>
              <a:t>Podnikatel potřebuje na rozjezd svého podniku celkem 10 mil. Kč, jednorázově na počátku. </a:t>
            </a:r>
          </a:p>
          <a:p>
            <a:r>
              <a:rPr lang="cs-CZ" sz="2200" dirty="0"/>
              <a:t>Za poskytnutí těchto prostředků nabízí výplatu na konci prvního až druhého roku ve výši 2 mil. Kč a následně na konci třetího až pátého roku 2 mil. Kč. </a:t>
            </a:r>
          </a:p>
          <a:p>
            <a:r>
              <a:rPr lang="cs-CZ" sz="2200" dirty="0"/>
              <a:t>Srovnatelné investice na trhu přitom vynášejí v průměru 10 %  p. a.  </a:t>
            </a:r>
          </a:p>
          <a:p>
            <a:r>
              <a:rPr lang="cs-CZ" sz="2200" dirty="0"/>
              <a:t>Na základě pravidla  čisté  současné hodnoty rozhodněte, zda do tohoto projektu budete investovat, tj. poskytnete podnikateli půjčku ve výši 10 mil. Kč. </a:t>
            </a:r>
          </a:p>
          <a:p>
            <a:pPr marL="0" indent="0">
              <a:buNone/>
            </a:pPr>
            <a:r>
              <a:rPr lang="cs-CZ" sz="2200" dirty="0"/>
              <a:t>Řešení:</a:t>
            </a:r>
          </a:p>
          <a:p>
            <a:pPr marL="0" indent="0">
              <a:buNone/>
            </a:pPr>
            <a:endParaRPr lang="cs-CZ" sz="2200" dirty="0"/>
          </a:p>
          <a:p>
            <a:pPr marL="0" indent="0">
              <a:buNone/>
            </a:pPr>
            <a:endParaRPr lang="cs-CZ" sz="2200" dirty="0"/>
          </a:p>
          <a:p>
            <a:pPr marL="0" indent="0">
              <a:buNone/>
            </a:pPr>
            <a:endParaRPr lang="cs-CZ" sz="2200" dirty="0"/>
          </a:p>
          <a:p>
            <a:pPr marL="0" indent="0">
              <a:buNone/>
            </a:pPr>
            <a:endParaRPr lang="cs-CZ" sz="2200" dirty="0"/>
          </a:p>
          <a:p>
            <a:pPr marL="0" indent="0">
              <a:buNone/>
            </a:pPr>
            <a:r>
              <a:rPr lang="cs-CZ" sz="2000" dirty="0"/>
              <a:t>Projekt není výhodný, jelikož  NPV =</a:t>
            </a:r>
            <a:endParaRPr lang="cs-CZ" sz="2000" b="1" dirty="0"/>
          </a:p>
          <a:p>
            <a:pPr marL="0" indent="0">
              <a:buNone/>
            </a:pPr>
            <a:endParaRPr lang="cs-CZ" sz="2200" dirty="0"/>
          </a:p>
          <a:p>
            <a:endParaRPr lang="cs-CZ" sz="2400" dirty="0"/>
          </a:p>
          <a:p>
            <a:endParaRPr lang="cs-CZ" sz="2400" dirty="0"/>
          </a:p>
          <a:p>
            <a:endParaRPr lang="cs-CZ" sz="2400" dirty="0"/>
          </a:p>
          <a:p>
            <a:endParaRPr lang="cs-CZ" sz="2400" dirty="0"/>
          </a:p>
          <a:p>
            <a:endParaRPr lang="cs-CZ" sz="2200" dirty="0"/>
          </a:p>
        </p:txBody>
      </p:sp>
      <p:graphicFrame>
        <p:nvGraphicFramePr>
          <p:cNvPr id="4" name="Tabulka 3"/>
          <p:cNvGraphicFramePr>
            <a:graphicFrameLocks noGrp="1"/>
          </p:cNvGraphicFramePr>
          <p:nvPr>
            <p:extLst>
              <p:ext uri="{D42A27DB-BD31-4B8C-83A1-F6EECF244321}">
                <p14:modId xmlns:p14="http://schemas.microsoft.com/office/powerpoint/2010/main" val="3551874861"/>
              </p:ext>
            </p:extLst>
          </p:nvPr>
        </p:nvGraphicFramePr>
        <p:xfrm>
          <a:off x="1475656" y="4765465"/>
          <a:ext cx="6840757" cy="1196752"/>
        </p:xfrm>
        <a:graphic>
          <a:graphicData uri="http://schemas.openxmlformats.org/drawingml/2006/table">
            <a:tbl>
              <a:tblPr>
                <a:tableStyleId>{5C22544A-7EE6-4342-B048-85BDC9FD1C3A}</a:tableStyleId>
              </a:tblPr>
              <a:tblGrid>
                <a:gridCol w="1010192">
                  <a:extLst>
                    <a:ext uri="{9D8B030D-6E8A-4147-A177-3AD203B41FA5}">
                      <a16:colId xmlns:a16="http://schemas.microsoft.com/office/drawing/2014/main" val="20000"/>
                    </a:ext>
                  </a:extLst>
                </a:gridCol>
                <a:gridCol w="680550">
                  <a:extLst>
                    <a:ext uri="{9D8B030D-6E8A-4147-A177-3AD203B41FA5}">
                      <a16:colId xmlns:a16="http://schemas.microsoft.com/office/drawing/2014/main" val="20001"/>
                    </a:ext>
                  </a:extLst>
                </a:gridCol>
                <a:gridCol w="1105895">
                  <a:extLst>
                    <a:ext uri="{9D8B030D-6E8A-4147-A177-3AD203B41FA5}">
                      <a16:colId xmlns:a16="http://schemas.microsoft.com/office/drawing/2014/main" val="20002"/>
                    </a:ext>
                  </a:extLst>
                </a:gridCol>
                <a:gridCol w="680550">
                  <a:extLst>
                    <a:ext uri="{9D8B030D-6E8A-4147-A177-3AD203B41FA5}">
                      <a16:colId xmlns:a16="http://schemas.microsoft.com/office/drawing/2014/main" val="20003"/>
                    </a:ext>
                  </a:extLst>
                </a:gridCol>
                <a:gridCol w="680550">
                  <a:extLst>
                    <a:ext uri="{9D8B030D-6E8A-4147-A177-3AD203B41FA5}">
                      <a16:colId xmlns:a16="http://schemas.microsoft.com/office/drawing/2014/main" val="20004"/>
                    </a:ext>
                  </a:extLst>
                </a:gridCol>
                <a:gridCol w="680550">
                  <a:extLst>
                    <a:ext uri="{9D8B030D-6E8A-4147-A177-3AD203B41FA5}">
                      <a16:colId xmlns:a16="http://schemas.microsoft.com/office/drawing/2014/main" val="20005"/>
                    </a:ext>
                  </a:extLst>
                </a:gridCol>
                <a:gridCol w="1105895">
                  <a:extLst>
                    <a:ext uri="{9D8B030D-6E8A-4147-A177-3AD203B41FA5}">
                      <a16:colId xmlns:a16="http://schemas.microsoft.com/office/drawing/2014/main" val="20006"/>
                    </a:ext>
                  </a:extLst>
                </a:gridCol>
                <a:gridCol w="896575">
                  <a:extLst>
                    <a:ext uri="{9D8B030D-6E8A-4147-A177-3AD203B41FA5}">
                      <a16:colId xmlns:a16="http://schemas.microsoft.com/office/drawing/2014/main" val="20007"/>
                    </a:ext>
                  </a:extLst>
                </a:gridCol>
              </a:tblGrid>
              <a:tr h="584777">
                <a:tc>
                  <a:txBody>
                    <a:bodyPr/>
                    <a:lstStyle/>
                    <a:p>
                      <a:pPr algn="ctr" rtl="0" fontAlgn="ctr"/>
                      <a:r>
                        <a:rPr lang="cs-CZ" sz="1600" b="1" u="none" strike="noStrike" dirty="0">
                          <a:effectLst/>
                        </a:rPr>
                        <a:t>Investice</a:t>
                      </a:r>
                      <a:endParaRPr lang="cs-CZ" sz="16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cs-CZ" sz="1600" b="1" u="none" strike="noStrike" dirty="0">
                          <a:effectLst/>
                        </a:rPr>
                        <a:t>0</a:t>
                      </a:r>
                      <a:endParaRPr lang="cs-CZ" sz="16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cs-CZ" sz="1600" b="1" u="none" strike="noStrike" dirty="0">
                          <a:effectLst/>
                        </a:rPr>
                        <a:t>1</a:t>
                      </a:r>
                      <a:endParaRPr lang="cs-CZ" sz="16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cs-CZ" sz="1600" b="1" u="none" strike="noStrike" dirty="0">
                          <a:effectLst/>
                        </a:rPr>
                        <a:t>2</a:t>
                      </a:r>
                      <a:endParaRPr lang="cs-CZ" sz="16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cs-CZ" sz="1600" b="1" u="none" strike="noStrike" dirty="0">
                          <a:effectLst/>
                        </a:rPr>
                        <a:t>3</a:t>
                      </a:r>
                      <a:endParaRPr lang="cs-CZ" sz="16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cs-CZ" sz="1600" b="1" u="none" strike="noStrike" dirty="0">
                          <a:effectLst/>
                        </a:rPr>
                        <a:t>4</a:t>
                      </a:r>
                      <a:endParaRPr lang="cs-CZ" sz="16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cs-CZ" sz="1600" b="1" u="none" strike="noStrike" dirty="0">
                          <a:effectLst/>
                        </a:rPr>
                        <a:t>5</a:t>
                      </a:r>
                      <a:endParaRPr lang="cs-CZ" sz="16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cs-CZ" sz="1600" b="1" u="none" strike="noStrike" dirty="0">
                          <a:effectLst/>
                        </a:rPr>
                        <a:t>Celkem</a:t>
                      </a:r>
                      <a:endParaRPr lang="cs-CZ" sz="1600" b="1"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12787">
                <a:tc>
                  <a:txBody>
                    <a:bodyPr/>
                    <a:lstStyle/>
                    <a:p>
                      <a:pPr algn="l" rtl="0" fontAlgn="ctr"/>
                      <a:r>
                        <a:rPr lang="cs-CZ" sz="1600" u="none" strike="noStrike">
                          <a:effectLst/>
                        </a:rPr>
                        <a:t>CF</a:t>
                      </a:r>
                      <a:endParaRPr lang="cs-CZ" sz="1600" b="1"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cs-CZ" sz="1600" u="none" strike="noStrike">
                          <a:effectLst/>
                        </a:rPr>
                        <a:t>-10</a:t>
                      </a:r>
                      <a:endParaRPr lang="cs-CZ" sz="16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cs-CZ" sz="1600" u="none" strike="noStrike">
                          <a:effectLst/>
                        </a:rPr>
                        <a:t>2</a:t>
                      </a:r>
                      <a:endParaRPr lang="cs-CZ" sz="16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cs-CZ" sz="1600" u="none" strike="noStrike">
                          <a:effectLst/>
                        </a:rPr>
                        <a:t>2</a:t>
                      </a:r>
                      <a:endParaRPr lang="cs-CZ" sz="16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cs-CZ" sz="1600" u="none" strike="noStrike">
                          <a:effectLst/>
                        </a:rPr>
                        <a:t>3</a:t>
                      </a:r>
                      <a:endParaRPr lang="cs-CZ" sz="16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cs-CZ" sz="1600" u="none" strike="noStrike">
                          <a:effectLst/>
                        </a:rPr>
                        <a:t>3</a:t>
                      </a:r>
                      <a:endParaRPr lang="cs-CZ" sz="16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cs-CZ" sz="1600" u="none" strike="noStrike">
                          <a:effectLst/>
                        </a:rPr>
                        <a:t>3</a:t>
                      </a:r>
                      <a:endParaRPr lang="cs-CZ" sz="16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cs-CZ" sz="1600" u="none" strike="noStrike" dirty="0">
                          <a:effectLst/>
                        </a:rPr>
                        <a:t>3</a:t>
                      </a:r>
                      <a:endParaRPr lang="cs-CZ"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99188">
                <a:tc>
                  <a:txBody>
                    <a:bodyPr/>
                    <a:lstStyle/>
                    <a:p>
                      <a:pPr algn="l" fontAlgn="b"/>
                      <a:r>
                        <a:rPr lang="cs-CZ" sz="1600" u="none" strike="noStrike" dirty="0">
                          <a:effectLst/>
                        </a:rPr>
                        <a:t>DCF</a:t>
                      </a:r>
                      <a:endParaRPr lang="cs-CZ"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cs-CZ" sz="1600" u="none" strike="noStrike" dirty="0">
                          <a:effectLst/>
                        </a:rPr>
                        <a:t>-10,0</a:t>
                      </a:r>
                      <a:endParaRPr lang="cs-CZ"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cs-CZ"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cs-CZ"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cs-CZ"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cs-CZ"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cs-CZ"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cs-CZ" sz="16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854429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66869"/>
            <a:ext cx="8229600" cy="1143000"/>
          </a:xfrm>
        </p:spPr>
        <p:txBody>
          <a:bodyPr/>
          <a:lstStyle/>
          <a:p>
            <a:r>
              <a:rPr lang="cs-CZ" dirty="0"/>
              <a:t>Příklad- investice do CP</a:t>
            </a:r>
          </a:p>
        </p:txBody>
      </p:sp>
      <p:sp>
        <p:nvSpPr>
          <p:cNvPr id="3" name="Zástupný symbol pro obsah 2"/>
          <p:cNvSpPr>
            <a:spLocks noGrp="1"/>
          </p:cNvSpPr>
          <p:nvPr>
            <p:ph idx="1"/>
          </p:nvPr>
        </p:nvSpPr>
        <p:spPr/>
        <p:txBody>
          <a:bodyPr/>
          <a:lstStyle/>
          <a:p>
            <a:r>
              <a:rPr lang="cs-CZ" dirty="0"/>
              <a:t>Nakoupí investor obligace v nominální hodnotě 10 000 Kč, pokud je jejich tržní cena 10 432 Kč, vynášejí roční kupon ve výši 6,5 %, požadovaná výnosnost je 5 % a splatnost je 5 let?</a:t>
            </a:r>
          </a:p>
          <a:p>
            <a:endParaRPr lang="cs-CZ" dirty="0"/>
          </a:p>
        </p:txBody>
      </p:sp>
    </p:spTree>
    <p:extLst>
      <p:ext uri="{BB962C8B-B14F-4D97-AF65-F5344CB8AC3E}">
        <p14:creationId xmlns:p14="http://schemas.microsoft.com/office/powerpoint/2010/main" val="30314260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2"/>
          <p:cNvSpPr txBox="1">
            <a:spLocks noChangeArrowheads="1"/>
          </p:cNvSpPr>
          <p:nvPr/>
        </p:nvSpPr>
        <p:spPr bwMode="auto">
          <a:xfrm>
            <a:off x="1275450" y="557459"/>
            <a:ext cx="8382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defRPr sz="2400" b="1">
                <a:solidFill>
                  <a:schemeClr val="tx1"/>
                </a:solidFill>
                <a:latin typeface="Arial Unicode MS" pitchFamily="34" charset="-128"/>
              </a:defRPr>
            </a:lvl1pPr>
            <a:lvl2pPr marL="742950" indent="-285750">
              <a:defRPr sz="2400" b="1">
                <a:solidFill>
                  <a:schemeClr val="tx1"/>
                </a:solidFill>
                <a:latin typeface="Arial Unicode MS" pitchFamily="34" charset="-128"/>
              </a:defRPr>
            </a:lvl2pPr>
            <a:lvl3pPr marL="1143000" indent="-228600">
              <a:defRPr sz="2400" b="1">
                <a:solidFill>
                  <a:schemeClr val="tx1"/>
                </a:solidFill>
                <a:latin typeface="Arial Unicode MS" pitchFamily="34" charset="-128"/>
              </a:defRPr>
            </a:lvl3pPr>
            <a:lvl4pPr marL="1600200" indent="-228600">
              <a:defRPr sz="2400" b="1">
                <a:solidFill>
                  <a:schemeClr val="tx1"/>
                </a:solidFill>
                <a:latin typeface="Arial Unicode MS" pitchFamily="34" charset="-128"/>
              </a:defRPr>
            </a:lvl4pPr>
            <a:lvl5pPr marL="2057400" indent="-228600">
              <a:defRPr sz="2400" b="1">
                <a:solidFill>
                  <a:schemeClr val="tx1"/>
                </a:solidFill>
                <a:latin typeface="Arial Unicode MS" pitchFamily="34" charset="-128"/>
              </a:defRPr>
            </a:lvl5pPr>
            <a:lvl6pPr marL="2514600" indent="-228600" eaLnBrk="0" fontAlgn="base" hangingPunct="0">
              <a:spcBef>
                <a:spcPct val="0"/>
              </a:spcBef>
              <a:spcAft>
                <a:spcPct val="0"/>
              </a:spcAft>
              <a:defRPr sz="2400" b="1">
                <a:solidFill>
                  <a:schemeClr val="tx1"/>
                </a:solidFill>
                <a:latin typeface="Arial Unicode MS" pitchFamily="34" charset="-128"/>
              </a:defRPr>
            </a:lvl6pPr>
            <a:lvl7pPr marL="2971800" indent="-228600" eaLnBrk="0" fontAlgn="base" hangingPunct="0">
              <a:spcBef>
                <a:spcPct val="0"/>
              </a:spcBef>
              <a:spcAft>
                <a:spcPct val="0"/>
              </a:spcAft>
              <a:defRPr sz="2400" b="1">
                <a:solidFill>
                  <a:schemeClr val="tx1"/>
                </a:solidFill>
                <a:latin typeface="Arial Unicode MS" pitchFamily="34" charset="-128"/>
              </a:defRPr>
            </a:lvl7pPr>
            <a:lvl8pPr marL="3429000" indent="-228600" eaLnBrk="0" fontAlgn="base" hangingPunct="0">
              <a:spcBef>
                <a:spcPct val="0"/>
              </a:spcBef>
              <a:spcAft>
                <a:spcPct val="0"/>
              </a:spcAft>
              <a:defRPr sz="2400" b="1">
                <a:solidFill>
                  <a:schemeClr val="tx1"/>
                </a:solidFill>
                <a:latin typeface="Arial Unicode MS" pitchFamily="34" charset="-128"/>
              </a:defRPr>
            </a:lvl8pPr>
            <a:lvl9pPr marL="3886200" indent="-228600" eaLnBrk="0" fontAlgn="base" hangingPunct="0">
              <a:spcBef>
                <a:spcPct val="0"/>
              </a:spcBef>
              <a:spcAft>
                <a:spcPct val="0"/>
              </a:spcAft>
              <a:defRPr sz="2400" b="1">
                <a:solidFill>
                  <a:schemeClr val="tx1"/>
                </a:solidFill>
                <a:latin typeface="Arial Unicode MS" pitchFamily="34" charset="-128"/>
              </a:defRPr>
            </a:lvl9pPr>
          </a:lstStyle>
          <a:p>
            <a:r>
              <a:rPr lang="cs-CZ" sz="2800" i="1" u="sng" dirty="0">
                <a:solidFill>
                  <a:schemeClr val="accent1">
                    <a:lumMod val="50000"/>
                  </a:schemeClr>
                </a:solidFill>
                <a:latin typeface="Times New Roman" pitchFamily="18" charset="0"/>
                <a:cs typeface="Times New Roman" pitchFamily="18" charset="0"/>
              </a:rPr>
              <a:t>Metoda vnitřního výnosového procenta (VVP)</a:t>
            </a:r>
            <a:r>
              <a:rPr lang="cs-CZ" sz="2800" i="1" u="sng" dirty="0">
                <a:solidFill>
                  <a:schemeClr val="accent1">
                    <a:lumMod val="50000"/>
                  </a:schemeClr>
                </a:solidFill>
                <a:latin typeface="Times New Roman" pitchFamily="18" charset="0"/>
              </a:rPr>
              <a:t> </a:t>
            </a:r>
          </a:p>
        </p:txBody>
      </p:sp>
      <p:sp>
        <p:nvSpPr>
          <p:cNvPr id="33796" name="Text Box 3"/>
          <p:cNvSpPr txBox="1">
            <a:spLocks noChangeArrowheads="1"/>
          </p:cNvSpPr>
          <p:nvPr/>
        </p:nvSpPr>
        <p:spPr bwMode="auto">
          <a:xfrm>
            <a:off x="324908" y="980728"/>
            <a:ext cx="8077200" cy="7263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marL="190500">
              <a:defRPr sz="2400" b="1">
                <a:solidFill>
                  <a:schemeClr val="tx1"/>
                </a:solidFill>
                <a:latin typeface="Arial Unicode MS" pitchFamily="34" charset="-128"/>
              </a:defRPr>
            </a:lvl1pPr>
            <a:lvl2pPr marL="742950" indent="-285750">
              <a:defRPr sz="2400" b="1">
                <a:solidFill>
                  <a:schemeClr val="tx1"/>
                </a:solidFill>
                <a:latin typeface="Arial Unicode MS" pitchFamily="34" charset="-128"/>
              </a:defRPr>
            </a:lvl2pPr>
            <a:lvl3pPr marL="1143000" indent="-228600">
              <a:defRPr sz="2400" b="1">
                <a:solidFill>
                  <a:schemeClr val="tx1"/>
                </a:solidFill>
                <a:latin typeface="Arial Unicode MS" pitchFamily="34" charset="-128"/>
              </a:defRPr>
            </a:lvl3pPr>
            <a:lvl4pPr marL="1600200" indent="-228600">
              <a:defRPr sz="2400" b="1">
                <a:solidFill>
                  <a:schemeClr val="tx1"/>
                </a:solidFill>
                <a:latin typeface="Arial Unicode MS" pitchFamily="34" charset="-128"/>
              </a:defRPr>
            </a:lvl4pPr>
            <a:lvl5pPr marL="2057400" indent="-228600">
              <a:defRPr sz="2400" b="1">
                <a:solidFill>
                  <a:schemeClr val="tx1"/>
                </a:solidFill>
                <a:latin typeface="Arial Unicode MS" pitchFamily="34" charset="-128"/>
              </a:defRPr>
            </a:lvl5pPr>
            <a:lvl6pPr marL="2514600" indent="-228600" eaLnBrk="0" fontAlgn="base" hangingPunct="0">
              <a:spcBef>
                <a:spcPct val="0"/>
              </a:spcBef>
              <a:spcAft>
                <a:spcPct val="0"/>
              </a:spcAft>
              <a:defRPr sz="2400" b="1">
                <a:solidFill>
                  <a:schemeClr val="tx1"/>
                </a:solidFill>
                <a:latin typeface="Arial Unicode MS" pitchFamily="34" charset="-128"/>
              </a:defRPr>
            </a:lvl6pPr>
            <a:lvl7pPr marL="2971800" indent="-228600" eaLnBrk="0" fontAlgn="base" hangingPunct="0">
              <a:spcBef>
                <a:spcPct val="0"/>
              </a:spcBef>
              <a:spcAft>
                <a:spcPct val="0"/>
              </a:spcAft>
              <a:defRPr sz="2400" b="1">
                <a:solidFill>
                  <a:schemeClr val="tx1"/>
                </a:solidFill>
                <a:latin typeface="Arial Unicode MS" pitchFamily="34" charset="-128"/>
              </a:defRPr>
            </a:lvl7pPr>
            <a:lvl8pPr marL="3429000" indent="-228600" eaLnBrk="0" fontAlgn="base" hangingPunct="0">
              <a:spcBef>
                <a:spcPct val="0"/>
              </a:spcBef>
              <a:spcAft>
                <a:spcPct val="0"/>
              </a:spcAft>
              <a:defRPr sz="2400" b="1">
                <a:solidFill>
                  <a:schemeClr val="tx1"/>
                </a:solidFill>
                <a:latin typeface="Arial Unicode MS" pitchFamily="34" charset="-128"/>
              </a:defRPr>
            </a:lvl8pPr>
            <a:lvl9pPr marL="3886200" indent="-228600" eaLnBrk="0" fontAlgn="base" hangingPunct="0">
              <a:spcBef>
                <a:spcPct val="0"/>
              </a:spcBef>
              <a:spcAft>
                <a:spcPct val="0"/>
              </a:spcAft>
              <a:defRPr sz="2400" b="1">
                <a:solidFill>
                  <a:schemeClr val="tx1"/>
                </a:solidFill>
                <a:latin typeface="Arial Unicode MS" pitchFamily="34" charset="-128"/>
              </a:defRPr>
            </a:lvl9pPr>
          </a:lstStyle>
          <a:p>
            <a:pPr algn="just"/>
            <a:r>
              <a:rPr lang="cs-CZ" sz="2200" b="0" dirty="0">
                <a:latin typeface="Times New Roman" pitchFamily="18" charset="0"/>
                <a:cs typeface="Times New Roman" pitchFamily="18" charset="0"/>
              </a:rPr>
              <a:t>Pro vnitřní míru výnosnosti se používá označení  IRR (</a:t>
            </a:r>
            <a:r>
              <a:rPr lang="cs-CZ" sz="2200" b="0" dirty="0" err="1">
                <a:latin typeface="Times New Roman" pitchFamily="18" charset="0"/>
                <a:cs typeface="Times New Roman" pitchFamily="18" charset="0"/>
              </a:rPr>
              <a:t>internal</a:t>
            </a:r>
            <a:r>
              <a:rPr lang="cs-CZ" sz="2200" b="0" dirty="0">
                <a:latin typeface="Times New Roman" pitchFamily="18" charset="0"/>
                <a:cs typeface="Times New Roman" pitchFamily="18" charset="0"/>
              </a:rPr>
              <a:t> </a:t>
            </a:r>
            <a:r>
              <a:rPr lang="cs-CZ" sz="2200" b="0" dirty="0" err="1">
                <a:latin typeface="Times New Roman" pitchFamily="18" charset="0"/>
                <a:cs typeface="Times New Roman" pitchFamily="18" charset="0"/>
              </a:rPr>
              <a:t>rate</a:t>
            </a:r>
            <a:r>
              <a:rPr lang="cs-CZ" sz="2200" b="0" dirty="0">
                <a:latin typeface="Times New Roman" pitchFamily="18" charset="0"/>
                <a:cs typeface="Times New Roman" pitchFamily="18" charset="0"/>
              </a:rPr>
              <a:t> </a:t>
            </a:r>
            <a:r>
              <a:rPr lang="cs-CZ" sz="2200" b="0" dirty="0" err="1">
                <a:latin typeface="Times New Roman" pitchFamily="18" charset="0"/>
                <a:cs typeface="Times New Roman" pitchFamily="18" charset="0"/>
              </a:rPr>
              <a:t>of</a:t>
            </a:r>
            <a:r>
              <a:rPr lang="cs-CZ" sz="2200" b="0" dirty="0">
                <a:latin typeface="Times New Roman" pitchFamily="18" charset="0"/>
                <a:cs typeface="Times New Roman" pitchFamily="18" charset="0"/>
              </a:rPr>
              <a:t> return). Metoda VVP (IRR) je také založena na principu současné hodnoty. Spočívá v nalezení diskontní míry, při které se současná hodnota očekávaných výnosů z investice rovná současné hodnotě výdajů na investici, což znamená, že čistá současná hodnota se rovná 0. Pokud je intenzita úročení během celého projektu konstantní, tak hodnota  IRR  představuje vnitřní míru výnosnosti projektu pokud platí</a:t>
            </a:r>
          </a:p>
          <a:p>
            <a:pPr algn="just"/>
            <a:r>
              <a:rPr lang="cs-CZ" sz="2000" b="0" dirty="0">
                <a:latin typeface="Times New Roman" pitchFamily="18" charset="0"/>
                <a:cs typeface="Times New Roman" pitchFamily="18" charset="0"/>
              </a:rPr>
              <a:t> </a:t>
            </a:r>
            <a:endParaRPr lang="cs-CZ" sz="2000" b="0" dirty="0">
              <a:latin typeface="Times New Roman" pitchFamily="18" charset="0"/>
            </a:endParaRPr>
          </a:p>
          <a:p>
            <a:pPr algn="just"/>
            <a:endParaRPr lang="cs-CZ" sz="2000" b="0" dirty="0">
              <a:latin typeface="Times New Roman" pitchFamily="18" charset="0"/>
            </a:endParaRPr>
          </a:p>
          <a:p>
            <a:pPr algn="just"/>
            <a:endParaRPr lang="cs-CZ" sz="2000" b="0" dirty="0">
              <a:latin typeface="Times New Roman" pitchFamily="18" charset="0"/>
            </a:endParaRPr>
          </a:p>
          <a:p>
            <a:pPr algn="just"/>
            <a:endParaRPr lang="cs-CZ" sz="2000" b="0" dirty="0">
              <a:latin typeface="Times New Roman" pitchFamily="18" charset="0"/>
            </a:endParaRPr>
          </a:p>
          <a:p>
            <a:pPr algn="just"/>
            <a:r>
              <a:rPr lang="cs-CZ" sz="2200" b="0" dirty="0">
                <a:latin typeface="Times New Roman" pitchFamily="18" charset="0"/>
                <a:cs typeface="Times New Roman" pitchFamily="18" charset="0"/>
              </a:rPr>
              <a:t>Je-li vnitřní výnosové procento větší než diskontní míra zahrnující riziko (WACC), je projekt přes své riziko přijatelný. Je-li celá investice na úvěr, mělo by být vnitřní výnosové procento vyšší, než je úroková míra.</a:t>
            </a:r>
          </a:p>
          <a:p>
            <a:pPr algn="just"/>
            <a:endParaRPr lang="cs-CZ" sz="2200" b="0" dirty="0">
              <a:latin typeface="Times New Roman" pitchFamily="18" charset="0"/>
            </a:endParaRPr>
          </a:p>
          <a:p>
            <a:pPr algn="just"/>
            <a:endParaRPr lang="cs-CZ" sz="2000" b="0" dirty="0">
              <a:latin typeface="Times New Roman" pitchFamily="18" charset="0"/>
            </a:endParaRPr>
          </a:p>
          <a:p>
            <a:pPr algn="just"/>
            <a:endParaRPr lang="cs-CZ" sz="2000" b="0" dirty="0">
              <a:latin typeface="Times New Roman" pitchFamily="18" charset="0"/>
            </a:endParaRPr>
          </a:p>
          <a:p>
            <a:pPr algn="just"/>
            <a:endParaRPr lang="cs-CZ" sz="2000" b="0" dirty="0">
              <a:latin typeface="Times New Roman" pitchFamily="18" charset="0"/>
            </a:endParaRPr>
          </a:p>
          <a:p>
            <a:pPr algn="just"/>
            <a:endParaRPr lang="cs-CZ" sz="2000" b="0" dirty="0">
              <a:latin typeface="Times New Roman" pitchFamily="18" charset="0"/>
            </a:endParaRPr>
          </a:p>
          <a:p>
            <a:pPr algn="just"/>
            <a:endParaRPr lang="cs-CZ" sz="2000" dirty="0">
              <a:latin typeface="Times New Roman" pitchFamily="18" charset="0"/>
            </a:endParaRPr>
          </a:p>
        </p:txBody>
      </p:sp>
      <p:pic>
        <p:nvPicPr>
          <p:cNvPr id="3379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0192" y="3754528"/>
            <a:ext cx="2527264" cy="970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graphicFrame>
        <p:nvGraphicFramePr>
          <p:cNvPr id="2" name="Objekt 1"/>
          <p:cNvGraphicFramePr>
            <a:graphicFrameLocks noChangeAspect="1"/>
          </p:cNvGraphicFramePr>
          <p:nvPr/>
        </p:nvGraphicFramePr>
        <p:xfrm>
          <a:off x="502230" y="3855254"/>
          <a:ext cx="4964220" cy="941898"/>
        </p:xfrm>
        <a:graphic>
          <a:graphicData uri="http://schemas.openxmlformats.org/presentationml/2006/ole">
            <mc:AlternateContent xmlns:mc="http://schemas.openxmlformats.org/markup-compatibility/2006">
              <mc:Choice xmlns:v="urn:schemas-microsoft-com:vml" Requires="v">
                <p:oleObj spid="_x0000_s10254" name="Editor rovnic 3.0" r:id="rId5" imgW="2108200" imgH="444500" progId="Equation.3">
                  <p:embed/>
                </p:oleObj>
              </mc:Choice>
              <mc:Fallback>
                <p:oleObj name="Editor rovnic 3.0" r:id="rId5" imgW="2108200" imgH="444500" progId="Equation.3">
                  <p:embed/>
                  <p:pic>
                    <p:nvPicPr>
                      <p:cNvPr id="2" name="Objek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2230" y="3855254"/>
                        <a:ext cx="4964220" cy="941898"/>
                      </a:xfrm>
                      <a:prstGeom prst="rect">
                        <a:avLst/>
                      </a:prstGeom>
                      <a:solidFill>
                        <a:schemeClr val="bg1"/>
                      </a:solidFill>
                      <a:ln>
                        <a:noFill/>
                      </a:ln>
                      <a:effectLst/>
                    </p:spPr>
                  </p:pic>
                </p:oleObj>
              </mc:Fallback>
            </mc:AlternateContent>
          </a:graphicData>
        </a:graphic>
      </p:graphicFrame>
    </p:spTree>
    <p:extLst>
      <p:ext uri="{BB962C8B-B14F-4D97-AF65-F5344CB8AC3E}">
        <p14:creationId xmlns:p14="http://schemas.microsoft.com/office/powerpoint/2010/main" val="3680044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2"/>
          <p:cNvSpPr txBox="1">
            <a:spLocks noChangeArrowheads="1"/>
          </p:cNvSpPr>
          <p:nvPr/>
        </p:nvSpPr>
        <p:spPr bwMode="auto">
          <a:xfrm>
            <a:off x="333667" y="188640"/>
            <a:ext cx="8382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defRPr sz="2400" b="1">
                <a:solidFill>
                  <a:schemeClr val="tx1"/>
                </a:solidFill>
                <a:latin typeface="Arial Unicode MS" pitchFamily="34" charset="-128"/>
              </a:defRPr>
            </a:lvl1pPr>
            <a:lvl2pPr marL="742950" indent="-285750">
              <a:defRPr sz="2400" b="1">
                <a:solidFill>
                  <a:schemeClr val="tx1"/>
                </a:solidFill>
                <a:latin typeface="Arial Unicode MS" pitchFamily="34" charset="-128"/>
              </a:defRPr>
            </a:lvl2pPr>
            <a:lvl3pPr marL="1143000" indent="-228600">
              <a:defRPr sz="2400" b="1">
                <a:solidFill>
                  <a:schemeClr val="tx1"/>
                </a:solidFill>
                <a:latin typeface="Arial Unicode MS" pitchFamily="34" charset="-128"/>
              </a:defRPr>
            </a:lvl3pPr>
            <a:lvl4pPr marL="1600200" indent="-228600">
              <a:defRPr sz="2400" b="1">
                <a:solidFill>
                  <a:schemeClr val="tx1"/>
                </a:solidFill>
                <a:latin typeface="Arial Unicode MS" pitchFamily="34" charset="-128"/>
              </a:defRPr>
            </a:lvl4pPr>
            <a:lvl5pPr marL="2057400" indent="-228600">
              <a:defRPr sz="2400" b="1">
                <a:solidFill>
                  <a:schemeClr val="tx1"/>
                </a:solidFill>
                <a:latin typeface="Arial Unicode MS" pitchFamily="34" charset="-128"/>
              </a:defRPr>
            </a:lvl5pPr>
            <a:lvl6pPr marL="2514600" indent="-228600" eaLnBrk="0" fontAlgn="base" hangingPunct="0">
              <a:spcBef>
                <a:spcPct val="0"/>
              </a:spcBef>
              <a:spcAft>
                <a:spcPct val="0"/>
              </a:spcAft>
              <a:defRPr sz="2400" b="1">
                <a:solidFill>
                  <a:schemeClr val="tx1"/>
                </a:solidFill>
                <a:latin typeface="Arial Unicode MS" pitchFamily="34" charset="-128"/>
              </a:defRPr>
            </a:lvl6pPr>
            <a:lvl7pPr marL="2971800" indent="-228600" eaLnBrk="0" fontAlgn="base" hangingPunct="0">
              <a:spcBef>
                <a:spcPct val="0"/>
              </a:spcBef>
              <a:spcAft>
                <a:spcPct val="0"/>
              </a:spcAft>
              <a:defRPr sz="2400" b="1">
                <a:solidFill>
                  <a:schemeClr val="tx1"/>
                </a:solidFill>
                <a:latin typeface="Arial Unicode MS" pitchFamily="34" charset="-128"/>
              </a:defRPr>
            </a:lvl7pPr>
            <a:lvl8pPr marL="3429000" indent="-228600" eaLnBrk="0" fontAlgn="base" hangingPunct="0">
              <a:spcBef>
                <a:spcPct val="0"/>
              </a:spcBef>
              <a:spcAft>
                <a:spcPct val="0"/>
              </a:spcAft>
              <a:defRPr sz="2400" b="1">
                <a:solidFill>
                  <a:schemeClr val="tx1"/>
                </a:solidFill>
                <a:latin typeface="Arial Unicode MS" pitchFamily="34" charset="-128"/>
              </a:defRPr>
            </a:lvl8pPr>
            <a:lvl9pPr marL="3886200" indent="-228600" eaLnBrk="0" fontAlgn="base" hangingPunct="0">
              <a:spcBef>
                <a:spcPct val="0"/>
              </a:spcBef>
              <a:spcAft>
                <a:spcPct val="0"/>
              </a:spcAft>
              <a:defRPr sz="2400" b="1">
                <a:solidFill>
                  <a:schemeClr val="tx1"/>
                </a:solidFill>
                <a:latin typeface="Arial Unicode MS" pitchFamily="34" charset="-128"/>
              </a:defRPr>
            </a:lvl9pPr>
          </a:lstStyle>
          <a:p>
            <a:r>
              <a:rPr lang="cs-CZ" sz="2800" i="1" u="sng" dirty="0">
                <a:solidFill>
                  <a:schemeClr val="accent1">
                    <a:lumMod val="50000"/>
                  </a:schemeClr>
                </a:solidFill>
                <a:latin typeface="Times New Roman" pitchFamily="18" charset="0"/>
                <a:cs typeface="Times New Roman" pitchFamily="18" charset="0"/>
              </a:rPr>
              <a:t>Metoda vnitřního výnosového procenta</a:t>
            </a:r>
            <a:r>
              <a:rPr lang="cs-CZ" sz="2800" i="1" u="sng" dirty="0">
                <a:solidFill>
                  <a:schemeClr val="accent1">
                    <a:lumMod val="50000"/>
                  </a:schemeClr>
                </a:solidFill>
                <a:latin typeface="Times New Roman" pitchFamily="18" charset="0"/>
              </a:rPr>
              <a:t> </a:t>
            </a:r>
          </a:p>
        </p:txBody>
      </p:sp>
      <p:sp>
        <p:nvSpPr>
          <p:cNvPr id="33796" name="Text Box 3"/>
          <p:cNvSpPr txBox="1">
            <a:spLocks noChangeArrowheads="1"/>
          </p:cNvSpPr>
          <p:nvPr/>
        </p:nvSpPr>
        <p:spPr bwMode="auto">
          <a:xfrm>
            <a:off x="304800" y="1052736"/>
            <a:ext cx="8299648" cy="7109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a:spAutoFit/>
          </a:bodyPr>
          <a:lstStyle>
            <a:lvl1pPr marL="190500">
              <a:defRPr sz="2400" b="1">
                <a:solidFill>
                  <a:schemeClr val="tx1"/>
                </a:solidFill>
                <a:latin typeface="Arial Unicode MS" pitchFamily="34" charset="-128"/>
              </a:defRPr>
            </a:lvl1pPr>
            <a:lvl2pPr marL="742950" indent="-285750">
              <a:defRPr sz="2400" b="1">
                <a:solidFill>
                  <a:schemeClr val="tx1"/>
                </a:solidFill>
                <a:latin typeface="Arial Unicode MS" pitchFamily="34" charset="-128"/>
              </a:defRPr>
            </a:lvl2pPr>
            <a:lvl3pPr marL="1143000" indent="-228600">
              <a:defRPr sz="2400" b="1">
                <a:solidFill>
                  <a:schemeClr val="tx1"/>
                </a:solidFill>
                <a:latin typeface="Arial Unicode MS" pitchFamily="34" charset="-128"/>
              </a:defRPr>
            </a:lvl3pPr>
            <a:lvl4pPr marL="1600200" indent="-228600">
              <a:defRPr sz="2400" b="1">
                <a:solidFill>
                  <a:schemeClr val="tx1"/>
                </a:solidFill>
                <a:latin typeface="Arial Unicode MS" pitchFamily="34" charset="-128"/>
              </a:defRPr>
            </a:lvl4pPr>
            <a:lvl5pPr marL="2057400" indent="-228600">
              <a:defRPr sz="2400" b="1">
                <a:solidFill>
                  <a:schemeClr val="tx1"/>
                </a:solidFill>
                <a:latin typeface="Arial Unicode MS" pitchFamily="34" charset="-128"/>
              </a:defRPr>
            </a:lvl5pPr>
            <a:lvl6pPr marL="2514600" indent="-228600" eaLnBrk="0" fontAlgn="base" hangingPunct="0">
              <a:spcBef>
                <a:spcPct val="0"/>
              </a:spcBef>
              <a:spcAft>
                <a:spcPct val="0"/>
              </a:spcAft>
              <a:defRPr sz="2400" b="1">
                <a:solidFill>
                  <a:schemeClr val="tx1"/>
                </a:solidFill>
                <a:latin typeface="Arial Unicode MS" pitchFamily="34" charset="-128"/>
              </a:defRPr>
            </a:lvl6pPr>
            <a:lvl7pPr marL="2971800" indent="-228600" eaLnBrk="0" fontAlgn="base" hangingPunct="0">
              <a:spcBef>
                <a:spcPct val="0"/>
              </a:spcBef>
              <a:spcAft>
                <a:spcPct val="0"/>
              </a:spcAft>
              <a:defRPr sz="2400" b="1">
                <a:solidFill>
                  <a:schemeClr val="tx1"/>
                </a:solidFill>
                <a:latin typeface="Arial Unicode MS" pitchFamily="34" charset="-128"/>
              </a:defRPr>
            </a:lvl7pPr>
            <a:lvl8pPr marL="3429000" indent="-228600" eaLnBrk="0" fontAlgn="base" hangingPunct="0">
              <a:spcBef>
                <a:spcPct val="0"/>
              </a:spcBef>
              <a:spcAft>
                <a:spcPct val="0"/>
              </a:spcAft>
              <a:defRPr sz="2400" b="1">
                <a:solidFill>
                  <a:schemeClr val="tx1"/>
                </a:solidFill>
                <a:latin typeface="Arial Unicode MS" pitchFamily="34" charset="-128"/>
              </a:defRPr>
            </a:lvl8pPr>
            <a:lvl9pPr marL="3886200" indent="-228600" eaLnBrk="0" fontAlgn="base" hangingPunct="0">
              <a:spcBef>
                <a:spcPct val="0"/>
              </a:spcBef>
              <a:spcAft>
                <a:spcPct val="0"/>
              </a:spcAft>
              <a:defRPr sz="2400" b="1">
                <a:solidFill>
                  <a:schemeClr val="tx1"/>
                </a:solidFill>
                <a:latin typeface="Arial Unicode MS" pitchFamily="34" charset="-128"/>
              </a:defRPr>
            </a:lvl9pPr>
          </a:lstStyle>
          <a:p>
            <a:pPr algn="ctr"/>
            <a:r>
              <a:rPr lang="cs-CZ" dirty="0">
                <a:latin typeface="Times New Roman" pitchFamily="18" charset="0"/>
                <a:cs typeface="Times New Roman" pitchFamily="18" charset="0"/>
              </a:rPr>
              <a:t>Odhad VVP</a:t>
            </a:r>
          </a:p>
          <a:p>
            <a:pPr marL="533400" indent="-342900">
              <a:buFont typeface="Arial" pitchFamily="34" charset="0"/>
              <a:buChar char="•"/>
            </a:pPr>
            <a:r>
              <a:rPr lang="cs-CZ" b="0" dirty="0">
                <a:latin typeface="Times New Roman" pitchFamily="18" charset="0"/>
                <a:cs typeface="Times New Roman" pitchFamily="18" charset="0"/>
              </a:rPr>
              <a:t>Postup výpočtu lze urychlit použitím lineární interpolace.</a:t>
            </a:r>
          </a:p>
          <a:p>
            <a:pPr marL="533400" indent="-342900">
              <a:buFont typeface="Arial" pitchFamily="34" charset="0"/>
              <a:buChar char="•"/>
            </a:pPr>
            <a:endParaRPr lang="cs-CZ" b="0" dirty="0">
              <a:latin typeface="Times New Roman" pitchFamily="18" charset="0"/>
              <a:cs typeface="Times New Roman" pitchFamily="18" charset="0"/>
            </a:endParaRPr>
          </a:p>
          <a:p>
            <a:pPr marL="533400" indent="-342900">
              <a:buFont typeface="Arial" pitchFamily="34" charset="0"/>
              <a:buChar char="•"/>
            </a:pPr>
            <a:endParaRPr lang="cs-CZ" b="0" dirty="0">
              <a:latin typeface="Times New Roman" pitchFamily="18" charset="0"/>
              <a:cs typeface="Times New Roman" pitchFamily="18" charset="0"/>
            </a:endParaRPr>
          </a:p>
          <a:p>
            <a:pPr marL="533400" indent="-342900">
              <a:buFont typeface="Arial" pitchFamily="34" charset="0"/>
              <a:buChar char="•"/>
            </a:pPr>
            <a:endParaRPr lang="cs-CZ" b="0" dirty="0">
              <a:latin typeface="Times New Roman" pitchFamily="18" charset="0"/>
              <a:cs typeface="Times New Roman" pitchFamily="18" charset="0"/>
            </a:endParaRPr>
          </a:p>
          <a:p>
            <a:pPr marL="533400" indent="-342900">
              <a:buFont typeface="Arial" pitchFamily="34" charset="0"/>
              <a:buChar char="•"/>
            </a:pPr>
            <a:endParaRPr lang="cs-CZ" b="0" dirty="0">
              <a:latin typeface="Times New Roman" pitchFamily="18" charset="0"/>
              <a:cs typeface="Times New Roman" pitchFamily="18" charset="0"/>
            </a:endParaRPr>
          </a:p>
          <a:p>
            <a:pPr marL="533400" indent="-342900">
              <a:buFont typeface="Arial" pitchFamily="34" charset="0"/>
              <a:buChar char="•"/>
            </a:pPr>
            <a:endParaRPr lang="cs-CZ" b="0" dirty="0">
              <a:latin typeface="Times New Roman" pitchFamily="18" charset="0"/>
              <a:cs typeface="Times New Roman" pitchFamily="18" charset="0"/>
            </a:endParaRPr>
          </a:p>
          <a:p>
            <a:r>
              <a:rPr lang="cs-CZ" b="0" dirty="0">
                <a:latin typeface="Times New Roman" pitchFamily="18" charset="0"/>
                <a:cs typeface="Times New Roman" pitchFamily="18" charset="0"/>
              </a:rPr>
              <a:t>kde</a:t>
            </a:r>
          </a:p>
          <a:p>
            <a:r>
              <a:rPr lang="cs-CZ" b="0" dirty="0">
                <a:latin typeface="Times New Roman" pitchFamily="18" charset="0"/>
                <a:cs typeface="Times New Roman" pitchFamily="18" charset="0"/>
              </a:rPr>
              <a:t>i</a:t>
            </a:r>
            <a:r>
              <a:rPr lang="cs-CZ" b="0" baseline="-25000" dirty="0">
                <a:latin typeface="Times New Roman" pitchFamily="18" charset="0"/>
                <a:cs typeface="Times New Roman" pitchFamily="18" charset="0"/>
              </a:rPr>
              <a:t>n</a:t>
            </a:r>
            <a:r>
              <a:rPr lang="cs-CZ" b="0" dirty="0">
                <a:latin typeface="Times New Roman" pitchFamily="18" charset="0"/>
                <a:cs typeface="Times New Roman" pitchFamily="18" charset="0"/>
              </a:rPr>
              <a:t> je nižší úroková míra, </a:t>
            </a:r>
          </a:p>
          <a:p>
            <a:r>
              <a:rPr lang="cs-CZ" b="0" dirty="0" err="1">
                <a:latin typeface="Times New Roman" pitchFamily="18" charset="0"/>
                <a:cs typeface="Times New Roman" pitchFamily="18" charset="0"/>
              </a:rPr>
              <a:t>i</a:t>
            </a:r>
            <a:r>
              <a:rPr lang="cs-CZ" b="0" baseline="-25000" dirty="0" err="1">
                <a:latin typeface="Times New Roman" pitchFamily="18" charset="0"/>
                <a:cs typeface="Times New Roman" pitchFamily="18" charset="0"/>
              </a:rPr>
              <a:t>v</a:t>
            </a:r>
            <a:r>
              <a:rPr lang="cs-CZ" b="0" dirty="0">
                <a:latin typeface="Times New Roman" pitchFamily="18" charset="0"/>
                <a:cs typeface="Times New Roman" pitchFamily="18" charset="0"/>
              </a:rPr>
              <a:t> je vyšší úroková míra, </a:t>
            </a:r>
          </a:p>
          <a:p>
            <a:r>
              <a:rPr lang="cs-CZ" b="0" dirty="0" err="1">
                <a:latin typeface="Times New Roman" pitchFamily="18" charset="0"/>
                <a:cs typeface="Times New Roman" pitchFamily="18" charset="0"/>
              </a:rPr>
              <a:t>ČSH</a:t>
            </a:r>
            <a:r>
              <a:rPr lang="cs-CZ" b="0" baseline="-25000" dirty="0" err="1">
                <a:latin typeface="Times New Roman" pitchFamily="18" charset="0"/>
                <a:cs typeface="Times New Roman" pitchFamily="18" charset="0"/>
              </a:rPr>
              <a:t>n</a:t>
            </a:r>
            <a:r>
              <a:rPr lang="cs-CZ" b="0" dirty="0">
                <a:latin typeface="Times New Roman" pitchFamily="18" charset="0"/>
                <a:cs typeface="Times New Roman" pitchFamily="18" charset="0"/>
              </a:rPr>
              <a:t> je ČSH při nižší úrokové míře, </a:t>
            </a:r>
          </a:p>
          <a:p>
            <a:r>
              <a:rPr lang="cs-CZ" b="0" dirty="0" err="1">
                <a:latin typeface="Times New Roman" pitchFamily="18" charset="0"/>
                <a:cs typeface="Times New Roman" pitchFamily="18" charset="0"/>
              </a:rPr>
              <a:t>ČSH</a:t>
            </a:r>
            <a:r>
              <a:rPr lang="cs-CZ" b="0" baseline="-25000" dirty="0" err="1">
                <a:latin typeface="Times New Roman" pitchFamily="18" charset="0"/>
                <a:cs typeface="Times New Roman" pitchFamily="18" charset="0"/>
              </a:rPr>
              <a:t>v</a:t>
            </a:r>
            <a:r>
              <a:rPr lang="cs-CZ" b="0" dirty="0">
                <a:latin typeface="Times New Roman" pitchFamily="18" charset="0"/>
                <a:cs typeface="Times New Roman" pitchFamily="18" charset="0"/>
              </a:rPr>
              <a:t> je ČSH při vyšší úrokové míře</a:t>
            </a:r>
          </a:p>
          <a:p>
            <a:pPr marL="533400" indent="-342900">
              <a:buFont typeface="Arial" pitchFamily="34" charset="0"/>
              <a:buChar char="•"/>
            </a:pPr>
            <a:endParaRPr lang="cs-CZ" b="0" dirty="0">
              <a:latin typeface="Times New Roman" pitchFamily="18" charset="0"/>
              <a:cs typeface="Times New Roman" pitchFamily="18" charset="0"/>
            </a:endParaRPr>
          </a:p>
          <a:p>
            <a:pPr algn="ctr"/>
            <a:endParaRPr lang="cs-CZ" b="0" dirty="0">
              <a:latin typeface="Times New Roman" pitchFamily="18" charset="0"/>
              <a:cs typeface="Times New Roman" pitchFamily="18" charset="0"/>
            </a:endParaRPr>
          </a:p>
          <a:p>
            <a:pPr algn="just"/>
            <a:endParaRPr lang="cs-CZ" b="0" dirty="0">
              <a:latin typeface="Times New Roman" pitchFamily="18" charset="0"/>
              <a:cs typeface="Times New Roman" pitchFamily="18" charset="0"/>
            </a:endParaRPr>
          </a:p>
          <a:p>
            <a:pPr algn="just"/>
            <a:endParaRPr lang="cs-CZ" b="0" dirty="0">
              <a:latin typeface="Times New Roman" pitchFamily="18" charset="0"/>
              <a:cs typeface="Times New Roman" pitchFamily="18" charset="0"/>
            </a:endParaRPr>
          </a:p>
          <a:p>
            <a:pPr algn="just"/>
            <a:endParaRPr lang="cs-CZ" b="0" dirty="0">
              <a:latin typeface="Times New Roman" pitchFamily="18" charset="0"/>
              <a:cs typeface="Times New Roman" pitchFamily="18" charset="0"/>
            </a:endParaRPr>
          </a:p>
          <a:p>
            <a:pPr algn="just"/>
            <a:endParaRPr lang="cs-CZ" b="0" dirty="0">
              <a:latin typeface="Times New Roman" pitchFamily="18" charset="0"/>
              <a:cs typeface="Times New Roman" pitchFamily="18" charset="0"/>
            </a:endParaRPr>
          </a:p>
          <a:p>
            <a:pPr algn="just"/>
            <a:endParaRPr lang="cs-CZ" b="0" dirty="0">
              <a:latin typeface="Times New Roman" pitchFamily="18" charset="0"/>
              <a:cs typeface="Times New Roman" pitchFamily="18" charset="0"/>
            </a:endParaRPr>
          </a:p>
        </p:txBody>
      </p:sp>
      <p:graphicFrame>
        <p:nvGraphicFramePr>
          <p:cNvPr id="2" name="Objekt 1"/>
          <p:cNvGraphicFramePr>
            <a:graphicFrameLocks noChangeAspect="1"/>
          </p:cNvGraphicFramePr>
          <p:nvPr/>
        </p:nvGraphicFramePr>
        <p:xfrm>
          <a:off x="2051720" y="2132856"/>
          <a:ext cx="5465762" cy="1023938"/>
        </p:xfrm>
        <a:graphic>
          <a:graphicData uri="http://schemas.openxmlformats.org/presentationml/2006/ole">
            <mc:AlternateContent xmlns:mc="http://schemas.openxmlformats.org/markup-compatibility/2006">
              <mc:Choice xmlns:v="urn:schemas-microsoft-com:vml" Requires="v">
                <p:oleObj spid="_x0000_s11278" name="Editor rovnic 3.0" r:id="rId4" imgW="2197100" imgH="457200" progId="Equation.3">
                  <p:embed/>
                </p:oleObj>
              </mc:Choice>
              <mc:Fallback>
                <p:oleObj name="Editor rovnic 3.0" r:id="rId4" imgW="2197100" imgH="457200" progId="Equation.3">
                  <p:embed/>
                  <p:pic>
                    <p:nvPicPr>
                      <p:cNvPr id="2" name="Objek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1720" y="2132856"/>
                        <a:ext cx="5465762" cy="1023938"/>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10466030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 VVP (IRR)</a:t>
            </a:r>
          </a:p>
        </p:txBody>
      </p:sp>
      <p:sp>
        <p:nvSpPr>
          <p:cNvPr id="3" name="Zástupný symbol pro obsah 2"/>
          <p:cNvSpPr>
            <a:spLocks noGrp="1"/>
          </p:cNvSpPr>
          <p:nvPr>
            <p:ph idx="1"/>
          </p:nvPr>
        </p:nvSpPr>
        <p:spPr>
          <a:xfrm>
            <a:off x="107504" y="1199183"/>
            <a:ext cx="9036496" cy="3096344"/>
          </a:xfrm>
        </p:spPr>
        <p:txBody>
          <a:bodyPr/>
          <a:lstStyle/>
          <a:p>
            <a:r>
              <a:rPr lang="cs-CZ" sz="2800" dirty="0"/>
              <a:t>Podnik chce investovat do nákupu stroje v ceně 1 mil. Kč, s životností 5 let a s lineárními odpisy. V důsledku investování se zvýší očekávané peněžní příjmy v jednotlivých letech – uvedeno v tabulce. Určete pomocí metody VVP zda nákup stroje je pro podnik přijatelný.</a:t>
            </a:r>
          </a:p>
          <a:p>
            <a:endParaRPr lang="cs-CZ" sz="2800" dirty="0"/>
          </a:p>
          <a:p>
            <a:endParaRPr lang="cs-CZ" sz="2800" dirty="0"/>
          </a:p>
        </p:txBody>
      </p:sp>
      <p:graphicFrame>
        <p:nvGraphicFramePr>
          <p:cNvPr id="4" name="Tabulka 3"/>
          <p:cNvGraphicFramePr>
            <a:graphicFrameLocks noGrp="1"/>
          </p:cNvGraphicFramePr>
          <p:nvPr>
            <p:extLst>
              <p:ext uri="{D42A27DB-BD31-4B8C-83A1-F6EECF244321}">
                <p14:modId xmlns:p14="http://schemas.microsoft.com/office/powerpoint/2010/main" val="3123457935"/>
              </p:ext>
            </p:extLst>
          </p:nvPr>
        </p:nvGraphicFramePr>
        <p:xfrm>
          <a:off x="1475656" y="4077072"/>
          <a:ext cx="6185391" cy="792088"/>
        </p:xfrm>
        <a:graphic>
          <a:graphicData uri="http://schemas.openxmlformats.org/drawingml/2006/table">
            <a:tbl>
              <a:tblPr>
                <a:tableStyleId>{3C2FFA5D-87B4-456A-9821-1D502468CF0F}</a:tableStyleId>
              </a:tblPr>
              <a:tblGrid>
                <a:gridCol w="1051185">
                  <a:extLst>
                    <a:ext uri="{9D8B030D-6E8A-4147-A177-3AD203B41FA5}">
                      <a16:colId xmlns:a16="http://schemas.microsoft.com/office/drawing/2014/main" val="20000"/>
                    </a:ext>
                  </a:extLst>
                </a:gridCol>
                <a:gridCol w="708166">
                  <a:extLst>
                    <a:ext uri="{9D8B030D-6E8A-4147-A177-3AD203B41FA5}">
                      <a16:colId xmlns:a16="http://schemas.microsoft.com/office/drawing/2014/main" val="20001"/>
                    </a:ext>
                  </a:extLst>
                </a:gridCol>
                <a:gridCol w="976951">
                  <a:extLst>
                    <a:ext uri="{9D8B030D-6E8A-4147-A177-3AD203B41FA5}">
                      <a16:colId xmlns:a16="http://schemas.microsoft.com/office/drawing/2014/main" val="20002"/>
                    </a:ext>
                  </a:extLst>
                </a:gridCol>
                <a:gridCol w="881986">
                  <a:extLst>
                    <a:ext uri="{9D8B030D-6E8A-4147-A177-3AD203B41FA5}">
                      <a16:colId xmlns:a16="http://schemas.microsoft.com/office/drawing/2014/main" val="20003"/>
                    </a:ext>
                  </a:extLst>
                </a:gridCol>
                <a:gridCol w="708166">
                  <a:extLst>
                    <a:ext uri="{9D8B030D-6E8A-4147-A177-3AD203B41FA5}">
                      <a16:colId xmlns:a16="http://schemas.microsoft.com/office/drawing/2014/main" val="20004"/>
                    </a:ext>
                  </a:extLst>
                </a:gridCol>
                <a:gridCol w="708166">
                  <a:extLst>
                    <a:ext uri="{9D8B030D-6E8A-4147-A177-3AD203B41FA5}">
                      <a16:colId xmlns:a16="http://schemas.microsoft.com/office/drawing/2014/main" val="20005"/>
                    </a:ext>
                  </a:extLst>
                </a:gridCol>
                <a:gridCol w="1150771">
                  <a:extLst>
                    <a:ext uri="{9D8B030D-6E8A-4147-A177-3AD203B41FA5}">
                      <a16:colId xmlns:a16="http://schemas.microsoft.com/office/drawing/2014/main" val="20006"/>
                    </a:ext>
                  </a:extLst>
                </a:gridCol>
              </a:tblGrid>
              <a:tr h="267380">
                <a:tc>
                  <a:txBody>
                    <a:bodyPr/>
                    <a:lstStyle/>
                    <a:p>
                      <a:pPr algn="ctr" rtl="0" fontAlgn="ctr"/>
                      <a:r>
                        <a:rPr lang="cs-CZ" sz="1600" b="1" u="none" strike="noStrike" dirty="0">
                          <a:effectLst/>
                        </a:rPr>
                        <a:t>rok</a:t>
                      </a:r>
                      <a:endParaRPr lang="cs-CZ" sz="1600" b="1" i="0" u="none" strike="noStrike" dirty="0">
                        <a:solidFill>
                          <a:srgbClr val="000000"/>
                        </a:solidFill>
                        <a:effectLst/>
                        <a:latin typeface="Arial"/>
                      </a:endParaRPr>
                    </a:p>
                  </a:txBody>
                  <a:tcPr marL="9525" marR="9525" marT="9525" marB="0" anchor="ctr"/>
                </a:tc>
                <a:tc>
                  <a:txBody>
                    <a:bodyPr/>
                    <a:lstStyle/>
                    <a:p>
                      <a:pPr algn="ctr" rtl="0" fontAlgn="ctr"/>
                      <a:r>
                        <a:rPr lang="cs-CZ" sz="1600" b="1" u="none" strike="noStrike" dirty="0">
                          <a:effectLst/>
                        </a:rPr>
                        <a:t>1</a:t>
                      </a:r>
                      <a:endParaRPr lang="cs-CZ" sz="1600" b="1" i="0" u="none" strike="noStrike" dirty="0">
                        <a:solidFill>
                          <a:srgbClr val="000000"/>
                        </a:solidFill>
                        <a:effectLst/>
                        <a:latin typeface="Arial"/>
                      </a:endParaRPr>
                    </a:p>
                  </a:txBody>
                  <a:tcPr marL="9525" marR="9525" marT="9525" marB="0" anchor="ctr"/>
                </a:tc>
                <a:tc>
                  <a:txBody>
                    <a:bodyPr/>
                    <a:lstStyle/>
                    <a:p>
                      <a:pPr algn="ctr" rtl="0" fontAlgn="ctr"/>
                      <a:r>
                        <a:rPr lang="cs-CZ" sz="1600" b="1" u="none" strike="noStrike" dirty="0">
                          <a:effectLst/>
                        </a:rPr>
                        <a:t>2</a:t>
                      </a:r>
                      <a:endParaRPr lang="cs-CZ" sz="1600" b="1" i="0" u="none" strike="noStrike" dirty="0">
                        <a:solidFill>
                          <a:srgbClr val="000000"/>
                        </a:solidFill>
                        <a:effectLst/>
                        <a:latin typeface="Arial"/>
                      </a:endParaRPr>
                    </a:p>
                  </a:txBody>
                  <a:tcPr marL="9525" marR="9525" marT="9525" marB="0" anchor="ctr"/>
                </a:tc>
                <a:tc>
                  <a:txBody>
                    <a:bodyPr/>
                    <a:lstStyle/>
                    <a:p>
                      <a:pPr algn="ctr" rtl="0" fontAlgn="ctr"/>
                      <a:r>
                        <a:rPr lang="cs-CZ" sz="1600" b="1" u="none" strike="noStrike" dirty="0">
                          <a:effectLst/>
                        </a:rPr>
                        <a:t>3</a:t>
                      </a:r>
                      <a:endParaRPr lang="cs-CZ" sz="1600" b="1" i="0" u="none" strike="noStrike" dirty="0">
                        <a:solidFill>
                          <a:srgbClr val="000000"/>
                        </a:solidFill>
                        <a:effectLst/>
                        <a:latin typeface="Arial"/>
                      </a:endParaRPr>
                    </a:p>
                  </a:txBody>
                  <a:tcPr marL="9525" marR="9525" marT="9525" marB="0" anchor="ctr"/>
                </a:tc>
                <a:tc>
                  <a:txBody>
                    <a:bodyPr/>
                    <a:lstStyle/>
                    <a:p>
                      <a:pPr algn="ctr" rtl="0" fontAlgn="ctr"/>
                      <a:r>
                        <a:rPr lang="cs-CZ" sz="1600" b="1" u="none" strike="noStrike" dirty="0">
                          <a:effectLst/>
                        </a:rPr>
                        <a:t>4</a:t>
                      </a:r>
                      <a:endParaRPr lang="cs-CZ" sz="1600" b="1" i="0" u="none" strike="noStrike" dirty="0">
                        <a:solidFill>
                          <a:srgbClr val="000000"/>
                        </a:solidFill>
                        <a:effectLst/>
                        <a:latin typeface="Arial"/>
                      </a:endParaRPr>
                    </a:p>
                  </a:txBody>
                  <a:tcPr marL="9525" marR="9525" marT="9525" marB="0" anchor="ctr"/>
                </a:tc>
                <a:tc>
                  <a:txBody>
                    <a:bodyPr/>
                    <a:lstStyle/>
                    <a:p>
                      <a:pPr algn="ctr" rtl="0" fontAlgn="ctr"/>
                      <a:r>
                        <a:rPr lang="cs-CZ" sz="1600" b="1" u="none" strike="noStrike" dirty="0">
                          <a:effectLst/>
                        </a:rPr>
                        <a:t>5</a:t>
                      </a:r>
                      <a:endParaRPr lang="cs-CZ" sz="1600" b="1" i="0" u="none" strike="noStrike" dirty="0">
                        <a:solidFill>
                          <a:srgbClr val="000000"/>
                        </a:solidFill>
                        <a:effectLst/>
                        <a:latin typeface="Arial"/>
                      </a:endParaRPr>
                    </a:p>
                  </a:txBody>
                  <a:tcPr marL="9525" marR="9525" marT="9525" marB="0" anchor="ctr"/>
                </a:tc>
                <a:tc>
                  <a:txBody>
                    <a:bodyPr/>
                    <a:lstStyle/>
                    <a:p>
                      <a:pPr algn="ctr" rtl="0" fontAlgn="ctr"/>
                      <a:r>
                        <a:rPr lang="cs-CZ" sz="1600" b="1" u="none" strike="noStrike" dirty="0">
                          <a:effectLst/>
                        </a:rPr>
                        <a:t>Celkem</a:t>
                      </a:r>
                      <a:endParaRPr lang="cs-CZ" sz="1600" b="1"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0"/>
                  </a:ext>
                </a:extLst>
              </a:tr>
              <a:tr h="524708">
                <a:tc>
                  <a:txBody>
                    <a:bodyPr/>
                    <a:lstStyle/>
                    <a:p>
                      <a:pPr algn="ctr" fontAlgn="b"/>
                      <a:r>
                        <a:rPr lang="cs-CZ" sz="1600" b="1" u="none" strike="noStrike" dirty="0">
                          <a:effectLst/>
                        </a:rPr>
                        <a:t>CF v </a:t>
                      </a:r>
                      <a:r>
                        <a:rPr lang="cs-CZ" sz="1600" b="1" u="none" strike="noStrike" dirty="0" err="1">
                          <a:effectLst/>
                        </a:rPr>
                        <a:t>tis.Kč</a:t>
                      </a:r>
                      <a:endParaRPr lang="cs-CZ" sz="1600" b="1" i="0" u="none" strike="noStrike" dirty="0">
                        <a:solidFill>
                          <a:srgbClr val="000000"/>
                        </a:solidFill>
                        <a:effectLst/>
                        <a:latin typeface="Calibri"/>
                      </a:endParaRPr>
                    </a:p>
                  </a:txBody>
                  <a:tcPr marL="9525" marR="9525" marT="9525" marB="0" anchor="b"/>
                </a:tc>
                <a:tc>
                  <a:txBody>
                    <a:bodyPr/>
                    <a:lstStyle/>
                    <a:p>
                      <a:pPr algn="ctr" fontAlgn="b"/>
                      <a:endParaRPr lang="cs-CZ" sz="1600" b="1" i="0" u="none" strike="noStrike" dirty="0">
                        <a:solidFill>
                          <a:srgbClr val="000000"/>
                        </a:solidFill>
                        <a:effectLst/>
                        <a:latin typeface="Calibri"/>
                      </a:endParaRPr>
                    </a:p>
                  </a:txBody>
                  <a:tcPr marL="9525" marR="9525" marT="9525" marB="0" anchor="b"/>
                </a:tc>
                <a:tc>
                  <a:txBody>
                    <a:bodyPr/>
                    <a:lstStyle/>
                    <a:p>
                      <a:pPr algn="ctr" fontAlgn="b"/>
                      <a:endParaRPr lang="cs-CZ" sz="1600" b="1" i="0" u="none" strike="noStrike" dirty="0">
                        <a:solidFill>
                          <a:srgbClr val="000000"/>
                        </a:solidFill>
                        <a:effectLst/>
                        <a:latin typeface="Calibri"/>
                      </a:endParaRPr>
                    </a:p>
                  </a:txBody>
                  <a:tcPr marL="9525" marR="9525" marT="9525" marB="0" anchor="b"/>
                </a:tc>
                <a:tc>
                  <a:txBody>
                    <a:bodyPr/>
                    <a:lstStyle/>
                    <a:p>
                      <a:pPr algn="ctr" fontAlgn="b"/>
                      <a:endParaRPr lang="cs-CZ" sz="1600" b="1" i="0" u="none" strike="noStrike" dirty="0">
                        <a:solidFill>
                          <a:srgbClr val="000000"/>
                        </a:solidFill>
                        <a:effectLst/>
                        <a:latin typeface="Calibri"/>
                      </a:endParaRPr>
                    </a:p>
                  </a:txBody>
                  <a:tcPr marL="9525" marR="9525" marT="9525" marB="0" anchor="b"/>
                </a:tc>
                <a:tc>
                  <a:txBody>
                    <a:bodyPr/>
                    <a:lstStyle/>
                    <a:p>
                      <a:pPr algn="ctr" fontAlgn="b"/>
                      <a:endParaRPr lang="cs-CZ" sz="1600" b="1" i="0" u="none" strike="noStrike" dirty="0">
                        <a:solidFill>
                          <a:srgbClr val="000000"/>
                        </a:solidFill>
                        <a:effectLst/>
                        <a:latin typeface="Calibri"/>
                      </a:endParaRPr>
                    </a:p>
                  </a:txBody>
                  <a:tcPr marL="9525" marR="9525" marT="9525" marB="0" anchor="b"/>
                </a:tc>
                <a:tc>
                  <a:txBody>
                    <a:bodyPr/>
                    <a:lstStyle/>
                    <a:p>
                      <a:pPr algn="ctr" fontAlgn="b"/>
                      <a:endParaRPr lang="cs-CZ" sz="1600" b="1" i="0" u="none" strike="noStrike" dirty="0">
                        <a:solidFill>
                          <a:srgbClr val="000000"/>
                        </a:solidFill>
                        <a:effectLst/>
                        <a:latin typeface="Calibri"/>
                      </a:endParaRPr>
                    </a:p>
                  </a:txBody>
                  <a:tcPr marL="9525" marR="9525" marT="9525" marB="0" anchor="b"/>
                </a:tc>
                <a:tc>
                  <a:txBody>
                    <a:bodyPr/>
                    <a:lstStyle/>
                    <a:p>
                      <a:pPr algn="ctr" fontAlgn="b"/>
                      <a:endParaRPr lang="cs-CZ" sz="1600" b="1"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6844189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 VVP (IRR) - řešení</a:t>
            </a:r>
          </a:p>
        </p:txBody>
      </p:sp>
      <p:sp>
        <p:nvSpPr>
          <p:cNvPr id="3" name="Zástupný symbol pro obsah 2"/>
          <p:cNvSpPr>
            <a:spLocks noGrp="1"/>
          </p:cNvSpPr>
          <p:nvPr>
            <p:ph idx="1"/>
          </p:nvPr>
        </p:nvSpPr>
        <p:spPr>
          <a:xfrm>
            <a:off x="122337" y="1558281"/>
            <a:ext cx="9036496" cy="3168351"/>
          </a:xfrm>
        </p:spPr>
        <p:txBody>
          <a:bodyPr>
            <a:normAutofit/>
          </a:bodyPr>
          <a:lstStyle/>
          <a:p>
            <a:r>
              <a:rPr lang="cs-CZ" sz="2400" dirty="0"/>
              <a:t>Při 15 % jsou už </a:t>
            </a:r>
            <a:r>
              <a:rPr lang="cs-CZ" sz="2000" dirty="0"/>
              <a:t>diskontované</a:t>
            </a:r>
            <a:r>
              <a:rPr lang="cs-CZ" sz="2400" dirty="0"/>
              <a:t> peněžní příjmy vyšší než kapitálový výdaj. Z toho vyplývá, že VVP leží někde mezi 15%  a 25 %.</a:t>
            </a:r>
          </a:p>
          <a:p>
            <a:pPr marL="0" indent="0">
              <a:buNone/>
            </a:pPr>
            <a:r>
              <a:rPr lang="cs-CZ" sz="2400" dirty="0"/>
              <a:t>3) VVP stanovíme v rámci této hranice pomocí lineární interpolace:</a:t>
            </a:r>
          </a:p>
          <a:p>
            <a:endParaRPr lang="cs-CZ" sz="2400" dirty="0"/>
          </a:p>
          <a:p>
            <a:endParaRPr lang="cs-CZ" sz="2400" dirty="0"/>
          </a:p>
          <a:p>
            <a:endParaRPr lang="cs-CZ" sz="2400" dirty="0"/>
          </a:p>
        </p:txBody>
      </p:sp>
      <p:graphicFrame>
        <p:nvGraphicFramePr>
          <p:cNvPr id="4" name="Objekt 3"/>
          <p:cNvGraphicFramePr>
            <a:graphicFrameLocks noChangeAspect="1"/>
          </p:cNvGraphicFramePr>
          <p:nvPr>
            <p:extLst>
              <p:ext uri="{D42A27DB-BD31-4B8C-83A1-F6EECF244321}">
                <p14:modId xmlns:p14="http://schemas.microsoft.com/office/powerpoint/2010/main" val="3281188849"/>
              </p:ext>
            </p:extLst>
          </p:nvPr>
        </p:nvGraphicFramePr>
        <p:xfrm>
          <a:off x="1835943" y="2806831"/>
          <a:ext cx="5465763" cy="1023938"/>
        </p:xfrm>
        <a:graphic>
          <a:graphicData uri="http://schemas.openxmlformats.org/presentationml/2006/ole">
            <mc:AlternateContent xmlns:mc="http://schemas.openxmlformats.org/markup-compatibility/2006">
              <mc:Choice xmlns:v="urn:schemas-microsoft-com:vml" Requires="v">
                <p:oleObj spid="_x0000_s13330" name="Editor rovnic 3.0" r:id="rId3" imgW="2197100" imgH="457200" progId="Equation.3">
                  <p:embed/>
                </p:oleObj>
              </mc:Choice>
              <mc:Fallback>
                <p:oleObj name="Editor rovnic 3.0" r:id="rId3" imgW="2197100" imgH="457200" progId="Equation.3">
                  <p:embed/>
                  <p:pic>
                    <p:nvPicPr>
                      <p:cNvPr id="4" name="Objek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5943" y="2806831"/>
                        <a:ext cx="5465763"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91791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t>Příklad – hodnocení investic</a:t>
            </a:r>
          </a:p>
        </p:txBody>
      </p:sp>
      <p:sp>
        <p:nvSpPr>
          <p:cNvPr id="6" name="Zástupný symbol pro obsah 5"/>
          <p:cNvSpPr>
            <a:spLocks noGrp="1"/>
          </p:cNvSpPr>
          <p:nvPr>
            <p:ph idx="1"/>
          </p:nvPr>
        </p:nvSpPr>
        <p:spPr>
          <a:xfrm>
            <a:off x="467544" y="1196752"/>
            <a:ext cx="8229600" cy="4525963"/>
          </a:xfrm>
        </p:spPr>
        <p:txBody>
          <a:bodyPr>
            <a:normAutofit lnSpcReduction="10000"/>
          </a:bodyPr>
          <a:lstStyle/>
          <a:p>
            <a:pPr marL="0" indent="0">
              <a:buNone/>
            </a:pPr>
            <a:r>
              <a:rPr lang="cs-CZ" sz="2400" dirty="0"/>
              <a:t>Znáte následující údaje:</a:t>
            </a:r>
          </a:p>
          <a:p>
            <a:r>
              <a:rPr lang="cs-CZ" sz="2400" dirty="0"/>
              <a:t>investiční výdaj 2 mil. Kč, doba životnosti 4 roky, diskontní míra 10 %.</a:t>
            </a:r>
          </a:p>
          <a:p>
            <a:r>
              <a:rPr lang="cs-CZ" sz="2400" dirty="0"/>
              <a:t>Odhadované tržby 1,2 mil. Kč, náklady 1,03 mil. Kč, v tom odpisy 0,5 mil. Kč, daň z příjmů 70 tis. Kč. Tyto údaje předpokládáme pro všechny 4 roky.</a:t>
            </a:r>
          </a:p>
          <a:p>
            <a:r>
              <a:rPr lang="cs-CZ" sz="2400" dirty="0"/>
              <a:t>a) Určete čistou současnou hodnotu projektu.</a:t>
            </a:r>
          </a:p>
          <a:p>
            <a:r>
              <a:rPr lang="cs-CZ" sz="2400" dirty="0"/>
              <a:t>b) Určete vnitřní výnosové procento projektu.</a:t>
            </a:r>
          </a:p>
          <a:p>
            <a:r>
              <a:rPr lang="cs-CZ" sz="2400" dirty="0"/>
              <a:t>c) Jaká je doba návratnosti projektu?</a:t>
            </a:r>
          </a:p>
          <a:p>
            <a:r>
              <a:rPr lang="cs-CZ" sz="2400" dirty="0"/>
              <a:t>d) Zhodnoťte projekt metodou výnosnosti (rentability) investice.</a:t>
            </a:r>
          </a:p>
        </p:txBody>
      </p:sp>
    </p:spTree>
    <p:extLst>
      <p:ext uri="{BB962C8B-B14F-4D97-AF65-F5344CB8AC3E}">
        <p14:creationId xmlns:p14="http://schemas.microsoft.com/office/powerpoint/2010/main" val="27362385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Řešení</a:t>
            </a:r>
          </a:p>
        </p:txBody>
      </p:sp>
      <p:sp>
        <p:nvSpPr>
          <p:cNvPr id="3" name="Zástupný symbol pro obsah 2"/>
          <p:cNvSpPr>
            <a:spLocks noGrp="1"/>
          </p:cNvSpPr>
          <p:nvPr>
            <p:ph idx="1"/>
          </p:nvPr>
        </p:nvSpPr>
        <p:spPr>
          <a:xfrm>
            <a:off x="539552" y="980728"/>
            <a:ext cx="8229600" cy="676672"/>
          </a:xfrm>
        </p:spPr>
        <p:txBody>
          <a:bodyPr/>
          <a:lstStyle/>
          <a:p>
            <a:r>
              <a:rPr lang="cs-CZ" dirty="0"/>
              <a:t>Odhad CF ze samofinancování:</a:t>
            </a:r>
          </a:p>
        </p:txBody>
      </p:sp>
      <p:graphicFrame>
        <p:nvGraphicFramePr>
          <p:cNvPr id="12" name="Tabulka 11"/>
          <p:cNvGraphicFramePr>
            <a:graphicFrameLocks noGrp="1"/>
          </p:cNvGraphicFramePr>
          <p:nvPr>
            <p:extLst>
              <p:ext uri="{D42A27DB-BD31-4B8C-83A1-F6EECF244321}">
                <p14:modId xmlns:p14="http://schemas.microsoft.com/office/powerpoint/2010/main" val="1102880338"/>
              </p:ext>
            </p:extLst>
          </p:nvPr>
        </p:nvGraphicFramePr>
        <p:xfrm>
          <a:off x="2771800" y="1772816"/>
          <a:ext cx="4536504" cy="2088232"/>
        </p:xfrm>
        <a:graphic>
          <a:graphicData uri="http://schemas.openxmlformats.org/drawingml/2006/table">
            <a:tbl>
              <a:tblPr>
                <a:tableStyleId>{5C22544A-7EE6-4342-B048-85BDC9FD1C3A}</a:tableStyleId>
              </a:tblPr>
              <a:tblGrid>
                <a:gridCol w="3348332">
                  <a:extLst>
                    <a:ext uri="{9D8B030D-6E8A-4147-A177-3AD203B41FA5}">
                      <a16:colId xmlns:a16="http://schemas.microsoft.com/office/drawing/2014/main" val="20000"/>
                    </a:ext>
                  </a:extLst>
                </a:gridCol>
                <a:gridCol w="1188172">
                  <a:extLst>
                    <a:ext uri="{9D8B030D-6E8A-4147-A177-3AD203B41FA5}">
                      <a16:colId xmlns:a16="http://schemas.microsoft.com/office/drawing/2014/main" val="20001"/>
                    </a:ext>
                  </a:extLst>
                </a:gridCol>
              </a:tblGrid>
              <a:tr h="276818">
                <a:tc>
                  <a:txBody>
                    <a:bodyPr/>
                    <a:lstStyle/>
                    <a:p>
                      <a:pPr algn="just">
                        <a:spcAft>
                          <a:spcPts val="0"/>
                        </a:spcAft>
                      </a:pPr>
                      <a:r>
                        <a:rPr lang="cs-CZ" sz="1800" dirty="0">
                          <a:effectLst/>
                        </a:rPr>
                        <a:t>Tržby</a:t>
                      </a:r>
                      <a:endParaRPr lang="cs-CZ" sz="1800"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endParaRPr lang="cs-CZ" sz="1800"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6818">
                <a:tc>
                  <a:txBody>
                    <a:bodyPr/>
                    <a:lstStyle/>
                    <a:p>
                      <a:pPr algn="just">
                        <a:spcAft>
                          <a:spcPts val="0"/>
                        </a:spcAft>
                      </a:pPr>
                      <a:r>
                        <a:rPr lang="cs-CZ" sz="1800" dirty="0">
                          <a:effectLst/>
                        </a:rPr>
                        <a:t>Náklady</a:t>
                      </a:r>
                      <a:endParaRPr lang="cs-CZ" sz="1800"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endParaRPr lang="cs-CZ" sz="1800"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27324">
                <a:tc>
                  <a:txBody>
                    <a:bodyPr/>
                    <a:lstStyle/>
                    <a:p>
                      <a:pPr algn="just">
                        <a:spcAft>
                          <a:spcPts val="0"/>
                        </a:spcAft>
                      </a:pPr>
                      <a:r>
                        <a:rPr lang="cs-CZ" sz="1800">
                          <a:effectLst/>
                        </a:rPr>
                        <a:t>Zisk před zdaněním</a:t>
                      </a:r>
                      <a:endParaRPr lang="cs-CZ" sz="180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endParaRPr lang="cs-CZ" sz="1800"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6818">
                <a:tc>
                  <a:txBody>
                    <a:bodyPr/>
                    <a:lstStyle/>
                    <a:p>
                      <a:pPr algn="just">
                        <a:spcAft>
                          <a:spcPts val="0"/>
                        </a:spcAft>
                      </a:pPr>
                      <a:r>
                        <a:rPr lang="cs-CZ" sz="1800" dirty="0">
                          <a:effectLst/>
                        </a:rPr>
                        <a:t>Daň</a:t>
                      </a:r>
                      <a:endParaRPr lang="cs-CZ" sz="1800"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endParaRPr lang="cs-CZ" sz="1800"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76818">
                <a:tc>
                  <a:txBody>
                    <a:bodyPr/>
                    <a:lstStyle/>
                    <a:p>
                      <a:pPr algn="just">
                        <a:spcAft>
                          <a:spcPts val="0"/>
                        </a:spcAft>
                      </a:pPr>
                      <a:r>
                        <a:rPr lang="cs-CZ" sz="1800">
                          <a:effectLst/>
                        </a:rPr>
                        <a:t>Čistý zisk</a:t>
                      </a:r>
                      <a:endParaRPr lang="cs-CZ" sz="180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endParaRPr lang="cs-CZ" sz="1800"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76818">
                <a:tc>
                  <a:txBody>
                    <a:bodyPr/>
                    <a:lstStyle/>
                    <a:p>
                      <a:pPr algn="just">
                        <a:spcAft>
                          <a:spcPts val="0"/>
                        </a:spcAft>
                      </a:pPr>
                      <a:r>
                        <a:rPr lang="cs-CZ" sz="1800">
                          <a:effectLst/>
                        </a:rPr>
                        <a:t>Odpisy</a:t>
                      </a:r>
                      <a:endParaRPr lang="cs-CZ" sz="180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endParaRPr lang="cs-CZ" sz="1800"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76818">
                <a:tc>
                  <a:txBody>
                    <a:bodyPr/>
                    <a:lstStyle/>
                    <a:p>
                      <a:pPr algn="just">
                        <a:spcAft>
                          <a:spcPts val="0"/>
                        </a:spcAft>
                      </a:pPr>
                      <a:r>
                        <a:rPr lang="cs-CZ" sz="1800" dirty="0">
                          <a:effectLst/>
                        </a:rPr>
                        <a:t>CF</a:t>
                      </a:r>
                      <a:endParaRPr lang="cs-CZ" sz="1800"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endParaRPr lang="cs-CZ" sz="1800" dirty="0">
                        <a:effectLst/>
                        <a:latin typeface="Times New Roman"/>
                        <a:ea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144169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solidFill>
                  <a:schemeClr val="tx1"/>
                </a:solidFill>
              </a:rPr>
              <a:t>Výpočet diskontní míry pomocí WACC</a:t>
            </a:r>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14:m>
                  <m:oMath xmlns:m="http://schemas.openxmlformats.org/officeDocument/2006/math">
                    <m:r>
                      <a:rPr lang="cs-CZ" sz="2400" b="1" i="1" smtClean="0">
                        <a:solidFill>
                          <a:schemeClr val="tx1"/>
                        </a:solidFill>
                        <a:latin typeface="Cambria Math"/>
                      </a:rPr>
                      <m:t>𝒌</m:t>
                    </m:r>
                    <m:r>
                      <a:rPr lang="cs-CZ" sz="2400" b="1" i="1" baseline="-25000" smtClean="0">
                        <a:solidFill>
                          <a:schemeClr val="tx1"/>
                        </a:solidFill>
                        <a:latin typeface="Cambria Math"/>
                      </a:rPr>
                      <m:t>𝟎</m:t>
                    </m:r>
                    <m:r>
                      <a:rPr lang="cs-CZ" sz="2400" b="1" i="1" smtClean="0">
                        <a:solidFill>
                          <a:schemeClr val="tx1"/>
                        </a:solidFill>
                        <a:latin typeface="Cambria Math"/>
                      </a:rPr>
                      <m:t> </m:t>
                    </m:r>
                    <m:d>
                      <m:dPr>
                        <m:ctrlPr>
                          <a:rPr lang="cs-CZ" sz="2400" b="1" i="1">
                            <a:solidFill>
                              <a:schemeClr val="tx1"/>
                            </a:solidFill>
                            <a:latin typeface="Cambria Math" panose="02040503050406030204" pitchFamily="18" charset="0"/>
                          </a:rPr>
                        </m:ctrlPr>
                      </m:dPr>
                      <m:e>
                        <m:r>
                          <a:rPr lang="cs-CZ" sz="2400" b="1" i="1">
                            <a:solidFill>
                              <a:schemeClr val="tx1"/>
                            </a:solidFill>
                            <a:latin typeface="Cambria Math"/>
                          </a:rPr>
                          <m:t>𝑾𝑨𝑪𝑪</m:t>
                        </m:r>
                      </m:e>
                    </m:d>
                    <m:r>
                      <a:rPr lang="cs-CZ" sz="2400" b="1" i="1">
                        <a:solidFill>
                          <a:schemeClr val="tx1"/>
                        </a:solidFill>
                        <a:latin typeface="Cambria Math"/>
                      </a:rPr>
                      <m:t>=</m:t>
                    </m:r>
                    <m:r>
                      <a:rPr lang="cs-CZ" sz="2400" b="1" i="1">
                        <a:solidFill>
                          <a:schemeClr val="tx1"/>
                        </a:solidFill>
                        <a:latin typeface="Cambria Math"/>
                      </a:rPr>
                      <m:t>𝒌𝒅</m:t>
                    </m:r>
                    <m:r>
                      <a:rPr lang="cs-CZ" sz="2400" b="1" i="1">
                        <a:solidFill>
                          <a:schemeClr val="tx1"/>
                        </a:solidFill>
                        <a:latin typeface="Cambria Math"/>
                      </a:rPr>
                      <m:t> ∗</m:t>
                    </m:r>
                    <m:d>
                      <m:dPr>
                        <m:ctrlPr>
                          <a:rPr lang="cs-CZ" sz="2400" b="1" i="1">
                            <a:solidFill>
                              <a:schemeClr val="tx1"/>
                            </a:solidFill>
                            <a:latin typeface="Cambria Math" panose="02040503050406030204" pitchFamily="18" charset="0"/>
                          </a:rPr>
                        </m:ctrlPr>
                      </m:dPr>
                      <m:e>
                        <m:r>
                          <a:rPr lang="cs-CZ" sz="2400" b="1" i="1">
                            <a:solidFill>
                              <a:schemeClr val="tx1"/>
                            </a:solidFill>
                            <a:latin typeface="Cambria Math"/>
                          </a:rPr>
                          <m:t>𝟏</m:t>
                        </m:r>
                        <m:r>
                          <a:rPr lang="cs-CZ" sz="2400" b="1" i="1">
                            <a:solidFill>
                              <a:schemeClr val="tx1"/>
                            </a:solidFill>
                            <a:latin typeface="Cambria Math"/>
                          </a:rPr>
                          <m:t>−</m:t>
                        </m:r>
                        <m:r>
                          <a:rPr lang="cs-CZ" sz="2400" b="1" i="1">
                            <a:solidFill>
                              <a:schemeClr val="tx1"/>
                            </a:solidFill>
                            <a:latin typeface="Cambria Math"/>
                          </a:rPr>
                          <m:t>𝒕</m:t>
                        </m:r>
                      </m:e>
                    </m:d>
                    <m:r>
                      <a:rPr lang="cs-CZ" sz="2400" b="1" i="1">
                        <a:solidFill>
                          <a:schemeClr val="tx1"/>
                        </a:solidFill>
                        <a:latin typeface="Cambria Math"/>
                      </a:rPr>
                      <m:t>∗ </m:t>
                    </m:r>
                    <m:f>
                      <m:fPr>
                        <m:ctrlPr>
                          <a:rPr lang="cs-CZ" sz="2400" b="1" i="1">
                            <a:solidFill>
                              <a:schemeClr val="tx1"/>
                            </a:solidFill>
                            <a:latin typeface="Cambria Math" panose="02040503050406030204" pitchFamily="18" charset="0"/>
                          </a:rPr>
                        </m:ctrlPr>
                      </m:fPr>
                      <m:num>
                        <m:r>
                          <a:rPr lang="cs-CZ" sz="2400" b="1" i="1">
                            <a:solidFill>
                              <a:schemeClr val="tx1"/>
                            </a:solidFill>
                            <a:latin typeface="Cambria Math"/>
                          </a:rPr>
                          <m:t>𝑫</m:t>
                        </m:r>
                      </m:num>
                      <m:den>
                        <m:r>
                          <a:rPr lang="cs-CZ" sz="2400" b="1" i="1">
                            <a:solidFill>
                              <a:schemeClr val="tx1"/>
                            </a:solidFill>
                            <a:latin typeface="Cambria Math"/>
                          </a:rPr>
                          <m:t>𝑪</m:t>
                        </m:r>
                      </m:den>
                    </m:f>
                    <m:r>
                      <a:rPr lang="cs-CZ" sz="2400" b="1" i="1">
                        <a:solidFill>
                          <a:schemeClr val="tx1"/>
                        </a:solidFill>
                        <a:latin typeface="Cambria Math"/>
                      </a:rPr>
                      <m:t>+</m:t>
                    </m:r>
                    <m:r>
                      <a:rPr lang="cs-CZ" sz="2400" b="1" i="1">
                        <a:solidFill>
                          <a:schemeClr val="tx1"/>
                        </a:solidFill>
                        <a:latin typeface="Cambria Math"/>
                      </a:rPr>
                      <m:t>𝒌𝒆</m:t>
                    </m:r>
                    <m:r>
                      <a:rPr lang="cs-CZ" sz="2400" b="1" i="1">
                        <a:solidFill>
                          <a:schemeClr val="tx1"/>
                        </a:solidFill>
                        <a:latin typeface="Cambria Math"/>
                      </a:rPr>
                      <m:t> ∗ </m:t>
                    </m:r>
                    <m:f>
                      <m:fPr>
                        <m:ctrlPr>
                          <a:rPr lang="cs-CZ" sz="2400" b="1" i="1">
                            <a:solidFill>
                              <a:schemeClr val="tx1"/>
                            </a:solidFill>
                            <a:latin typeface="Cambria Math" panose="02040503050406030204" pitchFamily="18" charset="0"/>
                          </a:rPr>
                        </m:ctrlPr>
                      </m:fPr>
                      <m:num>
                        <m:r>
                          <a:rPr lang="cs-CZ" sz="2400" b="1" i="1">
                            <a:solidFill>
                              <a:schemeClr val="tx1"/>
                            </a:solidFill>
                            <a:latin typeface="Cambria Math"/>
                          </a:rPr>
                          <m:t>𝑬</m:t>
                        </m:r>
                      </m:num>
                      <m:den>
                        <m:r>
                          <a:rPr lang="cs-CZ" sz="2400" b="1" i="1">
                            <a:solidFill>
                              <a:schemeClr val="tx1"/>
                            </a:solidFill>
                            <a:latin typeface="Cambria Math"/>
                          </a:rPr>
                          <m:t>𝑪</m:t>
                        </m:r>
                      </m:den>
                    </m:f>
                  </m:oMath>
                </a14:m>
                <a:endParaRPr lang="de-DE" sz="2400" b="1" dirty="0">
                  <a:solidFill>
                    <a:schemeClr val="tx1"/>
                  </a:solidFill>
                </a:endParaRPr>
              </a:p>
              <a:p>
                <a:r>
                  <a:rPr lang="cs-CZ" sz="2400" dirty="0">
                    <a:solidFill>
                      <a:schemeClr val="tx1"/>
                    </a:solidFill>
                  </a:rPr>
                  <a:t>Metoda WACC (</a:t>
                </a:r>
                <a:r>
                  <a:rPr lang="cs-CZ" sz="2400" dirty="0" err="1">
                    <a:solidFill>
                      <a:schemeClr val="tx1"/>
                    </a:solidFill>
                  </a:rPr>
                  <a:t>weighted</a:t>
                </a:r>
                <a:r>
                  <a:rPr lang="cs-CZ" sz="2400" dirty="0">
                    <a:solidFill>
                      <a:schemeClr val="tx1"/>
                    </a:solidFill>
                  </a:rPr>
                  <a:t> </a:t>
                </a:r>
                <a:r>
                  <a:rPr lang="cs-CZ" sz="2400" dirty="0" err="1">
                    <a:solidFill>
                      <a:schemeClr val="tx1"/>
                    </a:solidFill>
                  </a:rPr>
                  <a:t>average</a:t>
                </a:r>
                <a:r>
                  <a:rPr lang="cs-CZ" sz="2400" dirty="0">
                    <a:solidFill>
                      <a:schemeClr val="tx1"/>
                    </a:solidFill>
                  </a:rPr>
                  <a:t> </a:t>
                </a:r>
                <a:r>
                  <a:rPr lang="cs-CZ" sz="2400" dirty="0" err="1">
                    <a:solidFill>
                      <a:schemeClr val="tx1"/>
                    </a:solidFill>
                  </a:rPr>
                  <a:t>cost</a:t>
                </a:r>
                <a:r>
                  <a:rPr lang="cs-CZ" sz="2400" dirty="0">
                    <a:solidFill>
                      <a:schemeClr val="tx1"/>
                    </a:solidFill>
                  </a:rPr>
                  <a:t> </a:t>
                </a:r>
                <a:r>
                  <a:rPr lang="cs-CZ" sz="2400" dirty="0" err="1">
                    <a:solidFill>
                      <a:schemeClr val="tx1"/>
                    </a:solidFill>
                  </a:rPr>
                  <a:t>of</a:t>
                </a:r>
                <a:r>
                  <a:rPr lang="cs-CZ" sz="2400" dirty="0">
                    <a:solidFill>
                      <a:schemeClr val="tx1"/>
                    </a:solidFill>
                  </a:rPr>
                  <a:t> </a:t>
                </a:r>
                <a:r>
                  <a:rPr lang="cs-CZ" sz="2400" dirty="0" err="1">
                    <a:solidFill>
                      <a:schemeClr val="tx1"/>
                    </a:solidFill>
                  </a:rPr>
                  <a:t>capital</a:t>
                </a:r>
                <a:r>
                  <a:rPr lang="cs-CZ" sz="2400" dirty="0">
                    <a:solidFill>
                      <a:schemeClr val="tx1"/>
                    </a:solidFill>
                  </a:rPr>
                  <a:t>)</a:t>
                </a:r>
              </a:p>
              <a:p>
                <a:pPr lvl="1"/>
                <a:r>
                  <a:rPr lang="cs-CZ" sz="2000" dirty="0">
                    <a:solidFill>
                      <a:schemeClr val="tx1"/>
                    </a:solidFill>
                  </a:rPr>
                  <a:t>k</a:t>
                </a:r>
                <a:r>
                  <a:rPr lang="cs-CZ" sz="2000" baseline="-25000" dirty="0">
                    <a:solidFill>
                      <a:schemeClr val="tx1"/>
                    </a:solidFill>
                  </a:rPr>
                  <a:t>0</a:t>
                </a:r>
                <a:r>
                  <a:rPr lang="cs-CZ" sz="2000" dirty="0">
                    <a:solidFill>
                      <a:schemeClr val="tx1"/>
                    </a:solidFill>
                  </a:rPr>
                  <a:t>…náklady na celkový kapitál v %</a:t>
                </a:r>
              </a:p>
              <a:p>
                <a:pPr lvl="1"/>
                <a:r>
                  <a:rPr lang="cs-CZ" sz="2000" dirty="0" err="1">
                    <a:solidFill>
                      <a:schemeClr val="tx1"/>
                    </a:solidFill>
                  </a:rPr>
                  <a:t>k</a:t>
                </a:r>
                <a:r>
                  <a:rPr lang="cs-CZ" sz="2000" baseline="-25000" dirty="0" err="1">
                    <a:solidFill>
                      <a:schemeClr val="tx1"/>
                    </a:solidFill>
                  </a:rPr>
                  <a:t>d</a:t>
                </a:r>
                <a:r>
                  <a:rPr lang="cs-CZ" sz="2000" dirty="0">
                    <a:solidFill>
                      <a:schemeClr val="tx1"/>
                    </a:solidFill>
                  </a:rPr>
                  <a:t>…náklady na dluh v %</a:t>
                </a:r>
              </a:p>
              <a:p>
                <a:pPr lvl="1"/>
                <a:r>
                  <a:rPr lang="cs-CZ" sz="2000" dirty="0">
                    <a:solidFill>
                      <a:schemeClr val="tx1"/>
                    </a:solidFill>
                  </a:rPr>
                  <a:t>t…míra zdanění v %</a:t>
                </a:r>
              </a:p>
              <a:p>
                <a:pPr lvl="1"/>
                <a:r>
                  <a:rPr lang="cs-CZ" sz="2000" dirty="0">
                    <a:solidFill>
                      <a:schemeClr val="tx1"/>
                    </a:solidFill>
                  </a:rPr>
                  <a:t>k</a:t>
                </a:r>
                <a:r>
                  <a:rPr lang="cs-CZ" sz="2000" baseline="-25000" dirty="0">
                    <a:solidFill>
                      <a:schemeClr val="tx1"/>
                    </a:solidFill>
                  </a:rPr>
                  <a:t>e</a:t>
                </a:r>
                <a:r>
                  <a:rPr lang="cs-CZ" sz="2000" dirty="0">
                    <a:solidFill>
                      <a:schemeClr val="tx1"/>
                    </a:solidFill>
                  </a:rPr>
                  <a:t>…náklady na vlastní kapitál (požadovaná míra dividend) v %</a:t>
                </a:r>
              </a:p>
              <a:p>
                <a:pPr lvl="1"/>
                <a:r>
                  <a:rPr lang="cs-CZ" sz="2000" dirty="0">
                    <a:solidFill>
                      <a:schemeClr val="tx1"/>
                    </a:solidFill>
                  </a:rPr>
                  <a:t>C…celkový kapitál (celková tržní hodnota firmy) v Kč</a:t>
                </a:r>
              </a:p>
              <a:p>
                <a:pPr lvl="1"/>
                <a:r>
                  <a:rPr lang="cs-CZ" sz="2000" dirty="0">
                    <a:solidFill>
                      <a:schemeClr val="tx1"/>
                    </a:solidFill>
                  </a:rPr>
                  <a:t>E… tržní hodnota vlastního kapitálu v Kč</a:t>
                </a:r>
              </a:p>
              <a:p>
                <a:pPr lvl="1"/>
                <a:r>
                  <a:rPr lang="cs-CZ" sz="2000" dirty="0">
                    <a:solidFill>
                      <a:schemeClr val="tx1"/>
                    </a:solidFill>
                  </a:rPr>
                  <a:t>D…tržní hodnota cizího kapitálu v Kč</a:t>
                </a:r>
              </a:p>
              <a:p>
                <a:endParaRPr lang="cs-CZ" sz="2800" dirty="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3" cstate="print"/>
                <a:stretch>
                  <a:fillRect l="-963"/>
                </a:stretch>
              </a:blipFill>
            </p:spPr>
            <p:txBody>
              <a:bodyPr/>
              <a:lstStyle/>
              <a:p>
                <a:r>
                  <a:rPr lang="cs-CZ">
                    <a:noFill/>
                  </a:rPr>
                  <a:t> </a:t>
                </a:r>
              </a:p>
            </p:txBody>
          </p:sp>
        </mc:Fallback>
      </mc:AlternateContent>
    </p:spTree>
    <p:extLst>
      <p:ext uri="{BB962C8B-B14F-4D97-AF65-F5344CB8AC3E}">
        <p14:creationId xmlns:p14="http://schemas.microsoft.com/office/powerpoint/2010/main" val="12800379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Řešení</a:t>
            </a:r>
          </a:p>
        </p:txBody>
      </p:sp>
      <p:sp>
        <p:nvSpPr>
          <p:cNvPr id="3" name="Zástupný symbol pro obsah 2"/>
          <p:cNvSpPr>
            <a:spLocks noGrp="1"/>
          </p:cNvSpPr>
          <p:nvPr>
            <p:ph idx="1"/>
          </p:nvPr>
        </p:nvSpPr>
        <p:spPr>
          <a:xfrm>
            <a:off x="287524" y="1262083"/>
            <a:ext cx="8568952" cy="2664295"/>
          </a:xfrm>
        </p:spPr>
        <p:txBody>
          <a:bodyPr/>
          <a:lstStyle/>
          <a:p>
            <a:pPr marL="0" indent="0">
              <a:buNone/>
            </a:pPr>
            <a:r>
              <a:rPr lang="cs-CZ" sz="2400" dirty="0"/>
              <a:t>b) IRR</a:t>
            </a:r>
          </a:p>
          <a:p>
            <a:r>
              <a:rPr lang="cs-CZ" sz="2400" dirty="0"/>
              <a:t>Pro propočet vnitřního výnosového procenta je nutné odhadnout diskontní sazbu, při které NPV již není záporná, zvolíme například sazbu ve výši 5 % a propočítáme NPV.</a:t>
            </a:r>
          </a:p>
          <a:p>
            <a:r>
              <a:rPr lang="cs-CZ" sz="2400" dirty="0"/>
              <a:t>Potom </a:t>
            </a:r>
          </a:p>
          <a:p>
            <a:endParaRPr lang="cs-CZ" sz="2400" dirty="0"/>
          </a:p>
        </p:txBody>
      </p:sp>
      <p:sp>
        <p:nvSpPr>
          <p:cNvPr id="5" name="Zástupný symbol pro obsah 2"/>
          <p:cNvSpPr txBox="1">
            <a:spLocks/>
          </p:cNvSpPr>
          <p:nvPr/>
        </p:nvSpPr>
        <p:spPr bwMode="auto">
          <a:xfrm>
            <a:off x="327675" y="4551649"/>
            <a:ext cx="8568952" cy="60554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rgbClr val="A6A6A6"/>
                </a:solidFill>
                <a:latin typeface="+mn-lt"/>
              </a:defRPr>
            </a:lvl6pPr>
            <a:lvl7pPr marL="2971800" indent="-228600" algn="l" rtl="0" eaLnBrk="1" fontAlgn="base" hangingPunct="1">
              <a:spcBef>
                <a:spcPct val="20000"/>
              </a:spcBef>
              <a:spcAft>
                <a:spcPct val="0"/>
              </a:spcAft>
              <a:buChar char="»"/>
              <a:defRPr sz="2000">
                <a:solidFill>
                  <a:srgbClr val="A6A6A6"/>
                </a:solidFill>
                <a:latin typeface="+mn-lt"/>
              </a:defRPr>
            </a:lvl7pPr>
            <a:lvl8pPr marL="3429000" indent="-228600" algn="l" rtl="0" eaLnBrk="1" fontAlgn="base" hangingPunct="1">
              <a:spcBef>
                <a:spcPct val="20000"/>
              </a:spcBef>
              <a:spcAft>
                <a:spcPct val="0"/>
              </a:spcAft>
              <a:buChar char="»"/>
              <a:defRPr sz="2000">
                <a:solidFill>
                  <a:srgbClr val="A6A6A6"/>
                </a:solidFill>
                <a:latin typeface="+mn-lt"/>
              </a:defRPr>
            </a:lvl8pPr>
            <a:lvl9pPr marL="3886200" indent="-228600" algn="l" rtl="0" eaLnBrk="1" fontAlgn="base" hangingPunct="1">
              <a:spcBef>
                <a:spcPct val="20000"/>
              </a:spcBef>
              <a:spcAft>
                <a:spcPct val="0"/>
              </a:spcAft>
              <a:buChar char="»"/>
              <a:defRPr sz="2000">
                <a:solidFill>
                  <a:srgbClr val="A6A6A6"/>
                </a:solidFill>
                <a:latin typeface="+mn-lt"/>
              </a:defRPr>
            </a:lvl9pPr>
          </a:lstStyle>
          <a:p>
            <a:pPr marL="0" indent="0">
              <a:buFontTx/>
              <a:buNone/>
            </a:pPr>
            <a:r>
              <a:rPr lang="cs-CZ" sz="2400" kern="0" dirty="0"/>
              <a:t>NPV =</a:t>
            </a:r>
          </a:p>
          <a:p>
            <a:pPr marL="0" indent="0">
              <a:buFontTx/>
              <a:buNone/>
            </a:pPr>
            <a:r>
              <a:rPr lang="cs-CZ" sz="2400" kern="0" dirty="0"/>
              <a:t>Potom po dosazení</a:t>
            </a:r>
          </a:p>
          <a:p>
            <a:endParaRPr lang="cs-CZ" sz="2400" kern="0" dirty="0"/>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8254271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Řešení</a:t>
            </a:r>
          </a:p>
        </p:txBody>
      </p:sp>
      <p:sp>
        <p:nvSpPr>
          <p:cNvPr id="3" name="Zástupný symbol pro obsah 2"/>
          <p:cNvSpPr>
            <a:spLocks noGrp="1"/>
          </p:cNvSpPr>
          <p:nvPr>
            <p:ph idx="1"/>
          </p:nvPr>
        </p:nvSpPr>
        <p:spPr/>
        <p:txBody>
          <a:bodyPr/>
          <a:lstStyle/>
          <a:p>
            <a:r>
              <a:rPr lang="cs-CZ" dirty="0"/>
              <a:t>C) Zvolíme-li jako metodu prostou dobu návratnosti, bude </a:t>
            </a:r>
          </a:p>
          <a:p>
            <a:endParaRPr lang="cs-CZ" dirty="0"/>
          </a:p>
          <a:p>
            <a:endParaRPr lang="cs-CZ" dirty="0"/>
          </a:p>
          <a:p>
            <a:endParaRPr lang="cs-CZ" dirty="0"/>
          </a:p>
          <a:p>
            <a:endParaRPr lang="cs-CZ" dirty="0"/>
          </a:p>
          <a:p>
            <a:r>
              <a:rPr lang="cs-CZ" dirty="0"/>
              <a:t>D) Rentabilita investice =</a:t>
            </a:r>
          </a:p>
        </p:txBody>
      </p:sp>
    </p:spTree>
    <p:extLst>
      <p:ext uri="{BB962C8B-B14F-4D97-AF65-F5344CB8AC3E}">
        <p14:creationId xmlns:p14="http://schemas.microsoft.com/office/powerpoint/2010/main" val="7963720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 mezinárodní investice</a:t>
            </a:r>
          </a:p>
        </p:txBody>
      </p:sp>
      <p:graphicFrame>
        <p:nvGraphicFramePr>
          <p:cNvPr id="89091" name="Group 3"/>
          <p:cNvGraphicFramePr>
            <a:graphicFrameLocks noGrp="1"/>
          </p:cNvGraphicFramePr>
          <p:nvPr>
            <p:ph idx="1"/>
          </p:nvPr>
        </p:nvGraphicFramePr>
        <p:xfrm>
          <a:off x="539552" y="4869160"/>
          <a:ext cx="8229600" cy="1328739"/>
        </p:xfrm>
        <a:graphic>
          <a:graphicData uri="http://schemas.openxmlformats.org/drawingml/2006/table">
            <a:tbl>
              <a:tblPr/>
              <a:tblGrid>
                <a:gridCol w="3375888">
                  <a:extLst>
                    <a:ext uri="{9D8B030D-6E8A-4147-A177-3AD203B41FA5}">
                      <a16:colId xmlns:a16="http://schemas.microsoft.com/office/drawing/2014/main" val="20000"/>
                    </a:ext>
                  </a:extLst>
                </a:gridCol>
                <a:gridCol w="2602086">
                  <a:extLst>
                    <a:ext uri="{9D8B030D-6E8A-4147-A177-3AD203B41FA5}">
                      <a16:colId xmlns:a16="http://schemas.microsoft.com/office/drawing/2014/main" val="20001"/>
                    </a:ext>
                  </a:extLst>
                </a:gridCol>
                <a:gridCol w="2251626">
                  <a:extLst>
                    <a:ext uri="{9D8B030D-6E8A-4147-A177-3AD203B41FA5}">
                      <a16:colId xmlns:a16="http://schemas.microsoft.com/office/drawing/2014/main" val="20002"/>
                    </a:ext>
                  </a:extLst>
                </a:gridCol>
              </a:tblGrid>
              <a:tr h="442913">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0" i="0" u="none" strike="noStrike" cap="none" normalizeH="0" baseline="0" dirty="0">
                          <a:ln>
                            <a:noFill/>
                          </a:ln>
                          <a:solidFill>
                            <a:schemeClr val="tx1"/>
                          </a:solidFill>
                          <a:effectLst/>
                          <a:latin typeface="Times New Roman" pitchFamily="18" charset="0"/>
                          <a:cs typeface="Times New Roman" pitchFamily="18" charset="0"/>
                        </a:rPr>
                        <a:t>Informace</a:t>
                      </a:r>
                      <a:endParaRPr kumimoji="0" lang="cs-CZ" sz="2000" b="0" i="0" u="none" strike="noStrike" cap="none" normalizeH="0" baseline="0" dirty="0">
                        <a:ln>
                          <a:noFill/>
                        </a:ln>
                        <a:solidFill>
                          <a:schemeClr val="tx1"/>
                        </a:solidFill>
                        <a:effectLst/>
                        <a:latin typeface="Verdana" pitchFamily="34" charset="0"/>
                      </a:endParaRPr>
                    </a:p>
                  </a:txBody>
                  <a:tcPr marL="89321" marR="893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Times New Roman" pitchFamily="18" charset="0"/>
                          <a:cs typeface="Times New Roman" pitchFamily="18" charset="0"/>
                        </a:rPr>
                        <a:t>ČR</a:t>
                      </a:r>
                      <a:endParaRPr kumimoji="0" lang="cs-CZ" sz="2000" b="0" i="0" u="none" strike="noStrike" cap="none" normalizeH="0" baseline="0">
                        <a:ln>
                          <a:noFill/>
                        </a:ln>
                        <a:solidFill>
                          <a:schemeClr val="tx1"/>
                        </a:solidFill>
                        <a:effectLst/>
                        <a:latin typeface="Verdana" pitchFamily="34" charset="0"/>
                      </a:endParaRPr>
                    </a:p>
                  </a:txBody>
                  <a:tcPr marL="89321" marR="893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Times New Roman" pitchFamily="18" charset="0"/>
                          <a:cs typeface="Times New Roman" pitchFamily="18" charset="0"/>
                        </a:rPr>
                        <a:t>Rusko</a:t>
                      </a:r>
                      <a:endParaRPr kumimoji="0" lang="cs-CZ" sz="2000" b="0" i="0" u="none" strike="noStrike" cap="none" normalizeH="0" baseline="0">
                        <a:ln>
                          <a:noFill/>
                        </a:ln>
                        <a:solidFill>
                          <a:schemeClr val="tx1"/>
                        </a:solidFill>
                        <a:effectLst/>
                        <a:latin typeface="Verdana" pitchFamily="34" charset="0"/>
                      </a:endParaRPr>
                    </a:p>
                  </a:txBody>
                  <a:tcPr marL="89321" marR="893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42913">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0" i="0" u="none" strike="noStrike" cap="none" normalizeH="0" baseline="0" dirty="0">
                          <a:ln>
                            <a:noFill/>
                          </a:ln>
                          <a:solidFill>
                            <a:schemeClr val="tx1"/>
                          </a:solidFill>
                          <a:effectLst/>
                          <a:latin typeface="Times New Roman" pitchFamily="18" charset="0"/>
                          <a:cs typeface="Times New Roman" pitchFamily="18" charset="0"/>
                        </a:rPr>
                        <a:t>Daň z příjmu</a:t>
                      </a:r>
                      <a:endParaRPr kumimoji="0" lang="cs-CZ" sz="2000" b="0" i="0" u="none" strike="noStrike" cap="none" normalizeH="0" baseline="0" dirty="0">
                        <a:ln>
                          <a:noFill/>
                        </a:ln>
                        <a:solidFill>
                          <a:schemeClr val="tx1"/>
                        </a:solidFill>
                        <a:effectLst/>
                        <a:latin typeface="Verdana" pitchFamily="34" charset="0"/>
                      </a:endParaRPr>
                    </a:p>
                  </a:txBody>
                  <a:tcPr marL="89321" marR="893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0" i="0" u="none" strike="noStrike" cap="none" normalizeH="0" baseline="0" dirty="0">
                          <a:ln>
                            <a:noFill/>
                          </a:ln>
                          <a:solidFill>
                            <a:schemeClr val="tx1"/>
                          </a:solidFill>
                          <a:effectLst/>
                          <a:latin typeface="Times New Roman" pitchFamily="18" charset="0"/>
                          <a:cs typeface="Times New Roman" pitchFamily="18" charset="0"/>
                        </a:rPr>
                        <a:t>19 %</a:t>
                      </a:r>
                      <a:endParaRPr kumimoji="0" lang="cs-CZ" sz="2000" b="0" i="0" u="none" strike="noStrike" cap="none" normalizeH="0" baseline="0" dirty="0">
                        <a:ln>
                          <a:noFill/>
                        </a:ln>
                        <a:solidFill>
                          <a:schemeClr val="tx1"/>
                        </a:solidFill>
                        <a:effectLst/>
                        <a:latin typeface="Verdana" pitchFamily="34" charset="0"/>
                      </a:endParaRPr>
                    </a:p>
                  </a:txBody>
                  <a:tcPr marL="89321" marR="893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Times New Roman" pitchFamily="18" charset="0"/>
                          <a:cs typeface="Times New Roman" pitchFamily="18" charset="0"/>
                        </a:rPr>
                        <a:t>13 %</a:t>
                      </a:r>
                      <a:endParaRPr kumimoji="0" lang="cs-CZ" sz="2000" b="0" i="0" u="none" strike="noStrike" cap="none" normalizeH="0" baseline="0">
                        <a:ln>
                          <a:noFill/>
                        </a:ln>
                        <a:solidFill>
                          <a:schemeClr val="tx1"/>
                        </a:solidFill>
                        <a:effectLst/>
                        <a:latin typeface="Verdana" pitchFamily="34" charset="0"/>
                      </a:endParaRPr>
                    </a:p>
                  </a:txBody>
                  <a:tcPr marL="89321" marR="893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42913">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Times New Roman" pitchFamily="18" charset="0"/>
                          <a:cs typeface="Times New Roman" pitchFamily="18" charset="0"/>
                        </a:rPr>
                        <a:t>Riziková přirážka země</a:t>
                      </a:r>
                      <a:endParaRPr kumimoji="0" lang="cs-CZ" sz="2000" b="0" i="0" u="none" strike="noStrike" cap="none" normalizeH="0" baseline="0">
                        <a:ln>
                          <a:noFill/>
                        </a:ln>
                        <a:solidFill>
                          <a:schemeClr val="tx1"/>
                        </a:solidFill>
                        <a:effectLst/>
                        <a:latin typeface="Verdana" pitchFamily="34" charset="0"/>
                      </a:endParaRPr>
                    </a:p>
                  </a:txBody>
                  <a:tcPr marL="89321" marR="893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0" i="0" u="none" strike="noStrike" cap="none" normalizeH="0" baseline="0">
                          <a:ln>
                            <a:noFill/>
                          </a:ln>
                          <a:solidFill>
                            <a:schemeClr val="tx1"/>
                          </a:solidFill>
                          <a:effectLst/>
                          <a:latin typeface="Times New Roman" pitchFamily="18" charset="0"/>
                          <a:cs typeface="Times New Roman" pitchFamily="18" charset="0"/>
                        </a:rPr>
                        <a:t>6,02 %</a:t>
                      </a:r>
                      <a:endParaRPr kumimoji="0" lang="cs-CZ" sz="2000" b="0" i="0" u="none" strike="noStrike" cap="none" normalizeH="0" baseline="0">
                        <a:ln>
                          <a:noFill/>
                        </a:ln>
                        <a:solidFill>
                          <a:schemeClr val="tx1"/>
                        </a:solidFill>
                        <a:effectLst/>
                        <a:latin typeface="Verdana" pitchFamily="34" charset="0"/>
                      </a:endParaRPr>
                    </a:p>
                  </a:txBody>
                  <a:tcPr marL="89321" marR="893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cs-CZ" sz="2000" b="0" i="0" u="none" strike="noStrike" cap="none" normalizeH="0" baseline="0" dirty="0">
                          <a:ln>
                            <a:noFill/>
                          </a:ln>
                          <a:solidFill>
                            <a:schemeClr val="tx1"/>
                          </a:solidFill>
                          <a:effectLst/>
                          <a:latin typeface="Times New Roman" pitchFamily="18" charset="0"/>
                          <a:cs typeface="Times New Roman" pitchFamily="18" charset="0"/>
                        </a:rPr>
                        <a:t>7,02 %</a:t>
                      </a:r>
                      <a:endParaRPr kumimoji="0" lang="cs-CZ" sz="2000" b="0" i="0" u="none" strike="noStrike" cap="none" normalizeH="0" baseline="0" dirty="0">
                        <a:ln>
                          <a:noFill/>
                        </a:ln>
                        <a:solidFill>
                          <a:schemeClr val="tx1"/>
                        </a:solidFill>
                        <a:effectLst/>
                        <a:latin typeface="Verdana" pitchFamily="34" charset="0"/>
                      </a:endParaRPr>
                    </a:p>
                  </a:txBody>
                  <a:tcPr marL="89321" marR="8932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89090" name="Rectangle 2"/>
          <p:cNvSpPr>
            <a:spLocks noGrp="1" noChangeArrowheads="1"/>
          </p:cNvSpPr>
          <p:nvPr>
            <p:ph type="body" sz="half" idx="4294967295"/>
          </p:nvPr>
        </p:nvSpPr>
        <p:spPr>
          <a:xfrm>
            <a:off x="179513" y="1395718"/>
            <a:ext cx="8964488" cy="4681314"/>
          </a:xfrm>
        </p:spPr>
        <p:txBody>
          <a:bodyPr/>
          <a:lstStyle/>
          <a:p>
            <a:pPr>
              <a:lnSpc>
                <a:spcPct val="80000"/>
              </a:lnSpc>
              <a:buFont typeface="Wingdings" pitchFamily="2" charset="2"/>
              <a:buNone/>
            </a:pPr>
            <a:r>
              <a:rPr lang="cs-CZ" sz="2000" dirty="0"/>
              <a:t>Podnikový management váhá, zda svou novou investici do výstavby nové haly realizovat v ČR nebo umístit do Ruska, za předpokladu, že v obou státech tvořená CF i investiční výdaje budou stejné. Půjde o investici financovanou pouze vlastním kapitálem. Doporučte, do které země investovat.</a:t>
            </a:r>
          </a:p>
          <a:p>
            <a:pPr>
              <a:lnSpc>
                <a:spcPct val="80000"/>
              </a:lnSpc>
              <a:buFont typeface="Wingdings" pitchFamily="2" charset="2"/>
              <a:buNone/>
            </a:pPr>
            <a:r>
              <a:rPr lang="cs-CZ" sz="2000" dirty="0"/>
              <a:t>Informace o investici:</a:t>
            </a:r>
          </a:p>
          <a:p>
            <a:pPr>
              <a:lnSpc>
                <a:spcPct val="80000"/>
              </a:lnSpc>
            </a:pPr>
            <a:r>
              <a:rPr lang="cs-CZ" sz="2000" dirty="0"/>
              <a:t>Počáteční investiční výdaj … 30 </a:t>
            </a:r>
            <a:r>
              <a:rPr lang="cs-CZ" sz="2000" dirty="0" err="1"/>
              <a:t>mil.Kč</a:t>
            </a:r>
            <a:endParaRPr lang="cs-CZ" sz="2000" dirty="0"/>
          </a:p>
          <a:p>
            <a:pPr>
              <a:lnSpc>
                <a:spcPct val="80000"/>
              </a:lnSpc>
            </a:pPr>
            <a:r>
              <a:rPr lang="cs-CZ" sz="2000" dirty="0"/>
              <a:t>Roční hrubé zisky (odpisy jsou již zahrnuty): 1.rok 3 mil., dalších 5 let 3,6 mil. Kč</a:t>
            </a:r>
          </a:p>
          <a:p>
            <a:pPr>
              <a:lnSpc>
                <a:spcPct val="80000"/>
              </a:lnSpc>
            </a:pPr>
            <a:r>
              <a:rPr lang="cs-CZ" sz="2000" dirty="0"/>
              <a:t>Odpisy: 1. rok 2,55 mil., další roky 5,49 mil.</a:t>
            </a:r>
          </a:p>
          <a:p>
            <a:pPr>
              <a:lnSpc>
                <a:spcPct val="80000"/>
              </a:lnSpc>
            </a:pPr>
            <a:r>
              <a:rPr lang="cs-CZ" sz="2000" dirty="0"/>
              <a:t>Doba životnosti …. 6 let, beta </a:t>
            </a:r>
            <a:r>
              <a:rPr lang="cs-CZ" sz="2000" dirty="0" err="1"/>
              <a:t>koef</a:t>
            </a:r>
            <a:r>
              <a:rPr lang="cs-CZ" sz="2000" dirty="0"/>
              <a:t>. daného resortu je 1,3, střednědobá predikce bezrizikové úrokové míry pro Evropu je 4 %.</a:t>
            </a:r>
          </a:p>
          <a:p>
            <a:pPr>
              <a:lnSpc>
                <a:spcPct val="80000"/>
              </a:lnSpc>
              <a:buFont typeface="Wingdings" pitchFamily="2" charset="2"/>
              <a:buNone/>
            </a:pPr>
            <a:r>
              <a:rPr lang="cs-CZ" sz="2000" dirty="0"/>
              <a:t>Doplňující informace o zemích možných investic</a:t>
            </a:r>
          </a:p>
          <a:p>
            <a:pPr>
              <a:lnSpc>
                <a:spcPct val="80000"/>
              </a:lnSpc>
              <a:buFont typeface="Wingdings" pitchFamily="2" charset="2"/>
              <a:buNone/>
            </a:pPr>
            <a:r>
              <a:rPr lang="cs-CZ" sz="2000" dirty="0"/>
              <a:t> </a:t>
            </a:r>
          </a:p>
        </p:txBody>
      </p:sp>
    </p:spTree>
    <p:extLst>
      <p:ext uri="{BB962C8B-B14F-4D97-AF65-F5344CB8AC3E}">
        <p14:creationId xmlns:p14="http://schemas.microsoft.com/office/powerpoint/2010/main" val="3797056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0114" name="Group 2"/>
          <p:cNvGraphicFramePr>
            <a:graphicFrameLocks noGrp="1"/>
          </p:cNvGraphicFramePr>
          <p:nvPr>
            <p:ph sz="half" idx="1"/>
          </p:nvPr>
        </p:nvGraphicFramePr>
        <p:xfrm>
          <a:off x="144463" y="981075"/>
          <a:ext cx="8964612" cy="2108200"/>
        </p:xfrm>
        <a:graphic>
          <a:graphicData uri="http://schemas.openxmlformats.org/drawingml/2006/table">
            <a:tbl>
              <a:tblPr/>
              <a:tblGrid>
                <a:gridCol w="1077912">
                  <a:extLst>
                    <a:ext uri="{9D8B030D-6E8A-4147-A177-3AD203B41FA5}">
                      <a16:colId xmlns:a16="http://schemas.microsoft.com/office/drawing/2014/main" val="20000"/>
                    </a:ext>
                  </a:extLst>
                </a:gridCol>
                <a:gridCol w="1316038">
                  <a:extLst>
                    <a:ext uri="{9D8B030D-6E8A-4147-A177-3AD203B41FA5}">
                      <a16:colId xmlns:a16="http://schemas.microsoft.com/office/drawing/2014/main" val="20001"/>
                    </a:ext>
                  </a:extLst>
                </a:gridCol>
                <a:gridCol w="1312862">
                  <a:extLst>
                    <a:ext uri="{9D8B030D-6E8A-4147-A177-3AD203B41FA5}">
                      <a16:colId xmlns:a16="http://schemas.microsoft.com/office/drawing/2014/main" val="20002"/>
                    </a:ext>
                  </a:extLst>
                </a:gridCol>
                <a:gridCol w="1316038">
                  <a:extLst>
                    <a:ext uri="{9D8B030D-6E8A-4147-A177-3AD203B41FA5}">
                      <a16:colId xmlns:a16="http://schemas.microsoft.com/office/drawing/2014/main" val="20003"/>
                    </a:ext>
                  </a:extLst>
                </a:gridCol>
                <a:gridCol w="1312862">
                  <a:extLst>
                    <a:ext uri="{9D8B030D-6E8A-4147-A177-3AD203B41FA5}">
                      <a16:colId xmlns:a16="http://schemas.microsoft.com/office/drawing/2014/main" val="20004"/>
                    </a:ext>
                  </a:extLst>
                </a:gridCol>
                <a:gridCol w="1316038">
                  <a:extLst>
                    <a:ext uri="{9D8B030D-6E8A-4147-A177-3AD203B41FA5}">
                      <a16:colId xmlns:a16="http://schemas.microsoft.com/office/drawing/2014/main" val="20005"/>
                    </a:ext>
                  </a:extLst>
                </a:gridCol>
                <a:gridCol w="1312862">
                  <a:extLst>
                    <a:ext uri="{9D8B030D-6E8A-4147-A177-3AD203B41FA5}">
                      <a16:colId xmlns:a16="http://schemas.microsoft.com/office/drawing/2014/main" val="20006"/>
                    </a:ext>
                  </a:extLst>
                </a:gridCol>
              </a:tblGrid>
              <a:tr h="431800">
                <a:tc>
                  <a:txBody>
                    <a:bodyPr/>
                    <a:lstStyle/>
                    <a:p>
                      <a:pPr marL="342900" marR="0" lvl="0" indent="-342900" algn="ct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rok</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1</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2</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3</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4</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5</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6</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28613">
                <a:tc>
                  <a:txBody>
                    <a:bodyPr/>
                    <a:lstStyle/>
                    <a:p>
                      <a:pPr marL="342900" marR="0" lvl="0" indent="-34290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EBT</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0" i="0" u="none" strike="noStrike" cap="none" normalizeH="0" baseline="0">
                          <a:ln>
                            <a:noFill/>
                          </a:ln>
                          <a:solidFill>
                            <a:schemeClr val="tx1"/>
                          </a:solidFill>
                          <a:effectLst/>
                          <a:latin typeface="Verdana" pitchFamily="34" charset="0"/>
                          <a:cs typeface="Arial" pitchFamily="34" charset="0"/>
                        </a:rPr>
                        <a:t>3 000 000</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0" i="0" u="none" strike="noStrike" cap="none" normalizeH="0" baseline="0">
                          <a:ln>
                            <a:noFill/>
                          </a:ln>
                          <a:solidFill>
                            <a:schemeClr val="tx1"/>
                          </a:solidFill>
                          <a:effectLst/>
                          <a:latin typeface="Verdana" pitchFamily="34" charset="0"/>
                          <a:cs typeface="Arial" pitchFamily="34" charset="0"/>
                        </a:rPr>
                        <a:t>3 600 000</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0" i="0" u="none" strike="noStrike" cap="none" normalizeH="0" baseline="0">
                          <a:ln>
                            <a:noFill/>
                          </a:ln>
                          <a:solidFill>
                            <a:schemeClr val="tx1"/>
                          </a:solidFill>
                          <a:effectLst/>
                          <a:latin typeface="Verdana" pitchFamily="34" charset="0"/>
                          <a:cs typeface="Arial" pitchFamily="34" charset="0"/>
                        </a:rPr>
                        <a:t>3 600 000</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0" i="0" u="none" strike="noStrike" cap="none" normalizeH="0" baseline="0">
                          <a:ln>
                            <a:noFill/>
                          </a:ln>
                          <a:solidFill>
                            <a:schemeClr val="tx1"/>
                          </a:solidFill>
                          <a:effectLst/>
                          <a:latin typeface="Verdana" pitchFamily="34" charset="0"/>
                          <a:cs typeface="Arial" pitchFamily="34" charset="0"/>
                        </a:rPr>
                        <a:t>3 600 000</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0" i="0" u="none" strike="noStrike" cap="none" normalizeH="0" baseline="0">
                          <a:ln>
                            <a:noFill/>
                          </a:ln>
                          <a:solidFill>
                            <a:schemeClr val="tx1"/>
                          </a:solidFill>
                          <a:effectLst/>
                          <a:latin typeface="Verdana" pitchFamily="34" charset="0"/>
                          <a:cs typeface="Arial" pitchFamily="34" charset="0"/>
                        </a:rPr>
                        <a:t>3 600 000</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0" i="0" u="none" strike="noStrike" cap="none" normalizeH="0" baseline="0">
                          <a:ln>
                            <a:noFill/>
                          </a:ln>
                          <a:solidFill>
                            <a:schemeClr val="tx1"/>
                          </a:solidFill>
                          <a:effectLst/>
                          <a:latin typeface="Verdana" pitchFamily="34" charset="0"/>
                          <a:cs typeface="Arial" pitchFamily="34" charset="0"/>
                        </a:rPr>
                        <a:t>3 600 000</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0200">
                <a:tc>
                  <a:txBody>
                    <a:bodyPr/>
                    <a:lstStyle/>
                    <a:p>
                      <a:pPr marL="342900" marR="0" lvl="0" indent="-34290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daň</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8613">
                <a:tc>
                  <a:txBody>
                    <a:bodyPr/>
                    <a:lstStyle/>
                    <a:p>
                      <a:pPr marL="342900" marR="0" lvl="0" indent="-34290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EAT</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28613">
                <a:tc>
                  <a:txBody>
                    <a:bodyPr/>
                    <a:lstStyle/>
                    <a:p>
                      <a:pPr marL="342900" marR="0" lvl="0" indent="-34290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odpisy</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0" i="0" u="none" strike="noStrike" cap="none" normalizeH="0" baseline="0">
                          <a:ln>
                            <a:noFill/>
                          </a:ln>
                          <a:solidFill>
                            <a:schemeClr val="tx1"/>
                          </a:solidFill>
                          <a:effectLst/>
                          <a:latin typeface="Verdana" pitchFamily="34" charset="0"/>
                          <a:cs typeface="Arial" pitchFamily="34" charset="0"/>
                        </a:rPr>
                        <a:t>2 550 000</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0" i="0" u="none" strike="noStrike" cap="none" normalizeH="0" baseline="0">
                          <a:ln>
                            <a:noFill/>
                          </a:ln>
                          <a:solidFill>
                            <a:schemeClr val="tx1"/>
                          </a:solidFill>
                          <a:effectLst/>
                          <a:latin typeface="Verdana" pitchFamily="34" charset="0"/>
                          <a:cs typeface="Arial" pitchFamily="34" charset="0"/>
                        </a:rPr>
                        <a:t>5 490 000</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0" i="0" u="none" strike="noStrike" cap="none" normalizeH="0" baseline="0">
                          <a:ln>
                            <a:noFill/>
                          </a:ln>
                          <a:solidFill>
                            <a:schemeClr val="tx1"/>
                          </a:solidFill>
                          <a:effectLst/>
                          <a:latin typeface="Verdana" pitchFamily="34" charset="0"/>
                          <a:cs typeface="Arial" pitchFamily="34" charset="0"/>
                        </a:rPr>
                        <a:t>5 490 000</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0" i="0" u="none" strike="noStrike" cap="none" normalizeH="0" baseline="0">
                          <a:ln>
                            <a:noFill/>
                          </a:ln>
                          <a:solidFill>
                            <a:schemeClr val="tx1"/>
                          </a:solidFill>
                          <a:effectLst/>
                          <a:latin typeface="Verdana" pitchFamily="34" charset="0"/>
                          <a:cs typeface="Arial" pitchFamily="34" charset="0"/>
                        </a:rPr>
                        <a:t>5 490 000</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0" i="0" u="none" strike="noStrike" cap="none" normalizeH="0" baseline="0">
                          <a:ln>
                            <a:noFill/>
                          </a:ln>
                          <a:solidFill>
                            <a:schemeClr val="tx1"/>
                          </a:solidFill>
                          <a:effectLst/>
                          <a:latin typeface="Verdana" pitchFamily="34" charset="0"/>
                          <a:cs typeface="Arial" pitchFamily="34" charset="0"/>
                        </a:rPr>
                        <a:t>5 490 000</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0" i="0" u="none" strike="noStrike" cap="none" normalizeH="0" baseline="0">
                          <a:ln>
                            <a:noFill/>
                          </a:ln>
                          <a:solidFill>
                            <a:schemeClr val="tx1"/>
                          </a:solidFill>
                          <a:effectLst/>
                          <a:latin typeface="Verdana" pitchFamily="34" charset="0"/>
                          <a:cs typeface="Arial" pitchFamily="34" charset="0"/>
                        </a:rPr>
                        <a:t>5 490 000</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28613">
                <a:tc>
                  <a:txBody>
                    <a:bodyPr/>
                    <a:lstStyle/>
                    <a:p>
                      <a:pPr marL="342900" marR="0" lvl="0" indent="-34290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CF</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90172" name="Rectangle 60"/>
          <p:cNvSpPr>
            <a:spLocks noChangeArrowheads="1"/>
          </p:cNvSpPr>
          <p:nvPr/>
        </p:nvSpPr>
        <p:spPr bwMode="auto">
          <a:xfrm>
            <a:off x="250825" y="3357563"/>
            <a:ext cx="4321175"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80000"/>
              </a:lnSpc>
              <a:spcBef>
                <a:spcPct val="20000"/>
              </a:spcBef>
              <a:buClr>
                <a:schemeClr val="bg2"/>
              </a:buClr>
              <a:buSzPct val="75000"/>
              <a:buFont typeface="Wingdings" pitchFamily="2" charset="2"/>
              <a:buNone/>
            </a:pPr>
            <a:r>
              <a:rPr lang="cs-CZ" sz="2000"/>
              <a:t>Predikce diskontní sazby:</a:t>
            </a:r>
          </a:p>
        </p:txBody>
      </p:sp>
      <p:graphicFrame>
        <p:nvGraphicFramePr>
          <p:cNvPr id="90173" name="Group 61"/>
          <p:cNvGraphicFramePr>
            <a:graphicFrameLocks noGrp="1"/>
          </p:cNvGraphicFramePr>
          <p:nvPr>
            <p:ph sz="half" idx="2"/>
          </p:nvPr>
        </p:nvGraphicFramePr>
        <p:xfrm>
          <a:off x="250825" y="4005263"/>
          <a:ext cx="3313113" cy="1341120"/>
        </p:xfrm>
        <a:graphic>
          <a:graphicData uri="http://schemas.openxmlformats.org/drawingml/2006/table">
            <a:tbl>
              <a:tblPr/>
              <a:tblGrid>
                <a:gridCol w="2239963">
                  <a:extLst>
                    <a:ext uri="{9D8B030D-6E8A-4147-A177-3AD203B41FA5}">
                      <a16:colId xmlns:a16="http://schemas.microsoft.com/office/drawing/2014/main" val="20000"/>
                    </a:ext>
                  </a:extLst>
                </a:gridCol>
                <a:gridCol w="1073150">
                  <a:extLst>
                    <a:ext uri="{9D8B030D-6E8A-4147-A177-3AD203B41FA5}">
                      <a16:colId xmlns:a16="http://schemas.microsoft.com/office/drawing/2014/main" val="20001"/>
                    </a:ext>
                  </a:extLst>
                </a:gridCol>
              </a:tblGrid>
              <a:tr h="296863">
                <a:tc>
                  <a:txBody>
                    <a:bodyPr/>
                    <a:lstStyle/>
                    <a:p>
                      <a:pPr marL="342900" marR="0" lvl="0" indent="-34290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risk free rate</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0" i="0" u="none" strike="noStrike" cap="none" normalizeH="0" baseline="0">
                          <a:ln>
                            <a:noFill/>
                          </a:ln>
                          <a:solidFill>
                            <a:schemeClr val="tx1"/>
                          </a:solidFill>
                          <a:effectLst/>
                          <a:latin typeface="Verdana" pitchFamily="34" charset="0"/>
                          <a:cs typeface="Arial" pitchFamily="34" charset="0"/>
                        </a:rPr>
                        <a:t>4%</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95275">
                <a:tc>
                  <a:txBody>
                    <a:bodyPr/>
                    <a:lstStyle/>
                    <a:p>
                      <a:pPr marL="342900" marR="0" lvl="0" indent="-34290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beta koef.</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0" i="0" u="none" strike="noStrike" cap="none" normalizeH="0" baseline="0">
                          <a:ln>
                            <a:noFill/>
                          </a:ln>
                          <a:solidFill>
                            <a:schemeClr val="tx1"/>
                          </a:solidFill>
                          <a:effectLst/>
                          <a:latin typeface="Verdana" pitchFamily="34" charset="0"/>
                          <a:cs typeface="Arial" pitchFamily="34" charset="0"/>
                        </a:rPr>
                        <a:t>1,3</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96863">
                <a:tc>
                  <a:txBody>
                    <a:bodyPr/>
                    <a:lstStyle/>
                    <a:p>
                      <a:pPr marL="342900" marR="0" lvl="0" indent="-34290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risk premium</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0" i="0" u="none" strike="noStrike" cap="none" normalizeH="0" baseline="0">
                          <a:ln>
                            <a:noFill/>
                          </a:ln>
                          <a:solidFill>
                            <a:schemeClr val="tx1"/>
                          </a:solidFill>
                          <a:effectLst/>
                          <a:latin typeface="Verdana" pitchFamily="34" charset="0"/>
                          <a:cs typeface="Arial" pitchFamily="34" charset="0"/>
                        </a:rPr>
                        <a:t>7,02</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5275">
                <a:tc>
                  <a:txBody>
                    <a:bodyPr/>
                    <a:lstStyle/>
                    <a:p>
                      <a:pPr marL="342900" marR="0" lvl="0" indent="-34290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diskontní sazba</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90190" name="Rectangle 78"/>
          <p:cNvSpPr>
            <a:spLocks noChangeArrowheads="1"/>
          </p:cNvSpPr>
          <p:nvPr/>
        </p:nvSpPr>
        <p:spPr bwMode="auto">
          <a:xfrm>
            <a:off x="4500563" y="279581"/>
            <a:ext cx="5327650"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80000"/>
              </a:lnSpc>
              <a:spcBef>
                <a:spcPct val="20000"/>
              </a:spcBef>
              <a:buClr>
                <a:schemeClr val="bg2"/>
              </a:buClr>
              <a:buSzPct val="75000"/>
              <a:buFont typeface="Wingdings" pitchFamily="2" charset="2"/>
              <a:buNone/>
            </a:pPr>
            <a:r>
              <a:rPr lang="cs-CZ" sz="2000"/>
              <a:t>Řešení:</a:t>
            </a:r>
          </a:p>
          <a:p>
            <a:pPr marL="342900" indent="-342900">
              <a:lnSpc>
                <a:spcPct val="80000"/>
              </a:lnSpc>
              <a:spcBef>
                <a:spcPct val="20000"/>
              </a:spcBef>
              <a:buClr>
                <a:schemeClr val="bg2"/>
              </a:buClr>
              <a:buSzPct val="75000"/>
              <a:buFont typeface="Wingdings" pitchFamily="2" charset="2"/>
              <a:buNone/>
            </a:pPr>
            <a:r>
              <a:rPr lang="cs-CZ" sz="2000" dirty="0"/>
              <a:t>Investice do Ruska</a:t>
            </a:r>
          </a:p>
          <a:p>
            <a:pPr marL="342900" indent="-342900">
              <a:lnSpc>
                <a:spcPct val="80000"/>
              </a:lnSpc>
              <a:spcBef>
                <a:spcPct val="20000"/>
              </a:spcBef>
              <a:buClr>
                <a:schemeClr val="bg2"/>
              </a:buClr>
              <a:buSzPct val="75000"/>
              <a:buFont typeface="Wingdings" pitchFamily="2" charset="2"/>
              <a:buNone/>
            </a:pPr>
            <a:r>
              <a:rPr lang="cs-CZ" sz="2000" dirty="0"/>
              <a:t> </a:t>
            </a:r>
          </a:p>
        </p:txBody>
      </p:sp>
      <p:sp>
        <p:nvSpPr>
          <p:cNvPr id="90191" name="Rectangle 79"/>
          <p:cNvSpPr>
            <a:spLocks noChangeArrowheads="1"/>
          </p:cNvSpPr>
          <p:nvPr/>
        </p:nvSpPr>
        <p:spPr bwMode="auto">
          <a:xfrm>
            <a:off x="4572000" y="3357563"/>
            <a:ext cx="4321175"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80000"/>
              </a:lnSpc>
              <a:spcBef>
                <a:spcPct val="20000"/>
              </a:spcBef>
              <a:buClr>
                <a:schemeClr val="bg2"/>
              </a:buClr>
              <a:buSzPct val="75000"/>
              <a:buFont typeface="Wingdings" pitchFamily="2" charset="2"/>
              <a:buNone/>
            </a:pPr>
            <a:r>
              <a:rPr lang="cs-CZ" sz="2000"/>
              <a:t>Výpočet NPV:</a:t>
            </a:r>
          </a:p>
        </p:txBody>
      </p:sp>
      <p:pic>
        <p:nvPicPr>
          <p:cNvPr id="90192" name="Picture 8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00563" y="3789363"/>
            <a:ext cx="4248150" cy="272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143907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ChangeArrowheads="1"/>
          </p:cNvSpPr>
          <p:nvPr/>
        </p:nvSpPr>
        <p:spPr bwMode="auto">
          <a:xfrm>
            <a:off x="250825" y="3357563"/>
            <a:ext cx="4321175"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80000"/>
              </a:lnSpc>
              <a:spcBef>
                <a:spcPct val="20000"/>
              </a:spcBef>
              <a:buClr>
                <a:schemeClr val="bg2"/>
              </a:buClr>
              <a:buSzPct val="75000"/>
              <a:buFont typeface="Wingdings" pitchFamily="2" charset="2"/>
              <a:buNone/>
            </a:pPr>
            <a:r>
              <a:rPr lang="cs-CZ" sz="2000"/>
              <a:t>Predikce diskontní sazby:</a:t>
            </a:r>
          </a:p>
        </p:txBody>
      </p:sp>
      <p:graphicFrame>
        <p:nvGraphicFramePr>
          <p:cNvPr id="96259" name="Group 3"/>
          <p:cNvGraphicFramePr>
            <a:graphicFrameLocks noGrp="1"/>
          </p:cNvGraphicFramePr>
          <p:nvPr>
            <p:ph sz="half" idx="2"/>
          </p:nvPr>
        </p:nvGraphicFramePr>
        <p:xfrm>
          <a:off x="250825" y="4005263"/>
          <a:ext cx="3313113" cy="1341120"/>
        </p:xfrm>
        <a:graphic>
          <a:graphicData uri="http://schemas.openxmlformats.org/drawingml/2006/table">
            <a:tbl>
              <a:tblPr/>
              <a:tblGrid>
                <a:gridCol w="2239963">
                  <a:extLst>
                    <a:ext uri="{9D8B030D-6E8A-4147-A177-3AD203B41FA5}">
                      <a16:colId xmlns:a16="http://schemas.microsoft.com/office/drawing/2014/main" val="20000"/>
                    </a:ext>
                  </a:extLst>
                </a:gridCol>
                <a:gridCol w="1073150">
                  <a:extLst>
                    <a:ext uri="{9D8B030D-6E8A-4147-A177-3AD203B41FA5}">
                      <a16:colId xmlns:a16="http://schemas.microsoft.com/office/drawing/2014/main" val="20001"/>
                    </a:ext>
                  </a:extLst>
                </a:gridCol>
              </a:tblGrid>
              <a:tr h="296863">
                <a:tc>
                  <a:txBody>
                    <a:bodyPr/>
                    <a:lstStyle/>
                    <a:p>
                      <a:pPr marL="342900" marR="0" lvl="0" indent="-34290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risk free rate</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0" i="0" u="none" strike="noStrike" cap="none" normalizeH="0" baseline="0">
                          <a:ln>
                            <a:noFill/>
                          </a:ln>
                          <a:solidFill>
                            <a:schemeClr val="tx1"/>
                          </a:solidFill>
                          <a:effectLst/>
                          <a:latin typeface="Verdana" pitchFamily="34" charset="0"/>
                          <a:cs typeface="Arial" pitchFamily="34" charset="0"/>
                        </a:rPr>
                        <a:t>4%</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95275">
                <a:tc>
                  <a:txBody>
                    <a:bodyPr/>
                    <a:lstStyle/>
                    <a:p>
                      <a:pPr marL="342900" marR="0" lvl="0" indent="-34290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beta koef.</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0" i="0" u="none" strike="noStrike" cap="none" normalizeH="0" baseline="0">
                          <a:ln>
                            <a:noFill/>
                          </a:ln>
                          <a:solidFill>
                            <a:schemeClr val="tx1"/>
                          </a:solidFill>
                          <a:effectLst/>
                          <a:latin typeface="Verdana" pitchFamily="34" charset="0"/>
                          <a:cs typeface="Arial" pitchFamily="34" charset="0"/>
                        </a:rPr>
                        <a:t>1,3</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96863">
                <a:tc>
                  <a:txBody>
                    <a:bodyPr/>
                    <a:lstStyle/>
                    <a:p>
                      <a:pPr marL="342900" marR="0" lvl="0" indent="-34290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risk premium</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0" i="0" u="none" strike="noStrike" cap="none" normalizeH="0" baseline="0">
                          <a:ln>
                            <a:noFill/>
                          </a:ln>
                          <a:solidFill>
                            <a:schemeClr val="tx1"/>
                          </a:solidFill>
                          <a:effectLst/>
                          <a:latin typeface="Verdana" pitchFamily="34" charset="0"/>
                          <a:cs typeface="Arial" pitchFamily="34" charset="0"/>
                        </a:rPr>
                        <a:t>6,02</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5275">
                <a:tc>
                  <a:txBody>
                    <a:bodyPr/>
                    <a:lstStyle/>
                    <a:p>
                      <a:pPr marL="342900" marR="0" lvl="0" indent="-34290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diskontní sazba</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96276" name="Rectangle 20"/>
          <p:cNvSpPr>
            <a:spLocks noChangeArrowheads="1"/>
          </p:cNvSpPr>
          <p:nvPr/>
        </p:nvSpPr>
        <p:spPr bwMode="auto">
          <a:xfrm>
            <a:off x="4150216" y="236423"/>
            <a:ext cx="5327650"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80000"/>
              </a:lnSpc>
              <a:spcBef>
                <a:spcPct val="20000"/>
              </a:spcBef>
              <a:buClr>
                <a:schemeClr val="bg2"/>
              </a:buClr>
              <a:buSzPct val="75000"/>
              <a:buFont typeface="Wingdings" pitchFamily="2" charset="2"/>
              <a:buNone/>
            </a:pPr>
            <a:r>
              <a:rPr lang="cs-CZ" sz="2000" dirty="0"/>
              <a:t>Řešení:</a:t>
            </a:r>
          </a:p>
          <a:p>
            <a:pPr marL="342900" indent="-342900">
              <a:lnSpc>
                <a:spcPct val="80000"/>
              </a:lnSpc>
              <a:spcBef>
                <a:spcPct val="20000"/>
              </a:spcBef>
              <a:buClr>
                <a:schemeClr val="bg2"/>
              </a:buClr>
              <a:buSzPct val="75000"/>
              <a:buFont typeface="Wingdings" pitchFamily="2" charset="2"/>
              <a:buNone/>
            </a:pPr>
            <a:r>
              <a:rPr lang="cs-CZ" sz="2000" dirty="0"/>
              <a:t>Investice do ČR</a:t>
            </a:r>
          </a:p>
          <a:p>
            <a:pPr marL="342900" indent="-342900">
              <a:lnSpc>
                <a:spcPct val="80000"/>
              </a:lnSpc>
              <a:spcBef>
                <a:spcPct val="20000"/>
              </a:spcBef>
              <a:buClr>
                <a:schemeClr val="bg2"/>
              </a:buClr>
              <a:buSzPct val="75000"/>
              <a:buFont typeface="Wingdings" pitchFamily="2" charset="2"/>
              <a:buNone/>
            </a:pPr>
            <a:r>
              <a:rPr lang="cs-CZ" sz="2000" dirty="0"/>
              <a:t> </a:t>
            </a:r>
          </a:p>
        </p:txBody>
      </p:sp>
      <p:sp>
        <p:nvSpPr>
          <p:cNvPr id="96277" name="Rectangle 21"/>
          <p:cNvSpPr>
            <a:spLocks noChangeArrowheads="1"/>
          </p:cNvSpPr>
          <p:nvPr/>
        </p:nvSpPr>
        <p:spPr bwMode="auto">
          <a:xfrm>
            <a:off x="4572000" y="3357563"/>
            <a:ext cx="4321175"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80000"/>
              </a:lnSpc>
              <a:spcBef>
                <a:spcPct val="20000"/>
              </a:spcBef>
              <a:buClr>
                <a:schemeClr val="bg2"/>
              </a:buClr>
              <a:buSzPct val="75000"/>
              <a:buFont typeface="Wingdings" pitchFamily="2" charset="2"/>
              <a:buNone/>
            </a:pPr>
            <a:r>
              <a:rPr lang="cs-CZ" sz="2000"/>
              <a:t>Výpočet NPV:</a:t>
            </a:r>
          </a:p>
        </p:txBody>
      </p:sp>
      <p:graphicFrame>
        <p:nvGraphicFramePr>
          <p:cNvPr id="96337" name="Group 81"/>
          <p:cNvGraphicFramePr>
            <a:graphicFrameLocks noGrp="1"/>
          </p:cNvGraphicFramePr>
          <p:nvPr>
            <p:ph sz="half" idx="1"/>
          </p:nvPr>
        </p:nvGraphicFramePr>
        <p:xfrm>
          <a:off x="0" y="981075"/>
          <a:ext cx="9144000" cy="2095500"/>
        </p:xfrm>
        <a:graphic>
          <a:graphicData uri="http://schemas.openxmlformats.org/drawingml/2006/table">
            <a:tbl>
              <a:tblPr/>
              <a:tblGrid>
                <a:gridCol w="1473200">
                  <a:extLst>
                    <a:ext uri="{9D8B030D-6E8A-4147-A177-3AD203B41FA5}">
                      <a16:colId xmlns:a16="http://schemas.microsoft.com/office/drawing/2014/main" val="20000"/>
                    </a:ext>
                  </a:extLst>
                </a:gridCol>
                <a:gridCol w="1268413">
                  <a:extLst>
                    <a:ext uri="{9D8B030D-6E8A-4147-A177-3AD203B41FA5}">
                      <a16:colId xmlns:a16="http://schemas.microsoft.com/office/drawing/2014/main" val="20001"/>
                    </a:ext>
                  </a:extLst>
                </a:gridCol>
                <a:gridCol w="1268412">
                  <a:extLst>
                    <a:ext uri="{9D8B030D-6E8A-4147-A177-3AD203B41FA5}">
                      <a16:colId xmlns:a16="http://schemas.microsoft.com/office/drawing/2014/main" val="20002"/>
                    </a:ext>
                  </a:extLst>
                </a:gridCol>
                <a:gridCol w="1266825">
                  <a:extLst>
                    <a:ext uri="{9D8B030D-6E8A-4147-A177-3AD203B41FA5}">
                      <a16:colId xmlns:a16="http://schemas.microsoft.com/office/drawing/2014/main" val="20003"/>
                    </a:ext>
                  </a:extLst>
                </a:gridCol>
                <a:gridCol w="1344613">
                  <a:extLst>
                    <a:ext uri="{9D8B030D-6E8A-4147-A177-3AD203B41FA5}">
                      <a16:colId xmlns:a16="http://schemas.microsoft.com/office/drawing/2014/main" val="20004"/>
                    </a:ext>
                  </a:extLst>
                </a:gridCol>
                <a:gridCol w="1265237">
                  <a:extLst>
                    <a:ext uri="{9D8B030D-6E8A-4147-A177-3AD203B41FA5}">
                      <a16:colId xmlns:a16="http://schemas.microsoft.com/office/drawing/2014/main" val="20005"/>
                    </a:ext>
                  </a:extLst>
                </a:gridCol>
                <a:gridCol w="1257300">
                  <a:extLst>
                    <a:ext uri="{9D8B030D-6E8A-4147-A177-3AD203B41FA5}">
                      <a16:colId xmlns:a16="http://schemas.microsoft.com/office/drawing/2014/main" val="20006"/>
                    </a:ext>
                  </a:extLst>
                </a:gridCol>
              </a:tblGrid>
              <a:tr h="365125">
                <a:tc>
                  <a:txBody>
                    <a:bodyPr/>
                    <a:lstStyle/>
                    <a:p>
                      <a:pPr marL="0" marR="0" lvl="0" indent="0" algn="ct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dirty="0">
                          <a:ln>
                            <a:noFill/>
                          </a:ln>
                          <a:solidFill>
                            <a:schemeClr val="tx1"/>
                          </a:solidFill>
                          <a:effectLst/>
                          <a:latin typeface="Verdana" pitchFamily="34" charset="0"/>
                          <a:cs typeface="Arial" pitchFamily="34" charset="0"/>
                        </a:rPr>
                        <a:t>rok</a:t>
                      </a:r>
                      <a:endParaRPr kumimoji="0" lang="cs-CZ" sz="16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dirty="0">
                          <a:ln>
                            <a:noFill/>
                          </a:ln>
                          <a:solidFill>
                            <a:schemeClr val="tx1"/>
                          </a:solidFill>
                          <a:effectLst/>
                          <a:latin typeface="Verdana" pitchFamily="34" charset="0"/>
                          <a:cs typeface="Arial" pitchFamily="34" charset="0"/>
                        </a:rPr>
                        <a:t>1</a:t>
                      </a:r>
                      <a:endParaRPr kumimoji="0" lang="cs-CZ" sz="16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dirty="0">
                          <a:ln>
                            <a:noFill/>
                          </a:ln>
                          <a:solidFill>
                            <a:schemeClr val="tx1"/>
                          </a:solidFill>
                          <a:effectLst/>
                          <a:latin typeface="Verdana" pitchFamily="34" charset="0"/>
                          <a:cs typeface="Arial" pitchFamily="34" charset="0"/>
                        </a:rPr>
                        <a:t>2</a:t>
                      </a:r>
                      <a:endParaRPr kumimoji="0" lang="cs-CZ" sz="16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dirty="0">
                          <a:ln>
                            <a:noFill/>
                          </a:ln>
                          <a:solidFill>
                            <a:schemeClr val="tx1"/>
                          </a:solidFill>
                          <a:effectLst/>
                          <a:latin typeface="Verdana" pitchFamily="34" charset="0"/>
                          <a:cs typeface="Arial" pitchFamily="34" charset="0"/>
                        </a:rPr>
                        <a:t>3</a:t>
                      </a:r>
                      <a:endParaRPr kumimoji="0" lang="cs-CZ" sz="16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dirty="0">
                          <a:ln>
                            <a:noFill/>
                          </a:ln>
                          <a:solidFill>
                            <a:schemeClr val="tx1"/>
                          </a:solidFill>
                          <a:effectLst/>
                          <a:latin typeface="Verdana" pitchFamily="34" charset="0"/>
                          <a:cs typeface="Arial" pitchFamily="34" charset="0"/>
                        </a:rPr>
                        <a:t>4</a:t>
                      </a:r>
                      <a:endParaRPr kumimoji="0" lang="cs-CZ" sz="16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5</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6</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6075">
                <a:tc>
                  <a:txBody>
                    <a:bodyPr/>
                    <a:lstStyle/>
                    <a:p>
                      <a:pPr marL="0" marR="0" lvl="0" indent="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EBT</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0" i="0" u="none" strike="noStrike" cap="none" normalizeH="0" baseline="0">
                          <a:ln>
                            <a:noFill/>
                          </a:ln>
                          <a:solidFill>
                            <a:schemeClr val="tx1"/>
                          </a:solidFill>
                          <a:effectLst/>
                          <a:latin typeface="Verdana" pitchFamily="34" charset="0"/>
                          <a:cs typeface="Arial" pitchFamily="34" charset="0"/>
                        </a:rPr>
                        <a:t>3 000 000</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0" i="0" u="none" strike="noStrike" cap="none" normalizeH="0" baseline="0">
                          <a:ln>
                            <a:noFill/>
                          </a:ln>
                          <a:solidFill>
                            <a:schemeClr val="tx1"/>
                          </a:solidFill>
                          <a:effectLst/>
                          <a:latin typeface="Verdana" pitchFamily="34" charset="0"/>
                          <a:cs typeface="Arial" pitchFamily="34" charset="0"/>
                        </a:rPr>
                        <a:t>3 600 000</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0" i="0" u="none" strike="noStrike" cap="none" normalizeH="0" baseline="0">
                          <a:ln>
                            <a:noFill/>
                          </a:ln>
                          <a:solidFill>
                            <a:schemeClr val="tx1"/>
                          </a:solidFill>
                          <a:effectLst/>
                          <a:latin typeface="Verdana" pitchFamily="34" charset="0"/>
                          <a:cs typeface="Arial" pitchFamily="34" charset="0"/>
                        </a:rPr>
                        <a:t>3 600 000</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0" i="0" u="none" strike="noStrike" cap="none" normalizeH="0" baseline="0" dirty="0">
                          <a:ln>
                            <a:noFill/>
                          </a:ln>
                          <a:solidFill>
                            <a:schemeClr val="tx1"/>
                          </a:solidFill>
                          <a:effectLst/>
                          <a:latin typeface="Verdana" pitchFamily="34" charset="0"/>
                          <a:cs typeface="Arial" pitchFamily="34" charset="0"/>
                        </a:rPr>
                        <a:t>3 600 000</a:t>
                      </a:r>
                      <a:endParaRPr kumimoji="0" lang="cs-CZ" sz="16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0" i="0" u="none" strike="noStrike" cap="none" normalizeH="0" baseline="0" dirty="0">
                          <a:ln>
                            <a:noFill/>
                          </a:ln>
                          <a:solidFill>
                            <a:schemeClr val="tx1"/>
                          </a:solidFill>
                          <a:effectLst/>
                          <a:latin typeface="Verdana" pitchFamily="34" charset="0"/>
                          <a:cs typeface="Arial" pitchFamily="34" charset="0"/>
                        </a:rPr>
                        <a:t>3 600 000</a:t>
                      </a:r>
                      <a:endParaRPr kumimoji="0" lang="cs-CZ" sz="16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0" i="0" u="none" strike="noStrike" cap="none" normalizeH="0" baseline="0">
                          <a:ln>
                            <a:noFill/>
                          </a:ln>
                          <a:solidFill>
                            <a:schemeClr val="tx1"/>
                          </a:solidFill>
                          <a:effectLst/>
                          <a:latin typeface="Verdana" pitchFamily="34" charset="0"/>
                          <a:cs typeface="Arial" pitchFamily="34" charset="0"/>
                        </a:rPr>
                        <a:t>3 600 000</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46075">
                <a:tc>
                  <a:txBody>
                    <a:bodyPr/>
                    <a:lstStyle/>
                    <a:p>
                      <a:pPr marL="0" marR="0" lvl="0" indent="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daň</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46075">
                <a:tc>
                  <a:txBody>
                    <a:bodyPr/>
                    <a:lstStyle/>
                    <a:p>
                      <a:pPr marL="0" marR="0" lvl="0" indent="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EAT</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46075">
                <a:tc>
                  <a:txBody>
                    <a:bodyPr/>
                    <a:lstStyle/>
                    <a:p>
                      <a:pPr marL="0" marR="0" lvl="0" indent="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odpisy</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0" i="0" u="none" strike="noStrike" cap="none" normalizeH="0" baseline="0">
                          <a:ln>
                            <a:noFill/>
                          </a:ln>
                          <a:solidFill>
                            <a:schemeClr val="tx1"/>
                          </a:solidFill>
                          <a:effectLst/>
                          <a:latin typeface="Verdana" pitchFamily="34" charset="0"/>
                          <a:cs typeface="Arial" pitchFamily="34" charset="0"/>
                        </a:rPr>
                        <a:t>2 550 000</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0" i="0" u="none" strike="noStrike" cap="none" normalizeH="0" baseline="0">
                          <a:ln>
                            <a:noFill/>
                          </a:ln>
                          <a:solidFill>
                            <a:schemeClr val="tx1"/>
                          </a:solidFill>
                          <a:effectLst/>
                          <a:latin typeface="Verdana" pitchFamily="34" charset="0"/>
                          <a:cs typeface="Arial" pitchFamily="34" charset="0"/>
                        </a:rPr>
                        <a:t>5 490 000</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0" i="0" u="none" strike="noStrike" cap="none" normalizeH="0" baseline="0">
                          <a:ln>
                            <a:noFill/>
                          </a:ln>
                          <a:solidFill>
                            <a:schemeClr val="tx1"/>
                          </a:solidFill>
                          <a:effectLst/>
                          <a:latin typeface="Verdana" pitchFamily="34" charset="0"/>
                          <a:cs typeface="Arial" pitchFamily="34" charset="0"/>
                        </a:rPr>
                        <a:t>5 490 000</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0" i="0" u="none" strike="noStrike" cap="none" normalizeH="0" baseline="0">
                          <a:ln>
                            <a:noFill/>
                          </a:ln>
                          <a:solidFill>
                            <a:schemeClr val="tx1"/>
                          </a:solidFill>
                          <a:effectLst/>
                          <a:latin typeface="Verdana" pitchFamily="34" charset="0"/>
                          <a:cs typeface="Arial" pitchFamily="34" charset="0"/>
                        </a:rPr>
                        <a:t>5 490 000</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0" i="0" u="none" strike="noStrike" cap="none" normalizeH="0" baseline="0">
                          <a:ln>
                            <a:noFill/>
                          </a:ln>
                          <a:solidFill>
                            <a:schemeClr val="tx1"/>
                          </a:solidFill>
                          <a:effectLst/>
                          <a:latin typeface="Verdana" pitchFamily="34" charset="0"/>
                          <a:cs typeface="Arial" pitchFamily="34" charset="0"/>
                        </a:rPr>
                        <a:t>5 490 000</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0" i="0" u="none" strike="noStrike" cap="none" normalizeH="0" baseline="0" dirty="0">
                          <a:ln>
                            <a:noFill/>
                          </a:ln>
                          <a:solidFill>
                            <a:schemeClr val="tx1"/>
                          </a:solidFill>
                          <a:effectLst/>
                          <a:latin typeface="Verdana" pitchFamily="34" charset="0"/>
                          <a:cs typeface="Arial" pitchFamily="34" charset="0"/>
                        </a:rPr>
                        <a:t>5 490 000</a:t>
                      </a:r>
                      <a:endParaRPr kumimoji="0" lang="cs-CZ" sz="16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46075">
                <a:tc>
                  <a:txBody>
                    <a:bodyPr/>
                    <a:lstStyle/>
                    <a:p>
                      <a:pPr marL="0" marR="0" lvl="0" indent="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CF</a:t>
                      </a: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pic>
        <p:nvPicPr>
          <p:cNvPr id="96336" name="Picture 8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00563" y="3789363"/>
            <a:ext cx="4248150" cy="272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63429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545958"/>
            <a:ext cx="8363272" cy="866818"/>
          </a:xfrm>
        </p:spPr>
        <p:txBody>
          <a:bodyPr/>
          <a:lstStyle/>
          <a:p>
            <a:r>
              <a:rPr lang="cs-CZ" dirty="0"/>
              <a:t>Určení diskontní míry</a:t>
            </a:r>
          </a:p>
        </p:txBody>
      </p:sp>
      <p:sp>
        <p:nvSpPr>
          <p:cNvPr id="3" name="Zástupný symbol pro obsah 2"/>
          <p:cNvSpPr>
            <a:spLocks noGrp="1"/>
          </p:cNvSpPr>
          <p:nvPr>
            <p:ph idx="1"/>
          </p:nvPr>
        </p:nvSpPr>
        <p:spPr>
          <a:xfrm>
            <a:off x="179512" y="1412776"/>
            <a:ext cx="8856984" cy="4536504"/>
          </a:xfrm>
        </p:spPr>
        <p:txBody>
          <a:bodyPr>
            <a:normAutofit/>
          </a:bodyPr>
          <a:lstStyle/>
          <a:p>
            <a:r>
              <a:rPr lang="cs-CZ" dirty="0"/>
              <a:t>Stanovte náklady na kapitál podniku s vlastním kapitálem ve výši 5 mil. Kč s požadovanou výnosností 13 %, cizím kapitálem ve výši 4 mil. Kč, za nějž je placen 6% úrok při zdanění zisku sazbou 19 %.</a:t>
            </a:r>
          </a:p>
          <a:p>
            <a:endParaRPr lang="cs-CZ" sz="2000" dirty="0"/>
          </a:p>
          <a:p>
            <a:endParaRPr lang="cs-CZ" dirty="0"/>
          </a:p>
          <a:p>
            <a:endParaRPr lang="cs-CZ" dirty="0"/>
          </a:p>
        </p:txBody>
      </p:sp>
    </p:spTree>
    <p:extLst>
      <p:ext uri="{BB962C8B-B14F-4D97-AF65-F5344CB8AC3E}">
        <p14:creationId xmlns:p14="http://schemas.microsoft.com/office/powerpoint/2010/main" val="682620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Zástupný symbol pro číslo snímku 3"/>
          <p:cNvSpPr>
            <a:spLocks noGrp="1"/>
          </p:cNvSpPr>
          <p:nvPr>
            <p:ph type="sldNum" sz="quarter" idx="12"/>
          </p:nvPr>
        </p:nvSpPr>
        <p:spPr/>
        <p:txBody>
          <a:bodyPr/>
          <a:lstStyle/>
          <a:p>
            <a:fld id="{4A028718-ECC8-4F6A-AEC2-AF277C59C6FF}" type="slidenum">
              <a:rPr lang="cs-CZ"/>
              <a:pPr/>
              <a:t>6</a:t>
            </a:fld>
            <a:endParaRPr lang="cs-CZ"/>
          </a:p>
        </p:txBody>
      </p:sp>
      <p:sp>
        <p:nvSpPr>
          <p:cNvPr id="58370" name="Text Box 2"/>
          <p:cNvSpPr txBox="1">
            <a:spLocks noChangeArrowheads="1"/>
          </p:cNvSpPr>
          <p:nvPr/>
        </p:nvSpPr>
        <p:spPr bwMode="auto">
          <a:xfrm>
            <a:off x="468113" y="505767"/>
            <a:ext cx="8382000" cy="946151"/>
          </a:xfrm>
          <a:prstGeom prst="rect">
            <a:avLst/>
          </a:prstGeom>
          <a:noFill/>
          <a:ln>
            <a:noFill/>
          </a:ln>
          <a:effectLst/>
          <a:extLst>
            <a:ext uri="{909E8E84-426E-40DD-AFC4-6F175D3DCCD1}">
              <a14:hiddenFill xmlns:a14="http://schemas.microsoft.com/office/drawing/2010/main">
                <a:gradFill rotWithShape="0">
                  <a:gsLst>
                    <a:gs pos="0">
                      <a:srgbClr val="0000FF"/>
                    </a:gs>
                    <a:gs pos="100000">
                      <a:srgbClr val="FFFFFF"/>
                    </a:gs>
                  </a:gsLst>
                  <a:lin ang="5400000" scaled="1"/>
                </a:gradFill>
              </a14:hiddenFill>
            </a:ext>
            <a:ext uri="{91240B29-F687-4F45-9708-019B960494DF}">
              <a14:hiddenLine xmlns:a14="http://schemas.microsoft.com/office/drawing/2010/main" w="9525">
                <a:solidFill>
                  <a:schemeClr val="bg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cs-CZ" sz="2800" b="1" dirty="0">
                <a:solidFill>
                  <a:schemeClr val="tx2"/>
                </a:solidFill>
                <a:latin typeface="Times New Roman" pitchFamily="18" charset="0"/>
              </a:rPr>
              <a:t>Výpočet současné hodnoty očekávaných peněžních příjmů (cash </a:t>
            </a:r>
            <a:r>
              <a:rPr lang="cs-CZ" sz="2800" b="1" dirty="0" err="1">
                <a:solidFill>
                  <a:schemeClr val="tx2"/>
                </a:solidFill>
                <a:latin typeface="Times New Roman" pitchFamily="18" charset="0"/>
              </a:rPr>
              <a:t>flow</a:t>
            </a:r>
            <a:r>
              <a:rPr lang="cs-CZ" sz="2800" b="1" dirty="0">
                <a:solidFill>
                  <a:schemeClr val="tx2"/>
                </a:solidFill>
                <a:latin typeface="Times New Roman" pitchFamily="18" charset="0"/>
              </a:rPr>
              <a:t>) – příklad č. 2</a:t>
            </a:r>
          </a:p>
        </p:txBody>
      </p:sp>
      <p:sp>
        <p:nvSpPr>
          <p:cNvPr id="58371" name="Text Box 3"/>
          <p:cNvSpPr txBox="1">
            <a:spLocks noChangeArrowheads="1"/>
          </p:cNvSpPr>
          <p:nvPr/>
        </p:nvSpPr>
        <p:spPr bwMode="auto">
          <a:xfrm>
            <a:off x="468113" y="1484784"/>
            <a:ext cx="8077200" cy="5203825"/>
          </a:xfrm>
          <a:prstGeom prst="rect">
            <a:avLst/>
          </a:prstGeom>
          <a:noFill/>
          <a:ln>
            <a:noFill/>
          </a:ln>
          <a:effectLst/>
          <a:extLst>
            <a:ext uri="{909E8E84-426E-40DD-AFC4-6F175D3DCCD1}">
              <a14:hiddenFill xmlns:a14="http://schemas.microsoft.com/office/drawing/2010/main">
                <a:gradFill rotWithShape="0">
                  <a:gsLst>
                    <a:gs pos="0">
                      <a:srgbClr val="0000FF"/>
                    </a:gs>
                    <a:gs pos="100000">
                      <a:srgbClr val="FFFFFF"/>
                    </a:gs>
                  </a:gsLst>
                  <a:lin ang="5400000" scaled="1"/>
                </a:gradFill>
              </a14:hiddenFill>
            </a:ext>
            <a:ext uri="{91240B29-F687-4F45-9708-019B960494DF}">
              <a14:hiddenLine xmlns:a14="http://schemas.microsoft.com/office/drawing/2010/main" w="9525">
                <a:solidFill>
                  <a:schemeClr val="bg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90500">
              <a:defRPr>
                <a:solidFill>
                  <a:schemeClr val="tx1"/>
                </a:solidFill>
                <a:latin typeface="Arial" pitchFamily="34" charset="0"/>
              </a:defRPr>
            </a:lvl1pPr>
            <a:lvl2pPr marL="2646363" indent="-457200">
              <a:defRPr>
                <a:solidFill>
                  <a:schemeClr val="tx1"/>
                </a:solidFill>
                <a:latin typeface="Arial" pitchFamily="34" charset="0"/>
              </a:defRPr>
            </a:lvl2pPr>
            <a:lvl3pPr marL="2836863" indent="-457200">
              <a:defRPr>
                <a:solidFill>
                  <a:schemeClr val="tx1"/>
                </a:solidFill>
                <a:latin typeface="Arial" pitchFamily="34" charset="0"/>
              </a:defRPr>
            </a:lvl3pPr>
            <a:lvl4pPr marL="3027363" indent="-457200">
              <a:defRPr>
                <a:solidFill>
                  <a:schemeClr val="tx1"/>
                </a:solidFill>
                <a:latin typeface="Arial" pitchFamily="34" charset="0"/>
              </a:defRPr>
            </a:lvl4pPr>
            <a:lvl5pPr marL="3217863" indent="-457200">
              <a:defRPr>
                <a:solidFill>
                  <a:schemeClr val="tx1"/>
                </a:solidFill>
                <a:latin typeface="Arial" pitchFamily="34" charset="0"/>
              </a:defRPr>
            </a:lvl5pPr>
            <a:lvl6pPr marL="3675063" indent="-457200" fontAlgn="base">
              <a:spcBef>
                <a:spcPct val="0"/>
              </a:spcBef>
              <a:spcAft>
                <a:spcPct val="0"/>
              </a:spcAft>
              <a:defRPr>
                <a:solidFill>
                  <a:schemeClr val="tx1"/>
                </a:solidFill>
                <a:latin typeface="Arial" pitchFamily="34" charset="0"/>
              </a:defRPr>
            </a:lvl6pPr>
            <a:lvl7pPr marL="4132263" indent="-457200" fontAlgn="base">
              <a:spcBef>
                <a:spcPct val="0"/>
              </a:spcBef>
              <a:spcAft>
                <a:spcPct val="0"/>
              </a:spcAft>
              <a:defRPr>
                <a:solidFill>
                  <a:schemeClr val="tx1"/>
                </a:solidFill>
                <a:latin typeface="Arial" pitchFamily="34" charset="0"/>
              </a:defRPr>
            </a:lvl7pPr>
            <a:lvl8pPr marL="4589463" indent="-457200" fontAlgn="base">
              <a:spcBef>
                <a:spcPct val="0"/>
              </a:spcBef>
              <a:spcAft>
                <a:spcPct val="0"/>
              </a:spcAft>
              <a:defRPr>
                <a:solidFill>
                  <a:schemeClr val="tx1"/>
                </a:solidFill>
                <a:latin typeface="Arial" pitchFamily="34" charset="0"/>
              </a:defRPr>
            </a:lvl8pPr>
            <a:lvl9pPr marL="5046663" indent="-457200" fontAlgn="base">
              <a:spcBef>
                <a:spcPct val="0"/>
              </a:spcBef>
              <a:spcAft>
                <a:spcPct val="0"/>
              </a:spcAft>
              <a:defRPr>
                <a:solidFill>
                  <a:schemeClr val="tx1"/>
                </a:solidFill>
                <a:latin typeface="Arial" pitchFamily="34" charset="0"/>
              </a:defRPr>
            </a:lvl9pPr>
          </a:lstStyle>
          <a:p>
            <a:pPr algn="just" eaLnBrk="0" hangingPunct="0"/>
            <a:r>
              <a:rPr lang="cs-CZ" sz="2400" b="1" dirty="0">
                <a:latin typeface="Times New Roman" pitchFamily="18" charset="0"/>
              </a:rPr>
              <a:t>Investiční varianta předpokládá počáteční kapitálový výdaj 1 mil. Kč. Rozložení peněžních toků viz. následující tabulka. Náklady na kapitál činí 10 %, doba životnosti investice se předpokládá 6 let. Vyhodnoťte variantu z pohledu času.</a:t>
            </a:r>
          </a:p>
          <a:p>
            <a:pPr algn="just" eaLnBrk="0" hangingPunct="0"/>
            <a:endParaRPr lang="cs-CZ" sz="2400" b="1" dirty="0">
              <a:latin typeface="Times New Roman" pitchFamily="18" charset="0"/>
            </a:endParaRPr>
          </a:p>
          <a:p>
            <a:pPr algn="just" eaLnBrk="0" hangingPunct="0"/>
            <a:endParaRPr lang="cs-CZ" sz="2400" b="1" dirty="0">
              <a:latin typeface="Times New Roman" pitchFamily="18" charset="0"/>
            </a:endParaRPr>
          </a:p>
          <a:p>
            <a:pPr algn="just" eaLnBrk="0" hangingPunct="0"/>
            <a:endParaRPr lang="cs-CZ" sz="2400" b="1" dirty="0">
              <a:latin typeface="Times New Roman" pitchFamily="18" charset="0"/>
            </a:endParaRPr>
          </a:p>
          <a:p>
            <a:pPr algn="just" eaLnBrk="0" hangingPunct="0"/>
            <a:endParaRPr lang="cs-CZ" sz="2400" b="1" dirty="0">
              <a:latin typeface="Times New Roman" pitchFamily="18" charset="0"/>
            </a:endParaRPr>
          </a:p>
          <a:p>
            <a:pPr algn="just" eaLnBrk="0" hangingPunct="0"/>
            <a:endParaRPr lang="cs-CZ" sz="2400" b="1" dirty="0">
              <a:latin typeface="Times New Roman" pitchFamily="18" charset="0"/>
            </a:endParaRPr>
          </a:p>
          <a:p>
            <a:pPr algn="just" eaLnBrk="0" hangingPunct="0"/>
            <a:r>
              <a:rPr lang="cs-CZ" sz="2400" b="1" dirty="0">
                <a:latin typeface="Times New Roman" pitchFamily="18" charset="0"/>
              </a:rPr>
              <a:t>SHCF=</a:t>
            </a:r>
          </a:p>
          <a:p>
            <a:pPr algn="just" eaLnBrk="0" hangingPunct="0"/>
            <a:endParaRPr lang="cs-CZ" sz="2400" b="1" dirty="0">
              <a:latin typeface="Times New Roman" pitchFamily="18" charset="0"/>
            </a:endParaRPr>
          </a:p>
          <a:p>
            <a:pPr algn="just" eaLnBrk="0" hangingPunct="0"/>
            <a:endParaRPr lang="cs-CZ" sz="2400" b="1" dirty="0">
              <a:latin typeface="Times New Roman" pitchFamily="18" charset="0"/>
            </a:endParaRPr>
          </a:p>
          <a:p>
            <a:pPr algn="just" eaLnBrk="0" hangingPunct="0"/>
            <a:endParaRPr lang="cs-CZ" sz="2400" b="1" dirty="0">
              <a:latin typeface="Times New Roman" pitchFamily="18" charset="0"/>
            </a:endParaRPr>
          </a:p>
        </p:txBody>
      </p:sp>
      <p:graphicFrame>
        <p:nvGraphicFramePr>
          <p:cNvPr id="58372" name="Group 4"/>
          <p:cNvGraphicFramePr>
            <a:graphicFrameLocks noGrp="1"/>
          </p:cNvGraphicFramePr>
          <p:nvPr/>
        </p:nvGraphicFramePr>
        <p:xfrm>
          <a:off x="480813" y="3501008"/>
          <a:ext cx="8064500" cy="1439863"/>
        </p:xfrm>
        <a:graphic>
          <a:graphicData uri="http://schemas.openxmlformats.org/drawingml/2006/table">
            <a:tbl>
              <a:tblPr/>
              <a:tblGrid>
                <a:gridCol w="1295400">
                  <a:extLst>
                    <a:ext uri="{9D8B030D-6E8A-4147-A177-3AD203B41FA5}">
                      <a16:colId xmlns:a16="http://schemas.microsoft.com/office/drawing/2014/main" val="20000"/>
                    </a:ext>
                  </a:extLst>
                </a:gridCol>
                <a:gridCol w="1223963">
                  <a:extLst>
                    <a:ext uri="{9D8B030D-6E8A-4147-A177-3AD203B41FA5}">
                      <a16:colId xmlns:a16="http://schemas.microsoft.com/office/drawing/2014/main" val="20001"/>
                    </a:ext>
                  </a:extLst>
                </a:gridCol>
                <a:gridCol w="1108075">
                  <a:extLst>
                    <a:ext uri="{9D8B030D-6E8A-4147-A177-3AD203B41FA5}">
                      <a16:colId xmlns:a16="http://schemas.microsoft.com/office/drawing/2014/main" val="20002"/>
                    </a:ext>
                  </a:extLst>
                </a:gridCol>
                <a:gridCol w="1109662">
                  <a:extLst>
                    <a:ext uri="{9D8B030D-6E8A-4147-A177-3AD203B41FA5}">
                      <a16:colId xmlns:a16="http://schemas.microsoft.com/office/drawing/2014/main" val="20003"/>
                    </a:ext>
                  </a:extLst>
                </a:gridCol>
                <a:gridCol w="1109663">
                  <a:extLst>
                    <a:ext uri="{9D8B030D-6E8A-4147-A177-3AD203B41FA5}">
                      <a16:colId xmlns:a16="http://schemas.microsoft.com/office/drawing/2014/main" val="20004"/>
                    </a:ext>
                  </a:extLst>
                </a:gridCol>
                <a:gridCol w="1108075">
                  <a:extLst>
                    <a:ext uri="{9D8B030D-6E8A-4147-A177-3AD203B41FA5}">
                      <a16:colId xmlns:a16="http://schemas.microsoft.com/office/drawing/2014/main" val="20005"/>
                    </a:ext>
                  </a:extLst>
                </a:gridCol>
                <a:gridCol w="1109662">
                  <a:extLst>
                    <a:ext uri="{9D8B030D-6E8A-4147-A177-3AD203B41FA5}">
                      <a16:colId xmlns:a16="http://schemas.microsoft.com/office/drawing/2014/main" val="20006"/>
                    </a:ext>
                  </a:extLst>
                </a:gridCol>
              </a:tblGrid>
              <a:tr h="479425">
                <a:tc>
                  <a:txBody>
                    <a:bodyPr/>
                    <a:lstStyle/>
                    <a:p>
                      <a:pPr marL="0" marR="0" lvl="0" indent="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dirty="0">
                          <a:ln>
                            <a:noFill/>
                          </a:ln>
                          <a:solidFill>
                            <a:schemeClr val="tx1"/>
                          </a:solidFill>
                          <a:effectLst/>
                          <a:latin typeface="Times New Roman" pitchFamily="18" charset="0"/>
                          <a:cs typeface="Arial" pitchFamily="34" charset="0"/>
                        </a:rPr>
                        <a:t> (v tis. Kč)</a:t>
                      </a:r>
                      <a:endParaRPr kumimoji="0" lang="cs-CZ" sz="1600" b="1" i="0" u="none" strike="noStrike" cap="none" normalizeH="0" baseline="0" dirty="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Times New Roman" pitchFamily="18" charset="0"/>
                          <a:cs typeface="Arial" pitchFamily="34" charset="0"/>
                        </a:rPr>
                        <a:t>1</a:t>
                      </a: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Times New Roman" pitchFamily="18" charset="0"/>
                          <a:cs typeface="Arial" pitchFamily="34" charset="0"/>
                        </a:rPr>
                        <a:t>2</a:t>
                      </a: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Times New Roman" pitchFamily="18" charset="0"/>
                          <a:cs typeface="Arial" pitchFamily="34" charset="0"/>
                        </a:rPr>
                        <a:t>3</a:t>
                      </a: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Times New Roman" pitchFamily="18" charset="0"/>
                          <a:cs typeface="Arial" pitchFamily="34" charset="0"/>
                        </a:rPr>
                        <a:t>4</a:t>
                      </a: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Times New Roman" pitchFamily="18" charset="0"/>
                          <a:cs typeface="Arial" pitchFamily="34" charset="0"/>
                        </a:rPr>
                        <a:t>5</a:t>
                      </a: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Times New Roman" pitchFamily="18" charset="0"/>
                          <a:cs typeface="Arial" pitchFamily="34" charset="0"/>
                        </a:rPr>
                        <a:t>6</a:t>
                      </a: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1013">
                <a:tc>
                  <a:txBody>
                    <a:bodyPr/>
                    <a:lstStyle/>
                    <a:p>
                      <a:pPr marL="0" marR="0" lvl="0" indent="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Times New Roman" pitchFamily="18" charset="0"/>
                          <a:cs typeface="Arial" pitchFamily="34" charset="0"/>
                        </a:rPr>
                        <a:t>CF</a:t>
                      </a: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Times New Roman" pitchFamily="18" charset="0"/>
                          <a:cs typeface="Arial" pitchFamily="34" charset="0"/>
                        </a:rPr>
                        <a:t>300</a:t>
                      </a: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Times New Roman" pitchFamily="18" charset="0"/>
                          <a:cs typeface="Arial" pitchFamily="34" charset="0"/>
                        </a:rPr>
                        <a:t>600</a:t>
                      </a: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Times New Roman" pitchFamily="18" charset="0"/>
                          <a:cs typeface="Arial" pitchFamily="34" charset="0"/>
                        </a:rPr>
                        <a:t>400</a:t>
                      </a: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Times New Roman" pitchFamily="18" charset="0"/>
                          <a:cs typeface="Arial" pitchFamily="34" charset="0"/>
                        </a:rPr>
                        <a:t>300</a:t>
                      </a: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Times New Roman" pitchFamily="18" charset="0"/>
                          <a:cs typeface="Arial" pitchFamily="34" charset="0"/>
                        </a:rPr>
                        <a:t>200</a:t>
                      </a: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Times New Roman" pitchFamily="18" charset="0"/>
                          <a:cs typeface="Arial" pitchFamily="34" charset="0"/>
                        </a:rPr>
                        <a:t>100</a:t>
                      </a: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9425">
                <a:tc>
                  <a:txBody>
                    <a:bodyPr/>
                    <a:lstStyle/>
                    <a:p>
                      <a:pPr marL="0" marR="0" lvl="0" indent="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Times New Roman" pitchFamily="18" charset="0"/>
                          <a:cs typeface="Arial" pitchFamily="34" charset="0"/>
                        </a:rPr>
                        <a:t>DCF</a:t>
                      </a: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1" i="0" u="none" strike="noStrike" cap="none" normalizeH="0" baseline="0" dirty="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78052207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Zástupný symbol pro číslo snímku 3"/>
          <p:cNvSpPr>
            <a:spLocks noGrp="1"/>
          </p:cNvSpPr>
          <p:nvPr>
            <p:ph type="sldNum" sz="quarter" idx="12"/>
          </p:nvPr>
        </p:nvSpPr>
        <p:spPr/>
        <p:txBody>
          <a:bodyPr/>
          <a:lstStyle/>
          <a:p>
            <a:fld id="{262C4C17-AB19-4209-B91F-26ED6CFE36A9}" type="slidenum">
              <a:rPr lang="cs-CZ"/>
              <a:pPr/>
              <a:t>7</a:t>
            </a:fld>
            <a:endParaRPr lang="cs-CZ"/>
          </a:p>
        </p:txBody>
      </p:sp>
      <p:sp>
        <p:nvSpPr>
          <p:cNvPr id="62467" name="Text Box 3"/>
          <p:cNvSpPr txBox="1">
            <a:spLocks noChangeArrowheads="1"/>
          </p:cNvSpPr>
          <p:nvPr/>
        </p:nvSpPr>
        <p:spPr bwMode="auto">
          <a:xfrm>
            <a:off x="364617" y="1948517"/>
            <a:ext cx="8485695" cy="4708981"/>
          </a:xfrm>
          <a:prstGeom prst="rect">
            <a:avLst/>
          </a:prstGeom>
          <a:noFill/>
          <a:ln>
            <a:noFill/>
          </a:ln>
          <a:effectLst/>
          <a:extLst>
            <a:ext uri="{909E8E84-426E-40DD-AFC4-6F175D3DCCD1}">
              <a14:hiddenFill xmlns:a14="http://schemas.microsoft.com/office/drawing/2010/main">
                <a:gradFill rotWithShape="0">
                  <a:gsLst>
                    <a:gs pos="0">
                      <a:srgbClr val="0000FF"/>
                    </a:gs>
                    <a:gs pos="100000">
                      <a:srgbClr val="FFFFFF"/>
                    </a:gs>
                  </a:gsLst>
                  <a:lin ang="5400000" scaled="1"/>
                </a:gradFill>
              </a14:hiddenFill>
            </a:ext>
            <a:ext uri="{91240B29-F687-4F45-9708-019B960494DF}">
              <a14:hiddenLine xmlns:a14="http://schemas.microsoft.com/office/drawing/2010/main" w="9525">
                <a:solidFill>
                  <a:schemeClr val="bg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90500">
              <a:defRPr>
                <a:solidFill>
                  <a:schemeClr val="tx1"/>
                </a:solidFill>
                <a:latin typeface="Arial" pitchFamily="34" charset="0"/>
              </a:defRPr>
            </a:lvl1pPr>
            <a:lvl2pPr marL="2646363" indent="-457200">
              <a:defRPr>
                <a:solidFill>
                  <a:schemeClr val="tx1"/>
                </a:solidFill>
                <a:latin typeface="Arial" pitchFamily="34" charset="0"/>
              </a:defRPr>
            </a:lvl2pPr>
            <a:lvl3pPr marL="2836863" indent="-457200">
              <a:defRPr>
                <a:solidFill>
                  <a:schemeClr val="tx1"/>
                </a:solidFill>
                <a:latin typeface="Arial" pitchFamily="34" charset="0"/>
              </a:defRPr>
            </a:lvl3pPr>
            <a:lvl4pPr marL="3027363" indent="-457200">
              <a:defRPr>
                <a:solidFill>
                  <a:schemeClr val="tx1"/>
                </a:solidFill>
                <a:latin typeface="Arial" pitchFamily="34" charset="0"/>
              </a:defRPr>
            </a:lvl4pPr>
            <a:lvl5pPr marL="3217863" indent="-457200">
              <a:defRPr>
                <a:solidFill>
                  <a:schemeClr val="tx1"/>
                </a:solidFill>
                <a:latin typeface="Arial" pitchFamily="34" charset="0"/>
              </a:defRPr>
            </a:lvl5pPr>
            <a:lvl6pPr marL="3675063" indent="-457200" fontAlgn="base">
              <a:spcBef>
                <a:spcPct val="0"/>
              </a:spcBef>
              <a:spcAft>
                <a:spcPct val="0"/>
              </a:spcAft>
              <a:defRPr>
                <a:solidFill>
                  <a:schemeClr val="tx1"/>
                </a:solidFill>
                <a:latin typeface="Arial" pitchFamily="34" charset="0"/>
              </a:defRPr>
            </a:lvl6pPr>
            <a:lvl7pPr marL="4132263" indent="-457200" fontAlgn="base">
              <a:spcBef>
                <a:spcPct val="0"/>
              </a:spcBef>
              <a:spcAft>
                <a:spcPct val="0"/>
              </a:spcAft>
              <a:defRPr>
                <a:solidFill>
                  <a:schemeClr val="tx1"/>
                </a:solidFill>
                <a:latin typeface="Arial" pitchFamily="34" charset="0"/>
              </a:defRPr>
            </a:lvl7pPr>
            <a:lvl8pPr marL="4589463" indent="-457200" fontAlgn="base">
              <a:spcBef>
                <a:spcPct val="0"/>
              </a:spcBef>
              <a:spcAft>
                <a:spcPct val="0"/>
              </a:spcAft>
              <a:defRPr>
                <a:solidFill>
                  <a:schemeClr val="tx1"/>
                </a:solidFill>
                <a:latin typeface="Arial" pitchFamily="34" charset="0"/>
              </a:defRPr>
            </a:lvl8pPr>
            <a:lvl9pPr marL="5046663" indent="-457200" fontAlgn="base">
              <a:spcBef>
                <a:spcPct val="0"/>
              </a:spcBef>
              <a:spcAft>
                <a:spcPct val="0"/>
              </a:spcAft>
              <a:defRPr>
                <a:solidFill>
                  <a:schemeClr val="tx1"/>
                </a:solidFill>
                <a:latin typeface="Arial" pitchFamily="34" charset="0"/>
              </a:defRPr>
            </a:lvl9pPr>
          </a:lstStyle>
          <a:p>
            <a:pPr algn="just" eaLnBrk="0" hangingPunct="0"/>
            <a:r>
              <a:rPr lang="cs-CZ" sz="2000" b="1" dirty="0">
                <a:latin typeface="Times New Roman" pitchFamily="18" charset="0"/>
              </a:rPr>
              <a:t>Investiční varianta A předpokládá počáteční kapitálový výdaj 1 mil. Kč. Rozložení peněžních toků viz. následující tabulka. Náklady na kapitál činí 10 %, doba životnosti investice se předpokládá 6 let. Vyhodnoťte variantu z pohledu času.</a:t>
            </a:r>
          </a:p>
          <a:p>
            <a:pPr algn="just" eaLnBrk="0" hangingPunct="0"/>
            <a:endParaRPr lang="cs-CZ" sz="2000" b="1" dirty="0">
              <a:latin typeface="Times New Roman" pitchFamily="18" charset="0"/>
            </a:endParaRPr>
          </a:p>
          <a:p>
            <a:pPr algn="just" eaLnBrk="0" hangingPunct="0"/>
            <a:endParaRPr lang="cs-CZ" sz="2000" b="1" dirty="0">
              <a:latin typeface="Times New Roman" pitchFamily="18" charset="0"/>
            </a:endParaRPr>
          </a:p>
          <a:p>
            <a:pPr algn="just" eaLnBrk="0" hangingPunct="0"/>
            <a:endParaRPr lang="cs-CZ" sz="2000" b="1" dirty="0">
              <a:latin typeface="Times New Roman" pitchFamily="18" charset="0"/>
            </a:endParaRPr>
          </a:p>
          <a:p>
            <a:pPr algn="just" eaLnBrk="0" hangingPunct="0"/>
            <a:endParaRPr lang="cs-CZ" sz="2000" b="1" dirty="0">
              <a:latin typeface="Times New Roman" pitchFamily="18" charset="0"/>
            </a:endParaRPr>
          </a:p>
          <a:p>
            <a:pPr algn="just" eaLnBrk="0" hangingPunct="0"/>
            <a:endParaRPr lang="cs-CZ" sz="2000" b="1" dirty="0">
              <a:latin typeface="Times New Roman" pitchFamily="18" charset="0"/>
            </a:endParaRPr>
          </a:p>
          <a:p>
            <a:pPr algn="just" eaLnBrk="0" hangingPunct="0"/>
            <a:endParaRPr lang="cs-CZ" sz="2000" b="1" dirty="0">
              <a:latin typeface="Times New Roman" pitchFamily="18" charset="0"/>
            </a:endParaRPr>
          </a:p>
          <a:p>
            <a:pPr algn="just" eaLnBrk="0" hangingPunct="0"/>
            <a:r>
              <a:rPr lang="cs-CZ" sz="2000" b="1" dirty="0">
                <a:latin typeface="Times New Roman" pitchFamily="18" charset="0"/>
              </a:rPr>
              <a:t>SHCF=</a:t>
            </a:r>
          </a:p>
          <a:p>
            <a:pPr algn="just" eaLnBrk="0" hangingPunct="0"/>
            <a:endParaRPr lang="cs-CZ" sz="2000" b="1" dirty="0">
              <a:latin typeface="Times New Roman" pitchFamily="18" charset="0"/>
            </a:endParaRPr>
          </a:p>
          <a:p>
            <a:pPr algn="just" eaLnBrk="0" hangingPunct="0"/>
            <a:r>
              <a:rPr lang="cs-CZ" sz="2000" b="1" dirty="0">
                <a:latin typeface="Times New Roman" pitchFamily="18" charset="0"/>
              </a:rPr>
              <a:t>Srovnejte:</a:t>
            </a:r>
          </a:p>
          <a:p>
            <a:pPr algn="just" eaLnBrk="0" hangingPunct="0"/>
            <a:r>
              <a:rPr lang="cs-CZ" sz="2000" b="1" dirty="0">
                <a:latin typeface="Times New Roman" pitchFamily="18" charset="0"/>
              </a:rPr>
              <a:t>Nediskontované CF =</a:t>
            </a:r>
          </a:p>
          <a:p>
            <a:pPr algn="just" eaLnBrk="0" hangingPunct="0"/>
            <a:endParaRPr lang="cs-CZ" sz="2000" b="1" dirty="0">
              <a:latin typeface="Times New Roman" pitchFamily="18" charset="0"/>
            </a:endParaRPr>
          </a:p>
        </p:txBody>
      </p:sp>
      <p:graphicFrame>
        <p:nvGraphicFramePr>
          <p:cNvPr id="62468" name="Group 4"/>
          <p:cNvGraphicFramePr>
            <a:graphicFrameLocks noGrp="1"/>
          </p:cNvGraphicFramePr>
          <p:nvPr>
            <p:extLst>
              <p:ext uri="{D42A27DB-BD31-4B8C-83A1-F6EECF244321}">
                <p14:modId xmlns:p14="http://schemas.microsoft.com/office/powerpoint/2010/main" val="3662075630"/>
              </p:ext>
            </p:extLst>
          </p:nvPr>
        </p:nvGraphicFramePr>
        <p:xfrm>
          <a:off x="539750" y="3284538"/>
          <a:ext cx="8064500" cy="1439863"/>
        </p:xfrm>
        <a:graphic>
          <a:graphicData uri="http://schemas.openxmlformats.org/drawingml/2006/table">
            <a:tbl>
              <a:tblPr/>
              <a:tblGrid>
                <a:gridCol w="1295400">
                  <a:extLst>
                    <a:ext uri="{9D8B030D-6E8A-4147-A177-3AD203B41FA5}">
                      <a16:colId xmlns:a16="http://schemas.microsoft.com/office/drawing/2014/main" val="20000"/>
                    </a:ext>
                  </a:extLst>
                </a:gridCol>
                <a:gridCol w="1223963">
                  <a:extLst>
                    <a:ext uri="{9D8B030D-6E8A-4147-A177-3AD203B41FA5}">
                      <a16:colId xmlns:a16="http://schemas.microsoft.com/office/drawing/2014/main" val="20001"/>
                    </a:ext>
                  </a:extLst>
                </a:gridCol>
                <a:gridCol w="1108075">
                  <a:extLst>
                    <a:ext uri="{9D8B030D-6E8A-4147-A177-3AD203B41FA5}">
                      <a16:colId xmlns:a16="http://schemas.microsoft.com/office/drawing/2014/main" val="20002"/>
                    </a:ext>
                  </a:extLst>
                </a:gridCol>
                <a:gridCol w="1109662">
                  <a:extLst>
                    <a:ext uri="{9D8B030D-6E8A-4147-A177-3AD203B41FA5}">
                      <a16:colId xmlns:a16="http://schemas.microsoft.com/office/drawing/2014/main" val="20003"/>
                    </a:ext>
                  </a:extLst>
                </a:gridCol>
                <a:gridCol w="1109663">
                  <a:extLst>
                    <a:ext uri="{9D8B030D-6E8A-4147-A177-3AD203B41FA5}">
                      <a16:colId xmlns:a16="http://schemas.microsoft.com/office/drawing/2014/main" val="20004"/>
                    </a:ext>
                  </a:extLst>
                </a:gridCol>
                <a:gridCol w="1108075">
                  <a:extLst>
                    <a:ext uri="{9D8B030D-6E8A-4147-A177-3AD203B41FA5}">
                      <a16:colId xmlns:a16="http://schemas.microsoft.com/office/drawing/2014/main" val="20005"/>
                    </a:ext>
                  </a:extLst>
                </a:gridCol>
                <a:gridCol w="1109662">
                  <a:extLst>
                    <a:ext uri="{9D8B030D-6E8A-4147-A177-3AD203B41FA5}">
                      <a16:colId xmlns:a16="http://schemas.microsoft.com/office/drawing/2014/main" val="20006"/>
                    </a:ext>
                  </a:extLst>
                </a:gridCol>
              </a:tblGrid>
              <a:tr h="479425">
                <a:tc>
                  <a:txBody>
                    <a:bodyPr/>
                    <a:lstStyle/>
                    <a:p>
                      <a:pPr marL="0" marR="0" lvl="0" indent="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Times New Roman" pitchFamily="18" charset="0"/>
                          <a:cs typeface="Arial" pitchFamily="34" charset="0"/>
                        </a:rPr>
                        <a:t> (v tis. Kč)</a:t>
                      </a: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Times New Roman" pitchFamily="18" charset="0"/>
                          <a:cs typeface="Arial" pitchFamily="34" charset="0"/>
                        </a:rPr>
                        <a:t>1</a:t>
                      </a: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Times New Roman" pitchFamily="18" charset="0"/>
                          <a:cs typeface="Arial" pitchFamily="34" charset="0"/>
                        </a:rPr>
                        <a:t>2</a:t>
                      </a: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Times New Roman" pitchFamily="18" charset="0"/>
                          <a:cs typeface="Arial" pitchFamily="34" charset="0"/>
                        </a:rPr>
                        <a:t>3</a:t>
                      </a: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Times New Roman" pitchFamily="18" charset="0"/>
                          <a:cs typeface="Arial" pitchFamily="34" charset="0"/>
                        </a:rPr>
                        <a:t>4</a:t>
                      </a: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Times New Roman" pitchFamily="18" charset="0"/>
                          <a:cs typeface="Arial" pitchFamily="34" charset="0"/>
                        </a:rPr>
                        <a:t>5</a:t>
                      </a: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Times New Roman" pitchFamily="18" charset="0"/>
                          <a:cs typeface="Arial" pitchFamily="34" charset="0"/>
                        </a:rPr>
                        <a:t>6</a:t>
                      </a: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1013">
                <a:tc>
                  <a:txBody>
                    <a:bodyPr/>
                    <a:lstStyle/>
                    <a:p>
                      <a:pPr marL="0" marR="0" lvl="0" indent="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Times New Roman" pitchFamily="18" charset="0"/>
                          <a:cs typeface="Arial" pitchFamily="34" charset="0"/>
                        </a:rPr>
                        <a:t>CF</a:t>
                      </a: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Times New Roman" pitchFamily="18" charset="0"/>
                          <a:cs typeface="Arial" pitchFamily="34" charset="0"/>
                        </a:rPr>
                        <a:t>300</a:t>
                      </a: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Times New Roman" pitchFamily="18" charset="0"/>
                          <a:cs typeface="Arial" pitchFamily="34" charset="0"/>
                        </a:rPr>
                        <a:t>600</a:t>
                      </a: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Times New Roman" pitchFamily="18" charset="0"/>
                          <a:cs typeface="Arial" pitchFamily="34" charset="0"/>
                        </a:rPr>
                        <a:t>400</a:t>
                      </a: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Times New Roman" pitchFamily="18" charset="0"/>
                          <a:cs typeface="Arial" pitchFamily="34" charset="0"/>
                        </a:rPr>
                        <a:t>300</a:t>
                      </a: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Times New Roman" pitchFamily="18" charset="0"/>
                          <a:cs typeface="Arial" pitchFamily="34" charset="0"/>
                        </a:rPr>
                        <a:t>200</a:t>
                      </a: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Times New Roman" pitchFamily="18" charset="0"/>
                          <a:cs typeface="Arial" pitchFamily="34" charset="0"/>
                        </a:rPr>
                        <a:t>100</a:t>
                      </a: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9425">
                <a:tc>
                  <a:txBody>
                    <a:bodyPr/>
                    <a:lstStyle/>
                    <a:p>
                      <a:pPr marL="0" marR="0" lvl="0" indent="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Times New Roman" pitchFamily="18" charset="0"/>
                          <a:cs typeface="Arial" pitchFamily="34" charset="0"/>
                        </a:rPr>
                        <a:t>DCF</a:t>
                      </a:r>
                      <a:endParaRPr kumimoji="0" lang="cs-CZ" sz="1600" b="1"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1" i="0" u="none" strike="noStrike" cap="none" normalizeH="0" baseline="0" dirty="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1" i="0" u="none" strike="noStrike" cap="none" normalizeH="0" baseline="0" dirty="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1" i="0" u="none" strike="noStrike" cap="none" normalizeH="0" baseline="0" dirty="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1" i="0" u="none" strike="noStrike" cap="none" normalizeH="0" baseline="0" dirty="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1" i="0" u="none" strike="noStrike" cap="none" normalizeH="0" baseline="0" dirty="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1" i="0" u="none" strike="noStrike" cap="none" normalizeH="0" baseline="0" dirty="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62502" name="Text Box 38"/>
          <p:cNvSpPr txBox="1">
            <a:spLocks noChangeArrowheads="1"/>
          </p:cNvSpPr>
          <p:nvPr/>
        </p:nvSpPr>
        <p:spPr bwMode="auto">
          <a:xfrm>
            <a:off x="468313" y="484449"/>
            <a:ext cx="8382000" cy="946151"/>
          </a:xfrm>
          <a:prstGeom prst="rect">
            <a:avLst/>
          </a:prstGeom>
          <a:noFill/>
          <a:ln>
            <a:noFill/>
          </a:ln>
          <a:effectLst/>
          <a:extLst>
            <a:ext uri="{909E8E84-426E-40DD-AFC4-6F175D3DCCD1}">
              <a14:hiddenFill xmlns:a14="http://schemas.microsoft.com/office/drawing/2010/main">
                <a:gradFill rotWithShape="0">
                  <a:gsLst>
                    <a:gs pos="0">
                      <a:srgbClr val="0000FF"/>
                    </a:gs>
                    <a:gs pos="100000">
                      <a:srgbClr val="FFFFFF"/>
                    </a:gs>
                  </a:gsLst>
                  <a:lin ang="5400000" scaled="1"/>
                </a:gradFill>
              </a14:hiddenFill>
            </a:ext>
            <a:ext uri="{91240B29-F687-4F45-9708-019B960494DF}">
              <a14:hiddenLine xmlns:a14="http://schemas.microsoft.com/office/drawing/2010/main" w="9525">
                <a:solidFill>
                  <a:schemeClr val="bg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cs-CZ" sz="2800" b="1" dirty="0">
                <a:solidFill>
                  <a:schemeClr val="tx2"/>
                </a:solidFill>
                <a:latin typeface="Times New Roman" pitchFamily="18" charset="0"/>
              </a:rPr>
              <a:t>Výpočet současné hodnoty očekávaných peněžních příjmů (cash </a:t>
            </a:r>
            <a:r>
              <a:rPr lang="cs-CZ" sz="2800" b="1" dirty="0" err="1">
                <a:solidFill>
                  <a:schemeClr val="tx2"/>
                </a:solidFill>
                <a:latin typeface="Times New Roman" pitchFamily="18" charset="0"/>
              </a:rPr>
              <a:t>flow</a:t>
            </a:r>
            <a:r>
              <a:rPr lang="cs-CZ" sz="2800" b="1" dirty="0">
                <a:solidFill>
                  <a:schemeClr val="tx2"/>
                </a:solidFill>
                <a:latin typeface="Times New Roman" pitchFamily="18" charset="0"/>
              </a:rPr>
              <a:t>) – příklad č. 2</a:t>
            </a:r>
          </a:p>
        </p:txBody>
      </p:sp>
    </p:spTree>
    <p:extLst>
      <p:ext uri="{BB962C8B-B14F-4D97-AF65-F5344CB8AC3E}">
        <p14:creationId xmlns:p14="http://schemas.microsoft.com/office/powerpoint/2010/main" val="12590905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2467">
                                            <p:txEl>
                                              <p:pRg st="9" end="9"/>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246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Zástupný symbol pro číslo snímku 6"/>
          <p:cNvSpPr>
            <a:spLocks noGrp="1"/>
          </p:cNvSpPr>
          <p:nvPr>
            <p:ph type="sldNum" sz="quarter" idx="12"/>
          </p:nvPr>
        </p:nvSpPr>
        <p:spPr/>
        <p:txBody>
          <a:bodyPr/>
          <a:lstStyle/>
          <a:p>
            <a:fld id="{75E69CBC-AE36-421A-83AA-CCDC5673799A}" type="slidenum">
              <a:rPr lang="cs-CZ"/>
              <a:pPr/>
              <a:t>8</a:t>
            </a:fld>
            <a:endParaRPr lang="cs-CZ"/>
          </a:p>
        </p:txBody>
      </p:sp>
      <p:sp>
        <p:nvSpPr>
          <p:cNvPr id="126978" name="Text Box 2"/>
          <p:cNvSpPr txBox="1">
            <a:spLocks noChangeArrowheads="1"/>
          </p:cNvSpPr>
          <p:nvPr/>
        </p:nvSpPr>
        <p:spPr bwMode="auto">
          <a:xfrm>
            <a:off x="495300" y="709869"/>
            <a:ext cx="8382000" cy="641350"/>
          </a:xfrm>
          <a:prstGeom prst="rect">
            <a:avLst/>
          </a:prstGeom>
          <a:noFill/>
          <a:ln>
            <a:noFill/>
          </a:ln>
          <a:effectLst/>
          <a:extLst>
            <a:ext uri="{909E8E84-426E-40DD-AFC4-6F175D3DCCD1}">
              <a14:hiddenFill xmlns:a14="http://schemas.microsoft.com/office/drawing/2010/main">
                <a:gradFill rotWithShape="0">
                  <a:gsLst>
                    <a:gs pos="0">
                      <a:srgbClr val="0000FF"/>
                    </a:gs>
                    <a:gs pos="100000">
                      <a:srgbClr val="FFFFFF"/>
                    </a:gs>
                  </a:gsLst>
                  <a:lin ang="5400000" scaled="1"/>
                </a:gradFill>
              </a14:hiddenFill>
            </a:ext>
            <a:ext uri="{91240B29-F687-4F45-9708-019B960494DF}">
              <a14:hiddenLine xmlns:a14="http://schemas.microsoft.com/office/drawing/2010/main" w="9525">
                <a:solidFill>
                  <a:schemeClr val="bg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cs-CZ" sz="3600" b="1" dirty="0">
                <a:solidFill>
                  <a:schemeClr val="tx2"/>
                </a:solidFill>
                <a:latin typeface="Times New Roman" pitchFamily="18" charset="0"/>
              </a:rPr>
              <a:t>Příklad č. 2 - pokračování</a:t>
            </a:r>
          </a:p>
        </p:txBody>
      </p:sp>
      <p:graphicFrame>
        <p:nvGraphicFramePr>
          <p:cNvPr id="126980" name="Group 4"/>
          <p:cNvGraphicFramePr>
            <a:graphicFrameLocks noGrp="1"/>
          </p:cNvGraphicFramePr>
          <p:nvPr>
            <p:ph sz="half" idx="2"/>
          </p:nvPr>
        </p:nvGraphicFramePr>
        <p:xfrm>
          <a:off x="395288" y="2781300"/>
          <a:ext cx="8424862" cy="2447926"/>
        </p:xfrm>
        <a:graphic>
          <a:graphicData uri="http://schemas.openxmlformats.org/drawingml/2006/table">
            <a:tbl>
              <a:tblPr/>
              <a:tblGrid>
                <a:gridCol w="985837">
                  <a:extLst>
                    <a:ext uri="{9D8B030D-6E8A-4147-A177-3AD203B41FA5}">
                      <a16:colId xmlns:a16="http://schemas.microsoft.com/office/drawing/2014/main" val="20000"/>
                    </a:ext>
                  </a:extLst>
                </a:gridCol>
                <a:gridCol w="1254125">
                  <a:extLst>
                    <a:ext uri="{9D8B030D-6E8A-4147-A177-3AD203B41FA5}">
                      <a16:colId xmlns:a16="http://schemas.microsoft.com/office/drawing/2014/main" val="20001"/>
                    </a:ext>
                  </a:extLst>
                </a:gridCol>
                <a:gridCol w="985838">
                  <a:extLst>
                    <a:ext uri="{9D8B030D-6E8A-4147-A177-3AD203B41FA5}">
                      <a16:colId xmlns:a16="http://schemas.microsoft.com/office/drawing/2014/main" val="20002"/>
                    </a:ext>
                  </a:extLst>
                </a:gridCol>
                <a:gridCol w="987425">
                  <a:extLst>
                    <a:ext uri="{9D8B030D-6E8A-4147-A177-3AD203B41FA5}">
                      <a16:colId xmlns:a16="http://schemas.microsoft.com/office/drawing/2014/main" val="20003"/>
                    </a:ext>
                  </a:extLst>
                </a:gridCol>
                <a:gridCol w="985837">
                  <a:extLst>
                    <a:ext uri="{9D8B030D-6E8A-4147-A177-3AD203B41FA5}">
                      <a16:colId xmlns:a16="http://schemas.microsoft.com/office/drawing/2014/main" val="20004"/>
                    </a:ext>
                  </a:extLst>
                </a:gridCol>
                <a:gridCol w="985838">
                  <a:extLst>
                    <a:ext uri="{9D8B030D-6E8A-4147-A177-3AD203B41FA5}">
                      <a16:colId xmlns:a16="http://schemas.microsoft.com/office/drawing/2014/main" val="20005"/>
                    </a:ext>
                  </a:extLst>
                </a:gridCol>
                <a:gridCol w="985837">
                  <a:extLst>
                    <a:ext uri="{9D8B030D-6E8A-4147-A177-3AD203B41FA5}">
                      <a16:colId xmlns:a16="http://schemas.microsoft.com/office/drawing/2014/main" val="20006"/>
                    </a:ext>
                  </a:extLst>
                </a:gridCol>
                <a:gridCol w="1254125">
                  <a:extLst>
                    <a:ext uri="{9D8B030D-6E8A-4147-A177-3AD203B41FA5}">
                      <a16:colId xmlns:a16="http://schemas.microsoft.com/office/drawing/2014/main" val="20007"/>
                    </a:ext>
                  </a:extLst>
                </a:gridCol>
              </a:tblGrid>
              <a:tr h="488950">
                <a:tc>
                  <a:txBody>
                    <a:bodyPr/>
                    <a:lstStyle/>
                    <a:p>
                      <a:pPr marL="342900" marR="0" lvl="0" indent="-34290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 </a:t>
                      </a: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1</a:t>
                      </a: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2</a:t>
                      </a: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3</a:t>
                      </a: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4</a:t>
                      </a: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5</a:t>
                      </a: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6</a:t>
                      </a: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 CF</a:t>
                      </a: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90538">
                <a:tc>
                  <a:txBody>
                    <a:bodyPr/>
                    <a:lstStyle/>
                    <a:p>
                      <a:pPr marL="342900" marR="0" lvl="0" indent="-34290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CF A</a:t>
                      </a: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300</a:t>
                      </a: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600</a:t>
                      </a: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400</a:t>
                      </a: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300</a:t>
                      </a: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200</a:t>
                      </a: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100</a:t>
                      </a: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p>
                      <a:pPr marL="342900" marR="0" lvl="0" indent="-34290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DCF A</a:t>
                      </a: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90538">
                <a:tc>
                  <a:txBody>
                    <a:bodyPr/>
                    <a:lstStyle/>
                    <a:p>
                      <a:pPr marL="342900" marR="0" lvl="0" indent="-34290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CF B</a:t>
                      </a: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100</a:t>
                      </a: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200</a:t>
                      </a: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300</a:t>
                      </a: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400</a:t>
                      </a: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500</a:t>
                      </a: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600</a:t>
                      </a: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p>
                      <a:pPr marL="342900" marR="0" lvl="0" indent="-34290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600" b="1" i="0" u="none" strike="noStrike" cap="none" normalizeH="0" baseline="0">
                          <a:ln>
                            <a:noFill/>
                          </a:ln>
                          <a:solidFill>
                            <a:schemeClr val="tx1"/>
                          </a:solidFill>
                          <a:effectLst/>
                          <a:latin typeface="Verdana" pitchFamily="34" charset="0"/>
                          <a:cs typeface="Arial" pitchFamily="34" charset="0"/>
                        </a:rPr>
                        <a:t>DCF B</a:t>
                      </a: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600" b="1"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27039" name="Rectangle 63"/>
          <p:cNvSpPr>
            <a:spLocks noGrp="1" noChangeArrowheads="1"/>
          </p:cNvSpPr>
          <p:nvPr>
            <p:ph type="body" sz="half" idx="1"/>
          </p:nvPr>
        </p:nvSpPr>
        <p:spPr>
          <a:xfrm>
            <a:off x="441325" y="1484784"/>
            <a:ext cx="8435975" cy="1181100"/>
          </a:xfrm>
          <a:noFill/>
          <a:ln/>
        </p:spPr>
        <p:txBody>
          <a:bodyPr/>
          <a:lstStyle/>
          <a:p>
            <a:r>
              <a:rPr lang="cs-CZ" sz="1800" b="1" dirty="0"/>
              <a:t>Uvažujte nyní s další investiční variantou B, která má stejný počáteční kapitálový výdaj 1 mil. Kč, liší se pouze rozložením peněžních toků (viz. tabulka). Zhodnoťte obě varianty z pohledu času.</a:t>
            </a:r>
          </a:p>
        </p:txBody>
      </p:sp>
    </p:spTree>
    <p:extLst>
      <p:ext uri="{BB962C8B-B14F-4D97-AF65-F5344CB8AC3E}">
        <p14:creationId xmlns:p14="http://schemas.microsoft.com/office/powerpoint/2010/main" val="196227875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Zástupný symbol pro číslo snímku 3"/>
          <p:cNvSpPr>
            <a:spLocks noGrp="1"/>
          </p:cNvSpPr>
          <p:nvPr>
            <p:ph type="sldNum" sz="quarter" idx="12"/>
          </p:nvPr>
        </p:nvSpPr>
        <p:spPr/>
        <p:txBody>
          <a:bodyPr/>
          <a:lstStyle/>
          <a:p>
            <a:fld id="{F77AC671-87B6-41BA-A522-677983CF5149}" type="slidenum">
              <a:rPr lang="cs-CZ"/>
              <a:pPr/>
              <a:t>9</a:t>
            </a:fld>
            <a:endParaRPr lang="cs-CZ"/>
          </a:p>
        </p:txBody>
      </p:sp>
      <p:sp>
        <p:nvSpPr>
          <p:cNvPr id="124930" name="Text Box 2"/>
          <p:cNvSpPr txBox="1">
            <a:spLocks noChangeArrowheads="1"/>
          </p:cNvSpPr>
          <p:nvPr/>
        </p:nvSpPr>
        <p:spPr bwMode="auto">
          <a:xfrm>
            <a:off x="468313" y="603914"/>
            <a:ext cx="8382000" cy="946151"/>
          </a:xfrm>
          <a:prstGeom prst="rect">
            <a:avLst/>
          </a:prstGeom>
          <a:noFill/>
          <a:ln>
            <a:noFill/>
          </a:ln>
          <a:effectLst/>
          <a:extLst>
            <a:ext uri="{909E8E84-426E-40DD-AFC4-6F175D3DCCD1}">
              <a14:hiddenFill xmlns:a14="http://schemas.microsoft.com/office/drawing/2010/main">
                <a:gradFill rotWithShape="0">
                  <a:gsLst>
                    <a:gs pos="0">
                      <a:srgbClr val="0000FF"/>
                    </a:gs>
                    <a:gs pos="100000">
                      <a:srgbClr val="FFFFFF"/>
                    </a:gs>
                  </a:gsLst>
                  <a:lin ang="5400000" scaled="1"/>
                </a:gradFill>
              </a14:hiddenFill>
            </a:ext>
            <a:ext uri="{91240B29-F687-4F45-9708-019B960494DF}">
              <a14:hiddenLine xmlns:a14="http://schemas.microsoft.com/office/drawing/2010/main" w="9525" algn="ctr">
                <a:solidFill>
                  <a:schemeClr val="bg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cs-CZ" sz="2800" b="1" dirty="0">
                <a:solidFill>
                  <a:schemeClr val="tx2"/>
                </a:solidFill>
                <a:latin typeface="Times New Roman" pitchFamily="18" charset="0"/>
              </a:rPr>
              <a:t>Výpočet současné hodnoty očekávaných peněžních příjmů (cash </a:t>
            </a:r>
            <a:r>
              <a:rPr lang="cs-CZ" sz="2800" b="1" dirty="0" err="1">
                <a:solidFill>
                  <a:schemeClr val="tx2"/>
                </a:solidFill>
                <a:latin typeface="Times New Roman" pitchFamily="18" charset="0"/>
              </a:rPr>
              <a:t>flow</a:t>
            </a:r>
            <a:r>
              <a:rPr lang="cs-CZ" sz="2800" b="1" dirty="0">
                <a:solidFill>
                  <a:schemeClr val="tx2"/>
                </a:solidFill>
                <a:latin typeface="Times New Roman" pitchFamily="18" charset="0"/>
              </a:rPr>
              <a:t>) – příklad 3.</a:t>
            </a:r>
          </a:p>
        </p:txBody>
      </p:sp>
      <p:sp>
        <p:nvSpPr>
          <p:cNvPr id="124931" name="Text Box 3"/>
          <p:cNvSpPr txBox="1">
            <a:spLocks noChangeArrowheads="1"/>
          </p:cNvSpPr>
          <p:nvPr/>
        </p:nvSpPr>
        <p:spPr bwMode="auto">
          <a:xfrm>
            <a:off x="323528" y="1509453"/>
            <a:ext cx="8293993" cy="4893647"/>
          </a:xfrm>
          <a:prstGeom prst="rect">
            <a:avLst/>
          </a:prstGeom>
          <a:noFill/>
          <a:ln>
            <a:noFill/>
          </a:ln>
          <a:effectLst/>
          <a:extLst>
            <a:ext uri="{909E8E84-426E-40DD-AFC4-6F175D3DCCD1}">
              <a14:hiddenFill xmlns:a14="http://schemas.microsoft.com/office/drawing/2010/main">
                <a:gradFill rotWithShape="0">
                  <a:gsLst>
                    <a:gs pos="0">
                      <a:srgbClr val="0000FF"/>
                    </a:gs>
                    <a:gs pos="100000">
                      <a:srgbClr val="FFFFFF"/>
                    </a:gs>
                  </a:gsLst>
                  <a:lin ang="5400000" scaled="1"/>
                </a:gradFill>
              </a14:hiddenFill>
            </a:ext>
            <a:ext uri="{91240B29-F687-4F45-9708-019B960494DF}">
              <a14:hiddenLine xmlns:a14="http://schemas.microsoft.com/office/drawing/2010/main" w="9525">
                <a:solidFill>
                  <a:schemeClr val="bg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90500">
              <a:defRPr>
                <a:solidFill>
                  <a:schemeClr val="tx1"/>
                </a:solidFill>
                <a:latin typeface="Arial" pitchFamily="34" charset="0"/>
              </a:defRPr>
            </a:lvl1pPr>
            <a:lvl2pPr marL="2646363" indent="-457200">
              <a:defRPr>
                <a:solidFill>
                  <a:schemeClr val="tx1"/>
                </a:solidFill>
                <a:latin typeface="Arial" pitchFamily="34" charset="0"/>
              </a:defRPr>
            </a:lvl2pPr>
            <a:lvl3pPr marL="2836863" indent="-457200">
              <a:defRPr>
                <a:solidFill>
                  <a:schemeClr val="tx1"/>
                </a:solidFill>
                <a:latin typeface="Arial" pitchFamily="34" charset="0"/>
              </a:defRPr>
            </a:lvl3pPr>
            <a:lvl4pPr marL="3027363" indent="-457200">
              <a:defRPr>
                <a:solidFill>
                  <a:schemeClr val="tx1"/>
                </a:solidFill>
                <a:latin typeface="Arial" pitchFamily="34" charset="0"/>
              </a:defRPr>
            </a:lvl4pPr>
            <a:lvl5pPr marL="3217863" indent="-457200">
              <a:defRPr>
                <a:solidFill>
                  <a:schemeClr val="tx1"/>
                </a:solidFill>
                <a:latin typeface="Arial" pitchFamily="34" charset="0"/>
              </a:defRPr>
            </a:lvl5pPr>
            <a:lvl6pPr marL="3675063" indent="-457200" fontAlgn="base">
              <a:spcBef>
                <a:spcPct val="0"/>
              </a:spcBef>
              <a:spcAft>
                <a:spcPct val="0"/>
              </a:spcAft>
              <a:defRPr>
                <a:solidFill>
                  <a:schemeClr val="tx1"/>
                </a:solidFill>
                <a:latin typeface="Arial" pitchFamily="34" charset="0"/>
              </a:defRPr>
            </a:lvl6pPr>
            <a:lvl7pPr marL="4132263" indent="-457200" fontAlgn="base">
              <a:spcBef>
                <a:spcPct val="0"/>
              </a:spcBef>
              <a:spcAft>
                <a:spcPct val="0"/>
              </a:spcAft>
              <a:defRPr>
                <a:solidFill>
                  <a:schemeClr val="tx1"/>
                </a:solidFill>
                <a:latin typeface="Arial" pitchFamily="34" charset="0"/>
              </a:defRPr>
            </a:lvl7pPr>
            <a:lvl8pPr marL="4589463" indent="-457200" fontAlgn="base">
              <a:spcBef>
                <a:spcPct val="0"/>
              </a:spcBef>
              <a:spcAft>
                <a:spcPct val="0"/>
              </a:spcAft>
              <a:defRPr>
                <a:solidFill>
                  <a:schemeClr val="tx1"/>
                </a:solidFill>
                <a:latin typeface="Arial" pitchFamily="34" charset="0"/>
              </a:defRPr>
            </a:lvl8pPr>
            <a:lvl9pPr marL="5046663" indent="-457200" fontAlgn="base">
              <a:spcBef>
                <a:spcPct val="0"/>
              </a:spcBef>
              <a:spcAft>
                <a:spcPct val="0"/>
              </a:spcAft>
              <a:defRPr>
                <a:solidFill>
                  <a:schemeClr val="tx1"/>
                </a:solidFill>
                <a:latin typeface="Arial" pitchFamily="34" charset="0"/>
              </a:defRPr>
            </a:lvl9pPr>
          </a:lstStyle>
          <a:p>
            <a:pPr algn="just" eaLnBrk="0" hangingPunct="0"/>
            <a:r>
              <a:rPr lang="cs-CZ" sz="2400" b="1" dirty="0">
                <a:latin typeface="Times New Roman" pitchFamily="18" charset="0"/>
              </a:rPr>
              <a:t>Cash </a:t>
            </a:r>
            <a:r>
              <a:rPr lang="cs-CZ" sz="2400" b="1" dirty="0" err="1">
                <a:latin typeface="Times New Roman" pitchFamily="18" charset="0"/>
              </a:rPr>
              <a:t>flow</a:t>
            </a:r>
            <a:r>
              <a:rPr lang="cs-CZ" sz="2400" b="1" dirty="0">
                <a:latin typeface="Times New Roman" pitchFamily="18" charset="0"/>
              </a:rPr>
              <a:t> z investice v 1. roce bylo vypočteno na  25,708 </a:t>
            </a:r>
            <a:r>
              <a:rPr lang="cs-CZ" sz="2400" b="1" dirty="0" err="1">
                <a:latin typeface="Times New Roman" pitchFamily="18" charset="0"/>
              </a:rPr>
              <a:t>mil.Kč</a:t>
            </a:r>
            <a:r>
              <a:rPr lang="cs-CZ" sz="2400" b="1" dirty="0">
                <a:latin typeface="Times New Roman" pitchFamily="18" charset="0"/>
              </a:rPr>
              <a:t>, ve 2.-4. roce 37,548 </a:t>
            </a:r>
            <a:r>
              <a:rPr lang="cs-CZ" sz="2400" b="1" dirty="0" err="1">
                <a:latin typeface="Times New Roman" pitchFamily="18" charset="0"/>
              </a:rPr>
              <a:t>mil.Kč</a:t>
            </a:r>
            <a:r>
              <a:rPr lang="cs-CZ" sz="2400" b="1" dirty="0">
                <a:latin typeface="Times New Roman" pitchFamily="18" charset="0"/>
              </a:rPr>
              <a:t>, a  v 5. roce 65,532 </a:t>
            </a:r>
            <a:r>
              <a:rPr lang="cs-CZ" sz="2400" b="1" dirty="0" err="1">
                <a:latin typeface="Times New Roman" pitchFamily="18" charset="0"/>
              </a:rPr>
              <a:t>mil.Kč</a:t>
            </a:r>
            <a:r>
              <a:rPr lang="cs-CZ" sz="2400" b="1" dirty="0">
                <a:latin typeface="Times New Roman" pitchFamily="18" charset="0"/>
              </a:rPr>
              <a:t>. Výdaje na investici činí 76,9mil.Kč. </a:t>
            </a:r>
          </a:p>
          <a:p>
            <a:pPr algn="just" eaLnBrk="0" hangingPunct="0"/>
            <a:r>
              <a:rPr lang="cs-CZ" sz="2400" b="1" dirty="0">
                <a:latin typeface="Times New Roman" pitchFamily="18" charset="0"/>
              </a:rPr>
              <a:t>Vypočítejte současnou hodnotu všech příjmů, které jsou očekávány z investice. Diskontní míra je 16,5 %</a:t>
            </a:r>
          </a:p>
          <a:p>
            <a:pPr algn="just" eaLnBrk="0" hangingPunct="0"/>
            <a:endParaRPr lang="cs-CZ" sz="2400" b="1" dirty="0">
              <a:latin typeface="Times New Roman" pitchFamily="18" charset="0"/>
            </a:endParaRPr>
          </a:p>
          <a:p>
            <a:pPr algn="just" eaLnBrk="0" hangingPunct="0"/>
            <a:endParaRPr lang="cs-CZ" sz="2400" b="1" dirty="0">
              <a:latin typeface="Times New Roman" pitchFamily="18" charset="0"/>
            </a:endParaRPr>
          </a:p>
          <a:p>
            <a:pPr algn="just" eaLnBrk="0" hangingPunct="0"/>
            <a:endParaRPr lang="cs-CZ" sz="2400" b="1" dirty="0">
              <a:latin typeface="Times New Roman" pitchFamily="18" charset="0"/>
            </a:endParaRPr>
          </a:p>
          <a:p>
            <a:pPr algn="just" eaLnBrk="0" hangingPunct="0"/>
            <a:endParaRPr lang="cs-CZ" sz="2400" b="1" dirty="0">
              <a:latin typeface="Times New Roman" pitchFamily="18" charset="0"/>
            </a:endParaRPr>
          </a:p>
          <a:p>
            <a:pPr algn="just" eaLnBrk="0" hangingPunct="0"/>
            <a:endParaRPr lang="cs-CZ" sz="2400" b="1" dirty="0">
              <a:latin typeface="Times New Roman" pitchFamily="18" charset="0"/>
            </a:endParaRPr>
          </a:p>
          <a:p>
            <a:pPr algn="just" eaLnBrk="0" hangingPunct="0"/>
            <a:endParaRPr lang="cs-CZ" sz="2400" b="1" dirty="0">
              <a:latin typeface="Times New Roman" pitchFamily="18" charset="0"/>
            </a:endParaRPr>
          </a:p>
          <a:p>
            <a:pPr algn="just" eaLnBrk="0" hangingPunct="0"/>
            <a:endParaRPr lang="cs-CZ" sz="2400" b="1" dirty="0">
              <a:latin typeface="Times New Roman" pitchFamily="18" charset="0"/>
            </a:endParaRPr>
          </a:p>
          <a:p>
            <a:pPr algn="just" eaLnBrk="0" hangingPunct="0"/>
            <a:r>
              <a:rPr lang="cs-CZ" sz="2400" b="1" dirty="0">
                <a:latin typeface="Times New Roman" pitchFamily="18" charset="0"/>
              </a:rPr>
              <a:t>SHCF=</a:t>
            </a:r>
          </a:p>
        </p:txBody>
      </p:sp>
      <p:graphicFrame>
        <p:nvGraphicFramePr>
          <p:cNvPr id="124955" name="Group 27"/>
          <p:cNvGraphicFramePr>
            <a:graphicFrameLocks noGrp="1"/>
          </p:cNvGraphicFramePr>
          <p:nvPr>
            <p:extLst>
              <p:ext uri="{D42A27DB-BD31-4B8C-83A1-F6EECF244321}">
                <p14:modId xmlns:p14="http://schemas.microsoft.com/office/powerpoint/2010/main" val="2459246591"/>
              </p:ext>
            </p:extLst>
          </p:nvPr>
        </p:nvGraphicFramePr>
        <p:xfrm>
          <a:off x="900113" y="3926734"/>
          <a:ext cx="7272337" cy="863600"/>
        </p:xfrm>
        <a:graphic>
          <a:graphicData uri="http://schemas.openxmlformats.org/drawingml/2006/table">
            <a:tbl>
              <a:tblPr/>
              <a:tblGrid>
                <a:gridCol w="1270000">
                  <a:extLst>
                    <a:ext uri="{9D8B030D-6E8A-4147-A177-3AD203B41FA5}">
                      <a16:colId xmlns:a16="http://schemas.microsoft.com/office/drawing/2014/main" val="20000"/>
                    </a:ext>
                  </a:extLst>
                </a:gridCol>
                <a:gridCol w="1200150">
                  <a:extLst>
                    <a:ext uri="{9D8B030D-6E8A-4147-A177-3AD203B41FA5}">
                      <a16:colId xmlns:a16="http://schemas.microsoft.com/office/drawing/2014/main" val="20001"/>
                    </a:ext>
                  </a:extLst>
                </a:gridCol>
                <a:gridCol w="1198562">
                  <a:extLst>
                    <a:ext uri="{9D8B030D-6E8A-4147-A177-3AD203B41FA5}">
                      <a16:colId xmlns:a16="http://schemas.microsoft.com/office/drawing/2014/main" val="20002"/>
                    </a:ext>
                  </a:extLst>
                </a:gridCol>
                <a:gridCol w="1200150">
                  <a:extLst>
                    <a:ext uri="{9D8B030D-6E8A-4147-A177-3AD203B41FA5}">
                      <a16:colId xmlns:a16="http://schemas.microsoft.com/office/drawing/2014/main" val="20003"/>
                    </a:ext>
                  </a:extLst>
                </a:gridCol>
                <a:gridCol w="1203325">
                  <a:extLst>
                    <a:ext uri="{9D8B030D-6E8A-4147-A177-3AD203B41FA5}">
                      <a16:colId xmlns:a16="http://schemas.microsoft.com/office/drawing/2014/main" val="20004"/>
                    </a:ext>
                  </a:extLst>
                </a:gridCol>
                <a:gridCol w="1200150">
                  <a:extLst>
                    <a:ext uri="{9D8B030D-6E8A-4147-A177-3AD203B41FA5}">
                      <a16:colId xmlns:a16="http://schemas.microsoft.com/office/drawing/2014/main" val="20005"/>
                    </a:ext>
                  </a:extLst>
                </a:gridCol>
              </a:tblGrid>
              <a:tr h="431800">
                <a:tc>
                  <a:txBody>
                    <a:bodyPr/>
                    <a:lstStyle/>
                    <a:p>
                      <a:pPr marL="0" marR="0" lvl="0" indent="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800" b="1" i="0" u="none" strike="noStrike" cap="none" normalizeH="0" baseline="0">
                          <a:ln>
                            <a:noFill/>
                          </a:ln>
                          <a:solidFill>
                            <a:schemeClr val="tx1"/>
                          </a:solidFill>
                          <a:effectLst/>
                          <a:latin typeface="Verdana" pitchFamily="34" charset="0"/>
                          <a:cs typeface="Arial" pitchFamily="34" charset="0"/>
                        </a:rPr>
                        <a:t>CF</a:t>
                      </a:r>
                      <a:endParaRPr kumimoji="0" lang="cs-CZ" sz="18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800" b="1" i="0" u="none" strike="noStrike" cap="none" normalizeH="0" baseline="0">
                          <a:ln>
                            <a:noFill/>
                          </a:ln>
                          <a:solidFill>
                            <a:schemeClr val="tx1"/>
                          </a:solidFill>
                          <a:effectLst/>
                          <a:latin typeface="Verdana" pitchFamily="34" charset="0"/>
                          <a:cs typeface="Arial" pitchFamily="34" charset="0"/>
                        </a:rPr>
                        <a:t>25,708</a:t>
                      </a:r>
                      <a:endParaRPr kumimoji="0" lang="cs-CZ" sz="18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800" b="1" i="0" u="none" strike="noStrike" cap="none" normalizeH="0" baseline="0">
                          <a:ln>
                            <a:noFill/>
                          </a:ln>
                          <a:solidFill>
                            <a:schemeClr val="tx1"/>
                          </a:solidFill>
                          <a:effectLst/>
                          <a:latin typeface="Verdana" pitchFamily="34" charset="0"/>
                          <a:cs typeface="Arial" pitchFamily="34" charset="0"/>
                        </a:rPr>
                        <a:t>37,548</a:t>
                      </a:r>
                      <a:endParaRPr kumimoji="0" lang="cs-CZ" sz="18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800" b="1" i="0" u="none" strike="noStrike" cap="none" normalizeH="0" baseline="0">
                          <a:ln>
                            <a:noFill/>
                          </a:ln>
                          <a:solidFill>
                            <a:schemeClr val="tx1"/>
                          </a:solidFill>
                          <a:effectLst/>
                          <a:latin typeface="Verdana" pitchFamily="34" charset="0"/>
                          <a:cs typeface="Arial" pitchFamily="34" charset="0"/>
                        </a:rPr>
                        <a:t>37,548</a:t>
                      </a:r>
                      <a:endParaRPr kumimoji="0" lang="cs-CZ" sz="18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800" b="1" i="0" u="none" strike="noStrike" cap="none" normalizeH="0" baseline="0">
                          <a:ln>
                            <a:noFill/>
                          </a:ln>
                          <a:solidFill>
                            <a:schemeClr val="tx1"/>
                          </a:solidFill>
                          <a:effectLst/>
                          <a:latin typeface="Verdana" pitchFamily="34" charset="0"/>
                          <a:cs typeface="Arial" pitchFamily="34" charset="0"/>
                        </a:rPr>
                        <a:t>37,548</a:t>
                      </a:r>
                      <a:endParaRPr kumimoji="0" lang="cs-CZ" sz="18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800" b="1" i="0" u="none" strike="noStrike" cap="none" normalizeH="0" baseline="0">
                          <a:ln>
                            <a:noFill/>
                          </a:ln>
                          <a:solidFill>
                            <a:schemeClr val="tx1"/>
                          </a:solidFill>
                          <a:effectLst/>
                          <a:latin typeface="Verdana" pitchFamily="34" charset="0"/>
                          <a:cs typeface="Arial" pitchFamily="34" charset="0"/>
                        </a:rPr>
                        <a:t>65,532</a:t>
                      </a:r>
                      <a:endParaRPr kumimoji="0" lang="cs-CZ" sz="18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1800">
                <a:tc>
                  <a:txBody>
                    <a:bodyPr/>
                    <a:lstStyle/>
                    <a:p>
                      <a:pPr marL="0" marR="0" lvl="0" indent="0" algn="l" defTabSz="914400" rtl="0" eaLnBrk="1" fontAlgn="b" latinLnBrk="0" hangingPunct="1">
                        <a:lnSpc>
                          <a:spcPct val="100000"/>
                        </a:lnSpc>
                        <a:spcBef>
                          <a:spcPct val="0"/>
                        </a:spcBef>
                        <a:spcAft>
                          <a:spcPct val="0"/>
                        </a:spcAft>
                        <a:buClr>
                          <a:schemeClr val="bg2"/>
                        </a:buClr>
                        <a:buSzPct val="75000"/>
                        <a:buFont typeface="Wingdings" pitchFamily="2" charset="2"/>
                        <a:buNone/>
                        <a:tabLst/>
                      </a:pPr>
                      <a:r>
                        <a:rPr kumimoji="0" lang="cs-CZ" sz="1800" b="0" i="0" u="none" strike="noStrike" cap="none" normalizeH="0" baseline="0">
                          <a:ln>
                            <a:noFill/>
                          </a:ln>
                          <a:solidFill>
                            <a:schemeClr val="tx1"/>
                          </a:solidFill>
                          <a:effectLst/>
                          <a:latin typeface="Verdana" pitchFamily="34" charset="0"/>
                          <a:cs typeface="Arial" pitchFamily="34" charset="0"/>
                        </a:rPr>
                        <a:t>DCF</a:t>
                      </a:r>
                      <a:endParaRPr kumimoji="0" lang="cs-CZ" sz="18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8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8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8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800" b="0" i="0" u="none" strike="noStrike" cap="none" normalizeH="0" baseline="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
                          <a:schemeClr val="bg2"/>
                        </a:buClr>
                        <a:buSzPct val="75000"/>
                        <a:buFont typeface="Wingdings" pitchFamily="2" charset="2"/>
                        <a:buNone/>
                        <a:tabLst/>
                      </a:pPr>
                      <a:endParaRPr kumimoji="0" lang="cs-CZ" sz="1800" b="0" i="0" u="none" strike="noStrike" cap="none" normalizeH="0" baseline="0" dirty="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38548828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493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6836</TotalTime>
  <Words>2172</Words>
  <Application>Microsoft Office PowerPoint</Application>
  <PresentationFormat>Předvádění na obrazovce (4:3)</PresentationFormat>
  <Paragraphs>626</Paragraphs>
  <Slides>44</Slides>
  <Notes>19</Notes>
  <HiddenSlides>0</HiddenSlides>
  <MMClips>0</MMClips>
  <ScaleCrop>false</ScaleCrop>
  <HeadingPairs>
    <vt:vector size="8" baseType="variant">
      <vt:variant>
        <vt:lpstr>Použitá písma</vt:lpstr>
      </vt:variant>
      <vt:variant>
        <vt:i4>8</vt:i4>
      </vt:variant>
      <vt:variant>
        <vt:lpstr>Motiv</vt:lpstr>
      </vt:variant>
      <vt:variant>
        <vt:i4>1</vt:i4>
      </vt:variant>
      <vt:variant>
        <vt:lpstr>Vložené servery OLE</vt:lpstr>
      </vt:variant>
      <vt:variant>
        <vt:i4>1</vt:i4>
      </vt:variant>
      <vt:variant>
        <vt:lpstr>Nadpisy snímků</vt:lpstr>
      </vt:variant>
      <vt:variant>
        <vt:i4>44</vt:i4>
      </vt:variant>
    </vt:vector>
  </HeadingPairs>
  <TitlesOfParts>
    <vt:vector size="54" baseType="lpstr">
      <vt:lpstr>Arial Unicode MS</vt:lpstr>
      <vt:lpstr>Arial</vt:lpstr>
      <vt:lpstr>Calibri</vt:lpstr>
      <vt:lpstr>Cambria Math</vt:lpstr>
      <vt:lpstr>Symbol</vt:lpstr>
      <vt:lpstr>Times New Roman</vt:lpstr>
      <vt:lpstr>Verdana</vt:lpstr>
      <vt:lpstr>Wingdings</vt:lpstr>
      <vt:lpstr>Office Theme</vt:lpstr>
      <vt:lpstr>Editor rovnic 3.0</vt:lpstr>
      <vt:lpstr> Investice - Příklady</vt:lpstr>
      <vt:lpstr>Příklad 1</vt:lpstr>
      <vt:lpstr>Příklad 1 řešení</vt:lpstr>
      <vt:lpstr>Výpočet diskontní míry pomocí WACC</vt:lpstr>
      <vt:lpstr>Určení diskontní míry</vt:lpstr>
      <vt:lpstr>Prezentace aplikace PowerPoint</vt:lpstr>
      <vt:lpstr>Prezentace aplikace PowerPoint</vt:lpstr>
      <vt:lpstr>Prezentace aplikace PowerPoint</vt:lpstr>
      <vt:lpstr>Prezentace aplikace PowerPoint</vt:lpstr>
      <vt:lpstr>Příklad 4</vt:lpstr>
      <vt:lpstr>Příklad 4 - řešení</vt:lpstr>
      <vt:lpstr>Příklad 5</vt:lpstr>
      <vt:lpstr>Příklad 5 - řešení</vt:lpstr>
      <vt:lpstr>Příklad 6</vt:lpstr>
      <vt:lpstr>Prezentace aplikace PowerPoint</vt:lpstr>
      <vt:lpstr>Prezentace aplikace PowerPoint</vt:lpstr>
      <vt:lpstr>Prezentace aplikace PowerPoint</vt:lpstr>
      <vt:lpstr>Prezentace aplikace PowerPoint</vt:lpstr>
      <vt:lpstr>Metoda doby splacení (návratnosti)</vt:lpstr>
      <vt:lpstr>Příklad 7</vt:lpstr>
      <vt:lpstr>Příklad 7 - řešení</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Příklad - ČSH</vt:lpstr>
      <vt:lpstr>Příklad- investice do CP</vt:lpstr>
      <vt:lpstr>Prezentace aplikace PowerPoint</vt:lpstr>
      <vt:lpstr>Prezentace aplikace PowerPoint</vt:lpstr>
      <vt:lpstr>Příklad – VVP (IRR)</vt:lpstr>
      <vt:lpstr>Příklad – VVP (IRR) - řešení</vt:lpstr>
      <vt:lpstr>Příklad – hodnocení investic</vt:lpstr>
      <vt:lpstr>Řešení</vt:lpstr>
      <vt:lpstr>Řešení</vt:lpstr>
      <vt:lpstr>Řešení</vt:lpstr>
      <vt:lpstr>Příklad – mezinárodní investice</vt:lpstr>
      <vt:lpstr>Prezentace aplikace PowerPoint</vt:lpstr>
      <vt:lpstr>Prezentace aplikace PowerPoint</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L9087</dc:creator>
  <cp:lastModifiedBy>Petr Novák</cp:lastModifiedBy>
  <cp:revision>308</cp:revision>
  <dcterms:created xsi:type="dcterms:W3CDTF">2012-07-19T22:32:54Z</dcterms:created>
  <dcterms:modified xsi:type="dcterms:W3CDTF">2022-04-19T20:30:51Z</dcterms:modified>
</cp:coreProperties>
</file>