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56" r:id="rId2"/>
    <p:sldId id="258" r:id="rId3"/>
    <p:sldId id="536" r:id="rId4"/>
    <p:sldId id="60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608" r:id="rId21"/>
    <p:sldId id="609"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610" r:id="rId45"/>
    <p:sldId id="296" r:id="rId46"/>
    <p:sldId id="560" r:id="rId47"/>
    <p:sldId id="297" r:id="rId48"/>
    <p:sldId id="298" r:id="rId49"/>
    <p:sldId id="299" r:id="rId50"/>
    <p:sldId id="562" r:id="rId51"/>
    <p:sldId id="563"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607" r:id="rId70"/>
    <p:sldId id="317" r:id="rId71"/>
    <p:sldId id="318" r:id="rId72"/>
    <p:sldId id="319" r:id="rId73"/>
    <p:sldId id="320" r:id="rId74"/>
    <p:sldId id="321" r:id="rId75"/>
    <p:sldId id="611" r:id="rId76"/>
    <p:sldId id="322" r:id="rId77"/>
    <p:sldId id="323"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7" autoAdjust="0"/>
    <p:restoredTop sz="85072" autoAdjust="0"/>
  </p:normalViewPr>
  <p:slideViewPr>
    <p:cSldViewPr snapToGrid="0" snapToObjects="1">
      <p:cViewPr varScale="1">
        <p:scale>
          <a:sx n="77" d="100"/>
          <a:sy n="77" d="100"/>
        </p:scale>
        <p:origin x="1411" y="72"/>
      </p:cViewPr>
      <p:guideLst>
        <p:guide orient="horz" pos="2160"/>
        <p:guide pos="2880"/>
      </p:guideLst>
    </p:cSldViewPr>
  </p:slideViewPr>
  <p:notesTextViewPr>
    <p:cViewPr>
      <p:scale>
        <a:sx n="3" d="2"/>
        <a:sy n="3" d="2"/>
      </p:scale>
      <p:origin x="0" y="0"/>
    </p:cViewPr>
  </p:notesTextViewPr>
  <p:sorterViewPr>
    <p:cViewPr>
      <p:scale>
        <a:sx n="125" d="100"/>
        <a:sy n="125" d="100"/>
      </p:scale>
      <p:origin x="0" y="-408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12.04.2022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D72E70EA-E0B9-44FA-9F9D-928CB3B5D0D6}" type="slidenum">
              <a:rPr lang="cs-CZ" sz="1300" b="0"/>
              <a:pPr/>
              <a:t>2</a:t>
            </a:fld>
            <a:endParaRPr lang="cs-CZ" sz="1300" b="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r>
              <a:rPr lang="cs-CZ" dirty="0"/>
              <a:t>Proč lidé investují? Proč odkládají svou spotřebu do budoucna?  Co je ovlivňuje?</a:t>
            </a:r>
          </a:p>
          <a:p>
            <a:r>
              <a:rPr lang="cs-CZ" dirty="0"/>
              <a:t>Velkou část investic vytvářejí domácnosti, jednotlivci, my se zaměříme na investice z hlediska podnikového. Ale můžeme říci ze všechny postupy a principy platí i pro jednotlivce či domácnosti.</a:t>
            </a:r>
          </a:p>
          <a:p>
            <a:r>
              <a:rPr lang="cs-CZ" dirty="0"/>
              <a:t>Investice nabyly velkého významu s přechodem na tržní ekonomiku, protože jen podnik se rozhoduje jestli investici bude realizovat či nikoliv.</a:t>
            </a:r>
          </a:p>
          <a:p>
            <a:endParaRPr lang="cs-CZ" dirty="0"/>
          </a:p>
          <a:p>
            <a:r>
              <a:rPr lang="cs-CZ" b="0" dirty="0">
                <a:latin typeface="Times New Roman" pitchFamily="18" charset="0"/>
              </a:rPr>
              <a:t>Je nutné brát v úvahu faktor času (diskontování)</a:t>
            </a:r>
          </a:p>
          <a:p>
            <a:r>
              <a:rPr lang="cs-CZ" b="0" dirty="0">
                <a:latin typeface="Times New Roman" pitchFamily="18" charset="0"/>
              </a:rPr>
              <a:t>Je nutné se vyrovnat s nejistotou a rizikem, které přináší budoucnost</a:t>
            </a:r>
          </a:p>
        </p:txBody>
      </p:sp>
    </p:spTree>
    <p:extLst>
      <p:ext uri="{BB962C8B-B14F-4D97-AF65-F5344CB8AC3E}">
        <p14:creationId xmlns:p14="http://schemas.microsoft.com/office/powerpoint/2010/main" val="342727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B9CDD1AB-04BD-4119-B369-CF8327C69A2B}" type="slidenum">
              <a:rPr lang="cs-CZ" sz="1300" b="0"/>
              <a:pPr/>
              <a:t>19</a:t>
            </a:fld>
            <a:endParaRPr lang="cs-CZ" sz="1300" b="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132695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9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b="1"/>
              <a:t>Odhad kapitálových výdajů</a:t>
            </a:r>
            <a:r>
              <a:rPr lang="cs-CZ"/>
              <a:t> (pořizovací cena investice, nutný nárůst ČPK, změna provozních výdajů, výdaje s pořízením a provozem investice, likvidace IM) </a:t>
            </a:r>
          </a:p>
          <a:p>
            <a:r>
              <a:rPr lang="cs-CZ" b="1"/>
              <a:t>a příjmů </a:t>
            </a:r>
            <a:r>
              <a:rPr lang="cs-CZ"/>
              <a:t>(nárůst tržeb, úspora nákladů, daňové investice, příjmy z prodeje IM) z investice plynoucích po celou dobu její životnosti.</a:t>
            </a:r>
          </a:p>
          <a:p>
            <a:pPr>
              <a:spcBef>
                <a:spcPct val="0"/>
              </a:spcBef>
            </a:pPr>
            <a:endParaRPr lang="cs-CZ"/>
          </a:p>
        </p:txBody>
      </p:sp>
      <p:sp>
        <p:nvSpPr>
          <p:cNvPr id="5396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141B059-C162-4DAF-B284-B62B7A399A9F}" type="slidenum">
              <a:rPr lang="cs-CZ">
                <a:latin typeface="Calibri" pitchFamily="34" charset="0"/>
              </a:rPr>
              <a:pPr fontAlgn="base">
                <a:spcBef>
                  <a:spcPct val="0"/>
                </a:spcBef>
                <a:spcAft>
                  <a:spcPct val="0"/>
                </a:spcAft>
              </a:pPr>
              <a:t>20</a:t>
            </a:fld>
            <a:endParaRPr lang="cs-CZ">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a:ln/>
        </p:spPr>
      </p:sp>
      <p:sp>
        <p:nvSpPr>
          <p:cNvPr id="5017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cs-CZ"/>
          </a:p>
        </p:txBody>
      </p:sp>
      <p:sp>
        <p:nvSpPr>
          <p:cNvPr id="5018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8CF2C277-7733-4F81-AFAC-B534E8532F6E}" type="slidenum">
              <a:rPr lang="cs-CZ" sz="1300" b="0"/>
              <a:pPr/>
              <a:t>23</a:t>
            </a:fld>
            <a:endParaRPr lang="cs-CZ" sz="1300" b="0"/>
          </a:p>
        </p:txBody>
      </p:sp>
    </p:spTree>
    <p:extLst>
      <p:ext uri="{BB962C8B-B14F-4D97-AF65-F5344CB8AC3E}">
        <p14:creationId xmlns:p14="http://schemas.microsoft.com/office/powerpoint/2010/main" val="389816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D20D5A08-808D-4CE6-9B4E-2247DE379E7E}" type="slidenum">
              <a:rPr lang="cs-CZ" sz="1300" b="0"/>
              <a:pPr/>
              <a:t>30</a:t>
            </a:fld>
            <a:endParaRPr lang="cs-CZ" sz="1300" b="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r>
              <a:rPr lang="cs-CZ"/>
              <a:t>Obě tabulky vysvětlit + recese, konjuktura</a:t>
            </a:r>
          </a:p>
        </p:txBody>
      </p:sp>
    </p:spTree>
    <p:extLst>
      <p:ext uri="{BB962C8B-B14F-4D97-AF65-F5344CB8AC3E}">
        <p14:creationId xmlns:p14="http://schemas.microsoft.com/office/powerpoint/2010/main" val="3145350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458BF-BD87-41A8-AD02-01705C2F9FD6}" type="slidenum">
              <a:rPr lang="cs-CZ"/>
              <a:pPr/>
              <a:t>34</a:t>
            </a:fld>
            <a:endParaRPr lang="cs-CZ"/>
          </a:p>
        </p:txBody>
      </p:sp>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p:txBody>
          <a:bodyPr/>
          <a:lstStyle/>
          <a:p>
            <a:r>
              <a:rPr lang="cs-CZ" dirty="0"/>
              <a:t>Z hlediska časové hodnoty peněz je to jedno, koho zvolíme… </a:t>
            </a:r>
            <a:r>
              <a:rPr lang="cs-CZ" dirty="0">
                <a:sym typeface="Wingdings" pitchFamily="2" charset="2"/>
              </a:rPr>
              <a:t></a:t>
            </a:r>
            <a:endParaRPr lang="cs-CZ" dirty="0"/>
          </a:p>
        </p:txBody>
      </p:sp>
    </p:spTree>
    <p:extLst>
      <p:ext uri="{BB962C8B-B14F-4D97-AF65-F5344CB8AC3E}">
        <p14:creationId xmlns:p14="http://schemas.microsoft.com/office/powerpoint/2010/main" val="223284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64055DC8-6C9E-4369-B470-B8894F40A84D}" type="slidenum">
              <a:rPr lang="cs-CZ" sz="1300" b="0"/>
              <a:pPr/>
              <a:t>41</a:t>
            </a:fld>
            <a:endParaRPr lang="cs-CZ" sz="1300" b="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2040160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5143692A-89F5-47D9-9D32-07AF8540A275}" type="slidenum">
              <a:rPr lang="cs-CZ" sz="1300" b="0"/>
              <a:pPr/>
              <a:t>43</a:t>
            </a:fld>
            <a:endParaRPr lang="cs-CZ" sz="1300" b="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r>
              <a:rPr lang="cs-CZ" dirty="0">
                <a:cs typeface="Times New Roman" pitchFamily="18" charset="0"/>
              </a:rPr>
              <a:t>Jestli se kapitálové náklady realizují několik let, přihlédneme k faktoru času, přepočítáme je na stejnou časovou základu pomocí diskontní míry. Rovněž bychom měli přihlédnout k inflaci. </a:t>
            </a:r>
          </a:p>
        </p:txBody>
      </p:sp>
    </p:spTree>
    <p:extLst>
      <p:ext uri="{BB962C8B-B14F-4D97-AF65-F5344CB8AC3E}">
        <p14:creationId xmlns:p14="http://schemas.microsoft.com/office/powerpoint/2010/main" val="396671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A7CE1A0C-6CFC-427C-A910-2110F46D1B8F}" type="slidenum">
              <a:rPr lang="cs-CZ">
                <a:latin typeface="Arial Unicode MS" pitchFamily="34" charset="-128"/>
              </a:rPr>
              <a:pPr fontAlgn="base">
                <a:spcBef>
                  <a:spcPct val="0"/>
                </a:spcBef>
                <a:spcAft>
                  <a:spcPct val="0"/>
                </a:spcAft>
              </a:pPr>
              <a:t>46</a:t>
            </a:fld>
            <a:endParaRPr lang="cs-CZ">
              <a:latin typeface="Arial Unicode MS" pitchFamily="34" charset="-128"/>
            </a:endParaRPr>
          </a:p>
        </p:txBody>
      </p:sp>
      <p:sp>
        <p:nvSpPr>
          <p:cNvPr id="5457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57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cs-CZ"/>
              <a:t>Výstavba 2 roky, musíme náklady aktualizovat (diskontovat- přepočet hodnoty peněžní částky na určitý okamžik (současnost) jako vyjádření působení faktoru času – umožňuje převádět </a:t>
            </a:r>
            <a:r>
              <a:rPr lang="cs-CZ">
                <a:latin typeface="Arial" pitchFamily="34" charset="0"/>
              </a:rPr>
              <a:t> </a:t>
            </a:r>
            <a:r>
              <a:rPr lang="cs-CZ"/>
              <a:t>budoucí částky peněz na  jejich současnou hodnotu)</a:t>
            </a:r>
          </a:p>
          <a:p>
            <a:pPr>
              <a:spcBef>
                <a:spcPct val="0"/>
              </a:spcBef>
            </a:pPr>
            <a:r>
              <a:rPr lang="cs-CZ"/>
              <a:t>Přepočítat náklady druhého roku na hodnotu současnou 120/1,16 =103,45mil.Kč + 80mil. Kč + 18mil –32mil +1,86mil = 171,31 mil. Kč</a:t>
            </a:r>
          </a:p>
          <a:p>
            <a:pPr>
              <a:spcBef>
                <a:spcPct val="0"/>
              </a:spcBef>
            </a:pPr>
            <a:r>
              <a:rPr lang="cs-CZ"/>
              <a:t>+přírůstek čistého pracovního kapitálu 16 + 4 – 2= 18mil</a:t>
            </a:r>
          </a:p>
          <a:p>
            <a:pPr>
              <a:spcBef>
                <a:spcPct val="0"/>
              </a:spcBef>
            </a:pPr>
            <a:r>
              <a:rPr lang="cs-CZ"/>
              <a:t>Odečteme prodejní cenu 32 mil</a:t>
            </a:r>
          </a:p>
          <a:p>
            <a:pPr>
              <a:spcBef>
                <a:spcPct val="0"/>
              </a:spcBef>
            </a:pPr>
            <a:r>
              <a:rPr lang="cs-CZ"/>
              <a:t>Připočteme daňový efekt 32-26 x0,31 =1,44 mil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4B210937-125F-4498-B65A-F3498F4494DB}" type="slidenum">
              <a:rPr lang="cs-CZ" sz="1300" b="0"/>
              <a:pPr/>
              <a:t>49</a:t>
            </a:fld>
            <a:endParaRPr lang="cs-CZ" sz="1300" b="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1184871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C3E1CA4-4B82-453D-842C-581D835BD0D2}" type="slidenum">
              <a:rPr lang="cs-CZ">
                <a:latin typeface="Arial Unicode MS" pitchFamily="34" charset="-128"/>
              </a:rPr>
              <a:pPr fontAlgn="base">
                <a:spcBef>
                  <a:spcPct val="0"/>
                </a:spcBef>
                <a:spcAft>
                  <a:spcPct val="0"/>
                </a:spcAft>
              </a:pPr>
              <a:t>50</a:t>
            </a:fld>
            <a:endParaRPr lang="cs-CZ">
              <a:latin typeface="Arial Unicode MS" pitchFamily="34" charset="-128"/>
            </a:endParaRPr>
          </a:p>
        </p:txBody>
      </p:sp>
      <p:sp>
        <p:nvSpPr>
          <p:cNvPr id="5478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78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CE28F66C-C787-469E-8531-297D79899004}" type="slidenum">
              <a:rPr lang="cs-CZ" sz="1300" b="0"/>
              <a:pPr/>
              <a:t>6</a:t>
            </a:fld>
            <a:endParaRPr lang="cs-CZ" sz="13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cs-CZ" b="0" dirty="0">
                <a:latin typeface="Times New Roman" pitchFamily="18" charset="0"/>
                <a:cs typeface="Times New Roman" pitchFamily="18" charset="0"/>
              </a:rPr>
              <a:t>Z tohoto tvrzení tedy vyplývá, že každá ekonomická jednotka musí volit mezi výrobou spotřebních a investičních statků. Vyšší obětování současné spotřeby ve prospěch investičních statků může vést k větší spotřebě jak spotřebních, tak investičních statků v budoucnosti.</a:t>
            </a:r>
            <a:endParaRPr lang="cs-CZ" dirty="0">
              <a:latin typeface="Times New Roman" pitchFamily="18" charset="0"/>
            </a:endParaRPr>
          </a:p>
          <a:p>
            <a:endParaRPr lang="cs-CZ" dirty="0"/>
          </a:p>
          <a:p>
            <a:r>
              <a:rPr lang="cs-CZ" dirty="0"/>
              <a:t>Kdyby hodnota opotřebovaného majetku byla vyšší než nové investice čisté investice budou mít zápornou hodnotu.</a:t>
            </a:r>
          </a:p>
          <a:p>
            <a:r>
              <a:rPr lang="cs-CZ" dirty="0"/>
              <a:t> z tohoto vyplývá že Investice sice snižují momentální spotřebu, ale současně zvyšují poptávku (nejprve po </a:t>
            </a:r>
            <a:r>
              <a:rPr lang="cs-CZ" dirty="0" err="1"/>
              <a:t>inv</a:t>
            </a:r>
            <a:r>
              <a:rPr lang="cs-CZ" dirty="0"/>
              <a:t>. statcích následně po spotřebních předmětech), tím i výrobu a zaměstnanost a jsou tak zdrojem dlouhodobého ekonomického růstu celé společnosti.</a:t>
            </a:r>
          </a:p>
        </p:txBody>
      </p:sp>
    </p:spTree>
    <p:extLst>
      <p:ext uri="{BB962C8B-B14F-4D97-AF65-F5344CB8AC3E}">
        <p14:creationId xmlns:p14="http://schemas.microsoft.com/office/powerpoint/2010/main" val="2122658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1431" tIns="45716" rIns="91431" bIns="45716" anchor="b"/>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r"/>
            <a:fld id="{01EA7713-F402-441E-A3BD-87D9EC987F3E}" type="slidenum">
              <a:rPr lang="cs-CZ" sz="1200">
                <a:latin typeface="Arial Unicode MS" pitchFamily="34" charset="-128"/>
              </a:rPr>
              <a:pPr algn="r"/>
              <a:t>51</a:t>
            </a:fld>
            <a:endParaRPr lang="cs-CZ" sz="1200">
              <a:latin typeface="Arial Unicode MS" pitchFamily="34" charset="-128"/>
            </a:endParaRPr>
          </a:p>
        </p:txBody>
      </p:sp>
      <p:sp>
        <p:nvSpPr>
          <p:cNvPr id="5488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88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3E8DE7F2-5284-425C-BBF5-27E6DBF93C85}" type="slidenum">
              <a:rPr lang="cs-CZ" sz="1300" b="0"/>
              <a:pPr/>
              <a:t>52</a:t>
            </a:fld>
            <a:endParaRPr lang="cs-CZ" sz="1300" b="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3875274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DFD8EC0A-9F46-48CC-92CB-BCADA251EAC4}" type="slidenum">
              <a:rPr lang="cs-CZ" sz="1300" b="0"/>
              <a:pPr/>
              <a:t>53</a:t>
            </a:fld>
            <a:endParaRPr lang="cs-CZ" sz="1300" b="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3858638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282C3179-83AE-423F-9F0A-C725557CBDF3}" type="slidenum">
              <a:rPr lang="cs-CZ" sz="1300" b="0"/>
              <a:pPr/>
              <a:t>54</a:t>
            </a:fld>
            <a:endParaRPr lang="cs-CZ" sz="1300" b="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641349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CC98F398-BB45-42A0-B723-D29FE9041697}" type="slidenum">
              <a:rPr lang="cs-CZ" sz="1300" b="0"/>
              <a:pPr/>
              <a:t>57</a:t>
            </a:fld>
            <a:endParaRPr lang="cs-CZ" sz="1300" b="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4123377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F8D04-933C-4D83-A121-2451CECC9C33}" type="slidenum">
              <a:rPr lang="cs-CZ"/>
              <a:pPr/>
              <a:t>58</a:t>
            </a:fld>
            <a:endParaRPr lang="cs-CZ"/>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xfrm>
            <a:off x="946575" y="4856163"/>
            <a:ext cx="5206153" cy="4600575"/>
          </a:xfrm>
        </p:spPr>
        <p:txBody>
          <a:bodyPr/>
          <a:lstStyle/>
          <a:p>
            <a:endParaRPr lang="cs-CZ"/>
          </a:p>
        </p:txBody>
      </p:sp>
    </p:spTree>
    <p:extLst>
      <p:ext uri="{BB962C8B-B14F-4D97-AF65-F5344CB8AC3E}">
        <p14:creationId xmlns:p14="http://schemas.microsoft.com/office/powerpoint/2010/main" val="101780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DFD8EC0A-9F46-48CC-92CB-BCADA251EAC4}" type="slidenum">
              <a:rPr lang="cs-CZ" sz="1300" b="0"/>
              <a:pPr/>
              <a:t>59</a:t>
            </a:fld>
            <a:endParaRPr lang="cs-CZ" sz="1300" b="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4263221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3191B-C1FD-4EF7-81B9-C1C90CFE0FE6}" type="slidenum">
              <a:rPr lang="cs-CZ"/>
              <a:pPr/>
              <a:t>60</a:t>
            </a:fld>
            <a:endParaRPr lang="cs-CZ"/>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946575" y="4856163"/>
            <a:ext cx="5206153" cy="4600575"/>
          </a:xfrm>
        </p:spPr>
        <p:txBody>
          <a:bodyPr/>
          <a:lstStyle/>
          <a:p>
            <a:endParaRPr lang="cs-CZ"/>
          </a:p>
        </p:txBody>
      </p:sp>
    </p:spTree>
    <p:extLst>
      <p:ext uri="{BB962C8B-B14F-4D97-AF65-F5344CB8AC3E}">
        <p14:creationId xmlns:p14="http://schemas.microsoft.com/office/powerpoint/2010/main" val="1489892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3191B-C1FD-4EF7-81B9-C1C90CFE0FE6}" type="slidenum">
              <a:rPr lang="cs-CZ"/>
              <a:pPr/>
              <a:t>61</a:t>
            </a:fld>
            <a:endParaRPr lang="cs-CZ"/>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946575" y="4856163"/>
            <a:ext cx="5206153" cy="4600575"/>
          </a:xfrm>
        </p:spPr>
        <p:txBody>
          <a:bodyPr/>
          <a:lstStyle/>
          <a:p>
            <a:endParaRPr lang="cs-CZ"/>
          </a:p>
        </p:txBody>
      </p:sp>
    </p:spTree>
    <p:extLst>
      <p:ext uri="{BB962C8B-B14F-4D97-AF65-F5344CB8AC3E}">
        <p14:creationId xmlns:p14="http://schemas.microsoft.com/office/powerpoint/2010/main" val="2971426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3191B-C1FD-4EF7-81B9-C1C90CFE0FE6}" type="slidenum">
              <a:rPr lang="cs-CZ"/>
              <a:pPr/>
              <a:t>62</a:t>
            </a:fld>
            <a:endParaRPr lang="cs-CZ"/>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946575" y="4856163"/>
            <a:ext cx="5206153" cy="4600575"/>
          </a:xfrm>
        </p:spPr>
        <p:txBody>
          <a:bodyPr/>
          <a:lstStyle/>
          <a:p>
            <a:endParaRPr lang="cs-CZ"/>
          </a:p>
        </p:txBody>
      </p:sp>
    </p:spTree>
    <p:extLst>
      <p:ext uri="{BB962C8B-B14F-4D97-AF65-F5344CB8AC3E}">
        <p14:creationId xmlns:p14="http://schemas.microsoft.com/office/powerpoint/2010/main" val="18174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2829EB9F-DA87-4194-8F3E-E08B3FDCE715}" type="slidenum">
              <a:rPr lang="cs-CZ" sz="1300" b="0"/>
              <a:pPr/>
              <a:t>7</a:t>
            </a:fld>
            <a:endParaRPr lang="cs-CZ" sz="1300"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cs-CZ" dirty="0"/>
              <a:t>Obecně platí pro podnikové investice to stejné co o investicích z hlediska makroekonomického hlediska</a:t>
            </a:r>
          </a:p>
          <a:p>
            <a:r>
              <a:rPr lang="cs-CZ" dirty="0"/>
              <a:t>Jde tedy také o odloženou spotřebu (užitek) do budoucna.</a:t>
            </a:r>
          </a:p>
          <a:p>
            <a:r>
              <a:rPr lang="cs-CZ" dirty="0"/>
              <a:t>Bez investic se však žádný podnik neobejde, zvláště ten který chce obstát v konkurenci</a:t>
            </a:r>
          </a:p>
          <a:p>
            <a:r>
              <a:rPr lang="cs-CZ" dirty="0"/>
              <a:t>Investiční plán podniku vychází nebo je přímo součástí strategického </a:t>
            </a:r>
            <a:r>
              <a:rPr lang="cs-CZ" dirty="0" err="1"/>
              <a:t>podnik.plánu</a:t>
            </a:r>
            <a:r>
              <a:rPr lang="cs-CZ" dirty="0"/>
              <a:t>, který stanovuje dlouhodobé cíle podniku.</a:t>
            </a:r>
          </a:p>
        </p:txBody>
      </p:sp>
    </p:spTree>
    <p:extLst>
      <p:ext uri="{BB962C8B-B14F-4D97-AF65-F5344CB8AC3E}">
        <p14:creationId xmlns:p14="http://schemas.microsoft.com/office/powerpoint/2010/main" val="213084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FBF45B81-50EE-4D12-B506-595233A5C3DA}" type="slidenum">
              <a:rPr lang="cs-CZ" sz="1300" b="0"/>
              <a:pPr/>
              <a:t>64</a:t>
            </a:fld>
            <a:endParaRPr lang="cs-CZ" sz="1300" b="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535461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E6A8FB3A-CE45-4298-B926-7887BACDE4A2}" type="slidenum">
              <a:rPr lang="cs-CZ" sz="1300" b="0"/>
              <a:pPr/>
              <a:t>65</a:t>
            </a:fld>
            <a:endParaRPr lang="cs-CZ" sz="1300" b="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181775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E6A8FB3A-CE45-4298-B926-7887BACDE4A2}" type="slidenum">
              <a:rPr lang="cs-CZ" sz="1300" b="0"/>
              <a:pPr/>
              <a:t>67</a:t>
            </a:fld>
            <a:endParaRPr lang="cs-CZ" sz="1300" b="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3010620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52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
        <p:nvSpPr>
          <p:cNvPr id="5652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570544C-F254-451B-A983-756035FC7FCD}" type="slidenum">
              <a:rPr lang="cs-CZ">
                <a:latin typeface="Calibri" pitchFamily="34" charset="0"/>
              </a:rPr>
              <a:pPr fontAlgn="base">
                <a:spcBef>
                  <a:spcPct val="0"/>
                </a:spcBef>
                <a:spcAft>
                  <a:spcPct val="0"/>
                </a:spcAft>
              </a:pPr>
              <a:t>69</a:t>
            </a:fld>
            <a:endParaRPr lang="cs-CZ">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99F96DA5-C486-4431-9C47-25F7ACB83188}" type="slidenum">
              <a:rPr lang="cs-CZ" sz="1300" b="0"/>
              <a:pPr/>
              <a:t>71</a:t>
            </a:fld>
            <a:endParaRPr lang="cs-CZ" sz="1300" b="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4152311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99F96DA5-C486-4431-9C47-25F7ACB83188}" type="slidenum">
              <a:rPr lang="cs-CZ" sz="1300" b="0"/>
              <a:pPr/>
              <a:t>72</a:t>
            </a:fld>
            <a:endParaRPr lang="cs-CZ" sz="1300" b="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310739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99F96DA5-C486-4431-9C47-25F7ACB83188}" type="slidenum">
              <a:rPr lang="cs-CZ" sz="1300" b="0"/>
              <a:pPr/>
              <a:t>73</a:t>
            </a:fld>
            <a:endParaRPr lang="cs-CZ" sz="1300" b="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4258785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99F96DA5-C486-4431-9C47-25F7ACB83188}" type="slidenum">
              <a:rPr lang="cs-CZ" sz="1300" b="0"/>
              <a:pPr/>
              <a:t>76</a:t>
            </a:fld>
            <a:endParaRPr lang="cs-CZ" sz="1300" b="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endParaRPr lang="cs-CZ"/>
          </a:p>
        </p:txBody>
      </p:sp>
    </p:spTree>
    <p:extLst>
      <p:ext uri="{BB962C8B-B14F-4D97-AF65-F5344CB8AC3E}">
        <p14:creationId xmlns:p14="http://schemas.microsoft.com/office/powerpoint/2010/main" val="2195172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ln/>
        </p:spPr>
      </p:sp>
      <p:sp>
        <p:nvSpPr>
          <p:cNvPr id="706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cs-CZ"/>
          </a:p>
        </p:txBody>
      </p:sp>
      <p:sp>
        <p:nvSpPr>
          <p:cNvPr id="706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C411823D-BE45-4E1C-A919-48804D20F189}" type="slidenum">
              <a:rPr lang="cs-CZ" sz="1300" b="0"/>
              <a:pPr/>
              <a:t>77</a:t>
            </a:fld>
            <a:endParaRPr lang="cs-CZ" sz="1300" b="0"/>
          </a:p>
        </p:txBody>
      </p:sp>
    </p:spTree>
    <p:extLst>
      <p:ext uri="{BB962C8B-B14F-4D97-AF65-F5344CB8AC3E}">
        <p14:creationId xmlns:p14="http://schemas.microsoft.com/office/powerpoint/2010/main" val="10862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615DD9BA-9921-4A82-ADF5-503D19B519F6}" type="slidenum">
              <a:rPr lang="cs-CZ" sz="1300" b="0"/>
              <a:pPr/>
              <a:t>10</a:t>
            </a:fld>
            <a:endParaRPr lang="cs-CZ" sz="1300" b="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r>
              <a:rPr lang="cs-CZ" dirty="0">
                <a:latin typeface="Times New Roman" pitchFamily="18" charset="0"/>
              </a:rPr>
              <a:t>Nyní si zopakujme  základní charakteristiky o investicích</a:t>
            </a:r>
          </a:p>
          <a:p>
            <a:r>
              <a:rPr lang="cs-CZ" dirty="0">
                <a:cs typeface="Times New Roman" pitchFamily="18" charset="0"/>
              </a:rPr>
              <a:t>Investiční činnost a její financování je charakteristická několika </a:t>
            </a:r>
            <a:r>
              <a:rPr lang="cs-CZ" i="1" dirty="0">
                <a:cs typeface="Times New Roman" pitchFamily="18" charset="0"/>
              </a:rPr>
              <a:t>významnými specifiky:</a:t>
            </a:r>
            <a:endParaRPr lang="cs-CZ" i="1" dirty="0">
              <a:latin typeface="Arial" pitchFamily="34" charset="0"/>
              <a:cs typeface="Times New Roman" pitchFamily="18" charset="0"/>
            </a:endParaRPr>
          </a:p>
          <a:p>
            <a:r>
              <a:rPr lang="cs-CZ" b="0" dirty="0">
                <a:latin typeface="Arial" pitchFamily="34" charset="0"/>
              </a:rPr>
              <a:t>a) Rozhoduje se v </a:t>
            </a:r>
            <a:r>
              <a:rPr lang="cs-CZ" dirty="0">
                <a:latin typeface="Arial" pitchFamily="34" charset="0"/>
              </a:rPr>
              <a:t>dlouhodobém časovém horizontu</a:t>
            </a:r>
            <a:r>
              <a:rPr lang="cs-CZ" b="0" dirty="0">
                <a:latin typeface="Arial" pitchFamily="34" charset="0"/>
              </a:rPr>
              <a:t>, který zahrnuje přípravu, dobu výstavby a dobu životnosti.</a:t>
            </a:r>
          </a:p>
          <a:p>
            <a:r>
              <a:rPr lang="cs-CZ" b="0" dirty="0">
                <a:latin typeface="Arial" pitchFamily="34" charset="0"/>
              </a:rPr>
              <a:t>   b) dlouhodobý časový horizont nese s sebou </a:t>
            </a:r>
            <a:r>
              <a:rPr lang="cs-CZ" dirty="0">
                <a:latin typeface="Arial" pitchFamily="34" charset="0"/>
              </a:rPr>
              <a:t>větší možnost rizika</a:t>
            </a:r>
            <a:r>
              <a:rPr lang="cs-CZ" b="0" dirty="0">
                <a:latin typeface="Arial" pitchFamily="34" charset="0"/>
              </a:rPr>
              <a:t>, tedy odchylek od původních záměrů, pokud jde o očekávané výdaje, tak i očekávané příjmy z investice.</a:t>
            </a:r>
          </a:p>
          <a:p>
            <a:r>
              <a:rPr lang="cs-CZ" b="0" dirty="0">
                <a:latin typeface="Arial" pitchFamily="34" charset="0"/>
              </a:rPr>
              <a:t>   c) jedná se o </a:t>
            </a:r>
            <a:r>
              <a:rPr lang="cs-CZ" dirty="0">
                <a:latin typeface="Arial" pitchFamily="34" charset="0"/>
              </a:rPr>
              <a:t>kapitálově náročné operace</a:t>
            </a:r>
            <a:r>
              <a:rPr lang="cs-CZ" b="0" dirty="0">
                <a:latin typeface="Arial" pitchFamily="34" charset="0"/>
              </a:rPr>
              <a:t>, které vyžadují velké jednorázové vklady, často přesahující možnosti jednotlivce.</a:t>
            </a:r>
          </a:p>
          <a:p>
            <a:r>
              <a:rPr lang="cs-CZ" b="0" dirty="0">
                <a:latin typeface="Arial" pitchFamily="34" charset="0"/>
              </a:rPr>
              <a:t>   d) investiční činnost je velmi náročná na </a:t>
            </a:r>
            <a:r>
              <a:rPr lang="cs-CZ" dirty="0">
                <a:latin typeface="Arial" pitchFamily="34" charset="0"/>
              </a:rPr>
              <a:t>časovou a věcnou</a:t>
            </a:r>
            <a:r>
              <a:rPr lang="cs-CZ" b="0" i="1" dirty="0">
                <a:latin typeface="Arial" pitchFamily="34" charset="0"/>
              </a:rPr>
              <a:t> </a:t>
            </a:r>
            <a:r>
              <a:rPr lang="cs-CZ" dirty="0">
                <a:latin typeface="Arial" pitchFamily="34" charset="0"/>
              </a:rPr>
              <a:t>koordinaci různých účastníků investičního procesu</a:t>
            </a:r>
            <a:r>
              <a:rPr lang="cs-CZ" b="0" dirty="0">
                <a:latin typeface="Arial" pitchFamily="34" charset="0"/>
              </a:rPr>
              <a:t>, kteří mají své ekonomické zájmy a cíle.</a:t>
            </a:r>
          </a:p>
          <a:p>
            <a:r>
              <a:rPr lang="cs-CZ" b="0" dirty="0">
                <a:latin typeface="Arial" pitchFamily="34" charset="0"/>
              </a:rPr>
              <a:t>   e) investování </a:t>
            </a:r>
            <a:r>
              <a:rPr lang="cs-CZ" dirty="0">
                <a:latin typeface="Arial" pitchFamily="34" charset="0"/>
              </a:rPr>
              <a:t>těsně souvisí s aplikací nových technologií, nových výrobků atd. </a:t>
            </a:r>
          </a:p>
          <a:p>
            <a:endParaRPr lang="cs-CZ" dirty="0">
              <a:latin typeface="Arial" pitchFamily="34" charset="0"/>
            </a:endParaRPr>
          </a:p>
        </p:txBody>
      </p:sp>
    </p:spTree>
    <p:extLst>
      <p:ext uri="{BB962C8B-B14F-4D97-AF65-F5344CB8AC3E}">
        <p14:creationId xmlns:p14="http://schemas.microsoft.com/office/powerpoint/2010/main" val="324236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4022938" y="9712325"/>
            <a:ext cx="30763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8974" tIns="49488" rIns="98974" bIns="49488" anchor="b"/>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r"/>
            <a:fld id="{8CBBF8F2-4AD8-4F47-B953-C6B6E89C387E}" type="slidenum">
              <a:rPr lang="cs-CZ" sz="1300" b="0"/>
              <a:pPr algn="r"/>
              <a:t>11</a:t>
            </a:fld>
            <a:endParaRPr lang="cs-CZ" sz="1300" b="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algn="just"/>
            <a:r>
              <a:rPr lang="cs-CZ" dirty="0">
                <a:latin typeface="Times New Roman" pitchFamily="18" charset="0"/>
              </a:rPr>
              <a:t>Nyní si zopakujme  základní charakteristiky o investicích</a:t>
            </a:r>
          </a:p>
          <a:p>
            <a:pPr algn="just"/>
            <a:r>
              <a:rPr lang="cs-CZ" dirty="0">
                <a:cs typeface="Times New Roman" pitchFamily="18" charset="0"/>
              </a:rPr>
              <a:t>Investiční činnost a její financování je charakteristická několika </a:t>
            </a:r>
            <a:r>
              <a:rPr lang="cs-CZ" i="1" dirty="0">
                <a:cs typeface="Times New Roman" pitchFamily="18" charset="0"/>
              </a:rPr>
              <a:t>významnými specifiky:</a:t>
            </a:r>
            <a:endParaRPr lang="cs-CZ" dirty="0"/>
          </a:p>
        </p:txBody>
      </p:sp>
    </p:spTree>
    <p:extLst>
      <p:ext uri="{BB962C8B-B14F-4D97-AF65-F5344CB8AC3E}">
        <p14:creationId xmlns:p14="http://schemas.microsoft.com/office/powerpoint/2010/main" val="55638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5C80DF5E-D2E0-4599-8471-2D1A77FC796A}" type="slidenum">
              <a:rPr lang="cs-CZ" sz="1300" b="0"/>
              <a:pPr/>
              <a:t>12</a:t>
            </a:fld>
            <a:endParaRPr lang="cs-CZ" sz="1300" b="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r>
              <a:rPr lang="cs-CZ" sz="900" dirty="0">
                <a:cs typeface="Times New Roman" pitchFamily="18" charset="0"/>
              </a:rPr>
              <a:t>Investiční projekty lze klasifikovat do několika skupin (máme zde na mysli především hmotné investice). Pro naše podmínky lze použít tuto </a:t>
            </a:r>
            <a:r>
              <a:rPr lang="cs-CZ" sz="900" i="1" dirty="0">
                <a:cs typeface="Times New Roman" pitchFamily="18" charset="0"/>
              </a:rPr>
              <a:t>klasifikaci</a:t>
            </a:r>
            <a:r>
              <a:rPr lang="cs-CZ" sz="900" dirty="0">
                <a:cs typeface="Times New Roman" pitchFamily="18" charset="0"/>
              </a:rPr>
              <a:t>:</a:t>
            </a:r>
          </a:p>
          <a:p>
            <a:r>
              <a:rPr lang="cs-CZ" sz="900" dirty="0">
                <a:cs typeface="Times New Roman" pitchFamily="18" charset="0"/>
              </a:rPr>
              <a:t>a)</a:t>
            </a:r>
            <a:r>
              <a:rPr lang="cs-CZ" sz="900" dirty="0">
                <a:latin typeface="Times New Roman" pitchFamily="18" charset="0"/>
                <a:cs typeface="Times New Roman" pitchFamily="18" charset="0"/>
              </a:rPr>
              <a:t>      </a:t>
            </a:r>
            <a:r>
              <a:rPr lang="cs-CZ" sz="900" i="1" dirty="0">
                <a:cs typeface="Times New Roman" pitchFamily="18" charset="0"/>
              </a:rPr>
              <a:t>Náhrada zařízení</a:t>
            </a:r>
            <a:r>
              <a:rPr lang="cs-CZ" sz="900" dirty="0">
                <a:cs typeface="Times New Roman" pitchFamily="18" charset="0"/>
              </a:rPr>
              <a:t> – obvykle se jedná o nezbytnou náhradu opotřebovaného zařízení, provede se tedy bez zvláštních analýz a rozhodovacích procesů.</a:t>
            </a:r>
          </a:p>
          <a:p>
            <a:r>
              <a:rPr lang="cs-CZ" sz="900" dirty="0">
                <a:cs typeface="Times New Roman" pitchFamily="18" charset="0"/>
              </a:rPr>
              <a:t>b)</a:t>
            </a:r>
            <a:r>
              <a:rPr lang="cs-CZ" sz="900" dirty="0">
                <a:latin typeface="Times New Roman" pitchFamily="18" charset="0"/>
                <a:cs typeface="Times New Roman" pitchFamily="18" charset="0"/>
              </a:rPr>
              <a:t>      </a:t>
            </a:r>
            <a:r>
              <a:rPr lang="cs-CZ" sz="900" i="1" dirty="0">
                <a:cs typeface="Times New Roman" pitchFamily="18" charset="0"/>
              </a:rPr>
              <a:t>Výměna zařízení za účelem snížení nákladů</a:t>
            </a:r>
            <a:r>
              <a:rPr lang="cs-CZ" sz="900" dirty="0">
                <a:cs typeface="Times New Roman" pitchFamily="18" charset="0"/>
              </a:rPr>
              <a:t> – jedná se o výměnu provozuschopného, ale zastaralého zařízení, na němž je výroba nákladná. Výměnu doprovází podrobnější analýza, která srovnává investiční náklady s úsporou výrobních nákladů.</a:t>
            </a:r>
          </a:p>
          <a:p>
            <a:r>
              <a:rPr lang="cs-CZ" sz="900" dirty="0">
                <a:cs typeface="Times New Roman" pitchFamily="18" charset="0"/>
              </a:rPr>
              <a:t>c)</a:t>
            </a:r>
            <a:r>
              <a:rPr lang="cs-CZ" sz="900" dirty="0">
                <a:latin typeface="Times New Roman" pitchFamily="18" charset="0"/>
                <a:cs typeface="Times New Roman" pitchFamily="18" charset="0"/>
              </a:rPr>
              <a:t>      </a:t>
            </a:r>
            <a:r>
              <a:rPr lang="cs-CZ" sz="900" i="1" dirty="0">
                <a:cs typeface="Times New Roman" pitchFamily="18" charset="0"/>
              </a:rPr>
              <a:t>Expanze dosavadního výrobku a rozšíření trhu</a:t>
            </a:r>
            <a:r>
              <a:rPr lang="cs-CZ" sz="900" dirty="0">
                <a:cs typeface="Times New Roman" pitchFamily="18" charset="0"/>
              </a:rPr>
              <a:t> – v tomto případě je rozhodnutí více komplexní a vyžaduje i průzkum trhu.</a:t>
            </a:r>
          </a:p>
          <a:p>
            <a:r>
              <a:rPr lang="cs-CZ" sz="900" dirty="0">
                <a:cs typeface="Times New Roman" pitchFamily="18" charset="0"/>
              </a:rPr>
              <a:t>d)</a:t>
            </a:r>
            <a:r>
              <a:rPr lang="cs-CZ" sz="900" dirty="0">
                <a:latin typeface="Times New Roman" pitchFamily="18" charset="0"/>
                <a:cs typeface="Times New Roman" pitchFamily="18" charset="0"/>
              </a:rPr>
              <a:t>      </a:t>
            </a:r>
            <a:r>
              <a:rPr lang="cs-CZ" sz="900" i="1" dirty="0">
                <a:cs typeface="Times New Roman" pitchFamily="18" charset="0"/>
              </a:rPr>
              <a:t>Vývoj, výroba a prodej nového výrobku a expanze na nové trhy</a:t>
            </a:r>
            <a:r>
              <a:rPr lang="cs-CZ" sz="900" dirty="0">
                <a:cs typeface="Times New Roman" pitchFamily="18" charset="0"/>
              </a:rPr>
              <a:t> – vývoj a zavedení nového výrobku je vysoce nákladné a rizikové, vyžaduje se proto detailní analýza a používají se náročné metody.</a:t>
            </a:r>
          </a:p>
          <a:p>
            <a:r>
              <a:rPr lang="cs-CZ" sz="900" dirty="0">
                <a:cs typeface="Times New Roman" pitchFamily="18" charset="0"/>
              </a:rPr>
              <a:t>e)</a:t>
            </a:r>
            <a:r>
              <a:rPr lang="cs-CZ" sz="900" dirty="0">
                <a:latin typeface="Times New Roman" pitchFamily="18" charset="0"/>
                <a:cs typeface="Times New Roman" pitchFamily="18" charset="0"/>
              </a:rPr>
              <a:t>      </a:t>
            </a:r>
            <a:r>
              <a:rPr lang="cs-CZ" sz="900" i="1" dirty="0">
                <a:cs typeface="Times New Roman" pitchFamily="18" charset="0"/>
              </a:rPr>
              <a:t>„Nařízené“, výnosy nepřinášející investiční projekty</a:t>
            </a:r>
            <a:r>
              <a:rPr lang="cs-CZ" sz="900" dirty="0">
                <a:cs typeface="Times New Roman" pitchFamily="18" charset="0"/>
              </a:rPr>
              <a:t> – jedná se o investice v oblasti bezpečnosti práce, ekologie a jiné, které podnik musí provést, aby vyhověl různým nařízením a předpisům.</a:t>
            </a:r>
          </a:p>
          <a:p>
            <a:r>
              <a:rPr lang="cs-CZ" sz="900" dirty="0">
                <a:cs typeface="Times New Roman" pitchFamily="18" charset="0"/>
              </a:rPr>
              <a:t>f)</a:t>
            </a:r>
            <a:r>
              <a:rPr lang="cs-CZ" sz="900" dirty="0">
                <a:latin typeface="Times New Roman" pitchFamily="18" charset="0"/>
                <a:cs typeface="Times New Roman" pitchFamily="18" charset="0"/>
              </a:rPr>
              <a:t>       </a:t>
            </a:r>
            <a:r>
              <a:rPr lang="cs-CZ" sz="900" i="1" dirty="0">
                <a:cs typeface="Times New Roman" pitchFamily="18" charset="0"/>
              </a:rPr>
              <a:t>Investiční projekty v oblasti bezpečnosti práce, ekologie</a:t>
            </a:r>
            <a:r>
              <a:rPr lang="cs-CZ" sz="900" dirty="0">
                <a:cs typeface="Times New Roman" pitchFamily="18" charset="0"/>
              </a:rPr>
              <a:t> – také se jedná o investiční projekty, které musí podnik provést, aby vyhověl různým nařízením a předpisům.</a:t>
            </a:r>
          </a:p>
          <a:p>
            <a:r>
              <a:rPr lang="cs-CZ" sz="900" dirty="0">
                <a:cs typeface="Times New Roman" pitchFamily="18" charset="0"/>
              </a:rPr>
              <a:t>g)</a:t>
            </a:r>
            <a:r>
              <a:rPr lang="cs-CZ" sz="900" dirty="0">
                <a:latin typeface="Times New Roman" pitchFamily="18" charset="0"/>
                <a:cs typeface="Times New Roman" pitchFamily="18" charset="0"/>
              </a:rPr>
              <a:t>      </a:t>
            </a:r>
            <a:r>
              <a:rPr lang="cs-CZ" sz="900" i="1" dirty="0">
                <a:cs typeface="Times New Roman" pitchFamily="18" charset="0"/>
              </a:rPr>
              <a:t>Výzkum a rozvoj</a:t>
            </a:r>
            <a:r>
              <a:rPr lang="cs-CZ" sz="900" dirty="0">
                <a:cs typeface="Times New Roman" pitchFamily="18" charset="0"/>
              </a:rPr>
              <a:t> – tyto investiční výdaje činí pro řadu podniků hlavní a nejdůležitější kapitálové výdaje, které jsou značně rizikové, které jsou velmi detailně hodnoceny.</a:t>
            </a:r>
          </a:p>
          <a:p>
            <a:r>
              <a:rPr lang="cs-CZ" sz="900" dirty="0">
                <a:cs typeface="Times New Roman" pitchFamily="18" charset="0"/>
              </a:rPr>
              <a:t>h)</a:t>
            </a:r>
            <a:r>
              <a:rPr lang="cs-CZ" sz="900" dirty="0">
                <a:latin typeface="Times New Roman" pitchFamily="18" charset="0"/>
                <a:cs typeface="Times New Roman" pitchFamily="18" charset="0"/>
              </a:rPr>
              <a:t>      </a:t>
            </a:r>
            <a:r>
              <a:rPr lang="cs-CZ" sz="900" i="1" dirty="0">
                <a:cs typeface="Times New Roman" pitchFamily="18" charset="0"/>
              </a:rPr>
              <a:t>Dlouhodobé smlouvy</a:t>
            </a:r>
            <a:r>
              <a:rPr lang="cs-CZ" sz="900" dirty="0">
                <a:cs typeface="Times New Roman" pitchFamily="18" charset="0"/>
              </a:rPr>
              <a:t> – jedná se o smlouvy o dlouhodobém poskytování výrobků nebo služeb specifickým zákazníků, které přinášejí výnosy a vyžadují náklady po řadu let.</a:t>
            </a:r>
          </a:p>
          <a:p>
            <a:r>
              <a:rPr lang="cs-CZ" sz="900" dirty="0">
                <a:cs typeface="Times New Roman" pitchFamily="18" charset="0"/>
              </a:rPr>
              <a:t>i)</a:t>
            </a:r>
            <a:r>
              <a:rPr lang="cs-CZ" sz="900" dirty="0">
                <a:latin typeface="Times New Roman" pitchFamily="18" charset="0"/>
                <a:cs typeface="Times New Roman" pitchFamily="18" charset="0"/>
              </a:rPr>
              <a:t>        </a:t>
            </a:r>
            <a:r>
              <a:rPr lang="cs-CZ" sz="900" i="1" dirty="0">
                <a:cs typeface="Times New Roman" pitchFamily="18" charset="0"/>
              </a:rPr>
              <a:t>Ostatní investiční projekty</a:t>
            </a:r>
            <a:r>
              <a:rPr lang="cs-CZ" sz="900" dirty="0">
                <a:cs typeface="Times New Roman" pitchFamily="18" charset="0"/>
              </a:rPr>
              <a:t> – zde patří všechny ostatní neklasifikované investice.</a:t>
            </a:r>
          </a:p>
          <a:p>
            <a:endParaRPr lang="cs-CZ" sz="900" dirty="0"/>
          </a:p>
          <a:p>
            <a:r>
              <a:rPr lang="cs-CZ" sz="900" dirty="0"/>
              <a:t>Při klasifikování </a:t>
            </a:r>
            <a:r>
              <a:rPr lang="cs-CZ" sz="900" dirty="0" err="1"/>
              <a:t>inv</a:t>
            </a:r>
            <a:r>
              <a:rPr lang="cs-CZ" sz="900" dirty="0"/>
              <a:t>. projektů je nutné si uvědomit rozdíl mezi vzájemně zaměnitelnými projekty a projekty nezaměnitelnými.</a:t>
            </a:r>
          </a:p>
          <a:p>
            <a:r>
              <a:rPr lang="cs-CZ" sz="900" dirty="0"/>
              <a:t>Vzájemně zaměnitelné  - vzájemně se vylučují – můžeme vybrat jen jeden</a:t>
            </a:r>
          </a:p>
          <a:p>
            <a:r>
              <a:rPr lang="cs-CZ" sz="900" dirty="0"/>
              <a:t>Vzájemně nezaměnitelné – můžeme uskutečnit všechny pokud na ně máme peníze</a:t>
            </a:r>
          </a:p>
          <a:p>
            <a:endParaRPr lang="cs-CZ" sz="900" dirty="0"/>
          </a:p>
        </p:txBody>
      </p:sp>
    </p:spTree>
    <p:extLst>
      <p:ext uri="{BB962C8B-B14F-4D97-AF65-F5344CB8AC3E}">
        <p14:creationId xmlns:p14="http://schemas.microsoft.com/office/powerpoint/2010/main" val="3444640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a:ln/>
        </p:spPr>
      </p:sp>
      <p:sp>
        <p:nvSpPr>
          <p:cNvPr id="450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cs-CZ"/>
          </a:p>
        </p:txBody>
      </p:sp>
      <p:sp>
        <p:nvSpPr>
          <p:cNvPr id="450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EE3D70B6-E2C6-477D-B5CE-74C13E630555}" type="slidenum">
              <a:rPr lang="cs-CZ" sz="1300" b="0"/>
              <a:pPr/>
              <a:t>13</a:t>
            </a:fld>
            <a:endParaRPr lang="cs-CZ" sz="1300" b="0"/>
          </a:p>
        </p:txBody>
      </p:sp>
    </p:spTree>
    <p:extLst>
      <p:ext uri="{BB962C8B-B14F-4D97-AF65-F5344CB8AC3E}">
        <p14:creationId xmlns:p14="http://schemas.microsoft.com/office/powerpoint/2010/main" val="358328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E97F9A83-B334-4722-8E7A-13523943A0E4}" type="slidenum">
              <a:rPr lang="cs-CZ" sz="1300" b="0"/>
              <a:pPr/>
              <a:t>17</a:t>
            </a:fld>
            <a:endParaRPr lang="cs-CZ" sz="1300"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cs-CZ"/>
          </a:p>
        </p:txBody>
      </p:sp>
    </p:spTree>
    <p:extLst>
      <p:ext uri="{BB962C8B-B14F-4D97-AF65-F5344CB8AC3E}">
        <p14:creationId xmlns:p14="http://schemas.microsoft.com/office/powerpoint/2010/main" val="67515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a:ln/>
        </p:spPr>
      </p:sp>
      <p:sp>
        <p:nvSpPr>
          <p:cNvPr id="4710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cs-CZ"/>
          </a:p>
        </p:txBody>
      </p:sp>
      <p:sp>
        <p:nvSpPr>
          <p:cNvPr id="4710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sz="2600" b="1">
                <a:solidFill>
                  <a:schemeClr val="tx1"/>
                </a:solidFill>
                <a:latin typeface="Arial Unicode MS" pitchFamily="34" charset="-128"/>
              </a:defRPr>
            </a:lvl1pPr>
            <a:lvl2pPr marL="804164" indent="-309294">
              <a:defRPr sz="2600" b="1">
                <a:solidFill>
                  <a:schemeClr val="tx1"/>
                </a:solidFill>
                <a:latin typeface="Arial Unicode MS" pitchFamily="34" charset="-128"/>
              </a:defRPr>
            </a:lvl2pPr>
            <a:lvl3pPr marL="1237176" indent="-247436">
              <a:defRPr sz="2600" b="1">
                <a:solidFill>
                  <a:schemeClr val="tx1"/>
                </a:solidFill>
                <a:latin typeface="Arial Unicode MS" pitchFamily="34" charset="-128"/>
              </a:defRPr>
            </a:lvl3pPr>
            <a:lvl4pPr marL="1732047" indent="-247436">
              <a:defRPr sz="2600" b="1">
                <a:solidFill>
                  <a:schemeClr val="tx1"/>
                </a:solidFill>
                <a:latin typeface="Arial Unicode MS" pitchFamily="34" charset="-128"/>
              </a:defRPr>
            </a:lvl4pPr>
            <a:lvl5pPr marL="2226918" indent="-247436">
              <a:defRPr sz="2600" b="1">
                <a:solidFill>
                  <a:schemeClr val="tx1"/>
                </a:solidFill>
                <a:latin typeface="Arial Unicode MS" pitchFamily="34" charset="-128"/>
              </a:defRPr>
            </a:lvl5pPr>
            <a:lvl6pPr marL="2721788" indent="-247436" eaLnBrk="0" fontAlgn="base" hangingPunct="0">
              <a:spcBef>
                <a:spcPct val="0"/>
              </a:spcBef>
              <a:spcAft>
                <a:spcPct val="0"/>
              </a:spcAft>
              <a:defRPr sz="2600" b="1">
                <a:solidFill>
                  <a:schemeClr val="tx1"/>
                </a:solidFill>
                <a:latin typeface="Arial Unicode MS" pitchFamily="34" charset="-128"/>
              </a:defRPr>
            </a:lvl6pPr>
            <a:lvl7pPr marL="3216658" indent="-247436" eaLnBrk="0" fontAlgn="base" hangingPunct="0">
              <a:spcBef>
                <a:spcPct val="0"/>
              </a:spcBef>
              <a:spcAft>
                <a:spcPct val="0"/>
              </a:spcAft>
              <a:defRPr sz="2600" b="1">
                <a:solidFill>
                  <a:schemeClr val="tx1"/>
                </a:solidFill>
                <a:latin typeface="Arial Unicode MS" pitchFamily="34" charset="-128"/>
              </a:defRPr>
            </a:lvl7pPr>
            <a:lvl8pPr marL="3711529" indent="-247436" eaLnBrk="0" fontAlgn="base" hangingPunct="0">
              <a:spcBef>
                <a:spcPct val="0"/>
              </a:spcBef>
              <a:spcAft>
                <a:spcPct val="0"/>
              </a:spcAft>
              <a:defRPr sz="2600" b="1">
                <a:solidFill>
                  <a:schemeClr val="tx1"/>
                </a:solidFill>
                <a:latin typeface="Arial Unicode MS" pitchFamily="34" charset="-128"/>
              </a:defRPr>
            </a:lvl8pPr>
            <a:lvl9pPr marL="4206399" indent="-247436" eaLnBrk="0" fontAlgn="base" hangingPunct="0">
              <a:spcBef>
                <a:spcPct val="0"/>
              </a:spcBef>
              <a:spcAft>
                <a:spcPct val="0"/>
              </a:spcAft>
              <a:defRPr sz="2600" b="1">
                <a:solidFill>
                  <a:schemeClr val="tx1"/>
                </a:solidFill>
                <a:latin typeface="Arial Unicode MS" pitchFamily="34" charset="-128"/>
              </a:defRPr>
            </a:lvl9pPr>
          </a:lstStyle>
          <a:p>
            <a:fld id="{BEDEC01F-676F-4024-B20D-610A0AE926E3}" type="slidenum">
              <a:rPr lang="cs-CZ" sz="1300" b="0"/>
              <a:pPr/>
              <a:t>18</a:t>
            </a:fld>
            <a:endParaRPr lang="cs-CZ" sz="1300" b="0"/>
          </a:p>
        </p:txBody>
      </p:sp>
    </p:spTree>
    <p:extLst>
      <p:ext uri="{BB962C8B-B14F-4D97-AF65-F5344CB8AC3E}">
        <p14:creationId xmlns:p14="http://schemas.microsoft.com/office/powerpoint/2010/main" val="291527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307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91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41763"/>
            <a:ext cx="4038600" cy="218916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p:cNvSpPr>
            <a:spLocks noGrp="1"/>
          </p:cNvSpPr>
          <p:nvPr>
            <p:ph type="dt" sz="half" idx="10"/>
          </p:nvPr>
        </p:nvSpPr>
        <p:spPr>
          <a:xfrm>
            <a:off x="457200" y="6278563"/>
            <a:ext cx="2133600" cy="457200"/>
          </a:xfrm>
        </p:spPr>
        <p:txBody>
          <a:bodyPr/>
          <a:lstStyle>
            <a:lvl1pPr>
              <a:defRPr/>
            </a:lvl1pPr>
          </a:lstStyle>
          <a:p>
            <a:endParaRPr lang="cs-CZ"/>
          </a:p>
        </p:txBody>
      </p:sp>
      <p:sp>
        <p:nvSpPr>
          <p:cNvPr id="7" name="Zástupný symbol pro zápatí 6"/>
          <p:cNvSpPr>
            <a:spLocks noGrp="1"/>
          </p:cNvSpPr>
          <p:nvPr>
            <p:ph type="ftr" sz="quarter" idx="11"/>
          </p:nvPr>
        </p:nvSpPr>
        <p:spPr>
          <a:xfrm>
            <a:off x="3124200" y="6278563"/>
            <a:ext cx="2895600" cy="457200"/>
          </a:xfrm>
        </p:spPr>
        <p:txBody>
          <a:bodyPr/>
          <a:lstStyle>
            <a:lvl1pPr>
              <a:defRPr/>
            </a:lvl1pPr>
          </a:lstStyle>
          <a:p>
            <a:endParaRPr lang="cs-CZ"/>
          </a:p>
        </p:txBody>
      </p:sp>
      <p:sp>
        <p:nvSpPr>
          <p:cNvPr id="8" name="Zástupný symbol pro číslo snímku 7"/>
          <p:cNvSpPr>
            <a:spLocks noGrp="1"/>
          </p:cNvSpPr>
          <p:nvPr>
            <p:ph type="sldNum" sz="quarter" idx="12"/>
          </p:nvPr>
        </p:nvSpPr>
        <p:spPr>
          <a:xfrm>
            <a:off x="6553200" y="6278563"/>
            <a:ext cx="2133600" cy="457200"/>
          </a:xfrm>
        </p:spPr>
        <p:txBody>
          <a:bodyPr/>
          <a:lstStyle>
            <a:lvl1pPr>
              <a:defRPr/>
            </a:lvl1pPr>
          </a:lstStyle>
          <a:p>
            <a:fld id="{B4A4B439-FFDC-43E8-9DAC-2BAFCC0654E6}" type="slidenum">
              <a:rPr lang="cs-CZ"/>
              <a:pPr/>
              <a:t>‹#›</a:t>
            </a:fld>
            <a:endParaRPr lang="cs-CZ"/>
          </a:p>
        </p:txBody>
      </p:sp>
    </p:spTree>
    <p:extLst>
      <p:ext uri="{BB962C8B-B14F-4D97-AF65-F5344CB8AC3E}">
        <p14:creationId xmlns:p14="http://schemas.microsoft.com/office/powerpoint/2010/main" val="2567013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307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457200" y="6278563"/>
            <a:ext cx="2133600" cy="457200"/>
          </a:xfrm>
        </p:spPr>
        <p:txBody>
          <a:bodyPr/>
          <a:lstStyle>
            <a:lvl1pPr>
              <a:defRPr/>
            </a:lvl1pPr>
          </a:lstStyle>
          <a:p>
            <a:endParaRPr lang="cs-CZ"/>
          </a:p>
        </p:txBody>
      </p:sp>
      <p:sp>
        <p:nvSpPr>
          <p:cNvPr id="6" name="Zástupný symbol pro zápatí 5"/>
          <p:cNvSpPr>
            <a:spLocks noGrp="1"/>
          </p:cNvSpPr>
          <p:nvPr>
            <p:ph type="ftr" sz="quarter" idx="11"/>
          </p:nvPr>
        </p:nvSpPr>
        <p:spPr>
          <a:xfrm>
            <a:off x="3124200" y="6278563"/>
            <a:ext cx="2895600" cy="45720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553200" y="6278563"/>
            <a:ext cx="2133600" cy="457200"/>
          </a:xfrm>
        </p:spPr>
        <p:txBody>
          <a:bodyPr/>
          <a:lstStyle>
            <a:lvl1pPr>
              <a:defRPr/>
            </a:lvl1pPr>
          </a:lstStyle>
          <a:p>
            <a:fld id="{3BE27258-EDC1-4205-A47D-3F2F75D9F483}" type="slidenum">
              <a:rPr lang="cs-CZ"/>
              <a:pPr/>
              <a:t>‹#›</a:t>
            </a:fld>
            <a:endParaRPr lang="cs-CZ"/>
          </a:p>
        </p:txBody>
      </p:sp>
    </p:spTree>
    <p:extLst>
      <p:ext uri="{BB962C8B-B14F-4D97-AF65-F5344CB8AC3E}">
        <p14:creationId xmlns:p14="http://schemas.microsoft.com/office/powerpoint/2010/main" val="3873705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3"/>
          <p:cNvSpPr>
            <a:spLocks noGrp="1"/>
          </p:cNvSpPr>
          <p:nvPr>
            <p:ph type="dt" sz="half" idx="14"/>
          </p:nvPr>
        </p:nvSpPr>
        <p:spPr/>
        <p:txBody>
          <a:bodyPr/>
          <a:lstStyle>
            <a:lvl1pPr>
              <a:defRPr/>
            </a:lvl1pPr>
          </a:lstStyle>
          <a:p>
            <a:pPr>
              <a:defRPr/>
            </a:pPr>
            <a:fld id="{319A668C-9EF3-4442-8F9A-BDA8B14B77C3}" type="datetimeFigureOut">
              <a:rPr lang="cs-CZ"/>
              <a:pPr>
                <a:defRPr/>
              </a:pPr>
              <a:t>12.04.2022</a:t>
            </a:fld>
            <a:endParaRPr lang="cs-CZ"/>
          </a:p>
        </p:txBody>
      </p:sp>
      <p:sp>
        <p:nvSpPr>
          <p:cNvPr id="6" name="Footer Placeholder 4"/>
          <p:cNvSpPr>
            <a:spLocks noGrp="1"/>
          </p:cNvSpPr>
          <p:nvPr>
            <p:ph type="ftr" sz="quarter" idx="15"/>
          </p:nvPr>
        </p:nvSpPr>
        <p:spPr/>
        <p:txBody>
          <a:bodyPr/>
          <a:lstStyle>
            <a:lvl1pPr>
              <a:defRPr/>
            </a:lvl1pPr>
          </a:lstStyle>
          <a:p>
            <a:pPr>
              <a:defRPr/>
            </a:pPr>
            <a:endParaRPr lang="cs-CZ"/>
          </a:p>
        </p:txBody>
      </p:sp>
      <p:sp>
        <p:nvSpPr>
          <p:cNvPr id="7" name="Slide Number Placeholder 5"/>
          <p:cNvSpPr>
            <a:spLocks noGrp="1"/>
          </p:cNvSpPr>
          <p:nvPr>
            <p:ph type="sldNum" sz="quarter" idx="16"/>
          </p:nvPr>
        </p:nvSpPr>
        <p:spPr/>
        <p:txBody>
          <a:bodyPr/>
          <a:lstStyle>
            <a:lvl1pPr>
              <a:defRPr/>
            </a:lvl1pPr>
          </a:lstStyle>
          <a:p>
            <a:pPr>
              <a:defRPr/>
            </a:pPr>
            <a:fld id="{B6F2BCCE-13F1-4244-A4AB-23284CB7EB1E}" type="slidenum">
              <a:rPr lang="cs-CZ"/>
              <a:pPr>
                <a:defRPr/>
              </a:pPr>
              <a:t>‹#›</a:t>
            </a:fld>
            <a:endParaRPr lang="cs-CZ"/>
          </a:p>
        </p:txBody>
      </p:sp>
    </p:spTree>
    <p:extLst>
      <p:ext uri="{BB962C8B-B14F-4D97-AF65-F5344CB8AC3E}">
        <p14:creationId xmlns:p14="http://schemas.microsoft.com/office/powerpoint/2010/main" val="351506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4/12/2022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r.novak@mvso.cz"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www.wers.cz/doprava/auta01.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18.wmf"/></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27.wmf"/></Relationships>
</file>

<file path=ppt/slides/_rels/slide6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1.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7.bin"/><Relationship Id="rId4" Type="http://schemas.openxmlformats.org/officeDocument/2006/relationships/image" Target="../media/image33.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4.wmf"/><Relationship Id="rId4" Type="http://schemas.openxmlformats.org/officeDocument/2006/relationships/oleObject" Target="../embeddings/oleObject8.bin"/></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2926" y="2231620"/>
            <a:ext cx="7858124" cy="1576532"/>
          </a:xfrm>
        </p:spPr>
        <p:txBody>
          <a:bodyPr lIns="0" tIns="0" rIns="0" bIns="0" anchor="t" anchorCtr="0">
            <a:noAutofit/>
          </a:bodyPr>
          <a:lstStyle/>
          <a:p>
            <a:r>
              <a:rPr lang="cs-CZ" sz="2800" dirty="0">
                <a:solidFill>
                  <a:srgbClr val="FF0000"/>
                </a:solidFill>
              </a:rPr>
              <a:t>Blok č. 4</a:t>
            </a:r>
            <a:br>
              <a:rPr lang="cs-CZ" sz="2800" dirty="0"/>
            </a:br>
            <a:r>
              <a:rPr lang="cs-CZ" sz="2800" dirty="0"/>
              <a:t>Investiční činnost</a:t>
            </a:r>
            <a:br>
              <a:rPr lang="cs-CZ" sz="2800" dirty="0"/>
            </a:br>
            <a:r>
              <a:rPr lang="cs-CZ" sz="2800" dirty="0"/>
              <a:t>Metody hodnocení investic </a:t>
            </a:r>
          </a:p>
        </p:txBody>
      </p:sp>
      <p:sp>
        <p:nvSpPr>
          <p:cNvPr id="4" name="Title 1"/>
          <p:cNvSpPr txBox="1">
            <a:spLocks/>
          </p:cNvSpPr>
          <p:nvPr/>
        </p:nvSpPr>
        <p:spPr>
          <a:xfrm>
            <a:off x="685801" y="3959994"/>
            <a:ext cx="7572374" cy="207885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r>
              <a:rPr lang="cs-CZ" sz="2400" dirty="0">
                <a:latin typeface="Arial" pitchFamily="34" charset="0"/>
                <a:cs typeface="Arial" pitchFamily="34" charset="0"/>
              </a:rPr>
              <a:t>Ing. Petr Novák, Ph.D. </a:t>
            </a:r>
            <a:endParaRPr lang="cs-CZ" sz="2400" i="1" dirty="0">
              <a:latin typeface="Arial" pitchFamily="34" charset="0"/>
              <a:cs typeface="Arial" pitchFamily="34" charset="0"/>
            </a:endParaRPr>
          </a:p>
          <a:p>
            <a:r>
              <a:rPr lang="cs-CZ" sz="1900" dirty="0">
                <a:latin typeface="Arial" pitchFamily="34" charset="0"/>
                <a:cs typeface="Arial" pitchFamily="34" charset="0"/>
              </a:rPr>
              <a:t> </a:t>
            </a:r>
          </a:p>
          <a:p>
            <a:r>
              <a:rPr lang="en-GB" sz="2000" b="1" cap="all" dirty="0">
                <a:latin typeface="Arial" pitchFamily="34" charset="0"/>
                <a:cs typeface="Arial" pitchFamily="34" charset="0"/>
              </a:rPr>
              <a:t> </a:t>
            </a:r>
            <a:r>
              <a:rPr lang="cs-CZ" sz="2000" cap="all" dirty="0">
                <a:latin typeface="Arial" pitchFamily="34" charset="0"/>
                <a:cs typeface="Arial" pitchFamily="34" charset="0"/>
              </a:rPr>
              <a:t>K</a:t>
            </a:r>
            <a:r>
              <a:rPr lang="cs-CZ" sz="2000" dirty="0">
                <a:latin typeface="Arial" pitchFamily="34" charset="0"/>
                <a:cs typeface="Arial" pitchFamily="34" charset="0"/>
              </a:rPr>
              <a:t>ancelář</a:t>
            </a:r>
            <a:r>
              <a:rPr lang="cs-CZ" sz="2000" cap="all" dirty="0">
                <a:latin typeface="Arial" pitchFamily="34" charset="0"/>
                <a:cs typeface="Arial" pitchFamily="34" charset="0"/>
              </a:rPr>
              <a:t>: UEK, </a:t>
            </a:r>
            <a:r>
              <a:rPr lang="cs-CZ" sz="2000" dirty="0">
                <a:latin typeface="Arial" pitchFamily="34" charset="0"/>
                <a:cs typeface="Arial" pitchFamily="34" charset="0"/>
              </a:rPr>
              <a:t>č</a:t>
            </a:r>
            <a:r>
              <a:rPr lang="cs-CZ" sz="2000" cap="all" dirty="0">
                <a:latin typeface="Arial" pitchFamily="34" charset="0"/>
                <a:cs typeface="Arial" pitchFamily="34" charset="0"/>
              </a:rPr>
              <a:t>. 434</a:t>
            </a:r>
          </a:p>
          <a:p>
            <a:r>
              <a:rPr lang="cs-CZ" sz="2000" dirty="0">
                <a:latin typeface="Arial" pitchFamily="34" charset="0"/>
                <a:cs typeface="Arial" pitchFamily="34" charset="0"/>
              </a:rPr>
              <a:t>Email: </a:t>
            </a:r>
            <a:r>
              <a:rPr lang="cs-CZ" sz="2000" dirty="0">
                <a:latin typeface="Arial" pitchFamily="34" charset="0"/>
                <a:cs typeface="Arial" pitchFamily="34" charset="0"/>
                <a:hlinkClick r:id="rId3"/>
              </a:rPr>
              <a:t>petr.novak@mvso.cz</a:t>
            </a:r>
            <a:r>
              <a:rPr lang="cs-CZ" sz="2000" dirty="0">
                <a:latin typeface="Arial" pitchFamily="34" charset="0"/>
                <a:cs typeface="Arial" pitchFamily="34" charset="0"/>
              </a:rPr>
              <a:t> </a:t>
            </a: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1906686" y="649163"/>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spcAft>
                <a:spcPct val="100000"/>
              </a:spcAft>
            </a:pPr>
            <a:r>
              <a:rPr lang="cs-CZ" sz="2800" i="1" u="sng" dirty="0">
                <a:latin typeface="Times New Roman" pitchFamily="18" charset="0"/>
                <a:cs typeface="Times New Roman" pitchFamily="18" charset="0"/>
              </a:rPr>
              <a:t>Specifika investičního rozhodování</a:t>
            </a:r>
            <a:endParaRPr lang="cs-CZ" sz="2800" i="1" u="sng" dirty="0">
              <a:latin typeface="Times New Roman" pitchFamily="18" charset="0"/>
            </a:endParaRPr>
          </a:p>
        </p:txBody>
      </p:sp>
      <p:sp>
        <p:nvSpPr>
          <p:cNvPr id="9220" name="Text Box 3"/>
          <p:cNvSpPr txBox="1">
            <a:spLocks noChangeArrowheads="1"/>
          </p:cNvSpPr>
          <p:nvPr/>
        </p:nvSpPr>
        <p:spPr bwMode="auto">
          <a:xfrm>
            <a:off x="221514" y="908720"/>
            <a:ext cx="842493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b="0" dirty="0">
                <a:latin typeface="Times New Roman" pitchFamily="18" charset="0"/>
              </a:rPr>
              <a:t>    </a:t>
            </a:r>
          </a:p>
          <a:p>
            <a:pPr marL="457200" indent="-457200" algn="just">
              <a:buFont typeface="+mj-lt"/>
              <a:buAutoNum type="arabicPeriod"/>
            </a:pPr>
            <a:r>
              <a:rPr lang="cs-CZ" dirty="0">
                <a:latin typeface="Times New Roman" pitchFamily="18" charset="0"/>
                <a:cs typeface="Times New Roman" pitchFamily="18" charset="0"/>
              </a:rPr>
              <a:t>Rozhoduje se v dlouhodobém časovém horizontu, který zahrnuje přípravu, dobu výstavby a dobu životnosti</a:t>
            </a:r>
          </a:p>
          <a:p>
            <a:pPr marL="457200" indent="-457200" algn="just">
              <a:buFont typeface="+mj-lt"/>
              <a:buAutoNum type="arabicPeriod"/>
            </a:pPr>
            <a:r>
              <a:rPr lang="cs-CZ" dirty="0">
                <a:latin typeface="Times New Roman" pitchFamily="18" charset="0"/>
                <a:cs typeface="Times New Roman" pitchFamily="18" charset="0"/>
              </a:rPr>
              <a:t>větší možnost rizika - </a:t>
            </a:r>
            <a:r>
              <a:rPr lang="cs-CZ" b="0" dirty="0">
                <a:latin typeface="Times New Roman" pitchFamily="18" charset="0"/>
                <a:cs typeface="Times New Roman" pitchFamily="18" charset="0"/>
              </a:rPr>
              <a:t>dlouhodobý časový horizont nese s sebou větší možnost rizika, tedy odchylek od původních záměrů, pokud jde o očekávané výdaje, tak i očekávané příjmy z investice</a:t>
            </a:r>
          </a:p>
          <a:p>
            <a:pPr marL="457200" indent="-457200" algn="just">
              <a:buFont typeface="+mj-lt"/>
              <a:buAutoNum type="arabicPeriod"/>
            </a:pPr>
            <a:r>
              <a:rPr lang="cs-CZ" dirty="0">
                <a:latin typeface="Times New Roman" pitchFamily="18" charset="0"/>
                <a:cs typeface="Times New Roman" pitchFamily="18" charset="0"/>
              </a:rPr>
              <a:t>kapitálově náročné operace</a:t>
            </a:r>
            <a:r>
              <a:rPr lang="cs-CZ" b="0" dirty="0">
                <a:latin typeface="Times New Roman" pitchFamily="18" charset="0"/>
                <a:cs typeface="Times New Roman" pitchFamily="18" charset="0"/>
              </a:rPr>
              <a:t>, které vyžadují velké jednorázové vklady, často přesahující možnosti jednotlivce</a:t>
            </a:r>
          </a:p>
          <a:p>
            <a:pPr marL="457200" indent="-457200" algn="just">
              <a:buFont typeface="+mj-lt"/>
              <a:buAutoNum type="arabicPeriod"/>
            </a:pPr>
            <a:r>
              <a:rPr lang="cs-CZ" b="0" dirty="0">
                <a:latin typeface="Times New Roman" pitchFamily="18" charset="0"/>
                <a:cs typeface="Times New Roman" pitchFamily="18" charset="0"/>
              </a:rPr>
              <a:t>investiční činnost je velmi náročná na </a:t>
            </a:r>
            <a:r>
              <a:rPr lang="cs-CZ" dirty="0">
                <a:latin typeface="Times New Roman" pitchFamily="18" charset="0"/>
                <a:cs typeface="Times New Roman" pitchFamily="18" charset="0"/>
              </a:rPr>
              <a:t>časovou a věcnou koordinaci různých účastníků investičního procesu, </a:t>
            </a:r>
            <a:r>
              <a:rPr lang="cs-CZ" b="0" dirty="0">
                <a:latin typeface="Times New Roman" pitchFamily="18" charset="0"/>
                <a:cs typeface="Times New Roman" pitchFamily="18" charset="0"/>
              </a:rPr>
              <a:t>kteří mají své ekonomické zájmy a cíle </a:t>
            </a:r>
          </a:p>
          <a:p>
            <a:pPr marL="457200" indent="-457200" algn="just">
              <a:buFont typeface="+mj-lt"/>
              <a:buAutoNum type="arabicPeriod"/>
            </a:pPr>
            <a:r>
              <a:rPr lang="cs-CZ" b="0" dirty="0">
                <a:latin typeface="Times New Roman" pitchFamily="18" charset="0"/>
                <a:cs typeface="Times New Roman" pitchFamily="18" charset="0"/>
              </a:rPr>
              <a:t>investování těsně souvisí s aplikací</a:t>
            </a:r>
            <a:r>
              <a:rPr lang="cs-CZ" dirty="0">
                <a:latin typeface="Times New Roman" pitchFamily="18" charset="0"/>
                <a:cs typeface="Times New Roman" pitchFamily="18" charset="0"/>
              </a:rPr>
              <a:t> nových technologií, nových výrobků atd. </a:t>
            </a:r>
          </a:p>
        </p:txBody>
      </p:sp>
    </p:spTree>
    <p:extLst>
      <p:ext uri="{BB962C8B-B14F-4D97-AF65-F5344CB8AC3E}">
        <p14:creationId xmlns:p14="http://schemas.microsoft.com/office/powerpoint/2010/main" val="139295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434623" y="849342"/>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spcAft>
                <a:spcPct val="100000"/>
              </a:spcAft>
            </a:pPr>
            <a:r>
              <a:rPr lang="cs-CZ" sz="2800" i="1" u="sng" dirty="0">
                <a:latin typeface="Times New Roman" pitchFamily="18" charset="0"/>
                <a:cs typeface="Times New Roman" pitchFamily="18" charset="0"/>
              </a:rPr>
              <a:t>Fáze života projektu</a:t>
            </a:r>
            <a:endParaRPr lang="cs-CZ" sz="2800" i="1" u="sng" dirty="0">
              <a:latin typeface="Times New Roman" pitchFamily="18" charset="0"/>
            </a:endParaRPr>
          </a:p>
        </p:txBody>
      </p:sp>
      <p:sp>
        <p:nvSpPr>
          <p:cNvPr id="10244" name="Text Box 3"/>
          <p:cNvSpPr txBox="1">
            <a:spLocks noChangeArrowheads="1"/>
          </p:cNvSpPr>
          <p:nvPr/>
        </p:nvSpPr>
        <p:spPr bwMode="auto">
          <a:xfrm>
            <a:off x="468313" y="1828800"/>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457200" indent="-4572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buFontTx/>
              <a:buAutoNum type="arabicPeriod"/>
            </a:pPr>
            <a:r>
              <a:rPr lang="cs-CZ" dirty="0" err="1">
                <a:latin typeface="Times New Roman" pitchFamily="18" charset="0"/>
              </a:rPr>
              <a:t>Předinvestiční</a:t>
            </a:r>
            <a:r>
              <a:rPr lang="cs-CZ" dirty="0">
                <a:latin typeface="Times New Roman" pitchFamily="18" charset="0"/>
              </a:rPr>
              <a:t> fáze</a:t>
            </a:r>
            <a:r>
              <a:rPr lang="en-US" dirty="0">
                <a:latin typeface="Times New Roman" pitchFamily="18" charset="0"/>
              </a:rPr>
              <a:t> - opportunity study,  pre-feasibility study, feasibility study</a:t>
            </a:r>
            <a:r>
              <a:rPr lang="cs-CZ" dirty="0">
                <a:latin typeface="Times New Roman" pitchFamily="18" charset="0"/>
              </a:rPr>
              <a:t>…</a:t>
            </a:r>
            <a:endParaRPr lang="en-US" dirty="0">
              <a:latin typeface="Times New Roman" pitchFamily="18" charset="0"/>
            </a:endParaRPr>
          </a:p>
          <a:p>
            <a:pPr>
              <a:buFontTx/>
              <a:buAutoNum type="arabicPeriod"/>
            </a:pPr>
            <a:r>
              <a:rPr lang="cs-CZ" dirty="0">
                <a:latin typeface="Times New Roman" pitchFamily="18" charset="0"/>
              </a:rPr>
              <a:t>Investiční fáze</a:t>
            </a:r>
          </a:p>
          <a:p>
            <a:pPr>
              <a:buFontTx/>
              <a:buAutoNum type="arabicPeriod"/>
            </a:pPr>
            <a:r>
              <a:rPr lang="cs-CZ" dirty="0">
                <a:latin typeface="Times New Roman" pitchFamily="18" charset="0"/>
              </a:rPr>
              <a:t>Provozní fáze</a:t>
            </a:r>
          </a:p>
          <a:p>
            <a:pPr>
              <a:buFontTx/>
              <a:buAutoNum type="arabicPeriod"/>
            </a:pPr>
            <a:r>
              <a:rPr lang="cs-CZ" dirty="0">
                <a:latin typeface="Times New Roman" pitchFamily="18" charset="0"/>
              </a:rPr>
              <a:t>Ukončení provozu a likvidace </a:t>
            </a:r>
          </a:p>
          <a:p>
            <a:endParaRPr lang="cs-CZ" dirty="0">
              <a:latin typeface="Times New Roman" pitchFamily="18" charset="0"/>
            </a:endParaRPr>
          </a:p>
          <a:p>
            <a:endParaRPr lang="cs-CZ" dirty="0">
              <a:latin typeface="Times New Roman" pitchFamily="18" charset="0"/>
            </a:endParaRPr>
          </a:p>
          <a:p>
            <a:endParaRPr lang="cs-CZ" dirty="0">
              <a:latin typeface="Times New Roman" pitchFamily="18" charset="0"/>
            </a:endParaRPr>
          </a:p>
          <a:p>
            <a:endParaRPr lang="cs-CZ" dirty="0">
              <a:latin typeface="Times New Roman" pitchFamily="18" charset="0"/>
            </a:endParaRPr>
          </a:p>
          <a:p>
            <a:endParaRPr lang="cs-CZ" dirty="0">
              <a:latin typeface="Times New Roman" pitchFamily="18" charset="0"/>
            </a:endParaRPr>
          </a:p>
          <a:p>
            <a:endParaRPr lang="cs-CZ" dirty="0">
              <a:latin typeface="Times New Roman" pitchFamily="18" charset="0"/>
            </a:endParaRPr>
          </a:p>
          <a:p>
            <a:r>
              <a:rPr lang="cs-CZ" dirty="0">
                <a:latin typeface="Times New Roman" pitchFamily="18" charset="0"/>
              </a:rPr>
              <a:t>  </a:t>
            </a:r>
            <a:endParaRPr lang="cs-CZ" dirty="0">
              <a:latin typeface="Times New Roman" pitchFamily="18" charset="0"/>
              <a:cs typeface="Times New Roman" pitchFamily="18" charset="0"/>
            </a:endParaRPr>
          </a:p>
        </p:txBody>
      </p:sp>
      <p:grpSp>
        <p:nvGrpSpPr>
          <p:cNvPr id="10245" name="Group 10"/>
          <p:cNvGrpSpPr>
            <a:grpSpLocks/>
          </p:cNvGrpSpPr>
          <p:nvPr/>
        </p:nvGrpSpPr>
        <p:grpSpPr bwMode="auto">
          <a:xfrm>
            <a:off x="323528" y="4149080"/>
            <a:ext cx="8424936" cy="1003945"/>
            <a:chOff x="1597" y="1417"/>
            <a:chExt cx="8460" cy="900"/>
          </a:xfrm>
        </p:grpSpPr>
        <p:sp>
          <p:nvSpPr>
            <p:cNvPr id="10246" name="Rectangle 11"/>
            <p:cNvSpPr>
              <a:spLocks noChangeArrowheads="1"/>
            </p:cNvSpPr>
            <p:nvPr/>
          </p:nvSpPr>
          <p:spPr bwMode="auto">
            <a:xfrm>
              <a:off x="1597" y="1417"/>
              <a:ext cx="1980" cy="900"/>
            </a:xfrm>
            <a:prstGeom prst="rect">
              <a:avLst/>
            </a:prstGeom>
            <a:solidFill>
              <a:srgbClr val="FFFFFF"/>
            </a:solidFill>
            <a:ln w="9525">
              <a:solidFill>
                <a:srgbClr val="000000"/>
              </a:solidFill>
              <a:miter lim="800000"/>
              <a:headEnd/>
              <a:tailEnd/>
            </a:ln>
          </p:spPr>
          <p:txBody>
            <a:bodyPr/>
            <a:lstStyle/>
            <a:p>
              <a:r>
                <a:rPr lang="cs-CZ" sz="1400" b="1" dirty="0" err="1"/>
                <a:t>Předinvestiční</a:t>
              </a:r>
              <a:r>
                <a:rPr lang="cs-CZ" sz="1400" b="1" dirty="0"/>
                <a:t> fáze</a:t>
              </a:r>
            </a:p>
            <a:p>
              <a:r>
                <a:rPr lang="cs-CZ" sz="1400" dirty="0"/>
                <a:t>- </a:t>
              </a:r>
              <a:r>
                <a:rPr lang="cs-CZ" sz="1400" dirty="0" err="1"/>
                <a:t>invest.projekty</a:t>
              </a:r>
              <a:endParaRPr lang="cs-CZ" sz="1400" dirty="0"/>
            </a:p>
            <a:p>
              <a:r>
                <a:rPr lang="cs-CZ" sz="1400" dirty="0"/>
                <a:t>- </a:t>
              </a:r>
              <a:r>
                <a:rPr lang="cs-CZ" sz="1400" dirty="0" err="1"/>
                <a:t>feasibility</a:t>
              </a:r>
              <a:r>
                <a:rPr lang="cs-CZ" sz="1400" dirty="0"/>
                <a:t> study</a:t>
              </a:r>
            </a:p>
          </p:txBody>
        </p:sp>
        <p:sp>
          <p:nvSpPr>
            <p:cNvPr id="10247" name="Rectangle 12"/>
            <p:cNvSpPr>
              <a:spLocks noChangeArrowheads="1"/>
            </p:cNvSpPr>
            <p:nvPr/>
          </p:nvSpPr>
          <p:spPr bwMode="auto">
            <a:xfrm>
              <a:off x="3757" y="1417"/>
              <a:ext cx="1980" cy="900"/>
            </a:xfrm>
            <a:prstGeom prst="rect">
              <a:avLst/>
            </a:prstGeom>
            <a:solidFill>
              <a:srgbClr val="FFFFFF"/>
            </a:solidFill>
            <a:ln w="9525">
              <a:solidFill>
                <a:srgbClr val="000000"/>
              </a:solidFill>
              <a:miter lim="800000"/>
              <a:headEnd/>
              <a:tailEnd/>
            </a:ln>
          </p:spPr>
          <p:txBody>
            <a:bodyPr/>
            <a:lstStyle/>
            <a:p>
              <a:r>
                <a:rPr lang="cs-CZ" sz="1400" b="1" dirty="0"/>
                <a:t>Investiční fáze</a:t>
              </a:r>
            </a:p>
            <a:p>
              <a:r>
                <a:rPr lang="cs-CZ" sz="1400" dirty="0"/>
                <a:t>- projektová dokumentace</a:t>
              </a:r>
            </a:p>
          </p:txBody>
        </p:sp>
        <p:sp>
          <p:nvSpPr>
            <p:cNvPr id="10248" name="Rectangle 13"/>
            <p:cNvSpPr>
              <a:spLocks noChangeArrowheads="1"/>
            </p:cNvSpPr>
            <p:nvPr/>
          </p:nvSpPr>
          <p:spPr bwMode="auto">
            <a:xfrm>
              <a:off x="5917" y="1417"/>
              <a:ext cx="1980" cy="900"/>
            </a:xfrm>
            <a:prstGeom prst="rect">
              <a:avLst/>
            </a:prstGeom>
            <a:solidFill>
              <a:srgbClr val="FFFFFF"/>
            </a:solidFill>
            <a:ln w="9525">
              <a:solidFill>
                <a:srgbClr val="000000"/>
              </a:solidFill>
              <a:miter lim="800000"/>
              <a:headEnd/>
              <a:tailEnd/>
            </a:ln>
          </p:spPr>
          <p:txBody>
            <a:bodyPr/>
            <a:lstStyle/>
            <a:p>
              <a:r>
                <a:rPr lang="cs-CZ" sz="1400" b="1" dirty="0"/>
                <a:t>Provozní  fáze</a:t>
              </a:r>
            </a:p>
            <a:p>
              <a:r>
                <a:rPr lang="cs-CZ" sz="1400" dirty="0"/>
                <a:t>- záběh výroby</a:t>
              </a:r>
            </a:p>
            <a:p>
              <a:r>
                <a:rPr lang="cs-CZ" sz="1400" dirty="0"/>
                <a:t>- vlastní výroba</a:t>
              </a:r>
            </a:p>
          </p:txBody>
        </p:sp>
        <p:sp>
          <p:nvSpPr>
            <p:cNvPr id="10249" name="Rectangle 14"/>
            <p:cNvSpPr>
              <a:spLocks noChangeArrowheads="1"/>
            </p:cNvSpPr>
            <p:nvPr/>
          </p:nvSpPr>
          <p:spPr bwMode="auto">
            <a:xfrm>
              <a:off x="8077" y="1417"/>
              <a:ext cx="1980" cy="900"/>
            </a:xfrm>
            <a:prstGeom prst="rect">
              <a:avLst/>
            </a:prstGeom>
            <a:solidFill>
              <a:srgbClr val="FFFFFF"/>
            </a:solidFill>
            <a:ln w="9525">
              <a:solidFill>
                <a:srgbClr val="000000"/>
              </a:solidFill>
              <a:miter lim="800000"/>
              <a:headEnd/>
              <a:tailEnd/>
            </a:ln>
          </p:spPr>
          <p:txBody>
            <a:bodyPr/>
            <a:lstStyle/>
            <a:p>
              <a:r>
                <a:rPr lang="cs-CZ" sz="1400" b="1" dirty="0"/>
                <a:t>Ukončení</a:t>
              </a:r>
            </a:p>
            <a:p>
              <a:r>
                <a:rPr lang="cs-CZ" sz="1400" b="1" dirty="0"/>
                <a:t>provozu</a:t>
              </a:r>
            </a:p>
            <a:p>
              <a:r>
                <a:rPr lang="cs-CZ" sz="1400" b="1" dirty="0"/>
                <a:t>a likvidace</a:t>
              </a:r>
            </a:p>
          </p:txBody>
        </p:sp>
        <p:sp>
          <p:nvSpPr>
            <p:cNvPr id="10250" name="AutoShape 15"/>
            <p:cNvSpPr>
              <a:spLocks noChangeArrowheads="1"/>
            </p:cNvSpPr>
            <p:nvPr/>
          </p:nvSpPr>
          <p:spPr bwMode="auto">
            <a:xfrm>
              <a:off x="3577" y="1777"/>
              <a:ext cx="180" cy="180"/>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cs-CZ" sz="1400"/>
            </a:p>
          </p:txBody>
        </p:sp>
        <p:sp>
          <p:nvSpPr>
            <p:cNvPr id="10251" name="AutoShape 16"/>
            <p:cNvSpPr>
              <a:spLocks noChangeArrowheads="1"/>
            </p:cNvSpPr>
            <p:nvPr/>
          </p:nvSpPr>
          <p:spPr bwMode="auto">
            <a:xfrm>
              <a:off x="5737" y="1777"/>
              <a:ext cx="180" cy="180"/>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cs-CZ" sz="1400"/>
            </a:p>
          </p:txBody>
        </p:sp>
        <p:sp>
          <p:nvSpPr>
            <p:cNvPr id="10252" name="AutoShape 17"/>
            <p:cNvSpPr>
              <a:spLocks noChangeArrowheads="1"/>
            </p:cNvSpPr>
            <p:nvPr/>
          </p:nvSpPr>
          <p:spPr bwMode="auto">
            <a:xfrm>
              <a:off x="7897" y="1777"/>
              <a:ext cx="180" cy="180"/>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cs-CZ" sz="1400"/>
            </a:p>
          </p:txBody>
        </p:sp>
      </p:grpSp>
    </p:spTree>
    <p:extLst>
      <p:ext uri="{BB962C8B-B14F-4D97-AF65-F5344CB8AC3E}">
        <p14:creationId xmlns:p14="http://schemas.microsoft.com/office/powerpoint/2010/main" val="394388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15766" y="476672"/>
            <a:ext cx="9144000" cy="6555641"/>
          </a:xfrm>
          <a:prstGeom prst="rect">
            <a:avLst/>
          </a:prstGeom>
          <a:solidFill>
            <a:schemeClr val="bg1"/>
          </a:solidFill>
          <a:ln>
            <a:noFill/>
          </a:ln>
        </p:spPr>
        <p:txBody>
          <a:bodyPr wrap="square">
            <a:spAutoFit/>
          </a:bodyPr>
          <a:lstStyle>
            <a:lvl1pPr marL="8255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sz="2000" b="0" dirty="0">
                <a:latin typeface="Times New Roman" pitchFamily="18" charset="0"/>
              </a:rPr>
              <a:t>Investiční projekty lze klasifikovat do několika skupin:</a:t>
            </a:r>
          </a:p>
          <a:p>
            <a:pPr marL="425450" indent="-342900" algn="just">
              <a:buFont typeface="+mj-lt"/>
              <a:buAutoNum type="arabicPeriod"/>
            </a:pPr>
            <a:r>
              <a:rPr lang="cs-CZ" sz="2000" dirty="0">
                <a:latin typeface="Times New Roman" pitchFamily="18" charset="0"/>
              </a:rPr>
              <a:t>Náhrada zařízení</a:t>
            </a:r>
            <a:r>
              <a:rPr lang="cs-CZ" sz="2000" b="0" dirty="0">
                <a:latin typeface="Times New Roman" pitchFamily="18" charset="0"/>
              </a:rPr>
              <a:t> – obvykle se jedná o nezbytnou náhradu opotřebovaného zařízení, provede se tedy bez zvláštních analýz a rozhodovacích procesů.</a:t>
            </a:r>
          </a:p>
          <a:p>
            <a:pPr marL="425450" indent="-342900" algn="just">
              <a:buFont typeface="+mj-lt"/>
              <a:buAutoNum type="arabicPeriod"/>
            </a:pPr>
            <a:r>
              <a:rPr lang="cs-CZ" sz="2000" dirty="0">
                <a:latin typeface="Times New Roman" pitchFamily="18" charset="0"/>
              </a:rPr>
              <a:t>Výměna zařízení za účelem snížení nákladů</a:t>
            </a:r>
            <a:r>
              <a:rPr lang="cs-CZ" sz="2000" b="0" dirty="0">
                <a:latin typeface="Times New Roman" pitchFamily="18" charset="0"/>
              </a:rPr>
              <a:t> – jedná se o výměnu provozuschopného, ale zastaralého zařízení, na němž je výroba nákladná. Výměnu doprovází podrobnější analýza, která srovnává investiční náklady s úsporou výrobních nákladů.</a:t>
            </a:r>
          </a:p>
          <a:p>
            <a:pPr marL="425450" indent="-342900" algn="just">
              <a:buFont typeface="+mj-lt"/>
              <a:buAutoNum type="arabicPeriod"/>
            </a:pPr>
            <a:r>
              <a:rPr lang="cs-CZ" sz="2000" dirty="0">
                <a:latin typeface="Times New Roman" pitchFamily="18" charset="0"/>
              </a:rPr>
              <a:t>Expanze dosavadního výrobku a rozšíření trhu</a:t>
            </a:r>
            <a:r>
              <a:rPr lang="cs-CZ" sz="2000" b="0" dirty="0">
                <a:latin typeface="Times New Roman" pitchFamily="18" charset="0"/>
              </a:rPr>
              <a:t> – v tomto případě je rozhodnutí více komplexní a vyžaduje i průzkum trhu.</a:t>
            </a:r>
          </a:p>
          <a:p>
            <a:pPr marL="425450" indent="-342900" algn="just">
              <a:buFont typeface="+mj-lt"/>
              <a:buAutoNum type="arabicPeriod"/>
            </a:pPr>
            <a:r>
              <a:rPr lang="cs-CZ" sz="2000" dirty="0">
                <a:latin typeface="Times New Roman" pitchFamily="18" charset="0"/>
              </a:rPr>
              <a:t>Vývoj, výroba a prodej nového výrobku a expanze na nové trhy </a:t>
            </a:r>
            <a:r>
              <a:rPr lang="cs-CZ" sz="2000" b="0" dirty="0">
                <a:latin typeface="Times New Roman" pitchFamily="18" charset="0"/>
              </a:rPr>
              <a:t>– vývoj a zavedení nového výrobku je vysoce nákladné a rizikové, vyžaduje se proto detailní analýza a používají se náročné metody.</a:t>
            </a:r>
          </a:p>
          <a:p>
            <a:pPr marL="425450" indent="-342900" algn="just">
              <a:buFont typeface="+mj-lt"/>
              <a:buAutoNum type="arabicPeriod"/>
            </a:pPr>
            <a:r>
              <a:rPr lang="cs-CZ" sz="2000" dirty="0">
                <a:latin typeface="Times New Roman" pitchFamily="18" charset="0"/>
              </a:rPr>
              <a:t>Investiční projekty v oblasti bezpečnosti práce, ekologie</a:t>
            </a:r>
            <a:r>
              <a:rPr lang="cs-CZ" sz="2000" b="0" dirty="0">
                <a:latin typeface="Times New Roman" pitchFamily="18" charset="0"/>
              </a:rPr>
              <a:t> – investiční projekty, které musí podnik provést, aby vyhověl různým nařízením a předpisům.</a:t>
            </a:r>
          </a:p>
          <a:p>
            <a:pPr marL="425450" indent="-342900" algn="just">
              <a:buFont typeface="+mj-lt"/>
              <a:buAutoNum type="arabicPeriod"/>
            </a:pPr>
            <a:r>
              <a:rPr lang="cs-CZ" sz="2000" dirty="0">
                <a:latin typeface="Times New Roman" pitchFamily="18" charset="0"/>
              </a:rPr>
              <a:t>Výzkum a rozvoj </a:t>
            </a:r>
            <a:r>
              <a:rPr lang="cs-CZ" sz="2000" b="0" dirty="0">
                <a:latin typeface="Times New Roman" pitchFamily="18" charset="0"/>
              </a:rPr>
              <a:t>– pro řadu podniků hlavní a nejdůležitější kapitálové výdaje, které jsou značně rizikové, které jsou velmi detailně hodnoceny.</a:t>
            </a:r>
          </a:p>
          <a:p>
            <a:pPr marL="425450" indent="-342900" algn="just">
              <a:buFont typeface="+mj-lt"/>
              <a:buAutoNum type="arabicPeriod"/>
            </a:pPr>
            <a:r>
              <a:rPr lang="cs-CZ" sz="2000" dirty="0">
                <a:latin typeface="Times New Roman" pitchFamily="18" charset="0"/>
              </a:rPr>
              <a:t>Dlouhodobé smlouvy </a:t>
            </a:r>
            <a:r>
              <a:rPr lang="cs-CZ" sz="2000" b="0" dirty="0">
                <a:latin typeface="Times New Roman" pitchFamily="18" charset="0"/>
              </a:rPr>
              <a:t>– jedná se o smlouvy o dlouhodobém poskytování výrobků nebo služeb specifickým zákazníků, které přinášejí výnosy a vyžadují náklady po řadu let.</a:t>
            </a:r>
          </a:p>
          <a:p>
            <a:pPr marL="425450" indent="-342900" algn="just">
              <a:buFont typeface="+mj-lt"/>
              <a:buAutoNum type="arabicPeriod"/>
            </a:pPr>
            <a:r>
              <a:rPr lang="cs-CZ" sz="2000" dirty="0">
                <a:latin typeface="Times New Roman" pitchFamily="18" charset="0"/>
              </a:rPr>
              <a:t>Ostatní investiční projekty </a:t>
            </a:r>
            <a:r>
              <a:rPr lang="cs-CZ" sz="2000" b="0" dirty="0">
                <a:latin typeface="Times New Roman" pitchFamily="18" charset="0"/>
              </a:rPr>
              <a:t>– zde patří všechny ostatní neklasifikované investice.</a:t>
            </a:r>
          </a:p>
          <a:p>
            <a:pPr algn="just"/>
            <a:r>
              <a:rPr lang="cs-CZ" sz="2000" b="0" dirty="0">
                <a:latin typeface="Times New Roman" pitchFamily="18" charset="0"/>
              </a:rPr>
              <a:t>    </a:t>
            </a:r>
          </a:p>
        </p:txBody>
      </p:sp>
      <p:sp>
        <p:nvSpPr>
          <p:cNvPr id="11268" name="Text Box 3"/>
          <p:cNvSpPr txBox="1">
            <a:spLocks noChangeArrowheads="1"/>
          </p:cNvSpPr>
          <p:nvPr/>
        </p:nvSpPr>
        <p:spPr bwMode="auto">
          <a:xfrm>
            <a:off x="456288" y="0"/>
            <a:ext cx="838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spcAft>
                <a:spcPct val="100000"/>
              </a:spcAft>
            </a:pPr>
            <a:r>
              <a:rPr lang="cs-CZ" sz="2800" i="1" u="sng" dirty="0">
                <a:latin typeface="Times New Roman" pitchFamily="18" charset="0"/>
                <a:cs typeface="Times New Roman" pitchFamily="18" charset="0"/>
              </a:rPr>
              <a:t>Klasifikace investičních projektů</a:t>
            </a:r>
            <a:endParaRPr lang="cs-CZ" sz="2800" i="1" u="sng" dirty="0">
              <a:latin typeface="Times New Roman" pitchFamily="18" charset="0"/>
            </a:endParaRPr>
          </a:p>
        </p:txBody>
      </p:sp>
    </p:spTree>
    <p:extLst>
      <p:ext uri="{BB962C8B-B14F-4D97-AF65-F5344CB8AC3E}">
        <p14:creationId xmlns:p14="http://schemas.microsoft.com/office/powerpoint/2010/main" val="424025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845823" y="499415"/>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latin typeface="Times New Roman" pitchFamily="18" charset="0"/>
                <a:cs typeface="Times New Roman" pitchFamily="18" charset="0"/>
              </a:rPr>
              <a:t>Klasifikace </a:t>
            </a:r>
            <a:r>
              <a:rPr lang="cs-CZ" sz="2800" i="1" u="sng" dirty="0">
                <a:latin typeface="Times New Roman" pitchFamily="18" charset="0"/>
              </a:rPr>
              <a:t>investic v podniku</a:t>
            </a:r>
          </a:p>
        </p:txBody>
      </p:sp>
      <p:sp>
        <p:nvSpPr>
          <p:cNvPr id="12292" name="Text Box 4"/>
          <p:cNvSpPr txBox="1">
            <a:spLocks noChangeArrowheads="1"/>
          </p:cNvSpPr>
          <p:nvPr/>
        </p:nvSpPr>
        <p:spPr bwMode="auto">
          <a:xfrm>
            <a:off x="179512" y="745930"/>
            <a:ext cx="66261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endParaRPr lang="cs-CZ" sz="2000" dirty="0">
              <a:latin typeface="Times New Roman" pitchFamily="18" charset="0"/>
            </a:endParaRPr>
          </a:p>
          <a:p>
            <a:pPr algn="just"/>
            <a:r>
              <a:rPr lang="cs-CZ" dirty="0">
                <a:latin typeface="Times New Roman" pitchFamily="18" charset="0"/>
              </a:rPr>
              <a:t>F</a:t>
            </a:r>
            <a:r>
              <a:rPr lang="cs-CZ" dirty="0">
                <a:latin typeface="Times New Roman" pitchFamily="18" charset="0"/>
                <a:cs typeface="Times New Roman" pitchFamily="18" charset="0"/>
              </a:rPr>
              <a:t>inanční investice – </a:t>
            </a:r>
            <a:r>
              <a:rPr lang="cs-CZ" b="0" dirty="0">
                <a:latin typeface="Times New Roman" pitchFamily="18" charset="0"/>
                <a:cs typeface="Times New Roman" pitchFamily="18" charset="0"/>
              </a:rPr>
              <a:t>nákup  dlouhodobých cenných papírů, vklady do investičních a jiných společností a jiné.</a:t>
            </a:r>
          </a:p>
          <a:p>
            <a:pPr algn="just"/>
            <a:endParaRPr lang="cs-CZ" b="0" dirty="0">
              <a:latin typeface="Times New Roman" pitchFamily="18" charset="0"/>
            </a:endParaRPr>
          </a:p>
          <a:p>
            <a:pPr algn="just"/>
            <a:endParaRPr lang="cs-CZ" b="0" dirty="0">
              <a:latin typeface="Times New Roman" pitchFamily="18" charset="0"/>
            </a:endParaRPr>
          </a:p>
          <a:p>
            <a:pPr algn="just"/>
            <a:r>
              <a:rPr lang="cs-CZ" dirty="0">
                <a:latin typeface="Times New Roman" pitchFamily="18" charset="0"/>
              </a:rPr>
              <a:t>H</a:t>
            </a:r>
            <a:r>
              <a:rPr lang="cs-CZ" dirty="0">
                <a:latin typeface="Times New Roman" pitchFamily="18" charset="0"/>
                <a:cs typeface="Times New Roman" pitchFamily="18" charset="0"/>
              </a:rPr>
              <a:t>motné investice – </a:t>
            </a:r>
            <a:r>
              <a:rPr lang="cs-CZ" b="0" dirty="0">
                <a:latin typeface="Times New Roman" pitchFamily="18" charset="0"/>
                <a:cs typeface="Times New Roman" pitchFamily="18" charset="0"/>
              </a:rPr>
              <a:t>vytvářejí nebo rozšiřují výrobní kapacitu podniku, jedná se o výstavbu nových budov, staveb, dopravních cest, nákup pozemků, stroje a jiné.</a:t>
            </a:r>
            <a:endParaRPr lang="cs-CZ" b="0" dirty="0">
              <a:latin typeface="Times New Roman" pitchFamily="18" charset="0"/>
            </a:endParaRPr>
          </a:p>
          <a:p>
            <a:pPr algn="just"/>
            <a:endParaRPr lang="cs-CZ" b="0" dirty="0">
              <a:latin typeface="Times New Roman" pitchFamily="18" charset="0"/>
            </a:endParaRPr>
          </a:p>
          <a:p>
            <a:pPr algn="just"/>
            <a:r>
              <a:rPr lang="cs-CZ" dirty="0">
                <a:latin typeface="Times New Roman" pitchFamily="18" charset="0"/>
              </a:rPr>
              <a:t>N</a:t>
            </a:r>
            <a:r>
              <a:rPr lang="cs-CZ" dirty="0">
                <a:latin typeface="Times New Roman" pitchFamily="18" charset="0"/>
                <a:cs typeface="Times New Roman" pitchFamily="18" charset="0"/>
              </a:rPr>
              <a:t>ehmotné investice – </a:t>
            </a:r>
            <a:r>
              <a:rPr lang="cs-CZ" b="0" dirty="0">
                <a:latin typeface="Times New Roman" pitchFamily="18" charset="0"/>
                <a:cs typeface="Times New Roman" pitchFamily="18" charset="0"/>
              </a:rPr>
              <a:t>nákup know-how, licencí, softwaru, autorských práv, jako jsou výdaje na výzkumné a podobné činnosti, na vzdělání, sociální rozvoj, výdaje na zřízení podniku aj.					</a:t>
            </a:r>
            <a:r>
              <a:rPr lang="cs-CZ" b="0" dirty="0">
                <a:latin typeface="Times New Roman" pitchFamily="18" charset="0"/>
              </a:rPr>
              <a:t> </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2284" t="2956" r="6790" b="9360"/>
          <a:stretch>
            <a:fillRect/>
          </a:stretch>
        </p:blipFill>
        <p:spPr bwMode="auto">
          <a:xfrm>
            <a:off x="6784993" y="908720"/>
            <a:ext cx="233838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auta01_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27350" b="5470"/>
          <a:stretch>
            <a:fillRect/>
          </a:stretch>
        </p:blipFill>
        <p:spPr bwMode="auto">
          <a:xfrm>
            <a:off x="6784993" y="2924945"/>
            <a:ext cx="2338387" cy="1160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5085184"/>
            <a:ext cx="1600200"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66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3400" y="379429"/>
            <a:ext cx="8382000" cy="1219200"/>
          </a:xfrm>
        </p:spPr>
        <p:txBody>
          <a:bodyPr/>
          <a:lstStyle/>
          <a:p>
            <a:r>
              <a:rPr lang="cs-CZ" sz="3200" b="1" dirty="0"/>
              <a:t>1. Hmotný dlouhodobý majetek:</a:t>
            </a:r>
          </a:p>
        </p:txBody>
      </p:sp>
      <p:sp>
        <p:nvSpPr>
          <p:cNvPr id="59395" name="Rectangle 3" descr="Rectangle: Click to edit Master text styles&#10;Second level&#10;Third level&#10;Fourth level&#10;Fifth level"/>
          <p:cNvSpPr>
            <a:spLocks noGrp="1" noChangeArrowheads="1"/>
          </p:cNvSpPr>
          <p:nvPr>
            <p:ph type="body" idx="1"/>
          </p:nvPr>
        </p:nvSpPr>
        <p:spPr>
          <a:xfrm>
            <a:off x="499770" y="1268760"/>
            <a:ext cx="8610600" cy="5105400"/>
          </a:xfrm>
        </p:spPr>
        <p:txBody>
          <a:bodyPr/>
          <a:lstStyle/>
          <a:p>
            <a:pPr marL="609600" indent="-609600">
              <a:buClr>
                <a:srgbClr val="EB662B"/>
              </a:buClr>
              <a:buFontTx/>
              <a:buNone/>
            </a:pPr>
            <a:r>
              <a:rPr lang="cs-CZ" sz="2800" i="1" dirty="0"/>
              <a:t>Do této kategorie majetku patří:</a:t>
            </a:r>
          </a:p>
          <a:p>
            <a:pPr marL="609600" indent="-609600">
              <a:buClr>
                <a:srgbClr val="EB662B"/>
              </a:buClr>
              <a:buFontTx/>
              <a:buAutoNum type="arabicPeriod"/>
            </a:pPr>
            <a:r>
              <a:rPr lang="cs-CZ" sz="2800" dirty="0"/>
              <a:t>pozemky, budovy, stavby, umělecká díla a sbírky</a:t>
            </a:r>
          </a:p>
          <a:p>
            <a:pPr marL="609600" indent="-609600">
              <a:buClr>
                <a:srgbClr val="EB662B"/>
              </a:buClr>
              <a:buFontTx/>
              <a:buAutoNum type="arabicPeriod"/>
            </a:pPr>
            <a:r>
              <a:rPr lang="cs-CZ" sz="2800" dirty="0"/>
              <a:t>samostatné movité věci s PC větší než 80.000 Kč a dobou použitelnosti více jak 1 rok</a:t>
            </a:r>
          </a:p>
          <a:p>
            <a:pPr marL="609600" indent="-609600">
              <a:buClr>
                <a:srgbClr val="EB662B"/>
              </a:buClr>
              <a:buFontTx/>
              <a:buAutoNum type="arabicPeriod"/>
            </a:pPr>
            <a:r>
              <a:rPr lang="cs-CZ" sz="2800" dirty="0"/>
              <a:t>Trvalé porosty , základní stádo, tažná zvířata, dostihové koně a plemeníci, technické rekultivace</a:t>
            </a:r>
          </a:p>
          <a:p>
            <a:pPr marL="609600" indent="-609600">
              <a:buClr>
                <a:srgbClr val="EB662B"/>
              </a:buClr>
              <a:buFontTx/>
              <a:buAutoNum type="arabicPeriod"/>
            </a:pPr>
            <a:r>
              <a:rPr lang="cs-CZ" sz="2800" dirty="0"/>
              <a:t>Technické zhodnocení stávajícího majetku podniku (nástavby, přístavby, stavební úpravy, rekonstrukce a modernizace) </a:t>
            </a:r>
          </a:p>
          <a:p>
            <a:pPr marL="609600" indent="-609600">
              <a:buClr>
                <a:srgbClr val="EB662B"/>
              </a:buClr>
              <a:buFontTx/>
              <a:buAutoNum type="arabicPeriod"/>
            </a:pPr>
            <a:endParaRPr lang="cs-CZ" sz="2800" dirty="0"/>
          </a:p>
        </p:txBody>
      </p:sp>
      <p:sp>
        <p:nvSpPr>
          <p:cNvPr id="59396" name="Text Box 4"/>
          <p:cNvSpPr txBox="1">
            <a:spLocks noChangeArrowheads="1"/>
          </p:cNvSpPr>
          <p:nvPr/>
        </p:nvSpPr>
        <p:spPr bwMode="auto">
          <a:xfrm>
            <a:off x="762000" y="4419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p>
        </p:txBody>
      </p:sp>
    </p:spTree>
    <p:extLst>
      <p:ext uri="{BB962C8B-B14F-4D97-AF65-F5344CB8AC3E}">
        <p14:creationId xmlns:p14="http://schemas.microsoft.com/office/powerpoint/2010/main" val="376622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228600"/>
            <a:ext cx="8382000" cy="1219200"/>
          </a:xfrm>
        </p:spPr>
        <p:txBody>
          <a:bodyPr/>
          <a:lstStyle/>
          <a:p>
            <a:r>
              <a:rPr lang="cs-CZ" sz="3200" b="1"/>
              <a:t>2. Nehmotný dlouhodobý majetek:</a:t>
            </a:r>
          </a:p>
        </p:txBody>
      </p:sp>
      <p:sp>
        <p:nvSpPr>
          <p:cNvPr id="60419" name="Rectangle 3" descr="Rectangle: Click to edit Master text styles&#10;Second level&#10;Third level&#10;Fourth level&#10;Fifth level"/>
          <p:cNvSpPr>
            <a:spLocks noGrp="1" noChangeArrowheads="1"/>
          </p:cNvSpPr>
          <p:nvPr>
            <p:ph type="body" idx="1"/>
          </p:nvPr>
        </p:nvSpPr>
        <p:spPr>
          <a:xfrm>
            <a:off x="609600" y="1600200"/>
            <a:ext cx="8382000" cy="5105400"/>
          </a:xfrm>
        </p:spPr>
        <p:txBody>
          <a:bodyPr/>
          <a:lstStyle/>
          <a:p>
            <a:pPr marL="0" indent="0">
              <a:buClr>
                <a:srgbClr val="EB662B"/>
              </a:buClr>
              <a:buFontTx/>
              <a:buNone/>
            </a:pPr>
            <a:r>
              <a:rPr lang="cs-CZ" sz="2800" i="1" dirty="0"/>
              <a:t>Do této kategorie majetku (nad 60.000 Kč) patří:</a:t>
            </a:r>
          </a:p>
          <a:p>
            <a:pPr marL="0" indent="0">
              <a:buClr>
                <a:srgbClr val="EB662B"/>
              </a:buClr>
              <a:buFontTx/>
              <a:buAutoNum type="arabicPeriod"/>
            </a:pPr>
            <a:r>
              <a:rPr lang="cs-CZ" sz="2800" dirty="0"/>
              <a:t>ocenitelná práva (know-how, licence, patenty, autorská práva) </a:t>
            </a:r>
          </a:p>
          <a:p>
            <a:pPr marL="0" indent="0">
              <a:buClr>
                <a:srgbClr val="EB662B"/>
              </a:buClr>
              <a:buFontTx/>
              <a:buAutoNum type="arabicPeriod"/>
            </a:pPr>
            <a:r>
              <a:rPr lang="cs-CZ" sz="2800" dirty="0"/>
              <a:t>software</a:t>
            </a:r>
          </a:p>
          <a:p>
            <a:pPr marL="0" indent="0">
              <a:buClr>
                <a:srgbClr val="EB662B"/>
              </a:buClr>
              <a:buFontTx/>
              <a:buAutoNum type="arabicPeriod"/>
            </a:pPr>
            <a:r>
              <a:rPr lang="cs-CZ" sz="2800" dirty="0"/>
              <a:t>nehmotné výsledky výzkumné a obdobné činnosti (receptury, technologické postupy)</a:t>
            </a:r>
          </a:p>
        </p:txBody>
      </p:sp>
      <p:sp>
        <p:nvSpPr>
          <p:cNvPr id="60420" name="Text Box 4"/>
          <p:cNvSpPr txBox="1">
            <a:spLocks noChangeArrowheads="1"/>
          </p:cNvSpPr>
          <p:nvPr/>
        </p:nvSpPr>
        <p:spPr bwMode="auto">
          <a:xfrm>
            <a:off x="762000" y="4419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p>
        </p:txBody>
      </p:sp>
    </p:spTree>
    <p:extLst>
      <p:ext uri="{BB962C8B-B14F-4D97-AF65-F5344CB8AC3E}">
        <p14:creationId xmlns:p14="http://schemas.microsoft.com/office/powerpoint/2010/main" val="11380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426562"/>
            <a:ext cx="8382000" cy="1066800"/>
          </a:xfrm>
        </p:spPr>
        <p:txBody>
          <a:bodyPr/>
          <a:lstStyle/>
          <a:p>
            <a:r>
              <a:rPr lang="cs-CZ" sz="3200" b="1" dirty="0"/>
              <a:t>3. Finanční dlouhodobý majetek:</a:t>
            </a:r>
          </a:p>
        </p:txBody>
      </p:sp>
      <p:sp>
        <p:nvSpPr>
          <p:cNvPr id="61443" name="Rectangle 3" descr="Rectangle: Click to edit Master text styles&#10;Second level&#10;Third level&#10;Fourth level&#10;Fifth level"/>
          <p:cNvSpPr>
            <a:spLocks noGrp="1" noChangeArrowheads="1"/>
          </p:cNvSpPr>
          <p:nvPr>
            <p:ph type="body" idx="1"/>
          </p:nvPr>
        </p:nvSpPr>
        <p:spPr>
          <a:xfrm>
            <a:off x="609600" y="1600200"/>
            <a:ext cx="8382000" cy="5105400"/>
          </a:xfrm>
        </p:spPr>
        <p:txBody>
          <a:bodyPr/>
          <a:lstStyle/>
          <a:p>
            <a:pPr marL="0" indent="0">
              <a:buClr>
                <a:srgbClr val="EB662B"/>
              </a:buClr>
              <a:buFontTx/>
              <a:buNone/>
            </a:pPr>
            <a:r>
              <a:rPr lang="cs-CZ" sz="2800" i="1" dirty="0"/>
              <a:t>Do této kategorie majetku patří:</a:t>
            </a:r>
          </a:p>
          <a:p>
            <a:pPr marL="0" indent="0">
              <a:buClr>
                <a:srgbClr val="EB662B"/>
              </a:buClr>
              <a:buFontTx/>
              <a:buAutoNum type="arabicPeriod"/>
            </a:pPr>
            <a:r>
              <a:rPr lang="cs-CZ" sz="2800" dirty="0"/>
              <a:t>dlouhodobé CP (obligace, zástavní listy, dlouhodobé směnky) </a:t>
            </a:r>
          </a:p>
          <a:p>
            <a:pPr marL="0" indent="0">
              <a:buClr>
                <a:srgbClr val="EB662B"/>
              </a:buClr>
              <a:buFontTx/>
              <a:buAutoNum type="arabicPeriod"/>
            </a:pPr>
            <a:r>
              <a:rPr lang="cs-CZ" sz="2800" dirty="0"/>
              <a:t>dlouhodobé majetkové CP (akcie, podílové listy, finanční účasti)</a:t>
            </a:r>
          </a:p>
          <a:p>
            <a:pPr marL="0" indent="0">
              <a:buClr>
                <a:srgbClr val="EB662B"/>
              </a:buClr>
              <a:buFontTx/>
              <a:buAutoNum type="arabicPeriod"/>
            </a:pPr>
            <a:r>
              <a:rPr lang="cs-CZ" sz="2800" dirty="0"/>
              <a:t>ostatní dlouhodobý finanční majetek (poskytnuté dlouhodobé půjčky, spekulativní vlastnictví nemovitostí, uměleckých nebo jinak vzácných předmětů apod.)</a:t>
            </a:r>
          </a:p>
        </p:txBody>
      </p:sp>
      <p:sp>
        <p:nvSpPr>
          <p:cNvPr id="61444" name="Text Box 4"/>
          <p:cNvSpPr txBox="1">
            <a:spLocks noChangeArrowheads="1"/>
          </p:cNvSpPr>
          <p:nvPr/>
        </p:nvSpPr>
        <p:spPr bwMode="auto">
          <a:xfrm>
            <a:off x="762000" y="4419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p>
        </p:txBody>
      </p:sp>
    </p:spTree>
    <p:extLst>
      <p:ext uri="{BB962C8B-B14F-4D97-AF65-F5344CB8AC3E}">
        <p14:creationId xmlns:p14="http://schemas.microsoft.com/office/powerpoint/2010/main" val="259405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1310397" y="706545"/>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latin typeface="Times New Roman" pitchFamily="18" charset="0"/>
              </a:rPr>
              <a:t>Dlouhodobý (investiční) majetek lze získat:</a:t>
            </a:r>
          </a:p>
        </p:txBody>
      </p:sp>
      <p:sp>
        <p:nvSpPr>
          <p:cNvPr id="13316" name="Text Box 3"/>
          <p:cNvSpPr txBox="1">
            <a:spLocks noChangeArrowheads="1"/>
          </p:cNvSpPr>
          <p:nvPr/>
        </p:nvSpPr>
        <p:spPr bwMode="auto">
          <a:xfrm>
            <a:off x="468313" y="1268760"/>
            <a:ext cx="80772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457200" indent="-4572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buFontTx/>
              <a:buAutoNum type="alphaLcParenR"/>
            </a:pPr>
            <a:endParaRPr lang="cs-CZ" sz="2000" dirty="0">
              <a:latin typeface="Times New Roman" pitchFamily="18" charset="0"/>
            </a:endParaRPr>
          </a:p>
          <a:p>
            <a:pPr algn="just">
              <a:buFontTx/>
              <a:buAutoNum type="alphaLcParenR"/>
            </a:pPr>
            <a:r>
              <a:rPr lang="cs-CZ" dirty="0">
                <a:latin typeface="Times New Roman" pitchFamily="18" charset="0"/>
              </a:rPr>
              <a:t>Nákupem </a:t>
            </a:r>
            <a:r>
              <a:rPr lang="cs-CZ" b="0" dirty="0">
                <a:latin typeface="Times New Roman" pitchFamily="18" charset="0"/>
              </a:rPr>
              <a:t>(stroje, výrobní zařízení, pozemky, dlouhodobé cenné papíry);</a:t>
            </a:r>
          </a:p>
          <a:p>
            <a:pPr algn="just">
              <a:buFontTx/>
              <a:buAutoNum type="alphaLcParenR"/>
            </a:pPr>
            <a:r>
              <a:rPr lang="cs-CZ" dirty="0">
                <a:latin typeface="Times New Roman" pitchFamily="18" charset="0"/>
              </a:rPr>
              <a:t>Investiční výstavbou </a:t>
            </a:r>
          </a:p>
          <a:p>
            <a:pPr algn="just"/>
            <a:r>
              <a:rPr lang="cs-CZ" dirty="0">
                <a:latin typeface="Times New Roman" pitchFamily="18" charset="0"/>
              </a:rPr>
              <a:t>                    - dodavatelským způsobem; </a:t>
            </a:r>
          </a:p>
          <a:p>
            <a:pPr algn="just"/>
            <a:r>
              <a:rPr lang="cs-CZ" dirty="0">
                <a:latin typeface="Times New Roman" pitchFamily="18" charset="0"/>
              </a:rPr>
              <a:t>                    - ve vlastní režii;</a:t>
            </a:r>
          </a:p>
          <a:p>
            <a:pPr algn="just">
              <a:buFontTx/>
              <a:buAutoNum type="alphaLcParenR" startAt="3"/>
            </a:pPr>
            <a:r>
              <a:rPr lang="cs-CZ" dirty="0">
                <a:latin typeface="Times New Roman" pitchFamily="18" charset="0"/>
              </a:rPr>
              <a:t>Bezúplatným nabytím na základě smlouvy o koupi najaté věci (finanční leasing);</a:t>
            </a:r>
          </a:p>
          <a:p>
            <a:pPr algn="just">
              <a:buFontTx/>
              <a:buAutoNum type="alphaLcParenR" startAt="3"/>
            </a:pPr>
            <a:r>
              <a:rPr lang="cs-CZ" dirty="0">
                <a:latin typeface="Times New Roman" pitchFamily="18" charset="0"/>
              </a:rPr>
              <a:t>Darováním.</a:t>
            </a:r>
          </a:p>
        </p:txBody>
      </p:sp>
    </p:spTree>
    <p:extLst>
      <p:ext uri="{BB962C8B-B14F-4D97-AF65-F5344CB8AC3E}">
        <p14:creationId xmlns:p14="http://schemas.microsoft.com/office/powerpoint/2010/main" val="128733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2342312" y="629858"/>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latin typeface="Times New Roman" pitchFamily="18" charset="0"/>
                <a:cs typeface="Times New Roman" pitchFamily="18" charset="0"/>
              </a:rPr>
              <a:t>Zdroje financování investic</a:t>
            </a:r>
            <a:r>
              <a:rPr lang="cs-CZ" sz="2800" i="1" u="sng" dirty="0">
                <a:latin typeface="Times New Roman" pitchFamily="18" charset="0"/>
              </a:rPr>
              <a:t> </a:t>
            </a:r>
          </a:p>
        </p:txBody>
      </p:sp>
      <p:sp>
        <p:nvSpPr>
          <p:cNvPr id="14340" name="Rectangle 3"/>
          <p:cNvSpPr>
            <a:spLocks noChangeArrowheads="1"/>
          </p:cNvSpPr>
          <p:nvPr/>
        </p:nvSpPr>
        <p:spPr bwMode="auto">
          <a:xfrm>
            <a:off x="495300" y="1268760"/>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457200" indent="-457200">
              <a:spcBef>
                <a:spcPct val="30000"/>
              </a:spcBef>
            </a:pPr>
            <a:endParaRPr lang="cs-CZ" sz="2000">
              <a:latin typeface="Times New Roman" pitchFamily="18" charset="0"/>
            </a:endParaRPr>
          </a:p>
        </p:txBody>
      </p:sp>
      <p:sp>
        <p:nvSpPr>
          <p:cNvPr id="14341" name="Rectangle 4"/>
          <p:cNvSpPr>
            <a:spLocks noChangeArrowheads="1"/>
          </p:cNvSpPr>
          <p:nvPr/>
        </p:nvSpPr>
        <p:spPr bwMode="auto">
          <a:xfrm>
            <a:off x="251520" y="1268760"/>
            <a:ext cx="8458200" cy="60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lgn="just">
              <a:spcBef>
                <a:spcPct val="30000"/>
              </a:spcBef>
            </a:pPr>
            <a:r>
              <a:rPr lang="cs-CZ" sz="2400" dirty="0">
                <a:latin typeface="Times New Roman" pitchFamily="18" charset="0"/>
                <a:cs typeface="Times New Roman" pitchFamily="18" charset="0"/>
              </a:rPr>
              <a:t>Zdroje financování investic v podniku můžeme rozdělit na:</a:t>
            </a:r>
          </a:p>
          <a:p>
            <a:pPr algn="just">
              <a:lnSpc>
                <a:spcPct val="105000"/>
              </a:lnSpc>
              <a:spcBef>
                <a:spcPct val="30000"/>
              </a:spcBef>
            </a:pPr>
            <a:r>
              <a:rPr lang="cs-CZ" sz="2400" b="1" dirty="0">
                <a:latin typeface="Times New Roman" pitchFamily="18" charset="0"/>
                <a:cs typeface="Times New Roman" pitchFamily="18" charset="0"/>
              </a:rPr>
              <a:t> a)  interní zdroje</a:t>
            </a:r>
            <a:endParaRPr lang="cs-CZ" sz="2400" b="1" dirty="0">
              <a:latin typeface="Times New Roman" pitchFamily="18" charset="0"/>
            </a:endParaRPr>
          </a:p>
          <a:p>
            <a:pPr algn="just">
              <a:lnSpc>
                <a:spcPct val="105000"/>
              </a:lnSpc>
              <a:spcBef>
                <a:spcPct val="30000"/>
              </a:spcBef>
            </a:pPr>
            <a:r>
              <a:rPr lang="cs-CZ" sz="2400" b="0" dirty="0">
                <a:latin typeface="Times New Roman" pitchFamily="18" charset="0"/>
                <a:cs typeface="Times New Roman" pitchFamily="18" charset="0"/>
              </a:rPr>
              <a:t>vklady vlastníků nebo </a:t>
            </a:r>
            <a:r>
              <a:rPr lang="cs-CZ" sz="2400" b="0" dirty="0">
                <a:latin typeface="Times New Roman" pitchFamily="18" charset="0"/>
              </a:rPr>
              <a:t>  </a:t>
            </a:r>
            <a:r>
              <a:rPr lang="cs-CZ" sz="2400" b="0" dirty="0">
                <a:latin typeface="Times New Roman" pitchFamily="18" charset="0"/>
                <a:cs typeface="Times New Roman" pitchFamily="18" charset="0"/>
              </a:rPr>
              <a:t>společníků, odpisy</a:t>
            </a:r>
            <a:r>
              <a:rPr lang="cs-CZ" sz="2400" b="0" dirty="0">
                <a:latin typeface="Times New Roman" pitchFamily="18" charset="0"/>
              </a:rPr>
              <a:t>, </a:t>
            </a:r>
            <a:r>
              <a:rPr lang="cs-CZ" sz="2400" b="0" dirty="0">
                <a:latin typeface="Times New Roman" pitchFamily="18" charset="0"/>
                <a:cs typeface="Times New Roman" pitchFamily="18" charset="0"/>
              </a:rPr>
              <a:t>nerozdělený naakumulovaný zisk</a:t>
            </a:r>
            <a:r>
              <a:rPr lang="cs-CZ" sz="2400" b="0" dirty="0">
                <a:latin typeface="Times New Roman" pitchFamily="18" charset="0"/>
              </a:rPr>
              <a:t>, </a:t>
            </a:r>
            <a:r>
              <a:rPr lang="cs-CZ" sz="2400" b="0" dirty="0">
                <a:latin typeface="Times New Roman" pitchFamily="18" charset="0"/>
                <a:cs typeface="Times New Roman" pitchFamily="18" charset="0"/>
              </a:rPr>
              <a:t>rezervní fondy (např. investiční fond tvořený ze zisku)</a:t>
            </a:r>
            <a:r>
              <a:rPr lang="cs-CZ" sz="2400" b="0" dirty="0">
                <a:latin typeface="Times New Roman" pitchFamily="18" charset="0"/>
              </a:rPr>
              <a:t>, </a:t>
            </a:r>
          </a:p>
          <a:p>
            <a:pPr algn="just">
              <a:lnSpc>
                <a:spcPct val="105000"/>
              </a:lnSpc>
              <a:spcBef>
                <a:spcPct val="30000"/>
              </a:spcBef>
            </a:pPr>
            <a:r>
              <a:rPr lang="cs-CZ" sz="2400" b="1" dirty="0">
                <a:latin typeface="Times New Roman" pitchFamily="18" charset="0"/>
              </a:rPr>
              <a:t> b)  externí </a:t>
            </a:r>
            <a:r>
              <a:rPr lang="cs-CZ" sz="2400" b="1" dirty="0">
                <a:latin typeface="Times New Roman" pitchFamily="18" charset="0"/>
                <a:cs typeface="Times New Roman" pitchFamily="18" charset="0"/>
              </a:rPr>
              <a:t> zdroje</a:t>
            </a:r>
            <a:r>
              <a:rPr lang="cs-CZ" sz="2400" b="1" dirty="0">
                <a:latin typeface="Times New Roman" pitchFamily="18" charset="0"/>
              </a:rPr>
              <a:t> </a:t>
            </a:r>
          </a:p>
          <a:p>
            <a:pPr algn="just">
              <a:lnSpc>
                <a:spcPct val="105000"/>
              </a:lnSpc>
              <a:spcBef>
                <a:spcPct val="30000"/>
              </a:spcBef>
            </a:pPr>
            <a:r>
              <a:rPr lang="cs-CZ" sz="2400" b="0" dirty="0">
                <a:latin typeface="Times New Roman" pitchFamily="18" charset="0"/>
                <a:cs typeface="Times New Roman" pitchFamily="18" charset="0"/>
              </a:rPr>
              <a:t>investiční a dlouhodobé úvěry</a:t>
            </a:r>
            <a:r>
              <a:rPr lang="cs-CZ" sz="2400" b="0" dirty="0">
                <a:latin typeface="Times New Roman" pitchFamily="18" charset="0"/>
              </a:rPr>
              <a:t>, </a:t>
            </a:r>
            <a:r>
              <a:rPr lang="cs-CZ" sz="2400" b="0" dirty="0">
                <a:latin typeface="Times New Roman" pitchFamily="18" charset="0"/>
                <a:cs typeface="Times New Roman" pitchFamily="18" charset="0"/>
              </a:rPr>
              <a:t>krátkodobý úvěry</a:t>
            </a:r>
            <a:r>
              <a:rPr lang="cs-CZ" sz="2400" b="0" dirty="0">
                <a:latin typeface="Times New Roman" pitchFamily="18" charset="0"/>
              </a:rPr>
              <a:t>, </a:t>
            </a:r>
            <a:r>
              <a:rPr lang="cs-CZ" sz="2400" b="0" dirty="0">
                <a:latin typeface="Times New Roman" pitchFamily="18" charset="0"/>
                <a:cs typeface="Times New Roman" pitchFamily="18" charset="0"/>
              </a:rPr>
              <a:t>dlouhodobé</a:t>
            </a:r>
            <a:r>
              <a:rPr lang="cs-CZ" sz="2400" b="0" dirty="0">
                <a:latin typeface="Times New Roman" pitchFamily="18" charset="0"/>
              </a:rPr>
              <a:t> </a:t>
            </a:r>
            <a:r>
              <a:rPr lang="cs-CZ" sz="2400" b="0" dirty="0">
                <a:latin typeface="Times New Roman" pitchFamily="18" charset="0"/>
                <a:cs typeface="Times New Roman" pitchFamily="18" charset="0"/>
              </a:rPr>
              <a:t>rezervy</a:t>
            </a:r>
            <a:r>
              <a:rPr lang="cs-CZ" sz="2400" b="0" dirty="0">
                <a:latin typeface="Times New Roman" pitchFamily="18" charset="0"/>
              </a:rPr>
              <a:t>, </a:t>
            </a:r>
            <a:r>
              <a:rPr lang="cs-CZ" sz="2400" b="0" dirty="0">
                <a:latin typeface="Times New Roman" pitchFamily="18" charset="0"/>
                <a:cs typeface="Times New Roman" pitchFamily="18" charset="0"/>
              </a:rPr>
              <a:t>leasingové financování</a:t>
            </a:r>
            <a:endParaRPr lang="cs-CZ" sz="2400" b="0" dirty="0">
              <a:latin typeface="Times New Roman" pitchFamily="18" charset="0"/>
            </a:endParaRPr>
          </a:p>
          <a:p>
            <a:pPr algn="just">
              <a:lnSpc>
                <a:spcPct val="105000"/>
              </a:lnSpc>
              <a:spcBef>
                <a:spcPct val="30000"/>
              </a:spcBef>
            </a:pPr>
            <a:r>
              <a:rPr lang="cs-CZ" sz="2400" b="1" dirty="0">
                <a:latin typeface="Times New Roman" pitchFamily="18" charset="0"/>
              </a:rPr>
              <a:t> c)  </a:t>
            </a:r>
            <a:r>
              <a:rPr lang="cs-CZ" sz="2400" b="1" dirty="0">
                <a:latin typeface="Times New Roman" pitchFamily="18" charset="0"/>
                <a:cs typeface="Times New Roman" pitchFamily="18" charset="0"/>
              </a:rPr>
              <a:t>ostatní zdroje financování</a:t>
            </a:r>
            <a:endParaRPr lang="cs-CZ" sz="2400" b="1" dirty="0">
              <a:latin typeface="Times New Roman" pitchFamily="18" charset="0"/>
            </a:endParaRPr>
          </a:p>
          <a:p>
            <a:pPr algn="just">
              <a:lnSpc>
                <a:spcPct val="105000"/>
              </a:lnSpc>
              <a:spcBef>
                <a:spcPct val="30000"/>
              </a:spcBef>
            </a:pPr>
            <a:r>
              <a:rPr lang="cs-CZ" sz="2400" b="0" dirty="0">
                <a:latin typeface="Times New Roman" pitchFamily="18" charset="0"/>
              </a:rPr>
              <a:t>faktoring </a:t>
            </a:r>
            <a:r>
              <a:rPr lang="cs-CZ" sz="2400" b="0" dirty="0">
                <a:latin typeface="Times New Roman" pitchFamily="18" charset="0"/>
                <a:cs typeface="Times New Roman" pitchFamily="18" charset="0"/>
              </a:rPr>
              <a:t>a forfaiting</a:t>
            </a:r>
            <a:r>
              <a:rPr lang="cs-CZ" sz="2400" b="0" dirty="0">
                <a:latin typeface="Times New Roman" pitchFamily="18" charset="0"/>
              </a:rPr>
              <a:t>, </a:t>
            </a:r>
            <a:r>
              <a:rPr lang="cs-CZ" sz="2400" b="0" dirty="0">
                <a:latin typeface="Times New Roman" pitchFamily="18" charset="0"/>
                <a:cs typeface="Times New Roman" pitchFamily="18" charset="0"/>
              </a:rPr>
              <a:t>tiché společenství</a:t>
            </a:r>
            <a:r>
              <a:rPr lang="cs-CZ" sz="2400" b="0" dirty="0">
                <a:latin typeface="Times New Roman" pitchFamily="18" charset="0"/>
              </a:rPr>
              <a:t>, </a:t>
            </a:r>
            <a:r>
              <a:rPr lang="cs-CZ" sz="2400" b="0" dirty="0">
                <a:latin typeface="Times New Roman" pitchFamily="18" charset="0"/>
                <a:cs typeface="Times New Roman" pitchFamily="18" charset="0"/>
              </a:rPr>
              <a:t> </a:t>
            </a:r>
          </a:p>
          <a:p>
            <a:pPr algn="just">
              <a:lnSpc>
                <a:spcPct val="105000"/>
              </a:lnSpc>
              <a:spcBef>
                <a:spcPct val="30000"/>
              </a:spcBef>
            </a:pPr>
            <a:r>
              <a:rPr lang="cs-CZ" sz="2400" b="0" dirty="0">
                <a:latin typeface="Times New Roman" pitchFamily="18" charset="0"/>
                <a:cs typeface="Times New Roman" pitchFamily="18" charset="0"/>
              </a:rPr>
              <a:t>     </a:t>
            </a:r>
          </a:p>
          <a:p>
            <a:pPr algn="just">
              <a:spcBef>
                <a:spcPct val="30000"/>
              </a:spcBef>
            </a:pPr>
            <a:r>
              <a:rPr lang="cs-CZ" sz="2400" b="0" dirty="0">
                <a:latin typeface="Times New Roman" pitchFamily="18" charset="0"/>
                <a:cs typeface="Times New Roman" pitchFamily="18" charset="0"/>
              </a:rPr>
              <a:t>   </a:t>
            </a:r>
          </a:p>
          <a:p>
            <a:pPr>
              <a:spcBef>
                <a:spcPct val="30000"/>
              </a:spcBef>
            </a:pPr>
            <a:endParaRPr lang="cs-CZ" sz="2400" b="0" dirty="0">
              <a:latin typeface="Times New Roman" pitchFamily="18" charset="0"/>
            </a:endParaRPr>
          </a:p>
        </p:txBody>
      </p:sp>
    </p:spTree>
    <p:extLst>
      <p:ext uri="{BB962C8B-B14F-4D97-AF65-F5344CB8AC3E}">
        <p14:creationId xmlns:p14="http://schemas.microsoft.com/office/powerpoint/2010/main" val="1851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457311" y="946191"/>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a:latin typeface="Times New Roman" pitchFamily="18" charset="0"/>
              </a:rPr>
              <a:t>Cizí kapitál</a:t>
            </a:r>
          </a:p>
        </p:txBody>
      </p:sp>
      <p:sp>
        <p:nvSpPr>
          <p:cNvPr id="15364" name="Text Box 3"/>
          <p:cNvSpPr txBox="1">
            <a:spLocks noChangeArrowheads="1"/>
          </p:cNvSpPr>
          <p:nvPr/>
        </p:nvSpPr>
        <p:spPr bwMode="auto">
          <a:xfrm>
            <a:off x="468313" y="2041525"/>
            <a:ext cx="80772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87325" indent="-187325">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sz="2200" dirty="0">
                <a:latin typeface="Times New Roman" pitchFamily="18" charset="0"/>
              </a:rPr>
              <a:t>Důvody pro použití cizího kapitálu:</a:t>
            </a:r>
          </a:p>
          <a:p>
            <a:pPr algn="just">
              <a:buFontTx/>
              <a:buChar char="-"/>
            </a:pPr>
            <a:r>
              <a:rPr lang="cs-CZ" sz="2200" b="0" dirty="0">
                <a:latin typeface="Times New Roman" pitchFamily="18" charset="0"/>
              </a:rPr>
              <a:t>investor nedisponuje dostatečně velkým vlastním kapitálem;</a:t>
            </a:r>
          </a:p>
          <a:p>
            <a:pPr algn="just">
              <a:buFontTx/>
              <a:buChar char="-"/>
            </a:pPr>
            <a:r>
              <a:rPr lang="cs-CZ" sz="2200" b="0" dirty="0">
                <a:latin typeface="Times New Roman" pitchFamily="18" charset="0"/>
              </a:rPr>
              <a:t>použitím cizího kapitálu nevznikají jeho poskytovateli žádná práva;</a:t>
            </a:r>
          </a:p>
          <a:p>
            <a:pPr algn="just">
              <a:buFontTx/>
              <a:buChar char="-"/>
            </a:pPr>
            <a:r>
              <a:rPr lang="cs-CZ" sz="2200" b="0" dirty="0">
                <a:latin typeface="Times New Roman" pitchFamily="18" charset="0"/>
              </a:rPr>
              <a:t>cizí kapitál je všeobecně levnější než vlastní.</a:t>
            </a:r>
          </a:p>
          <a:p>
            <a:pPr algn="just"/>
            <a:endParaRPr lang="cs-CZ" sz="2200" dirty="0">
              <a:latin typeface="Times New Roman" pitchFamily="18" charset="0"/>
            </a:endParaRPr>
          </a:p>
          <a:p>
            <a:pPr algn="just"/>
            <a:endParaRPr lang="cs-CZ" sz="2200" dirty="0">
              <a:latin typeface="Times New Roman" pitchFamily="18" charset="0"/>
            </a:endParaRPr>
          </a:p>
          <a:p>
            <a:pPr algn="just"/>
            <a:r>
              <a:rPr lang="cs-CZ" sz="2200" dirty="0">
                <a:latin typeface="Times New Roman" pitchFamily="18" charset="0"/>
              </a:rPr>
              <a:t>Proti vyššímu zadlužení podniku stojí tyto skutečnosti:</a:t>
            </a:r>
          </a:p>
          <a:p>
            <a:pPr algn="just">
              <a:buFontTx/>
              <a:buChar char="-"/>
            </a:pPr>
            <a:r>
              <a:rPr lang="cs-CZ" sz="2200" b="0" dirty="0">
                <a:latin typeface="Times New Roman" pitchFamily="18" charset="0"/>
              </a:rPr>
              <a:t>cizí kapitál zvyšuje zadluženost podniku;</a:t>
            </a:r>
          </a:p>
          <a:p>
            <a:pPr algn="just">
              <a:buFontTx/>
              <a:buChar char="-"/>
            </a:pPr>
            <a:r>
              <a:rPr lang="cs-CZ" sz="2200" b="0" dirty="0">
                <a:latin typeface="Times New Roman" pitchFamily="18" charset="0"/>
              </a:rPr>
              <a:t>každý další dluh je dražší a je obtížnější ho získat;</a:t>
            </a:r>
          </a:p>
          <a:p>
            <a:pPr algn="just">
              <a:buFontTx/>
              <a:buChar char="-"/>
            </a:pPr>
            <a:r>
              <a:rPr lang="cs-CZ" sz="2200" b="0" dirty="0">
                <a:latin typeface="Times New Roman" pitchFamily="18" charset="0"/>
              </a:rPr>
              <a:t>pro některé obory je cizí kapitál obtížně dostupný vzhledem k charakteristice jejich činnosti.</a:t>
            </a:r>
          </a:p>
        </p:txBody>
      </p:sp>
    </p:spTree>
    <p:extLst>
      <p:ext uri="{BB962C8B-B14F-4D97-AF65-F5344CB8AC3E}">
        <p14:creationId xmlns:p14="http://schemas.microsoft.com/office/powerpoint/2010/main" val="307438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026"/>
          <p:cNvSpPr txBox="1">
            <a:spLocks noChangeArrowheads="1"/>
          </p:cNvSpPr>
          <p:nvPr/>
        </p:nvSpPr>
        <p:spPr bwMode="auto">
          <a:xfrm>
            <a:off x="2693039" y="707753"/>
            <a:ext cx="3094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latin typeface="Times New Roman" pitchFamily="18" charset="0"/>
              </a:rPr>
              <a:t>Vymezení problému</a:t>
            </a:r>
          </a:p>
        </p:txBody>
      </p:sp>
      <p:sp>
        <p:nvSpPr>
          <p:cNvPr id="6148" name="Text Box 1027"/>
          <p:cNvSpPr txBox="1">
            <a:spLocks noChangeArrowheads="1"/>
          </p:cNvSpPr>
          <p:nvPr/>
        </p:nvSpPr>
        <p:spPr bwMode="auto">
          <a:xfrm>
            <a:off x="468313" y="1484784"/>
            <a:ext cx="8077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01600">
              <a:tabLst>
                <a:tab pos="0" algn="l"/>
              </a:tabLst>
              <a:defRPr sz="2400" b="1">
                <a:solidFill>
                  <a:schemeClr val="tx1"/>
                </a:solidFill>
                <a:latin typeface="Arial Unicode MS" pitchFamily="34" charset="-128"/>
              </a:defRPr>
            </a:lvl1pPr>
            <a:lvl2pPr marL="742950" indent="-285750">
              <a:tabLst>
                <a:tab pos="0" algn="l"/>
              </a:tabLst>
              <a:defRPr sz="2400" b="1">
                <a:solidFill>
                  <a:schemeClr val="tx1"/>
                </a:solidFill>
                <a:latin typeface="Arial Unicode MS" pitchFamily="34" charset="-128"/>
              </a:defRPr>
            </a:lvl2pPr>
            <a:lvl3pPr marL="1143000" indent="-228600">
              <a:tabLst>
                <a:tab pos="0" algn="l"/>
              </a:tabLst>
              <a:defRPr sz="2400" b="1">
                <a:solidFill>
                  <a:schemeClr val="tx1"/>
                </a:solidFill>
                <a:latin typeface="Arial Unicode MS" pitchFamily="34" charset="-128"/>
              </a:defRPr>
            </a:lvl3pPr>
            <a:lvl4pPr marL="1600200" indent="-228600">
              <a:tabLst>
                <a:tab pos="0" algn="l"/>
              </a:tabLst>
              <a:defRPr sz="2400" b="1">
                <a:solidFill>
                  <a:schemeClr val="tx1"/>
                </a:solidFill>
                <a:latin typeface="Arial Unicode MS" pitchFamily="34" charset="-128"/>
              </a:defRPr>
            </a:lvl4pPr>
            <a:lvl5pPr marL="2057400" indent="-228600">
              <a:tabLst>
                <a:tab pos="0" algn="l"/>
              </a:tabLst>
              <a:defRPr sz="2400" b="1">
                <a:solidFill>
                  <a:schemeClr val="tx1"/>
                </a:solidFill>
                <a:latin typeface="Arial Unicode MS" pitchFamily="34" charset="-128"/>
              </a:defRPr>
            </a:lvl5pPr>
            <a:lvl6pPr marL="2514600" indent="-228600" eaLnBrk="0" fontAlgn="base" hangingPunct="0">
              <a:spcBef>
                <a:spcPct val="0"/>
              </a:spcBef>
              <a:spcAft>
                <a:spcPct val="0"/>
              </a:spcAft>
              <a:tabLst>
                <a:tab pos="0" algn="l"/>
              </a:tabLst>
              <a:defRPr sz="2400" b="1">
                <a:solidFill>
                  <a:schemeClr val="tx1"/>
                </a:solidFill>
                <a:latin typeface="Arial Unicode MS" pitchFamily="34" charset="-128"/>
              </a:defRPr>
            </a:lvl6pPr>
            <a:lvl7pPr marL="2971800" indent="-228600" eaLnBrk="0" fontAlgn="base" hangingPunct="0">
              <a:spcBef>
                <a:spcPct val="0"/>
              </a:spcBef>
              <a:spcAft>
                <a:spcPct val="0"/>
              </a:spcAft>
              <a:tabLst>
                <a:tab pos="0" algn="l"/>
              </a:tabLst>
              <a:defRPr sz="2400" b="1">
                <a:solidFill>
                  <a:schemeClr val="tx1"/>
                </a:solidFill>
                <a:latin typeface="Arial Unicode MS" pitchFamily="34" charset="-128"/>
              </a:defRPr>
            </a:lvl7pPr>
            <a:lvl8pPr marL="3429000" indent="-228600" eaLnBrk="0" fontAlgn="base" hangingPunct="0">
              <a:spcBef>
                <a:spcPct val="0"/>
              </a:spcBef>
              <a:spcAft>
                <a:spcPct val="0"/>
              </a:spcAft>
              <a:tabLst>
                <a:tab pos="0" algn="l"/>
              </a:tabLst>
              <a:defRPr sz="2400" b="1">
                <a:solidFill>
                  <a:schemeClr val="tx1"/>
                </a:solidFill>
                <a:latin typeface="Arial Unicode MS" pitchFamily="34" charset="-128"/>
              </a:defRPr>
            </a:lvl8pPr>
            <a:lvl9pPr marL="3886200" indent="-228600" eaLnBrk="0" fontAlgn="base" hangingPunct="0">
              <a:spcBef>
                <a:spcPct val="0"/>
              </a:spcBef>
              <a:spcAft>
                <a:spcPct val="0"/>
              </a:spcAft>
              <a:tabLst>
                <a:tab pos="0" algn="l"/>
              </a:tabLst>
              <a:defRPr sz="2400" b="1">
                <a:solidFill>
                  <a:schemeClr val="tx1"/>
                </a:solidFill>
                <a:latin typeface="Arial Unicode MS" pitchFamily="34" charset="-128"/>
              </a:defRPr>
            </a:lvl9pPr>
          </a:lstStyle>
          <a:p>
            <a:pPr algn="just"/>
            <a:r>
              <a:rPr lang="cs-CZ" sz="2800" dirty="0">
                <a:latin typeface="Times New Roman" pitchFamily="18" charset="0"/>
              </a:rPr>
              <a:t>Investice bývá někdy charakterizována jako    odložená spotřeba.</a:t>
            </a:r>
          </a:p>
          <a:p>
            <a:pPr algn="just"/>
            <a:r>
              <a:rPr lang="cs-CZ" sz="2800" dirty="0">
                <a:latin typeface="Times New Roman" pitchFamily="18" charset="0"/>
              </a:rPr>
              <a:t>Proč lidé investují? Proč odkládají svou spotřebu do budoucna?  Co je ovlivňuje?</a:t>
            </a:r>
          </a:p>
          <a:p>
            <a:pPr algn="just"/>
            <a:endParaRPr lang="cs-CZ" sz="2800" dirty="0">
              <a:latin typeface="Times New Roman" pitchFamily="18" charset="0"/>
            </a:endParaRPr>
          </a:p>
        </p:txBody>
      </p:sp>
      <p:sp>
        <p:nvSpPr>
          <p:cNvPr id="6149" name="Text Box 1028"/>
          <p:cNvSpPr txBox="1">
            <a:spLocks noChangeArrowheads="1"/>
          </p:cNvSpPr>
          <p:nvPr/>
        </p:nvSpPr>
        <p:spPr bwMode="auto">
          <a:xfrm>
            <a:off x="611560" y="3074086"/>
            <a:ext cx="8077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endParaRPr lang="cs-CZ" b="0" dirty="0">
              <a:latin typeface="Times New Roman" pitchFamily="18" charset="0"/>
            </a:endParaRPr>
          </a:p>
          <a:p>
            <a:endParaRPr lang="cs-CZ" b="0" dirty="0">
              <a:latin typeface="Times New Roman" pitchFamily="18" charset="0"/>
            </a:endParaRPr>
          </a:p>
          <a:p>
            <a:r>
              <a:rPr lang="cs-CZ" b="0" dirty="0">
                <a:latin typeface="Times New Roman" pitchFamily="18" charset="0"/>
              </a:rPr>
              <a:t>Investiční rozhodnutí na rozdíl od běžných (provozních) rozhodování má dlouhodobé účinky, což přináší dva problémy:</a:t>
            </a:r>
          </a:p>
          <a:p>
            <a:pPr>
              <a:buFontTx/>
              <a:buChar char="•"/>
            </a:pPr>
            <a:r>
              <a:rPr lang="cs-CZ" b="0" dirty="0">
                <a:latin typeface="Times New Roman" pitchFamily="18" charset="0"/>
              </a:rPr>
              <a:t> Je nutné brát v úvahu faktor času</a:t>
            </a:r>
          </a:p>
          <a:p>
            <a:pPr>
              <a:buFontTx/>
              <a:buChar char="•"/>
            </a:pPr>
            <a:r>
              <a:rPr lang="cs-CZ" b="0" dirty="0">
                <a:latin typeface="Times New Roman" pitchFamily="18" charset="0"/>
              </a:rPr>
              <a:t> Je nutné se vyrovnat s nejistotou a rizikem, které přináší budoucnost</a:t>
            </a:r>
          </a:p>
        </p:txBody>
      </p:sp>
    </p:spTree>
    <p:extLst>
      <p:ext uri="{BB962C8B-B14F-4D97-AF65-F5344CB8AC3E}">
        <p14:creationId xmlns:p14="http://schemas.microsoft.com/office/powerpoint/2010/main" val="1048168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16230"/>
            <a:ext cx="8229600" cy="1341438"/>
          </a:xfrm>
        </p:spPr>
        <p:txBody>
          <a:bodyPr/>
          <a:lstStyle/>
          <a:p>
            <a:pPr fontAlgn="auto">
              <a:spcAft>
                <a:spcPts val="0"/>
              </a:spcAft>
              <a:defRPr/>
            </a:pPr>
            <a:r>
              <a:rPr lang="cs-CZ" dirty="0"/>
              <a:t>Cash </a:t>
            </a:r>
            <a:r>
              <a:rPr lang="cs-CZ" dirty="0" err="1"/>
              <a:t>Flow</a:t>
            </a:r>
            <a:r>
              <a:rPr lang="cs-CZ" dirty="0"/>
              <a:t> projektu</a:t>
            </a:r>
          </a:p>
        </p:txBody>
      </p:sp>
      <p:sp>
        <p:nvSpPr>
          <p:cNvPr id="288771" name="Zástupný symbol pro obsah 2"/>
          <p:cNvSpPr>
            <a:spLocks noGrp="1"/>
          </p:cNvSpPr>
          <p:nvPr>
            <p:ph sz="half" idx="4294967295"/>
          </p:nvPr>
        </p:nvSpPr>
        <p:spPr>
          <a:xfrm>
            <a:off x="179388" y="1628775"/>
            <a:ext cx="4537075" cy="4913313"/>
          </a:xfrm>
        </p:spPr>
        <p:txBody>
          <a:bodyPr/>
          <a:lstStyle/>
          <a:p>
            <a:r>
              <a:rPr lang="cs-CZ" sz="3200" b="1">
                <a:solidFill>
                  <a:schemeClr val="tx1"/>
                </a:solidFill>
              </a:rPr>
              <a:t>Kladné toky hotovosti</a:t>
            </a:r>
          </a:p>
          <a:p>
            <a:pPr lvl="1"/>
            <a:r>
              <a:rPr lang="cs-CZ" sz="2000">
                <a:solidFill>
                  <a:schemeClr val="tx1"/>
                </a:solidFill>
              </a:rPr>
              <a:t>výnosy z tržeb</a:t>
            </a:r>
          </a:p>
          <a:p>
            <a:pPr lvl="1"/>
            <a:r>
              <a:rPr lang="cs-CZ" sz="2000">
                <a:solidFill>
                  <a:schemeClr val="tx1"/>
                </a:solidFill>
              </a:rPr>
              <a:t>změna stavu zásob vlastní výroby</a:t>
            </a:r>
          </a:p>
          <a:p>
            <a:pPr lvl="1"/>
            <a:r>
              <a:rPr lang="cs-CZ" sz="2000">
                <a:solidFill>
                  <a:schemeClr val="tx1"/>
                </a:solidFill>
              </a:rPr>
              <a:t>ostatní výnosy</a:t>
            </a:r>
          </a:p>
          <a:p>
            <a:pPr lvl="1"/>
            <a:r>
              <a:rPr lang="cs-CZ" sz="2000">
                <a:solidFill>
                  <a:schemeClr val="tx1"/>
                </a:solidFill>
              </a:rPr>
              <a:t>čisté příjmy z likvidace projektu (prodejem před koncem životnosti)</a:t>
            </a:r>
          </a:p>
        </p:txBody>
      </p:sp>
      <p:sp>
        <p:nvSpPr>
          <p:cNvPr id="288772" name="Zástupný symbol pro obsah 3"/>
          <p:cNvSpPr>
            <a:spLocks noGrp="1"/>
          </p:cNvSpPr>
          <p:nvPr>
            <p:ph sz="half" idx="2"/>
          </p:nvPr>
        </p:nvSpPr>
        <p:spPr/>
        <p:txBody>
          <a:bodyPr/>
          <a:lstStyle/>
          <a:p>
            <a:r>
              <a:rPr lang="cs-CZ" sz="3200" b="1">
                <a:solidFill>
                  <a:schemeClr val="tx1"/>
                </a:solidFill>
              </a:rPr>
              <a:t>Záporné toky hotovosti</a:t>
            </a:r>
          </a:p>
          <a:p>
            <a:pPr lvl="1"/>
            <a:r>
              <a:rPr lang="cs-CZ" sz="2000">
                <a:solidFill>
                  <a:schemeClr val="tx1"/>
                </a:solidFill>
              </a:rPr>
              <a:t>investiční výdaje,</a:t>
            </a:r>
          </a:p>
          <a:p>
            <a:pPr lvl="1"/>
            <a:r>
              <a:rPr lang="cs-CZ" sz="2000">
                <a:solidFill>
                  <a:schemeClr val="tx1"/>
                </a:solidFill>
              </a:rPr>
              <a:t>náklady bez odpisů převzatých z výsledovky</a:t>
            </a:r>
          </a:p>
          <a:p>
            <a:pPr lvl="1"/>
            <a:r>
              <a:rPr lang="cs-CZ" sz="2000">
                <a:solidFill>
                  <a:schemeClr val="tx1"/>
                </a:solidFill>
              </a:rPr>
              <a:t>daně z příjmu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96975"/>
          </a:xfrm>
        </p:spPr>
        <p:txBody>
          <a:bodyPr/>
          <a:lstStyle/>
          <a:p>
            <a:pPr fontAlgn="auto">
              <a:spcAft>
                <a:spcPts val="0"/>
              </a:spcAft>
              <a:defRPr/>
            </a:pPr>
            <a:endParaRPr lang="cs-CZ" dirty="0"/>
          </a:p>
        </p:txBody>
      </p:sp>
      <p:pic>
        <p:nvPicPr>
          <p:cNvPr id="289795"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2576" y="0"/>
            <a:ext cx="9426576" cy="6858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11560" y="604497"/>
            <a:ext cx="7772400" cy="762000"/>
          </a:xfrm>
        </p:spPr>
        <p:txBody>
          <a:bodyPr/>
          <a:lstStyle/>
          <a:p>
            <a:r>
              <a:rPr lang="cs-CZ" sz="4000" b="1" dirty="0"/>
              <a:t>Investiční rozhodování</a:t>
            </a:r>
          </a:p>
        </p:txBody>
      </p:sp>
      <p:sp>
        <p:nvSpPr>
          <p:cNvPr id="62467" name="Rectangle 3" descr="Rectangle: Click to edit Master text styles&#10;Second level&#10;Third level&#10;Fourth level&#10;Fifth level"/>
          <p:cNvSpPr>
            <a:spLocks noGrp="1" noChangeArrowheads="1"/>
          </p:cNvSpPr>
          <p:nvPr>
            <p:ph type="body" idx="1"/>
          </p:nvPr>
        </p:nvSpPr>
        <p:spPr>
          <a:xfrm>
            <a:off x="395536" y="1480349"/>
            <a:ext cx="8640960" cy="5112568"/>
          </a:xfrm>
        </p:spPr>
        <p:txBody>
          <a:bodyPr/>
          <a:lstStyle/>
          <a:p>
            <a:pPr marL="0" indent="0">
              <a:buClr>
                <a:srgbClr val="F78F39"/>
              </a:buClr>
              <a:buFontTx/>
              <a:buChar char="•"/>
            </a:pPr>
            <a:r>
              <a:rPr lang="cs-CZ" sz="2800" dirty="0"/>
              <a:t>Rozhodování v investiční oblasti je pro podnik velmi významné z hlediska dosažení jeho dlouhodobých cílů.</a:t>
            </a:r>
          </a:p>
          <a:p>
            <a:pPr marL="0" indent="0">
              <a:buClr>
                <a:srgbClr val="F78F39"/>
              </a:buClr>
              <a:buFontTx/>
              <a:buChar char="•"/>
            </a:pPr>
            <a:r>
              <a:rPr lang="cs-CZ" sz="2800" dirty="0"/>
              <a:t>Pro naplnění svých dlouhodobých cílů podnik vytváří investiční strategie.</a:t>
            </a:r>
          </a:p>
          <a:p>
            <a:pPr marL="0" indent="0">
              <a:buClr>
                <a:srgbClr val="F78F39"/>
              </a:buClr>
              <a:buFontTx/>
              <a:buChar char="•"/>
            </a:pPr>
            <a:r>
              <a:rPr lang="cs-CZ" sz="2800" dirty="0"/>
              <a:t>Při rozhodování o podnikových investicích a vytváření investičních strategií je třeba vzít v úvahu: </a:t>
            </a:r>
          </a:p>
          <a:p>
            <a:pPr lvl="1">
              <a:buClr>
                <a:srgbClr val="F78F39"/>
              </a:buClr>
              <a:buFont typeface="Wingdings" pitchFamily="2" charset="2"/>
              <a:buChar char="Ø"/>
            </a:pPr>
            <a:r>
              <a:rPr lang="cs-CZ" sz="2500" dirty="0"/>
              <a:t>časový horizont investice</a:t>
            </a:r>
          </a:p>
          <a:p>
            <a:pPr lvl="1">
              <a:buClr>
                <a:srgbClr val="F78F39"/>
              </a:buClr>
              <a:buFont typeface="Wingdings" pitchFamily="2" charset="2"/>
              <a:buChar char="Ø"/>
            </a:pPr>
            <a:r>
              <a:rPr lang="cs-CZ" sz="2500" dirty="0"/>
              <a:t>výnosnost investice a její rizikovost</a:t>
            </a:r>
          </a:p>
          <a:p>
            <a:pPr lvl="1">
              <a:buClr>
                <a:srgbClr val="F78F39"/>
              </a:buClr>
              <a:buFont typeface="Wingdings" pitchFamily="2" charset="2"/>
              <a:buChar char="Ø"/>
            </a:pPr>
            <a:r>
              <a:rPr lang="cs-CZ" sz="2500" dirty="0"/>
              <a:t>dopady investice na životní prostředí</a:t>
            </a:r>
            <a:r>
              <a:rPr lang="cs-CZ" dirty="0"/>
              <a:t> </a:t>
            </a:r>
          </a:p>
        </p:txBody>
      </p:sp>
    </p:spTree>
    <p:extLst>
      <p:ext uri="{BB962C8B-B14F-4D97-AF65-F5344CB8AC3E}">
        <p14:creationId xmlns:p14="http://schemas.microsoft.com/office/powerpoint/2010/main" val="1869825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1702717" y="725864"/>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latin typeface="Times New Roman" pitchFamily="18" charset="0"/>
              </a:rPr>
              <a:t>Hodnocení efektivnosti investic</a:t>
            </a:r>
          </a:p>
        </p:txBody>
      </p:sp>
      <p:sp>
        <p:nvSpPr>
          <p:cNvPr id="17412" name="Rectangle 3"/>
          <p:cNvSpPr>
            <a:spLocks noChangeArrowheads="1"/>
          </p:cNvSpPr>
          <p:nvPr/>
        </p:nvSpPr>
        <p:spPr bwMode="auto">
          <a:xfrm>
            <a:off x="457200" y="1981200"/>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457200" indent="-457200">
              <a:spcBef>
                <a:spcPct val="30000"/>
              </a:spcBef>
            </a:pPr>
            <a:endParaRPr lang="cs-CZ" sz="2000">
              <a:latin typeface="Times New Roman" pitchFamily="18" charset="0"/>
            </a:endParaRPr>
          </a:p>
        </p:txBody>
      </p:sp>
      <p:sp>
        <p:nvSpPr>
          <p:cNvPr id="17413" name="Rectangle 4"/>
          <p:cNvSpPr>
            <a:spLocks noChangeArrowheads="1"/>
          </p:cNvSpPr>
          <p:nvPr/>
        </p:nvSpPr>
        <p:spPr bwMode="auto">
          <a:xfrm>
            <a:off x="245357" y="1412776"/>
            <a:ext cx="8424936" cy="442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p>
            <a:pPr marL="101600" indent="-101600" algn="just">
              <a:spcBef>
                <a:spcPct val="30000"/>
              </a:spcBef>
            </a:pPr>
            <a:r>
              <a:rPr lang="cs-CZ" sz="2200" b="1" dirty="0">
                <a:latin typeface="Times New Roman" pitchFamily="18" charset="0"/>
                <a:cs typeface="Times New Roman" pitchFamily="18" charset="0"/>
              </a:rPr>
              <a:t>Rozhodujícími kritérii pro posuzování investice jsou:</a:t>
            </a:r>
          </a:p>
          <a:p>
            <a:pPr marL="101600" indent="-101600" algn="just">
              <a:spcBef>
                <a:spcPct val="30000"/>
              </a:spcBef>
            </a:pPr>
            <a:r>
              <a:rPr lang="cs-CZ" sz="2200" b="0" dirty="0">
                <a:latin typeface="Times New Roman" pitchFamily="18" charset="0"/>
              </a:rPr>
              <a:t> a) </a:t>
            </a:r>
            <a:r>
              <a:rPr lang="cs-CZ" sz="2200" b="1" dirty="0">
                <a:latin typeface="Times New Roman" pitchFamily="18" charset="0"/>
                <a:cs typeface="Times New Roman" pitchFamily="18" charset="0"/>
              </a:rPr>
              <a:t>výnosnost</a:t>
            </a:r>
            <a:r>
              <a:rPr lang="cs-CZ" sz="2200" b="0" dirty="0">
                <a:latin typeface="Times New Roman" pitchFamily="18" charset="0"/>
                <a:cs typeface="Times New Roman" pitchFamily="18" charset="0"/>
              </a:rPr>
              <a:t> (vztah mezi výnosy, které investice přinese a náklady, které pořízení stojí)</a:t>
            </a:r>
            <a:endParaRPr lang="cs-CZ" sz="2200" b="0" dirty="0">
              <a:latin typeface="Times New Roman" pitchFamily="18" charset="0"/>
            </a:endParaRPr>
          </a:p>
          <a:p>
            <a:pPr marL="101600" indent="-101600" algn="just">
              <a:spcBef>
                <a:spcPct val="30000"/>
              </a:spcBef>
            </a:pPr>
            <a:r>
              <a:rPr lang="cs-CZ" sz="2200" b="0" dirty="0">
                <a:latin typeface="Times New Roman" pitchFamily="18" charset="0"/>
              </a:rPr>
              <a:t> b</a:t>
            </a:r>
            <a:r>
              <a:rPr lang="cs-CZ" sz="2200" b="0" dirty="0">
                <a:latin typeface="Times New Roman" pitchFamily="18" charset="0"/>
                <a:cs typeface="Times New Roman" pitchFamily="18" charset="0"/>
              </a:rPr>
              <a:t>)</a:t>
            </a:r>
            <a:r>
              <a:rPr lang="cs-CZ" sz="2200" b="0" dirty="0">
                <a:latin typeface="Times New Roman" pitchFamily="18" charset="0"/>
              </a:rPr>
              <a:t> </a:t>
            </a:r>
            <a:r>
              <a:rPr lang="cs-CZ" sz="2200" b="1" dirty="0">
                <a:latin typeface="Times New Roman" pitchFamily="18" charset="0"/>
                <a:cs typeface="Times New Roman" pitchFamily="18" charset="0"/>
              </a:rPr>
              <a:t>rizikovost</a:t>
            </a:r>
            <a:r>
              <a:rPr lang="cs-CZ" sz="2200" dirty="0">
                <a:latin typeface="Times New Roman" pitchFamily="18" charset="0"/>
                <a:cs typeface="Times New Roman" pitchFamily="18" charset="0"/>
              </a:rPr>
              <a:t> </a:t>
            </a:r>
            <a:r>
              <a:rPr lang="cs-CZ" sz="2200" b="0" dirty="0">
                <a:latin typeface="Times New Roman" pitchFamily="18" charset="0"/>
                <a:cs typeface="Times New Roman" pitchFamily="18" charset="0"/>
              </a:rPr>
              <a:t>(stupeň nebezpečí, že nebude dosaženo očekávaných výnosů)</a:t>
            </a:r>
            <a:endParaRPr lang="cs-CZ" sz="2200" b="0" dirty="0">
              <a:latin typeface="Times New Roman" pitchFamily="18" charset="0"/>
            </a:endParaRPr>
          </a:p>
          <a:p>
            <a:pPr marL="101600" indent="-101600" algn="just">
              <a:spcBef>
                <a:spcPct val="30000"/>
              </a:spcBef>
            </a:pPr>
            <a:r>
              <a:rPr lang="cs-CZ" sz="2200" b="0" dirty="0">
                <a:latin typeface="Times New Roman" pitchFamily="18" charset="0"/>
              </a:rPr>
              <a:t> c) </a:t>
            </a:r>
            <a:r>
              <a:rPr lang="cs-CZ" sz="2200" b="1" dirty="0">
                <a:latin typeface="Times New Roman" pitchFamily="18" charset="0"/>
                <a:cs typeface="Times New Roman" pitchFamily="18" charset="0"/>
              </a:rPr>
              <a:t>doba splacení</a:t>
            </a:r>
            <a:r>
              <a:rPr lang="cs-CZ" sz="2200" b="1" dirty="0">
                <a:latin typeface="Times New Roman" pitchFamily="18" charset="0"/>
              </a:rPr>
              <a:t> </a:t>
            </a:r>
            <a:r>
              <a:rPr lang="cs-CZ" sz="2200" b="0" dirty="0">
                <a:latin typeface="Times New Roman" pitchFamily="18" charset="0"/>
              </a:rPr>
              <a:t>– stupeň likvidity investice </a:t>
            </a:r>
            <a:r>
              <a:rPr lang="cs-CZ" sz="2200" b="0" dirty="0">
                <a:latin typeface="Times New Roman" pitchFamily="18" charset="0"/>
                <a:cs typeface="Times New Roman" pitchFamily="18" charset="0"/>
              </a:rPr>
              <a:t>(doba přeměny investice zpět do peněžní formy)</a:t>
            </a:r>
          </a:p>
          <a:p>
            <a:pPr marL="101600" indent="-101600" algn="just">
              <a:spcBef>
                <a:spcPct val="30000"/>
              </a:spcBef>
            </a:pPr>
            <a:endParaRPr lang="cs-CZ" sz="2200" b="0" dirty="0">
              <a:latin typeface="Times New Roman" pitchFamily="18" charset="0"/>
            </a:endParaRPr>
          </a:p>
          <a:p>
            <a:pPr marL="101600" indent="-101600" algn="just">
              <a:spcBef>
                <a:spcPct val="30000"/>
              </a:spcBef>
            </a:pPr>
            <a:r>
              <a:rPr lang="cs-CZ" sz="2200" b="1" dirty="0">
                <a:latin typeface="Times New Roman" pitchFamily="18" charset="0"/>
                <a:cs typeface="Times New Roman" pitchFamily="18" charset="0"/>
              </a:rPr>
              <a:t> </a:t>
            </a:r>
            <a:r>
              <a:rPr lang="cs-CZ" sz="2200" b="1" dirty="0">
                <a:latin typeface="Times New Roman" pitchFamily="18" charset="0"/>
              </a:rPr>
              <a:t>Ideální investice je taková, která má vysokou výnosnost, je bez rizika a co  nejdříve se zaplatí.</a:t>
            </a:r>
          </a:p>
          <a:p>
            <a:pPr marL="101600" indent="-101600">
              <a:spcBef>
                <a:spcPct val="30000"/>
              </a:spcBef>
            </a:pPr>
            <a:endParaRPr lang="cs-CZ" sz="2200" dirty="0">
              <a:latin typeface="Times New Roman" pitchFamily="18" charset="0"/>
            </a:endParaRPr>
          </a:p>
        </p:txBody>
      </p:sp>
    </p:spTree>
    <p:extLst>
      <p:ext uri="{BB962C8B-B14F-4D97-AF65-F5344CB8AC3E}">
        <p14:creationId xmlns:p14="http://schemas.microsoft.com/office/powerpoint/2010/main" val="10142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486435"/>
            <a:ext cx="8305800" cy="844569"/>
          </a:xfrm>
        </p:spPr>
        <p:txBody>
          <a:bodyPr/>
          <a:lstStyle/>
          <a:p>
            <a:r>
              <a:rPr lang="cs-CZ" sz="3600" b="1" dirty="0"/>
              <a:t>Fáze investičního rozhodování</a:t>
            </a:r>
          </a:p>
        </p:txBody>
      </p:sp>
      <p:sp>
        <p:nvSpPr>
          <p:cNvPr id="63491" name="Rectangle 3" descr="Rectangle: Click to edit Master text styles&#10;Second level&#10;Third level&#10;Fourth level&#10;Fifth level"/>
          <p:cNvSpPr>
            <a:spLocks noGrp="1" noChangeArrowheads="1"/>
          </p:cNvSpPr>
          <p:nvPr>
            <p:ph type="body" idx="1"/>
          </p:nvPr>
        </p:nvSpPr>
        <p:spPr>
          <a:xfrm>
            <a:off x="609600" y="1600200"/>
            <a:ext cx="7162800" cy="4876800"/>
          </a:xfrm>
        </p:spPr>
        <p:txBody>
          <a:bodyPr/>
          <a:lstStyle/>
          <a:p>
            <a:pPr marL="103188" indent="-103188">
              <a:buClr>
                <a:schemeClr val="tx1"/>
              </a:buClr>
              <a:buFontTx/>
              <a:buAutoNum type="arabicPeriod"/>
            </a:pPr>
            <a:r>
              <a:rPr lang="cs-CZ" sz="2800"/>
              <a:t> volba investičního cíle a určení investiční strategie</a:t>
            </a:r>
          </a:p>
          <a:p>
            <a:pPr marL="103188" indent="-103188">
              <a:buClr>
                <a:schemeClr val="tx1"/>
              </a:buClr>
              <a:buFontTx/>
              <a:buAutoNum type="arabicPeriod"/>
            </a:pPr>
            <a:endParaRPr lang="cs-CZ" sz="2800"/>
          </a:p>
          <a:p>
            <a:pPr marL="103188" indent="-103188">
              <a:buClr>
                <a:schemeClr val="tx1"/>
              </a:buClr>
              <a:buFontTx/>
              <a:buAutoNum type="arabicPeriod"/>
            </a:pPr>
            <a:r>
              <a:rPr lang="cs-CZ" sz="2800"/>
              <a:t> zpracování investičního projektu</a:t>
            </a:r>
          </a:p>
          <a:p>
            <a:pPr marL="103188" indent="-103188">
              <a:buClr>
                <a:schemeClr val="tx1"/>
              </a:buClr>
              <a:buFontTx/>
              <a:buAutoNum type="arabicPeriod"/>
            </a:pPr>
            <a:endParaRPr lang="cs-CZ" sz="2800"/>
          </a:p>
          <a:p>
            <a:pPr marL="103188" indent="-103188">
              <a:buClr>
                <a:schemeClr val="tx1"/>
              </a:buClr>
              <a:buFontTx/>
              <a:buAutoNum type="arabicPeriod"/>
            </a:pPr>
            <a:r>
              <a:rPr lang="cs-CZ" sz="2800"/>
              <a:t> realizace investičního projektu </a:t>
            </a:r>
            <a:r>
              <a:rPr lang="cs-CZ" sz="2800">
                <a:solidFill>
                  <a:schemeClr val="accent1"/>
                </a:solidFill>
              </a:rPr>
              <a:t>(</a:t>
            </a:r>
            <a:r>
              <a:rPr lang="cs-CZ" sz="2800" i="1">
                <a:solidFill>
                  <a:schemeClr val="accent1"/>
                </a:solidFill>
              </a:rPr>
              <a:t>mimo oblast našeho zájmu</a:t>
            </a:r>
            <a:r>
              <a:rPr lang="cs-CZ" sz="2800">
                <a:solidFill>
                  <a:schemeClr val="accent1"/>
                </a:solidFill>
              </a:rPr>
              <a:t>)</a:t>
            </a:r>
          </a:p>
          <a:p>
            <a:pPr marL="103188" indent="-103188">
              <a:buClr>
                <a:schemeClr val="tx1"/>
              </a:buClr>
              <a:buFontTx/>
              <a:buNone/>
            </a:pPr>
            <a:endParaRPr lang="cs-CZ" sz="2800"/>
          </a:p>
          <a:p>
            <a:pPr marL="103188" indent="-103188">
              <a:buClr>
                <a:schemeClr val="tx1"/>
              </a:buClr>
              <a:buFontTx/>
              <a:buNone/>
            </a:pPr>
            <a:endParaRPr lang="cs-CZ" sz="2800"/>
          </a:p>
        </p:txBody>
      </p:sp>
      <p:sp>
        <p:nvSpPr>
          <p:cNvPr id="63492" name="Oval 4"/>
          <p:cNvSpPr>
            <a:spLocks noChangeArrowheads="1"/>
          </p:cNvSpPr>
          <p:nvPr/>
        </p:nvSpPr>
        <p:spPr bwMode="auto">
          <a:xfrm rot="-189320">
            <a:off x="150813" y="1438275"/>
            <a:ext cx="8458200" cy="21891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3493" name="Line 5"/>
          <p:cNvSpPr>
            <a:spLocks noChangeShapeType="1"/>
          </p:cNvSpPr>
          <p:nvPr/>
        </p:nvSpPr>
        <p:spPr bwMode="auto">
          <a:xfrm>
            <a:off x="381000" y="4191000"/>
            <a:ext cx="8153400" cy="914400"/>
          </a:xfrm>
          <a:prstGeom prst="line">
            <a:avLst/>
          </a:prstGeom>
          <a:noFill/>
          <a:ln w="28575">
            <a:solidFill>
              <a:srgbClr val="27913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3494" name="Line 6"/>
          <p:cNvSpPr>
            <a:spLocks noChangeShapeType="1"/>
          </p:cNvSpPr>
          <p:nvPr/>
        </p:nvSpPr>
        <p:spPr bwMode="auto">
          <a:xfrm flipV="1">
            <a:off x="533400" y="4038600"/>
            <a:ext cx="6781800" cy="1143000"/>
          </a:xfrm>
          <a:prstGeom prst="line">
            <a:avLst/>
          </a:prstGeom>
          <a:noFill/>
          <a:ln w="28575">
            <a:solidFill>
              <a:srgbClr val="27913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Tree>
    <p:extLst>
      <p:ext uri="{BB962C8B-B14F-4D97-AF65-F5344CB8AC3E}">
        <p14:creationId xmlns:p14="http://schemas.microsoft.com/office/powerpoint/2010/main" val="210676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 calcmode="lin" valueType="num">
                                      <p:cBhvr additive="base">
                                        <p:cTn id="7" dur="500" fill="hold"/>
                                        <p:tgtEl>
                                          <p:spTgt spid="63493"/>
                                        </p:tgtEl>
                                        <p:attrNameLst>
                                          <p:attrName>ppt_x</p:attrName>
                                        </p:attrNameLst>
                                      </p:cBhvr>
                                      <p:tavLst>
                                        <p:tav tm="0">
                                          <p:val>
                                            <p:strVal val="0-#ppt_w/2"/>
                                          </p:val>
                                        </p:tav>
                                        <p:tav tm="100000">
                                          <p:val>
                                            <p:strVal val="#ppt_x"/>
                                          </p:val>
                                        </p:tav>
                                      </p:tavLst>
                                    </p:anim>
                                    <p:anim calcmode="lin" valueType="num">
                                      <p:cBhvr additive="base">
                                        <p:cTn id="8" dur="500" fill="hold"/>
                                        <p:tgtEl>
                                          <p:spTgt spid="634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4"/>
                                        </p:tgtEl>
                                        <p:attrNameLst>
                                          <p:attrName>style.visibility</p:attrName>
                                        </p:attrNameLst>
                                      </p:cBhvr>
                                      <p:to>
                                        <p:strVal val="visible"/>
                                      </p:to>
                                    </p:set>
                                    <p:anim calcmode="lin" valueType="num">
                                      <p:cBhvr additive="base">
                                        <p:cTn id="13" dur="500" fill="hold"/>
                                        <p:tgtEl>
                                          <p:spTgt spid="63494"/>
                                        </p:tgtEl>
                                        <p:attrNameLst>
                                          <p:attrName>ppt_x</p:attrName>
                                        </p:attrNameLst>
                                      </p:cBhvr>
                                      <p:tavLst>
                                        <p:tav tm="0">
                                          <p:val>
                                            <p:strVal val="0-#ppt_w/2"/>
                                          </p:val>
                                        </p:tav>
                                        <p:tav tm="100000">
                                          <p:val>
                                            <p:strVal val="#ppt_x"/>
                                          </p:val>
                                        </p:tav>
                                      </p:tavLst>
                                    </p:anim>
                                    <p:anim calcmode="lin" valueType="num">
                                      <p:cBhvr additive="base">
                                        <p:cTn id="14" dur="500" fill="hold"/>
                                        <p:tgtEl>
                                          <p:spTgt spid="634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2"/>
                                        </p:tgtEl>
                                        <p:attrNameLst>
                                          <p:attrName>style.visibility</p:attrName>
                                        </p:attrNameLst>
                                      </p:cBhvr>
                                      <p:to>
                                        <p:strVal val="visible"/>
                                      </p:to>
                                    </p:set>
                                    <p:anim calcmode="lin" valueType="num">
                                      <p:cBhvr additive="base">
                                        <p:cTn id="19" dur="500" fill="hold"/>
                                        <p:tgtEl>
                                          <p:spTgt spid="63492"/>
                                        </p:tgtEl>
                                        <p:attrNameLst>
                                          <p:attrName>ppt_x</p:attrName>
                                        </p:attrNameLst>
                                      </p:cBhvr>
                                      <p:tavLst>
                                        <p:tav tm="0">
                                          <p:val>
                                            <p:strVal val="0-#ppt_w/2"/>
                                          </p:val>
                                        </p:tav>
                                        <p:tav tm="100000">
                                          <p:val>
                                            <p:strVal val="#ppt_x"/>
                                          </p:val>
                                        </p:tav>
                                      </p:tavLst>
                                    </p:anim>
                                    <p:anim calcmode="lin" valueType="num">
                                      <p:cBhvr additive="base">
                                        <p:cTn id="20" dur="500" fill="hold"/>
                                        <p:tgtEl>
                                          <p:spTgt spid="63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animBg="1"/>
      <p:bldP spid="634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23528" y="460831"/>
            <a:ext cx="8458200" cy="914400"/>
          </a:xfrm>
        </p:spPr>
        <p:txBody>
          <a:bodyPr/>
          <a:lstStyle/>
          <a:p>
            <a:r>
              <a:rPr lang="cs-CZ" sz="3600" b="1" dirty="0"/>
              <a:t>1. Formování investičních strategií</a:t>
            </a:r>
          </a:p>
        </p:txBody>
      </p:sp>
      <p:sp>
        <p:nvSpPr>
          <p:cNvPr id="64515" name="Rectangle 3" descr="Rectangle: Click to edit Master text styles&#10;Second level&#10;Third level&#10;Fourth level&#10;Fifth level"/>
          <p:cNvSpPr>
            <a:spLocks noGrp="1" noChangeArrowheads="1"/>
          </p:cNvSpPr>
          <p:nvPr>
            <p:ph type="body" idx="1"/>
          </p:nvPr>
        </p:nvSpPr>
        <p:spPr>
          <a:xfrm>
            <a:off x="405352" y="1819372"/>
            <a:ext cx="8147775" cy="4258371"/>
          </a:xfrm>
        </p:spPr>
        <p:txBody>
          <a:bodyPr>
            <a:normAutofit lnSpcReduction="10000"/>
          </a:bodyPr>
          <a:lstStyle/>
          <a:p>
            <a:pPr marL="0" indent="0">
              <a:buClr>
                <a:schemeClr val="tx1"/>
              </a:buClr>
              <a:buFontTx/>
              <a:buNone/>
            </a:pPr>
            <a:r>
              <a:rPr lang="cs-CZ" dirty="0"/>
              <a:t>Na základě dlouhodobých cílů podniku jsou vymezeny investiční záměry (cíle) podniku.</a:t>
            </a:r>
          </a:p>
          <a:p>
            <a:pPr marL="0" indent="0">
              <a:buClr>
                <a:schemeClr val="tx1"/>
              </a:buClr>
              <a:buFontTx/>
              <a:buNone/>
            </a:pPr>
            <a:r>
              <a:rPr lang="cs-CZ" dirty="0"/>
              <a:t>Pro jejich naplnění jsou zformovány určité investiční strategie.</a:t>
            </a:r>
          </a:p>
          <a:p>
            <a:pPr marL="0" indent="0">
              <a:buClr>
                <a:schemeClr val="tx1"/>
              </a:buClr>
              <a:buFontTx/>
              <a:buNone/>
            </a:pPr>
            <a:endParaRPr lang="cs-CZ" sz="2000" dirty="0"/>
          </a:p>
          <a:p>
            <a:pPr marL="0" indent="0">
              <a:buClr>
                <a:schemeClr val="tx1"/>
              </a:buClr>
              <a:buFontTx/>
              <a:buNone/>
            </a:pPr>
            <a:r>
              <a:rPr lang="cs-CZ" dirty="0"/>
              <a:t>Podle vztahu investora k výnosnosti respektive k riziku můžeme klasifikovat investiční strategie ve dvou oblastech; </a:t>
            </a:r>
          </a:p>
          <a:p>
            <a:pPr marL="0" indent="0">
              <a:buClr>
                <a:schemeClr val="tx1"/>
              </a:buClr>
              <a:buFontTx/>
              <a:buNone/>
            </a:pPr>
            <a:r>
              <a:rPr lang="cs-CZ" dirty="0"/>
              <a:t>(I.) a (II.) </a:t>
            </a:r>
            <a:endParaRPr lang="cs-CZ" sz="2400" dirty="0"/>
          </a:p>
        </p:txBody>
      </p:sp>
    </p:spTree>
    <p:extLst>
      <p:ext uri="{BB962C8B-B14F-4D97-AF65-F5344CB8AC3E}">
        <p14:creationId xmlns:p14="http://schemas.microsoft.com/office/powerpoint/2010/main" val="454806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81844" y="600250"/>
            <a:ext cx="8153400" cy="914400"/>
          </a:xfrm>
        </p:spPr>
        <p:txBody>
          <a:bodyPr/>
          <a:lstStyle/>
          <a:p>
            <a:r>
              <a:rPr lang="cs-CZ" sz="3600" b="1" dirty="0"/>
              <a:t>Investiční strategie                   (I)</a:t>
            </a:r>
          </a:p>
        </p:txBody>
      </p:sp>
      <p:sp>
        <p:nvSpPr>
          <p:cNvPr id="65539" name="Rectangle 3" descr="Rectangle: Click to edit Master text styles&#10;Second level&#10;Third level&#10;Fourth level&#10;Fifth level"/>
          <p:cNvSpPr>
            <a:spLocks noGrp="1" noChangeArrowheads="1"/>
          </p:cNvSpPr>
          <p:nvPr>
            <p:ph type="body" idx="1"/>
          </p:nvPr>
        </p:nvSpPr>
        <p:spPr>
          <a:xfrm>
            <a:off x="467544" y="1514650"/>
            <a:ext cx="8382000" cy="4876800"/>
          </a:xfrm>
        </p:spPr>
        <p:txBody>
          <a:bodyPr/>
          <a:lstStyle/>
          <a:p>
            <a:pPr marL="609600" indent="-609600">
              <a:buClr>
                <a:schemeClr val="tx1"/>
              </a:buClr>
              <a:buFontTx/>
              <a:buChar char="•"/>
            </a:pPr>
            <a:r>
              <a:rPr lang="cs-CZ" sz="2800" dirty="0">
                <a:solidFill>
                  <a:srgbClr val="F78F39"/>
                </a:solidFill>
              </a:rPr>
              <a:t>Z hlediska základního cíle investice:</a:t>
            </a:r>
          </a:p>
          <a:p>
            <a:pPr marL="609600" indent="-609600">
              <a:buClr>
                <a:schemeClr val="tx1"/>
              </a:buClr>
              <a:buSzTx/>
              <a:buFontTx/>
              <a:buAutoNum type="arabicPeriod"/>
            </a:pPr>
            <a:r>
              <a:rPr lang="cs-CZ" sz="2800" dirty="0"/>
              <a:t>strategie na maximalizace růstu hodnoty investice a zároveň na dosahování maximálních ročních příjmů (výnosů) z investice</a:t>
            </a:r>
          </a:p>
          <a:p>
            <a:pPr marL="609600" indent="-609600">
              <a:buClr>
                <a:schemeClr val="tx1"/>
              </a:buClr>
              <a:buSzTx/>
              <a:buFontTx/>
              <a:buAutoNum type="arabicPeriod"/>
            </a:pPr>
            <a:r>
              <a:rPr lang="cs-CZ" sz="2800" dirty="0"/>
              <a:t>strategie na maximalizaci hodnoty investice bez ohledu na velikost běžných ročních příjmů (výnosů) z investice</a:t>
            </a:r>
          </a:p>
          <a:p>
            <a:pPr marL="609600" indent="-609600">
              <a:buClr>
                <a:schemeClr val="tx1"/>
              </a:buClr>
              <a:buSzTx/>
              <a:buFontTx/>
              <a:buAutoNum type="arabicPeriod"/>
            </a:pPr>
            <a:r>
              <a:rPr lang="cs-CZ" sz="2800" dirty="0"/>
              <a:t>Strategie na dosahování maximálních ročních příjmů (výnosů) z investice</a:t>
            </a:r>
          </a:p>
          <a:p>
            <a:pPr marL="609600" indent="-609600">
              <a:buClr>
                <a:schemeClr val="tx1"/>
              </a:buClr>
              <a:buSzTx/>
              <a:buFontTx/>
              <a:buAutoNum type="arabicPeriod"/>
            </a:pPr>
            <a:endParaRPr lang="cs-CZ" sz="2400" dirty="0"/>
          </a:p>
        </p:txBody>
      </p:sp>
    </p:spTree>
    <p:extLst>
      <p:ext uri="{BB962C8B-B14F-4D97-AF65-F5344CB8AC3E}">
        <p14:creationId xmlns:p14="http://schemas.microsoft.com/office/powerpoint/2010/main" val="3261792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11560" y="506379"/>
            <a:ext cx="8153400" cy="948697"/>
          </a:xfrm>
        </p:spPr>
        <p:txBody>
          <a:bodyPr/>
          <a:lstStyle/>
          <a:p>
            <a:r>
              <a:rPr lang="cs-CZ" sz="3600" b="1" dirty="0"/>
              <a:t>Investiční strategie                  (II)</a:t>
            </a:r>
          </a:p>
        </p:txBody>
      </p:sp>
      <p:sp>
        <p:nvSpPr>
          <p:cNvPr id="66563" name="Rectangle 3" descr="Rectangle: Click to edit Master text styles&#10;Second level&#10;Third level&#10;Fourth level&#10;Fifth level"/>
          <p:cNvSpPr>
            <a:spLocks noGrp="1" noChangeArrowheads="1"/>
          </p:cNvSpPr>
          <p:nvPr>
            <p:ph type="body" idx="1"/>
          </p:nvPr>
        </p:nvSpPr>
        <p:spPr>
          <a:xfrm>
            <a:off x="545572" y="1834368"/>
            <a:ext cx="7924800" cy="4876800"/>
          </a:xfrm>
        </p:spPr>
        <p:txBody>
          <a:bodyPr/>
          <a:lstStyle/>
          <a:p>
            <a:pPr marL="609600" indent="-609600">
              <a:buClr>
                <a:schemeClr val="tx1"/>
              </a:buClr>
              <a:buFontTx/>
              <a:buChar char="•"/>
            </a:pPr>
            <a:r>
              <a:rPr lang="cs-CZ" sz="2800" dirty="0">
                <a:solidFill>
                  <a:srgbClr val="F78F39"/>
                </a:solidFill>
              </a:rPr>
              <a:t>Z hlediska rizika spojeného s investicí:</a:t>
            </a:r>
          </a:p>
          <a:p>
            <a:pPr marL="609600" indent="-609600">
              <a:buClr>
                <a:schemeClr val="tx1"/>
              </a:buClr>
              <a:buSzTx/>
              <a:buFontTx/>
              <a:buAutoNum type="arabicPeriod"/>
            </a:pPr>
            <a:r>
              <a:rPr lang="cs-CZ" sz="2800" dirty="0"/>
              <a:t>agresivní strategie investora (vyhledávání vysoce výnosných investic a akceptace jejich vysokého rizika)</a:t>
            </a:r>
          </a:p>
          <a:p>
            <a:pPr marL="609600" indent="-609600">
              <a:buClr>
                <a:schemeClr val="tx1"/>
              </a:buClr>
              <a:buSzTx/>
              <a:buFontTx/>
              <a:buNone/>
            </a:pPr>
            <a:endParaRPr lang="cs-CZ" sz="2400" dirty="0"/>
          </a:p>
          <a:p>
            <a:pPr marL="609600" indent="-609600">
              <a:buClr>
                <a:schemeClr val="tx1"/>
              </a:buClr>
              <a:buSzTx/>
              <a:buFontTx/>
              <a:buAutoNum type="arabicPeriod" startAt="2"/>
            </a:pPr>
            <a:r>
              <a:rPr lang="cs-CZ" sz="2800" dirty="0"/>
              <a:t>konzervativní strategie investora (orientace na projekty s velmi nízkou hladinou rizika a tedy nižší úroveň výnosů)</a:t>
            </a:r>
          </a:p>
        </p:txBody>
      </p:sp>
    </p:spTree>
    <p:extLst>
      <p:ext uri="{BB962C8B-B14F-4D97-AF65-F5344CB8AC3E}">
        <p14:creationId xmlns:p14="http://schemas.microsoft.com/office/powerpoint/2010/main" val="3940267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36387" y="335704"/>
            <a:ext cx="8458200" cy="886067"/>
          </a:xfrm>
        </p:spPr>
        <p:txBody>
          <a:bodyPr/>
          <a:lstStyle/>
          <a:p>
            <a:r>
              <a:rPr lang="cs-CZ" sz="4000" dirty="0"/>
              <a:t> </a:t>
            </a:r>
            <a:r>
              <a:rPr lang="cs-CZ" sz="3600" b="1" dirty="0"/>
              <a:t>2. Zpracování investičního projektu</a:t>
            </a:r>
          </a:p>
        </p:txBody>
      </p:sp>
      <p:sp>
        <p:nvSpPr>
          <p:cNvPr id="67587" name="Rectangle 3" descr="Rectangle: Click to edit Master text styles&#10;Second level&#10;Third level&#10;Fourth level&#10;Fifth level"/>
          <p:cNvSpPr>
            <a:spLocks noGrp="1" noChangeArrowheads="1"/>
          </p:cNvSpPr>
          <p:nvPr>
            <p:ph type="body" idx="1"/>
          </p:nvPr>
        </p:nvSpPr>
        <p:spPr>
          <a:xfrm>
            <a:off x="336387" y="1196752"/>
            <a:ext cx="7924800" cy="4709120"/>
          </a:xfrm>
        </p:spPr>
        <p:txBody>
          <a:bodyPr/>
          <a:lstStyle/>
          <a:p>
            <a:pPr marL="0" indent="0">
              <a:buClr>
                <a:schemeClr val="tx1"/>
              </a:buClr>
              <a:buFontTx/>
              <a:buNone/>
            </a:pPr>
            <a:r>
              <a:rPr lang="cs-CZ" sz="2800" dirty="0"/>
              <a:t>Sestavení investičního projektu představuje konkrétní rozpracování investiční strategie.</a:t>
            </a:r>
          </a:p>
          <a:p>
            <a:pPr marL="0" indent="0">
              <a:buClr>
                <a:schemeClr val="tx1"/>
              </a:buClr>
              <a:buFontTx/>
              <a:buNone/>
            </a:pPr>
            <a:endParaRPr lang="cs-CZ" sz="2800" dirty="0"/>
          </a:p>
          <a:p>
            <a:pPr marL="0" indent="0">
              <a:buClr>
                <a:schemeClr val="tx1"/>
              </a:buClr>
              <a:buFontTx/>
              <a:buNone/>
            </a:pPr>
            <a:endParaRPr lang="cs-CZ" sz="2800" dirty="0"/>
          </a:p>
          <a:p>
            <a:pPr marL="0" indent="0">
              <a:buClr>
                <a:schemeClr val="tx1"/>
              </a:buClr>
              <a:buFontTx/>
              <a:buNone/>
            </a:pPr>
            <a:endParaRPr lang="cs-CZ" sz="2800" dirty="0"/>
          </a:p>
          <a:p>
            <a:pPr marL="0" indent="0">
              <a:buClr>
                <a:schemeClr val="tx1"/>
              </a:buClr>
              <a:buFontTx/>
              <a:buNone/>
            </a:pPr>
            <a:endParaRPr lang="cs-CZ" sz="2800" dirty="0"/>
          </a:p>
          <a:p>
            <a:pPr marL="0" indent="0">
              <a:buClr>
                <a:schemeClr val="tx1"/>
              </a:buClr>
              <a:buFontTx/>
              <a:buNone/>
            </a:pPr>
            <a:endParaRPr lang="cs-CZ" sz="2800" dirty="0"/>
          </a:p>
          <a:p>
            <a:pPr marL="0" indent="0">
              <a:buClr>
                <a:schemeClr val="tx1"/>
              </a:buClr>
              <a:buFontTx/>
              <a:buNone/>
            </a:pPr>
            <a:r>
              <a:rPr lang="cs-CZ" sz="2800" dirty="0"/>
              <a:t>Vyvrcholení této fáze je vytvoření </a:t>
            </a:r>
            <a:r>
              <a:rPr lang="cs-CZ" sz="2800" dirty="0">
                <a:solidFill>
                  <a:srgbClr val="F78F39"/>
                </a:solidFill>
              </a:rPr>
              <a:t>prováděcí studie (</a:t>
            </a:r>
            <a:r>
              <a:rPr lang="cs-CZ" sz="2800" dirty="0" err="1">
                <a:solidFill>
                  <a:srgbClr val="F78F39"/>
                </a:solidFill>
              </a:rPr>
              <a:t>technicko-ekonomická</a:t>
            </a:r>
            <a:r>
              <a:rPr lang="cs-CZ" sz="2800" dirty="0">
                <a:solidFill>
                  <a:srgbClr val="F78F39"/>
                </a:solidFill>
              </a:rPr>
              <a:t> studie)</a:t>
            </a:r>
            <a:r>
              <a:rPr lang="cs-CZ" sz="2800" dirty="0"/>
              <a:t> </a:t>
            </a:r>
          </a:p>
          <a:p>
            <a:pPr marL="0" indent="0">
              <a:buClr>
                <a:schemeClr val="tx1"/>
              </a:buClr>
              <a:buFontTx/>
              <a:buNone/>
            </a:pPr>
            <a:endParaRPr lang="cs-CZ" sz="2800" dirty="0"/>
          </a:p>
        </p:txBody>
      </p:sp>
      <p:pic>
        <p:nvPicPr>
          <p:cNvPr id="675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132856"/>
            <a:ext cx="7086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268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427054"/>
            <a:ext cx="8153400" cy="1219200"/>
          </a:xfrm>
        </p:spPr>
        <p:txBody>
          <a:bodyPr>
            <a:normAutofit/>
          </a:bodyPr>
          <a:lstStyle/>
          <a:p>
            <a:r>
              <a:rPr lang="cs-CZ" sz="3000" b="1" dirty="0"/>
              <a:t>Fungování investičních projektů a obrat peněžních prostředků</a:t>
            </a:r>
          </a:p>
        </p:txBody>
      </p:sp>
      <p:sp>
        <p:nvSpPr>
          <p:cNvPr id="52227" name="Rectangle 3" descr="Rectangle: Click to edit Master text styles&#10;Second level&#10;Third level&#10;Fourth level&#10;Fifth level"/>
          <p:cNvSpPr>
            <a:spLocks noGrp="1" noChangeArrowheads="1"/>
          </p:cNvSpPr>
          <p:nvPr>
            <p:ph type="body" idx="1"/>
          </p:nvPr>
        </p:nvSpPr>
        <p:spPr>
          <a:xfrm>
            <a:off x="685800" y="1676400"/>
            <a:ext cx="8305800" cy="4800600"/>
          </a:xfrm>
        </p:spPr>
        <p:txBody>
          <a:bodyPr/>
          <a:lstStyle/>
          <a:p>
            <a:pPr marL="0" indent="0">
              <a:buClr>
                <a:srgbClr val="EB662B"/>
              </a:buClr>
              <a:buFontTx/>
              <a:buNone/>
            </a:pPr>
            <a:endParaRPr lang="cs-CZ"/>
          </a:p>
          <a:p>
            <a:pPr marL="0" indent="0">
              <a:buClr>
                <a:srgbClr val="EB662B"/>
              </a:buClr>
              <a:buFontTx/>
              <a:buNone/>
            </a:pPr>
            <a:endParaRPr lang="cs-CZ"/>
          </a:p>
        </p:txBody>
      </p:sp>
      <p:sp>
        <p:nvSpPr>
          <p:cNvPr id="52228" name="Text Box 4"/>
          <p:cNvSpPr txBox="1">
            <a:spLocks noChangeArrowheads="1"/>
          </p:cNvSpPr>
          <p:nvPr/>
        </p:nvSpPr>
        <p:spPr bwMode="auto">
          <a:xfrm>
            <a:off x="762000" y="4419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p>
        </p:txBody>
      </p:sp>
      <p:pic>
        <p:nvPicPr>
          <p:cNvPr id="522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16" y="980728"/>
            <a:ext cx="9228816"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1" name="AutoShape 7"/>
          <p:cNvSpPr>
            <a:spLocks noChangeArrowheads="1"/>
          </p:cNvSpPr>
          <p:nvPr/>
        </p:nvSpPr>
        <p:spPr bwMode="auto">
          <a:xfrm rot="-10319476">
            <a:off x="2362200" y="2652713"/>
            <a:ext cx="5481638" cy="3429000"/>
          </a:xfrm>
          <a:custGeom>
            <a:avLst/>
            <a:gdLst>
              <a:gd name="G0" fmla="+- -1862891 0 0"/>
              <a:gd name="G1" fmla="+- 162894 0 0"/>
              <a:gd name="G2" fmla="+- -1862891 0 162894"/>
              <a:gd name="G3" fmla="+- 10800 0 0"/>
              <a:gd name="G4" fmla="+- 0 0 -1862891"/>
              <a:gd name="T0" fmla="*/ 360 256 1"/>
              <a:gd name="T1" fmla="*/ 0 256 1"/>
              <a:gd name="G5" fmla="+- G2 T0 T1"/>
              <a:gd name="G6" fmla="?: G2 G2 G5"/>
              <a:gd name="G7" fmla="+- 0 0 G6"/>
              <a:gd name="G8" fmla="+- 9491 0 0"/>
              <a:gd name="G9" fmla="+- 0 0 162894"/>
              <a:gd name="G10" fmla="+- 9491 0 2700"/>
              <a:gd name="G11" fmla="cos G10 -1862891"/>
              <a:gd name="G12" fmla="sin G10 -1862891"/>
              <a:gd name="G13" fmla="cos 13500 -1862891"/>
              <a:gd name="G14" fmla="sin 13500 -1862891"/>
              <a:gd name="G15" fmla="+- G11 10800 0"/>
              <a:gd name="G16" fmla="+- G12 10800 0"/>
              <a:gd name="G17" fmla="+- G13 10800 0"/>
              <a:gd name="G18" fmla="+- G14 10800 0"/>
              <a:gd name="G19" fmla="*/ 9491 1 2"/>
              <a:gd name="G20" fmla="+- G19 5400 0"/>
              <a:gd name="G21" fmla="cos G20 -1862891"/>
              <a:gd name="G22" fmla="sin G20 -1862891"/>
              <a:gd name="G23" fmla="+- G21 10800 0"/>
              <a:gd name="G24" fmla="+- G12 G23 G22"/>
              <a:gd name="G25" fmla="+- G22 G23 G11"/>
              <a:gd name="G26" fmla="cos 10800 -1862891"/>
              <a:gd name="G27" fmla="sin 10800 -1862891"/>
              <a:gd name="G28" fmla="cos 9491 -1862891"/>
              <a:gd name="G29" fmla="sin 9491 -1862891"/>
              <a:gd name="G30" fmla="+- G26 10800 0"/>
              <a:gd name="G31" fmla="+- G27 10800 0"/>
              <a:gd name="G32" fmla="+- G28 10800 0"/>
              <a:gd name="G33" fmla="+- G29 10800 0"/>
              <a:gd name="G34" fmla="+- G19 5400 0"/>
              <a:gd name="G35" fmla="cos G34 162894"/>
              <a:gd name="G36" fmla="sin G34 162894"/>
              <a:gd name="G37" fmla="+/ 162894 -1862891 2"/>
              <a:gd name="T2" fmla="*/ 180 256 1"/>
              <a:gd name="T3" fmla="*/ 0 256 1"/>
              <a:gd name="G38" fmla="+- G37 T2 T3"/>
              <a:gd name="G39" fmla="?: G2 G37 G38"/>
              <a:gd name="G40" fmla="cos 10800 G39"/>
              <a:gd name="G41" fmla="sin 10800 G39"/>
              <a:gd name="G42" fmla="cos 9491 G39"/>
              <a:gd name="G43" fmla="sin 9491 G39"/>
              <a:gd name="G44" fmla="+- G40 10800 0"/>
              <a:gd name="G45" fmla="+- G41 10800 0"/>
              <a:gd name="G46" fmla="+- G42 10800 0"/>
              <a:gd name="G47" fmla="+- G43 10800 0"/>
              <a:gd name="G48" fmla="+- G35 10800 0"/>
              <a:gd name="G49" fmla="+- G36 10800 0"/>
              <a:gd name="T4" fmla="*/ 275 w 21600"/>
              <a:gd name="T5" fmla="*/ 13223 h 21600"/>
              <a:gd name="T6" fmla="*/ 20936 w 21600"/>
              <a:gd name="T7" fmla="*/ 11240 h 21600"/>
              <a:gd name="T8" fmla="*/ 1551 w 21600"/>
              <a:gd name="T9" fmla="*/ 12930 h 21600"/>
              <a:gd name="T10" fmla="*/ 22672 w 21600"/>
              <a:gd name="T11" fmla="*/ 4373 h 21600"/>
              <a:gd name="T12" fmla="*/ 21319 w 21600"/>
              <a:gd name="T13" fmla="*/ 8920 h 21600"/>
              <a:gd name="T14" fmla="*/ 16772 w 21600"/>
              <a:gd name="T15" fmla="*/ 756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146" y="6282"/>
                </a:moveTo>
                <a:cubicBezTo>
                  <a:pt x="17488" y="3218"/>
                  <a:pt x="14284" y="1309"/>
                  <a:pt x="10800" y="1309"/>
                </a:cubicBezTo>
                <a:cubicBezTo>
                  <a:pt x="5558" y="1309"/>
                  <a:pt x="1309" y="5558"/>
                  <a:pt x="1309" y="10800"/>
                </a:cubicBezTo>
                <a:cubicBezTo>
                  <a:pt x="1309" y="16041"/>
                  <a:pt x="5558" y="20291"/>
                  <a:pt x="10800" y="20291"/>
                </a:cubicBezTo>
                <a:cubicBezTo>
                  <a:pt x="15881" y="20291"/>
                  <a:pt x="20061" y="16288"/>
                  <a:pt x="20282" y="11211"/>
                </a:cubicBezTo>
                <a:lnTo>
                  <a:pt x="21589" y="11268"/>
                </a:lnTo>
                <a:cubicBezTo>
                  <a:pt x="21339" y="17045"/>
                  <a:pt x="16582" y="21599"/>
                  <a:pt x="10800" y="21600"/>
                </a:cubicBezTo>
                <a:cubicBezTo>
                  <a:pt x="4835" y="21600"/>
                  <a:pt x="0" y="16764"/>
                  <a:pt x="0" y="10800"/>
                </a:cubicBezTo>
                <a:cubicBezTo>
                  <a:pt x="0" y="4835"/>
                  <a:pt x="4835" y="0"/>
                  <a:pt x="10800" y="0"/>
                </a:cubicBezTo>
                <a:cubicBezTo>
                  <a:pt x="14764" y="-1"/>
                  <a:pt x="18410" y="2172"/>
                  <a:pt x="20297" y="5659"/>
                </a:cubicBezTo>
                <a:lnTo>
                  <a:pt x="22672" y="4373"/>
                </a:lnTo>
                <a:lnTo>
                  <a:pt x="21319" y="8920"/>
                </a:lnTo>
                <a:lnTo>
                  <a:pt x="16772" y="7567"/>
                </a:lnTo>
                <a:lnTo>
                  <a:pt x="19146" y="6282"/>
                </a:lnTo>
                <a:close/>
              </a:path>
            </a:pathLst>
          </a:custGeom>
          <a:solidFill>
            <a:srgbClr val="FFFF99">
              <a:alpha val="50000"/>
            </a:srgbClr>
          </a:solidFill>
          <a:ln w="158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4039453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additive="base">
                                        <p:cTn id="7" dur="500" fill="hold"/>
                                        <p:tgtEl>
                                          <p:spTgt spid="52231"/>
                                        </p:tgtEl>
                                        <p:attrNameLst>
                                          <p:attrName>ppt_x</p:attrName>
                                        </p:attrNameLst>
                                      </p:cBhvr>
                                      <p:tavLst>
                                        <p:tav tm="0">
                                          <p:val>
                                            <p:strVal val="0-#ppt_w/2"/>
                                          </p:val>
                                        </p:tav>
                                        <p:tav tm="100000">
                                          <p:val>
                                            <p:strVal val="#ppt_x"/>
                                          </p:val>
                                        </p:tav>
                                      </p:tavLst>
                                    </p:anim>
                                    <p:anim calcmode="lin" valueType="num">
                                      <p:cBhvr additive="base">
                                        <p:cTn id="8" dur="500" fill="hold"/>
                                        <p:tgtEl>
                                          <p:spTgt spid="52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287" y="418306"/>
            <a:ext cx="8229600" cy="836613"/>
          </a:xfrm>
        </p:spPr>
        <p:txBody>
          <a:bodyPr/>
          <a:lstStyle/>
          <a:p>
            <a:pPr fontAlgn="auto">
              <a:spcAft>
                <a:spcPts val="0"/>
              </a:spcAft>
              <a:defRPr/>
            </a:pPr>
            <a:r>
              <a:rPr lang="cs-CZ" dirty="0"/>
              <a:t>Vymezení problému</a:t>
            </a:r>
          </a:p>
        </p:txBody>
      </p:sp>
      <p:sp>
        <p:nvSpPr>
          <p:cNvPr id="277507" name="Zástupný symbol pro obsah 2"/>
          <p:cNvSpPr>
            <a:spLocks noGrp="1"/>
          </p:cNvSpPr>
          <p:nvPr>
            <p:ph idx="1"/>
          </p:nvPr>
        </p:nvSpPr>
        <p:spPr>
          <a:xfrm>
            <a:off x="457200" y="1196975"/>
            <a:ext cx="8291513" cy="4929188"/>
          </a:xfrm>
        </p:spPr>
        <p:txBody>
          <a:bodyPr/>
          <a:lstStyle/>
          <a:p>
            <a:pPr algn="just"/>
            <a:r>
              <a:rPr lang="cs-CZ" sz="2800" b="1">
                <a:latin typeface="Times New Roman" pitchFamily="18" charset="0"/>
              </a:rPr>
              <a:t>Investice bývá někdy charakterizována jako    odložená spotřeba.</a:t>
            </a:r>
          </a:p>
          <a:p>
            <a:pPr algn="just"/>
            <a:r>
              <a:rPr lang="cs-CZ" sz="2800" b="1">
                <a:latin typeface="Times New Roman" pitchFamily="18" charset="0"/>
              </a:rPr>
              <a:t>Proč lidé investují? Proč odkládají svou spotřebu do budoucna?  Co je ovlivňuje?</a:t>
            </a:r>
          </a:p>
          <a:p>
            <a:r>
              <a:rPr lang="cs-CZ" sz="2800">
                <a:latin typeface="Times New Roman" pitchFamily="18" charset="0"/>
              </a:rPr>
              <a:t>Investiční rozhodnutí na rozdíl od běžných (provozních) rozhodování má dlouhodobé účinky, což přináší dva problémy:</a:t>
            </a:r>
          </a:p>
          <a:p>
            <a:pPr>
              <a:buFontTx/>
              <a:buChar char="•"/>
            </a:pPr>
            <a:r>
              <a:rPr lang="cs-CZ" sz="2800">
                <a:latin typeface="Times New Roman" pitchFamily="18" charset="0"/>
              </a:rPr>
              <a:t> </a:t>
            </a:r>
            <a:r>
              <a:rPr lang="cs-CZ" sz="2800" b="1">
                <a:latin typeface="Times New Roman" pitchFamily="18" charset="0"/>
              </a:rPr>
              <a:t>Je nutné brát v úvahu faktor času</a:t>
            </a:r>
          </a:p>
          <a:p>
            <a:pPr>
              <a:buFontTx/>
              <a:buChar char="•"/>
            </a:pPr>
            <a:r>
              <a:rPr lang="cs-CZ" sz="2800">
                <a:latin typeface="Times New Roman" pitchFamily="18" charset="0"/>
              </a:rPr>
              <a:t> Je nutné se vyrovnat s nejistotou a rizikem, které přináší budoucnost</a:t>
            </a:r>
          </a:p>
          <a:p>
            <a:endParaRPr lang="cs-CZ"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
          <p:cNvSpPr txBox="1">
            <a:spLocks noChangeArrowheads="1"/>
          </p:cNvSpPr>
          <p:nvPr/>
        </p:nvSpPr>
        <p:spPr bwMode="auto">
          <a:xfrm>
            <a:off x="2749600" y="616203"/>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latin typeface="Times New Roman" pitchFamily="18" charset="0"/>
              </a:rPr>
              <a:t>Postup hodnocení investic</a:t>
            </a:r>
          </a:p>
        </p:txBody>
      </p:sp>
      <p:sp>
        <p:nvSpPr>
          <p:cNvPr id="18436" name="Text Box 3"/>
          <p:cNvSpPr txBox="1">
            <a:spLocks noChangeArrowheads="1"/>
          </p:cNvSpPr>
          <p:nvPr/>
        </p:nvSpPr>
        <p:spPr bwMode="auto">
          <a:xfrm>
            <a:off x="468313" y="1196752"/>
            <a:ext cx="8077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87325" indent="-187325">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sz="2200" dirty="0">
                <a:latin typeface="Times New Roman" pitchFamily="18" charset="0"/>
              </a:rPr>
              <a:t>    1. </a:t>
            </a:r>
            <a:r>
              <a:rPr lang="cs-CZ" dirty="0">
                <a:latin typeface="Times New Roman" pitchFamily="18" charset="0"/>
              </a:rPr>
              <a:t>P</a:t>
            </a:r>
            <a:r>
              <a:rPr lang="cs-CZ" dirty="0">
                <a:latin typeface="Times New Roman" pitchFamily="18" charset="0"/>
                <a:cs typeface="Times New Roman" pitchFamily="18" charset="0"/>
              </a:rPr>
              <a:t>osouzení finanční situace podniku (finanční analýza podniku)</a:t>
            </a:r>
            <a:r>
              <a:rPr lang="cs-CZ" dirty="0">
                <a:latin typeface="Times New Roman" pitchFamily="18" charset="0"/>
              </a:rPr>
              <a:t> </a:t>
            </a:r>
          </a:p>
          <a:p>
            <a:pPr algn="just"/>
            <a:endParaRPr lang="cs-CZ" dirty="0">
              <a:latin typeface="Times New Roman" pitchFamily="18" charset="0"/>
            </a:endParaRPr>
          </a:p>
          <a:p>
            <a:pPr algn="just"/>
            <a:r>
              <a:rPr lang="cs-CZ" dirty="0">
                <a:latin typeface="Times New Roman" pitchFamily="18" charset="0"/>
              </a:rPr>
              <a:t>    2. U</a:t>
            </a:r>
            <a:r>
              <a:rPr lang="cs-CZ" dirty="0">
                <a:latin typeface="Times New Roman" pitchFamily="18" charset="0"/>
                <a:cs typeface="Times New Roman" pitchFamily="18" charset="0"/>
              </a:rPr>
              <a:t>rčení kapitálových výdajů na investici</a:t>
            </a:r>
            <a:endParaRPr lang="cs-CZ" dirty="0">
              <a:latin typeface="Times New Roman" pitchFamily="18" charset="0"/>
            </a:endParaRPr>
          </a:p>
          <a:p>
            <a:pPr algn="just"/>
            <a:endParaRPr lang="cs-CZ" dirty="0">
              <a:latin typeface="Times New Roman" pitchFamily="18" charset="0"/>
            </a:endParaRPr>
          </a:p>
          <a:p>
            <a:pPr algn="just"/>
            <a:r>
              <a:rPr lang="cs-CZ" dirty="0">
                <a:latin typeface="Times New Roman" pitchFamily="18" charset="0"/>
              </a:rPr>
              <a:t>    3. O</a:t>
            </a:r>
            <a:r>
              <a:rPr lang="cs-CZ" dirty="0">
                <a:latin typeface="Times New Roman" pitchFamily="18" charset="0"/>
                <a:cs typeface="Times New Roman" pitchFamily="18" charset="0"/>
              </a:rPr>
              <a:t>dhadnutí budoucích čistých peněžních příjmů, které investice přinese</a:t>
            </a:r>
            <a:endParaRPr lang="cs-CZ" dirty="0">
              <a:latin typeface="Times New Roman" pitchFamily="18" charset="0"/>
            </a:endParaRPr>
          </a:p>
          <a:p>
            <a:pPr algn="just"/>
            <a:endParaRPr lang="cs-CZ" dirty="0">
              <a:latin typeface="Times New Roman" pitchFamily="18" charset="0"/>
            </a:endParaRPr>
          </a:p>
          <a:p>
            <a:pPr algn="just"/>
            <a:r>
              <a:rPr lang="cs-CZ" dirty="0">
                <a:latin typeface="Times New Roman" pitchFamily="18" charset="0"/>
              </a:rPr>
              <a:t>    4. Určení podnikové diskontní míry</a:t>
            </a:r>
          </a:p>
          <a:p>
            <a:pPr algn="just"/>
            <a:endParaRPr lang="cs-CZ" dirty="0">
              <a:latin typeface="Times New Roman" pitchFamily="18" charset="0"/>
            </a:endParaRPr>
          </a:p>
          <a:p>
            <a:pPr algn="just"/>
            <a:r>
              <a:rPr lang="cs-CZ" dirty="0">
                <a:latin typeface="Times New Roman" pitchFamily="18" charset="0"/>
              </a:rPr>
              <a:t>    5. V</a:t>
            </a:r>
            <a:r>
              <a:rPr lang="cs-CZ" dirty="0">
                <a:latin typeface="Times New Roman" pitchFamily="18" charset="0"/>
                <a:cs typeface="Times New Roman" pitchFamily="18" charset="0"/>
              </a:rPr>
              <a:t>ýpočet současné hodnoty očekávaných výnosů a srovnání s kapitálovými výdaji</a:t>
            </a:r>
          </a:p>
        </p:txBody>
      </p:sp>
    </p:spTree>
    <p:extLst>
      <p:ext uri="{BB962C8B-B14F-4D97-AF65-F5344CB8AC3E}">
        <p14:creationId xmlns:p14="http://schemas.microsoft.com/office/powerpoint/2010/main" val="2318936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xfrm>
            <a:off x="251520" y="697388"/>
            <a:ext cx="8352928" cy="1143000"/>
          </a:xfrm>
        </p:spPr>
        <p:txBody>
          <a:bodyPr>
            <a:normAutofit/>
          </a:bodyPr>
          <a:lstStyle/>
          <a:p>
            <a:r>
              <a:rPr lang="cs-CZ" sz="3000" b="1" dirty="0">
                <a:solidFill>
                  <a:schemeClr val="tx1"/>
                </a:solidFill>
              </a:rPr>
              <a:t>Odhad nákladů spojených s použitým kapitálem (</a:t>
            </a:r>
            <a:r>
              <a:rPr lang="cs-CZ" sz="3000" b="1" dirty="0" err="1">
                <a:solidFill>
                  <a:schemeClr val="tx1"/>
                </a:solidFill>
              </a:rPr>
              <a:t>disk.sazba</a:t>
            </a:r>
            <a:r>
              <a:rPr lang="cs-CZ" sz="3000" b="1" dirty="0">
                <a:solidFill>
                  <a:schemeClr val="tx1"/>
                </a:solidFill>
              </a:rPr>
              <a:t>)</a:t>
            </a:r>
          </a:p>
        </p:txBody>
      </p:sp>
      <p:sp>
        <p:nvSpPr>
          <p:cNvPr id="698371" name="Rectangle 3"/>
          <p:cNvSpPr>
            <a:spLocks noGrp="1" noChangeArrowheads="1"/>
          </p:cNvSpPr>
          <p:nvPr>
            <p:ph type="body" idx="1"/>
          </p:nvPr>
        </p:nvSpPr>
        <p:spPr>
          <a:xfrm>
            <a:off x="215516" y="2255168"/>
            <a:ext cx="8424936" cy="4790157"/>
          </a:xfrm>
        </p:spPr>
        <p:txBody>
          <a:bodyPr>
            <a:normAutofit/>
          </a:bodyPr>
          <a:lstStyle/>
          <a:p>
            <a:pPr>
              <a:lnSpc>
                <a:spcPct val="90000"/>
              </a:lnSpc>
            </a:pPr>
            <a:r>
              <a:rPr lang="cs-CZ" sz="2400" dirty="0">
                <a:latin typeface="Times New Roman" pitchFamily="18" charset="0"/>
                <a:cs typeface="Times New Roman" pitchFamily="18" charset="0"/>
              </a:rPr>
              <a:t>Kapitálové náklady investice představují veličinu, která je velmi často používaná jako tzv. diskontní sazba. V případě, že investice je financována ze stejných zdrojů jako celý podnik a je stejně riziková, pak lze za tuto hodnotu dosadit podnikové kapitálové náklady (WACC). Obecně se </a:t>
            </a:r>
            <a:r>
              <a:rPr lang="cs-CZ" sz="2400" b="1" dirty="0">
                <a:solidFill>
                  <a:srgbClr val="FF6600"/>
                </a:solidFill>
                <a:latin typeface="Times New Roman" pitchFamily="18" charset="0"/>
                <a:cs typeface="Times New Roman" pitchFamily="18" charset="0"/>
              </a:rPr>
              <a:t>rizikovost odráží v nákladech</a:t>
            </a:r>
            <a:r>
              <a:rPr lang="cs-CZ" sz="2400" dirty="0">
                <a:latin typeface="Times New Roman" pitchFamily="18" charset="0"/>
                <a:cs typeface="Times New Roman" pitchFamily="18" charset="0"/>
              </a:rPr>
              <a:t> jednotlivých složek kapitálu, ze kterých je investice financována. </a:t>
            </a:r>
          </a:p>
          <a:p>
            <a:pPr>
              <a:lnSpc>
                <a:spcPct val="90000"/>
              </a:lnSpc>
            </a:pPr>
            <a:r>
              <a:rPr lang="cs-CZ" sz="2400" dirty="0">
                <a:latin typeface="Times New Roman" pitchFamily="18" charset="0"/>
                <a:cs typeface="Times New Roman" pitchFamily="18" charset="0"/>
              </a:rPr>
              <a:t>Jako diskontní míra nemusí být použity pouze kapitálové náklady,  například lze použít požadovanou míru výnosnosti vlastního kapitálu, oportunitní náklady, či jiné veličiny odrážející riziko i faktor času.</a:t>
            </a:r>
          </a:p>
        </p:txBody>
      </p:sp>
    </p:spTree>
    <p:extLst>
      <p:ext uri="{BB962C8B-B14F-4D97-AF65-F5344CB8AC3E}">
        <p14:creationId xmlns:p14="http://schemas.microsoft.com/office/powerpoint/2010/main" val="1341360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963960" y="315254"/>
            <a:ext cx="7467600" cy="1143000"/>
          </a:xfrm>
        </p:spPr>
        <p:txBody>
          <a:bodyPr/>
          <a:lstStyle/>
          <a:p>
            <a:r>
              <a:rPr lang="cs-CZ" sz="4000" dirty="0">
                <a:solidFill>
                  <a:schemeClr val="tx1"/>
                </a:solidFill>
              </a:rPr>
              <a:t>Časová hodnota peněz</a:t>
            </a:r>
          </a:p>
        </p:txBody>
      </p:sp>
      <p:sp>
        <p:nvSpPr>
          <p:cNvPr id="731139" name="Rectangle 3"/>
          <p:cNvSpPr>
            <a:spLocks noGrp="1" noChangeArrowheads="1"/>
          </p:cNvSpPr>
          <p:nvPr>
            <p:ph type="body" idx="1"/>
          </p:nvPr>
        </p:nvSpPr>
        <p:spPr>
          <a:xfrm>
            <a:off x="251520" y="1368425"/>
            <a:ext cx="8892480" cy="4762500"/>
          </a:xfrm>
        </p:spPr>
        <p:txBody>
          <a:bodyPr>
            <a:normAutofit lnSpcReduction="10000"/>
          </a:bodyPr>
          <a:lstStyle/>
          <a:p>
            <a:r>
              <a:rPr lang="cs-CZ" sz="2600" dirty="0">
                <a:solidFill>
                  <a:schemeClr val="hlink"/>
                </a:solidFill>
                <a:latin typeface="Times New Roman" pitchFamily="18" charset="0"/>
                <a:cs typeface="Times New Roman" pitchFamily="18" charset="0"/>
              </a:rPr>
              <a:t>Časová hodnota peněz</a:t>
            </a:r>
            <a:r>
              <a:rPr lang="cs-CZ" sz="2600" dirty="0">
                <a:latin typeface="Times New Roman" pitchFamily="18" charset="0"/>
                <a:cs typeface="Times New Roman" pitchFamily="18" charset="0"/>
              </a:rPr>
              <a:t> – finanční metoda sloužící ke srovnání dvou a více peněžních částek v různých časových obdobích.</a:t>
            </a:r>
          </a:p>
          <a:p>
            <a:pPr marL="0" indent="0">
              <a:buNone/>
            </a:pPr>
            <a:r>
              <a:rPr lang="cs-CZ" sz="2600" dirty="0">
                <a:latin typeface="Times New Roman" pitchFamily="18" charset="0"/>
                <a:cs typeface="Times New Roman" pitchFamily="18" charset="0"/>
              </a:rPr>
              <a:t>Základní předpoklad časové hodnoty peněz:</a:t>
            </a:r>
            <a:endParaRPr lang="cs-CZ" sz="2600" b="1" dirty="0">
              <a:latin typeface="Times New Roman" pitchFamily="18" charset="0"/>
              <a:cs typeface="Times New Roman" pitchFamily="18" charset="0"/>
            </a:endParaRPr>
          </a:p>
          <a:p>
            <a:r>
              <a:rPr lang="cs-CZ" sz="2600" b="1" dirty="0">
                <a:solidFill>
                  <a:srgbClr val="FF6600"/>
                </a:solidFill>
                <a:latin typeface="Times New Roman" pitchFamily="18" charset="0"/>
                <a:cs typeface="Times New Roman" pitchFamily="18" charset="0"/>
              </a:rPr>
              <a:t>Stejné nominální částky mají v různých obdobích různou hodnotu</a:t>
            </a:r>
            <a:r>
              <a:rPr lang="cs-CZ" sz="2600" b="1" dirty="0">
                <a:latin typeface="Times New Roman" pitchFamily="18" charset="0"/>
                <a:cs typeface="Times New Roman" pitchFamily="18" charset="0"/>
              </a:rPr>
              <a:t>. </a:t>
            </a:r>
            <a:r>
              <a:rPr lang="cs-CZ" sz="2600" i="1" dirty="0">
                <a:latin typeface="Times New Roman" pitchFamily="18" charset="0"/>
                <a:cs typeface="Times New Roman" pitchFamily="18" charset="0"/>
              </a:rPr>
              <a:t>(Koruna získaná dnes má jinou hodnotu než koruna získaná zítra)</a:t>
            </a:r>
            <a:endParaRPr lang="cs-CZ" sz="2600" dirty="0">
              <a:latin typeface="Times New Roman" pitchFamily="18" charset="0"/>
              <a:cs typeface="Times New Roman" pitchFamily="18" charset="0"/>
            </a:endParaRPr>
          </a:p>
          <a:p>
            <a:r>
              <a:rPr lang="cs-CZ" sz="2600" dirty="0">
                <a:latin typeface="Times New Roman" pitchFamily="18" charset="0"/>
                <a:cs typeface="Times New Roman" pitchFamily="18" charset="0"/>
              </a:rPr>
              <a:t>Z časové hodnoty peněz vyplývá fakt, že peněžní částky lze za určitých podmínek během doby zhodnocovat (zvyšovat jejich hodnotu). Pokud se o jejich zhodnocování nesnažíme, dochází vlastně k jejich znehodnocování a měli bychom je přenechat někomu (bance, podniku, investičnímu fondu, atd.), kdo je zhodnotit dokáže.</a:t>
            </a:r>
          </a:p>
        </p:txBody>
      </p:sp>
    </p:spTree>
    <p:extLst>
      <p:ext uri="{BB962C8B-B14F-4D97-AF65-F5344CB8AC3E}">
        <p14:creationId xmlns:p14="http://schemas.microsoft.com/office/powerpoint/2010/main" val="2183675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1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025" y="2190750"/>
            <a:ext cx="3856038"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1317" name="Text Box 5"/>
          <p:cNvSpPr txBox="1">
            <a:spLocks noChangeArrowheads="1"/>
          </p:cNvSpPr>
          <p:nvPr/>
        </p:nvSpPr>
        <p:spPr bwMode="auto">
          <a:xfrm>
            <a:off x="4803775" y="2844800"/>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dirty="0">
                <a:solidFill>
                  <a:schemeClr val="bg2"/>
                </a:solidFill>
              </a:rPr>
              <a:t>2012</a:t>
            </a:r>
          </a:p>
        </p:txBody>
      </p:sp>
      <p:sp>
        <p:nvSpPr>
          <p:cNvPr id="781318" name="Text Box 6"/>
          <p:cNvSpPr txBox="1">
            <a:spLocks noChangeArrowheads="1"/>
          </p:cNvSpPr>
          <p:nvPr/>
        </p:nvSpPr>
        <p:spPr bwMode="auto">
          <a:xfrm>
            <a:off x="5149850" y="3308350"/>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dirty="0">
                <a:solidFill>
                  <a:schemeClr val="bg2"/>
                </a:solidFill>
              </a:rPr>
              <a:t>2013</a:t>
            </a:r>
          </a:p>
        </p:txBody>
      </p:sp>
      <p:sp>
        <p:nvSpPr>
          <p:cNvPr id="781319" name="Text Box 7"/>
          <p:cNvSpPr txBox="1">
            <a:spLocks noChangeArrowheads="1"/>
          </p:cNvSpPr>
          <p:nvPr/>
        </p:nvSpPr>
        <p:spPr bwMode="auto">
          <a:xfrm>
            <a:off x="5262563" y="3887788"/>
            <a:ext cx="784225" cy="3667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dirty="0">
                <a:solidFill>
                  <a:schemeClr val="bg2"/>
                </a:solidFill>
              </a:rPr>
              <a:t>2014</a:t>
            </a:r>
          </a:p>
        </p:txBody>
      </p:sp>
      <p:sp>
        <p:nvSpPr>
          <p:cNvPr id="781320" name="Text Box 8"/>
          <p:cNvSpPr txBox="1">
            <a:spLocks noChangeArrowheads="1"/>
          </p:cNvSpPr>
          <p:nvPr/>
        </p:nvSpPr>
        <p:spPr bwMode="auto">
          <a:xfrm>
            <a:off x="5089525" y="4421188"/>
            <a:ext cx="784225" cy="3667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dirty="0">
                <a:solidFill>
                  <a:schemeClr val="bg2"/>
                </a:solidFill>
              </a:rPr>
              <a:t>2015</a:t>
            </a:r>
          </a:p>
        </p:txBody>
      </p:sp>
      <p:sp>
        <p:nvSpPr>
          <p:cNvPr id="781321" name="Text Box 9"/>
          <p:cNvSpPr txBox="1">
            <a:spLocks noChangeArrowheads="1"/>
          </p:cNvSpPr>
          <p:nvPr/>
        </p:nvSpPr>
        <p:spPr bwMode="auto">
          <a:xfrm>
            <a:off x="4852988" y="4899025"/>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dirty="0">
                <a:solidFill>
                  <a:schemeClr val="bg2"/>
                </a:solidFill>
              </a:rPr>
              <a:t>2016</a:t>
            </a:r>
          </a:p>
        </p:txBody>
      </p:sp>
      <p:sp>
        <p:nvSpPr>
          <p:cNvPr id="781322" name="Text Box 10"/>
          <p:cNvSpPr txBox="1">
            <a:spLocks noChangeArrowheads="1"/>
          </p:cNvSpPr>
          <p:nvPr/>
        </p:nvSpPr>
        <p:spPr bwMode="auto">
          <a:xfrm>
            <a:off x="4279900" y="5194300"/>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dirty="0">
                <a:solidFill>
                  <a:schemeClr val="bg2"/>
                </a:solidFill>
              </a:rPr>
              <a:t>2017</a:t>
            </a:r>
          </a:p>
        </p:txBody>
      </p:sp>
      <p:sp>
        <p:nvSpPr>
          <p:cNvPr id="781323" name="Text Box 11"/>
          <p:cNvSpPr txBox="1">
            <a:spLocks noChangeArrowheads="1"/>
          </p:cNvSpPr>
          <p:nvPr/>
        </p:nvSpPr>
        <p:spPr bwMode="auto">
          <a:xfrm>
            <a:off x="3727450" y="4905375"/>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dirty="0">
                <a:solidFill>
                  <a:schemeClr val="bg2"/>
                </a:solidFill>
              </a:rPr>
              <a:t>2018</a:t>
            </a:r>
          </a:p>
        </p:txBody>
      </p:sp>
      <p:sp>
        <p:nvSpPr>
          <p:cNvPr id="781324" name="Text Box 12"/>
          <p:cNvSpPr txBox="1">
            <a:spLocks noChangeArrowheads="1"/>
          </p:cNvSpPr>
          <p:nvPr/>
        </p:nvSpPr>
        <p:spPr bwMode="auto">
          <a:xfrm>
            <a:off x="3465513" y="4454525"/>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dirty="0">
                <a:solidFill>
                  <a:schemeClr val="bg2"/>
                </a:solidFill>
              </a:rPr>
              <a:t>2019</a:t>
            </a:r>
          </a:p>
        </p:txBody>
      </p:sp>
      <p:sp>
        <p:nvSpPr>
          <p:cNvPr id="781325" name="Text Box 13"/>
          <p:cNvSpPr txBox="1">
            <a:spLocks noChangeArrowheads="1"/>
          </p:cNvSpPr>
          <p:nvPr/>
        </p:nvSpPr>
        <p:spPr bwMode="auto">
          <a:xfrm>
            <a:off x="3248025" y="3889375"/>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dirty="0">
                <a:solidFill>
                  <a:schemeClr val="bg2"/>
                </a:solidFill>
              </a:rPr>
              <a:t>2020</a:t>
            </a:r>
          </a:p>
        </p:txBody>
      </p:sp>
      <p:sp>
        <p:nvSpPr>
          <p:cNvPr id="781326" name="Text Box 14"/>
          <p:cNvSpPr txBox="1">
            <a:spLocks noChangeArrowheads="1"/>
          </p:cNvSpPr>
          <p:nvPr/>
        </p:nvSpPr>
        <p:spPr bwMode="auto">
          <a:xfrm>
            <a:off x="3438525" y="3351213"/>
            <a:ext cx="784225" cy="3667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dirty="0">
                <a:solidFill>
                  <a:schemeClr val="bg2"/>
                </a:solidFill>
              </a:rPr>
              <a:t>2021</a:t>
            </a:r>
          </a:p>
        </p:txBody>
      </p:sp>
      <p:sp>
        <p:nvSpPr>
          <p:cNvPr id="781327" name="Text Box 15"/>
          <p:cNvSpPr txBox="1">
            <a:spLocks noChangeArrowheads="1"/>
          </p:cNvSpPr>
          <p:nvPr/>
        </p:nvSpPr>
        <p:spPr bwMode="auto">
          <a:xfrm>
            <a:off x="3684588" y="2944813"/>
            <a:ext cx="784225" cy="3667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dirty="0">
                <a:solidFill>
                  <a:schemeClr val="bg2"/>
                </a:solidFill>
              </a:rPr>
              <a:t>2022</a:t>
            </a:r>
          </a:p>
        </p:txBody>
      </p:sp>
      <p:sp>
        <p:nvSpPr>
          <p:cNvPr id="781328" name="Text Box 16"/>
          <p:cNvSpPr txBox="1">
            <a:spLocks noChangeArrowheads="1"/>
          </p:cNvSpPr>
          <p:nvPr/>
        </p:nvSpPr>
        <p:spPr bwMode="auto">
          <a:xfrm>
            <a:off x="4262438" y="2581275"/>
            <a:ext cx="784225"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dirty="0">
                <a:solidFill>
                  <a:schemeClr val="bg2"/>
                </a:solidFill>
              </a:rPr>
              <a:t>2023</a:t>
            </a:r>
          </a:p>
        </p:txBody>
      </p:sp>
      <p:pic>
        <p:nvPicPr>
          <p:cNvPr id="781329" name="Picture 17"/>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5367338" y="2132013"/>
            <a:ext cx="1182687"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1" name="Picture 19"/>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6046788" y="2971800"/>
            <a:ext cx="1182687"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2" name="Picture 20"/>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6323013" y="3784600"/>
            <a:ext cx="1182687"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3" name="Picture 21"/>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6061075" y="4654550"/>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4" name="Picture 22"/>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5351463" y="5395913"/>
            <a:ext cx="1182687"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5" name="Picture 23"/>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4073525" y="5729288"/>
            <a:ext cx="1182688"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6" name="Picture 24"/>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2781300" y="5426075"/>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37" name="Picture 25"/>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2057400" y="4757738"/>
            <a:ext cx="1182688"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2" name="Picture 30"/>
          <p:cNvPicPr>
            <a:picLocks noChangeAspect="1" noChangeArrowheads="1"/>
          </p:cNvPicPr>
          <p:nvPr/>
        </p:nvPicPr>
        <p:blipFill>
          <a:blip r:embed="rId3">
            <a:extLst>
              <a:ext uri="{28A0092B-C50C-407E-A947-70E740481C1C}">
                <a14:useLocalDpi xmlns:a14="http://schemas.microsoft.com/office/drawing/2010/main" val="0"/>
              </a:ext>
            </a:extLst>
          </a:blip>
          <a:srcRect t="49887" r="52365" b="25717"/>
          <a:stretch>
            <a:fillRect/>
          </a:stretch>
        </p:blipFill>
        <p:spPr bwMode="auto">
          <a:xfrm>
            <a:off x="6169025" y="3189288"/>
            <a:ext cx="1201738"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3" name="Picture 31"/>
          <p:cNvPicPr>
            <a:picLocks noChangeAspect="1" noChangeArrowheads="1"/>
          </p:cNvPicPr>
          <p:nvPr/>
        </p:nvPicPr>
        <p:blipFill>
          <a:blip r:embed="rId3">
            <a:extLst>
              <a:ext uri="{28A0092B-C50C-407E-A947-70E740481C1C}">
                <a14:useLocalDpi xmlns:a14="http://schemas.microsoft.com/office/drawing/2010/main" val="0"/>
              </a:ext>
            </a:extLst>
          </a:blip>
          <a:srcRect t="75797" r="52174" b="2321"/>
          <a:stretch>
            <a:fillRect/>
          </a:stretch>
        </p:blipFill>
        <p:spPr bwMode="auto">
          <a:xfrm>
            <a:off x="6392863" y="3978275"/>
            <a:ext cx="120173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4" name="Picture 32"/>
          <p:cNvPicPr>
            <a:picLocks noChangeAspect="1" noChangeArrowheads="1"/>
          </p:cNvPicPr>
          <p:nvPr/>
        </p:nvPicPr>
        <p:blipFill>
          <a:blip r:embed="rId3">
            <a:extLst>
              <a:ext uri="{28A0092B-C50C-407E-A947-70E740481C1C}">
                <a14:useLocalDpi xmlns:a14="http://schemas.microsoft.com/office/drawing/2010/main" val="0"/>
              </a:ext>
            </a:extLst>
          </a:blip>
          <a:srcRect t="75797" r="52174" b="2321"/>
          <a:stretch>
            <a:fillRect/>
          </a:stretch>
        </p:blipFill>
        <p:spPr bwMode="auto">
          <a:xfrm>
            <a:off x="6172200" y="4832350"/>
            <a:ext cx="120173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5" name="Picture 33"/>
          <p:cNvPicPr>
            <a:picLocks noChangeAspect="1" noChangeArrowheads="1"/>
          </p:cNvPicPr>
          <p:nvPr/>
        </p:nvPicPr>
        <p:blipFill>
          <a:blip r:embed="rId3">
            <a:extLst>
              <a:ext uri="{28A0092B-C50C-407E-A947-70E740481C1C}">
                <a14:useLocalDpi xmlns:a14="http://schemas.microsoft.com/office/drawing/2010/main" val="0"/>
              </a:ext>
            </a:extLst>
          </a:blip>
          <a:srcRect t="49887" r="52365" b="25717"/>
          <a:stretch>
            <a:fillRect/>
          </a:stretch>
        </p:blipFill>
        <p:spPr bwMode="auto">
          <a:xfrm>
            <a:off x="6281738" y="5029200"/>
            <a:ext cx="120173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6" name="Picture 34"/>
          <p:cNvPicPr>
            <a:picLocks noChangeAspect="1" noChangeArrowheads="1"/>
          </p:cNvPicPr>
          <p:nvPr/>
        </p:nvPicPr>
        <p:blipFill>
          <a:blip r:embed="rId3">
            <a:extLst>
              <a:ext uri="{28A0092B-C50C-407E-A947-70E740481C1C}">
                <a14:useLocalDpi xmlns:a14="http://schemas.microsoft.com/office/drawing/2010/main" val="0"/>
              </a:ext>
            </a:extLst>
          </a:blip>
          <a:srcRect t="75797" r="52174" b="2321"/>
          <a:stretch>
            <a:fillRect/>
          </a:stretch>
        </p:blipFill>
        <p:spPr bwMode="auto">
          <a:xfrm>
            <a:off x="5491163" y="5600700"/>
            <a:ext cx="120173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7" name="Picture 35"/>
          <p:cNvPicPr>
            <a:picLocks noChangeAspect="1" noChangeArrowheads="1"/>
          </p:cNvPicPr>
          <p:nvPr/>
        </p:nvPicPr>
        <p:blipFill>
          <a:blip r:embed="rId3">
            <a:extLst>
              <a:ext uri="{28A0092B-C50C-407E-A947-70E740481C1C}">
                <a14:useLocalDpi xmlns:a14="http://schemas.microsoft.com/office/drawing/2010/main" val="0"/>
              </a:ext>
            </a:extLst>
          </a:blip>
          <a:srcRect t="75797" r="52174" b="2321"/>
          <a:stretch>
            <a:fillRect/>
          </a:stretch>
        </p:blipFill>
        <p:spPr bwMode="auto">
          <a:xfrm>
            <a:off x="5576888" y="5861050"/>
            <a:ext cx="120173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8" name="Picture 36"/>
          <p:cNvPicPr>
            <a:picLocks noChangeAspect="1" noChangeArrowheads="1"/>
          </p:cNvPicPr>
          <p:nvPr/>
        </p:nvPicPr>
        <p:blipFill>
          <a:blip r:embed="rId3">
            <a:extLst>
              <a:ext uri="{28A0092B-C50C-407E-A947-70E740481C1C}">
                <a14:useLocalDpi xmlns:a14="http://schemas.microsoft.com/office/drawing/2010/main" val="0"/>
              </a:ext>
            </a:extLst>
          </a:blip>
          <a:srcRect l="49318" t="1160" r="2856" b="76764"/>
          <a:stretch>
            <a:fillRect/>
          </a:stretch>
        </p:blipFill>
        <p:spPr bwMode="auto">
          <a:xfrm>
            <a:off x="4141788" y="5930900"/>
            <a:ext cx="12430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49" name="Picture 37"/>
          <p:cNvPicPr>
            <a:picLocks noChangeAspect="1" noChangeArrowheads="1"/>
          </p:cNvPicPr>
          <p:nvPr/>
        </p:nvPicPr>
        <p:blipFill>
          <a:blip r:embed="rId3">
            <a:extLst>
              <a:ext uri="{28A0092B-C50C-407E-A947-70E740481C1C}">
                <a14:useLocalDpi xmlns:a14="http://schemas.microsoft.com/office/drawing/2010/main" val="0"/>
              </a:ext>
            </a:extLst>
          </a:blip>
          <a:srcRect l="49318" t="1160" r="2856" b="76764"/>
          <a:stretch>
            <a:fillRect/>
          </a:stretch>
        </p:blipFill>
        <p:spPr bwMode="auto">
          <a:xfrm>
            <a:off x="2660650" y="5610225"/>
            <a:ext cx="12430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0" name="Picture 38"/>
          <p:cNvPicPr>
            <a:picLocks noChangeAspect="1" noChangeArrowheads="1"/>
          </p:cNvPicPr>
          <p:nvPr/>
        </p:nvPicPr>
        <p:blipFill>
          <a:blip r:embed="rId3">
            <a:extLst>
              <a:ext uri="{28A0092B-C50C-407E-A947-70E740481C1C}">
                <a14:useLocalDpi xmlns:a14="http://schemas.microsoft.com/office/drawing/2010/main" val="0"/>
              </a:ext>
            </a:extLst>
          </a:blip>
          <a:srcRect t="75797" r="52174" b="2321"/>
          <a:stretch>
            <a:fillRect/>
          </a:stretch>
        </p:blipFill>
        <p:spPr bwMode="auto">
          <a:xfrm>
            <a:off x="2571750" y="5816600"/>
            <a:ext cx="120173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1" name="Picture 39"/>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1971675" y="4943475"/>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5" name="Picture 43"/>
          <p:cNvPicPr>
            <a:picLocks noChangeAspect="1" noChangeArrowheads="1"/>
          </p:cNvPicPr>
          <p:nvPr/>
        </p:nvPicPr>
        <p:blipFill>
          <a:blip r:embed="rId3">
            <a:extLst>
              <a:ext uri="{28A0092B-C50C-407E-A947-70E740481C1C}">
                <a14:useLocalDpi xmlns:a14="http://schemas.microsoft.com/office/drawing/2010/main" val="0"/>
              </a:ext>
            </a:extLst>
          </a:blip>
          <a:srcRect l="47890" t="50693" r="2602" b="27425"/>
          <a:stretch>
            <a:fillRect/>
          </a:stretch>
        </p:blipFill>
        <p:spPr bwMode="auto">
          <a:xfrm>
            <a:off x="1708150" y="3790950"/>
            <a:ext cx="13128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6" name="Picture 44"/>
          <p:cNvPicPr>
            <a:picLocks noChangeAspect="1" noChangeArrowheads="1"/>
          </p:cNvPicPr>
          <p:nvPr/>
        </p:nvPicPr>
        <p:blipFill>
          <a:blip r:embed="rId3">
            <a:extLst>
              <a:ext uri="{28A0092B-C50C-407E-A947-70E740481C1C}">
                <a14:useLocalDpi xmlns:a14="http://schemas.microsoft.com/office/drawing/2010/main" val="0"/>
              </a:ext>
            </a:extLst>
          </a:blip>
          <a:srcRect l="49318" t="1160" r="2856" b="76764"/>
          <a:stretch>
            <a:fillRect/>
          </a:stretch>
        </p:blipFill>
        <p:spPr bwMode="auto">
          <a:xfrm>
            <a:off x="1630363" y="3984625"/>
            <a:ext cx="12430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7" name="Picture 45"/>
          <p:cNvPicPr>
            <a:picLocks noChangeAspect="1" noChangeArrowheads="1"/>
          </p:cNvPicPr>
          <p:nvPr/>
        </p:nvPicPr>
        <p:blipFill>
          <a:blip r:embed="rId3">
            <a:extLst>
              <a:ext uri="{28A0092B-C50C-407E-A947-70E740481C1C}">
                <a14:useLocalDpi xmlns:a14="http://schemas.microsoft.com/office/drawing/2010/main" val="0"/>
              </a:ext>
            </a:extLst>
          </a:blip>
          <a:srcRect l="47890" t="50693" r="2602" b="27425"/>
          <a:stretch>
            <a:fillRect/>
          </a:stretch>
        </p:blipFill>
        <p:spPr bwMode="auto">
          <a:xfrm>
            <a:off x="1836738" y="2816225"/>
            <a:ext cx="13128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8" name="Picture 46"/>
          <p:cNvPicPr>
            <a:picLocks noChangeAspect="1" noChangeArrowheads="1"/>
          </p:cNvPicPr>
          <p:nvPr/>
        </p:nvPicPr>
        <p:blipFill>
          <a:blip r:embed="rId3">
            <a:extLst>
              <a:ext uri="{28A0092B-C50C-407E-A947-70E740481C1C}">
                <a14:useLocalDpi xmlns:a14="http://schemas.microsoft.com/office/drawing/2010/main" val="0"/>
              </a:ext>
            </a:extLst>
          </a:blip>
          <a:srcRect l="47890" t="50693" r="2602" b="27425"/>
          <a:stretch>
            <a:fillRect/>
          </a:stretch>
        </p:blipFill>
        <p:spPr bwMode="auto">
          <a:xfrm>
            <a:off x="2532063" y="2046288"/>
            <a:ext cx="13128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59" name="Picture 47"/>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1747838" y="3027363"/>
            <a:ext cx="1182687"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60" name="Picture 48"/>
          <p:cNvPicPr>
            <a:picLocks noChangeAspect="1" noChangeArrowheads="1"/>
          </p:cNvPicPr>
          <p:nvPr/>
        </p:nvPicPr>
        <p:blipFill>
          <a:blip r:embed="rId3">
            <a:extLst>
              <a:ext uri="{28A0092B-C50C-407E-A947-70E740481C1C}">
                <a14:useLocalDpi xmlns:a14="http://schemas.microsoft.com/office/drawing/2010/main" val="0"/>
              </a:ext>
            </a:extLst>
          </a:blip>
          <a:srcRect l="47890" t="50693" r="2602" b="27425"/>
          <a:stretch>
            <a:fillRect/>
          </a:stretch>
        </p:blipFill>
        <p:spPr bwMode="auto">
          <a:xfrm>
            <a:off x="2459038" y="2263775"/>
            <a:ext cx="131286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62" name="Picture 50"/>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4070350" y="911225"/>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63" name="Picture 51"/>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4070350" y="1127125"/>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64" name="Picture 52"/>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4070350" y="1343025"/>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65" name="Picture 53"/>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4070350" y="1558925"/>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1366" name="Picture 54"/>
          <p:cNvPicPr>
            <a:picLocks noChangeAspect="1" noChangeArrowheads="1"/>
          </p:cNvPicPr>
          <p:nvPr/>
        </p:nvPicPr>
        <p:blipFill>
          <a:blip r:embed="rId3">
            <a:extLst>
              <a:ext uri="{28A0092B-C50C-407E-A947-70E740481C1C}">
                <a14:useLocalDpi xmlns:a14="http://schemas.microsoft.com/office/drawing/2010/main" val="0"/>
              </a:ext>
            </a:extLst>
          </a:blip>
          <a:srcRect l="48492" t="25943" r="3491" b="52144"/>
          <a:stretch>
            <a:fillRect/>
          </a:stretch>
        </p:blipFill>
        <p:spPr bwMode="auto">
          <a:xfrm>
            <a:off x="4070350" y="1774825"/>
            <a:ext cx="11826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1367" name="Rectangle 55"/>
          <p:cNvSpPr>
            <a:spLocks noGrp="1" noChangeArrowheads="1"/>
          </p:cNvSpPr>
          <p:nvPr>
            <p:ph type="title"/>
          </p:nvPr>
        </p:nvSpPr>
        <p:spPr>
          <a:xfrm>
            <a:off x="3564731" y="56692"/>
            <a:ext cx="6256338" cy="548680"/>
          </a:xfrm>
          <a:noFill/>
          <a:ln/>
        </p:spPr>
        <p:txBody>
          <a:bodyPr>
            <a:normAutofit fontScale="90000"/>
          </a:bodyPr>
          <a:lstStyle/>
          <a:p>
            <a:r>
              <a:rPr lang="cs-CZ" dirty="0">
                <a:solidFill>
                  <a:schemeClr val="tx1"/>
                </a:solidFill>
              </a:rPr>
              <a:t>Časová hodnota peněz</a:t>
            </a:r>
          </a:p>
        </p:txBody>
      </p:sp>
      <p:sp>
        <p:nvSpPr>
          <p:cNvPr id="781368" name="Text Box 56"/>
          <p:cNvSpPr txBox="1">
            <a:spLocks noChangeArrowheads="1"/>
          </p:cNvSpPr>
          <p:nvPr/>
        </p:nvSpPr>
        <p:spPr bwMode="auto">
          <a:xfrm>
            <a:off x="7023100" y="1117600"/>
            <a:ext cx="682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3600"/>
              <a:t>=</a:t>
            </a:r>
          </a:p>
        </p:txBody>
      </p:sp>
      <p:sp>
        <p:nvSpPr>
          <p:cNvPr id="781369" name="Line 57"/>
          <p:cNvSpPr>
            <a:spLocks noChangeShapeType="1"/>
          </p:cNvSpPr>
          <p:nvPr/>
        </p:nvSpPr>
        <p:spPr bwMode="auto">
          <a:xfrm flipH="1">
            <a:off x="7185025" y="1247775"/>
            <a:ext cx="188913" cy="465138"/>
          </a:xfrm>
          <a:prstGeom prst="line">
            <a:avLst/>
          </a:prstGeom>
          <a:noFill/>
          <a:ln w="5715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781370" name="Text Box 58"/>
          <p:cNvSpPr txBox="1">
            <a:spLocks noChangeArrowheads="1"/>
          </p:cNvSpPr>
          <p:nvPr/>
        </p:nvSpPr>
        <p:spPr bwMode="auto">
          <a:xfrm>
            <a:off x="7386638" y="727075"/>
            <a:ext cx="1697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1200" dirty="0"/>
              <a:t>1 000 Kč, které získám v roce 2012</a:t>
            </a:r>
          </a:p>
        </p:txBody>
      </p:sp>
      <p:sp>
        <p:nvSpPr>
          <p:cNvPr id="781371" name="Text Box 59"/>
          <p:cNvSpPr txBox="1">
            <a:spLocks noChangeArrowheads="1"/>
          </p:cNvSpPr>
          <p:nvPr/>
        </p:nvSpPr>
        <p:spPr bwMode="auto">
          <a:xfrm>
            <a:off x="5456238" y="738188"/>
            <a:ext cx="1697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1200" dirty="0"/>
              <a:t>1 000 Kč, které získám v roce 2023</a:t>
            </a:r>
          </a:p>
        </p:txBody>
      </p:sp>
    </p:spTree>
    <p:extLst>
      <p:ext uri="{BB962C8B-B14F-4D97-AF65-F5344CB8AC3E}">
        <p14:creationId xmlns:p14="http://schemas.microsoft.com/office/powerpoint/2010/main" val="1877127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81329"/>
                                        </p:tgtEl>
                                        <p:attrNameLst>
                                          <p:attrName>style.visibility</p:attrName>
                                        </p:attrNameLst>
                                      </p:cBhvr>
                                      <p:to>
                                        <p:strVal val="visible"/>
                                      </p:to>
                                    </p:set>
                                    <p:animEffect transition="in" filter="dissolve">
                                      <p:cBhvr>
                                        <p:cTn id="7" dur="500"/>
                                        <p:tgtEl>
                                          <p:spTgt spid="78132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781331"/>
                                        </p:tgtEl>
                                        <p:attrNameLst>
                                          <p:attrName>style.visibility</p:attrName>
                                        </p:attrNameLst>
                                      </p:cBhvr>
                                      <p:to>
                                        <p:strVal val="visible"/>
                                      </p:to>
                                    </p:set>
                                    <p:animEffect transition="in" filter="dissolve">
                                      <p:cBhvr>
                                        <p:cTn id="11" dur="1000"/>
                                        <p:tgtEl>
                                          <p:spTgt spid="781331"/>
                                        </p:tgtEl>
                                      </p:cBhvr>
                                    </p:animEffect>
                                  </p:childTnLst>
                                </p:cTn>
                              </p:par>
                              <p:par>
                                <p:cTn id="12" presetID="9" presetClass="entr" presetSubtype="0" fill="hold" nodeType="withEffect">
                                  <p:stCondLst>
                                    <p:cond delay="0"/>
                                  </p:stCondLst>
                                  <p:childTnLst>
                                    <p:set>
                                      <p:cBhvr>
                                        <p:cTn id="13" dur="1" fill="hold">
                                          <p:stCondLst>
                                            <p:cond delay="0"/>
                                          </p:stCondLst>
                                        </p:cTn>
                                        <p:tgtEl>
                                          <p:spTgt spid="781342"/>
                                        </p:tgtEl>
                                        <p:attrNameLst>
                                          <p:attrName>style.visibility</p:attrName>
                                        </p:attrNameLst>
                                      </p:cBhvr>
                                      <p:to>
                                        <p:strVal val="visible"/>
                                      </p:to>
                                    </p:set>
                                    <p:animEffect transition="in" filter="dissolve">
                                      <p:cBhvr>
                                        <p:cTn id="14" dur="1000"/>
                                        <p:tgtEl>
                                          <p:spTgt spid="781342"/>
                                        </p:tgtEl>
                                      </p:cBhvr>
                                    </p:animEffect>
                                  </p:childTnLst>
                                </p:cTn>
                              </p:par>
                            </p:childTnLst>
                          </p:cTn>
                        </p:par>
                        <p:par>
                          <p:cTn id="15" fill="hold" nodeType="afterGroup">
                            <p:stCondLst>
                              <p:cond delay="1500"/>
                            </p:stCondLst>
                            <p:childTnLst>
                              <p:par>
                                <p:cTn id="16" presetID="9" presetClass="entr" presetSubtype="0" fill="hold" nodeType="afterEffect">
                                  <p:stCondLst>
                                    <p:cond delay="0"/>
                                  </p:stCondLst>
                                  <p:childTnLst>
                                    <p:set>
                                      <p:cBhvr>
                                        <p:cTn id="17" dur="1" fill="hold">
                                          <p:stCondLst>
                                            <p:cond delay="0"/>
                                          </p:stCondLst>
                                        </p:cTn>
                                        <p:tgtEl>
                                          <p:spTgt spid="781332"/>
                                        </p:tgtEl>
                                        <p:attrNameLst>
                                          <p:attrName>style.visibility</p:attrName>
                                        </p:attrNameLst>
                                      </p:cBhvr>
                                      <p:to>
                                        <p:strVal val="visible"/>
                                      </p:to>
                                    </p:set>
                                    <p:animEffect transition="in" filter="dissolve">
                                      <p:cBhvr>
                                        <p:cTn id="18" dur="1000"/>
                                        <p:tgtEl>
                                          <p:spTgt spid="781332"/>
                                        </p:tgtEl>
                                      </p:cBhvr>
                                    </p:animEffect>
                                  </p:childTnLst>
                                </p:cTn>
                              </p:par>
                              <p:par>
                                <p:cTn id="19" presetID="9" presetClass="entr" presetSubtype="0" fill="hold" nodeType="withEffect">
                                  <p:stCondLst>
                                    <p:cond delay="0"/>
                                  </p:stCondLst>
                                  <p:childTnLst>
                                    <p:set>
                                      <p:cBhvr>
                                        <p:cTn id="20" dur="1" fill="hold">
                                          <p:stCondLst>
                                            <p:cond delay="0"/>
                                          </p:stCondLst>
                                        </p:cTn>
                                        <p:tgtEl>
                                          <p:spTgt spid="781343"/>
                                        </p:tgtEl>
                                        <p:attrNameLst>
                                          <p:attrName>style.visibility</p:attrName>
                                        </p:attrNameLst>
                                      </p:cBhvr>
                                      <p:to>
                                        <p:strVal val="visible"/>
                                      </p:to>
                                    </p:set>
                                    <p:animEffect transition="in" filter="dissolve">
                                      <p:cBhvr>
                                        <p:cTn id="21" dur="1000"/>
                                        <p:tgtEl>
                                          <p:spTgt spid="781343"/>
                                        </p:tgtEl>
                                      </p:cBhvr>
                                    </p:animEffect>
                                  </p:childTnLst>
                                </p:cTn>
                              </p:par>
                            </p:childTnLst>
                          </p:cTn>
                        </p:par>
                        <p:par>
                          <p:cTn id="22" fill="hold" nodeType="afterGroup">
                            <p:stCondLst>
                              <p:cond delay="2500"/>
                            </p:stCondLst>
                            <p:childTnLst>
                              <p:par>
                                <p:cTn id="23" presetID="9" presetClass="entr" presetSubtype="0" fill="hold" nodeType="afterEffect">
                                  <p:stCondLst>
                                    <p:cond delay="0"/>
                                  </p:stCondLst>
                                  <p:childTnLst>
                                    <p:set>
                                      <p:cBhvr>
                                        <p:cTn id="24" dur="1" fill="hold">
                                          <p:stCondLst>
                                            <p:cond delay="0"/>
                                          </p:stCondLst>
                                        </p:cTn>
                                        <p:tgtEl>
                                          <p:spTgt spid="781333"/>
                                        </p:tgtEl>
                                        <p:attrNameLst>
                                          <p:attrName>style.visibility</p:attrName>
                                        </p:attrNameLst>
                                      </p:cBhvr>
                                      <p:to>
                                        <p:strVal val="visible"/>
                                      </p:to>
                                    </p:set>
                                    <p:animEffect transition="in" filter="dissolve">
                                      <p:cBhvr>
                                        <p:cTn id="25" dur="1000"/>
                                        <p:tgtEl>
                                          <p:spTgt spid="781333"/>
                                        </p:tgtEl>
                                      </p:cBhvr>
                                    </p:animEffect>
                                  </p:childTnLst>
                                </p:cTn>
                              </p:par>
                              <p:par>
                                <p:cTn id="26" presetID="9" presetClass="entr" presetSubtype="0" fill="hold" nodeType="withEffect">
                                  <p:stCondLst>
                                    <p:cond delay="0"/>
                                  </p:stCondLst>
                                  <p:childTnLst>
                                    <p:set>
                                      <p:cBhvr>
                                        <p:cTn id="27" dur="1" fill="hold">
                                          <p:stCondLst>
                                            <p:cond delay="0"/>
                                          </p:stCondLst>
                                        </p:cTn>
                                        <p:tgtEl>
                                          <p:spTgt spid="781344"/>
                                        </p:tgtEl>
                                        <p:attrNameLst>
                                          <p:attrName>style.visibility</p:attrName>
                                        </p:attrNameLst>
                                      </p:cBhvr>
                                      <p:to>
                                        <p:strVal val="visible"/>
                                      </p:to>
                                    </p:set>
                                    <p:animEffect transition="in" filter="dissolve">
                                      <p:cBhvr>
                                        <p:cTn id="28" dur="1000"/>
                                        <p:tgtEl>
                                          <p:spTgt spid="781344"/>
                                        </p:tgtEl>
                                      </p:cBhvr>
                                    </p:animEffect>
                                  </p:childTnLst>
                                </p:cTn>
                              </p:par>
                              <p:par>
                                <p:cTn id="29" presetID="9" presetClass="entr" presetSubtype="0" fill="hold" nodeType="withEffect">
                                  <p:stCondLst>
                                    <p:cond delay="0"/>
                                  </p:stCondLst>
                                  <p:childTnLst>
                                    <p:set>
                                      <p:cBhvr>
                                        <p:cTn id="30" dur="1" fill="hold">
                                          <p:stCondLst>
                                            <p:cond delay="0"/>
                                          </p:stCondLst>
                                        </p:cTn>
                                        <p:tgtEl>
                                          <p:spTgt spid="781345"/>
                                        </p:tgtEl>
                                        <p:attrNameLst>
                                          <p:attrName>style.visibility</p:attrName>
                                        </p:attrNameLst>
                                      </p:cBhvr>
                                      <p:to>
                                        <p:strVal val="visible"/>
                                      </p:to>
                                    </p:set>
                                    <p:animEffect transition="in" filter="dissolve">
                                      <p:cBhvr>
                                        <p:cTn id="31" dur="1000"/>
                                        <p:tgtEl>
                                          <p:spTgt spid="781345"/>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781334"/>
                                        </p:tgtEl>
                                        <p:attrNameLst>
                                          <p:attrName>style.visibility</p:attrName>
                                        </p:attrNameLst>
                                      </p:cBhvr>
                                      <p:to>
                                        <p:strVal val="visible"/>
                                      </p:to>
                                    </p:set>
                                    <p:animEffect transition="in" filter="dissolve">
                                      <p:cBhvr>
                                        <p:cTn id="35" dur="1000"/>
                                        <p:tgtEl>
                                          <p:spTgt spid="781334"/>
                                        </p:tgtEl>
                                      </p:cBhvr>
                                    </p:animEffect>
                                  </p:childTnLst>
                                </p:cTn>
                              </p:par>
                              <p:par>
                                <p:cTn id="36" presetID="9" presetClass="entr" presetSubtype="0" fill="hold" nodeType="withEffect">
                                  <p:stCondLst>
                                    <p:cond delay="0"/>
                                  </p:stCondLst>
                                  <p:childTnLst>
                                    <p:set>
                                      <p:cBhvr>
                                        <p:cTn id="37" dur="1" fill="hold">
                                          <p:stCondLst>
                                            <p:cond delay="0"/>
                                          </p:stCondLst>
                                        </p:cTn>
                                        <p:tgtEl>
                                          <p:spTgt spid="781346"/>
                                        </p:tgtEl>
                                        <p:attrNameLst>
                                          <p:attrName>style.visibility</p:attrName>
                                        </p:attrNameLst>
                                      </p:cBhvr>
                                      <p:to>
                                        <p:strVal val="visible"/>
                                      </p:to>
                                    </p:set>
                                    <p:animEffect transition="in" filter="dissolve">
                                      <p:cBhvr>
                                        <p:cTn id="38" dur="1000"/>
                                        <p:tgtEl>
                                          <p:spTgt spid="781346"/>
                                        </p:tgtEl>
                                      </p:cBhvr>
                                    </p:animEffect>
                                  </p:childTnLst>
                                </p:cTn>
                              </p:par>
                              <p:par>
                                <p:cTn id="39" presetID="9" presetClass="entr" presetSubtype="0" fill="hold" nodeType="withEffect">
                                  <p:stCondLst>
                                    <p:cond delay="0"/>
                                  </p:stCondLst>
                                  <p:childTnLst>
                                    <p:set>
                                      <p:cBhvr>
                                        <p:cTn id="40" dur="1" fill="hold">
                                          <p:stCondLst>
                                            <p:cond delay="0"/>
                                          </p:stCondLst>
                                        </p:cTn>
                                        <p:tgtEl>
                                          <p:spTgt spid="781347"/>
                                        </p:tgtEl>
                                        <p:attrNameLst>
                                          <p:attrName>style.visibility</p:attrName>
                                        </p:attrNameLst>
                                      </p:cBhvr>
                                      <p:to>
                                        <p:strVal val="visible"/>
                                      </p:to>
                                    </p:set>
                                    <p:animEffect transition="in" filter="dissolve">
                                      <p:cBhvr>
                                        <p:cTn id="41" dur="1000"/>
                                        <p:tgtEl>
                                          <p:spTgt spid="781347"/>
                                        </p:tgtEl>
                                      </p:cBhvr>
                                    </p:animEffect>
                                  </p:childTnLst>
                                </p:cTn>
                              </p:par>
                            </p:childTnLst>
                          </p:cTn>
                        </p:par>
                        <p:par>
                          <p:cTn id="42" fill="hold" nodeType="afterGroup">
                            <p:stCondLst>
                              <p:cond delay="4500"/>
                            </p:stCondLst>
                            <p:childTnLst>
                              <p:par>
                                <p:cTn id="43" presetID="9" presetClass="entr" presetSubtype="0" fill="hold" nodeType="afterEffect">
                                  <p:stCondLst>
                                    <p:cond delay="0"/>
                                  </p:stCondLst>
                                  <p:childTnLst>
                                    <p:set>
                                      <p:cBhvr>
                                        <p:cTn id="44" dur="1" fill="hold">
                                          <p:stCondLst>
                                            <p:cond delay="0"/>
                                          </p:stCondLst>
                                        </p:cTn>
                                        <p:tgtEl>
                                          <p:spTgt spid="781335"/>
                                        </p:tgtEl>
                                        <p:attrNameLst>
                                          <p:attrName>style.visibility</p:attrName>
                                        </p:attrNameLst>
                                      </p:cBhvr>
                                      <p:to>
                                        <p:strVal val="visible"/>
                                      </p:to>
                                    </p:set>
                                    <p:animEffect transition="in" filter="dissolve">
                                      <p:cBhvr>
                                        <p:cTn id="45" dur="1000"/>
                                        <p:tgtEl>
                                          <p:spTgt spid="781335"/>
                                        </p:tgtEl>
                                      </p:cBhvr>
                                    </p:animEffect>
                                  </p:childTnLst>
                                </p:cTn>
                              </p:par>
                              <p:par>
                                <p:cTn id="46" presetID="9" presetClass="entr" presetSubtype="0" fill="hold" nodeType="withEffect">
                                  <p:stCondLst>
                                    <p:cond delay="0"/>
                                  </p:stCondLst>
                                  <p:childTnLst>
                                    <p:set>
                                      <p:cBhvr>
                                        <p:cTn id="47" dur="1" fill="hold">
                                          <p:stCondLst>
                                            <p:cond delay="0"/>
                                          </p:stCondLst>
                                        </p:cTn>
                                        <p:tgtEl>
                                          <p:spTgt spid="781348"/>
                                        </p:tgtEl>
                                        <p:attrNameLst>
                                          <p:attrName>style.visibility</p:attrName>
                                        </p:attrNameLst>
                                      </p:cBhvr>
                                      <p:to>
                                        <p:strVal val="visible"/>
                                      </p:to>
                                    </p:set>
                                    <p:animEffect transition="in" filter="dissolve">
                                      <p:cBhvr>
                                        <p:cTn id="48" dur="1000"/>
                                        <p:tgtEl>
                                          <p:spTgt spid="781348"/>
                                        </p:tgtEl>
                                      </p:cBhvr>
                                    </p:animEffect>
                                  </p:childTnLst>
                                </p:cTn>
                              </p:par>
                            </p:childTnLst>
                          </p:cTn>
                        </p:par>
                        <p:par>
                          <p:cTn id="49" fill="hold" nodeType="afterGroup">
                            <p:stCondLst>
                              <p:cond delay="5500"/>
                            </p:stCondLst>
                            <p:childTnLst>
                              <p:par>
                                <p:cTn id="50" presetID="9" presetClass="entr" presetSubtype="0" fill="hold" nodeType="afterEffect">
                                  <p:stCondLst>
                                    <p:cond delay="0"/>
                                  </p:stCondLst>
                                  <p:childTnLst>
                                    <p:set>
                                      <p:cBhvr>
                                        <p:cTn id="51" dur="1" fill="hold">
                                          <p:stCondLst>
                                            <p:cond delay="0"/>
                                          </p:stCondLst>
                                        </p:cTn>
                                        <p:tgtEl>
                                          <p:spTgt spid="781336"/>
                                        </p:tgtEl>
                                        <p:attrNameLst>
                                          <p:attrName>style.visibility</p:attrName>
                                        </p:attrNameLst>
                                      </p:cBhvr>
                                      <p:to>
                                        <p:strVal val="visible"/>
                                      </p:to>
                                    </p:set>
                                    <p:animEffect transition="in" filter="dissolve">
                                      <p:cBhvr>
                                        <p:cTn id="52" dur="1000"/>
                                        <p:tgtEl>
                                          <p:spTgt spid="781336"/>
                                        </p:tgtEl>
                                      </p:cBhvr>
                                    </p:animEffect>
                                  </p:childTnLst>
                                </p:cTn>
                              </p:par>
                              <p:par>
                                <p:cTn id="53" presetID="9" presetClass="entr" presetSubtype="0" fill="hold" nodeType="withEffect">
                                  <p:stCondLst>
                                    <p:cond delay="0"/>
                                  </p:stCondLst>
                                  <p:childTnLst>
                                    <p:set>
                                      <p:cBhvr>
                                        <p:cTn id="54" dur="1" fill="hold">
                                          <p:stCondLst>
                                            <p:cond delay="0"/>
                                          </p:stCondLst>
                                        </p:cTn>
                                        <p:tgtEl>
                                          <p:spTgt spid="781349"/>
                                        </p:tgtEl>
                                        <p:attrNameLst>
                                          <p:attrName>style.visibility</p:attrName>
                                        </p:attrNameLst>
                                      </p:cBhvr>
                                      <p:to>
                                        <p:strVal val="visible"/>
                                      </p:to>
                                    </p:set>
                                    <p:animEffect transition="in" filter="dissolve">
                                      <p:cBhvr>
                                        <p:cTn id="55" dur="1000"/>
                                        <p:tgtEl>
                                          <p:spTgt spid="781349"/>
                                        </p:tgtEl>
                                      </p:cBhvr>
                                    </p:animEffect>
                                  </p:childTnLst>
                                </p:cTn>
                              </p:par>
                              <p:par>
                                <p:cTn id="56" presetID="9" presetClass="entr" presetSubtype="0" fill="hold" nodeType="withEffect">
                                  <p:stCondLst>
                                    <p:cond delay="0"/>
                                  </p:stCondLst>
                                  <p:childTnLst>
                                    <p:set>
                                      <p:cBhvr>
                                        <p:cTn id="57" dur="1" fill="hold">
                                          <p:stCondLst>
                                            <p:cond delay="0"/>
                                          </p:stCondLst>
                                        </p:cTn>
                                        <p:tgtEl>
                                          <p:spTgt spid="781350"/>
                                        </p:tgtEl>
                                        <p:attrNameLst>
                                          <p:attrName>style.visibility</p:attrName>
                                        </p:attrNameLst>
                                      </p:cBhvr>
                                      <p:to>
                                        <p:strVal val="visible"/>
                                      </p:to>
                                    </p:set>
                                    <p:animEffect transition="in" filter="dissolve">
                                      <p:cBhvr>
                                        <p:cTn id="58" dur="1000"/>
                                        <p:tgtEl>
                                          <p:spTgt spid="781350"/>
                                        </p:tgtEl>
                                      </p:cBhvr>
                                    </p:animEffect>
                                  </p:childTnLst>
                                </p:cTn>
                              </p:par>
                            </p:childTnLst>
                          </p:cTn>
                        </p:par>
                        <p:par>
                          <p:cTn id="59" fill="hold" nodeType="afterGroup">
                            <p:stCondLst>
                              <p:cond delay="6500"/>
                            </p:stCondLst>
                            <p:childTnLst>
                              <p:par>
                                <p:cTn id="60" presetID="9" presetClass="entr" presetSubtype="0" fill="hold" nodeType="afterEffect">
                                  <p:stCondLst>
                                    <p:cond delay="0"/>
                                  </p:stCondLst>
                                  <p:childTnLst>
                                    <p:set>
                                      <p:cBhvr>
                                        <p:cTn id="61" dur="1" fill="hold">
                                          <p:stCondLst>
                                            <p:cond delay="0"/>
                                          </p:stCondLst>
                                        </p:cTn>
                                        <p:tgtEl>
                                          <p:spTgt spid="781337"/>
                                        </p:tgtEl>
                                        <p:attrNameLst>
                                          <p:attrName>style.visibility</p:attrName>
                                        </p:attrNameLst>
                                      </p:cBhvr>
                                      <p:to>
                                        <p:strVal val="visible"/>
                                      </p:to>
                                    </p:set>
                                    <p:animEffect transition="in" filter="dissolve">
                                      <p:cBhvr>
                                        <p:cTn id="62" dur="1000"/>
                                        <p:tgtEl>
                                          <p:spTgt spid="781337"/>
                                        </p:tgtEl>
                                      </p:cBhvr>
                                    </p:animEffect>
                                  </p:childTnLst>
                                </p:cTn>
                              </p:par>
                              <p:par>
                                <p:cTn id="63" presetID="9" presetClass="entr" presetSubtype="0" fill="hold" nodeType="withEffect">
                                  <p:stCondLst>
                                    <p:cond delay="0"/>
                                  </p:stCondLst>
                                  <p:childTnLst>
                                    <p:set>
                                      <p:cBhvr>
                                        <p:cTn id="64" dur="1" fill="hold">
                                          <p:stCondLst>
                                            <p:cond delay="0"/>
                                          </p:stCondLst>
                                        </p:cTn>
                                        <p:tgtEl>
                                          <p:spTgt spid="781351"/>
                                        </p:tgtEl>
                                        <p:attrNameLst>
                                          <p:attrName>style.visibility</p:attrName>
                                        </p:attrNameLst>
                                      </p:cBhvr>
                                      <p:to>
                                        <p:strVal val="visible"/>
                                      </p:to>
                                    </p:set>
                                    <p:animEffect transition="in" filter="dissolve">
                                      <p:cBhvr>
                                        <p:cTn id="65" dur="1000"/>
                                        <p:tgtEl>
                                          <p:spTgt spid="781351"/>
                                        </p:tgtEl>
                                      </p:cBhvr>
                                    </p:animEffect>
                                  </p:childTnLst>
                                </p:cTn>
                              </p:par>
                            </p:childTnLst>
                          </p:cTn>
                        </p:par>
                        <p:par>
                          <p:cTn id="66" fill="hold" nodeType="afterGroup">
                            <p:stCondLst>
                              <p:cond delay="7500"/>
                            </p:stCondLst>
                            <p:childTnLst>
                              <p:par>
                                <p:cTn id="67" presetID="9" presetClass="entr" presetSubtype="0" fill="hold" nodeType="afterEffect">
                                  <p:stCondLst>
                                    <p:cond delay="0"/>
                                  </p:stCondLst>
                                  <p:childTnLst>
                                    <p:set>
                                      <p:cBhvr>
                                        <p:cTn id="68" dur="1" fill="hold">
                                          <p:stCondLst>
                                            <p:cond delay="0"/>
                                          </p:stCondLst>
                                        </p:cTn>
                                        <p:tgtEl>
                                          <p:spTgt spid="781355"/>
                                        </p:tgtEl>
                                        <p:attrNameLst>
                                          <p:attrName>style.visibility</p:attrName>
                                        </p:attrNameLst>
                                      </p:cBhvr>
                                      <p:to>
                                        <p:strVal val="visible"/>
                                      </p:to>
                                    </p:set>
                                    <p:animEffect transition="in" filter="dissolve">
                                      <p:cBhvr>
                                        <p:cTn id="69" dur="1000"/>
                                        <p:tgtEl>
                                          <p:spTgt spid="781355"/>
                                        </p:tgtEl>
                                      </p:cBhvr>
                                    </p:animEffect>
                                  </p:childTnLst>
                                </p:cTn>
                              </p:par>
                              <p:par>
                                <p:cTn id="70" presetID="9" presetClass="entr" presetSubtype="0" fill="hold" nodeType="withEffect">
                                  <p:stCondLst>
                                    <p:cond delay="0"/>
                                  </p:stCondLst>
                                  <p:childTnLst>
                                    <p:set>
                                      <p:cBhvr>
                                        <p:cTn id="71" dur="1" fill="hold">
                                          <p:stCondLst>
                                            <p:cond delay="0"/>
                                          </p:stCondLst>
                                        </p:cTn>
                                        <p:tgtEl>
                                          <p:spTgt spid="781356"/>
                                        </p:tgtEl>
                                        <p:attrNameLst>
                                          <p:attrName>style.visibility</p:attrName>
                                        </p:attrNameLst>
                                      </p:cBhvr>
                                      <p:to>
                                        <p:strVal val="visible"/>
                                      </p:to>
                                    </p:set>
                                    <p:animEffect transition="in" filter="dissolve">
                                      <p:cBhvr>
                                        <p:cTn id="72" dur="1000"/>
                                        <p:tgtEl>
                                          <p:spTgt spid="781356"/>
                                        </p:tgtEl>
                                      </p:cBhvr>
                                    </p:animEffect>
                                  </p:childTnLst>
                                </p:cTn>
                              </p:par>
                            </p:childTnLst>
                          </p:cTn>
                        </p:par>
                        <p:par>
                          <p:cTn id="73" fill="hold" nodeType="afterGroup">
                            <p:stCondLst>
                              <p:cond delay="8500"/>
                            </p:stCondLst>
                            <p:childTnLst>
                              <p:par>
                                <p:cTn id="74" presetID="9" presetClass="entr" presetSubtype="0" fill="hold" nodeType="afterEffect">
                                  <p:stCondLst>
                                    <p:cond delay="0"/>
                                  </p:stCondLst>
                                  <p:childTnLst>
                                    <p:set>
                                      <p:cBhvr>
                                        <p:cTn id="75" dur="1" fill="hold">
                                          <p:stCondLst>
                                            <p:cond delay="0"/>
                                          </p:stCondLst>
                                        </p:cTn>
                                        <p:tgtEl>
                                          <p:spTgt spid="781357"/>
                                        </p:tgtEl>
                                        <p:attrNameLst>
                                          <p:attrName>style.visibility</p:attrName>
                                        </p:attrNameLst>
                                      </p:cBhvr>
                                      <p:to>
                                        <p:strVal val="visible"/>
                                      </p:to>
                                    </p:set>
                                    <p:animEffect transition="in" filter="dissolve">
                                      <p:cBhvr>
                                        <p:cTn id="76" dur="1000"/>
                                        <p:tgtEl>
                                          <p:spTgt spid="781357"/>
                                        </p:tgtEl>
                                      </p:cBhvr>
                                    </p:animEffect>
                                  </p:childTnLst>
                                </p:cTn>
                              </p:par>
                              <p:par>
                                <p:cTn id="77" presetID="9" presetClass="entr" presetSubtype="0" fill="hold" nodeType="withEffect">
                                  <p:stCondLst>
                                    <p:cond delay="0"/>
                                  </p:stCondLst>
                                  <p:childTnLst>
                                    <p:set>
                                      <p:cBhvr>
                                        <p:cTn id="78" dur="1" fill="hold">
                                          <p:stCondLst>
                                            <p:cond delay="0"/>
                                          </p:stCondLst>
                                        </p:cTn>
                                        <p:tgtEl>
                                          <p:spTgt spid="781359"/>
                                        </p:tgtEl>
                                        <p:attrNameLst>
                                          <p:attrName>style.visibility</p:attrName>
                                        </p:attrNameLst>
                                      </p:cBhvr>
                                      <p:to>
                                        <p:strVal val="visible"/>
                                      </p:to>
                                    </p:set>
                                    <p:animEffect transition="in" filter="dissolve">
                                      <p:cBhvr>
                                        <p:cTn id="79" dur="1000"/>
                                        <p:tgtEl>
                                          <p:spTgt spid="781359"/>
                                        </p:tgtEl>
                                      </p:cBhvr>
                                    </p:animEffect>
                                  </p:childTnLst>
                                </p:cTn>
                              </p:par>
                            </p:childTnLst>
                          </p:cTn>
                        </p:par>
                        <p:par>
                          <p:cTn id="80" fill="hold" nodeType="afterGroup">
                            <p:stCondLst>
                              <p:cond delay="9500"/>
                            </p:stCondLst>
                            <p:childTnLst>
                              <p:par>
                                <p:cTn id="81" presetID="9" presetClass="entr" presetSubtype="0" fill="hold" nodeType="afterEffect">
                                  <p:stCondLst>
                                    <p:cond delay="0"/>
                                  </p:stCondLst>
                                  <p:childTnLst>
                                    <p:set>
                                      <p:cBhvr>
                                        <p:cTn id="82" dur="1" fill="hold">
                                          <p:stCondLst>
                                            <p:cond delay="0"/>
                                          </p:stCondLst>
                                        </p:cTn>
                                        <p:tgtEl>
                                          <p:spTgt spid="781360"/>
                                        </p:tgtEl>
                                        <p:attrNameLst>
                                          <p:attrName>style.visibility</p:attrName>
                                        </p:attrNameLst>
                                      </p:cBhvr>
                                      <p:to>
                                        <p:strVal val="visible"/>
                                      </p:to>
                                    </p:set>
                                    <p:animEffect transition="in" filter="dissolve">
                                      <p:cBhvr>
                                        <p:cTn id="83" dur="1000"/>
                                        <p:tgtEl>
                                          <p:spTgt spid="781360"/>
                                        </p:tgtEl>
                                      </p:cBhvr>
                                    </p:animEffect>
                                  </p:childTnLst>
                                </p:cTn>
                              </p:par>
                              <p:par>
                                <p:cTn id="84" presetID="9" presetClass="entr" presetSubtype="0" fill="hold" nodeType="withEffect">
                                  <p:stCondLst>
                                    <p:cond delay="0"/>
                                  </p:stCondLst>
                                  <p:childTnLst>
                                    <p:set>
                                      <p:cBhvr>
                                        <p:cTn id="85" dur="1" fill="hold">
                                          <p:stCondLst>
                                            <p:cond delay="0"/>
                                          </p:stCondLst>
                                        </p:cTn>
                                        <p:tgtEl>
                                          <p:spTgt spid="781358"/>
                                        </p:tgtEl>
                                        <p:attrNameLst>
                                          <p:attrName>style.visibility</p:attrName>
                                        </p:attrNameLst>
                                      </p:cBhvr>
                                      <p:to>
                                        <p:strVal val="visible"/>
                                      </p:to>
                                    </p:set>
                                    <p:animEffect transition="in" filter="dissolve">
                                      <p:cBhvr>
                                        <p:cTn id="86" dur="1000"/>
                                        <p:tgtEl>
                                          <p:spTgt spid="781358"/>
                                        </p:tgtEl>
                                      </p:cBhvr>
                                    </p:animEffect>
                                  </p:childTnLst>
                                </p:cTn>
                              </p:par>
                            </p:childTnLst>
                          </p:cTn>
                        </p:par>
                        <p:par>
                          <p:cTn id="87" fill="hold" nodeType="afterGroup">
                            <p:stCondLst>
                              <p:cond delay="10500"/>
                            </p:stCondLst>
                            <p:childTnLst>
                              <p:par>
                                <p:cTn id="88" presetID="9" presetClass="entr" presetSubtype="0" fill="hold" nodeType="afterEffect">
                                  <p:stCondLst>
                                    <p:cond delay="0"/>
                                  </p:stCondLst>
                                  <p:childTnLst>
                                    <p:set>
                                      <p:cBhvr>
                                        <p:cTn id="89" dur="1" fill="hold">
                                          <p:stCondLst>
                                            <p:cond delay="0"/>
                                          </p:stCondLst>
                                        </p:cTn>
                                        <p:tgtEl>
                                          <p:spTgt spid="781362"/>
                                        </p:tgtEl>
                                        <p:attrNameLst>
                                          <p:attrName>style.visibility</p:attrName>
                                        </p:attrNameLst>
                                      </p:cBhvr>
                                      <p:to>
                                        <p:strVal val="visible"/>
                                      </p:to>
                                    </p:set>
                                    <p:animEffect transition="in" filter="dissolve">
                                      <p:cBhvr>
                                        <p:cTn id="90" dur="1000"/>
                                        <p:tgtEl>
                                          <p:spTgt spid="781362"/>
                                        </p:tgtEl>
                                      </p:cBhvr>
                                    </p:animEffect>
                                  </p:childTnLst>
                                </p:cTn>
                              </p:par>
                              <p:par>
                                <p:cTn id="91" presetID="9" presetClass="entr" presetSubtype="0" fill="hold" nodeType="withEffect">
                                  <p:stCondLst>
                                    <p:cond delay="0"/>
                                  </p:stCondLst>
                                  <p:childTnLst>
                                    <p:set>
                                      <p:cBhvr>
                                        <p:cTn id="92" dur="1" fill="hold">
                                          <p:stCondLst>
                                            <p:cond delay="0"/>
                                          </p:stCondLst>
                                        </p:cTn>
                                        <p:tgtEl>
                                          <p:spTgt spid="781363"/>
                                        </p:tgtEl>
                                        <p:attrNameLst>
                                          <p:attrName>style.visibility</p:attrName>
                                        </p:attrNameLst>
                                      </p:cBhvr>
                                      <p:to>
                                        <p:strVal val="visible"/>
                                      </p:to>
                                    </p:set>
                                    <p:animEffect transition="in" filter="dissolve">
                                      <p:cBhvr>
                                        <p:cTn id="93" dur="1000"/>
                                        <p:tgtEl>
                                          <p:spTgt spid="781363"/>
                                        </p:tgtEl>
                                      </p:cBhvr>
                                    </p:animEffect>
                                  </p:childTnLst>
                                </p:cTn>
                              </p:par>
                              <p:par>
                                <p:cTn id="94" presetID="9" presetClass="entr" presetSubtype="0" fill="hold" nodeType="withEffect">
                                  <p:stCondLst>
                                    <p:cond delay="0"/>
                                  </p:stCondLst>
                                  <p:childTnLst>
                                    <p:set>
                                      <p:cBhvr>
                                        <p:cTn id="95" dur="1" fill="hold">
                                          <p:stCondLst>
                                            <p:cond delay="0"/>
                                          </p:stCondLst>
                                        </p:cTn>
                                        <p:tgtEl>
                                          <p:spTgt spid="781364"/>
                                        </p:tgtEl>
                                        <p:attrNameLst>
                                          <p:attrName>style.visibility</p:attrName>
                                        </p:attrNameLst>
                                      </p:cBhvr>
                                      <p:to>
                                        <p:strVal val="visible"/>
                                      </p:to>
                                    </p:set>
                                    <p:animEffect transition="in" filter="dissolve">
                                      <p:cBhvr>
                                        <p:cTn id="96" dur="1000"/>
                                        <p:tgtEl>
                                          <p:spTgt spid="781364"/>
                                        </p:tgtEl>
                                      </p:cBhvr>
                                    </p:animEffect>
                                  </p:childTnLst>
                                </p:cTn>
                              </p:par>
                              <p:par>
                                <p:cTn id="97" presetID="9" presetClass="entr" presetSubtype="0" fill="hold" nodeType="withEffect">
                                  <p:stCondLst>
                                    <p:cond delay="0"/>
                                  </p:stCondLst>
                                  <p:childTnLst>
                                    <p:set>
                                      <p:cBhvr>
                                        <p:cTn id="98" dur="1" fill="hold">
                                          <p:stCondLst>
                                            <p:cond delay="0"/>
                                          </p:stCondLst>
                                        </p:cTn>
                                        <p:tgtEl>
                                          <p:spTgt spid="781365"/>
                                        </p:tgtEl>
                                        <p:attrNameLst>
                                          <p:attrName>style.visibility</p:attrName>
                                        </p:attrNameLst>
                                      </p:cBhvr>
                                      <p:to>
                                        <p:strVal val="visible"/>
                                      </p:to>
                                    </p:set>
                                    <p:animEffect transition="in" filter="dissolve">
                                      <p:cBhvr>
                                        <p:cTn id="99" dur="1000"/>
                                        <p:tgtEl>
                                          <p:spTgt spid="781365"/>
                                        </p:tgtEl>
                                      </p:cBhvr>
                                    </p:animEffect>
                                  </p:childTnLst>
                                </p:cTn>
                              </p:par>
                              <p:par>
                                <p:cTn id="100" presetID="9" presetClass="entr" presetSubtype="0" fill="hold" nodeType="withEffect">
                                  <p:stCondLst>
                                    <p:cond delay="0"/>
                                  </p:stCondLst>
                                  <p:childTnLst>
                                    <p:set>
                                      <p:cBhvr>
                                        <p:cTn id="101" dur="1" fill="hold">
                                          <p:stCondLst>
                                            <p:cond delay="0"/>
                                          </p:stCondLst>
                                        </p:cTn>
                                        <p:tgtEl>
                                          <p:spTgt spid="781366"/>
                                        </p:tgtEl>
                                        <p:attrNameLst>
                                          <p:attrName>style.visibility</p:attrName>
                                        </p:attrNameLst>
                                      </p:cBhvr>
                                      <p:to>
                                        <p:strVal val="visible"/>
                                      </p:to>
                                    </p:set>
                                    <p:animEffect transition="in" filter="dissolve">
                                      <p:cBhvr>
                                        <p:cTn id="102" dur="1000"/>
                                        <p:tgtEl>
                                          <p:spTgt spid="78136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0" presetClass="path" presetSubtype="0" accel="50000" decel="50000" fill="hold" nodeType="clickEffect">
                                  <p:stCondLst>
                                    <p:cond delay="0"/>
                                  </p:stCondLst>
                                  <p:childTnLst>
                                    <p:animMotion origin="layout" path="M 1.94444E-6 2.89017E-7 L 0.2507 -0.13757 " pathEditMode="relative" ptsTypes="AA">
                                      <p:cBhvr>
                                        <p:cTn id="106" dur="5000" fill="hold"/>
                                        <p:tgtEl>
                                          <p:spTgt spid="781329"/>
                                        </p:tgtEl>
                                        <p:attrNameLst>
                                          <p:attrName>ppt_x</p:attrName>
                                          <p:attrName>ppt_y</p:attrName>
                                        </p:attrNameLst>
                                      </p:cBhvr>
                                    </p:animMotion>
                                  </p:childTnLst>
                                </p:cTn>
                              </p:par>
                              <p:par>
                                <p:cTn id="107" presetID="0" presetClass="path" presetSubtype="0" accel="50000" decel="50000" fill="hold" nodeType="withEffect">
                                  <p:stCondLst>
                                    <p:cond delay="0"/>
                                  </p:stCondLst>
                                  <p:childTnLst>
                                    <p:animMotion origin="layout" path="M -0.00017 0.00092 L 0.18229 -0.08347 " pathEditMode="relative" rAng="0" ptsTypes="AA">
                                      <p:cBhvr>
                                        <p:cTn id="108" dur="5000" fill="hold"/>
                                        <p:tgtEl>
                                          <p:spTgt spid="781366"/>
                                        </p:tgtEl>
                                        <p:attrNameLst>
                                          <p:attrName>ppt_x</p:attrName>
                                          <p:attrName>ppt_y</p:attrName>
                                        </p:attrNameLst>
                                      </p:cBhvr>
                                      <p:rCtr x="9115" y="-4231"/>
                                    </p:animMotion>
                                  </p:childTnLst>
                                </p:cTn>
                              </p:par>
                            </p:childTnLst>
                          </p:cTn>
                        </p:par>
                        <p:par>
                          <p:cTn id="109" fill="hold" nodeType="afterGroup">
                            <p:stCondLst>
                              <p:cond delay="5000"/>
                            </p:stCondLst>
                            <p:childTnLst>
                              <p:par>
                                <p:cTn id="110" presetID="22" presetClass="entr" presetSubtype="8" fill="hold" grpId="0" nodeType="afterEffect">
                                  <p:stCondLst>
                                    <p:cond delay="0"/>
                                  </p:stCondLst>
                                  <p:childTnLst>
                                    <p:set>
                                      <p:cBhvr>
                                        <p:cTn id="111" dur="1" fill="hold">
                                          <p:stCondLst>
                                            <p:cond delay="0"/>
                                          </p:stCondLst>
                                        </p:cTn>
                                        <p:tgtEl>
                                          <p:spTgt spid="781368"/>
                                        </p:tgtEl>
                                        <p:attrNameLst>
                                          <p:attrName>style.visibility</p:attrName>
                                        </p:attrNameLst>
                                      </p:cBhvr>
                                      <p:to>
                                        <p:strVal val="visible"/>
                                      </p:to>
                                    </p:set>
                                    <p:animEffect transition="in" filter="wipe(left)">
                                      <p:cBhvr>
                                        <p:cTn id="112" dur="500"/>
                                        <p:tgtEl>
                                          <p:spTgt spid="781368"/>
                                        </p:tgtEl>
                                      </p:cBhvr>
                                    </p:animEffect>
                                  </p:childTnLst>
                                </p:cTn>
                              </p:par>
                            </p:childTnLst>
                          </p:cTn>
                        </p:par>
                        <p:par>
                          <p:cTn id="113" fill="hold" nodeType="afterGroup">
                            <p:stCondLst>
                              <p:cond delay="5500"/>
                            </p:stCondLst>
                            <p:childTnLst>
                              <p:par>
                                <p:cTn id="114" presetID="22" presetClass="entr" presetSubtype="1" fill="hold" grpId="0" nodeType="afterEffect">
                                  <p:stCondLst>
                                    <p:cond delay="0"/>
                                  </p:stCondLst>
                                  <p:childTnLst>
                                    <p:set>
                                      <p:cBhvr>
                                        <p:cTn id="115" dur="1" fill="hold">
                                          <p:stCondLst>
                                            <p:cond delay="0"/>
                                          </p:stCondLst>
                                        </p:cTn>
                                        <p:tgtEl>
                                          <p:spTgt spid="781369"/>
                                        </p:tgtEl>
                                        <p:attrNameLst>
                                          <p:attrName>style.visibility</p:attrName>
                                        </p:attrNameLst>
                                      </p:cBhvr>
                                      <p:to>
                                        <p:strVal val="visible"/>
                                      </p:to>
                                    </p:set>
                                    <p:animEffect transition="in" filter="wipe(up)">
                                      <p:cBhvr>
                                        <p:cTn id="116" dur="500"/>
                                        <p:tgtEl>
                                          <p:spTgt spid="781369"/>
                                        </p:tgtEl>
                                      </p:cBhvr>
                                    </p:animEffect>
                                  </p:childTnLst>
                                </p:cTn>
                              </p:par>
                            </p:childTnLst>
                          </p:cTn>
                        </p:par>
                        <p:par>
                          <p:cTn id="117" fill="hold" nodeType="afterGroup">
                            <p:stCondLst>
                              <p:cond delay="6000"/>
                            </p:stCondLst>
                            <p:childTnLst>
                              <p:par>
                                <p:cTn id="118" presetID="9" presetClass="entr" presetSubtype="0" fill="hold" grpId="0" nodeType="afterEffect">
                                  <p:stCondLst>
                                    <p:cond delay="0"/>
                                  </p:stCondLst>
                                  <p:childTnLst>
                                    <p:set>
                                      <p:cBhvr>
                                        <p:cTn id="119" dur="1" fill="hold">
                                          <p:stCondLst>
                                            <p:cond delay="0"/>
                                          </p:stCondLst>
                                        </p:cTn>
                                        <p:tgtEl>
                                          <p:spTgt spid="781371"/>
                                        </p:tgtEl>
                                        <p:attrNameLst>
                                          <p:attrName>style.visibility</p:attrName>
                                        </p:attrNameLst>
                                      </p:cBhvr>
                                      <p:to>
                                        <p:strVal val="visible"/>
                                      </p:to>
                                    </p:set>
                                    <p:animEffect transition="in" filter="dissolve">
                                      <p:cBhvr>
                                        <p:cTn id="120" dur="500"/>
                                        <p:tgtEl>
                                          <p:spTgt spid="781371"/>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781370"/>
                                        </p:tgtEl>
                                        <p:attrNameLst>
                                          <p:attrName>style.visibility</p:attrName>
                                        </p:attrNameLst>
                                      </p:cBhvr>
                                      <p:to>
                                        <p:strVal val="visible"/>
                                      </p:to>
                                    </p:set>
                                    <p:animEffect transition="in" filter="dissolve">
                                      <p:cBhvr>
                                        <p:cTn id="123" dur="500"/>
                                        <p:tgtEl>
                                          <p:spTgt spid="781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68" grpId="0"/>
      <p:bldP spid="781369" grpId="0" animBg="1"/>
      <p:bldP spid="781370" grpId="0"/>
      <p:bldP spid="7813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2861159" y="70709"/>
            <a:ext cx="7467600" cy="983326"/>
          </a:xfrm>
        </p:spPr>
        <p:txBody>
          <a:bodyPr/>
          <a:lstStyle/>
          <a:p>
            <a:r>
              <a:rPr lang="cs-CZ" altLang="zh-CN" sz="4000" b="1" dirty="0">
                <a:solidFill>
                  <a:schemeClr val="tx1"/>
                </a:solidFill>
              </a:rPr>
              <a:t>Časová hodnota peněz</a:t>
            </a:r>
            <a:endParaRPr lang="cs-CZ" sz="4000" b="1" dirty="0">
              <a:solidFill>
                <a:schemeClr val="tx1"/>
              </a:solidFill>
            </a:endParaRPr>
          </a:p>
        </p:txBody>
      </p:sp>
      <p:sp>
        <p:nvSpPr>
          <p:cNvPr id="766979" name="Rectangle 3"/>
          <p:cNvSpPr>
            <a:spLocks noGrp="1" noChangeArrowheads="1"/>
          </p:cNvSpPr>
          <p:nvPr>
            <p:ph type="body" idx="1"/>
          </p:nvPr>
        </p:nvSpPr>
        <p:spPr>
          <a:xfrm>
            <a:off x="323528" y="1124744"/>
            <a:ext cx="8568952" cy="5616624"/>
          </a:xfrm>
        </p:spPr>
        <p:txBody>
          <a:bodyPr/>
          <a:lstStyle/>
          <a:p>
            <a:pPr algn="just">
              <a:lnSpc>
                <a:spcPct val="90000"/>
              </a:lnSpc>
              <a:buFont typeface="Wingdings" pitchFamily="2" charset="2"/>
              <a:buNone/>
            </a:pPr>
            <a:r>
              <a:rPr lang="cs-CZ" altLang="zh-CN" b="1" dirty="0">
                <a:solidFill>
                  <a:schemeClr val="hlink"/>
                </a:solidFill>
                <a:latin typeface="Times New Roman" pitchFamily="18" charset="0"/>
                <a:cs typeface="Times New Roman" pitchFamily="18" charset="0"/>
              </a:rPr>
              <a:t>Budoucí hodnota peněz (BH) </a:t>
            </a:r>
          </a:p>
          <a:p>
            <a:pPr algn="just">
              <a:lnSpc>
                <a:spcPct val="90000"/>
              </a:lnSpc>
            </a:pPr>
            <a:r>
              <a:rPr lang="cs-CZ" altLang="zh-CN" sz="2800" dirty="0">
                <a:latin typeface="Times New Roman" pitchFamily="18" charset="0"/>
                <a:cs typeface="Times New Roman" pitchFamily="18" charset="0"/>
              </a:rPr>
              <a:t>BH představuje částku, kterou budeme mít za určitou dobu v budoucnu, jestliže do něčeho vložíme své peníze. </a:t>
            </a:r>
          </a:p>
          <a:p>
            <a:pPr algn="just">
              <a:lnSpc>
                <a:spcPct val="90000"/>
              </a:lnSpc>
            </a:pPr>
            <a:endParaRPr lang="cs-CZ" altLang="zh-CN" sz="2800" dirty="0">
              <a:latin typeface="Times New Roman" pitchFamily="18" charset="0"/>
              <a:cs typeface="Times New Roman" pitchFamily="18" charset="0"/>
            </a:endParaRPr>
          </a:p>
          <a:p>
            <a:pPr algn="just">
              <a:lnSpc>
                <a:spcPct val="90000"/>
              </a:lnSpc>
            </a:pPr>
            <a:r>
              <a:rPr lang="cs-CZ" altLang="zh-CN" sz="2400" dirty="0">
                <a:latin typeface="Times New Roman" pitchFamily="18" charset="0"/>
                <a:cs typeface="Times New Roman" pitchFamily="18" charset="0"/>
              </a:rPr>
              <a:t>Příklad – o exklusivitu na celoroční služby naší bezpečnostní agentury mají zájem 2 zákazníci. 1. nabízí v hotovosti ihned 2 000 000 Kč, 2. zájemce nabízí 1 000 000 ihned a 1 050 000 Kč po dodávce služeb na konci roku. Utržené peníze můžeme uložit na termínovaný účet s úrokovou mírou 5 % </a:t>
            </a:r>
            <a:r>
              <a:rPr lang="cs-CZ" altLang="zh-CN" sz="2400" dirty="0" err="1">
                <a:latin typeface="Times New Roman" pitchFamily="18" charset="0"/>
                <a:cs typeface="Times New Roman" pitchFamily="18" charset="0"/>
              </a:rPr>
              <a:t>p.a</a:t>
            </a:r>
            <a:r>
              <a:rPr lang="cs-CZ" altLang="zh-CN" sz="2400" dirty="0">
                <a:latin typeface="Times New Roman" pitchFamily="18" charset="0"/>
                <a:cs typeface="Times New Roman" pitchFamily="18" charset="0"/>
              </a:rPr>
              <a:t>. Koho zvolíme?</a:t>
            </a:r>
          </a:p>
          <a:p>
            <a:pPr algn="just">
              <a:lnSpc>
                <a:spcPct val="90000"/>
              </a:lnSpc>
            </a:pPr>
            <a:r>
              <a:rPr lang="cs-CZ" sz="2400" dirty="0">
                <a:latin typeface="Times New Roman" pitchFamily="18" charset="0"/>
                <a:cs typeface="Times New Roman" pitchFamily="18" charset="0"/>
              </a:rPr>
              <a:t>Řešení: </a:t>
            </a:r>
          </a:p>
          <a:p>
            <a:pPr marL="400050" lvl="1" indent="0" algn="just">
              <a:lnSpc>
                <a:spcPct val="90000"/>
              </a:lnSpc>
              <a:buNone/>
            </a:pPr>
            <a:r>
              <a:rPr lang="cs-CZ" sz="2400" dirty="0">
                <a:latin typeface="Times New Roman" pitchFamily="18" charset="0"/>
                <a:ea typeface="+mn-ea"/>
                <a:cs typeface="Times New Roman" pitchFamily="18" charset="0"/>
              </a:rPr>
              <a:t>Z hlediska časové hodnoty peněz je to jedno, koho zvolíme. Jak je to možné?</a:t>
            </a:r>
          </a:p>
          <a:p>
            <a:pPr algn="just">
              <a:lnSpc>
                <a:spcPct val="90000"/>
              </a:lnSpc>
            </a:pPr>
            <a:r>
              <a:rPr lang="cs-CZ" sz="2400" dirty="0">
                <a:latin typeface="Times New Roman" pitchFamily="18" charset="0"/>
                <a:cs typeface="Times New Roman" pitchFamily="18" charset="0"/>
              </a:rPr>
              <a:t>BH1 = 2 x 1,05</a:t>
            </a:r>
            <a:r>
              <a:rPr lang="cs-CZ" sz="2400" baseline="30000" dirty="0">
                <a:latin typeface="Times New Roman" pitchFamily="18" charset="0"/>
                <a:cs typeface="Times New Roman" pitchFamily="18" charset="0"/>
              </a:rPr>
              <a:t>2</a:t>
            </a:r>
            <a:r>
              <a:rPr lang="cs-CZ" sz="2400" dirty="0">
                <a:latin typeface="Times New Roman" pitchFamily="18" charset="0"/>
                <a:cs typeface="Times New Roman" pitchFamily="18" charset="0"/>
              </a:rPr>
              <a:t> = </a:t>
            </a:r>
            <a:r>
              <a:rPr lang="cs-CZ" sz="2400" b="1" dirty="0">
                <a:latin typeface="Times New Roman" pitchFamily="18" charset="0"/>
                <a:cs typeface="Times New Roman" pitchFamily="18" charset="0"/>
              </a:rPr>
              <a:t>2,205 mil. Kč</a:t>
            </a:r>
          </a:p>
          <a:p>
            <a:pPr algn="just">
              <a:lnSpc>
                <a:spcPct val="90000"/>
              </a:lnSpc>
            </a:pPr>
            <a:r>
              <a:rPr lang="cs-CZ" sz="2400" dirty="0">
                <a:latin typeface="Times New Roman" pitchFamily="18" charset="0"/>
                <a:cs typeface="Times New Roman" pitchFamily="18" charset="0"/>
              </a:rPr>
              <a:t>BH2 = 1 x 1,05</a:t>
            </a:r>
            <a:r>
              <a:rPr lang="cs-CZ" sz="2400" baseline="30000" dirty="0">
                <a:latin typeface="Times New Roman" pitchFamily="18" charset="0"/>
                <a:cs typeface="Times New Roman" pitchFamily="18" charset="0"/>
              </a:rPr>
              <a:t>2 </a:t>
            </a:r>
            <a:r>
              <a:rPr lang="cs-CZ" sz="2400" dirty="0">
                <a:latin typeface="Times New Roman" pitchFamily="18" charset="0"/>
                <a:cs typeface="Times New Roman" pitchFamily="18" charset="0"/>
              </a:rPr>
              <a:t>+ 1.05 x 1,05 = </a:t>
            </a:r>
            <a:r>
              <a:rPr lang="cs-CZ" sz="2400" b="1" dirty="0">
                <a:latin typeface="Times New Roman" pitchFamily="18" charset="0"/>
                <a:cs typeface="Times New Roman" pitchFamily="18" charset="0"/>
              </a:rPr>
              <a:t>2,205 mil. Kč</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3" name="Objekt 2"/>
          <p:cNvGraphicFramePr>
            <a:graphicFrameLocks noChangeAspect="1"/>
          </p:cNvGraphicFramePr>
          <p:nvPr/>
        </p:nvGraphicFramePr>
        <p:xfrm>
          <a:off x="2555776" y="2420888"/>
          <a:ext cx="3168352" cy="671939"/>
        </p:xfrm>
        <a:graphic>
          <a:graphicData uri="http://schemas.openxmlformats.org/presentationml/2006/ole">
            <mc:AlternateContent xmlns:mc="http://schemas.openxmlformats.org/markup-compatibility/2006">
              <mc:Choice xmlns:v="urn:schemas-microsoft-com:vml" Requires="v">
                <p:oleObj spid="_x0000_s10251" name="Rovnice" r:id="rId4" imgW="1130040" imgH="241200" progId="Equation.3">
                  <p:embed/>
                </p:oleObj>
              </mc:Choice>
              <mc:Fallback>
                <p:oleObj name="Rovnice" r:id="rId4" imgW="1130040" imgH="241200" progId="Equation.3">
                  <p:embed/>
                  <p:pic>
                    <p:nvPicPr>
                      <p:cNvPr id="3" name="Objekt 2"/>
                      <p:cNvPicPr>
                        <a:picLocks noChangeAspect="1" noChangeArrowheads="1"/>
                      </p:cNvPicPr>
                      <p:nvPr/>
                    </p:nvPicPr>
                    <p:blipFill>
                      <a:blip r:embed="rId5"/>
                      <a:srcRect/>
                      <a:stretch>
                        <a:fillRect/>
                      </a:stretch>
                    </p:blipFill>
                    <p:spPr bwMode="auto">
                      <a:xfrm>
                        <a:off x="2555776" y="2420888"/>
                        <a:ext cx="3168352" cy="671939"/>
                      </a:xfrm>
                      <a:prstGeom prst="rect">
                        <a:avLst/>
                      </a:prstGeom>
                      <a:noFill/>
                    </p:spPr>
                  </p:pic>
                </p:oleObj>
              </mc:Fallback>
            </mc:AlternateContent>
          </a:graphicData>
        </a:graphic>
      </p:graphicFrame>
    </p:spTree>
    <p:extLst>
      <p:ext uri="{BB962C8B-B14F-4D97-AF65-F5344CB8AC3E}">
        <p14:creationId xmlns:p14="http://schemas.microsoft.com/office/powerpoint/2010/main" val="67981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697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66979">
                                            <p:txEl>
                                              <p:pRg st="6" end="6"/>
                                            </p:txEl>
                                          </p:spTgt>
                                        </p:tgtEl>
                                        <p:attrNameLst>
                                          <p:attrName>style.visibility</p:attrName>
                                        </p:attrNameLst>
                                      </p:cBhvr>
                                      <p:to>
                                        <p:strVal val="visible"/>
                                      </p:to>
                                    </p:set>
                                    <p:animEffect transition="in" filter="fade">
                                      <p:cBhvr>
                                        <p:cTn id="11" dur="500"/>
                                        <p:tgtEl>
                                          <p:spTgt spid="766979">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66979">
                                            <p:txEl>
                                              <p:pRg st="7" end="7"/>
                                            </p:txEl>
                                          </p:spTgt>
                                        </p:tgtEl>
                                        <p:attrNameLst>
                                          <p:attrName>style.visibility</p:attrName>
                                        </p:attrNameLst>
                                      </p:cBhvr>
                                      <p:to>
                                        <p:strVal val="visible"/>
                                      </p:to>
                                    </p:set>
                                    <p:animEffect transition="in" filter="fade">
                                      <p:cBhvr>
                                        <p:cTn id="16" dur="500"/>
                                        <p:tgtEl>
                                          <p:spTgt spid="7669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p:txBody>
          <a:bodyPr/>
          <a:lstStyle/>
          <a:p>
            <a:r>
              <a:rPr lang="cs-CZ"/>
              <a:t>Budoucí hodnota peněz</a:t>
            </a:r>
          </a:p>
        </p:txBody>
      </p:sp>
      <p:sp>
        <p:nvSpPr>
          <p:cNvPr id="770051" name="Text Box 3"/>
          <p:cNvSpPr txBox="1">
            <a:spLocks noChangeArrowheads="1"/>
          </p:cNvSpPr>
          <p:nvPr/>
        </p:nvSpPr>
        <p:spPr bwMode="auto">
          <a:xfrm>
            <a:off x="3722688" y="3806279"/>
            <a:ext cx="796925" cy="573087"/>
          </a:xfrm>
          <a:prstGeom prst="rect">
            <a:avLst/>
          </a:prstGeom>
          <a:solidFill>
            <a:srgbClr val="CCFFCC"/>
          </a:solidFill>
          <a:ln w="9525">
            <a:solidFill>
              <a:srgbClr val="000000"/>
            </a:solidFill>
            <a:miter lim="800000"/>
            <a:headEnd/>
            <a:tailEnd/>
          </a:ln>
        </p:spPr>
        <p:txBody>
          <a:bodyPr/>
          <a:lstStyle/>
          <a:p>
            <a:pPr algn="ctr"/>
            <a:r>
              <a:rPr kumimoji="1" lang="cs-CZ" sz="1400">
                <a:solidFill>
                  <a:srgbClr val="1F4081"/>
                </a:solidFill>
                <a:latin typeface="Comic Sans MS" pitchFamily="66" charset="0"/>
              </a:rPr>
              <a:t>BHCF</a:t>
            </a:r>
            <a:r>
              <a:rPr kumimoji="1" lang="cs-CZ" sz="1400" baseline="-25000">
                <a:solidFill>
                  <a:srgbClr val="1F4081"/>
                </a:solidFill>
                <a:latin typeface="Comic Sans MS" pitchFamily="66" charset="0"/>
              </a:rPr>
              <a:t>1</a:t>
            </a:r>
          </a:p>
          <a:p>
            <a:pPr algn="ctr"/>
            <a:r>
              <a:rPr kumimoji="1" lang="cs-CZ" sz="1400">
                <a:solidFill>
                  <a:srgbClr val="1F4081"/>
                </a:solidFill>
                <a:latin typeface="Comic Sans MS" pitchFamily="66" charset="0"/>
              </a:rPr>
              <a:t>110</a:t>
            </a:r>
          </a:p>
        </p:txBody>
      </p:sp>
      <p:sp>
        <p:nvSpPr>
          <p:cNvPr id="770052" name="Text Box 4"/>
          <p:cNvSpPr txBox="1">
            <a:spLocks noChangeArrowheads="1"/>
          </p:cNvSpPr>
          <p:nvPr/>
        </p:nvSpPr>
        <p:spPr bwMode="auto">
          <a:xfrm>
            <a:off x="4689475" y="3601491"/>
            <a:ext cx="793750" cy="588963"/>
          </a:xfrm>
          <a:prstGeom prst="rect">
            <a:avLst/>
          </a:prstGeom>
          <a:solidFill>
            <a:srgbClr val="CCFFCC"/>
          </a:solidFill>
          <a:ln w="9525">
            <a:solidFill>
              <a:srgbClr val="000000"/>
            </a:solidFill>
            <a:miter lim="800000"/>
            <a:headEnd/>
            <a:tailEnd/>
          </a:ln>
        </p:spPr>
        <p:txBody>
          <a:bodyPr/>
          <a:lstStyle/>
          <a:p>
            <a:pPr algn="ctr"/>
            <a:r>
              <a:rPr kumimoji="1" lang="cs-CZ" sz="1400">
                <a:solidFill>
                  <a:srgbClr val="1F4081"/>
                </a:solidFill>
                <a:latin typeface="Comic Sans MS" pitchFamily="66" charset="0"/>
              </a:rPr>
              <a:t>BHCF</a:t>
            </a:r>
            <a:r>
              <a:rPr kumimoji="1" lang="cs-CZ" sz="1400" baseline="-25000">
                <a:solidFill>
                  <a:srgbClr val="1F4081"/>
                </a:solidFill>
                <a:latin typeface="Comic Sans MS" pitchFamily="66" charset="0"/>
              </a:rPr>
              <a:t>2</a:t>
            </a:r>
          </a:p>
          <a:p>
            <a:pPr algn="ctr"/>
            <a:r>
              <a:rPr kumimoji="1" lang="cs-CZ" sz="1400">
                <a:solidFill>
                  <a:srgbClr val="1F4081"/>
                </a:solidFill>
                <a:latin typeface="Comic Sans MS" pitchFamily="66" charset="0"/>
              </a:rPr>
              <a:t>121</a:t>
            </a:r>
          </a:p>
        </p:txBody>
      </p:sp>
      <p:sp>
        <p:nvSpPr>
          <p:cNvPr id="770053" name="Text Box 5"/>
          <p:cNvSpPr txBox="1">
            <a:spLocks noChangeArrowheads="1"/>
          </p:cNvSpPr>
          <p:nvPr/>
        </p:nvSpPr>
        <p:spPr bwMode="auto">
          <a:xfrm>
            <a:off x="5595938" y="3461791"/>
            <a:ext cx="793750" cy="615950"/>
          </a:xfrm>
          <a:prstGeom prst="rect">
            <a:avLst/>
          </a:prstGeom>
          <a:solidFill>
            <a:srgbClr val="CCFFCC"/>
          </a:solidFill>
          <a:ln w="9525">
            <a:solidFill>
              <a:srgbClr val="000000"/>
            </a:solidFill>
            <a:miter lim="800000"/>
            <a:headEnd/>
            <a:tailEnd/>
          </a:ln>
        </p:spPr>
        <p:txBody>
          <a:bodyPr/>
          <a:lstStyle/>
          <a:p>
            <a:pPr algn="ctr"/>
            <a:r>
              <a:rPr kumimoji="1" lang="cs-CZ" sz="1400">
                <a:solidFill>
                  <a:srgbClr val="1F4081"/>
                </a:solidFill>
                <a:latin typeface="Comic Sans MS" pitchFamily="66" charset="0"/>
              </a:rPr>
              <a:t>BHCF</a:t>
            </a:r>
            <a:r>
              <a:rPr kumimoji="1" lang="cs-CZ" sz="1400" baseline="-25000">
                <a:solidFill>
                  <a:srgbClr val="1F4081"/>
                </a:solidFill>
                <a:latin typeface="Comic Sans MS" pitchFamily="66" charset="0"/>
              </a:rPr>
              <a:t>3</a:t>
            </a:r>
          </a:p>
          <a:p>
            <a:pPr algn="ctr"/>
            <a:r>
              <a:rPr kumimoji="1" lang="cs-CZ" sz="1400">
                <a:solidFill>
                  <a:srgbClr val="1F4081"/>
                </a:solidFill>
                <a:latin typeface="Comic Sans MS" pitchFamily="66" charset="0"/>
              </a:rPr>
              <a:t>133,1</a:t>
            </a:r>
          </a:p>
        </p:txBody>
      </p:sp>
      <p:sp>
        <p:nvSpPr>
          <p:cNvPr id="770054" name="Text Box 6"/>
          <p:cNvSpPr txBox="1">
            <a:spLocks noChangeArrowheads="1"/>
          </p:cNvSpPr>
          <p:nvPr/>
        </p:nvSpPr>
        <p:spPr bwMode="auto">
          <a:xfrm>
            <a:off x="6532563" y="3299866"/>
            <a:ext cx="825500" cy="617538"/>
          </a:xfrm>
          <a:prstGeom prst="rect">
            <a:avLst/>
          </a:prstGeom>
          <a:solidFill>
            <a:srgbClr val="CCFFCC"/>
          </a:solidFill>
          <a:ln w="9525">
            <a:solidFill>
              <a:srgbClr val="000000"/>
            </a:solidFill>
            <a:miter lim="800000"/>
            <a:headEnd/>
            <a:tailEnd/>
          </a:ln>
        </p:spPr>
        <p:txBody>
          <a:bodyPr/>
          <a:lstStyle/>
          <a:p>
            <a:pPr algn="ctr"/>
            <a:r>
              <a:rPr kumimoji="1" lang="cs-CZ" sz="1400">
                <a:solidFill>
                  <a:srgbClr val="1F4081"/>
                </a:solidFill>
                <a:latin typeface="Comic Sans MS" pitchFamily="66" charset="0"/>
              </a:rPr>
              <a:t>BHCF</a:t>
            </a:r>
            <a:r>
              <a:rPr kumimoji="1" lang="cs-CZ" sz="1400" baseline="-25000">
                <a:solidFill>
                  <a:srgbClr val="1F4081"/>
                </a:solidFill>
                <a:latin typeface="Comic Sans MS" pitchFamily="66" charset="0"/>
              </a:rPr>
              <a:t>4</a:t>
            </a:r>
          </a:p>
          <a:p>
            <a:pPr algn="ctr"/>
            <a:r>
              <a:rPr kumimoji="1" lang="cs-CZ" sz="1400">
                <a:solidFill>
                  <a:srgbClr val="1F4081"/>
                </a:solidFill>
                <a:latin typeface="Comic Sans MS" pitchFamily="66" charset="0"/>
              </a:rPr>
              <a:t>146,41</a:t>
            </a:r>
          </a:p>
        </p:txBody>
      </p:sp>
      <p:sp>
        <p:nvSpPr>
          <p:cNvPr id="770055" name="Line 7"/>
          <p:cNvSpPr>
            <a:spLocks noChangeShapeType="1"/>
          </p:cNvSpPr>
          <p:nvPr/>
        </p:nvSpPr>
        <p:spPr bwMode="auto">
          <a:xfrm>
            <a:off x="755650" y="5168354"/>
            <a:ext cx="66373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70056" name="Line 8"/>
          <p:cNvSpPr>
            <a:spLocks noChangeShapeType="1"/>
          </p:cNvSpPr>
          <p:nvPr/>
        </p:nvSpPr>
        <p:spPr bwMode="auto">
          <a:xfrm flipV="1">
            <a:off x="1308100" y="1302791"/>
            <a:ext cx="0" cy="48625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70057" name="Text Box 9"/>
          <p:cNvSpPr txBox="1">
            <a:spLocks noChangeArrowheads="1"/>
          </p:cNvSpPr>
          <p:nvPr/>
        </p:nvSpPr>
        <p:spPr bwMode="auto">
          <a:xfrm>
            <a:off x="2051050" y="5323929"/>
            <a:ext cx="54086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dirty="0">
                <a:latin typeface="Times New Roman" pitchFamily="18" charset="0"/>
              </a:rPr>
              <a:t>          2010          2011         2012         2013        2014	       čas</a:t>
            </a:r>
          </a:p>
        </p:txBody>
      </p:sp>
      <p:sp>
        <p:nvSpPr>
          <p:cNvPr id="770058" name="Text Box 10"/>
          <p:cNvSpPr txBox="1">
            <a:spLocks noChangeArrowheads="1"/>
          </p:cNvSpPr>
          <p:nvPr/>
        </p:nvSpPr>
        <p:spPr bwMode="auto">
          <a:xfrm>
            <a:off x="755650" y="1218654"/>
            <a:ext cx="6143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cs-CZ">
                <a:latin typeface="Times New Roman" pitchFamily="18" charset="0"/>
              </a:rPr>
              <a:t>Kč</a:t>
            </a:r>
          </a:p>
        </p:txBody>
      </p:sp>
      <p:sp>
        <p:nvSpPr>
          <p:cNvPr id="770059" name="Text Box 11"/>
          <p:cNvSpPr txBox="1">
            <a:spLocks noChangeArrowheads="1"/>
          </p:cNvSpPr>
          <p:nvPr/>
        </p:nvSpPr>
        <p:spPr bwMode="auto">
          <a:xfrm>
            <a:off x="833438" y="3717379"/>
            <a:ext cx="430212"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cs-CZ">
                <a:latin typeface="Times New Roman" pitchFamily="18" charset="0"/>
              </a:rPr>
              <a:t>+</a:t>
            </a: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r>
              <a:rPr kumimoji="1" lang="cs-CZ">
                <a:latin typeface="Times New Roman" pitchFamily="18" charset="0"/>
              </a:rPr>
              <a:t>-</a:t>
            </a:r>
          </a:p>
        </p:txBody>
      </p:sp>
      <p:sp>
        <p:nvSpPr>
          <p:cNvPr id="770060" name="Text Box 12"/>
          <p:cNvSpPr txBox="1">
            <a:spLocks noChangeArrowheads="1"/>
          </p:cNvSpPr>
          <p:nvPr/>
        </p:nvSpPr>
        <p:spPr bwMode="auto">
          <a:xfrm>
            <a:off x="3046413" y="1071016"/>
            <a:ext cx="5934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cs-CZ" sz="1400">
                <a:latin typeface="Comic Sans MS" pitchFamily="66" charset="0"/>
              </a:rPr>
              <a:t>úroková míra (nejlepší dostupná míra zhodnocení peněz)  = 10 % p.a.</a:t>
            </a:r>
          </a:p>
        </p:txBody>
      </p:sp>
      <p:sp>
        <p:nvSpPr>
          <p:cNvPr id="770061" name="Text Box 13"/>
          <p:cNvSpPr txBox="1">
            <a:spLocks noChangeArrowheads="1"/>
          </p:cNvSpPr>
          <p:nvPr/>
        </p:nvSpPr>
        <p:spPr bwMode="auto">
          <a:xfrm>
            <a:off x="3275856" y="2829891"/>
            <a:ext cx="1331913" cy="909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400" dirty="0">
                <a:latin typeface="Times New Roman" pitchFamily="18" charset="0"/>
              </a:rPr>
              <a:t>BHCF</a:t>
            </a:r>
            <a:r>
              <a:rPr kumimoji="1" lang="cs-CZ" sz="1400" baseline="-25000" dirty="0">
                <a:latin typeface="Times New Roman" pitchFamily="18" charset="0"/>
              </a:rPr>
              <a:t>1</a:t>
            </a:r>
            <a:r>
              <a:rPr kumimoji="1" lang="cs-CZ" sz="1400" dirty="0">
                <a:latin typeface="Times New Roman" pitchFamily="18" charset="0"/>
              </a:rPr>
              <a:t> = </a:t>
            </a:r>
          </a:p>
          <a:p>
            <a:pPr algn="ctr"/>
            <a:r>
              <a:rPr kumimoji="1" lang="cs-CZ" sz="1400" dirty="0">
                <a:latin typeface="Times New Roman" pitchFamily="18" charset="0"/>
              </a:rPr>
              <a:t>100 + 100 * 0,1 = 100 * 1,1 =</a:t>
            </a:r>
          </a:p>
          <a:p>
            <a:pPr algn="ctr"/>
            <a:r>
              <a:rPr kumimoji="1" lang="cs-CZ" sz="1400" b="1" dirty="0">
                <a:solidFill>
                  <a:srgbClr val="FF0000"/>
                </a:solidFill>
                <a:latin typeface="Times New Roman" pitchFamily="18" charset="0"/>
              </a:rPr>
              <a:t>100 * (1+0,1)</a:t>
            </a:r>
            <a:r>
              <a:rPr kumimoji="1" lang="cs-CZ" sz="1400" b="1" baseline="30000" dirty="0">
                <a:solidFill>
                  <a:srgbClr val="FF0000"/>
                </a:solidFill>
                <a:latin typeface="Times New Roman" pitchFamily="18" charset="0"/>
              </a:rPr>
              <a:t>1</a:t>
            </a:r>
          </a:p>
        </p:txBody>
      </p:sp>
      <p:sp>
        <p:nvSpPr>
          <p:cNvPr id="770062" name="Text Box 14"/>
          <p:cNvSpPr txBox="1">
            <a:spLocks noChangeArrowheads="1"/>
          </p:cNvSpPr>
          <p:nvPr/>
        </p:nvSpPr>
        <p:spPr bwMode="auto">
          <a:xfrm>
            <a:off x="4418013" y="2166391"/>
            <a:ext cx="1244600" cy="1184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400" dirty="0">
                <a:latin typeface="Times New Roman" pitchFamily="18" charset="0"/>
              </a:rPr>
              <a:t>BHCF</a:t>
            </a:r>
            <a:r>
              <a:rPr kumimoji="1" lang="cs-CZ" sz="1400" baseline="-25000" dirty="0">
                <a:latin typeface="Times New Roman" pitchFamily="18" charset="0"/>
              </a:rPr>
              <a:t>2</a:t>
            </a:r>
            <a:r>
              <a:rPr kumimoji="1" lang="cs-CZ" sz="1400" dirty="0">
                <a:latin typeface="Times New Roman" pitchFamily="18" charset="0"/>
              </a:rPr>
              <a:t> = </a:t>
            </a:r>
          </a:p>
          <a:p>
            <a:pPr algn="ctr"/>
            <a:r>
              <a:rPr kumimoji="1" lang="cs-CZ" sz="1400" dirty="0">
                <a:latin typeface="Times New Roman" pitchFamily="18" charset="0"/>
              </a:rPr>
              <a:t>100 *1,1 *1,1 = 100 * 1,1</a:t>
            </a:r>
            <a:r>
              <a:rPr kumimoji="1" lang="cs-CZ" sz="1400" baseline="30000" dirty="0">
                <a:latin typeface="Times New Roman" pitchFamily="18" charset="0"/>
              </a:rPr>
              <a:t>2</a:t>
            </a:r>
            <a:r>
              <a:rPr kumimoji="1" lang="cs-CZ" sz="1400" dirty="0">
                <a:latin typeface="Times New Roman" pitchFamily="18" charset="0"/>
              </a:rPr>
              <a:t> = </a:t>
            </a:r>
            <a:r>
              <a:rPr kumimoji="1" lang="cs-CZ" sz="1400" b="1" dirty="0">
                <a:solidFill>
                  <a:srgbClr val="FF0000"/>
                </a:solidFill>
                <a:latin typeface="Times New Roman" pitchFamily="18" charset="0"/>
              </a:rPr>
              <a:t>100 * (1+0,1)</a:t>
            </a:r>
            <a:r>
              <a:rPr kumimoji="1" lang="cs-CZ" sz="1400" b="1" baseline="30000" dirty="0">
                <a:solidFill>
                  <a:srgbClr val="FF0000"/>
                </a:solidFill>
                <a:latin typeface="Times New Roman" pitchFamily="18" charset="0"/>
              </a:rPr>
              <a:t>2</a:t>
            </a:r>
          </a:p>
        </p:txBody>
      </p:sp>
      <p:sp>
        <p:nvSpPr>
          <p:cNvPr id="770063" name="Text Box 15"/>
          <p:cNvSpPr txBox="1">
            <a:spLocks noChangeArrowheads="1"/>
          </p:cNvSpPr>
          <p:nvPr/>
        </p:nvSpPr>
        <p:spPr bwMode="auto">
          <a:xfrm>
            <a:off x="5086350" y="1740401"/>
            <a:ext cx="2005930" cy="8631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400" dirty="0">
                <a:latin typeface="Times New Roman" pitchFamily="18" charset="0"/>
              </a:rPr>
              <a:t>BHCF</a:t>
            </a:r>
            <a:r>
              <a:rPr kumimoji="1" lang="cs-CZ" sz="1400" baseline="-25000" dirty="0">
                <a:latin typeface="Times New Roman" pitchFamily="18" charset="0"/>
              </a:rPr>
              <a:t>3</a:t>
            </a:r>
            <a:r>
              <a:rPr kumimoji="1" lang="cs-CZ" sz="1400" dirty="0">
                <a:latin typeface="Times New Roman" pitchFamily="18" charset="0"/>
              </a:rPr>
              <a:t> =</a:t>
            </a:r>
          </a:p>
          <a:p>
            <a:pPr algn="ctr"/>
            <a:r>
              <a:rPr kumimoji="1" lang="cs-CZ" sz="1400" dirty="0">
                <a:latin typeface="Times New Roman" pitchFamily="18" charset="0"/>
              </a:rPr>
              <a:t>100 * 1,1 * 1,1 * 1,1 = 100 * 1,1</a:t>
            </a:r>
            <a:r>
              <a:rPr kumimoji="1" lang="cs-CZ" sz="1400" baseline="30000" dirty="0">
                <a:latin typeface="Times New Roman" pitchFamily="18" charset="0"/>
              </a:rPr>
              <a:t>3</a:t>
            </a:r>
            <a:r>
              <a:rPr kumimoji="1" lang="cs-CZ" sz="1400" dirty="0">
                <a:latin typeface="Times New Roman" pitchFamily="18" charset="0"/>
              </a:rPr>
              <a:t> = </a:t>
            </a:r>
          </a:p>
          <a:p>
            <a:pPr algn="ctr"/>
            <a:r>
              <a:rPr kumimoji="1" lang="cs-CZ" sz="1400" b="1" dirty="0">
                <a:solidFill>
                  <a:srgbClr val="FF0000"/>
                </a:solidFill>
                <a:latin typeface="Times New Roman" pitchFamily="18" charset="0"/>
              </a:rPr>
              <a:t>100 * (1+0,1)</a:t>
            </a:r>
            <a:r>
              <a:rPr kumimoji="1" lang="cs-CZ" sz="1400" b="1" baseline="30000" dirty="0">
                <a:solidFill>
                  <a:srgbClr val="FF0000"/>
                </a:solidFill>
                <a:latin typeface="Times New Roman" pitchFamily="18" charset="0"/>
              </a:rPr>
              <a:t>3</a:t>
            </a:r>
          </a:p>
        </p:txBody>
      </p:sp>
      <p:sp>
        <p:nvSpPr>
          <p:cNvPr id="770064" name="Text Box 16"/>
          <p:cNvSpPr txBox="1">
            <a:spLocks noChangeArrowheads="1"/>
          </p:cNvSpPr>
          <p:nvPr/>
        </p:nvSpPr>
        <p:spPr bwMode="auto">
          <a:xfrm>
            <a:off x="6532563" y="1579598"/>
            <a:ext cx="2217737" cy="10239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400" dirty="0">
                <a:latin typeface="Times New Roman" pitchFamily="18" charset="0"/>
              </a:rPr>
              <a:t>BHCF</a:t>
            </a:r>
            <a:r>
              <a:rPr kumimoji="1" lang="cs-CZ" sz="1400" baseline="-25000" dirty="0">
                <a:latin typeface="Times New Roman" pitchFamily="18" charset="0"/>
              </a:rPr>
              <a:t>4</a:t>
            </a:r>
            <a:r>
              <a:rPr kumimoji="1" lang="cs-CZ" sz="1400" dirty="0">
                <a:latin typeface="Times New Roman" pitchFamily="18" charset="0"/>
              </a:rPr>
              <a:t> =</a:t>
            </a:r>
          </a:p>
          <a:p>
            <a:pPr algn="ctr"/>
            <a:r>
              <a:rPr kumimoji="1" lang="cs-CZ" sz="1400" dirty="0">
                <a:latin typeface="Times New Roman" pitchFamily="18" charset="0"/>
              </a:rPr>
              <a:t>100 * 1,1 * 1,1 * 1,1 * 1,1 =</a:t>
            </a:r>
          </a:p>
          <a:p>
            <a:pPr algn="ctr"/>
            <a:r>
              <a:rPr kumimoji="1" lang="cs-CZ" sz="1400" dirty="0">
                <a:latin typeface="Times New Roman" pitchFamily="18" charset="0"/>
              </a:rPr>
              <a:t>100 * 1,1</a:t>
            </a:r>
            <a:r>
              <a:rPr kumimoji="1" lang="cs-CZ" sz="1400" baseline="30000" dirty="0">
                <a:latin typeface="Times New Roman" pitchFamily="18" charset="0"/>
              </a:rPr>
              <a:t>4</a:t>
            </a:r>
            <a:r>
              <a:rPr kumimoji="1" lang="cs-CZ" sz="1400" dirty="0">
                <a:latin typeface="Times New Roman" pitchFamily="18" charset="0"/>
              </a:rPr>
              <a:t> = </a:t>
            </a:r>
          </a:p>
          <a:p>
            <a:pPr algn="ctr"/>
            <a:r>
              <a:rPr kumimoji="1" lang="cs-CZ" sz="1400" b="1" dirty="0">
                <a:solidFill>
                  <a:srgbClr val="FF0000"/>
                </a:solidFill>
                <a:latin typeface="Times New Roman" pitchFamily="18" charset="0"/>
              </a:rPr>
              <a:t>100 * (1+0,1)</a:t>
            </a:r>
            <a:r>
              <a:rPr kumimoji="1" lang="cs-CZ" sz="1400" b="1" baseline="30000" dirty="0">
                <a:solidFill>
                  <a:srgbClr val="FF0000"/>
                </a:solidFill>
                <a:latin typeface="Times New Roman" pitchFamily="18" charset="0"/>
              </a:rPr>
              <a:t>4</a:t>
            </a:r>
          </a:p>
        </p:txBody>
      </p:sp>
      <p:sp>
        <p:nvSpPr>
          <p:cNvPr id="770065" name="Text Box 17"/>
          <p:cNvSpPr txBox="1">
            <a:spLocks noChangeArrowheads="1"/>
          </p:cNvSpPr>
          <p:nvPr/>
        </p:nvSpPr>
        <p:spPr bwMode="auto">
          <a:xfrm>
            <a:off x="2706688" y="3977729"/>
            <a:ext cx="779462" cy="587375"/>
          </a:xfrm>
          <a:prstGeom prst="rect">
            <a:avLst/>
          </a:prstGeom>
          <a:solidFill>
            <a:srgbClr val="CCFFCC"/>
          </a:solidFill>
          <a:ln w="9525">
            <a:solidFill>
              <a:srgbClr val="000000"/>
            </a:solidFill>
            <a:miter lim="800000"/>
            <a:headEnd/>
            <a:tailEnd/>
          </a:ln>
        </p:spPr>
        <p:txBody>
          <a:bodyPr/>
          <a:lstStyle/>
          <a:p>
            <a:pPr algn="ctr"/>
            <a:r>
              <a:rPr kumimoji="1" lang="cs-CZ" sz="1400">
                <a:solidFill>
                  <a:srgbClr val="1F4081"/>
                </a:solidFill>
                <a:latin typeface="Comic Sans MS" pitchFamily="66" charset="0"/>
              </a:rPr>
              <a:t>SHCF</a:t>
            </a:r>
            <a:r>
              <a:rPr kumimoji="1" lang="cs-CZ" sz="1400" baseline="-25000">
                <a:solidFill>
                  <a:srgbClr val="1F4081"/>
                </a:solidFill>
                <a:latin typeface="Comic Sans MS" pitchFamily="66" charset="0"/>
              </a:rPr>
              <a:t>0</a:t>
            </a:r>
          </a:p>
          <a:p>
            <a:pPr algn="ctr"/>
            <a:r>
              <a:rPr kumimoji="1" lang="cs-CZ" sz="1400">
                <a:solidFill>
                  <a:srgbClr val="1F4081"/>
                </a:solidFill>
                <a:latin typeface="Comic Sans MS" pitchFamily="66" charset="0"/>
              </a:rPr>
              <a:t>100</a:t>
            </a:r>
          </a:p>
        </p:txBody>
      </p:sp>
      <p:pic>
        <p:nvPicPr>
          <p:cNvPr id="770066"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l="1009" t="7875" r="8379" b="6615"/>
          <a:stretch>
            <a:fillRect/>
          </a:stretch>
        </p:blipFill>
        <p:spPr bwMode="auto">
          <a:xfrm>
            <a:off x="2716213" y="4573041"/>
            <a:ext cx="7524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0067"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l="1009" t="7875" r="8379" b="6615"/>
          <a:stretch>
            <a:fillRect/>
          </a:stretch>
        </p:blipFill>
        <p:spPr bwMode="auto">
          <a:xfrm>
            <a:off x="3743325" y="4385716"/>
            <a:ext cx="7683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0068"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l="1009" t="7875" r="8379" b="6615"/>
          <a:stretch>
            <a:fillRect/>
          </a:stretch>
        </p:blipFill>
        <p:spPr bwMode="auto">
          <a:xfrm>
            <a:off x="4700588" y="4196804"/>
            <a:ext cx="7683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0069"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l="1009" t="7875" r="8379" b="6615"/>
          <a:stretch>
            <a:fillRect/>
          </a:stretch>
        </p:blipFill>
        <p:spPr bwMode="auto">
          <a:xfrm>
            <a:off x="5613400" y="4095204"/>
            <a:ext cx="7683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0070"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l="1009" t="7875" r="8379" b="6615"/>
          <a:stretch>
            <a:fillRect/>
          </a:stretch>
        </p:blipFill>
        <p:spPr bwMode="auto">
          <a:xfrm>
            <a:off x="6542088" y="3938041"/>
            <a:ext cx="796925"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386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70066"/>
                                        </p:tgtEl>
                                        <p:attrNameLst>
                                          <p:attrName>style.visibility</p:attrName>
                                        </p:attrNameLst>
                                      </p:cBhvr>
                                      <p:to>
                                        <p:strVal val="visible"/>
                                      </p:to>
                                    </p:set>
                                    <p:animEffect transition="in" filter="slide(fromBottom)">
                                      <p:cBhvr>
                                        <p:cTn id="7" dur="1000"/>
                                        <p:tgtEl>
                                          <p:spTgt spid="770066"/>
                                        </p:tgtEl>
                                      </p:cBhvr>
                                    </p:animEffect>
                                  </p:childTnLst>
                                </p:cTn>
                              </p:par>
                            </p:childTnLst>
                          </p:cTn>
                        </p:par>
                        <p:par>
                          <p:cTn id="8" fill="hold" nodeType="afterGroup">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770065"/>
                                        </p:tgtEl>
                                        <p:attrNameLst>
                                          <p:attrName>style.visibility</p:attrName>
                                        </p:attrNameLst>
                                      </p:cBhvr>
                                      <p:to>
                                        <p:strVal val="visible"/>
                                      </p:to>
                                    </p:set>
                                    <p:anim calcmode="lin" valueType="num">
                                      <p:cBhvr>
                                        <p:cTn id="11" dur="500" fill="hold"/>
                                        <p:tgtEl>
                                          <p:spTgt spid="770065"/>
                                        </p:tgtEl>
                                        <p:attrNameLst>
                                          <p:attrName>ppt_w</p:attrName>
                                        </p:attrNameLst>
                                      </p:cBhvr>
                                      <p:tavLst>
                                        <p:tav tm="0">
                                          <p:val>
                                            <p:fltVal val="0"/>
                                          </p:val>
                                        </p:tav>
                                        <p:tav tm="100000">
                                          <p:val>
                                            <p:strVal val="#ppt_w"/>
                                          </p:val>
                                        </p:tav>
                                      </p:tavLst>
                                    </p:anim>
                                    <p:anim calcmode="lin" valueType="num">
                                      <p:cBhvr>
                                        <p:cTn id="12" dur="500" fill="hold"/>
                                        <p:tgtEl>
                                          <p:spTgt spid="770065"/>
                                        </p:tgtEl>
                                        <p:attrNameLst>
                                          <p:attrName>ppt_h</p:attrName>
                                        </p:attrNameLst>
                                      </p:cBhvr>
                                      <p:tavLst>
                                        <p:tav tm="0">
                                          <p:val>
                                            <p:fltVal val="0"/>
                                          </p:val>
                                        </p:tav>
                                        <p:tav tm="100000">
                                          <p:val>
                                            <p:strVal val="#ppt_h"/>
                                          </p:val>
                                        </p:tav>
                                      </p:tavLst>
                                    </p:anim>
                                    <p:animEffect transition="in" filter="fade">
                                      <p:cBhvr>
                                        <p:cTn id="13" dur="500"/>
                                        <p:tgtEl>
                                          <p:spTgt spid="7700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path" presetSubtype="0" accel="50000" decel="50000" fill="hold" nodeType="clickEffect">
                                  <p:stCondLst>
                                    <p:cond delay="0"/>
                                  </p:stCondLst>
                                  <p:childTnLst>
                                    <p:animMotion origin="layout" path="M -0.00017 -4.68208E-6 L 0.11424 -4.68208E-6 " pathEditMode="relative" ptsTypes="AA">
                                      <p:cBhvr>
                                        <p:cTn id="17" dur="2000" fill="hold"/>
                                        <p:tgtEl>
                                          <p:spTgt spid="770066"/>
                                        </p:tgtEl>
                                        <p:attrNameLst>
                                          <p:attrName>ppt_x</p:attrName>
                                          <p:attrName>ppt_y</p:attrName>
                                        </p:attrNameLst>
                                      </p:cBhvr>
                                    </p:animMotion>
                                  </p:childTnLst>
                                </p:cTn>
                              </p:par>
                              <p:par>
                                <p:cTn id="18" presetID="10" presetClass="exit" presetSubtype="0" fill="hold" grpId="1" nodeType="withEffect">
                                  <p:stCondLst>
                                    <p:cond delay="0"/>
                                  </p:stCondLst>
                                  <p:childTnLst>
                                    <p:animEffect transition="out" filter="fade">
                                      <p:cBhvr>
                                        <p:cTn id="19" dur="1000"/>
                                        <p:tgtEl>
                                          <p:spTgt spid="770065"/>
                                        </p:tgtEl>
                                      </p:cBhvr>
                                    </p:animEffect>
                                    <p:set>
                                      <p:cBhvr>
                                        <p:cTn id="20" dur="1" fill="hold">
                                          <p:stCondLst>
                                            <p:cond delay="999"/>
                                          </p:stCondLst>
                                        </p:cTn>
                                        <p:tgtEl>
                                          <p:spTgt spid="770065"/>
                                        </p:tgtEl>
                                        <p:attrNameLst>
                                          <p:attrName>style.visibility</p:attrName>
                                        </p:attrNameLst>
                                      </p:cBhvr>
                                      <p:to>
                                        <p:strVal val="hidden"/>
                                      </p:to>
                                    </p:set>
                                  </p:child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770067"/>
                                        </p:tgtEl>
                                        <p:attrNameLst>
                                          <p:attrName>style.visibility</p:attrName>
                                        </p:attrNameLst>
                                      </p:cBhvr>
                                      <p:to>
                                        <p:strVal val="visible"/>
                                      </p:to>
                                    </p:set>
                                    <p:animEffect transition="in" filter="dissolve">
                                      <p:cBhvr>
                                        <p:cTn id="24" dur="1000"/>
                                        <p:tgtEl>
                                          <p:spTgt spid="770067"/>
                                        </p:tgtEl>
                                      </p:cBhvr>
                                    </p:animEffect>
                                  </p:childTnLst>
                                </p:cTn>
                              </p:par>
                              <p:par>
                                <p:cTn id="25" presetID="9" presetClass="exit" presetSubtype="0" fill="hold" nodeType="withEffect">
                                  <p:stCondLst>
                                    <p:cond delay="0"/>
                                  </p:stCondLst>
                                  <p:childTnLst>
                                    <p:animEffect transition="out" filter="dissolve">
                                      <p:cBhvr>
                                        <p:cTn id="26" dur="500"/>
                                        <p:tgtEl>
                                          <p:spTgt spid="770066"/>
                                        </p:tgtEl>
                                      </p:cBhvr>
                                    </p:animEffect>
                                    <p:set>
                                      <p:cBhvr>
                                        <p:cTn id="27" dur="1" fill="hold">
                                          <p:stCondLst>
                                            <p:cond delay="499"/>
                                          </p:stCondLst>
                                        </p:cTn>
                                        <p:tgtEl>
                                          <p:spTgt spid="770066"/>
                                        </p:tgtEl>
                                        <p:attrNameLst>
                                          <p:attrName>style.visibility</p:attrName>
                                        </p:attrNameLst>
                                      </p:cBhvr>
                                      <p:to>
                                        <p:strVal val="hidden"/>
                                      </p:to>
                                    </p:set>
                                  </p:childTnLst>
                                </p:cTn>
                              </p:par>
                              <p:par>
                                <p:cTn id="28" presetID="55" presetClass="entr" presetSubtype="0" fill="hold" grpId="0" nodeType="withEffect">
                                  <p:stCondLst>
                                    <p:cond delay="0"/>
                                  </p:stCondLst>
                                  <p:childTnLst>
                                    <p:set>
                                      <p:cBhvr>
                                        <p:cTn id="29" dur="1" fill="hold">
                                          <p:stCondLst>
                                            <p:cond delay="0"/>
                                          </p:stCondLst>
                                        </p:cTn>
                                        <p:tgtEl>
                                          <p:spTgt spid="770051"/>
                                        </p:tgtEl>
                                        <p:attrNameLst>
                                          <p:attrName>style.visibility</p:attrName>
                                        </p:attrNameLst>
                                      </p:cBhvr>
                                      <p:to>
                                        <p:strVal val="visible"/>
                                      </p:to>
                                    </p:set>
                                    <p:anim calcmode="lin" valueType="num">
                                      <p:cBhvr>
                                        <p:cTn id="30" dur="1000" fill="hold"/>
                                        <p:tgtEl>
                                          <p:spTgt spid="770051"/>
                                        </p:tgtEl>
                                        <p:attrNameLst>
                                          <p:attrName>ppt_w</p:attrName>
                                        </p:attrNameLst>
                                      </p:cBhvr>
                                      <p:tavLst>
                                        <p:tav tm="0">
                                          <p:val>
                                            <p:strVal val="#ppt_w*0.70"/>
                                          </p:val>
                                        </p:tav>
                                        <p:tav tm="100000">
                                          <p:val>
                                            <p:strVal val="#ppt_w"/>
                                          </p:val>
                                        </p:tav>
                                      </p:tavLst>
                                    </p:anim>
                                    <p:anim calcmode="lin" valueType="num">
                                      <p:cBhvr>
                                        <p:cTn id="31" dur="1000" fill="hold"/>
                                        <p:tgtEl>
                                          <p:spTgt spid="770051"/>
                                        </p:tgtEl>
                                        <p:attrNameLst>
                                          <p:attrName>ppt_h</p:attrName>
                                        </p:attrNameLst>
                                      </p:cBhvr>
                                      <p:tavLst>
                                        <p:tav tm="0">
                                          <p:val>
                                            <p:strVal val="#ppt_h"/>
                                          </p:val>
                                        </p:tav>
                                        <p:tav tm="100000">
                                          <p:val>
                                            <p:strVal val="#ppt_h"/>
                                          </p:val>
                                        </p:tav>
                                      </p:tavLst>
                                    </p:anim>
                                    <p:animEffect transition="in" filter="fade">
                                      <p:cBhvr>
                                        <p:cTn id="32" dur="1000"/>
                                        <p:tgtEl>
                                          <p:spTgt spid="770051"/>
                                        </p:tgtEl>
                                      </p:cBhvr>
                                    </p:animEffect>
                                  </p:childTnLst>
                                </p:cTn>
                              </p:par>
                            </p:childTnLst>
                          </p:cTn>
                        </p:par>
                        <p:par>
                          <p:cTn id="33" fill="hold" nodeType="afterGroup">
                            <p:stCondLst>
                              <p:cond delay="3000"/>
                            </p:stCondLst>
                            <p:childTnLst>
                              <p:par>
                                <p:cTn id="34" presetID="55" presetClass="entr" presetSubtype="0" fill="hold" grpId="0" nodeType="afterEffect">
                                  <p:stCondLst>
                                    <p:cond delay="0"/>
                                  </p:stCondLst>
                                  <p:childTnLst>
                                    <p:set>
                                      <p:cBhvr>
                                        <p:cTn id="35" dur="1" fill="hold">
                                          <p:stCondLst>
                                            <p:cond delay="0"/>
                                          </p:stCondLst>
                                        </p:cTn>
                                        <p:tgtEl>
                                          <p:spTgt spid="770061"/>
                                        </p:tgtEl>
                                        <p:attrNameLst>
                                          <p:attrName>style.visibility</p:attrName>
                                        </p:attrNameLst>
                                      </p:cBhvr>
                                      <p:to>
                                        <p:strVal val="visible"/>
                                      </p:to>
                                    </p:set>
                                    <p:anim calcmode="lin" valueType="num">
                                      <p:cBhvr>
                                        <p:cTn id="36" dur="1000" fill="hold"/>
                                        <p:tgtEl>
                                          <p:spTgt spid="770061"/>
                                        </p:tgtEl>
                                        <p:attrNameLst>
                                          <p:attrName>ppt_w</p:attrName>
                                        </p:attrNameLst>
                                      </p:cBhvr>
                                      <p:tavLst>
                                        <p:tav tm="0">
                                          <p:val>
                                            <p:strVal val="#ppt_w*0.70"/>
                                          </p:val>
                                        </p:tav>
                                        <p:tav tm="100000">
                                          <p:val>
                                            <p:strVal val="#ppt_w"/>
                                          </p:val>
                                        </p:tav>
                                      </p:tavLst>
                                    </p:anim>
                                    <p:anim calcmode="lin" valueType="num">
                                      <p:cBhvr>
                                        <p:cTn id="37" dur="1000" fill="hold"/>
                                        <p:tgtEl>
                                          <p:spTgt spid="770061"/>
                                        </p:tgtEl>
                                        <p:attrNameLst>
                                          <p:attrName>ppt_h</p:attrName>
                                        </p:attrNameLst>
                                      </p:cBhvr>
                                      <p:tavLst>
                                        <p:tav tm="0">
                                          <p:val>
                                            <p:strVal val="#ppt_h"/>
                                          </p:val>
                                        </p:tav>
                                        <p:tav tm="100000">
                                          <p:val>
                                            <p:strVal val="#ppt_h"/>
                                          </p:val>
                                        </p:tav>
                                      </p:tavLst>
                                    </p:anim>
                                    <p:animEffect transition="in" filter="fade">
                                      <p:cBhvr>
                                        <p:cTn id="38" dur="1000"/>
                                        <p:tgtEl>
                                          <p:spTgt spid="77006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grpId="1" nodeType="clickEffect">
                                  <p:stCondLst>
                                    <p:cond delay="0"/>
                                  </p:stCondLst>
                                  <p:childTnLst>
                                    <p:animEffect transition="out" filter="fade">
                                      <p:cBhvr>
                                        <p:cTn id="42" dur="500"/>
                                        <p:tgtEl>
                                          <p:spTgt spid="770061"/>
                                        </p:tgtEl>
                                      </p:cBhvr>
                                    </p:animEffect>
                                    <p:set>
                                      <p:cBhvr>
                                        <p:cTn id="43" dur="1" fill="hold">
                                          <p:stCondLst>
                                            <p:cond delay="499"/>
                                          </p:stCondLst>
                                        </p:cTn>
                                        <p:tgtEl>
                                          <p:spTgt spid="77006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00"/>
                                        <p:tgtEl>
                                          <p:spTgt spid="770051"/>
                                        </p:tgtEl>
                                      </p:cBhvr>
                                    </p:animEffect>
                                    <p:set>
                                      <p:cBhvr>
                                        <p:cTn id="46" dur="1" fill="hold">
                                          <p:stCondLst>
                                            <p:cond delay="999"/>
                                          </p:stCondLst>
                                        </p:cTn>
                                        <p:tgtEl>
                                          <p:spTgt spid="770051"/>
                                        </p:tgtEl>
                                        <p:attrNameLst>
                                          <p:attrName>style.visibility</p:attrName>
                                        </p:attrNameLst>
                                      </p:cBhvr>
                                      <p:to>
                                        <p:strVal val="hidden"/>
                                      </p:to>
                                    </p:set>
                                  </p:childTnLst>
                                </p:cTn>
                              </p:par>
                            </p:childTnLst>
                          </p:cTn>
                        </p:par>
                        <p:par>
                          <p:cTn id="47" fill="hold" nodeType="afterGroup">
                            <p:stCondLst>
                              <p:cond delay="1000"/>
                            </p:stCondLst>
                            <p:childTnLst>
                              <p:par>
                                <p:cTn id="48" presetID="0" presetClass="path" presetSubtype="0" accel="50000" decel="50000" fill="hold" nodeType="afterEffect">
                                  <p:stCondLst>
                                    <p:cond delay="0"/>
                                  </p:stCondLst>
                                  <p:childTnLst>
                                    <p:animMotion origin="layout" path="M 8.33333E-7 -5.54913E-6 L 0.10625 -5.54913E-6 " pathEditMode="relative" ptsTypes="AA">
                                      <p:cBhvr>
                                        <p:cTn id="49" dur="2000" fill="hold"/>
                                        <p:tgtEl>
                                          <p:spTgt spid="770067"/>
                                        </p:tgtEl>
                                        <p:attrNameLst>
                                          <p:attrName>ppt_x</p:attrName>
                                          <p:attrName>ppt_y</p:attrName>
                                        </p:attrNameLst>
                                      </p:cBhvr>
                                    </p:animMotion>
                                  </p:childTnLst>
                                </p:cTn>
                              </p:par>
                            </p:childTnLst>
                          </p:cTn>
                        </p:par>
                        <p:par>
                          <p:cTn id="50" fill="hold" nodeType="afterGroup">
                            <p:stCondLst>
                              <p:cond delay="3000"/>
                            </p:stCondLst>
                            <p:childTnLst>
                              <p:par>
                                <p:cTn id="51" presetID="9" presetClass="entr" presetSubtype="0" fill="hold" nodeType="afterEffect">
                                  <p:stCondLst>
                                    <p:cond delay="0"/>
                                  </p:stCondLst>
                                  <p:childTnLst>
                                    <p:set>
                                      <p:cBhvr>
                                        <p:cTn id="52" dur="1" fill="hold">
                                          <p:stCondLst>
                                            <p:cond delay="0"/>
                                          </p:stCondLst>
                                        </p:cTn>
                                        <p:tgtEl>
                                          <p:spTgt spid="770068"/>
                                        </p:tgtEl>
                                        <p:attrNameLst>
                                          <p:attrName>style.visibility</p:attrName>
                                        </p:attrNameLst>
                                      </p:cBhvr>
                                      <p:to>
                                        <p:strVal val="visible"/>
                                      </p:to>
                                    </p:set>
                                    <p:animEffect transition="in" filter="dissolve">
                                      <p:cBhvr>
                                        <p:cTn id="53" dur="1000"/>
                                        <p:tgtEl>
                                          <p:spTgt spid="770068"/>
                                        </p:tgtEl>
                                      </p:cBhvr>
                                    </p:animEffect>
                                  </p:childTnLst>
                                </p:cTn>
                              </p:par>
                              <p:par>
                                <p:cTn id="54" presetID="9" presetClass="exit" presetSubtype="0" fill="hold" nodeType="withEffect">
                                  <p:stCondLst>
                                    <p:cond delay="0"/>
                                  </p:stCondLst>
                                  <p:childTnLst>
                                    <p:animEffect transition="out" filter="dissolve">
                                      <p:cBhvr>
                                        <p:cTn id="55" dur="500"/>
                                        <p:tgtEl>
                                          <p:spTgt spid="770067"/>
                                        </p:tgtEl>
                                      </p:cBhvr>
                                    </p:animEffect>
                                    <p:set>
                                      <p:cBhvr>
                                        <p:cTn id="56" dur="1" fill="hold">
                                          <p:stCondLst>
                                            <p:cond delay="499"/>
                                          </p:stCondLst>
                                        </p:cTn>
                                        <p:tgtEl>
                                          <p:spTgt spid="770067"/>
                                        </p:tgtEl>
                                        <p:attrNameLst>
                                          <p:attrName>style.visibility</p:attrName>
                                        </p:attrNameLst>
                                      </p:cBhvr>
                                      <p:to>
                                        <p:strVal val="hidden"/>
                                      </p:to>
                                    </p:set>
                                  </p:childTnLst>
                                </p:cTn>
                              </p:par>
                            </p:childTnLst>
                          </p:cTn>
                        </p:par>
                        <p:par>
                          <p:cTn id="57" fill="hold" nodeType="afterGroup">
                            <p:stCondLst>
                              <p:cond delay="4000"/>
                            </p:stCondLst>
                            <p:childTnLst>
                              <p:par>
                                <p:cTn id="58" presetID="55" presetClass="entr" presetSubtype="0" fill="hold" grpId="0" nodeType="afterEffect">
                                  <p:stCondLst>
                                    <p:cond delay="0"/>
                                  </p:stCondLst>
                                  <p:childTnLst>
                                    <p:set>
                                      <p:cBhvr>
                                        <p:cTn id="59" dur="1" fill="hold">
                                          <p:stCondLst>
                                            <p:cond delay="0"/>
                                          </p:stCondLst>
                                        </p:cTn>
                                        <p:tgtEl>
                                          <p:spTgt spid="770052"/>
                                        </p:tgtEl>
                                        <p:attrNameLst>
                                          <p:attrName>style.visibility</p:attrName>
                                        </p:attrNameLst>
                                      </p:cBhvr>
                                      <p:to>
                                        <p:strVal val="visible"/>
                                      </p:to>
                                    </p:set>
                                    <p:anim calcmode="lin" valueType="num">
                                      <p:cBhvr>
                                        <p:cTn id="60" dur="1000" fill="hold"/>
                                        <p:tgtEl>
                                          <p:spTgt spid="770052"/>
                                        </p:tgtEl>
                                        <p:attrNameLst>
                                          <p:attrName>ppt_w</p:attrName>
                                        </p:attrNameLst>
                                      </p:cBhvr>
                                      <p:tavLst>
                                        <p:tav tm="0">
                                          <p:val>
                                            <p:strVal val="#ppt_w*0.70"/>
                                          </p:val>
                                        </p:tav>
                                        <p:tav tm="100000">
                                          <p:val>
                                            <p:strVal val="#ppt_w"/>
                                          </p:val>
                                        </p:tav>
                                      </p:tavLst>
                                    </p:anim>
                                    <p:anim calcmode="lin" valueType="num">
                                      <p:cBhvr>
                                        <p:cTn id="61" dur="1000" fill="hold"/>
                                        <p:tgtEl>
                                          <p:spTgt spid="770052"/>
                                        </p:tgtEl>
                                        <p:attrNameLst>
                                          <p:attrName>ppt_h</p:attrName>
                                        </p:attrNameLst>
                                      </p:cBhvr>
                                      <p:tavLst>
                                        <p:tav tm="0">
                                          <p:val>
                                            <p:strVal val="#ppt_h"/>
                                          </p:val>
                                        </p:tav>
                                        <p:tav tm="100000">
                                          <p:val>
                                            <p:strVal val="#ppt_h"/>
                                          </p:val>
                                        </p:tav>
                                      </p:tavLst>
                                    </p:anim>
                                    <p:animEffect transition="in" filter="fade">
                                      <p:cBhvr>
                                        <p:cTn id="62" dur="1000"/>
                                        <p:tgtEl>
                                          <p:spTgt spid="770052"/>
                                        </p:tgtEl>
                                      </p:cBhvr>
                                    </p:animEffect>
                                  </p:childTnLst>
                                </p:cTn>
                              </p:par>
                            </p:childTnLst>
                          </p:cTn>
                        </p:par>
                        <p:par>
                          <p:cTn id="63" fill="hold" nodeType="afterGroup">
                            <p:stCondLst>
                              <p:cond delay="5000"/>
                            </p:stCondLst>
                            <p:childTnLst>
                              <p:par>
                                <p:cTn id="64" presetID="55" presetClass="entr" presetSubtype="0" fill="hold" grpId="0" nodeType="afterEffect">
                                  <p:stCondLst>
                                    <p:cond delay="0"/>
                                  </p:stCondLst>
                                  <p:childTnLst>
                                    <p:set>
                                      <p:cBhvr>
                                        <p:cTn id="65" dur="1" fill="hold">
                                          <p:stCondLst>
                                            <p:cond delay="0"/>
                                          </p:stCondLst>
                                        </p:cTn>
                                        <p:tgtEl>
                                          <p:spTgt spid="770062"/>
                                        </p:tgtEl>
                                        <p:attrNameLst>
                                          <p:attrName>style.visibility</p:attrName>
                                        </p:attrNameLst>
                                      </p:cBhvr>
                                      <p:to>
                                        <p:strVal val="visible"/>
                                      </p:to>
                                    </p:set>
                                    <p:anim calcmode="lin" valueType="num">
                                      <p:cBhvr>
                                        <p:cTn id="66" dur="1000" fill="hold"/>
                                        <p:tgtEl>
                                          <p:spTgt spid="770062"/>
                                        </p:tgtEl>
                                        <p:attrNameLst>
                                          <p:attrName>ppt_w</p:attrName>
                                        </p:attrNameLst>
                                      </p:cBhvr>
                                      <p:tavLst>
                                        <p:tav tm="0">
                                          <p:val>
                                            <p:strVal val="#ppt_w*0.70"/>
                                          </p:val>
                                        </p:tav>
                                        <p:tav tm="100000">
                                          <p:val>
                                            <p:strVal val="#ppt_w"/>
                                          </p:val>
                                        </p:tav>
                                      </p:tavLst>
                                    </p:anim>
                                    <p:anim calcmode="lin" valueType="num">
                                      <p:cBhvr>
                                        <p:cTn id="67" dur="1000" fill="hold"/>
                                        <p:tgtEl>
                                          <p:spTgt spid="770062"/>
                                        </p:tgtEl>
                                        <p:attrNameLst>
                                          <p:attrName>ppt_h</p:attrName>
                                        </p:attrNameLst>
                                      </p:cBhvr>
                                      <p:tavLst>
                                        <p:tav tm="0">
                                          <p:val>
                                            <p:strVal val="#ppt_h"/>
                                          </p:val>
                                        </p:tav>
                                        <p:tav tm="100000">
                                          <p:val>
                                            <p:strVal val="#ppt_h"/>
                                          </p:val>
                                        </p:tav>
                                      </p:tavLst>
                                    </p:anim>
                                    <p:animEffect transition="in" filter="fade">
                                      <p:cBhvr>
                                        <p:cTn id="68" dur="1000"/>
                                        <p:tgtEl>
                                          <p:spTgt spid="77006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xit" presetSubtype="0" fill="hold" grpId="1" nodeType="clickEffect">
                                  <p:stCondLst>
                                    <p:cond delay="0"/>
                                  </p:stCondLst>
                                  <p:childTnLst>
                                    <p:animEffect transition="out" filter="fade">
                                      <p:cBhvr>
                                        <p:cTn id="72" dur="500"/>
                                        <p:tgtEl>
                                          <p:spTgt spid="770062"/>
                                        </p:tgtEl>
                                      </p:cBhvr>
                                    </p:animEffect>
                                    <p:set>
                                      <p:cBhvr>
                                        <p:cTn id="73" dur="1" fill="hold">
                                          <p:stCondLst>
                                            <p:cond delay="499"/>
                                          </p:stCondLst>
                                        </p:cTn>
                                        <p:tgtEl>
                                          <p:spTgt spid="77006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1000"/>
                                        <p:tgtEl>
                                          <p:spTgt spid="770052"/>
                                        </p:tgtEl>
                                      </p:cBhvr>
                                    </p:animEffect>
                                    <p:set>
                                      <p:cBhvr>
                                        <p:cTn id="76" dur="1" fill="hold">
                                          <p:stCondLst>
                                            <p:cond delay="999"/>
                                          </p:stCondLst>
                                        </p:cTn>
                                        <p:tgtEl>
                                          <p:spTgt spid="770052"/>
                                        </p:tgtEl>
                                        <p:attrNameLst>
                                          <p:attrName>style.visibility</p:attrName>
                                        </p:attrNameLst>
                                      </p:cBhvr>
                                      <p:to>
                                        <p:strVal val="hidden"/>
                                      </p:to>
                                    </p:set>
                                  </p:childTnLst>
                                </p:cTn>
                              </p:par>
                            </p:childTnLst>
                          </p:cTn>
                        </p:par>
                        <p:par>
                          <p:cTn id="77" fill="hold" nodeType="afterGroup">
                            <p:stCondLst>
                              <p:cond delay="1000"/>
                            </p:stCondLst>
                            <p:childTnLst>
                              <p:par>
                                <p:cTn id="78" presetID="0" presetClass="path" presetSubtype="0" accel="50000" decel="50000" fill="hold" nodeType="afterEffect">
                                  <p:stCondLst>
                                    <p:cond delay="0"/>
                                  </p:stCondLst>
                                  <p:childTnLst>
                                    <p:animMotion origin="layout" path="M -1.66667E-6 1.21387E-6 L 0.1 1.21387E-6 " pathEditMode="relative" ptsTypes="AA">
                                      <p:cBhvr>
                                        <p:cTn id="79" dur="2000" fill="hold"/>
                                        <p:tgtEl>
                                          <p:spTgt spid="770068"/>
                                        </p:tgtEl>
                                        <p:attrNameLst>
                                          <p:attrName>ppt_x</p:attrName>
                                          <p:attrName>ppt_y</p:attrName>
                                        </p:attrNameLst>
                                      </p:cBhvr>
                                    </p:animMotion>
                                  </p:childTnLst>
                                </p:cTn>
                              </p:par>
                            </p:childTnLst>
                          </p:cTn>
                        </p:par>
                        <p:par>
                          <p:cTn id="80" fill="hold" nodeType="afterGroup">
                            <p:stCondLst>
                              <p:cond delay="3000"/>
                            </p:stCondLst>
                            <p:childTnLst>
                              <p:par>
                                <p:cTn id="81" presetID="9" presetClass="entr" presetSubtype="0" fill="hold" nodeType="afterEffect">
                                  <p:stCondLst>
                                    <p:cond delay="0"/>
                                  </p:stCondLst>
                                  <p:childTnLst>
                                    <p:set>
                                      <p:cBhvr>
                                        <p:cTn id="82" dur="1" fill="hold">
                                          <p:stCondLst>
                                            <p:cond delay="0"/>
                                          </p:stCondLst>
                                        </p:cTn>
                                        <p:tgtEl>
                                          <p:spTgt spid="770069"/>
                                        </p:tgtEl>
                                        <p:attrNameLst>
                                          <p:attrName>style.visibility</p:attrName>
                                        </p:attrNameLst>
                                      </p:cBhvr>
                                      <p:to>
                                        <p:strVal val="visible"/>
                                      </p:to>
                                    </p:set>
                                    <p:animEffect transition="in" filter="dissolve">
                                      <p:cBhvr>
                                        <p:cTn id="83" dur="1000"/>
                                        <p:tgtEl>
                                          <p:spTgt spid="770069"/>
                                        </p:tgtEl>
                                      </p:cBhvr>
                                    </p:animEffect>
                                  </p:childTnLst>
                                </p:cTn>
                              </p:par>
                              <p:par>
                                <p:cTn id="84" presetID="9" presetClass="exit" presetSubtype="0" fill="hold" nodeType="withEffect">
                                  <p:stCondLst>
                                    <p:cond delay="0"/>
                                  </p:stCondLst>
                                  <p:childTnLst>
                                    <p:animEffect transition="out" filter="dissolve">
                                      <p:cBhvr>
                                        <p:cTn id="85" dur="500"/>
                                        <p:tgtEl>
                                          <p:spTgt spid="770068"/>
                                        </p:tgtEl>
                                      </p:cBhvr>
                                    </p:animEffect>
                                    <p:set>
                                      <p:cBhvr>
                                        <p:cTn id="86" dur="1" fill="hold">
                                          <p:stCondLst>
                                            <p:cond delay="499"/>
                                          </p:stCondLst>
                                        </p:cTn>
                                        <p:tgtEl>
                                          <p:spTgt spid="770068"/>
                                        </p:tgtEl>
                                        <p:attrNameLst>
                                          <p:attrName>style.visibility</p:attrName>
                                        </p:attrNameLst>
                                      </p:cBhvr>
                                      <p:to>
                                        <p:strVal val="hidden"/>
                                      </p:to>
                                    </p:set>
                                  </p:childTnLst>
                                </p:cTn>
                              </p:par>
                            </p:childTnLst>
                          </p:cTn>
                        </p:par>
                        <p:par>
                          <p:cTn id="87" fill="hold" nodeType="afterGroup">
                            <p:stCondLst>
                              <p:cond delay="4000"/>
                            </p:stCondLst>
                            <p:childTnLst>
                              <p:par>
                                <p:cTn id="88" presetID="55" presetClass="entr" presetSubtype="0" fill="hold" grpId="0" nodeType="afterEffect">
                                  <p:stCondLst>
                                    <p:cond delay="0"/>
                                  </p:stCondLst>
                                  <p:childTnLst>
                                    <p:set>
                                      <p:cBhvr>
                                        <p:cTn id="89" dur="1" fill="hold">
                                          <p:stCondLst>
                                            <p:cond delay="0"/>
                                          </p:stCondLst>
                                        </p:cTn>
                                        <p:tgtEl>
                                          <p:spTgt spid="770053"/>
                                        </p:tgtEl>
                                        <p:attrNameLst>
                                          <p:attrName>style.visibility</p:attrName>
                                        </p:attrNameLst>
                                      </p:cBhvr>
                                      <p:to>
                                        <p:strVal val="visible"/>
                                      </p:to>
                                    </p:set>
                                    <p:anim calcmode="lin" valueType="num">
                                      <p:cBhvr>
                                        <p:cTn id="90" dur="1000" fill="hold"/>
                                        <p:tgtEl>
                                          <p:spTgt spid="770053"/>
                                        </p:tgtEl>
                                        <p:attrNameLst>
                                          <p:attrName>ppt_w</p:attrName>
                                        </p:attrNameLst>
                                      </p:cBhvr>
                                      <p:tavLst>
                                        <p:tav tm="0">
                                          <p:val>
                                            <p:strVal val="#ppt_w*0.70"/>
                                          </p:val>
                                        </p:tav>
                                        <p:tav tm="100000">
                                          <p:val>
                                            <p:strVal val="#ppt_w"/>
                                          </p:val>
                                        </p:tav>
                                      </p:tavLst>
                                    </p:anim>
                                    <p:anim calcmode="lin" valueType="num">
                                      <p:cBhvr>
                                        <p:cTn id="91" dur="1000" fill="hold"/>
                                        <p:tgtEl>
                                          <p:spTgt spid="770053"/>
                                        </p:tgtEl>
                                        <p:attrNameLst>
                                          <p:attrName>ppt_h</p:attrName>
                                        </p:attrNameLst>
                                      </p:cBhvr>
                                      <p:tavLst>
                                        <p:tav tm="0">
                                          <p:val>
                                            <p:strVal val="#ppt_h"/>
                                          </p:val>
                                        </p:tav>
                                        <p:tav tm="100000">
                                          <p:val>
                                            <p:strVal val="#ppt_h"/>
                                          </p:val>
                                        </p:tav>
                                      </p:tavLst>
                                    </p:anim>
                                    <p:animEffect transition="in" filter="fade">
                                      <p:cBhvr>
                                        <p:cTn id="92" dur="1000"/>
                                        <p:tgtEl>
                                          <p:spTgt spid="770053"/>
                                        </p:tgtEl>
                                      </p:cBhvr>
                                    </p:animEffect>
                                  </p:childTnLst>
                                </p:cTn>
                              </p:par>
                            </p:childTnLst>
                          </p:cTn>
                        </p:par>
                        <p:par>
                          <p:cTn id="93" fill="hold" nodeType="afterGroup">
                            <p:stCondLst>
                              <p:cond delay="5000"/>
                            </p:stCondLst>
                            <p:childTnLst>
                              <p:par>
                                <p:cTn id="94" presetID="55" presetClass="entr" presetSubtype="0" fill="hold" grpId="0" nodeType="afterEffect">
                                  <p:stCondLst>
                                    <p:cond delay="0"/>
                                  </p:stCondLst>
                                  <p:childTnLst>
                                    <p:set>
                                      <p:cBhvr>
                                        <p:cTn id="95" dur="1" fill="hold">
                                          <p:stCondLst>
                                            <p:cond delay="0"/>
                                          </p:stCondLst>
                                        </p:cTn>
                                        <p:tgtEl>
                                          <p:spTgt spid="770063"/>
                                        </p:tgtEl>
                                        <p:attrNameLst>
                                          <p:attrName>style.visibility</p:attrName>
                                        </p:attrNameLst>
                                      </p:cBhvr>
                                      <p:to>
                                        <p:strVal val="visible"/>
                                      </p:to>
                                    </p:set>
                                    <p:anim calcmode="lin" valueType="num">
                                      <p:cBhvr>
                                        <p:cTn id="96" dur="1000" fill="hold"/>
                                        <p:tgtEl>
                                          <p:spTgt spid="770063"/>
                                        </p:tgtEl>
                                        <p:attrNameLst>
                                          <p:attrName>ppt_w</p:attrName>
                                        </p:attrNameLst>
                                      </p:cBhvr>
                                      <p:tavLst>
                                        <p:tav tm="0">
                                          <p:val>
                                            <p:strVal val="#ppt_w*0.70"/>
                                          </p:val>
                                        </p:tav>
                                        <p:tav tm="100000">
                                          <p:val>
                                            <p:strVal val="#ppt_w"/>
                                          </p:val>
                                        </p:tav>
                                      </p:tavLst>
                                    </p:anim>
                                    <p:anim calcmode="lin" valueType="num">
                                      <p:cBhvr>
                                        <p:cTn id="97" dur="1000" fill="hold"/>
                                        <p:tgtEl>
                                          <p:spTgt spid="770063"/>
                                        </p:tgtEl>
                                        <p:attrNameLst>
                                          <p:attrName>ppt_h</p:attrName>
                                        </p:attrNameLst>
                                      </p:cBhvr>
                                      <p:tavLst>
                                        <p:tav tm="0">
                                          <p:val>
                                            <p:strVal val="#ppt_h"/>
                                          </p:val>
                                        </p:tav>
                                        <p:tav tm="100000">
                                          <p:val>
                                            <p:strVal val="#ppt_h"/>
                                          </p:val>
                                        </p:tav>
                                      </p:tavLst>
                                    </p:anim>
                                    <p:animEffect transition="in" filter="fade">
                                      <p:cBhvr>
                                        <p:cTn id="98" dur="1000"/>
                                        <p:tgtEl>
                                          <p:spTgt spid="77006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xit" presetSubtype="0" fill="hold" grpId="1" nodeType="clickEffect">
                                  <p:stCondLst>
                                    <p:cond delay="0"/>
                                  </p:stCondLst>
                                  <p:childTnLst>
                                    <p:animEffect transition="out" filter="fade">
                                      <p:cBhvr>
                                        <p:cTn id="102" dur="500"/>
                                        <p:tgtEl>
                                          <p:spTgt spid="770063"/>
                                        </p:tgtEl>
                                      </p:cBhvr>
                                    </p:animEffect>
                                    <p:set>
                                      <p:cBhvr>
                                        <p:cTn id="103" dur="1" fill="hold">
                                          <p:stCondLst>
                                            <p:cond delay="499"/>
                                          </p:stCondLst>
                                        </p:cTn>
                                        <p:tgtEl>
                                          <p:spTgt spid="770063"/>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1000"/>
                                        <p:tgtEl>
                                          <p:spTgt spid="770053"/>
                                        </p:tgtEl>
                                      </p:cBhvr>
                                    </p:animEffect>
                                    <p:set>
                                      <p:cBhvr>
                                        <p:cTn id="106" dur="1" fill="hold">
                                          <p:stCondLst>
                                            <p:cond delay="999"/>
                                          </p:stCondLst>
                                        </p:cTn>
                                        <p:tgtEl>
                                          <p:spTgt spid="770053"/>
                                        </p:tgtEl>
                                        <p:attrNameLst>
                                          <p:attrName>style.visibility</p:attrName>
                                        </p:attrNameLst>
                                      </p:cBhvr>
                                      <p:to>
                                        <p:strVal val="hidden"/>
                                      </p:to>
                                    </p:set>
                                  </p:childTnLst>
                                </p:cTn>
                              </p:par>
                            </p:childTnLst>
                          </p:cTn>
                        </p:par>
                        <p:par>
                          <p:cTn id="107" fill="hold" nodeType="afterGroup">
                            <p:stCondLst>
                              <p:cond delay="1000"/>
                            </p:stCondLst>
                            <p:childTnLst>
                              <p:par>
                                <p:cTn id="108" presetID="0" presetClass="path" presetSubtype="0" accel="50000" decel="50000" fill="hold" nodeType="afterEffect">
                                  <p:stCondLst>
                                    <p:cond delay="0"/>
                                  </p:stCondLst>
                                  <p:childTnLst>
                                    <p:animMotion origin="layout" path="M 4.72222E-6 6.35838E-6 L 0.10312 6.35838E-6 " pathEditMode="relative" ptsTypes="AA">
                                      <p:cBhvr>
                                        <p:cTn id="109" dur="2000" fill="hold"/>
                                        <p:tgtEl>
                                          <p:spTgt spid="770069"/>
                                        </p:tgtEl>
                                        <p:attrNameLst>
                                          <p:attrName>ppt_x</p:attrName>
                                          <p:attrName>ppt_y</p:attrName>
                                        </p:attrNameLst>
                                      </p:cBhvr>
                                    </p:animMotion>
                                  </p:childTnLst>
                                </p:cTn>
                              </p:par>
                            </p:childTnLst>
                          </p:cTn>
                        </p:par>
                        <p:par>
                          <p:cTn id="110" fill="hold" nodeType="afterGroup">
                            <p:stCondLst>
                              <p:cond delay="3000"/>
                            </p:stCondLst>
                            <p:childTnLst>
                              <p:par>
                                <p:cTn id="111" presetID="9" presetClass="entr" presetSubtype="0" fill="hold" nodeType="afterEffect">
                                  <p:stCondLst>
                                    <p:cond delay="0"/>
                                  </p:stCondLst>
                                  <p:childTnLst>
                                    <p:set>
                                      <p:cBhvr>
                                        <p:cTn id="112" dur="1" fill="hold">
                                          <p:stCondLst>
                                            <p:cond delay="0"/>
                                          </p:stCondLst>
                                        </p:cTn>
                                        <p:tgtEl>
                                          <p:spTgt spid="770070"/>
                                        </p:tgtEl>
                                        <p:attrNameLst>
                                          <p:attrName>style.visibility</p:attrName>
                                        </p:attrNameLst>
                                      </p:cBhvr>
                                      <p:to>
                                        <p:strVal val="visible"/>
                                      </p:to>
                                    </p:set>
                                    <p:animEffect transition="in" filter="dissolve">
                                      <p:cBhvr>
                                        <p:cTn id="113" dur="1000"/>
                                        <p:tgtEl>
                                          <p:spTgt spid="770070"/>
                                        </p:tgtEl>
                                      </p:cBhvr>
                                    </p:animEffect>
                                  </p:childTnLst>
                                </p:cTn>
                              </p:par>
                              <p:par>
                                <p:cTn id="114" presetID="9" presetClass="exit" presetSubtype="0" fill="hold" nodeType="withEffect">
                                  <p:stCondLst>
                                    <p:cond delay="0"/>
                                  </p:stCondLst>
                                  <p:childTnLst>
                                    <p:animEffect transition="out" filter="dissolve">
                                      <p:cBhvr>
                                        <p:cTn id="115" dur="500"/>
                                        <p:tgtEl>
                                          <p:spTgt spid="770069"/>
                                        </p:tgtEl>
                                      </p:cBhvr>
                                    </p:animEffect>
                                    <p:set>
                                      <p:cBhvr>
                                        <p:cTn id="116" dur="1" fill="hold">
                                          <p:stCondLst>
                                            <p:cond delay="499"/>
                                          </p:stCondLst>
                                        </p:cTn>
                                        <p:tgtEl>
                                          <p:spTgt spid="770069"/>
                                        </p:tgtEl>
                                        <p:attrNameLst>
                                          <p:attrName>style.visibility</p:attrName>
                                        </p:attrNameLst>
                                      </p:cBhvr>
                                      <p:to>
                                        <p:strVal val="hidden"/>
                                      </p:to>
                                    </p:set>
                                  </p:childTnLst>
                                </p:cTn>
                              </p:par>
                            </p:childTnLst>
                          </p:cTn>
                        </p:par>
                        <p:par>
                          <p:cTn id="117" fill="hold" nodeType="afterGroup">
                            <p:stCondLst>
                              <p:cond delay="4000"/>
                            </p:stCondLst>
                            <p:childTnLst>
                              <p:par>
                                <p:cTn id="118" presetID="55" presetClass="entr" presetSubtype="0" fill="hold" grpId="0" nodeType="afterEffect">
                                  <p:stCondLst>
                                    <p:cond delay="0"/>
                                  </p:stCondLst>
                                  <p:childTnLst>
                                    <p:set>
                                      <p:cBhvr>
                                        <p:cTn id="119" dur="1" fill="hold">
                                          <p:stCondLst>
                                            <p:cond delay="0"/>
                                          </p:stCondLst>
                                        </p:cTn>
                                        <p:tgtEl>
                                          <p:spTgt spid="770054"/>
                                        </p:tgtEl>
                                        <p:attrNameLst>
                                          <p:attrName>style.visibility</p:attrName>
                                        </p:attrNameLst>
                                      </p:cBhvr>
                                      <p:to>
                                        <p:strVal val="visible"/>
                                      </p:to>
                                    </p:set>
                                    <p:anim calcmode="lin" valueType="num">
                                      <p:cBhvr>
                                        <p:cTn id="120" dur="1000" fill="hold"/>
                                        <p:tgtEl>
                                          <p:spTgt spid="770054"/>
                                        </p:tgtEl>
                                        <p:attrNameLst>
                                          <p:attrName>ppt_w</p:attrName>
                                        </p:attrNameLst>
                                      </p:cBhvr>
                                      <p:tavLst>
                                        <p:tav tm="0">
                                          <p:val>
                                            <p:strVal val="#ppt_w*0.70"/>
                                          </p:val>
                                        </p:tav>
                                        <p:tav tm="100000">
                                          <p:val>
                                            <p:strVal val="#ppt_w"/>
                                          </p:val>
                                        </p:tav>
                                      </p:tavLst>
                                    </p:anim>
                                    <p:anim calcmode="lin" valueType="num">
                                      <p:cBhvr>
                                        <p:cTn id="121" dur="1000" fill="hold"/>
                                        <p:tgtEl>
                                          <p:spTgt spid="770054"/>
                                        </p:tgtEl>
                                        <p:attrNameLst>
                                          <p:attrName>ppt_h</p:attrName>
                                        </p:attrNameLst>
                                      </p:cBhvr>
                                      <p:tavLst>
                                        <p:tav tm="0">
                                          <p:val>
                                            <p:strVal val="#ppt_h"/>
                                          </p:val>
                                        </p:tav>
                                        <p:tav tm="100000">
                                          <p:val>
                                            <p:strVal val="#ppt_h"/>
                                          </p:val>
                                        </p:tav>
                                      </p:tavLst>
                                    </p:anim>
                                    <p:animEffect transition="in" filter="fade">
                                      <p:cBhvr>
                                        <p:cTn id="122" dur="1000"/>
                                        <p:tgtEl>
                                          <p:spTgt spid="770054"/>
                                        </p:tgtEl>
                                      </p:cBhvr>
                                    </p:animEffect>
                                  </p:childTnLst>
                                </p:cTn>
                              </p:par>
                            </p:childTnLst>
                          </p:cTn>
                        </p:par>
                        <p:par>
                          <p:cTn id="123" fill="hold" nodeType="afterGroup">
                            <p:stCondLst>
                              <p:cond delay="5000"/>
                            </p:stCondLst>
                            <p:childTnLst>
                              <p:par>
                                <p:cTn id="124" presetID="55" presetClass="entr" presetSubtype="0" fill="hold" grpId="0" nodeType="afterEffect">
                                  <p:stCondLst>
                                    <p:cond delay="0"/>
                                  </p:stCondLst>
                                  <p:childTnLst>
                                    <p:set>
                                      <p:cBhvr>
                                        <p:cTn id="125" dur="1" fill="hold">
                                          <p:stCondLst>
                                            <p:cond delay="0"/>
                                          </p:stCondLst>
                                        </p:cTn>
                                        <p:tgtEl>
                                          <p:spTgt spid="770064"/>
                                        </p:tgtEl>
                                        <p:attrNameLst>
                                          <p:attrName>style.visibility</p:attrName>
                                        </p:attrNameLst>
                                      </p:cBhvr>
                                      <p:to>
                                        <p:strVal val="visible"/>
                                      </p:to>
                                    </p:set>
                                    <p:anim calcmode="lin" valueType="num">
                                      <p:cBhvr>
                                        <p:cTn id="126" dur="1000" fill="hold"/>
                                        <p:tgtEl>
                                          <p:spTgt spid="770064"/>
                                        </p:tgtEl>
                                        <p:attrNameLst>
                                          <p:attrName>ppt_w</p:attrName>
                                        </p:attrNameLst>
                                      </p:cBhvr>
                                      <p:tavLst>
                                        <p:tav tm="0">
                                          <p:val>
                                            <p:strVal val="#ppt_w*0.70"/>
                                          </p:val>
                                        </p:tav>
                                        <p:tav tm="100000">
                                          <p:val>
                                            <p:strVal val="#ppt_w"/>
                                          </p:val>
                                        </p:tav>
                                      </p:tavLst>
                                    </p:anim>
                                    <p:anim calcmode="lin" valueType="num">
                                      <p:cBhvr>
                                        <p:cTn id="127" dur="1000" fill="hold"/>
                                        <p:tgtEl>
                                          <p:spTgt spid="770064"/>
                                        </p:tgtEl>
                                        <p:attrNameLst>
                                          <p:attrName>ppt_h</p:attrName>
                                        </p:attrNameLst>
                                      </p:cBhvr>
                                      <p:tavLst>
                                        <p:tav tm="0">
                                          <p:val>
                                            <p:strVal val="#ppt_h"/>
                                          </p:val>
                                        </p:tav>
                                        <p:tav tm="100000">
                                          <p:val>
                                            <p:strVal val="#ppt_h"/>
                                          </p:val>
                                        </p:tav>
                                      </p:tavLst>
                                    </p:anim>
                                    <p:animEffect transition="in" filter="fade">
                                      <p:cBhvr>
                                        <p:cTn id="128" dur="1000"/>
                                        <p:tgtEl>
                                          <p:spTgt spid="770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1" grpId="0" animBg="1"/>
      <p:bldP spid="770051" grpId="1" animBg="1"/>
      <p:bldP spid="770052" grpId="0" animBg="1"/>
      <p:bldP spid="770052" grpId="1" animBg="1"/>
      <p:bldP spid="770053" grpId="0" animBg="1"/>
      <p:bldP spid="770053" grpId="1" animBg="1"/>
      <p:bldP spid="770054" grpId="0" animBg="1"/>
      <p:bldP spid="770061" grpId="0" animBg="1"/>
      <p:bldP spid="770061" grpId="1" animBg="1"/>
      <p:bldP spid="770062" grpId="0" animBg="1"/>
      <p:bldP spid="770062" grpId="1" animBg="1"/>
      <p:bldP spid="770063" grpId="0" animBg="1"/>
      <p:bldP spid="770063" grpId="1" animBg="1"/>
      <p:bldP spid="770064" grpId="0" animBg="1"/>
      <p:bldP spid="770065" grpId="0" animBg="1"/>
      <p:bldP spid="77006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a:xfrm>
            <a:off x="899592" y="576065"/>
            <a:ext cx="7467600" cy="836712"/>
          </a:xfrm>
        </p:spPr>
        <p:txBody>
          <a:bodyPr/>
          <a:lstStyle/>
          <a:p>
            <a:r>
              <a:rPr lang="cs-CZ" altLang="zh-CN" sz="4000" b="1" dirty="0">
                <a:solidFill>
                  <a:schemeClr val="tx1"/>
                </a:solidFill>
              </a:rPr>
              <a:t>Časová hodnota peněz</a:t>
            </a:r>
            <a:endParaRPr lang="cs-CZ" sz="4000" b="1" dirty="0">
              <a:solidFill>
                <a:schemeClr val="tx1"/>
              </a:solidFill>
            </a:endParaRPr>
          </a:p>
        </p:txBody>
      </p:sp>
      <p:sp>
        <p:nvSpPr>
          <p:cNvPr id="768003" name="Rectangle 3"/>
          <p:cNvSpPr>
            <a:spLocks noGrp="1" noChangeArrowheads="1"/>
          </p:cNvSpPr>
          <p:nvPr>
            <p:ph type="body" idx="1"/>
          </p:nvPr>
        </p:nvSpPr>
        <p:spPr>
          <a:xfrm>
            <a:off x="251520" y="1412777"/>
            <a:ext cx="8892480" cy="5445224"/>
          </a:xfrm>
        </p:spPr>
        <p:txBody>
          <a:bodyPr/>
          <a:lstStyle/>
          <a:p>
            <a:pPr>
              <a:buFont typeface="Wingdings" pitchFamily="2" charset="2"/>
              <a:buNone/>
            </a:pPr>
            <a:r>
              <a:rPr lang="cs-CZ" altLang="zh-CN" b="1" dirty="0">
                <a:solidFill>
                  <a:schemeClr val="hlink"/>
                </a:solidFill>
                <a:latin typeface="Times New Roman" pitchFamily="18" charset="0"/>
                <a:cs typeface="Times New Roman" pitchFamily="18" charset="0"/>
              </a:rPr>
              <a:t>Současná hodnota peněz (SH)</a:t>
            </a:r>
          </a:p>
          <a:p>
            <a:r>
              <a:rPr lang="cs-CZ" altLang="zh-CN" dirty="0">
                <a:latin typeface="Times New Roman" pitchFamily="18" charset="0"/>
                <a:cs typeface="Times New Roman" pitchFamily="18" charset="0"/>
              </a:rPr>
              <a:t>SH říká, kolik bychom měli dnes investovat, jestliže chceme v budoucnu získat z této investice přesně danou částku. </a:t>
            </a:r>
          </a:p>
          <a:p>
            <a:r>
              <a:rPr lang="cs-CZ" altLang="zh-CN" dirty="0">
                <a:latin typeface="Times New Roman" pitchFamily="18" charset="0"/>
                <a:cs typeface="Times New Roman" pitchFamily="18" charset="0"/>
              </a:rPr>
              <a:t>SH využijeme tehdy, když potřebujeme vědět, kolik máme dnes uložit do banky, abychom v ní např. za 5 let měli 100 000 Kč.</a:t>
            </a:r>
          </a:p>
        </p:txBody>
      </p:sp>
    </p:spTree>
    <p:extLst>
      <p:ext uri="{BB962C8B-B14F-4D97-AF65-F5344CB8AC3E}">
        <p14:creationId xmlns:p14="http://schemas.microsoft.com/office/powerpoint/2010/main" val="1358945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80" name="Rectangle 8"/>
          <p:cNvSpPr>
            <a:spLocks noGrp="1" noChangeArrowheads="1"/>
          </p:cNvSpPr>
          <p:nvPr>
            <p:ph type="title"/>
          </p:nvPr>
        </p:nvSpPr>
        <p:spPr>
          <a:xfrm>
            <a:off x="179512" y="247248"/>
            <a:ext cx="8229600" cy="1143000"/>
          </a:xfrm>
        </p:spPr>
        <p:txBody>
          <a:bodyPr/>
          <a:lstStyle/>
          <a:p>
            <a:r>
              <a:rPr lang="cs-CZ" sz="4000" b="1" dirty="0">
                <a:solidFill>
                  <a:schemeClr val="tx1"/>
                </a:solidFill>
              </a:rPr>
              <a:t>Současná hodnota peněz</a:t>
            </a:r>
          </a:p>
        </p:txBody>
      </p:sp>
      <p:sp>
        <p:nvSpPr>
          <p:cNvPr id="745475" name="Rectangle 3"/>
          <p:cNvSpPr>
            <a:spLocks noGrp="1" noChangeArrowheads="1"/>
          </p:cNvSpPr>
          <p:nvPr>
            <p:ph type="body" sz="half" idx="1"/>
          </p:nvPr>
        </p:nvSpPr>
        <p:spPr>
          <a:xfrm>
            <a:off x="0" y="1412776"/>
            <a:ext cx="8676456" cy="4896544"/>
          </a:xfrm>
        </p:spPr>
        <p:txBody>
          <a:bodyPr>
            <a:normAutofit fontScale="85000" lnSpcReduction="20000"/>
          </a:bodyPr>
          <a:lstStyle/>
          <a:p>
            <a:pPr>
              <a:lnSpc>
                <a:spcPct val="90000"/>
              </a:lnSpc>
            </a:pPr>
            <a:r>
              <a:rPr lang="cs-CZ" dirty="0">
                <a:latin typeface="Times New Roman" pitchFamily="18" charset="0"/>
                <a:cs typeface="Times New Roman" pitchFamily="18" charset="0"/>
              </a:rPr>
              <a:t>Podobně můžeme zpětně zjistit jakou má pro nás dnes (tedy v současnosti) hodnotu určitá budoucí peněžní částka. Použijeme k tomu </a:t>
            </a:r>
            <a:r>
              <a:rPr lang="cs-CZ" dirty="0">
                <a:solidFill>
                  <a:schemeClr val="hlink"/>
                </a:solidFill>
                <a:latin typeface="Times New Roman" pitchFamily="18" charset="0"/>
                <a:cs typeface="Times New Roman" pitchFamily="18" charset="0"/>
              </a:rPr>
              <a:t>odúročitele</a:t>
            </a:r>
            <a:r>
              <a:rPr lang="cs-CZ" dirty="0">
                <a:latin typeface="Times New Roman" pitchFamily="18" charset="0"/>
                <a:cs typeface="Times New Roman" pitchFamily="18" charset="0"/>
              </a:rPr>
              <a:t>:</a:t>
            </a:r>
          </a:p>
          <a:p>
            <a:pPr>
              <a:lnSpc>
                <a:spcPct val="90000"/>
              </a:lnSpc>
              <a:buFont typeface="Wingdings" pitchFamily="2" charset="2"/>
              <a:buNone/>
            </a:pPr>
            <a:endParaRPr lang="cs-CZ" dirty="0">
              <a:latin typeface="Times New Roman" pitchFamily="18" charset="0"/>
              <a:cs typeface="Times New Roman" pitchFamily="18" charset="0"/>
            </a:endParaRPr>
          </a:p>
          <a:p>
            <a:pPr>
              <a:lnSpc>
                <a:spcPct val="90000"/>
              </a:lnSpc>
              <a:buFont typeface="Wingdings" pitchFamily="2" charset="2"/>
              <a:buNone/>
            </a:pPr>
            <a:endParaRPr lang="cs-CZ" dirty="0">
              <a:latin typeface="Times New Roman" pitchFamily="18" charset="0"/>
              <a:cs typeface="Times New Roman" pitchFamily="18" charset="0"/>
            </a:endParaRPr>
          </a:p>
          <a:p>
            <a:pPr>
              <a:lnSpc>
                <a:spcPct val="90000"/>
              </a:lnSpc>
              <a:buFont typeface="Wingdings" pitchFamily="2" charset="2"/>
              <a:buNone/>
            </a:pPr>
            <a:endParaRPr lang="cs-CZ" dirty="0">
              <a:latin typeface="Times New Roman" pitchFamily="18" charset="0"/>
              <a:cs typeface="Times New Roman" pitchFamily="18" charset="0"/>
            </a:endParaRPr>
          </a:p>
          <a:p>
            <a:pPr>
              <a:lnSpc>
                <a:spcPct val="90000"/>
              </a:lnSpc>
            </a:pPr>
            <a:endParaRPr lang="cs-CZ" b="1" dirty="0">
              <a:latin typeface="Times New Roman" pitchFamily="18" charset="0"/>
              <a:cs typeface="Times New Roman" pitchFamily="18" charset="0"/>
            </a:endParaRPr>
          </a:p>
          <a:p>
            <a:pPr>
              <a:lnSpc>
                <a:spcPct val="90000"/>
              </a:lnSpc>
            </a:pPr>
            <a:endParaRPr lang="cs-CZ" b="1" dirty="0">
              <a:latin typeface="Times New Roman" pitchFamily="18" charset="0"/>
              <a:cs typeface="Times New Roman" pitchFamily="18" charset="0"/>
            </a:endParaRPr>
          </a:p>
          <a:p>
            <a:pPr>
              <a:lnSpc>
                <a:spcPct val="90000"/>
              </a:lnSpc>
            </a:pPr>
            <a:r>
              <a:rPr lang="cs-CZ" b="1" dirty="0">
                <a:latin typeface="Times New Roman" pitchFamily="18" charset="0"/>
                <a:cs typeface="Times New Roman" pitchFamily="18" charset="0"/>
              </a:rPr>
              <a:t>Úročitel</a:t>
            </a:r>
            <a:r>
              <a:rPr lang="cs-CZ" dirty="0">
                <a:latin typeface="Times New Roman" pitchFamily="18" charset="0"/>
                <a:cs typeface="Times New Roman" pitchFamily="18" charset="0"/>
              </a:rPr>
              <a:t> – budoucí hodnota jednorázové platby jednotkové po uplynutí n úrokovacích období při úrokové míře i</a:t>
            </a:r>
            <a:endParaRPr lang="cs-CZ" b="1" dirty="0">
              <a:latin typeface="Times New Roman" pitchFamily="18" charset="0"/>
              <a:cs typeface="Times New Roman" pitchFamily="18" charset="0"/>
            </a:endParaRPr>
          </a:p>
          <a:p>
            <a:pPr>
              <a:lnSpc>
                <a:spcPct val="90000"/>
              </a:lnSpc>
            </a:pPr>
            <a:r>
              <a:rPr lang="cs-CZ" b="1" dirty="0">
                <a:latin typeface="Times New Roman" pitchFamily="18" charset="0"/>
                <a:cs typeface="Times New Roman" pitchFamily="18" charset="0"/>
              </a:rPr>
              <a:t>Odúročitel</a:t>
            </a:r>
            <a:r>
              <a:rPr lang="cs-CZ" dirty="0">
                <a:latin typeface="Times New Roman" pitchFamily="18" charset="0"/>
                <a:cs typeface="Times New Roman" pitchFamily="18" charset="0"/>
              </a:rPr>
              <a:t> – současná hodnota jednorázové platby jednotkové placené po uplynutí n úrokovacích období při úrokové míře i</a:t>
            </a:r>
          </a:p>
        </p:txBody>
      </p:sp>
      <p:graphicFrame>
        <p:nvGraphicFramePr>
          <p:cNvPr id="745476" name="Object 4"/>
          <p:cNvGraphicFramePr>
            <a:graphicFrameLocks noGrp="1" noChangeAspect="1"/>
          </p:cNvGraphicFramePr>
          <p:nvPr>
            <p:ph sz="quarter" idx="2"/>
          </p:nvPr>
        </p:nvGraphicFramePr>
        <p:xfrm>
          <a:off x="2267744" y="2708920"/>
          <a:ext cx="3287713" cy="654050"/>
        </p:xfrm>
        <a:graphic>
          <a:graphicData uri="http://schemas.openxmlformats.org/presentationml/2006/ole">
            <mc:AlternateContent xmlns:mc="http://schemas.openxmlformats.org/markup-compatibility/2006">
              <mc:Choice xmlns:v="urn:schemas-microsoft-com:vml" Requires="v">
                <p:oleObj spid="_x0000_s11284" name="Editor rovnic 3.0" r:id="rId3" imgW="1955520" imgH="431640" progId="Equation.3">
                  <p:embed/>
                </p:oleObj>
              </mc:Choice>
              <mc:Fallback>
                <p:oleObj name="Editor rovnic 3.0" r:id="rId3" imgW="1955520" imgH="431640" progId="Equation.3">
                  <p:embed/>
                  <p:pic>
                    <p:nvPicPr>
                      <p:cNvPr id="7454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708920"/>
                        <a:ext cx="3287713" cy="654050"/>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5479" name="Object 7"/>
          <p:cNvGraphicFramePr>
            <a:graphicFrameLocks noGrp="1" noChangeAspect="1"/>
          </p:cNvGraphicFramePr>
          <p:nvPr>
            <p:ph sz="quarter" idx="3"/>
          </p:nvPr>
        </p:nvGraphicFramePr>
        <p:xfrm>
          <a:off x="2339752" y="3645024"/>
          <a:ext cx="3168650" cy="431800"/>
        </p:xfrm>
        <a:graphic>
          <a:graphicData uri="http://schemas.openxmlformats.org/presentationml/2006/ole">
            <mc:AlternateContent xmlns:mc="http://schemas.openxmlformats.org/markup-compatibility/2006">
              <mc:Choice xmlns:v="urn:schemas-microsoft-com:vml" Requires="v">
                <p:oleObj spid="_x0000_s11285" name="Editor rovnic 3.0" r:id="rId5" imgW="1600200" imgH="241200" progId="Equation.3">
                  <p:embed/>
                </p:oleObj>
              </mc:Choice>
              <mc:Fallback>
                <p:oleObj name="Editor rovnic 3.0" r:id="rId5" imgW="1600200" imgH="241200" progId="Equation.3">
                  <p:embed/>
                  <p:pic>
                    <p:nvPicPr>
                      <p:cNvPr id="74547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3645024"/>
                        <a:ext cx="3168650" cy="431800"/>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03763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Text Box 2"/>
          <p:cNvSpPr txBox="1">
            <a:spLocks noChangeArrowheads="1"/>
          </p:cNvSpPr>
          <p:nvPr/>
        </p:nvSpPr>
        <p:spPr bwMode="auto">
          <a:xfrm>
            <a:off x="6435725" y="4397375"/>
            <a:ext cx="909638" cy="955675"/>
          </a:xfrm>
          <a:prstGeom prst="rect">
            <a:avLst/>
          </a:prstGeom>
          <a:solidFill>
            <a:srgbClr val="CCFFCC">
              <a:alpha val="4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600">
                <a:latin typeface="Times New Roman" pitchFamily="18" charset="0"/>
              </a:rPr>
              <a:t>CF</a:t>
            </a:r>
            <a:r>
              <a:rPr kumimoji="1" lang="cs-CZ" sz="1600" baseline="-25000">
                <a:latin typeface="Times New Roman" pitchFamily="18" charset="0"/>
              </a:rPr>
              <a:t>4</a:t>
            </a:r>
          </a:p>
          <a:p>
            <a:pPr algn="ctr"/>
            <a:r>
              <a:rPr kumimoji="1" lang="cs-CZ" sz="1600">
                <a:latin typeface="Times New Roman" pitchFamily="18" charset="0"/>
              </a:rPr>
              <a:t>120</a:t>
            </a:r>
          </a:p>
        </p:txBody>
      </p:sp>
      <p:sp>
        <p:nvSpPr>
          <p:cNvPr id="771075" name="Text Box 3"/>
          <p:cNvSpPr txBox="1">
            <a:spLocks noChangeArrowheads="1"/>
          </p:cNvSpPr>
          <p:nvPr/>
        </p:nvSpPr>
        <p:spPr bwMode="auto">
          <a:xfrm>
            <a:off x="5510213" y="4392613"/>
            <a:ext cx="909637" cy="957262"/>
          </a:xfrm>
          <a:prstGeom prst="rect">
            <a:avLst/>
          </a:prstGeom>
          <a:solidFill>
            <a:srgbClr val="CCFFCC">
              <a:alpha val="4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600">
                <a:latin typeface="Times New Roman" pitchFamily="18" charset="0"/>
              </a:rPr>
              <a:t>CF</a:t>
            </a:r>
            <a:r>
              <a:rPr kumimoji="1" lang="cs-CZ" sz="1600" baseline="-25000">
                <a:latin typeface="Times New Roman" pitchFamily="18" charset="0"/>
              </a:rPr>
              <a:t>3</a:t>
            </a:r>
          </a:p>
          <a:p>
            <a:pPr algn="ctr"/>
            <a:r>
              <a:rPr kumimoji="1" lang="cs-CZ" sz="1600">
                <a:latin typeface="Times New Roman" pitchFamily="18" charset="0"/>
              </a:rPr>
              <a:t>120</a:t>
            </a:r>
          </a:p>
        </p:txBody>
      </p:sp>
      <p:sp>
        <p:nvSpPr>
          <p:cNvPr id="771076" name="Text Box 4"/>
          <p:cNvSpPr txBox="1">
            <a:spLocks noChangeArrowheads="1"/>
          </p:cNvSpPr>
          <p:nvPr/>
        </p:nvSpPr>
        <p:spPr bwMode="auto">
          <a:xfrm>
            <a:off x="3660775" y="4421188"/>
            <a:ext cx="909638" cy="936625"/>
          </a:xfrm>
          <a:prstGeom prst="rect">
            <a:avLst/>
          </a:prstGeom>
          <a:solidFill>
            <a:srgbClr val="CCFFCC">
              <a:alpha val="4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600">
                <a:latin typeface="Times New Roman" pitchFamily="18" charset="0"/>
              </a:rPr>
              <a:t>CF</a:t>
            </a:r>
            <a:r>
              <a:rPr kumimoji="1" lang="cs-CZ" sz="1600" baseline="-25000">
                <a:latin typeface="Times New Roman" pitchFamily="18" charset="0"/>
              </a:rPr>
              <a:t>1</a:t>
            </a:r>
          </a:p>
          <a:p>
            <a:pPr algn="ctr"/>
            <a:r>
              <a:rPr kumimoji="1" lang="cs-CZ" sz="1600">
                <a:latin typeface="Times New Roman" pitchFamily="18" charset="0"/>
              </a:rPr>
              <a:t>120</a:t>
            </a:r>
          </a:p>
        </p:txBody>
      </p:sp>
      <p:sp>
        <p:nvSpPr>
          <p:cNvPr id="771077" name="Text Box 5"/>
          <p:cNvSpPr txBox="1">
            <a:spLocks noChangeArrowheads="1"/>
          </p:cNvSpPr>
          <p:nvPr/>
        </p:nvSpPr>
        <p:spPr bwMode="auto">
          <a:xfrm>
            <a:off x="4594225" y="4425950"/>
            <a:ext cx="896938" cy="925513"/>
          </a:xfrm>
          <a:prstGeom prst="rect">
            <a:avLst/>
          </a:prstGeom>
          <a:solidFill>
            <a:srgbClr val="CCFFCC">
              <a:alpha val="4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600">
                <a:latin typeface="Times New Roman" pitchFamily="18" charset="0"/>
              </a:rPr>
              <a:t>CF</a:t>
            </a:r>
            <a:r>
              <a:rPr kumimoji="1" lang="cs-CZ" sz="1600" baseline="-25000">
                <a:latin typeface="Times New Roman" pitchFamily="18" charset="0"/>
              </a:rPr>
              <a:t>2</a:t>
            </a:r>
          </a:p>
          <a:p>
            <a:pPr algn="ctr"/>
            <a:r>
              <a:rPr kumimoji="1" lang="cs-CZ" sz="1600">
                <a:latin typeface="Times New Roman" pitchFamily="18" charset="0"/>
              </a:rPr>
              <a:t>120</a:t>
            </a:r>
          </a:p>
        </p:txBody>
      </p:sp>
      <p:sp>
        <p:nvSpPr>
          <p:cNvPr id="771078" name="Text Box 6"/>
          <p:cNvSpPr txBox="1">
            <a:spLocks noChangeArrowheads="1"/>
          </p:cNvSpPr>
          <p:nvPr/>
        </p:nvSpPr>
        <p:spPr bwMode="auto">
          <a:xfrm>
            <a:off x="3665538" y="4389438"/>
            <a:ext cx="927100" cy="968375"/>
          </a:xfrm>
          <a:prstGeom prst="rect">
            <a:avLst/>
          </a:prstGeom>
          <a:blipFill dpi="0" rotWithShape="1">
            <a:blip r:embed="rId2"/>
            <a:srcRect/>
            <a:stretch>
              <a:fillRect/>
            </a:stretch>
          </a:blipFill>
          <a:ln w="9525">
            <a:solidFill>
              <a:srgbClr val="000000"/>
            </a:solidFill>
            <a:miter lim="800000"/>
            <a:headEnd/>
            <a:tailEnd/>
          </a:ln>
        </p:spPr>
        <p:txBody>
          <a:bodyPr/>
          <a:lstStyle/>
          <a:p>
            <a:pPr algn="ctr"/>
            <a:r>
              <a:rPr kumimoji="1" lang="cs-CZ" sz="1600" b="1">
                <a:solidFill>
                  <a:srgbClr val="A50021"/>
                </a:solidFill>
                <a:effectLst>
                  <a:outerShdw blurRad="38100" dist="38100" dir="2700000" algn="tl">
                    <a:srgbClr val="000000"/>
                  </a:outerShdw>
                </a:effectLst>
                <a:latin typeface="Comic Sans MS" pitchFamily="66" charset="0"/>
              </a:rPr>
              <a:t>CF</a:t>
            </a:r>
            <a:r>
              <a:rPr kumimoji="1" lang="cs-CZ" sz="1600" b="1" baseline="-25000">
                <a:solidFill>
                  <a:srgbClr val="A50021"/>
                </a:solidFill>
                <a:effectLst>
                  <a:outerShdw blurRad="38100" dist="38100" dir="2700000" algn="tl">
                    <a:srgbClr val="000000"/>
                  </a:outerShdw>
                </a:effectLst>
                <a:latin typeface="Comic Sans MS" pitchFamily="66" charset="0"/>
              </a:rPr>
              <a:t>1</a:t>
            </a:r>
          </a:p>
          <a:p>
            <a:pPr algn="ctr"/>
            <a:r>
              <a:rPr kumimoji="1" lang="cs-CZ" sz="1600" b="1">
                <a:solidFill>
                  <a:srgbClr val="A50021"/>
                </a:solidFill>
                <a:effectLst>
                  <a:outerShdw blurRad="38100" dist="38100" dir="2700000" algn="tl">
                    <a:srgbClr val="000000"/>
                  </a:outerShdw>
                </a:effectLst>
                <a:latin typeface="Comic Sans MS" pitchFamily="66" charset="0"/>
              </a:rPr>
              <a:t>120</a:t>
            </a:r>
          </a:p>
        </p:txBody>
      </p:sp>
      <p:sp>
        <p:nvSpPr>
          <p:cNvPr id="771079" name="Rectangle 7"/>
          <p:cNvSpPr>
            <a:spLocks noGrp="1" noChangeArrowheads="1"/>
          </p:cNvSpPr>
          <p:nvPr>
            <p:ph type="title"/>
          </p:nvPr>
        </p:nvSpPr>
        <p:spPr>
          <a:xfrm>
            <a:off x="465117" y="356395"/>
            <a:ext cx="7467600" cy="1143000"/>
          </a:xfrm>
        </p:spPr>
        <p:txBody>
          <a:bodyPr/>
          <a:lstStyle/>
          <a:p>
            <a:r>
              <a:rPr lang="cs-CZ" b="1" dirty="0">
                <a:solidFill>
                  <a:schemeClr val="tx1"/>
                </a:solidFill>
              </a:rPr>
              <a:t>Současná hodnota peněz</a:t>
            </a:r>
          </a:p>
        </p:txBody>
      </p:sp>
      <p:sp>
        <p:nvSpPr>
          <p:cNvPr id="771080" name="Text Box 8"/>
          <p:cNvSpPr txBox="1">
            <a:spLocks noChangeArrowheads="1"/>
          </p:cNvSpPr>
          <p:nvPr/>
        </p:nvSpPr>
        <p:spPr bwMode="auto">
          <a:xfrm>
            <a:off x="2574925" y="4591050"/>
            <a:ext cx="860425" cy="765175"/>
          </a:xfrm>
          <a:prstGeom prst="rect">
            <a:avLst/>
          </a:prstGeom>
          <a:solidFill>
            <a:schemeClr val="accent1"/>
          </a:solidFill>
          <a:ln w="9525">
            <a:solidFill>
              <a:schemeClr val="tx1"/>
            </a:solidFill>
            <a:miter lim="800000"/>
            <a:headEnd/>
            <a:tailEnd/>
          </a:ln>
        </p:spPr>
        <p:txBody>
          <a:bodyPr/>
          <a:lstStyle/>
          <a:p>
            <a:pPr algn="ctr"/>
            <a:r>
              <a:rPr kumimoji="1" lang="cs-CZ" sz="1600">
                <a:latin typeface="Comic Sans MS" pitchFamily="66" charset="0"/>
              </a:rPr>
              <a:t>SHCF</a:t>
            </a:r>
            <a:r>
              <a:rPr kumimoji="1" lang="cs-CZ" sz="1600" baseline="-25000">
                <a:latin typeface="Comic Sans MS" pitchFamily="66" charset="0"/>
              </a:rPr>
              <a:t>1</a:t>
            </a:r>
          </a:p>
          <a:p>
            <a:pPr algn="ctr"/>
            <a:r>
              <a:rPr kumimoji="1" lang="cs-CZ" sz="1600">
                <a:latin typeface="Comic Sans MS" pitchFamily="66" charset="0"/>
              </a:rPr>
              <a:t>109,09</a:t>
            </a:r>
          </a:p>
        </p:txBody>
      </p:sp>
      <p:sp>
        <p:nvSpPr>
          <p:cNvPr id="771081" name="Text Box 9" descr="stacks-of-money"/>
          <p:cNvSpPr txBox="1">
            <a:spLocks noChangeArrowheads="1"/>
          </p:cNvSpPr>
          <p:nvPr/>
        </p:nvSpPr>
        <p:spPr bwMode="auto">
          <a:xfrm>
            <a:off x="4587875" y="4387850"/>
            <a:ext cx="925513" cy="969963"/>
          </a:xfrm>
          <a:prstGeom prst="rect">
            <a:avLst/>
          </a:prstGeom>
          <a:blipFill dpi="0" rotWithShape="1">
            <a:blip r:embed="rId2"/>
            <a:srcRect/>
            <a:stretch>
              <a:fillRect/>
            </a:stretch>
          </a:blipFill>
          <a:ln w="9525">
            <a:solidFill>
              <a:srgbClr val="000000"/>
            </a:solidFill>
            <a:miter lim="800000"/>
            <a:headEnd/>
            <a:tailEnd/>
          </a:ln>
        </p:spPr>
        <p:txBody>
          <a:bodyPr/>
          <a:lstStyle/>
          <a:p>
            <a:pPr algn="ctr"/>
            <a:r>
              <a:rPr kumimoji="1" lang="cs-CZ" sz="1600" b="1">
                <a:solidFill>
                  <a:srgbClr val="A50021"/>
                </a:solidFill>
                <a:effectLst>
                  <a:outerShdw blurRad="38100" dist="38100" dir="2700000" algn="tl">
                    <a:srgbClr val="000000"/>
                  </a:outerShdw>
                </a:effectLst>
                <a:latin typeface="Comic Sans MS" pitchFamily="66" charset="0"/>
              </a:rPr>
              <a:t>CF</a:t>
            </a:r>
            <a:r>
              <a:rPr kumimoji="1" lang="cs-CZ" sz="1600" b="1" baseline="-25000">
                <a:solidFill>
                  <a:srgbClr val="A50021"/>
                </a:solidFill>
                <a:effectLst>
                  <a:outerShdw blurRad="38100" dist="38100" dir="2700000" algn="tl">
                    <a:srgbClr val="000000"/>
                  </a:outerShdw>
                </a:effectLst>
                <a:latin typeface="Comic Sans MS" pitchFamily="66" charset="0"/>
              </a:rPr>
              <a:t>2</a:t>
            </a:r>
          </a:p>
          <a:p>
            <a:pPr algn="ctr"/>
            <a:r>
              <a:rPr kumimoji="1" lang="cs-CZ" sz="1600" b="1">
                <a:solidFill>
                  <a:srgbClr val="A50021"/>
                </a:solidFill>
                <a:effectLst>
                  <a:outerShdw blurRad="38100" dist="38100" dir="2700000" algn="tl">
                    <a:srgbClr val="000000"/>
                  </a:outerShdw>
                </a:effectLst>
                <a:latin typeface="Comic Sans MS" pitchFamily="66" charset="0"/>
              </a:rPr>
              <a:t>120</a:t>
            </a:r>
          </a:p>
        </p:txBody>
      </p:sp>
      <p:sp>
        <p:nvSpPr>
          <p:cNvPr id="771082" name="Text Box 10" descr="stacks-of-money"/>
          <p:cNvSpPr txBox="1">
            <a:spLocks noChangeArrowheads="1"/>
          </p:cNvSpPr>
          <p:nvPr/>
        </p:nvSpPr>
        <p:spPr bwMode="auto">
          <a:xfrm>
            <a:off x="5510213" y="4379913"/>
            <a:ext cx="925512" cy="977900"/>
          </a:xfrm>
          <a:prstGeom prst="rect">
            <a:avLst/>
          </a:prstGeom>
          <a:blipFill dpi="0" rotWithShape="1">
            <a:blip r:embed="rId2"/>
            <a:srcRect/>
            <a:stretch>
              <a:fillRect/>
            </a:stretch>
          </a:blipFill>
          <a:ln w="9525">
            <a:solidFill>
              <a:srgbClr val="000000"/>
            </a:solidFill>
            <a:miter lim="800000"/>
            <a:headEnd/>
            <a:tailEnd/>
          </a:ln>
        </p:spPr>
        <p:txBody>
          <a:bodyPr/>
          <a:lstStyle/>
          <a:p>
            <a:pPr algn="ctr"/>
            <a:r>
              <a:rPr kumimoji="1" lang="cs-CZ" sz="1600" b="1">
                <a:solidFill>
                  <a:srgbClr val="A50021"/>
                </a:solidFill>
                <a:effectLst>
                  <a:outerShdw blurRad="38100" dist="38100" dir="2700000" algn="tl">
                    <a:srgbClr val="000000"/>
                  </a:outerShdw>
                </a:effectLst>
                <a:latin typeface="Comic Sans MS" pitchFamily="66" charset="0"/>
              </a:rPr>
              <a:t>CF</a:t>
            </a:r>
            <a:r>
              <a:rPr kumimoji="1" lang="cs-CZ" sz="1600" b="1" baseline="-25000">
                <a:solidFill>
                  <a:srgbClr val="A50021"/>
                </a:solidFill>
                <a:effectLst>
                  <a:outerShdw blurRad="38100" dist="38100" dir="2700000" algn="tl">
                    <a:srgbClr val="000000"/>
                  </a:outerShdw>
                </a:effectLst>
                <a:latin typeface="Comic Sans MS" pitchFamily="66" charset="0"/>
              </a:rPr>
              <a:t>3</a:t>
            </a:r>
          </a:p>
          <a:p>
            <a:pPr algn="ctr"/>
            <a:r>
              <a:rPr kumimoji="1" lang="cs-CZ" sz="1600" b="1">
                <a:solidFill>
                  <a:srgbClr val="A50021"/>
                </a:solidFill>
                <a:effectLst>
                  <a:outerShdw blurRad="38100" dist="38100" dir="2700000" algn="tl">
                    <a:srgbClr val="000000"/>
                  </a:outerShdw>
                </a:effectLst>
                <a:latin typeface="Comic Sans MS" pitchFamily="66" charset="0"/>
              </a:rPr>
              <a:t>120</a:t>
            </a:r>
          </a:p>
        </p:txBody>
      </p:sp>
      <p:sp>
        <p:nvSpPr>
          <p:cNvPr id="771083" name="Text Box 11" descr="stacks-of-money"/>
          <p:cNvSpPr txBox="1">
            <a:spLocks noChangeArrowheads="1"/>
          </p:cNvSpPr>
          <p:nvPr/>
        </p:nvSpPr>
        <p:spPr bwMode="auto">
          <a:xfrm>
            <a:off x="6430963" y="4389438"/>
            <a:ext cx="927100" cy="968375"/>
          </a:xfrm>
          <a:prstGeom prst="rect">
            <a:avLst/>
          </a:prstGeom>
          <a:blipFill dpi="0" rotWithShape="1">
            <a:blip r:embed="rId2"/>
            <a:srcRect/>
            <a:stretch>
              <a:fillRect/>
            </a:stretch>
          </a:blipFill>
          <a:ln w="9525">
            <a:solidFill>
              <a:srgbClr val="000000"/>
            </a:solidFill>
            <a:miter lim="800000"/>
            <a:headEnd/>
            <a:tailEnd/>
          </a:ln>
        </p:spPr>
        <p:txBody>
          <a:bodyPr/>
          <a:lstStyle/>
          <a:p>
            <a:pPr algn="ctr"/>
            <a:r>
              <a:rPr kumimoji="1" lang="cs-CZ" sz="1600" b="1">
                <a:solidFill>
                  <a:srgbClr val="A50021"/>
                </a:solidFill>
                <a:effectLst>
                  <a:outerShdw blurRad="38100" dist="38100" dir="2700000" algn="tl">
                    <a:srgbClr val="000000"/>
                  </a:outerShdw>
                </a:effectLst>
                <a:latin typeface="Comic Sans MS" pitchFamily="66" charset="0"/>
              </a:rPr>
              <a:t>CF</a:t>
            </a:r>
            <a:r>
              <a:rPr kumimoji="1" lang="cs-CZ" sz="1600" b="1" baseline="-25000">
                <a:solidFill>
                  <a:srgbClr val="A50021"/>
                </a:solidFill>
                <a:effectLst>
                  <a:outerShdw blurRad="38100" dist="38100" dir="2700000" algn="tl">
                    <a:srgbClr val="000000"/>
                  </a:outerShdw>
                </a:effectLst>
                <a:latin typeface="Comic Sans MS" pitchFamily="66" charset="0"/>
              </a:rPr>
              <a:t>4</a:t>
            </a:r>
          </a:p>
          <a:p>
            <a:pPr algn="ctr"/>
            <a:r>
              <a:rPr kumimoji="1" lang="cs-CZ" sz="1600" b="1">
                <a:solidFill>
                  <a:srgbClr val="A50021"/>
                </a:solidFill>
                <a:effectLst>
                  <a:outerShdw blurRad="38100" dist="38100" dir="2700000" algn="tl">
                    <a:srgbClr val="000000"/>
                  </a:outerShdw>
                </a:effectLst>
                <a:latin typeface="Comic Sans MS" pitchFamily="66" charset="0"/>
              </a:rPr>
              <a:t>120</a:t>
            </a:r>
          </a:p>
        </p:txBody>
      </p:sp>
      <p:grpSp>
        <p:nvGrpSpPr>
          <p:cNvPr id="771084" name="Group 12"/>
          <p:cNvGrpSpPr>
            <a:grpSpLocks/>
          </p:cNvGrpSpPr>
          <p:nvPr/>
        </p:nvGrpSpPr>
        <p:grpSpPr bwMode="auto">
          <a:xfrm>
            <a:off x="755650" y="2165350"/>
            <a:ext cx="6704013" cy="4692650"/>
            <a:chOff x="476" y="1071"/>
            <a:chExt cx="4223" cy="2956"/>
          </a:xfrm>
        </p:grpSpPr>
        <p:sp>
          <p:nvSpPr>
            <p:cNvPr id="771085" name="Line 13"/>
            <p:cNvSpPr>
              <a:spLocks noChangeShapeType="1"/>
            </p:cNvSpPr>
            <p:nvPr/>
          </p:nvSpPr>
          <p:spPr bwMode="auto">
            <a:xfrm>
              <a:off x="476" y="3082"/>
              <a:ext cx="418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71086" name="Line 14"/>
            <p:cNvSpPr>
              <a:spLocks noChangeShapeType="1"/>
            </p:cNvSpPr>
            <p:nvPr/>
          </p:nvSpPr>
          <p:spPr bwMode="auto">
            <a:xfrm flipV="1">
              <a:off x="824" y="1124"/>
              <a:ext cx="0" cy="27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71087" name="Text Box 15"/>
            <p:cNvSpPr txBox="1">
              <a:spLocks noChangeArrowheads="1"/>
            </p:cNvSpPr>
            <p:nvPr/>
          </p:nvSpPr>
          <p:spPr bwMode="auto">
            <a:xfrm>
              <a:off x="1292" y="3657"/>
              <a:ext cx="340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dirty="0">
                  <a:latin typeface="Times New Roman" pitchFamily="18" charset="0"/>
                </a:rPr>
                <a:t>         </a:t>
              </a:r>
              <a:r>
                <a:rPr kumimoji="1" lang="cs-CZ" dirty="0"/>
                <a:t>2012        2013      2014      2015      2016 </a:t>
              </a:r>
              <a:r>
                <a:rPr kumimoji="1" lang="cs-CZ" dirty="0">
                  <a:latin typeface="Times New Roman" pitchFamily="18" charset="0"/>
                </a:rPr>
                <a:t>	 čas</a:t>
              </a:r>
            </a:p>
          </p:txBody>
        </p:sp>
        <p:sp>
          <p:nvSpPr>
            <p:cNvPr id="771088" name="Text Box 16"/>
            <p:cNvSpPr txBox="1">
              <a:spLocks noChangeArrowheads="1"/>
            </p:cNvSpPr>
            <p:nvPr/>
          </p:nvSpPr>
          <p:spPr bwMode="auto">
            <a:xfrm>
              <a:off x="476" y="1071"/>
              <a:ext cx="387"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cs-CZ">
                  <a:latin typeface="Times New Roman" pitchFamily="18" charset="0"/>
                </a:rPr>
                <a:t>Kč</a:t>
              </a:r>
            </a:p>
          </p:txBody>
        </p:sp>
        <p:sp>
          <p:nvSpPr>
            <p:cNvPr id="771089" name="Text Box 17"/>
            <p:cNvSpPr txBox="1">
              <a:spLocks noChangeArrowheads="1"/>
            </p:cNvSpPr>
            <p:nvPr/>
          </p:nvSpPr>
          <p:spPr bwMode="auto">
            <a:xfrm>
              <a:off x="553" y="2288"/>
              <a:ext cx="271" cy="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cs-CZ">
                  <a:latin typeface="Times New Roman" pitchFamily="18" charset="0"/>
                </a:rPr>
                <a:t>+</a:t>
              </a: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r>
                <a:rPr kumimoji="1" lang="cs-CZ">
                  <a:latin typeface="Times New Roman" pitchFamily="18" charset="0"/>
                </a:rPr>
                <a:t>-</a:t>
              </a:r>
            </a:p>
          </p:txBody>
        </p:sp>
      </p:grpSp>
      <p:sp>
        <p:nvSpPr>
          <p:cNvPr id="771090" name="Text Box 18"/>
          <p:cNvSpPr txBox="1">
            <a:spLocks noChangeArrowheads="1"/>
          </p:cNvSpPr>
          <p:nvPr/>
        </p:nvSpPr>
        <p:spPr bwMode="auto">
          <a:xfrm>
            <a:off x="2573338" y="3910013"/>
            <a:ext cx="865187" cy="677862"/>
          </a:xfrm>
          <a:prstGeom prst="rect">
            <a:avLst/>
          </a:prstGeom>
          <a:solidFill>
            <a:schemeClr val="accent1"/>
          </a:solidFill>
          <a:ln w="9525">
            <a:solidFill>
              <a:schemeClr val="tx1"/>
            </a:solidFill>
            <a:miter lim="800000"/>
            <a:headEnd/>
            <a:tailEnd/>
          </a:ln>
        </p:spPr>
        <p:txBody>
          <a:bodyPr/>
          <a:lstStyle/>
          <a:p>
            <a:pPr algn="ctr"/>
            <a:r>
              <a:rPr kumimoji="1" lang="cs-CZ" sz="1600">
                <a:latin typeface="Comic Sans MS" pitchFamily="66" charset="0"/>
              </a:rPr>
              <a:t>SHCF</a:t>
            </a:r>
            <a:r>
              <a:rPr kumimoji="1" lang="cs-CZ" sz="1600" baseline="-25000">
                <a:latin typeface="Comic Sans MS" pitchFamily="66" charset="0"/>
              </a:rPr>
              <a:t>2</a:t>
            </a:r>
          </a:p>
          <a:p>
            <a:pPr algn="ctr"/>
            <a:r>
              <a:rPr kumimoji="1" lang="cs-CZ" sz="1600">
                <a:latin typeface="Comic Sans MS" pitchFamily="66" charset="0"/>
              </a:rPr>
              <a:t>99,17</a:t>
            </a:r>
          </a:p>
        </p:txBody>
      </p:sp>
      <p:sp>
        <p:nvSpPr>
          <p:cNvPr id="771091" name="Text Box 19"/>
          <p:cNvSpPr txBox="1">
            <a:spLocks noChangeArrowheads="1"/>
          </p:cNvSpPr>
          <p:nvPr/>
        </p:nvSpPr>
        <p:spPr bwMode="auto">
          <a:xfrm>
            <a:off x="2574925" y="3309938"/>
            <a:ext cx="860425" cy="603250"/>
          </a:xfrm>
          <a:prstGeom prst="rect">
            <a:avLst/>
          </a:prstGeom>
          <a:solidFill>
            <a:schemeClr val="accent1"/>
          </a:solidFill>
          <a:ln w="9525">
            <a:solidFill>
              <a:schemeClr val="tx1"/>
            </a:solidFill>
            <a:miter lim="800000"/>
            <a:headEnd/>
            <a:tailEnd/>
          </a:ln>
        </p:spPr>
        <p:txBody>
          <a:bodyPr/>
          <a:lstStyle/>
          <a:p>
            <a:pPr algn="ctr"/>
            <a:r>
              <a:rPr kumimoji="1" lang="cs-CZ" sz="1600">
                <a:latin typeface="Comic Sans MS" pitchFamily="66" charset="0"/>
              </a:rPr>
              <a:t>SHCF</a:t>
            </a:r>
            <a:r>
              <a:rPr kumimoji="1" lang="cs-CZ" sz="1600" baseline="-25000">
                <a:latin typeface="Comic Sans MS" pitchFamily="66" charset="0"/>
              </a:rPr>
              <a:t>3</a:t>
            </a:r>
            <a:r>
              <a:rPr kumimoji="1" lang="cs-CZ" sz="1600">
                <a:latin typeface="Comic Sans MS" pitchFamily="66" charset="0"/>
              </a:rPr>
              <a:t> 90,15</a:t>
            </a:r>
          </a:p>
        </p:txBody>
      </p:sp>
      <p:sp>
        <p:nvSpPr>
          <p:cNvPr id="771092" name="Text Box 20"/>
          <p:cNvSpPr txBox="1">
            <a:spLocks noChangeArrowheads="1"/>
          </p:cNvSpPr>
          <p:nvPr/>
        </p:nvSpPr>
        <p:spPr bwMode="auto">
          <a:xfrm>
            <a:off x="2574925" y="2705100"/>
            <a:ext cx="860425" cy="603250"/>
          </a:xfrm>
          <a:prstGeom prst="rect">
            <a:avLst/>
          </a:prstGeom>
          <a:solidFill>
            <a:schemeClr val="accent1"/>
          </a:solidFill>
          <a:ln w="9525">
            <a:solidFill>
              <a:schemeClr val="tx1"/>
            </a:solidFill>
            <a:miter lim="800000"/>
            <a:headEnd/>
            <a:tailEnd/>
          </a:ln>
        </p:spPr>
        <p:txBody>
          <a:bodyPr/>
          <a:lstStyle/>
          <a:p>
            <a:pPr algn="ctr"/>
            <a:r>
              <a:rPr kumimoji="1" lang="cs-CZ" sz="1600">
                <a:latin typeface="Comic Sans MS" pitchFamily="66" charset="0"/>
              </a:rPr>
              <a:t>SHCF</a:t>
            </a:r>
            <a:r>
              <a:rPr kumimoji="1" lang="cs-CZ" sz="1600" baseline="-25000">
                <a:latin typeface="Comic Sans MS" pitchFamily="66" charset="0"/>
              </a:rPr>
              <a:t>4</a:t>
            </a:r>
            <a:r>
              <a:rPr kumimoji="1" lang="cs-CZ" sz="1600">
                <a:latin typeface="Comic Sans MS" pitchFamily="66" charset="0"/>
              </a:rPr>
              <a:t> 81,96</a:t>
            </a:r>
          </a:p>
        </p:txBody>
      </p:sp>
      <p:sp>
        <p:nvSpPr>
          <p:cNvPr id="771093" name="Text Box 21"/>
          <p:cNvSpPr txBox="1">
            <a:spLocks noChangeArrowheads="1"/>
          </p:cNvSpPr>
          <p:nvPr/>
        </p:nvSpPr>
        <p:spPr bwMode="auto">
          <a:xfrm>
            <a:off x="6665913" y="1552575"/>
            <a:ext cx="24780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cs-CZ" sz="1400">
                <a:latin typeface="Comic Sans MS" pitchFamily="66" charset="0"/>
              </a:rPr>
              <a:t>Diskontní míra (nejlepší dostupná míra zhodnocení peněz) = 10 % p.a.</a:t>
            </a:r>
          </a:p>
        </p:txBody>
      </p:sp>
      <p:sp>
        <p:nvSpPr>
          <p:cNvPr id="771094" name="Text Box 22"/>
          <p:cNvSpPr txBox="1">
            <a:spLocks noChangeArrowheads="1"/>
          </p:cNvSpPr>
          <p:nvPr/>
        </p:nvSpPr>
        <p:spPr bwMode="auto">
          <a:xfrm>
            <a:off x="3519488" y="5449888"/>
            <a:ext cx="1244600" cy="3571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400">
                <a:latin typeface="Times New Roman" pitchFamily="18" charset="0"/>
              </a:rPr>
              <a:t>120 / (1+0,1)</a:t>
            </a:r>
            <a:r>
              <a:rPr kumimoji="1" lang="cs-CZ" sz="1400" baseline="30000">
                <a:latin typeface="Times New Roman" pitchFamily="18" charset="0"/>
              </a:rPr>
              <a:t>1</a:t>
            </a:r>
          </a:p>
        </p:txBody>
      </p:sp>
      <p:sp>
        <p:nvSpPr>
          <p:cNvPr id="771095" name="Text Box 23"/>
          <p:cNvSpPr txBox="1">
            <a:spLocks noChangeArrowheads="1"/>
          </p:cNvSpPr>
          <p:nvPr/>
        </p:nvSpPr>
        <p:spPr bwMode="auto">
          <a:xfrm>
            <a:off x="4448175" y="5464175"/>
            <a:ext cx="1244600" cy="3571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400">
                <a:latin typeface="Times New Roman" pitchFamily="18" charset="0"/>
              </a:rPr>
              <a:t>120 / (1+0,1)</a:t>
            </a:r>
            <a:r>
              <a:rPr kumimoji="1" lang="cs-CZ" sz="1400" baseline="30000">
                <a:latin typeface="Times New Roman" pitchFamily="18" charset="0"/>
              </a:rPr>
              <a:t>2</a:t>
            </a:r>
          </a:p>
        </p:txBody>
      </p:sp>
      <p:sp>
        <p:nvSpPr>
          <p:cNvPr id="771096" name="Text Box 24"/>
          <p:cNvSpPr txBox="1">
            <a:spLocks noChangeArrowheads="1"/>
          </p:cNvSpPr>
          <p:nvPr/>
        </p:nvSpPr>
        <p:spPr bwMode="auto">
          <a:xfrm>
            <a:off x="5375275" y="5448300"/>
            <a:ext cx="1244600" cy="3571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400">
                <a:latin typeface="Times New Roman" pitchFamily="18" charset="0"/>
              </a:rPr>
              <a:t>120 / (1+0,1)</a:t>
            </a:r>
            <a:r>
              <a:rPr kumimoji="1" lang="cs-CZ" sz="1400" baseline="30000">
                <a:latin typeface="Times New Roman" pitchFamily="18" charset="0"/>
              </a:rPr>
              <a:t>3</a:t>
            </a:r>
          </a:p>
        </p:txBody>
      </p:sp>
      <p:sp>
        <p:nvSpPr>
          <p:cNvPr id="771097" name="Text Box 25"/>
          <p:cNvSpPr txBox="1">
            <a:spLocks noChangeArrowheads="1"/>
          </p:cNvSpPr>
          <p:nvPr/>
        </p:nvSpPr>
        <p:spPr bwMode="auto">
          <a:xfrm>
            <a:off x="6300788" y="5414963"/>
            <a:ext cx="1244600" cy="3571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400">
                <a:latin typeface="Times New Roman" pitchFamily="18" charset="0"/>
              </a:rPr>
              <a:t>120 / (1+0,1)</a:t>
            </a:r>
            <a:r>
              <a:rPr kumimoji="1" lang="cs-CZ" sz="1400" baseline="30000">
                <a:latin typeface="Times New Roman" pitchFamily="18" charset="0"/>
              </a:rPr>
              <a:t>4</a:t>
            </a:r>
          </a:p>
        </p:txBody>
      </p:sp>
      <p:sp>
        <p:nvSpPr>
          <p:cNvPr id="771098" name="Rectangle 26" descr="01-money-exchange"/>
          <p:cNvSpPr>
            <a:spLocks noChangeArrowheads="1"/>
          </p:cNvSpPr>
          <p:nvPr/>
        </p:nvSpPr>
        <p:spPr bwMode="auto">
          <a:xfrm>
            <a:off x="2568575" y="2686050"/>
            <a:ext cx="885825" cy="2655888"/>
          </a:xfrm>
          <a:prstGeom prst="rect">
            <a:avLst/>
          </a:prstGeom>
          <a:blipFill dpi="0" rotWithShape="1">
            <a:blip r:embed="rId3"/>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l-GR" sz="2400">
                <a:solidFill>
                  <a:srgbClr val="FF0000"/>
                </a:solidFill>
                <a:effectLst>
                  <a:outerShdw blurRad="38100" dist="38100" dir="2700000" algn="tl">
                    <a:srgbClr val="000000"/>
                  </a:outerShdw>
                </a:effectLst>
                <a:latin typeface="Comic Sans MS" pitchFamily="66" charset="0"/>
              </a:rPr>
              <a:t>Σ</a:t>
            </a:r>
            <a:r>
              <a:rPr lang="cs-CZ">
                <a:solidFill>
                  <a:srgbClr val="FF0000"/>
                </a:solidFill>
                <a:effectLst>
                  <a:outerShdw blurRad="38100" dist="38100" dir="2700000" algn="tl">
                    <a:srgbClr val="000000"/>
                  </a:outerShdw>
                </a:effectLst>
                <a:latin typeface="Comic Sans MS" pitchFamily="66" charset="0"/>
              </a:rPr>
              <a:t> </a:t>
            </a:r>
          </a:p>
          <a:p>
            <a:pPr algn="ctr"/>
            <a:r>
              <a:rPr lang="cs-CZ">
                <a:solidFill>
                  <a:srgbClr val="FF0000"/>
                </a:solidFill>
                <a:effectLst>
                  <a:outerShdw blurRad="38100" dist="38100" dir="2700000" algn="tl">
                    <a:srgbClr val="000000"/>
                  </a:outerShdw>
                </a:effectLst>
                <a:latin typeface="Comic Sans MS" pitchFamily="66" charset="0"/>
              </a:rPr>
              <a:t>= </a:t>
            </a:r>
          </a:p>
          <a:p>
            <a:pPr algn="ctr"/>
            <a:r>
              <a:rPr lang="cs-CZ">
                <a:solidFill>
                  <a:srgbClr val="FF0000"/>
                </a:solidFill>
                <a:effectLst>
                  <a:outerShdw blurRad="38100" dist="38100" dir="2700000" algn="tl">
                    <a:srgbClr val="000000"/>
                  </a:outerShdw>
                </a:effectLst>
                <a:latin typeface="Comic Sans MS" pitchFamily="66" charset="0"/>
              </a:rPr>
              <a:t>380,37</a:t>
            </a:r>
          </a:p>
        </p:txBody>
      </p:sp>
      <p:sp>
        <p:nvSpPr>
          <p:cNvPr id="771099" name="Text Box 27"/>
          <p:cNvSpPr txBox="1">
            <a:spLocks noChangeArrowheads="1"/>
          </p:cNvSpPr>
          <p:nvPr/>
        </p:nvSpPr>
        <p:spPr bwMode="auto">
          <a:xfrm>
            <a:off x="1581150" y="1400175"/>
            <a:ext cx="5010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dirty="0"/>
              <a:t>Jaká je současná hodnota (v roce 2012) čtyřech stejných částek, které budou vypláceny po čtyři po sobě jdoucí období?</a:t>
            </a:r>
          </a:p>
        </p:txBody>
      </p:sp>
    </p:spTree>
    <p:extLst>
      <p:ext uri="{BB962C8B-B14F-4D97-AF65-F5344CB8AC3E}">
        <p14:creationId xmlns:p14="http://schemas.microsoft.com/office/powerpoint/2010/main" val="4054807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71084"/>
                                        </p:tgtEl>
                                        <p:attrNameLst>
                                          <p:attrName>style.visibility</p:attrName>
                                        </p:attrNameLst>
                                      </p:cBhvr>
                                      <p:to>
                                        <p:strVal val="visible"/>
                                      </p:to>
                                    </p:set>
                                    <p:anim calcmode="lin" valueType="num">
                                      <p:cBhvr>
                                        <p:cTn id="7" dur="500" fill="hold"/>
                                        <p:tgtEl>
                                          <p:spTgt spid="771084"/>
                                        </p:tgtEl>
                                        <p:attrNameLst>
                                          <p:attrName>ppt_w</p:attrName>
                                        </p:attrNameLst>
                                      </p:cBhvr>
                                      <p:tavLst>
                                        <p:tav tm="0">
                                          <p:val>
                                            <p:fltVal val="0"/>
                                          </p:val>
                                        </p:tav>
                                        <p:tav tm="100000">
                                          <p:val>
                                            <p:strVal val="#ppt_w"/>
                                          </p:val>
                                        </p:tav>
                                      </p:tavLst>
                                    </p:anim>
                                    <p:anim calcmode="lin" valueType="num">
                                      <p:cBhvr>
                                        <p:cTn id="8" dur="500" fill="hold"/>
                                        <p:tgtEl>
                                          <p:spTgt spid="771084"/>
                                        </p:tgtEl>
                                        <p:attrNameLst>
                                          <p:attrName>ppt_h</p:attrName>
                                        </p:attrNameLst>
                                      </p:cBhvr>
                                      <p:tavLst>
                                        <p:tav tm="0">
                                          <p:val>
                                            <p:fltVal val="0"/>
                                          </p:val>
                                        </p:tav>
                                        <p:tav tm="100000">
                                          <p:val>
                                            <p:strVal val="#ppt_h"/>
                                          </p:val>
                                        </p:tav>
                                      </p:tavLst>
                                    </p:anim>
                                    <p:animEffect transition="in" filter="fade">
                                      <p:cBhvr>
                                        <p:cTn id="9" dur="500"/>
                                        <p:tgtEl>
                                          <p:spTgt spid="7710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71078"/>
                                        </p:tgtEl>
                                        <p:attrNameLst>
                                          <p:attrName>style.visibility</p:attrName>
                                        </p:attrNameLst>
                                      </p:cBhvr>
                                      <p:to>
                                        <p:strVal val="visible"/>
                                      </p:to>
                                    </p:set>
                                    <p:animEffect transition="in" filter="wipe(down)">
                                      <p:cBhvr>
                                        <p:cTn id="14" dur="2000"/>
                                        <p:tgtEl>
                                          <p:spTgt spid="77107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71076"/>
                                        </p:tgtEl>
                                        <p:attrNameLst>
                                          <p:attrName>style.visibility</p:attrName>
                                        </p:attrNameLst>
                                      </p:cBhvr>
                                      <p:to>
                                        <p:strVal val="visible"/>
                                      </p:to>
                                    </p:set>
                                    <p:animEffect transition="in" filter="wipe(down)">
                                      <p:cBhvr>
                                        <p:cTn id="17" dur="2000"/>
                                        <p:tgtEl>
                                          <p:spTgt spid="771076"/>
                                        </p:tgtEl>
                                      </p:cBhvr>
                                    </p:animEffect>
                                  </p:childTnLst>
                                </p:cTn>
                              </p:par>
                            </p:childTnLst>
                          </p:cTn>
                        </p:par>
                        <p:par>
                          <p:cTn id="18" fill="hold" nodeType="afterGroup">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771081"/>
                                        </p:tgtEl>
                                        <p:attrNameLst>
                                          <p:attrName>style.visibility</p:attrName>
                                        </p:attrNameLst>
                                      </p:cBhvr>
                                      <p:to>
                                        <p:strVal val="visible"/>
                                      </p:to>
                                    </p:set>
                                    <p:animEffect transition="in" filter="wipe(down)">
                                      <p:cBhvr>
                                        <p:cTn id="21" dur="2000"/>
                                        <p:tgtEl>
                                          <p:spTgt spid="77108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71077"/>
                                        </p:tgtEl>
                                        <p:attrNameLst>
                                          <p:attrName>style.visibility</p:attrName>
                                        </p:attrNameLst>
                                      </p:cBhvr>
                                      <p:to>
                                        <p:strVal val="visible"/>
                                      </p:to>
                                    </p:set>
                                    <p:animEffect transition="in" filter="wipe(down)">
                                      <p:cBhvr>
                                        <p:cTn id="24" dur="2000"/>
                                        <p:tgtEl>
                                          <p:spTgt spid="771077"/>
                                        </p:tgtEl>
                                      </p:cBhvr>
                                    </p:animEffect>
                                  </p:childTnLst>
                                </p:cTn>
                              </p:par>
                            </p:childTnLst>
                          </p:cTn>
                        </p:par>
                        <p:par>
                          <p:cTn id="25" fill="hold" nodeType="afterGroup">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771082"/>
                                        </p:tgtEl>
                                        <p:attrNameLst>
                                          <p:attrName>style.visibility</p:attrName>
                                        </p:attrNameLst>
                                      </p:cBhvr>
                                      <p:to>
                                        <p:strVal val="visible"/>
                                      </p:to>
                                    </p:set>
                                    <p:animEffect transition="in" filter="wipe(down)">
                                      <p:cBhvr>
                                        <p:cTn id="28" dur="2000"/>
                                        <p:tgtEl>
                                          <p:spTgt spid="77108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71075"/>
                                        </p:tgtEl>
                                        <p:attrNameLst>
                                          <p:attrName>style.visibility</p:attrName>
                                        </p:attrNameLst>
                                      </p:cBhvr>
                                      <p:to>
                                        <p:strVal val="visible"/>
                                      </p:to>
                                    </p:set>
                                    <p:animEffect transition="in" filter="wipe(down)">
                                      <p:cBhvr>
                                        <p:cTn id="31" dur="2000"/>
                                        <p:tgtEl>
                                          <p:spTgt spid="771075"/>
                                        </p:tgtEl>
                                      </p:cBhvr>
                                    </p:animEffect>
                                  </p:childTnLst>
                                </p:cTn>
                              </p:par>
                            </p:childTnLst>
                          </p:cTn>
                        </p:par>
                        <p:par>
                          <p:cTn id="32" fill="hold" nodeType="afterGroup">
                            <p:stCondLst>
                              <p:cond delay="6000"/>
                            </p:stCondLst>
                            <p:childTnLst>
                              <p:par>
                                <p:cTn id="33" presetID="22" presetClass="entr" presetSubtype="4" fill="hold" grpId="0" nodeType="afterEffect">
                                  <p:stCondLst>
                                    <p:cond delay="0"/>
                                  </p:stCondLst>
                                  <p:childTnLst>
                                    <p:set>
                                      <p:cBhvr>
                                        <p:cTn id="34" dur="1" fill="hold">
                                          <p:stCondLst>
                                            <p:cond delay="0"/>
                                          </p:stCondLst>
                                        </p:cTn>
                                        <p:tgtEl>
                                          <p:spTgt spid="771083"/>
                                        </p:tgtEl>
                                        <p:attrNameLst>
                                          <p:attrName>style.visibility</p:attrName>
                                        </p:attrNameLst>
                                      </p:cBhvr>
                                      <p:to>
                                        <p:strVal val="visible"/>
                                      </p:to>
                                    </p:set>
                                    <p:animEffect transition="in" filter="wipe(down)">
                                      <p:cBhvr>
                                        <p:cTn id="35" dur="2000"/>
                                        <p:tgtEl>
                                          <p:spTgt spid="77108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71074"/>
                                        </p:tgtEl>
                                        <p:attrNameLst>
                                          <p:attrName>style.visibility</p:attrName>
                                        </p:attrNameLst>
                                      </p:cBhvr>
                                      <p:to>
                                        <p:strVal val="visible"/>
                                      </p:to>
                                    </p:set>
                                    <p:animEffect transition="in" filter="wipe(down)">
                                      <p:cBhvr>
                                        <p:cTn id="38" dur="2000"/>
                                        <p:tgtEl>
                                          <p:spTgt spid="77107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771093"/>
                                        </p:tgtEl>
                                        <p:attrNameLst>
                                          <p:attrName>style.visibility</p:attrName>
                                        </p:attrNameLst>
                                      </p:cBhvr>
                                      <p:to>
                                        <p:strVal val="visible"/>
                                      </p:to>
                                    </p:set>
                                    <p:anim calcmode="lin" valueType="num">
                                      <p:cBhvr>
                                        <p:cTn id="43" dur="1000" fill="hold"/>
                                        <p:tgtEl>
                                          <p:spTgt spid="771093"/>
                                        </p:tgtEl>
                                        <p:attrNameLst>
                                          <p:attrName>ppt_w</p:attrName>
                                        </p:attrNameLst>
                                      </p:cBhvr>
                                      <p:tavLst>
                                        <p:tav tm="0">
                                          <p:val>
                                            <p:strVal val="#ppt_w*0.70"/>
                                          </p:val>
                                        </p:tav>
                                        <p:tav tm="100000">
                                          <p:val>
                                            <p:strVal val="#ppt_w"/>
                                          </p:val>
                                        </p:tav>
                                      </p:tavLst>
                                    </p:anim>
                                    <p:anim calcmode="lin" valueType="num">
                                      <p:cBhvr>
                                        <p:cTn id="44" dur="1000" fill="hold"/>
                                        <p:tgtEl>
                                          <p:spTgt spid="771093"/>
                                        </p:tgtEl>
                                        <p:attrNameLst>
                                          <p:attrName>ppt_h</p:attrName>
                                        </p:attrNameLst>
                                      </p:cBhvr>
                                      <p:tavLst>
                                        <p:tav tm="0">
                                          <p:val>
                                            <p:strVal val="#ppt_h"/>
                                          </p:val>
                                        </p:tav>
                                        <p:tav tm="100000">
                                          <p:val>
                                            <p:strVal val="#ppt_h"/>
                                          </p:val>
                                        </p:tav>
                                      </p:tavLst>
                                    </p:anim>
                                    <p:animEffect transition="in" filter="fade">
                                      <p:cBhvr>
                                        <p:cTn id="45" dur="1000"/>
                                        <p:tgtEl>
                                          <p:spTgt spid="77109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771094"/>
                                        </p:tgtEl>
                                        <p:attrNameLst>
                                          <p:attrName>style.visibility</p:attrName>
                                        </p:attrNameLst>
                                      </p:cBhvr>
                                      <p:to>
                                        <p:strVal val="visible"/>
                                      </p:to>
                                    </p:set>
                                    <p:anim calcmode="lin" valueType="num">
                                      <p:cBhvr>
                                        <p:cTn id="50" dur="1000" fill="hold"/>
                                        <p:tgtEl>
                                          <p:spTgt spid="771094"/>
                                        </p:tgtEl>
                                        <p:attrNameLst>
                                          <p:attrName>ppt_w</p:attrName>
                                        </p:attrNameLst>
                                      </p:cBhvr>
                                      <p:tavLst>
                                        <p:tav tm="0">
                                          <p:val>
                                            <p:strVal val="#ppt_w*0.70"/>
                                          </p:val>
                                        </p:tav>
                                        <p:tav tm="100000">
                                          <p:val>
                                            <p:strVal val="#ppt_w"/>
                                          </p:val>
                                        </p:tav>
                                      </p:tavLst>
                                    </p:anim>
                                    <p:anim calcmode="lin" valueType="num">
                                      <p:cBhvr>
                                        <p:cTn id="51" dur="1000" fill="hold"/>
                                        <p:tgtEl>
                                          <p:spTgt spid="771094"/>
                                        </p:tgtEl>
                                        <p:attrNameLst>
                                          <p:attrName>ppt_h</p:attrName>
                                        </p:attrNameLst>
                                      </p:cBhvr>
                                      <p:tavLst>
                                        <p:tav tm="0">
                                          <p:val>
                                            <p:strVal val="#ppt_h"/>
                                          </p:val>
                                        </p:tav>
                                        <p:tav tm="100000">
                                          <p:val>
                                            <p:strVal val="#ppt_h"/>
                                          </p:val>
                                        </p:tav>
                                      </p:tavLst>
                                    </p:anim>
                                    <p:animEffect transition="in" filter="fade">
                                      <p:cBhvr>
                                        <p:cTn id="52" dur="1000"/>
                                        <p:tgtEl>
                                          <p:spTgt spid="77109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0 0.0 L -0.12222 0.0 " pathEditMode="relative" ptsTypes="AA">
                                      <p:cBhvr>
                                        <p:cTn id="56" dur="2000" fill="hold"/>
                                        <p:tgtEl>
                                          <p:spTgt spid="771078"/>
                                        </p:tgtEl>
                                        <p:attrNameLst>
                                          <p:attrName>ppt_x</p:attrName>
                                          <p:attrName>ppt_y</p:attrName>
                                        </p:attrNameLst>
                                      </p:cBhvr>
                                    </p:animMotion>
                                  </p:childTnLst>
                                </p:cTn>
                              </p:par>
                            </p:childTnLst>
                          </p:cTn>
                        </p:par>
                        <p:par>
                          <p:cTn id="57" fill="hold" nodeType="afterGroup">
                            <p:stCondLst>
                              <p:cond delay="2000"/>
                            </p:stCondLst>
                            <p:childTnLst>
                              <p:par>
                                <p:cTn id="58" presetID="10" presetClass="exit" presetSubtype="0" fill="hold" grpId="2" nodeType="afterEffect">
                                  <p:stCondLst>
                                    <p:cond delay="0"/>
                                  </p:stCondLst>
                                  <p:childTnLst>
                                    <p:animEffect transition="out" filter="fade">
                                      <p:cBhvr>
                                        <p:cTn id="59" dur="2000"/>
                                        <p:tgtEl>
                                          <p:spTgt spid="771078"/>
                                        </p:tgtEl>
                                      </p:cBhvr>
                                    </p:animEffect>
                                    <p:set>
                                      <p:cBhvr>
                                        <p:cTn id="60" dur="1" fill="hold">
                                          <p:stCondLst>
                                            <p:cond delay="1999"/>
                                          </p:stCondLst>
                                        </p:cTn>
                                        <p:tgtEl>
                                          <p:spTgt spid="771078"/>
                                        </p:tgtEl>
                                        <p:attrNameLst>
                                          <p:attrName>style.visibility</p:attrName>
                                        </p:attrNameLst>
                                      </p:cBhvr>
                                      <p:to>
                                        <p:strVal val="hidden"/>
                                      </p:to>
                                    </p:set>
                                  </p:childTnLst>
                                </p:cTn>
                              </p:par>
                              <p:par>
                                <p:cTn id="61" presetID="55" presetClass="entr" presetSubtype="0" fill="hold" grpId="0" nodeType="withEffect">
                                  <p:stCondLst>
                                    <p:cond delay="0"/>
                                  </p:stCondLst>
                                  <p:childTnLst>
                                    <p:set>
                                      <p:cBhvr>
                                        <p:cTn id="62" dur="1" fill="hold">
                                          <p:stCondLst>
                                            <p:cond delay="0"/>
                                          </p:stCondLst>
                                        </p:cTn>
                                        <p:tgtEl>
                                          <p:spTgt spid="771080"/>
                                        </p:tgtEl>
                                        <p:attrNameLst>
                                          <p:attrName>style.visibility</p:attrName>
                                        </p:attrNameLst>
                                      </p:cBhvr>
                                      <p:to>
                                        <p:strVal val="visible"/>
                                      </p:to>
                                    </p:set>
                                    <p:anim calcmode="lin" valueType="num">
                                      <p:cBhvr>
                                        <p:cTn id="63" dur="1000" fill="hold"/>
                                        <p:tgtEl>
                                          <p:spTgt spid="771080"/>
                                        </p:tgtEl>
                                        <p:attrNameLst>
                                          <p:attrName>ppt_w</p:attrName>
                                        </p:attrNameLst>
                                      </p:cBhvr>
                                      <p:tavLst>
                                        <p:tav tm="0">
                                          <p:val>
                                            <p:strVal val="#ppt_w*0.70"/>
                                          </p:val>
                                        </p:tav>
                                        <p:tav tm="100000">
                                          <p:val>
                                            <p:strVal val="#ppt_w"/>
                                          </p:val>
                                        </p:tav>
                                      </p:tavLst>
                                    </p:anim>
                                    <p:anim calcmode="lin" valueType="num">
                                      <p:cBhvr>
                                        <p:cTn id="64" dur="1000" fill="hold"/>
                                        <p:tgtEl>
                                          <p:spTgt spid="771080"/>
                                        </p:tgtEl>
                                        <p:attrNameLst>
                                          <p:attrName>ppt_h</p:attrName>
                                        </p:attrNameLst>
                                      </p:cBhvr>
                                      <p:tavLst>
                                        <p:tav tm="0">
                                          <p:val>
                                            <p:strVal val="#ppt_h"/>
                                          </p:val>
                                        </p:tav>
                                        <p:tav tm="100000">
                                          <p:val>
                                            <p:strVal val="#ppt_h"/>
                                          </p:val>
                                        </p:tav>
                                      </p:tavLst>
                                    </p:anim>
                                    <p:animEffect transition="in" filter="fade">
                                      <p:cBhvr>
                                        <p:cTn id="65" dur="1000"/>
                                        <p:tgtEl>
                                          <p:spTgt spid="77108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grpId="1" nodeType="clickEffect">
                                  <p:stCondLst>
                                    <p:cond delay="0"/>
                                  </p:stCondLst>
                                  <p:childTnLst>
                                    <p:animEffect transition="out" filter="fade">
                                      <p:cBhvr>
                                        <p:cTn id="69" dur="500"/>
                                        <p:tgtEl>
                                          <p:spTgt spid="771094"/>
                                        </p:tgtEl>
                                      </p:cBhvr>
                                    </p:animEffect>
                                    <p:set>
                                      <p:cBhvr>
                                        <p:cTn id="70" dur="1" fill="hold">
                                          <p:stCondLst>
                                            <p:cond delay="499"/>
                                          </p:stCondLst>
                                        </p:cTn>
                                        <p:tgtEl>
                                          <p:spTgt spid="771094"/>
                                        </p:tgtEl>
                                        <p:attrNameLst>
                                          <p:attrName>style.visibility</p:attrName>
                                        </p:attrNameLst>
                                      </p:cBhvr>
                                      <p:to>
                                        <p:strVal val="hidden"/>
                                      </p:to>
                                    </p:set>
                                  </p:childTnLst>
                                </p:cTn>
                              </p:par>
                            </p:childTnLst>
                          </p:cTn>
                        </p:par>
                        <p:par>
                          <p:cTn id="71" fill="hold" nodeType="afterGroup">
                            <p:stCondLst>
                              <p:cond delay="500"/>
                            </p:stCondLst>
                            <p:childTnLst>
                              <p:par>
                                <p:cTn id="72" presetID="55" presetClass="entr" presetSubtype="0" fill="hold" grpId="0" nodeType="afterEffect">
                                  <p:stCondLst>
                                    <p:cond delay="0"/>
                                  </p:stCondLst>
                                  <p:childTnLst>
                                    <p:set>
                                      <p:cBhvr>
                                        <p:cTn id="73" dur="1" fill="hold">
                                          <p:stCondLst>
                                            <p:cond delay="0"/>
                                          </p:stCondLst>
                                        </p:cTn>
                                        <p:tgtEl>
                                          <p:spTgt spid="771095"/>
                                        </p:tgtEl>
                                        <p:attrNameLst>
                                          <p:attrName>style.visibility</p:attrName>
                                        </p:attrNameLst>
                                      </p:cBhvr>
                                      <p:to>
                                        <p:strVal val="visible"/>
                                      </p:to>
                                    </p:set>
                                    <p:anim calcmode="lin" valueType="num">
                                      <p:cBhvr>
                                        <p:cTn id="74" dur="1000" fill="hold"/>
                                        <p:tgtEl>
                                          <p:spTgt spid="771095"/>
                                        </p:tgtEl>
                                        <p:attrNameLst>
                                          <p:attrName>ppt_w</p:attrName>
                                        </p:attrNameLst>
                                      </p:cBhvr>
                                      <p:tavLst>
                                        <p:tav tm="0">
                                          <p:val>
                                            <p:strVal val="#ppt_w*0.70"/>
                                          </p:val>
                                        </p:tav>
                                        <p:tav tm="100000">
                                          <p:val>
                                            <p:strVal val="#ppt_w"/>
                                          </p:val>
                                        </p:tav>
                                      </p:tavLst>
                                    </p:anim>
                                    <p:anim calcmode="lin" valueType="num">
                                      <p:cBhvr>
                                        <p:cTn id="75" dur="1000" fill="hold"/>
                                        <p:tgtEl>
                                          <p:spTgt spid="771095"/>
                                        </p:tgtEl>
                                        <p:attrNameLst>
                                          <p:attrName>ppt_h</p:attrName>
                                        </p:attrNameLst>
                                      </p:cBhvr>
                                      <p:tavLst>
                                        <p:tav tm="0">
                                          <p:val>
                                            <p:strVal val="#ppt_h"/>
                                          </p:val>
                                        </p:tav>
                                        <p:tav tm="100000">
                                          <p:val>
                                            <p:strVal val="#ppt_h"/>
                                          </p:val>
                                        </p:tav>
                                      </p:tavLst>
                                    </p:anim>
                                    <p:animEffect transition="in" filter="fade">
                                      <p:cBhvr>
                                        <p:cTn id="76" dur="1000"/>
                                        <p:tgtEl>
                                          <p:spTgt spid="77109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0" presetClass="path" presetSubtype="0" accel="50000" decel="50000" fill="hold" grpId="1" nodeType="clickEffect">
                                  <p:stCondLst>
                                    <p:cond delay="0"/>
                                  </p:stCondLst>
                                  <p:childTnLst>
                                    <p:animMotion origin="layout" path="M 0.0 0.0 L -0.22378 -0.10774 " pathEditMode="relative" ptsTypes="AA">
                                      <p:cBhvr>
                                        <p:cTn id="80" dur="2000" fill="hold"/>
                                        <p:tgtEl>
                                          <p:spTgt spid="771081"/>
                                        </p:tgtEl>
                                        <p:attrNameLst>
                                          <p:attrName>ppt_x</p:attrName>
                                          <p:attrName>ppt_y</p:attrName>
                                        </p:attrNameLst>
                                      </p:cBhvr>
                                    </p:animMotion>
                                  </p:childTnLst>
                                </p:cTn>
                              </p:par>
                            </p:childTnLst>
                          </p:cTn>
                        </p:par>
                        <p:par>
                          <p:cTn id="81" fill="hold" nodeType="afterGroup">
                            <p:stCondLst>
                              <p:cond delay="2000"/>
                            </p:stCondLst>
                            <p:childTnLst>
                              <p:par>
                                <p:cTn id="82" presetID="10" presetClass="exit" presetSubtype="0" fill="hold" grpId="2" nodeType="afterEffect">
                                  <p:stCondLst>
                                    <p:cond delay="0"/>
                                  </p:stCondLst>
                                  <p:childTnLst>
                                    <p:animEffect transition="out" filter="fade">
                                      <p:cBhvr>
                                        <p:cTn id="83" dur="2000"/>
                                        <p:tgtEl>
                                          <p:spTgt spid="771081"/>
                                        </p:tgtEl>
                                      </p:cBhvr>
                                    </p:animEffect>
                                    <p:set>
                                      <p:cBhvr>
                                        <p:cTn id="84" dur="1" fill="hold">
                                          <p:stCondLst>
                                            <p:cond delay="1999"/>
                                          </p:stCondLst>
                                        </p:cTn>
                                        <p:tgtEl>
                                          <p:spTgt spid="771081"/>
                                        </p:tgtEl>
                                        <p:attrNameLst>
                                          <p:attrName>style.visibility</p:attrName>
                                        </p:attrNameLst>
                                      </p:cBhvr>
                                      <p:to>
                                        <p:strVal val="hidden"/>
                                      </p:to>
                                    </p:set>
                                  </p:childTnLst>
                                </p:cTn>
                              </p:par>
                              <p:par>
                                <p:cTn id="85" presetID="55" presetClass="entr" presetSubtype="0" fill="hold" grpId="0" nodeType="withEffect">
                                  <p:stCondLst>
                                    <p:cond delay="0"/>
                                  </p:stCondLst>
                                  <p:childTnLst>
                                    <p:set>
                                      <p:cBhvr>
                                        <p:cTn id="86" dur="1" fill="hold">
                                          <p:stCondLst>
                                            <p:cond delay="0"/>
                                          </p:stCondLst>
                                        </p:cTn>
                                        <p:tgtEl>
                                          <p:spTgt spid="771090"/>
                                        </p:tgtEl>
                                        <p:attrNameLst>
                                          <p:attrName>style.visibility</p:attrName>
                                        </p:attrNameLst>
                                      </p:cBhvr>
                                      <p:to>
                                        <p:strVal val="visible"/>
                                      </p:to>
                                    </p:set>
                                    <p:anim calcmode="lin" valueType="num">
                                      <p:cBhvr>
                                        <p:cTn id="87" dur="1000" fill="hold"/>
                                        <p:tgtEl>
                                          <p:spTgt spid="771090"/>
                                        </p:tgtEl>
                                        <p:attrNameLst>
                                          <p:attrName>ppt_w</p:attrName>
                                        </p:attrNameLst>
                                      </p:cBhvr>
                                      <p:tavLst>
                                        <p:tav tm="0">
                                          <p:val>
                                            <p:strVal val="#ppt_w*0.70"/>
                                          </p:val>
                                        </p:tav>
                                        <p:tav tm="100000">
                                          <p:val>
                                            <p:strVal val="#ppt_w"/>
                                          </p:val>
                                        </p:tav>
                                      </p:tavLst>
                                    </p:anim>
                                    <p:anim calcmode="lin" valueType="num">
                                      <p:cBhvr>
                                        <p:cTn id="88" dur="1000" fill="hold"/>
                                        <p:tgtEl>
                                          <p:spTgt spid="771090"/>
                                        </p:tgtEl>
                                        <p:attrNameLst>
                                          <p:attrName>ppt_h</p:attrName>
                                        </p:attrNameLst>
                                      </p:cBhvr>
                                      <p:tavLst>
                                        <p:tav tm="0">
                                          <p:val>
                                            <p:strVal val="#ppt_h"/>
                                          </p:val>
                                        </p:tav>
                                        <p:tav tm="100000">
                                          <p:val>
                                            <p:strVal val="#ppt_h"/>
                                          </p:val>
                                        </p:tav>
                                      </p:tavLst>
                                    </p:anim>
                                    <p:animEffect transition="in" filter="fade">
                                      <p:cBhvr>
                                        <p:cTn id="89" dur="1000"/>
                                        <p:tgtEl>
                                          <p:spTgt spid="77109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grpId="1" nodeType="clickEffect">
                                  <p:stCondLst>
                                    <p:cond delay="0"/>
                                  </p:stCondLst>
                                  <p:childTnLst>
                                    <p:animEffect transition="out" filter="fade">
                                      <p:cBhvr>
                                        <p:cTn id="93" dur="500"/>
                                        <p:tgtEl>
                                          <p:spTgt spid="771095"/>
                                        </p:tgtEl>
                                      </p:cBhvr>
                                    </p:animEffect>
                                    <p:set>
                                      <p:cBhvr>
                                        <p:cTn id="94" dur="1" fill="hold">
                                          <p:stCondLst>
                                            <p:cond delay="499"/>
                                          </p:stCondLst>
                                        </p:cTn>
                                        <p:tgtEl>
                                          <p:spTgt spid="771095"/>
                                        </p:tgtEl>
                                        <p:attrNameLst>
                                          <p:attrName>style.visibility</p:attrName>
                                        </p:attrNameLst>
                                      </p:cBhvr>
                                      <p:to>
                                        <p:strVal val="hidden"/>
                                      </p:to>
                                    </p:set>
                                  </p:childTnLst>
                                </p:cTn>
                              </p:par>
                            </p:childTnLst>
                          </p:cTn>
                        </p:par>
                        <p:par>
                          <p:cTn id="95" fill="hold" nodeType="afterGroup">
                            <p:stCondLst>
                              <p:cond delay="500"/>
                            </p:stCondLst>
                            <p:childTnLst>
                              <p:par>
                                <p:cTn id="96" presetID="55" presetClass="entr" presetSubtype="0" fill="hold" grpId="0" nodeType="afterEffect">
                                  <p:stCondLst>
                                    <p:cond delay="0"/>
                                  </p:stCondLst>
                                  <p:childTnLst>
                                    <p:set>
                                      <p:cBhvr>
                                        <p:cTn id="97" dur="1" fill="hold">
                                          <p:stCondLst>
                                            <p:cond delay="0"/>
                                          </p:stCondLst>
                                        </p:cTn>
                                        <p:tgtEl>
                                          <p:spTgt spid="771096"/>
                                        </p:tgtEl>
                                        <p:attrNameLst>
                                          <p:attrName>style.visibility</p:attrName>
                                        </p:attrNameLst>
                                      </p:cBhvr>
                                      <p:to>
                                        <p:strVal val="visible"/>
                                      </p:to>
                                    </p:set>
                                    <p:anim calcmode="lin" valueType="num">
                                      <p:cBhvr>
                                        <p:cTn id="98" dur="1000" fill="hold"/>
                                        <p:tgtEl>
                                          <p:spTgt spid="771096"/>
                                        </p:tgtEl>
                                        <p:attrNameLst>
                                          <p:attrName>ppt_w</p:attrName>
                                        </p:attrNameLst>
                                      </p:cBhvr>
                                      <p:tavLst>
                                        <p:tav tm="0">
                                          <p:val>
                                            <p:strVal val="#ppt_w*0.70"/>
                                          </p:val>
                                        </p:tav>
                                        <p:tav tm="100000">
                                          <p:val>
                                            <p:strVal val="#ppt_w"/>
                                          </p:val>
                                        </p:tav>
                                      </p:tavLst>
                                    </p:anim>
                                    <p:anim calcmode="lin" valueType="num">
                                      <p:cBhvr>
                                        <p:cTn id="99" dur="1000" fill="hold"/>
                                        <p:tgtEl>
                                          <p:spTgt spid="771096"/>
                                        </p:tgtEl>
                                        <p:attrNameLst>
                                          <p:attrName>ppt_h</p:attrName>
                                        </p:attrNameLst>
                                      </p:cBhvr>
                                      <p:tavLst>
                                        <p:tav tm="0">
                                          <p:val>
                                            <p:strVal val="#ppt_h"/>
                                          </p:val>
                                        </p:tav>
                                        <p:tav tm="100000">
                                          <p:val>
                                            <p:strVal val="#ppt_h"/>
                                          </p:val>
                                        </p:tav>
                                      </p:tavLst>
                                    </p:anim>
                                    <p:animEffect transition="in" filter="fade">
                                      <p:cBhvr>
                                        <p:cTn id="100" dur="1000"/>
                                        <p:tgtEl>
                                          <p:spTgt spid="77109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0" presetClass="path" presetSubtype="0" accel="50000" decel="50000" fill="hold" grpId="1" nodeType="clickEffect">
                                  <p:stCondLst>
                                    <p:cond delay="0"/>
                                  </p:stCondLst>
                                  <p:childTnLst>
                                    <p:animMotion origin="layout" path="M 0.0 0.0 L -0.32378 -0.19653 " pathEditMode="relative" ptsTypes="AA">
                                      <p:cBhvr>
                                        <p:cTn id="104" dur="2000" fill="hold"/>
                                        <p:tgtEl>
                                          <p:spTgt spid="771082"/>
                                        </p:tgtEl>
                                        <p:attrNameLst>
                                          <p:attrName>ppt_x</p:attrName>
                                          <p:attrName>ppt_y</p:attrName>
                                        </p:attrNameLst>
                                      </p:cBhvr>
                                    </p:animMotion>
                                  </p:childTnLst>
                                </p:cTn>
                              </p:par>
                            </p:childTnLst>
                          </p:cTn>
                        </p:par>
                        <p:par>
                          <p:cTn id="105" fill="hold" nodeType="afterGroup">
                            <p:stCondLst>
                              <p:cond delay="2000"/>
                            </p:stCondLst>
                            <p:childTnLst>
                              <p:par>
                                <p:cTn id="106" presetID="10" presetClass="exit" presetSubtype="0" fill="hold" grpId="2" nodeType="afterEffect">
                                  <p:stCondLst>
                                    <p:cond delay="0"/>
                                  </p:stCondLst>
                                  <p:childTnLst>
                                    <p:animEffect transition="out" filter="fade">
                                      <p:cBhvr>
                                        <p:cTn id="107" dur="2000"/>
                                        <p:tgtEl>
                                          <p:spTgt spid="771082"/>
                                        </p:tgtEl>
                                      </p:cBhvr>
                                    </p:animEffect>
                                    <p:set>
                                      <p:cBhvr>
                                        <p:cTn id="108" dur="1" fill="hold">
                                          <p:stCondLst>
                                            <p:cond delay="1999"/>
                                          </p:stCondLst>
                                        </p:cTn>
                                        <p:tgtEl>
                                          <p:spTgt spid="771082"/>
                                        </p:tgtEl>
                                        <p:attrNameLst>
                                          <p:attrName>style.visibility</p:attrName>
                                        </p:attrNameLst>
                                      </p:cBhvr>
                                      <p:to>
                                        <p:strVal val="hidden"/>
                                      </p:to>
                                    </p:set>
                                  </p:childTnLst>
                                </p:cTn>
                              </p:par>
                              <p:par>
                                <p:cTn id="109" presetID="55" presetClass="entr" presetSubtype="0" fill="hold" grpId="0" nodeType="withEffect">
                                  <p:stCondLst>
                                    <p:cond delay="0"/>
                                  </p:stCondLst>
                                  <p:childTnLst>
                                    <p:set>
                                      <p:cBhvr>
                                        <p:cTn id="110" dur="1" fill="hold">
                                          <p:stCondLst>
                                            <p:cond delay="0"/>
                                          </p:stCondLst>
                                        </p:cTn>
                                        <p:tgtEl>
                                          <p:spTgt spid="771091"/>
                                        </p:tgtEl>
                                        <p:attrNameLst>
                                          <p:attrName>style.visibility</p:attrName>
                                        </p:attrNameLst>
                                      </p:cBhvr>
                                      <p:to>
                                        <p:strVal val="visible"/>
                                      </p:to>
                                    </p:set>
                                    <p:anim calcmode="lin" valueType="num">
                                      <p:cBhvr>
                                        <p:cTn id="111" dur="1000" fill="hold"/>
                                        <p:tgtEl>
                                          <p:spTgt spid="771091"/>
                                        </p:tgtEl>
                                        <p:attrNameLst>
                                          <p:attrName>ppt_w</p:attrName>
                                        </p:attrNameLst>
                                      </p:cBhvr>
                                      <p:tavLst>
                                        <p:tav tm="0">
                                          <p:val>
                                            <p:strVal val="#ppt_w*0.70"/>
                                          </p:val>
                                        </p:tav>
                                        <p:tav tm="100000">
                                          <p:val>
                                            <p:strVal val="#ppt_w"/>
                                          </p:val>
                                        </p:tav>
                                      </p:tavLst>
                                    </p:anim>
                                    <p:anim calcmode="lin" valueType="num">
                                      <p:cBhvr>
                                        <p:cTn id="112" dur="1000" fill="hold"/>
                                        <p:tgtEl>
                                          <p:spTgt spid="771091"/>
                                        </p:tgtEl>
                                        <p:attrNameLst>
                                          <p:attrName>ppt_h</p:attrName>
                                        </p:attrNameLst>
                                      </p:cBhvr>
                                      <p:tavLst>
                                        <p:tav tm="0">
                                          <p:val>
                                            <p:strVal val="#ppt_h"/>
                                          </p:val>
                                        </p:tav>
                                        <p:tav tm="100000">
                                          <p:val>
                                            <p:strVal val="#ppt_h"/>
                                          </p:val>
                                        </p:tav>
                                      </p:tavLst>
                                    </p:anim>
                                    <p:animEffect transition="in" filter="fade">
                                      <p:cBhvr>
                                        <p:cTn id="113" dur="1000"/>
                                        <p:tgtEl>
                                          <p:spTgt spid="77109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xit" presetSubtype="0" fill="hold" grpId="1" nodeType="clickEffect">
                                  <p:stCondLst>
                                    <p:cond delay="0"/>
                                  </p:stCondLst>
                                  <p:childTnLst>
                                    <p:animEffect transition="out" filter="fade">
                                      <p:cBhvr>
                                        <p:cTn id="117" dur="500"/>
                                        <p:tgtEl>
                                          <p:spTgt spid="771096"/>
                                        </p:tgtEl>
                                      </p:cBhvr>
                                    </p:animEffect>
                                    <p:set>
                                      <p:cBhvr>
                                        <p:cTn id="118" dur="1" fill="hold">
                                          <p:stCondLst>
                                            <p:cond delay="499"/>
                                          </p:stCondLst>
                                        </p:cTn>
                                        <p:tgtEl>
                                          <p:spTgt spid="771096"/>
                                        </p:tgtEl>
                                        <p:attrNameLst>
                                          <p:attrName>style.visibility</p:attrName>
                                        </p:attrNameLst>
                                      </p:cBhvr>
                                      <p:to>
                                        <p:strVal val="hidden"/>
                                      </p:to>
                                    </p:set>
                                  </p:childTnLst>
                                </p:cTn>
                              </p:par>
                            </p:childTnLst>
                          </p:cTn>
                        </p:par>
                        <p:par>
                          <p:cTn id="119" fill="hold" nodeType="afterGroup">
                            <p:stCondLst>
                              <p:cond delay="500"/>
                            </p:stCondLst>
                            <p:childTnLst>
                              <p:par>
                                <p:cTn id="120" presetID="55" presetClass="entr" presetSubtype="0" fill="hold" grpId="0" nodeType="afterEffect">
                                  <p:stCondLst>
                                    <p:cond delay="0"/>
                                  </p:stCondLst>
                                  <p:iterate type="lt">
                                    <p:tmPct val="0"/>
                                  </p:iterate>
                                  <p:childTnLst>
                                    <p:set>
                                      <p:cBhvr>
                                        <p:cTn id="121" dur="1" fill="hold">
                                          <p:stCondLst>
                                            <p:cond delay="0"/>
                                          </p:stCondLst>
                                        </p:cTn>
                                        <p:tgtEl>
                                          <p:spTgt spid="771097"/>
                                        </p:tgtEl>
                                        <p:attrNameLst>
                                          <p:attrName>style.visibility</p:attrName>
                                        </p:attrNameLst>
                                      </p:cBhvr>
                                      <p:to>
                                        <p:strVal val="visible"/>
                                      </p:to>
                                    </p:set>
                                    <p:anim calcmode="lin" valueType="num">
                                      <p:cBhvr>
                                        <p:cTn id="122" dur="1000" fill="hold"/>
                                        <p:tgtEl>
                                          <p:spTgt spid="771097"/>
                                        </p:tgtEl>
                                        <p:attrNameLst>
                                          <p:attrName>ppt_w</p:attrName>
                                        </p:attrNameLst>
                                      </p:cBhvr>
                                      <p:tavLst>
                                        <p:tav tm="0">
                                          <p:val>
                                            <p:strVal val="#ppt_w*0.70"/>
                                          </p:val>
                                        </p:tav>
                                        <p:tav tm="100000">
                                          <p:val>
                                            <p:strVal val="#ppt_w"/>
                                          </p:val>
                                        </p:tav>
                                      </p:tavLst>
                                    </p:anim>
                                    <p:anim calcmode="lin" valueType="num">
                                      <p:cBhvr>
                                        <p:cTn id="123" dur="1000" fill="hold"/>
                                        <p:tgtEl>
                                          <p:spTgt spid="771097"/>
                                        </p:tgtEl>
                                        <p:attrNameLst>
                                          <p:attrName>ppt_h</p:attrName>
                                        </p:attrNameLst>
                                      </p:cBhvr>
                                      <p:tavLst>
                                        <p:tav tm="0">
                                          <p:val>
                                            <p:strVal val="#ppt_h"/>
                                          </p:val>
                                        </p:tav>
                                        <p:tav tm="100000">
                                          <p:val>
                                            <p:strVal val="#ppt_h"/>
                                          </p:val>
                                        </p:tav>
                                      </p:tavLst>
                                    </p:anim>
                                    <p:animEffect transition="in" filter="fade">
                                      <p:cBhvr>
                                        <p:cTn id="124" dur="1000"/>
                                        <p:tgtEl>
                                          <p:spTgt spid="771097"/>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0" presetClass="path" presetSubtype="0" accel="50000" decel="50000" fill="hold" grpId="1" nodeType="clickEffect">
                                  <p:stCondLst>
                                    <p:cond delay="0"/>
                                  </p:stCondLst>
                                  <p:childTnLst>
                                    <p:animMotion origin="layout" path="M 0.0 0.0 L -0.42379 -0.28116 " pathEditMode="relative" ptsTypes="AA">
                                      <p:cBhvr>
                                        <p:cTn id="128" dur="2000" fill="hold"/>
                                        <p:tgtEl>
                                          <p:spTgt spid="771083"/>
                                        </p:tgtEl>
                                        <p:attrNameLst>
                                          <p:attrName>ppt_x</p:attrName>
                                          <p:attrName>ppt_y</p:attrName>
                                        </p:attrNameLst>
                                      </p:cBhvr>
                                    </p:animMotion>
                                  </p:childTnLst>
                                </p:cTn>
                              </p:par>
                            </p:childTnLst>
                          </p:cTn>
                        </p:par>
                        <p:par>
                          <p:cTn id="129" fill="hold" nodeType="afterGroup">
                            <p:stCondLst>
                              <p:cond delay="2000"/>
                            </p:stCondLst>
                            <p:childTnLst>
                              <p:par>
                                <p:cTn id="130" presetID="10" presetClass="exit" presetSubtype="0" fill="hold" grpId="2" nodeType="afterEffect">
                                  <p:stCondLst>
                                    <p:cond delay="0"/>
                                  </p:stCondLst>
                                  <p:childTnLst>
                                    <p:animEffect transition="out" filter="fade">
                                      <p:cBhvr>
                                        <p:cTn id="131" dur="2000"/>
                                        <p:tgtEl>
                                          <p:spTgt spid="771083"/>
                                        </p:tgtEl>
                                      </p:cBhvr>
                                    </p:animEffect>
                                    <p:set>
                                      <p:cBhvr>
                                        <p:cTn id="132" dur="1" fill="hold">
                                          <p:stCondLst>
                                            <p:cond delay="1999"/>
                                          </p:stCondLst>
                                        </p:cTn>
                                        <p:tgtEl>
                                          <p:spTgt spid="771083"/>
                                        </p:tgtEl>
                                        <p:attrNameLst>
                                          <p:attrName>style.visibility</p:attrName>
                                        </p:attrNameLst>
                                      </p:cBhvr>
                                      <p:to>
                                        <p:strVal val="hidden"/>
                                      </p:to>
                                    </p:set>
                                  </p:childTnLst>
                                </p:cTn>
                              </p:par>
                              <p:par>
                                <p:cTn id="133" presetID="55" presetClass="entr" presetSubtype="0" fill="hold" grpId="0" nodeType="withEffect">
                                  <p:stCondLst>
                                    <p:cond delay="0"/>
                                  </p:stCondLst>
                                  <p:childTnLst>
                                    <p:set>
                                      <p:cBhvr>
                                        <p:cTn id="134" dur="1" fill="hold">
                                          <p:stCondLst>
                                            <p:cond delay="0"/>
                                          </p:stCondLst>
                                        </p:cTn>
                                        <p:tgtEl>
                                          <p:spTgt spid="771092"/>
                                        </p:tgtEl>
                                        <p:attrNameLst>
                                          <p:attrName>style.visibility</p:attrName>
                                        </p:attrNameLst>
                                      </p:cBhvr>
                                      <p:to>
                                        <p:strVal val="visible"/>
                                      </p:to>
                                    </p:set>
                                    <p:anim calcmode="lin" valueType="num">
                                      <p:cBhvr>
                                        <p:cTn id="135" dur="1000" fill="hold"/>
                                        <p:tgtEl>
                                          <p:spTgt spid="771092"/>
                                        </p:tgtEl>
                                        <p:attrNameLst>
                                          <p:attrName>ppt_w</p:attrName>
                                        </p:attrNameLst>
                                      </p:cBhvr>
                                      <p:tavLst>
                                        <p:tav tm="0">
                                          <p:val>
                                            <p:strVal val="#ppt_w*0.70"/>
                                          </p:val>
                                        </p:tav>
                                        <p:tav tm="100000">
                                          <p:val>
                                            <p:strVal val="#ppt_w"/>
                                          </p:val>
                                        </p:tav>
                                      </p:tavLst>
                                    </p:anim>
                                    <p:anim calcmode="lin" valueType="num">
                                      <p:cBhvr>
                                        <p:cTn id="136" dur="1000" fill="hold"/>
                                        <p:tgtEl>
                                          <p:spTgt spid="771092"/>
                                        </p:tgtEl>
                                        <p:attrNameLst>
                                          <p:attrName>ppt_h</p:attrName>
                                        </p:attrNameLst>
                                      </p:cBhvr>
                                      <p:tavLst>
                                        <p:tav tm="0">
                                          <p:val>
                                            <p:strVal val="#ppt_h"/>
                                          </p:val>
                                        </p:tav>
                                        <p:tav tm="100000">
                                          <p:val>
                                            <p:strVal val="#ppt_h"/>
                                          </p:val>
                                        </p:tav>
                                      </p:tavLst>
                                    </p:anim>
                                    <p:animEffect transition="in" filter="fade">
                                      <p:cBhvr>
                                        <p:cTn id="137" dur="1000"/>
                                        <p:tgtEl>
                                          <p:spTgt spid="771092"/>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771098"/>
                                        </p:tgtEl>
                                        <p:attrNameLst>
                                          <p:attrName>style.visibility</p:attrName>
                                        </p:attrNameLst>
                                      </p:cBhvr>
                                      <p:to>
                                        <p:strVal val="visible"/>
                                      </p:to>
                                    </p:set>
                                    <p:animEffect transition="in" filter="dissolve">
                                      <p:cBhvr>
                                        <p:cTn id="142" dur="500"/>
                                        <p:tgtEl>
                                          <p:spTgt spid="771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4" grpId="0" animBg="1"/>
      <p:bldP spid="771075" grpId="0" animBg="1"/>
      <p:bldP spid="771076" grpId="0" animBg="1"/>
      <p:bldP spid="771077" grpId="0" animBg="1"/>
      <p:bldP spid="771078" grpId="0" animBg="1"/>
      <p:bldP spid="771078" grpId="1" animBg="1"/>
      <p:bldP spid="771078" grpId="2" animBg="1"/>
      <p:bldP spid="771080" grpId="0" animBg="1"/>
      <p:bldP spid="771081" grpId="0" animBg="1"/>
      <p:bldP spid="771081" grpId="1" animBg="1"/>
      <p:bldP spid="771081" grpId="2" animBg="1"/>
      <p:bldP spid="771082" grpId="0" animBg="1"/>
      <p:bldP spid="771082" grpId="1" animBg="1"/>
      <p:bldP spid="771082" grpId="2" animBg="1"/>
      <p:bldP spid="771083" grpId="0" animBg="1"/>
      <p:bldP spid="771083" grpId="1" animBg="1"/>
      <p:bldP spid="771083" grpId="2" animBg="1"/>
      <p:bldP spid="771090" grpId="0" animBg="1"/>
      <p:bldP spid="771091" grpId="0" animBg="1"/>
      <p:bldP spid="771092" grpId="0" animBg="1"/>
      <p:bldP spid="771093" grpId="0"/>
      <p:bldP spid="771094" grpId="0"/>
      <p:bldP spid="771094" grpId="1"/>
      <p:bldP spid="771095" grpId="0"/>
      <p:bldP spid="771095" grpId="1"/>
      <p:bldP spid="771096" grpId="0"/>
      <p:bldP spid="771096" grpId="1"/>
      <p:bldP spid="771097" grpId="0"/>
      <p:bldP spid="77109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Zástupný symbol pro obsah 2"/>
          <p:cNvGraphicFramePr>
            <a:graphicFrameLocks noGrp="1"/>
          </p:cNvGraphicFramePr>
          <p:nvPr>
            <p:ph sz="half" idx="2"/>
          </p:nvPr>
        </p:nvGraphicFramePr>
        <p:xfrm>
          <a:off x="507390" y="2996952"/>
          <a:ext cx="8267896" cy="3558555"/>
        </p:xfrm>
        <a:graphic>
          <a:graphicData uri="http://schemas.openxmlformats.org/drawingml/2006/table">
            <a:tbl>
              <a:tblPr>
                <a:tableStyleId>{5C22544A-7EE6-4342-B048-85BDC9FD1C3A}</a:tableStyleId>
              </a:tblPr>
              <a:tblGrid>
                <a:gridCol w="1514730">
                  <a:extLst>
                    <a:ext uri="{9D8B030D-6E8A-4147-A177-3AD203B41FA5}">
                      <a16:colId xmlns:a16="http://schemas.microsoft.com/office/drawing/2014/main" val="20000"/>
                    </a:ext>
                  </a:extLst>
                </a:gridCol>
                <a:gridCol w="3534367">
                  <a:extLst>
                    <a:ext uri="{9D8B030D-6E8A-4147-A177-3AD203B41FA5}">
                      <a16:colId xmlns:a16="http://schemas.microsoft.com/office/drawing/2014/main" val="20001"/>
                    </a:ext>
                  </a:extLst>
                </a:gridCol>
                <a:gridCol w="3218799">
                  <a:extLst>
                    <a:ext uri="{9D8B030D-6E8A-4147-A177-3AD203B41FA5}">
                      <a16:colId xmlns:a16="http://schemas.microsoft.com/office/drawing/2014/main" val="20002"/>
                    </a:ext>
                  </a:extLst>
                </a:gridCol>
              </a:tblGrid>
              <a:tr h="284166">
                <a:tc>
                  <a:txBody>
                    <a:bodyPr/>
                    <a:lstStyle/>
                    <a:p>
                      <a:pPr algn="ctr" fontAlgn="b"/>
                      <a:r>
                        <a:rPr lang="cs-CZ" sz="2000" b="1" u="none" strike="noStrike" dirty="0">
                          <a:effectLst/>
                        </a:rPr>
                        <a:t>Roky</a:t>
                      </a:r>
                      <a:endParaRPr lang="cs-CZ" sz="2000" b="1" i="0" u="none" strike="noStrike" dirty="0">
                        <a:solidFill>
                          <a:srgbClr val="000000"/>
                        </a:solidFill>
                        <a:effectLst/>
                        <a:latin typeface="Calibri"/>
                      </a:endParaRPr>
                    </a:p>
                  </a:txBody>
                  <a:tcPr marL="9525" marR="9525" marT="9525" marB="0" anchor="b"/>
                </a:tc>
                <a:tc>
                  <a:txBody>
                    <a:bodyPr/>
                    <a:lstStyle/>
                    <a:p>
                      <a:pPr algn="ctr" fontAlgn="b"/>
                      <a:r>
                        <a:rPr lang="cs-CZ" sz="2000" b="1" u="none" strike="noStrike" dirty="0">
                          <a:effectLst/>
                        </a:rPr>
                        <a:t>Budoucí hodnota</a:t>
                      </a:r>
                      <a:endParaRPr lang="cs-CZ" sz="2000" b="1" i="0" u="none" strike="noStrike" dirty="0">
                        <a:solidFill>
                          <a:srgbClr val="000000"/>
                        </a:solidFill>
                        <a:effectLst/>
                        <a:latin typeface="Calibri"/>
                      </a:endParaRPr>
                    </a:p>
                  </a:txBody>
                  <a:tcPr marL="9525" marR="9525" marT="9525" marB="0" anchor="b"/>
                </a:tc>
                <a:tc>
                  <a:txBody>
                    <a:bodyPr/>
                    <a:lstStyle/>
                    <a:p>
                      <a:pPr algn="ctr" fontAlgn="b"/>
                      <a:r>
                        <a:rPr lang="cs-CZ" sz="2000" b="1" u="none" strike="noStrike" dirty="0">
                          <a:effectLst/>
                        </a:rPr>
                        <a:t>Současná hodnota</a:t>
                      </a:r>
                      <a:endParaRPr lang="cs-CZ"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40705">
                <a:tc>
                  <a:txBody>
                    <a:bodyPr/>
                    <a:lstStyle/>
                    <a:p>
                      <a:pPr algn="ctr" fontAlgn="b"/>
                      <a:r>
                        <a:rPr lang="cs-CZ" sz="2000" b="1" u="none" strike="noStrike" dirty="0">
                          <a:effectLst/>
                        </a:rPr>
                        <a:t>1</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1 000 000 Kč</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970 873,79 Kč</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40705">
                <a:tc>
                  <a:txBody>
                    <a:bodyPr/>
                    <a:lstStyle/>
                    <a:p>
                      <a:pPr algn="ctr" fontAlgn="b"/>
                      <a:r>
                        <a:rPr lang="cs-CZ" sz="2000" b="1" u="none" strike="noStrike" dirty="0">
                          <a:effectLst/>
                        </a:rPr>
                        <a:t>2</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1 000 000 Kč</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a:effectLst/>
                        </a:rPr>
                        <a:t>942 595,91 Kč</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540705">
                <a:tc>
                  <a:txBody>
                    <a:bodyPr/>
                    <a:lstStyle/>
                    <a:p>
                      <a:pPr algn="ctr" fontAlgn="b"/>
                      <a:r>
                        <a:rPr lang="cs-CZ" sz="2000" b="1" u="none" strike="noStrike" dirty="0">
                          <a:effectLst/>
                        </a:rPr>
                        <a:t>3</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1 000 000 Kč</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a:effectLst/>
                        </a:rPr>
                        <a:t>915 141,66 Kč</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40705">
                <a:tc>
                  <a:txBody>
                    <a:bodyPr/>
                    <a:lstStyle/>
                    <a:p>
                      <a:pPr algn="ctr" fontAlgn="b"/>
                      <a:r>
                        <a:rPr lang="cs-CZ" sz="2000" b="1" u="none" strike="noStrike" dirty="0">
                          <a:effectLst/>
                        </a:rPr>
                        <a:t>4</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1 000 000 Kč</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a:effectLst/>
                        </a:rPr>
                        <a:t>888 487,05 Kč</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40705">
                <a:tc>
                  <a:txBody>
                    <a:bodyPr/>
                    <a:lstStyle/>
                    <a:p>
                      <a:pPr algn="ctr" fontAlgn="b"/>
                      <a:r>
                        <a:rPr lang="cs-CZ" sz="2000" b="1" u="none" strike="noStrike" dirty="0">
                          <a:effectLst/>
                        </a:rPr>
                        <a:t>5</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1 000 000 Kč</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862 608,78 Kč</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540705">
                <a:tc>
                  <a:txBody>
                    <a:bodyPr/>
                    <a:lstStyle/>
                    <a:p>
                      <a:pPr algn="ctr" fontAlgn="b"/>
                      <a:r>
                        <a:rPr lang="cs-CZ" sz="2000" b="1" u="none" strike="noStrike" dirty="0">
                          <a:effectLst/>
                        </a:rPr>
                        <a:t>Celkem</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b="1" u="none" strike="noStrike" dirty="0">
                          <a:effectLst/>
                        </a:rPr>
                        <a:t>5 000 000 Kč</a:t>
                      </a:r>
                      <a:endParaRPr lang="cs-CZ" sz="2000" b="1" i="0" u="none" strike="noStrike" dirty="0">
                        <a:solidFill>
                          <a:srgbClr val="000000"/>
                        </a:solidFill>
                        <a:effectLst/>
                        <a:latin typeface="Calibri"/>
                      </a:endParaRPr>
                    </a:p>
                  </a:txBody>
                  <a:tcPr marL="9525" marR="9525" marT="9525" marB="0" anchor="b"/>
                </a:tc>
                <a:tc>
                  <a:txBody>
                    <a:bodyPr/>
                    <a:lstStyle/>
                    <a:p>
                      <a:pPr algn="r" fontAlgn="b"/>
                      <a:endParaRPr lang="cs-CZ"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774147" name="Rectangle 3"/>
          <p:cNvSpPr>
            <a:spLocks noGrp="1" noChangeArrowheads="1"/>
          </p:cNvSpPr>
          <p:nvPr>
            <p:ph type="title"/>
          </p:nvPr>
        </p:nvSpPr>
        <p:spPr>
          <a:xfrm>
            <a:off x="323528" y="307753"/>
            <a:ext cx="8229600" cy="1143000"/>
          </a:xfrm>
        </p:spPr>
        <p:txBody>
          <a:bodyPr/>
          <a:lstStyle/>
          <a:p>
            <a:pPr eaLnBrk="1" hangingPunct="1">
              <a:defRPr/>
            </a:pPr>
            <a:r>
              <a:rPr lang="cs-CZ" b="1" dirty="0">
                <a:solidFill>
                  <a:schemeClr val="tx1">
                    <a:lumMod val="95000"/>
                    <a:lumOff val="5000"/>
                  </a:schemeClr>
                </a:solidFill>
              </a:rPr>
              <a:t>Příklad</a:t>
            </a:r>
          </a:p>
        </p:txBody>
      </p:sp>
      <p:sp>
        <p:nvSpPr>
          <p:cNvPr id="774148" name="Rectangle 4"/>
          <p:cNvSpPr>
            <a:spLocks noGrp="1" noChangeArrowheads="1"/>
          </p:cNvSpPr>
          <p:nvPr>
            <p:ph type="body" sz="half" idx="1"/>
          </p:nvPr>
        </p:nvSpPr>
        <p:spPr>
          <a:xfrm>
            <a:off x="0" y="1412776"/>
            <a:ext cx="8604448" cy="1440160"/>
          </a:xfrm>
        </p:spPr>
        <p:txBody>
          <a:bodyPr>
            <a:normAutofit/>
          </a:bodyPr>
          <a:lstStyle/>
          <a:p>
            <a:pPr eaLnBrk="1" hangingPunct="1">
              <a:defRPr/>
            </a:pPr>
            <a:r>
              <a:rPr lang="cs-CZ" sz="2400" dirty="0"/>
              <a:t>Vyhráli jste v loterii 5 milionů splatných po 1 milionu po příštích 5 let. Máte možnost namísto toho dostat 4,5 milionu ihned. Přijmete nabídku? (Běžná míra zhodnocení peněz je 3 %.)</a:t>
            </a:r>
          </a:p>
        </p:txBody>
      </p:sp>
      <p:sp>
        <p:nvSpPr>
          <p:cNvPr id="774149" name="Text Box 5"/>
          <p:cNvSpPr txBox="1">
            <a:spLocks noChangeArrowheads="1"/>
          </p:cNvSpPr>
          <p:nvPr/>
        </p:nvSpPr>
        <p:spPr bwMode="auto">
          <a:xfrm>
            <a:off x="5940152" y="3399383"/>
            <a:ext cx="2833350" cy="430887"/>
          </a:xfrm>
          <a:prstGeom prst="rect">
            <a:avLst/>
          </a:prstGeom>
          <a:solidFill>
            <a:schemeClr val="accent1">
              <a:lumMod val="20000"/>
              <a:lumOff val="80000"/>
            </a:schemeClr>
          </a:solidFill>
          <a:ln>
            <a:noFill/>
          </a:ln>
          <a:effec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kumimoji="1" lang="cs-CZ" sz="2200" b="1" dirty="0">
                <a:latin typeface="Times New Roman" pitchFamily="18" charset="0"/>
              </a:rPr>
              <a:t>1 000 000 / (1+0,03)</a:t>
            </a:r>
            <a:r>
              <a:rPr kumimoji="1" lang="cs-CZ" sz="2200" b="1" baseline="30000" dirty="0">
                <a:latin typeface="Times New Roman" pitchFamily="18" charset="0"/>
              </a:rPr>
              <a:t>1</a:t>
            </a:r>
          </a:p>
        </p:txBody>
      </p:sp>
      <p:sp>
        <p:nvSpPr>
          <p:cNvPr id="774150" name="Text Box 6"/>
          <p:cNvSpPr txBox="1">
            <a:spLocks noChangeArrowheads="1"/>
          </p:cNvSpPr>
          <p:nvPr/>
        </p:nvSpPr>
        <p:spPr bwMode="auto">
          <a:xfrm>
            <a:off x="5940152" y="4063998"/>
            <a:ext cx="2846387" cy="430887"/>
          </a:xfrm>
          <a:prstGeom prst="rect">
            <a:avLst/>
          </a:prstGeom>
          <a:solidFill>
            <a:schemeClr val="accent1">
              <a:lumMod val="20000"/>
              <a:lumOff val="80000"/>
            </a:schemeClr>
          </a:solidFill>
          <a:ln>
            <a:noFill/>
          </a:ln>
          <a:effectLst/>
        </p:spPr>
        <p:txBody>
          <a:bodyPr>
            <a:spAutoFit/>
          </a:bodyPr>
          <a:lstStyle>
            <a:defPPr>
              <a:defRPr lang="cs-CZ"/>
            </a:defPPr>
            <a:lvl1pPr>
              <a:spcBef>
                <a:spcPct val="50000"/>
              </a:spcBef>
              <a:defRPr kumimoji="1" sz="2000" b="1">
                <a:latin typeface="Times New Roman" pitchFamily="18" charset="0"/>
              </a:defRPr>
            </a:lvl1pPr>
            <a:lvl2pPr marL="742950" indent="-285750" eaLnBrk="0" hangingPunct="0">
              <a:defRPr>
                <a:latin typeface="Tahoma" pitchFamily="34" charset="0"/>
              </a:defRPr>
            </a:lvl2pPr>
            <a:lvl3pPr marL="1143000" indent="-228600" eaLnBrk="0" hangingPunct="0">
              <a:defRPr>
                <a:latin typeface="Tahoma" pitchFamily="34" charset="0"/>
              </a:defRPr>
            </a:lvl3pPr>
            <a:lvl4pPr marL="1600200" indent="-228600" eaLnBrk="0" hangingPunct="0">
              <a:defRPr>
                <a:latin typeface="Tahoma" pitchFamily="34" charset="0"/>
              </a:defRPr>
            </a:lvl4pPr>
            <a:lvl5pPr marL="2057400" indent="-228600" eaLnBrk="0" hangingPunct="0">
              <a:defRPr>
                <a:latin typeface="Tahoma" pitchFamily="34" charset="0"/>
              </a:defRPr>
            </a:lvl5pPr>
            <a:lvl6pPr marL="2514600" indent="-228600" eaLnBrk="0" fontAlgn="base" hangingPunct="0">
              <a:spcBef>
                <a:spcPct val="0"/>
              </a:spcBef>
              <a:spcAft>
                <a:spcPct val="0"/>
              </a:spcAft>
              <a:defRPr>
                <a:latin typeface="Tahoma" pitchFamily="34" charset="0"/>
              </a:defRPr>
            </a:lvl6pPr>
            <a:lvl7pPr marL="2971800" indent="-228600" eaLnBrk="0" fontAlgn="base" hangingPunct="0">
              <a:spcBef>
                <a:spcPct val="0"/>
              </a:spcBef>
              <a:spcAft>
                <a:spcPct val="0"/>
              </a:spcAft>
              <a:defRPr>
                <a:latin typeface="Tahoma" pitchFamily="34" charset="0"/>
              </a:defRPr>
            </a:lvl7pPr>
            <a:lvl8pPr marL="3429000" indent="-228600" eaLnBrk="0" fontAlgn="base" hangingPunct="0">
              <a:spcBef>
                <a:spcPct val="0"/>
              </a:spcBef>
              <a:spcAft>
                <a:spcPct val="0"/>
              </a:spcAft>
              <a:defRPr>
                <a:latin typeface="Tahoma" pitchFamily="34" charset="0"/>
              </a:defRPr>
            </a:lvl8pPr>
            <a:lvl9pPr marL="3886200" indent="-228600" eaLnBrk="0" fontAlgn="base" hangingPunct="0">
              <a:spcBef>
                <a:spcPct val="0"/>
              </a:spcBef>
              <a:spcAft>
                <a:spcPct val="0"/>
              </a:spcAft>
              <a:defRPr>
                <a:latin typeface="Tahoma" pitchFamily="34" charset="0"/>
              </a:defRPr>
            </a:lvl9pPr>
          </a:lstStyle>
          <a:p>
            <a:r>
              <a:rPr lang="cs-CZ" sz="2200" dirty="0"/>
              <a:t>1 000 000 / (1+0,03)</a:t>
            </a:r>
            <a:r>
              <a:rPr lang="cs-CZ" sz="2200" baseline="30000" dirty="0"/>
              <a:t>2</a:t>
            </a:r>
          </a:p>
        </p:txBody>
      </p:sp>
      <p:pic>
        <p:nvPicPr>
          <p:cNvPr id="77415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14300"/>
            <a:ext cx="1717204" cy="12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
          <p:cNvSpPr txBox="1">
            <a:spLocks noChangeArrowheads="1"/>
          </p:cNvSpPr>
          <p:nvPr/>
        </p:nvSpPr>
        <p:spPr bwMode="auto">
          <a:xfrm>
            <a:off x="6046093" y="6166465"/>
            <a:ext cx="2846387" cy="461665"/>
          </a:xfrm>
          <a:prstGeom prst="rect">
            <a:avLst/>
          </a:prstGeom>
          <a:noFill/>
          <a:ln>
            <a:noFill/>
          </a:ln>
          <a:effectLst/>
        </p:spPr>
        <p:txBody>
          <a:bodyPr>
            <a:spAutoFit/>
          </a:bodyPr>
          <a:lstStyle>
            <a:defPPr>
              <a:defRPr lang="cs-CZ"/>
            </a:defPPr>
            <a:lvl1pPr>
              <a:spcBef>
                <a:spcPct val="50000"/>
              </a:spcBef>
              <a:defRPr kumimoji="1" sz="2000" b="1">
                <a:latin typeface="Times New Roman" pitchFamily="18" charset="0"/>
              </a:defRPr>
            </a:lvl1pPr>
            <a:lvl2pPr marL="742950" indent="-285750" eaLnBrk="0" hangingPunct="0">
              <a:defRPr>
                <a:latin typeface="Tahoma" pitchFamily="34" charset="0"/>
              </a:defRPr>
            </a:lvl2pPr>
            <a:lvl3pPr marL="1143000" indent="-228600" eaLnBrk="0" hangingPunct="0">
              <a:defRPr>
                <a:latin typeface="Tahoma" pitchFamily="34" charset="0"/>
              </a:defRPr>
            </a:lvl3pPr>
            <a:lvl4pPr marL="1600200" indent="-228600" eaLnBrk="0" hangingPunct="0">
              <a:defRPr>
                <a:latin typeface="Tahoma" pitchFamily="34" charset="0"/>
              </a:defRPr>
            </a:lvl4pPr>
            <a:lvl5pPr marL="2057400" indent="-228600" eaLnBrk="0" hangingPunct="0">
              <a:defRPr>
                <a:latin typeface="Tahoma" pitchFamily="34" charset="0"/>
              </a:defRPr>
            </a:lvl5pPr>
            <a:lvl6pPr marL="2514600" indent="-228600" eaLnBrk="0" fontAlgn="base" hangingPunct="0">
              <a:spcBef>
                <a:spcPct val="0"/>
              </a:spcBef>
              <a:spcAft>
                <a:spcPct val="0"/>
              </a:spcAft>
              <a:defRPr>
                <a:latin typeface="Tahoma" pitchFamily="34" charset="0"/>
              </a:defRPr>
            </a:lvl6pPr>
            <a:lvl7pPr marL="2971800" indent="-228600" eaLnBrk="0" fontAlgn="base" hangingPunct="0">
              <a:spcBef>
                <a:spcPct val="0"/>
              </a:spcBef>
              <a:spcAft>
                <a:spcPct val="0"/>
              </a:spcAft>
              <a:defRPr>
                <a:latin typeface="Tahoma" pitchFamily="34" charset="0"/>
              </a:defRPr>
            </a:lvl7pPr>
            <a:lvl8pPr marL="3429000" indent="-228600" eaLnBrk="0" fontAlgn="base" hangingPunct="0">
              <a:spcBef>
                <a:spcPct val="0"/>
              </a:spcBef>
              <a:spcAft>
                <a:spcPct val="0"/>
              </a:spcAft>
              <a:defRPr>
                <a:latin typeface="Tahoma" pitchFamily="34" charset="0"/>
              </a:defRPr>
            </a:lvl8pPr>
            <a:lvl9pPr marL="3886200" indent="-228600" eaLnBrk="0" fontAlgn="base" hangingPunct="0">
              <a:spcBef>
                <a:spcPct val="0"/>
              </a:spcBef>
              <a:spcAft>
                <a:spcPct val="0"/>
              </a:spcAft>
              <a:defRPr>
                <a:latin typeface="Tahoma" pitchFamily="34" charset="0"/>
              </a:defRPr>
            </a:lvl9pPr>
          </a:lstStyle>
          <a:p>
            <a:pPr algn="r" fontAlgn="b">
              <a:spcBef>
                <a:spcPts val="0"/>
              </a:spcBef>
              <a:defRPr/>
            </a:pPr>
            <a:r>
              <a:rPr lang="cs-CZ" sz="2400" dirty="0"/>
              <a:t>4 579 707,19 Kč</a:t>
            </a:r>
            <a:endParaRPr lang="cs-CZ" sz="2400" dirty="0">
              <a:solidFill>
                <a:srgbClr val="000000"/>
              </a:solidFill>
              <a:latin typeface="Calibri"/>
            </a:endParaRPr>
          </a:p>
        </p:txBody>
      </p:sp>
    </p:spTree>
    <p:extLst>
      <p:ext uri="{BB962C8B-B14F-4D97-AF65-F5344CB8AC3E}">
        <p14:creationId xmlns:p14="http://schemas.microsoft.com/office/powerpoint/2010/main" val="4170689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74158"/>
                                        </p:tgtEl>
                                        <p:attrNameLst>
                                          <p:attrName>style.visibility</p:attrName>
                                        </p:attrNameLst>
                                      </p:cBhvr>
                                      <p:to>
                                        <p:strVal val="visible"/>
                                      </p:to>
                                    </p:set>
                                    <p:animEffect transition="in" filter="dissolve">
                                      <p:cBhvr>
                                        <p:cTn id="7" dur="500"/>
                                        <p:tgtEl>
                                          <p:spTgt spid="774158"/>
                                        </p:tgtEl>
                                      </p:cBhvr>
                                    </p:animEffect>
                                  </p:childTnLst>
                                </p:cTn>
                              </p:par>
                            </p:childTnLst>
                          </p:cTn>
                        </p:par>
                        <p:par>
                          <p:cTn id="8" fill="hold" nodeType="afterGroup">
                            <p:stCondLst>
                              <p:cond delay="500"/>
                            </p:stCondLst>
                            <p:childTnLst>
                              <p:par>
                                <p:cTn id="9" presetID="9" presetClass="entr" presetSubtype="0" fill="hold" grpId="1" nodeType="afterEffect">
                                  <p:stCondLst>
                                    <p:cond delay="0"/>
                                  </p:stCondLst>
                                  <p:childTnLst>
                                    <p:set>
                                      <p:cBhvr>
                                        <p:cTn id="10" dur="1" fill="hold">
                                          <p:stCondLst>
                                            <p:cond delay="0"/>
                                          </p:stCondLst>
                                        </p:cTn>
                                        <p:tgtEl>
                                          <p:spTgt spid="774149"/>
                                        </p:tgtEl>
                                        <p:attrNameLst>
                                          <p:attrName>style.visibility</p:attrName>
                                        </p:attrNameLst>
                                      </p:cBhvr>
                                      <p:to>
                                        <p:strVal val="visible"/>
                                      </p:to>
                                    </p:set>
                                    <p:animEffect transition="in" filter="dissolve">
                                      <p:cBhvr>
                                        <p:cTn id="11" dur="500"/>
                                        <p:tgtEl>
                                          <p:spTgt spid="774149"/>
                                        </p:tgtEl>
                                      </p:cBhvr>
                                    </p:animEffect>
                                  </p:childTnLst>
                                </p:cTn>
                              </p:par>
                              <p:par>
                                <p:cTn id="12" presetID="9" presetClass="entr" presetSubtype="0" fill="hold" grpId="1" nodeType="withEffect">
                                  <p:stCondLst>
                                    <p:cond delay="0"/>
                                  </p:stCondLst>
                                  <p:childTnLst>
                                    <p:set>
                                      <p:cBhvr>
                                        <p:cTn id="13" dur="1" fill="hold">
                                          <p:stCondLst>
                                            <p:cond delay="0"/>
                                          </p:stCondLst>
                                        </p:cTn>
                                        <p:tgtEl>
                                          <p:spTgt spid="774150"/>
                                        </p:tgtEl>
                                        <p:attrNameLst>
                                          <p:attrName>style.visibility</p:attrName>
                                        </p:attrNameLst>
                                      </p:cBhvr>
                                      <p:to>
                                        <p:strVal val="visible"/>
                                      </p:to>
                                    </p:set>
                                    <p:animEffect transition="in" filter="dissolve">
                                      <p:cBhvr>
                                        <p:cTn id="14" dur="500"/>
                                        <p:tgtEl>
                                          <p:spTgt spid="7741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xit" presetSubtype="0" fill="hold" grpId="0" nodeType="clickEffect">
                                  <p:stCondLst>
                                    <p:cond delay="0"/>
                                  </p:stCondLst>
                                  <p:childTnLst>
                                    <p:animEffect transition="out" filter="dissolve">
                                      <p:cBhvr>
                                        <p:cTn id="18" dur="500"/>
                                        <p:tgtEl>
                                          <p:spTgt spid="774149"/>
                                        </p:tgtEl>
                                      </p:cBhvr>
                                    </p:animEffect>
                                    <p:set>
                                      <p:cBhvr>
                                        <p:cTn id="19" dur="1" fill="hold">
                                          <p:stCondLst>
                                            <p:cond delay="499"/>
                                          </p:stCondLst>
                                        </p:cTn>
                                        <p:tgtEl>
                                          <p:spTgt spid="77414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grpId="0" nodeType="clickEffect">
                                  <p:stCondLst>
                                    <p:cond delay="0"/>
                                  </p:stCondLst>
                                  <p:childTnLst>
                                    <p:animEffect transition="out" filter="dissolve">
                                      <p:cBhvr>
                                        <p:cTn id="23" dur="500"/>
                                        <p:tgtEl>
                                          <p:spTgt spid="774150"/>
                                        </p:tgtEl>
                                      </p:cBhvr>
                                    </p:animEffect>
                                    <p:set>
                                      <p:cBhvr>
                                        <p:cTn id="24" dur="1" fill="hold">
                                          <p:stCondLst>
                                            <p:cond delay="499"/>
                                          </p:stCondLst>
                                        </p:cTn>
                                        <p:tgtEl>
                                          <p:spTgt spid="774150"/>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9" grpId="0" animBg="1"/>
      <p:bldP spid="774149" grpId="1" animBg="1"/>
      <p:bldP spid="774150" grpId="0" animBg="1"/>
      <p:bldP spid="774150" grpId="1"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4217" y="200298"/>
            <a:ext cx="8229600" cy="836613"/>
          </a:xfrm>
        </p:spPr>
        <p:txBody>
          <a:bodyPr/>
          <a:lstStyle/>
          <a:p>
            <a:pPr fontAlgn="auto">
              <a:spcAft>
                <a:spcPts val="0"/>
              </a:spcAft>
              <a:defRPr/>
            </a:pPr>
            <a:r>
              <a:rPr lang="cs-CZ" dirty="0"/>
              <a:t>Vymezení problému</a:t>
            </a:r>
          </a:p>
        </p:txBody>
      </p:sp>
      <p:sp>
        <p:nvSpPr>
          <p:cNvPr id="3" name="Zástupný symbol pro obsah 2"/>
          <p:cNvSpPr>
            <a:spLocks noGrp="1"/>
          </p:cNvSpPr>
          <p:nvPr>
            <p:ph idx="1"/>
          </p:nvPr>
        </p:nvSpPr>
        <p:spPr>
          <a:xfrm>
            <a:off x="250825" y="836613"/>
            <a:ext cx="8642350" cy="5545137"/>
          </a:xfrm>
        </p:spPr>
        <p:txBody>
          <a:bodyPr rtlCol="0">
            <a:normAutofit fontScale="85000" lnSpcReduction="20000"/>
          </a:bodyPr>
          <a:lstStyle/>
          <a:p>
            <a:pPr marL="0" indent="0" fontAlgn="auto">
              <a:spcAft>
                <a:spcPts val="0"/>
              </a:spcAft>
              <a:buFont typeface="Arial" pitchFamily="34" charset="0"/>
              <a:buNone/>
              <a:defRPr/>
            </a:pPr>
            <a:r>
              <a:rPr lang="cs-CZ" sz="2800" b="1" dirty="0"/>
              <a:t>Podnikové investice </a:t>
            </a:r>
          </a:p>
          <a:p>
            <a:pPr fontAlgn="auto">
              <a:spcAft>
                <a:spcPts val="0"/>
              </a:spcAft>
              <a:defRPr/>
            </a:pPr>
            <a:r>
              <a:rPr lang="cs-CZ" sz="2800" dirty="0"/>
              <a:t>jednorázově vynaložené zdroje, </a:t>
            </a:r>
          </a:p>
          <a:p>
            <a:pPr fontAlgn="auto">
              <a:spcAft>
                <a:spcPts val="0"/>
              </a:spcAft>
              <a:defRPr/>
            </a:pPr>
            <a:r>
              <a:rPr lang="cs-CZ" sz="2800" dirty="0"/>
              <a:t>peněžní příjmy během delšího časového období.</a:t>
            </a:r>
          </a:p>
          <a:p>
            <a:pPr fontAlgn="auto">
              <a:spcAft>
                <a:spcPts val="0"/>
              </a:spcAft>
              <a:defRPr/>
            </a:pPr>
            <a:endParaRPr lang="cs-CZ" sz="2800" dirty="0"/>
          </a:p>
          <a:p>
            <a:pPr marL="0" indent="0" fontAlgn="auto">
              <a:spcAft>
                <a:spcPts val="0"/>
              </a:spcAft>
              <a:buFont typeface="Arial" pitchFamily="34" charset="0"/>
              <a:buNone/>
              <a:defRPr/>
            </a:pPr>
            <a:r>
              <a:rPr lang="cs-CZ" sz="2800" b="1" dirty="0"/>
              <a:t>Charakteristika investiční činnosti:</a:t>
            </a:r>
          </a:p>
          <a:p>
            <a:pPr fontAlgn="auto">
              <a:spcAft>
                <a:spcPts val="0"/>
              </a:spcAft>
              <a:defRPr/>
            </a:pPr>
            <a:r>
              <a:rPr lang="cs-CZ" sz="2800" dirty="0"/>
              <a:t>uvažujeme faktor času, dlouhodobý dopad, </a:t>
            </a:r>
          </a:p>
          <a:p>
            <a:pPr fontAlgn="auto">
              <a:spcAft>
                <a:spcPts val="0"/>
              </a:spcAft>
              <a:defRPr/>
            </a:pPr>
            <a:r>
              <a:rPr lang="cs-CZ" sz="2800" dirty="0"/>
              <a:t>vyrovnání se s nejistotou a rizikem,</a:t>
            </a:r>
          </a:p>
          <a:p>
            <a:pPr fontAlgn="auto">
              <a:spcAft>
                <a:spcPts val="0"/>
              </a:spcAft>
              <a:defRPr/>
            </a:pPr>
            <a:r>
              <a:rPr lang="cs-CZ" sz="2800" dirty="0"/>
              <a:t>vysoká kapitálová náročnost,</a:t>
            </a:r>
          </a:p>
          <a:p>
            <a:pPr fontAlgn="auto">
              <a:spcAft>
                <a:spcPts val="0"/>
              </a:spcAft>
              <a:defRPr/>
            </a:pPr>
            <a:r>
              <a:rPr lang="cs-CZ" sz="2800" dirty="0"/>
              <a:t>relativní nevratnost rozhodnutí.</a:t>
            </a:r>
          </a:p>
          <a:p>
            <a:pPr fontAlgn="auto">
              <a:spcAft>
                <a:spcPts val="0"/>
              </a:spcAft>
              <a:defRPr/>
            </a:pPr>
            <a:endParaRPr lang="cs-CZ" sz="2800" dirty="0"/>
          </a:p>
          <a:p>
            <a:pPr marL="0" indent="0" fontAlgn="auto">
              <a:spcAft>
                <a:spcPts val="0"/>
              </a:spcAft>
              <a:buFont typeface="Arial" pitchFamily="34" charset="0"/>
              <a:buNone/>
              <a:defRPr/>
            </a:pPr>
            <a:r>
              <a:rPr lang="cs-CZ" sz="2800" b="1" dirty="0"/>
              <a:t>Základní skupiny investic:</a:t>
            </a:r>
          </a:p>
          <a:p>
            <a:pPr fontAlgn="auto">
              <a:spcAft>
                <a:spcPts val="0"/>
              </a:spcAft>
              <a:defRPr/>
            </a:pPr>
            <a:r>
              <a:rPr lang="cs-CZ" sz="2800" dirty="0"/>
              <a:t>hmotné investice,</a:t>
            </a:r>
          </a:p>
          <a:p>
            <a:pPr fontAlgn="auto">
              <a:spcAft>
                <a:spcPts val="0"/>
              </a:spcAft>
              <a:defRPr/>
            </a:pPr>
            <a:r>
              <a:rPr lang="cs-CZ" sz="2800" dirty="0"/>
              <a:t>nehmotné investice,</a:t>
            </a:r>
          </a:p>
          <a:p>
            <a:pPr fontAlgn="auto">
              <a:spcAft>
                <a:spcPts val="0"/>
              </a:spcAft>
              <a:defRPr/>
            </a:pPr>
            <a:r>
              <a:rPr lang="cs-CZ" sz="2800" dirty="0"/>
              <a:t>finanční investice.</a:t>
            </a:r>
          </a:p>
          <a:p>
            <a:pPr fontAlgn="auto">
              <a:spcAft>
                <a:spcPts val="0"/>
              </a:spcAft>
              <a:defRPr/>
            </a:pPr>
            <a:endParaRPr lang="cs-CZ"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Zástupný symbol pro obsah 2"/>
          <p:cNvGraphicFramePr>
            <a:graphicFrameLocks noGrp="1"/>
          </p:cNvGraphicFramePr>
          <p:nvPr>
            <p:ph sz="half" idx="2"/>
          </p:nvPr>
        </p:nvGraphicFramePr>
        <p:xfrm>
          <a:off x="507390" y="2996952"/>
          <a:ext cx="8267896" cy="3558555"/>
        </p:xfrm>
        <a:graphic>
          <a:graphicData uri="http://schemas.openxmlformats.org/drawingml/2006/table">
            <a:tbl>
              <a:tblPr>
                <a:tableStyleId>{5C22544A-7EE6-4342-B048-85BDC9FD1C3A}</a:tableStyleId>
              </a:tblPr>
              <a:tblGrid>
                <a:gridCol w="1514730">
                  <a:extLst>
                    <a:ext uri="{9D8B030D-6E8A-4147-A177-3AD203B41FA5}">
                      <a16:colId xmlns:a16="http://schemas.microsoft.com/office/drawing/2014/main" val="20000"/>
                    </a:ext>
                  </a:extLst>
                </a:gridCol>
                <a:gridCol w="3534367">
                  <a:extLst>
                    <a:ext uri="{9D8B030D-6E8A-4147-A177-3AD203B41FA5}">
                      <a16:colId xmlns:a16="http://schemas.microsoft.com/office/drawing/2014/main" val="20001"/>
                    </a:ext>
                  </a:extLst>
                </a:gridCol>
                <a:gridCol w="3218799">
                  <a:extLst>
                    <a:ext uri="{9D8B030D-6E8A-4147-A177-3AD203B41FA5}">
                      <a16:colId xmlns:a16="http://schemas.microsoft.com/office/drawing/2014/main" val="20002"/>
                    </a:ext>
                  </a:extLst>
                </a:gridCol>
              </a:tblGrid>
              <a:tr h="284166">
                <a:tc>
                  <a:txBody>
                    <a:bodyPr/>
                    <a:lstStyle/>
                    <a:p>
                      <a:pPr algn="ctr" fontAlgn="b"/>
                      <a:r>
                        <a:rPr lang="cs-CZ" sz="2000" b="1" u="none" strike="noStrike" dirty="0">
                          <a:effectLst/>
                        </a:rPr>
                        <a:t>Roky</a:t>
                      </a:r>
                      <a:endParaRPr lang="cs-CZ" sz="2000" b="1" i="0" u="none" strike="noStrike" dirty="0">
                        <a:solidFill>
                          <a:srgbClr val="000000"/>
                        </a:solidFill>
                        <a:effectLst/>
                        <a:latin typeface="Calibri"/>
                      </a:endParaRPr>
                    </a:p>
                  </a:txBody>
                  <a:tcPr marL="9525" marR="9525" marT="9525" marB="0" anchor="b"/>
                </a:tc>
                <a:tc>
                  <a:txBody>
                    <a:bodyPr/>
                    <a:lstStyle/>
                    <a:p>
                      <a:pPr algn="ctr" fontAlgn="b"/>
                      <a:r>
                        <a:rPr lang="cs-CZ" sz="2000" b="1" u="none" strike="noStrike" dirty="0">
                          <a:effectLst/>
                        </a:rPr>
                        <a:t>Budoucí hodnota</a:t>
                      </a:r>
                      <a:endParaRPr lang="cs-CZ" sz="2000" b="1" i="0" u="none" strike="noStrike" dirty="0">
                        <a:solidFill>
                          <a:srgbClr val="000000"/>
                        </a:solidFill>
                        <a:effectLst/>
                        <a:latin typeface="Calibri"/>
                      </a:endParaRPr>
                    </a:p>
                  </a:txBody>
                  <a:tcPr marL="9525" marR="9525" marT="9525" marB="0" anchor="b"/>
                </a:tc>
                <a:tc>
                  <a:txBody>
                    <a:bodyPr/>
                    <a:lstStyle/>
                    <a:p>
                      <a:pPr algn="ctr" fontAlgn="b"/>
                      <a:r>
                        <a:rPr lang="cs-CZ" sz="2000" b="1" u="none" strike="noStrike" dirty="0">
                          <a:effectLst/>
                        </a:rPr>
                        <a:t>Současná hodnota</a:t>
                      </a:r>
                      <a:endParaRPr lang="cs-CZ"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40705">
                <a:tc>
                  <a:txBody>
                    <a:bodyPr/>
                    <a:lstStyle/>
                    <a:p>
                      <a:pPr algn="ctr" fontAlgn="b"/>
                      <a:r>
                        <a:rPr lang="cs-CZ" sz="2000" b="1" u="none" strike="noStrike" dirty="0">
                          <a:effectLst/>
                        </a:rPr>
                        <a:t>1</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1 000 000 Kč</a:t>
                      </a:r>
                      <a:endParaRPr lang="cs-CZ" sz="2000" b="0" i="0" u="none" strike="noStrike" dirty="0">
                        <a:solidFill>
                          <a:srgbClr val="000000"/>
                        </a:solidFill>
                        <a:effectLst/>
                        <a:latin typeface="Calibri"/>
                      </a:endParaRPr>
                    </a:p>
                  </a:txBody>
                  <a:tcPr marL="9525" marR="9525" marT="9525" marB="0" anchor="b"/>
                </a:tc>
                <a:tc>
                  <a:txBody>
                    <a:bodyPr/>
                    <a:lstStyle/>
                    <a:p>
                      <a:pPr algn="r" fontAlgn="b"/>
                      <a:r>
                        <a:rPr kumimoji="0" lang="cs-CZ" sz="2200" u="none" strike="noStrike" kern="1200">
                          <a:solidFill>
                            <a:schemeClr val="dk1"/>
                          </a:solidFill>
                          <a:effectLst/>
                          <a:latin typeface="+mn-lt"/>
                          <a:ea typeface="+mn-ea"/>
                          <a:cs typeface="+mn-cs"/>
                        </a:rPr>
                        <a:t>952 380,95 Kč</a:t>
                      </a:r>
                    </a:p>
                  </a:txBody>
                  <a:tcPr marL="9525" marR="9525" marT="9525" marB="0" anchor="b"/>
                </a:tc>
                <a:extLst>
                  <a:ext uri="{0D108BD9-81ED-4DB2-BD59-A6C34878D82A}">
                    <a16:rowId xmlns:a16="http://schemas.microsoft.com/office/drawing/2014/main" val="10001"/>
                  </a:ext>
                </a:extLst>
              </a:tr>
              <a:tr h="540705">
                <a:tc>
                  <a:txBody>
                    <a:bodyPr/>
                    <a:lstStyle/>
                    <a:p>
                      <a:pPr algn="ctr" fontAlgn="b"/>
                      <a:r>
                        <a:rPr lang="cs-CZ" sz="2000" b="1" u="none" strike="noStrike" dirty="0">
                          <a:effectLst/>
                        </a:rPr>
                        <a:t>2</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1 000 000 Kč</a:t>
                      </a:r>
                      <a:endParaRPr lang="cs-CZ" sz="2000" b="0" i="0" u="none" strike="noStrike" dirty="0">
                        <a:solidFill>
                          <a:srgbClr val="000000"/>
                        </a:solidFill>
                        <a:effectLst/>
                        <a:latin typeface="Calibri"/>
                      </a:endParaRPr>
                    </a:p>
                  </a:txBody>
                  <a:tcPr marL="9525" marR="9525" marT="9525" marB="0" anchor="b"/>
                </a:tc>
                <a:tc>
                  <a:txBody>
                    <a:bodyPr/>
                    <a:lstStyle/>
                    <a:p>
                      <a:pPr algn="r" fontAlgn="b"/>
                      <a:r>
                        <a:rPr kumimoji="0" lang="cs-CZ" sz="2200" u="none" strike="noStrike" kern="1200">
                          <a:solidFill>
                            <a:schemeClr val="dk1"/>
                          </a:solidFill>
                          <a:effectLst/>
                          <a:latin typeface="+mn-lt"/>
                          <a:ea typeface="+mn-ea"/>
                          <a:cs typeface="+mn-cs"/>
                        </a:rPr>
                        <a:t>907 029,48 Kč</a:t>
                      </a:r>
                    </a:p>
                  </a:txBody>
                  <a:tcPr marL="9525" marR="9525" marT="9525" marB="0" anchor="b"/>
                </a:tc>
                <a:extLst>
                  <a:ext uri="{0D108BD9-81ED-4DB2-BD59-A6C34878D82A}">
                    <a16:rowId xmlns:a16="http://schemas.microsoft.com/office/drawing/2014/main" val="10002"/>
                  </a:ext>
                </a:extLst>
              </a:tr>
              <a:tr h="540705">
                <a:tc>
                  <a:txBody>
                    <a:bodyPr/>
                    <a:lstStyle/>
                    <a:p>
                      <a:pPr algn="ctr" fontAlgn="b"/>
                      <a:r>
                        <a:rPr lang="cs-CZ" sz="2000" b="1" u="none" strike="noStrike" dirty="0">
                          <a:effectLst/>
                        </a:rPr>
                        <a:t>3</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1 000 000 Kč</a:t>
                      </a:r>
                      <a:endParaRPr lang="cs-CZ" sz="2000" b="0" i="0" u="none" strike="noStrike" dirty="0">
                        <a:solidFill>
                          <a:srgbClr val="000000"/>
                        </a:solidFill>
                        <a:effectLst/>
                        <a:latin typeface="Calibri"/>
                      </a:endParaRPr>
                    </a:p>
                  </a:txBody>
                  <a:tcPr marL="9525" marR="9525" marT="9525" marB="0" anchor="b"/>
                </a:tc>
                <a:tc>
                  <a:txBody>
                    <a:bodyPr/>
                    <a:lstStyle/>
                    <a:p>
                      <a:pPr algn="r" fontAlgn="b"/>
                      <a:r>
                        <a:rPr kumimoji="0" lang="cs-CZ" sz="2200" u="none" strike="noStrike" kern="1200" dirty="0">
                          <a:solidFill>
                            <a:schemeClr val="dk1"/>
                          </a:solidFill>
                          <a:effectLst/>
                          <a:latin typeface="+mn-lt"/>
                          <a:ea typeface="+mn-ea"/>
                          <a:cs typeface="+mn-cs"/>
                        </a:rPr>
                        <a:t>863 837,60 Kč</a:t>
                      </a:r>
                    </a:p>
                  </a:txBody>
                  <a:tcPr marL="9525" marR="9525" marT="9525" marB="0" anchor="b"/>
                </a:tc>
                <a:extLst>
                  <a:ext uri="{0D108BD9-81ED-4DB2-BD59-A6C34878D82A}">
                    <a16:rowId xmlns:a16="http://schemas.microsoft.com/office/drawing/2014/main" val="10003"/>
                  </a:ext>
                </a:extLst>
              </a:tr>
              <a:tr h="540705">
                <a:tc>
                  <a:txBody>
                    <a:bodyPr/>
                    <a:lstStyle/>
                    <a:p>
                      <a:pPr algn="ctr" fontAlgn="b"/>
                      <a:r>
                        <a:rPr lang="cs-CZ" sz="2000" b="1" u="none" strike="noStrike" dirty="0">
                          <a:effectLst/>
                        </a:rPr>
                        <a:t>4</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1 000 000 Kč</a:t>
                      </a:r>
                      <a:endParaRPr lang="cs-CZ" sz="2000" b="0" i="0" u="none" strike="noStrike">
                        <a:solidFill>
                          <a:srgbClr val="000000"/>
                        </a:solidFill>
                        <a:effectLst/>
                        <a:latin typeface="Calibri"/>
                      </a:endParaRPr>
                    </a:p>
                  </a:txBody>
                  <a:tcPr marL="9525" marR="9525" marT="9525" marB="0" anchor="b"/>
                </a:tc>
                <a:tc>
                  <a:txBody>
                    <a:bodyPr/>
                    <a:lstStyle/>
                    <a:p>
                      <a:pPr algn="r" fontAlgn="b"/>
                      <a:r>
                        <a:rPr kumimoji="0" lang="cs-CZ" sz="2200" u="none" strike="noStrike" kern="1200">
                          <a:solidFill>
                            <a:schemeClr val="dk1"/>
                          </a:solidFill>
                          <a:effectLst/>
                          <a:latin typeface="+mn-lt"/>
                          <a:ea typeface="+mn-ea"/>
                          <a:cs typeface="+mn-cs"/>
                        </a:rPr>
                        <a:t>822 702,47 Kč</a:t>
                      </a:r>
                    </a:p>
                  </a:txBody>
                  <a:tcPr marL="9525" marR="9525" marT="9525" marB="0" anchor="b"/>
                </a:tc>
                <a:extLst>
                  <a:ext uri="{0D108BD9-81ED-4DB2-BD59-A6C34878D82A}">
                    <a16:rowId xmlns:a16="http://schemas.microsoft.com/office/drawing/2014/main" val="10004"/>
                  </a:ext>
                </a:extLst>
              </a:tr>
              <a:tr h="540705">
                <a:tc>
                  <a:txBody>
                    <a:bodyPr/>
                    <a:lstStyle/>
                    <a:p>
                      <a:pPr algn="ctr" fontAlgn="b"/>
                      <a:r>
                        <a:rPr lang="cs-CZ" sz="2000" b="1" u="none" strike="noStrike" dirty="0">
                          <a:effectLst/>
                        </a:rPr>
                        <a:t>5</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1 000 000 Kč</a:t>
                      </a:r>
                      <a:endParaRPr lang="cs-CZ" sz="2000" b="0" i="0" u="none" strike="noStrike">
                        <a:solidFill>
                          <a:srgbClr val="000000"/>
                        </a:solidFill>
                        <a:effectLst/>
                        <a:latin typeface="Calibri"/>
                      </a:endParaRPr>
                    </a:p>
                  </a:txBody>
                  <a:tcPr marL="9525" marR="9525" marT="9525" marB="0" anchor="b"/>
                </a:tc>
                <a:tc>
                  <a:txBody>
                    <a:bodyPr/>
                    <a:lstStyle/>
                    <a:p>
                      <a:pPr algn="r" fontAlgn="b"/>
                      <a:r>
                        <a:rPr kumimoji="0" lang="cs-CZ" sz="2200" u="none" strike="noStrike" kern="1200" dirty="0">
                          <a:solidFill>
                            <a:schemeClr val="dk1"/>
                          </a:solidFill>
                          <a:effectLst/>
                          <a:latin typeface="+mn-lt"/>
                          <a:ea typeface="+mn-ea"/>
                          <a:cs typeface="+mn-cs"/>
                        </a:rPr>
                        <a:t>783 526,17 Kč</a:t>
                      </a:r>
                    </a:p>
                  </a:txBody>
                  <a:tcPr marL="9525" marR="9525" marT="9525" marB="0" anchor="b"/>
                </a:tc>
                <a:extLst>
                  <a:ext uri="{0D108BD9-81ED-4DB2-BD59-A6C34878D82A}">
                    <a16:rowId xmlns:a16="http://schemas.microsoft.com/office/drawing/2014/main" val="10005"/>
                  </a:ext>
                </a:extLst>
              </a:tr>
              <a:tr h="540705">
                <a:tc>
                  <a:txBody>
                    <a:bodyPr/>
                    <a:lstStyle/>
                    <a:p>
                      <a:pPr algn="ctr" fontAlgn="b"/>
                      <a:r>
                        <a:rPr lang="cs-CZ" sz="2000" b="1" u="none" strike="noStrike" dirty="0">
                          <a:effectLst/>
                        </a:rPr>
                        <a:t>Celkem</a:t>
                      </a:r>
                      <a:endParaRPr lang="cs-CZ" sz="2000" b="1" i="0" u="none" strike="noStrike" dirty="0">
                        <a:solidFill>
                          <a:srgbClr val="000000"/>
                        </a:solidFill>
                        <a:effectLst/>
                        <a:latin typeface="Calibri"/>
                      </a:endParaRPr>
                    </a:p>
                  </a:txBody>
                  <a:tcPr marL="9525" marR="9525" marT="9525" marB="0" anchor="b"/>
                </a:tc>
                <a:tc>
                  <a:txBody>
                    <a:bodyPr/>
                    <a:lstStyle/>
                    <a:p>
                      <a:pPr algn="r" fontAlgn="b"/>
                      <a:r>
                        <a:rPr lang="cs-CZ" sz="2000" b="1" u="none" strike="noStrike" dirty="0">
                          <a:effectLst/>
                        </a:rPr>
                        <a:t>5 000 000 Kč</a:t>
                      </a:r>
                      <a:endParaRPr lang="cs-CZ" sz="2000" b="1" i="0" u="none" strike="noStrike" dirty="0">
                        <a:solidFill>
                          <a:srgbClr val="000000"/>
                        </a:solidFill>
                        <a:effectLst/>
                        <a:latin typeface="Calibri"/>
                      </a:endParaRPr>
                    </a:p>
                  </a:txBody>
                  <a:tcPr marL="9525" marR="9525" marT="9525" marB="0" anchor="b"/>
                </a:tc>
                <a:tc>
                  <a:txBody>
                    <a:bodyPr/>
                    <a:lstStyle/>
                    <a:p>
                      <a:pPr algn="r" fontAlgn="b"/>
                      <a:endParaRPr kumimoji="0" lang="cs-CZ" sz="22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06"/>
                  </a:ext>
                </a:extLst>
              </a:tr>
            </a:tbl>
          </a:graphicData>
        </a:graphic>
      </p:graphicFrame>
      <p:sp>
        <p:nvSpPr>
          <p:cNvPr id="774147" name="Rectangle 3"/>
          <p:cNvSpPr>
            <a:spLocks noGrp="1" noChangeArrowheads="1"/>
          </p:cNvSpPr>
          <p:nvPr>
            <p:ph type="title"/>
          </p:nvPr>
        </p:nvSpPr>
        <p:spPr>
          <a:xfrm>
            <a:off x="323528" y="331211"/>
            <a:ext cx="8229600" cy="1143000"/>
          </a:xfrm>
        </p:spPr>
        <p:txBody>
          <a:bodyPr/>
          <a:lstStyle/>
          <a:p>
            <a:pPr eaLnBrk="1" hangingPunct="1">
              <a:defRPr/>
            </a:pPr>
            <a:r>
              <a:rPr lang="cs-CZ" dirty="0">
                <a:solidFill>
                  <a:schemeClr val="tx1">
                    <a:lumMod val="95000"/>
                    <a:lumOff val="5000"/>
                  </a:schemeClr>
                </a:solidFill>
              </a:rPr>
              <a:t>Příklad</a:t>
            </a:r>
          </a:p>
        </p:txBody>
      </p:sp>
      <p:sp>
        <p:nvSpPr>
          <p:cNvPr id="774148" name="Rectangle 4"/>
          <p:cNvSpPr>
            <a:spLocks noGrp="1" noChangeArrowheads="1"/>
          </p:cNvSpPr>
          <p:nvPr>
            <p:ph type="body" sz="half" idx="1"/>
          </p:nvPr>
        </p:nvSpPr>
        <p:spPr>
          <a:xfrm>
            <a:off x="0" y="1412776"/>
            <a:ext cx="8604448" cy="1440160"/>
          </a:xfrm>
        </p:spPr>
        <p:txBody>
          <a:bodyPr>
            <a:normAutofit/>
          </a:bodyPr>
          <a:lstStyle/>
          <a:p>
            <a:pPr eaLnBrk="1" hangingPunct="1">
              <a:defRPr/>
            </a:pPr>
            <a:r>
              <a:rPr lang="cs-CZ" sz="2400" dirty="0"/>
              <a:t>Vyhráli jste v loterii 5 milionů splatných po 1 milionu po příštích 5 let. Máte možnost namísto toho dostat 4,5 milionu ihned. Přijmete nabídku, máte-li možnost zhodnotit peníze </a:t>
            </a:r>
            <a:r>
              <a:rPr lang="cs-CZ" sz="2400" b="1" dirty="0"/>
              <a:t>5 %</a:t>
            </a:r>
            <a:r>
              <a:rPr lang="cs-CZ" sz="2400" dirty="0"/>
              <a:t>-ty?)</a:t>
            </a:r>
          </a:p>
        </p:txBody>
      </p:sp>
      <p:sp>
        <p:nvSpPr>
          <p:cNvPr id="774149" name="Text Box 5"/>
          <p:cNvSpPr txBox="1">
            <a:spLocks noChangeArrowheads="1"/>
          </p:cNvSpPr>
          <p:nvPr/>
        </p:nvSpPr>
        <p:spPr bwMode="auto">
          <a:xfrm>
            <a:off x="5940152" y="3399383"/>
            <a:ext cx="2833350" cy="430887"/>
          </a:xfrm>
          <a:prstGeom prst="rect">
            <a:avLst/>
          </a:prstGeom>
          <a:solidFill>
            <a:schemeClr val="accent1">
              <a:lumMod val="20000"/>
              <a:lumOff val="80000"/>
            </a:schemeClr>
          </a:solidFill>
          <a:ln>
            <a:noFill/>
          </a:ln>
          <a:effec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kumimoji="1" lang="cs-CZ" sz="2200" b="1" dirty="0">
                <a:latin typeface="Times New Roman" pitchFamily="18" charset="0"/>
              </a:rPr>
              <a:t>1 000 000 / (1+0,05)</a:t>
            </a:r>
            <a:r>
              <a:rPr kumimoji="1" lang="cs-CZ" sz="2200" b="1" baseline="30000" dirty="0">
                <a:latin typeface="Times New Roman" pitchFamily="18" charset="0"/>
              </a:rPr>
              <a:t>1</a:t>
            </a:r>
          </a:p>
        </p:txBody>
      </p:sp>
      <p:sp>
        <p:nvSpPr>
          <p:cNvPr id="774150" name="Text Box 6"/>
          <p:cNvSpPr txBox="1">
            <a:spLocks noChangeArrowheads="1"/>
          </p:cNvSpPr>
          <p:nvPr/>
        </p:nvSpPr>
        <p:spPr bwMode="auto">
          <a:xfrm>
            <a:off x="5940152" y="4063998"/>
            <a:ext cx="2846387" cy="430887"/>
          </a:xfrm>
          <a:prstGeom prst="rect">
            <a:avLst/>
          </a:prstGeom>
          <a:solidFill>
            <a:schemeClr val="accent1">
              <a:lumMod val="20000"/>
              <a:lumOff val="80000"/>
            </a:schemeClr>
          </a:solidFill>
          <a:ln>
            <a:noFill/>
          </a:ln>
          <a:effectLst/>
        </p:spPr>
        <p:txBody>
          <a:bodyPr>
            <a:spAutoFit/>
          </a:bodyPr>
          <a:lstStyle>
            <a:defPPr>
              <a:defRPr lang="cs-CZ"/>
            </a:defPPr>
            <a:lvl1pPr>
              <a:spcBef>
                <a:spcPct val="50000"/>
              </a:spcBef>
              <a:defRPr kumimoji="1" sz="2000" b="1">
                <a:latin typeface="Times New Roman" pitchFamily="18" charset="0"/>
              </a:defRPr>
            </a:lvl1pPr>
            <a:lvl2pPr marL="742950" indent="-285750" eaLnBrk="0" hangingPunct="0">
              <a:defRPr>
                <a:latin typeface="Tahoma" pitchFamily="34" charset="0"/>
              </a:defRPr>
            </a:lvl2pPr>
            <a:lvl3pPr marL="1143000" indent="-228600" eaLnBrk="0" hangingPunct="0">
              <a:defRPr>
                <a:latin typeface="Tahoma" pitchFamily="34" charset="0"/>
              </a:defRPr>
            </a:lvl3pPr>
            <a:lvl4pPr marL="1600200" indent="-228600" eaLnBrk="0" hangingPunct="0">
              <a:defRPr>
                <a:latin typeface="Tahoma" pitchFamily="34" charset="0"/>
              </a:defRPr>
            </a:lvl4pPr>
            <a:lvl5pPr marL="2057400" indent="-228600" eaLnBrk="0" hangingPunct="0">
              <a:defRPr>
                <a:latin typeface="Tahoma" pitchFamily="34" charset="0"/>
              </a:defRPr>
            </a:lvl5pPr>
            <a:lvl6pPr marL="2514600" indent="-228600" eaLnBrk="0" fontAlgn="base" hangingPunct="0">
              <a:spcBef>
                <a:spcPct val="0"/>
              </a:spcBef>
              <a:spcAft>
                <a:spcPct val="0"/>
              </a:spcAft>
              <a:defRPr>
                <a:latin typeface="Tahoma" pitchFamily="34" charset="0"/>
              </a:defRPr>
            </a:lvl6pPr>
            <a:lvl7pPr marL="2971800" indent="-228600" eaLnBrk="0" fontAlgn="base" hangingPunct="0">
              <a:spcBef>
                <a:spcPct val="0"/>
              </a:spcBef>
              <a:spcAft>
                <a:spcPct val="0"/>
              </a:spcAft>
              <a:defRPr>
                <a:latin typeface="Tahoma" pitchFamily="34" charset="0"/>
              </a:defRPr>
            </a:lvl7pPr>
            <a:lvl8pPr marL="3429000" indent="-228600" eaLnBrk="0" fontAlgn="base" hangingPunct="0">
              <a:spcBef>
                <a:spcPct val="0"/>
              </a:spcBef>
              <a:spcAft>
                <a:spcPct val="0"/>
              </a:spcAft>
              <a:defRPr>
                <a:latin typeface="Tahoma" pitchFamily="34" charset="0"/>
              </a:defRPr>
            </a:lvl8pPr>
            <a:lvl9pPr marL="3886200" indent="-228600" eaLnBrk="0" fontAlgn="base" hangingPunct="0">
              <a:spcBef>
                <a:spcPct val="0"/>
              </a:spcBef>
              <a:spcAft>
                <a:spcPct val="0"/>
              </a:spcAft>
              <a:defRPr>
                <a:latin typeface="Tahoma" pitchFamily="34" charset="0"/>
              </a:defRPr>
            </a:lvl9pPr>
          </a:lstStyle>
          <a:p>
            <a:r>
              <a:rPr lang="cs-CZ" sz="2200" dirty="0"/>
              <a:t>1 000 000 / (1+0,05)</a:t>
            </a:r>
            <a:r>
              <a:rPr lang="cs-CZ" sz="2200" baseline="30000" dirty="0"/>
              <a:t>2</a:t>
            </a:r>
          </a:p>
        </p:txBody>
      </p:sp>
      <p:pic>
        <p:nvPicPr>
          <p:cNvPr id="77415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14300"/>
            <a:ext cx="1717204" cy="12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6"/>
          <p:cNvSpPr txBox="1">
            <a:spLocks noChangeArrowheads="1"/>
          </p:cNvSpPr>
          <p:nvPr/>
        </p:nvSpPr>
        <p:spPr bwMode="auto">
          <a:xfrm>
            <a:off x="6037237" y="6166465"/>
            <a:ext cx="2846387" cy="430887"/>
          </a:xfrm>
          <a:prstGeom prst="rect">
            <a:avLst/>
          </a:prstGeom>
          <a:noFill/>
          <a:ln>
            <a:noFill/>
          </a:ln>
          <a:effectLst/>
        </p:spPr>
        <p:txBody>
          <a:bodyPr>
            <a:spAutoFit/>
          </a:bodyPr>
          <a:lstStyle>
            <a:defPPr>
              <a:defRPr lang="cs-CZ"/>
            </a:defPPr>
            <a:lvl1pPr>
              <a:spcBef>
                <a:spcPct val="50000"/>
              </a:spcBef>
              <a:defRPr kumimoji="1" sz="2000" b="1">
                <a:latin typeface="Times New Roman" pitchFamily="18" charset="0"/>
              </a:defRPr>
            </a:lvl1pPr>
            <a:lvl2pPr marL="742950" indent="-285750" eaLnBrk="0" hangingPunct="0">
              <a:defRPr>
                <a:latin typeface="Tahoma" pitchFamily="34" charset="0"/>
              </a:defRPr>
            </a:lvl2pPr>
            <a:lvl3pPr marL="1143000" indent="-228600" eaLnBrk="0" hangingPunct="0">
              <a:defRPr>
                <a:latin typeface="Tahoma" pitchFamily="34" charset="0"/>
              </a:defRPr>
            </a:lvl3pPr>
            <a:lvl4pPr marL="1600200" indent="-228600" eaLnBrk="0" hangingPunct="0">
              <a:defRPr>
                <a:latin typeface="Tahoma" pitchFamily="34" charset="0"/>
              </a:defRPr>
            </a:lvl4pPr>
            <a:lvl5pPr marL="2057400" indent="-228600" eaLnBrk="0" hangingPunct="0">
              <a:defRPr>
                <a:latin typeface="Tahoma" pitchFamily="34" charset="0"/>
              </a:defRPr>
            </a:lvl5pPr>
            <a:lvl6pPr marL="2514600" indent="-228600" eaLnBrk="0" fontAlgn="base" hangingPunct="0">
              <a:spcBef>
                <a:spcPct val="0"/>
              </a:spcBef>
              <a:spcAft>
                <a:spcPct val="0"/>
              </a:spcAft>
              <a:defRPr>
                <a:latin typeface="Tahoma" pitchFamily="34" charset="0"/>
              </a:defRPr>
            </a:lvl6pPr>
            <a:lvl7pPr marL="2971800" indent="-228600" eaLnBrk="0" fontAlgn="base" hangingPunct="0">
              <a:spcBef>
                <a:spcPct val="0"/>
              </a:spcBef>
              <a:spcAft>
                <a:spcPct val="0"/>
              </a:spcAft>
              <a:defRPr>
                <a:latin typeface="Tahoma" pitchFamily="34" charset="0"/>
              </a:defRPr>
            </a:lvl7pPr>
            <a:lvl8pPr marL="3429000" indent="-228600" eaLnBrk="0" fontAlgn="base" hangingPunct="0">
              <a:spcBef>
                <a:spcPct val="0"/>
              </a:spcBef>
              <a:spcAft>
                <a:spcPct val="0"/>
              </a:spcAft>
              <a:defRPr>
                <a:latin typeface="Tahoma" pitchFamily="34" charset="0"/>
              </a:defRPr>
            </a:lvl8pPr>
            <a:lvl9pPr marL="3886200" indent="-228600" eaLnBrk="0" fontAlgn="base" hangingPunct="0">
              <a:spcBef>
                <a:spcPct val="0"/>
              </a:spcBef>
              <a:spcAft>
                <a:spcPct val="0"/>
              </a:spcAft>
              <a:defRPr>
                <a:latin typeface="Tahoma" pitchFamily="34" charset="0"/>
              </a:defRPr>
            </a:lvl9pPr>
          </a:lstStyle>
          <a:p>
            <a:pPr algn="r" fontAlgn="b"/>
            <a:r>
              <a:rPr kumimoji="0" lang="cs-CZ" sz="2200" dirty="0">
                <a:solidFill>
                  <a:srgbClr val="C00000"/>
                </a:solidFill>
              </a:rPr>
              <a:t>4 329 476,67 Kč</a:t>
            </a:r>
          </a:p>
        </p:txBody>
      </p:sp>
    </p:spTree>
    <p:extLst>
      <p:ext uri="{BB962C8B-B14F-4D97-AF65-F5344CB8AC3E}">
        <p14:creationId xmlns:p14="http://schemas.microsoft.com/office/powerpoint/2010/main" val="3596298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74158"/>
                                        </p:tgtEl>
                                        <p:attrNameLst>
                                          <p:attrName>style.visibility</p:attrName>
                                        </p:attrNameLst>
                                      </p:cBhvr>
                                      <p:to>
                                        <p:strVal val="visible"/>
                                      </p:to>
                                    </p:set>
                                    <p:animEffect transition="in" filter="dissolve">
                                      <p:cBhvr>
                                        <p:cTn id="7" dur="500"/>
                                        <p:tgtEl>
                                          <p:spTgt spid="774158"/>
                                        </p:tgtEl>
                                      </p:cBhvr>
                                    </p:animEffect>
                                  </p:childTnLst>
                                </p:cTn>
                              </p:par>
                            </p:childTnLst>
                          </p:cTn>
                        </p:par>
                        <p:par>
                          <p:cTn id="8" fill="hold" nodeType="afterGroup">
                            <p:stCondLst>
                              <p:cond delay="500"/>
                            </p:stCondLst>
                            <p:childTnLst>
                              <p:par>
                                <p:cTn id="9" presetID="9" presetClass="entr" presetSubtype="0" fill="hold" grpId="1" nodeType="afterEffect">
                                  <p:stCondLst>
                                    <p:cond delay="0"/>
                                  </p:stCondLst>
                                  <p:childTnLst>
                                    <p:set>
                                      <p:cBhvr>
                                        <p:cTn id="10" dur="1" fill="hold">
                                          <p:stCondLst>
                                            <p:cond delay="0"/>
                                          </p:stCondLst>
                                        </p:cTn>
                                        <p:tgtEl>
                                          <p:spTgt spid="774149"/>
                                        </p:tgtEl>
                                        <p:attrNameLst>
                                          <p:attrName>style.visibility</p:attrName>
                                        </p:attrNameLst>
                                      </p:cBhvr>
                                      <p:to>
                                        <p:strVal val="visible"/>
                                      </p:to>
                                    </p:set>
                                    <p:animEffect transition="in" filter="dissolve">
                                      <p:cBhvr>
                                        <p:cTn id="11" dur="500"/>
                                        <p:tgtEl>
                                          <p:spTgt spid="774149"/>
                                        </p:tgtEl>
                                      </p:cBhvr>
                                    </p:animEffect>
                                  </p:childTnLst>
                                </p:cTn>
                              </p:par>
                              <p:par>
                                <p:cTn id="12" presetID="9" presetClass="entr" presetSubtype="0" fill="hold" grpId="1" nodeType="withEffect">
                                  <p:stCondLst>
                                    <p:cond delay="0"/>
                                  </p:stCondLst>
                                  <p:childTnLst>
                                    <p:set>
                                      <p:cBhvr>
                                        <p:cTn id="13" dur="1" fill="hold">
                                          <p:stCondLst>
                                            <p:cond delay="0"/>
                                          </p:stCondLst>
                                        </p:cTn>
                                        <p:tgtEl>
                                          <p:spTgt spid="774150"/>
                                        </p:tgtEl>
                                        <p:attrNameLst>
                                          <p:attrName>style.visibility</p:attrName>
                                        </p:attrNameLst>
                                      </p:cBhvr>
                                      <p:to>
                                        <p:strVal val="visible"/>
                                      </p:to>
                                    </p:set>
                                    <p:animEffect transition="in" filter="dissolve">
                                      <p:cBhvr>
                                        <p:cTn id="14" dur="500"/>
                                        <p:tgtEl>
                                          <p:spTgt spid="7741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xit" presetSubtype="0" fill="hold" grpId="0" nodeType="clickEffect">
                                  <p:stCondLst>
                                    <p:cond delay="0"/>
                                  </p:stCondLst>
                                  <p:childTnLst>
                                    <p:animEffect transition="out" filter="dissolve">
                                      <p:cBhvr>
                                        <p:cTn id="18" dur="500"/>
                                        <p:tgtEl>
                                          <p:spTgt spid="774149"/>
                                        </p:tgtEl>
                                      </p:cBhvr>
                                    </p:animEffect>
                                    <p:set>
                                      <p:cBhvr>
                                        <p:cTn id="19" dur="1" fill="hold">
                                          <p:stCondLst>
                                            <p:cond delay="499"/>
                                          </p:stCondLst>
                                        </p:cTn>
                                        <p:tgtEl>
                                          <p:spTgt spid="77414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grpId="0" nodeType="clickEffect">
                                  <p:stCondLst>
                                    <p:cond delay="0"/>
                                  </p:stCondLst>
                                  <p:childTnLst>
                                    <p:animEffect transition="out" filter="dissolve">
                                      <p:cBhvr>
                                        <p:cTn id="23" dur="500"/>
                                        <p:tgtEl>
                                          <p:spTgt spid="774150"/>
                                        </p:tgtEl>
                                      </p:cBhvr>
                                    </p:animEffect>
                                    <p:set>
                                      <p:cBhvr>
                                        <p:cTn id="24" dur="1" fill="hold">
                                          <p:stCondLst>
                                            <p:cond delay="499"/>
                                          </p:stCondLst>
                                        </p:cTn>
                                        <p:tgtEl>
                                          <p:spTgt spid="774150"/>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9" grpId="0" animBg="1"/>
      <p:bldP spid="774149" grpId="1" animBg="1"/>
      <p:bldP spid="774150" grpId="0" animBg="1"/>
      <p:bldP spid="774150" grpId="1"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
          <p:cNvSpPr txBox="1">
            <a:spLocks noChangeArrowheads="1"/>
          </p:cNvSpPr>
          <p:nvPr/>
        </p:nvSpPr>
        <p:spPr bwMode="auto">
          <a:xfrm>
            <a:off x="1542068" y="448196"/>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latin typeface="Times New Roman" pitchFamily="18" charset="0"/>
              </a:rPr>
              <a:t>Určení podnikové diskontní míry</a:t>
            </a:r>
          </a:p>
        </p:txBody>
      </p:sp>
      <p:sp>
        <p:nvSpPr>
          <p:cNvPr id="23556" name="Text Box 6"/>
          <p:cNvSpPr txBox="1">
            <a:spLocks noChangeArrowheads="1"/>
          </p:cNvSpPr>
          <p:nvPr/>
        </p:nvSpPr>
        <p:spPr bwMode="auto">
          <a:xfrm>
            <a:off x="746125" y="2254250"/>
            <a:ext cx="527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endParaRPr lang="cs-CZ"/>
          </a:p>
        </p:txBody>
      </p:sp>
      <p:sp>
        <p:nvSpPr>
          <p:cNvPr id="23557" name="Text Box 7"/>
          <p:cNvSpPr txBox="1">
            <a:spLocks noChangeArrowheads="1"/>
          </p:cNvSpPr>
          <p:nvPr/>
        </p:nvSpPr>
        <p:spPr bwMode="auto">
          <a:xfrm>
            <a:off x="395537" y="980728"/>
            <a:ext cx="821506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b="0" dirty="0">
                <a:latin typeface="Times New Roman" pitchFamily="18" charset="0"/>
              </a:rPr>
              <a:t>Kapitál stejně jako ostatní výrobní činitele něco stojí, má své náklady. S těmi musíme počítat při hodnocení investice. </a:t>
            </a:r>
          </a:p>
          <a:p>
            <a:pPr algn="just"/>
            <a:r>
              <a:rPr lang="cs-CZ" b="0" dirty="0">
                <a:latin typeface="Times New Roman" pitchFamily="18" charset="0"/>
              </a:rPr>
              <a:t>Vlastní kapitál – nákladem je požadovaný výnos z kapitálu</a:t>
            </a:r>
          </a:p>
          <a:p>
            <a:pPr algn="just"/>
            <a:r>
              <a:rPr lang="cs-CZ" b="0" dirty="0">
                <a:latin typeface="Times New Roman" pitchFamily="18" charset="0"/>
              </a:rPr>
              <a:t>Cizí kapitál – nákladem je úrok z úvěru</a:t>
            </a:r>
          </a:p>
          <a:p>
            <a:pPr algn="just"/>
            <a:endParaRPr lang="cs-CZ" b="0" dirty="0">
              <a:latin typeface="Times New Roman" pitchFamily="18" charset="0"/>
            </a:endParaRPr>
          </a:p>
          <a:p>
            <a:pPr algn="just"/>
            <a:r>
              <a:rPr lang="cs-CZ" b="0" dirty="0">
                <a:latin typeface="Times New Roman" pitchFamily="18" charset="0"/>
              </a:rPr>
              <a:t>Značná část firem používá kombinovaný způsob financování. Podle jednotlivých kapitálových složek se pak počítají průměrné kapitálové náklady. Ty obvykle vyjadřujeme procentem, stejně jako úrokovou míru.</a:t>
            </a:r>
          </a:p>
          <a:p>
            <a:pPr algn="just"/>
            <a:r>
              <a:rPr lang="cs-CZ" b="0" dirty="0">
                <a:latin typeface="Times New Roman" pitchFamily="18" charset="0"/>
              </a:rPr>
              <a:t>Průměrné kapitálové náklady:</a:t>
            </a:r>
          </a:p>
          <a:p>
            <a:pPr algn="just"/>
            <a:endParaRPr lang="cs-CZ" b="0" dirty="0">
              <a:latin typeface="Times New Roman" pitchFamily="18" charset="0"/>
            </a:endParaRPr>
          </a:p>
          <a:p>
            <a:pPr algn="just"/>
            <a:endParaRPr lang="cs-CZ" b="0" dirty="0">
              <a:latin typeface="Times New Roman" pitchFamily="18" charset="0"/>
            </a:endParaRPr>
          </a:p>
        </p:txBody>
      </p:sp>
      <mc:AlternateContent xmlns:mc="http://schemas.openxmlformats.org/markup-compatibility/2006" xmlns:a14="http://schemas.microsoft.com/office/drawing/2010/main">
        <mc:Choice Requires="a14">
          <p:sp>
            <p:nvSpPr>
              <p:cNvPr id="2" name="Obdélník 1"/>
              <p:cNvSpPr/>
              <p:nvPr/>
            </p:nvSpPr>
            <p:spPr>
              <a:xfrm>
                <a:off x="1010681" y="4971003"/>
                <a:ext cx="6984776" cy="8989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sz="2800" i="1" smtClean="0">
                          <a:latin typeface="Cambria Math"/>
                        </a:rPr>
                        <m:t>𝑊𝐴𝐶𝐶</m:t>
                      </m:r>
                      <m:r>
                        <a:rPr lang="cs-CZ" sz="2800" i="1" smtClean="0">
                          <a:latin typeface="Cambria Math"/>
                        </a:rPr>
                        <m:t>=</m:t>
                      </m:r>
                      <m:r>
                        <a:rPr lang="cs-CZ" sz="2800" i="1" smtClean="0">
                          <a:latin typeface="Cambria Math"/>
                        </a:rPr>
                        <m:t>𝑁𝑐𝑘</m:t>
                      </m:r>
                      <m:r>
                        <a:rPr lang="cs-CZ" sz="2800" b="0" i="1" smtClean="0">
                          <a:latin typeface="Cambria Math"/>
                        </a:rPr>
                        <m:t>∗</m:t>
                      </m:r>
                      <m:f>
                        <m:fPr>
                          <m:ctrlPr>
                            <a:rPr lang="cs-CZ" sz="2800" i="1">
                              <a:latin typeface="Cambria Math" panose="02040503050406030204" pitchFamily="18" charset="0"/>
                            </a:rPr>
                          </m:ctrlPr>
                        </m:fPr>
                        <m:num>
                          <m:r>
                            <a:rPr lang="cs-CZ" sz="2800" i="1">
                              <a:latin typeface="Cambria Math"/>
                            </a:rPr>
                            <m:t>𝐶𝐾</m:t>
                          </m:r>
                        </m:num>
                        <m:den>
                          <m:r>
                            <a:rPr lang="cs-CZ" sz="2800" i="1">
                              <a:latin typeface="Cambria Math"/>
                            </a:rPr>
                            <m:t>𝐾</m:t>
                          </m:r>
                        </m:den>
                      </m:f>
                      <m:r>
                        <a:rPr lang="cs-CZ" sz="2800" i="1">
                          <a:latin typeface="Cambria Math"/>
                        </a:rPr>
                        <m:t>∗</m:t>
                      </m:r>
                      <m:d>
                        <m:dPr>
                          <m:ctrlPr>
                            <a:rPr lang="cs-CZ" sz="2800" i="1">
                              <a:latin typeface="Cambria Math" panose="02040503050406030204" pitchFamily="18" charset="0"/>
                            </a:rPr>
                          </m:ctrlPr>
                        </m:dPr>
                        <m:e>
                          <m:r>
                            <a:rPr lang="cs-CZ" sz="2800" i="1">
                              <a:latin typeface="Cambria Math"/>
                            </a:rPr>
                            <m:t>1−</m:t>
                          </m:r>
                          <m:r>
                            <a:rPr lang="cs-CZ" sz="2800" i="1">
                              <a:latin typeface="Cambria Math"/>
                            </a:rPr>
                            <m:t>𝑡</m:t>
                          </m:r>
                        </m:e>
                      </m:d>
                      <m:r>
                        <a:rPr lang="cs-CZ" sz="2800" i="1">
                          <a:latin typeface="Cambria Math"/>
                        </a:rPr>
                        <m:t>+</m:t>
                      </m:r>
                      <m:r>
                        <a:rPr lang="cs-CZ" sz="2800" i="1">
                          <a:latin typeface="Cambria Math"/>
                        </a:rPr>
                        <m:t>𝑁𝑣𝑘</m:t>
                      </m:r>
                      <m:r>
                        <a:rPr lang="cs-CZ" sz="2800" i="1">
                          <a:latin typeface="Cambria Math"/>
                        </a:rPr>
                        <m:t>∗ </m:t>
                      </m:r>
                      <m:f>
                        <m:fPr>
                          <m:ctrlPr>
                            <a:rPr lang="cs-CZ" sz="2800" i="1">
                              <a:latin typeface="Cambria Math" panose="02040503050406030204" pitchFamily="18" charset="0"/>
                            </a:rPr>
                          </m:ctrlPr>
                        </m:fPr>
                        <m:num>
                          <m:r>
                            <a:rPr lang="cs-CZ" sz="2800" i="1">
                              <a:latin typeface="Cambria Math"/>
                            </a:rPr>
                            <m:t>𝑉𝐾</m:t>
                          </m:r>
                        </m:num>
                        <m:den>
                          <m:r>
                            <a:rPr lang="cs-CZ" sz="2800" i="1">
                              <a:latin typeface="Cambria Math"/>
                            </a:rPr>
                            <m:t>𝐾</m:t>
                          </m:r>
                        </m:den>
                      </m:f>
                    </m:oMath>
                  </m:oMathPara>
                </a14:m>
                <a:endParaRPr lang="cs-CZ" sz="2800" dirty="0"/>
              </a:p>
            </p:txBody>
          </p:sp>
        </mc:Choice>
        <mc:Fallback xmlns="">
          <p:sp>
            <p:nvSpPr>
              <p:cNvPr id="2" name="Obdélník 1"/>
              <p:cNvSpPr>
                <a:spLocks noRot="1" noChangeAspect="1" noMove="1" noResize="1" noEditPoints="1" noAdjustHandles="1" noChangeArrowheads="1" noChangeShapeType="1" noTextEdit="1"/>
              </p:cNvSpPr>
              <p:nvPr/>
            </p:nvSpPr>
            <p:spPr>
              <a:xfrm>
                <a:off x="1010681" y="4971003"/>
                <a:ext cx="6984776" cy="898964"/>
              </a:xfrm>
              <a:prstGeom prst="rect">
                <a:avLst/>
              </a:prstGeom>
              <a:blipFill rotWithShape="1">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514287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19100" y="710587"/>
            <a:ext cx="8305800" cy="836712"/>
          </a:xfrm>
        </p:spPr>
        <p:txBody>
          <a:bodyPr/>
          <a:lstStyle/>
          <a:p>
            <a:r>
              <a:rPr lang="cs-CZ" sz="3600" b="1" dirty="0">
                <a:latin typeface="Century Gothic" pitchFamily="34" charset="0"/>
              </a:rPr>
              <a:t>Kapitálové výdaje</a:t>
            </a:r>
            <a:endParaRPr lang="cs-CZ" sz="3600" dirty="0">
              <a:latin typeface="Century Gothic" pitchFamily="34" charset="0"/>
            </a:endParaRPr>
          </a:p>
        </p:txBody>
      </p:sp>
      <p:sp>
        <p:nvSpPr>
          <p:cNvPr id="70659" name="Rectangle 3" descr="Rectangle: Click to edit Master text styles&#10;Second level&#10;Third level&#10;Fourth level&#10;Fifth level"/>
          <p:cNvSpPr>
            <a:spLocks noGrp="1" noChangeArrowheads="1"/>
          </p:cNvSpPr>
          <p:nvPr>
            <p:ph type="body" idx="1"/>
          </p:nvPr>
        </p:nvSpPr>
        <p:spPr>
          <a:xfrm>
            <a:off x="179512" y="1772238"/>
            <a:ext cx="8784976" cy="4393065"/>
          </a:xfrm>
        </p:spPr>
        <p:txBody>
          <a:bodyPr/>
          <a:lstStyle/>
          <a:p>
            <a:pPr>
              <a:buClr>
                <a:schemeClr val="tx1"/>
              </a:buClr>
            </a:pPr>
            <a:r>
              <a:rPr lang="cs-CZ" sz="2400" dirty="0"/>
              <a:t>kapitálové výdaje jsou veškeré peněžní prostředky, které budou na investiční projekt (IP) vynaloženy a jejíž návratnost je delší než 1 rok</a:t>
            </a:r>
          </a:p>
          <a:p>
            <a:pPr marL="0" indent="0">
              <a:buClr>
                <a:schemeClr val="tx1"/>
              </a:buClr>
              <a:buFontTx/>
              <a:buNone/>
            </a:pPr>
            <a:endParaRPr lang="cs-CZ" sz="2400" dirty="0"/>
          </a:p>
          <a:p>
            <a:r>
              <a:rPr lang="cs-CZ" sz="2400" dirty="0"/>
              <a:t>Jde o odhad kapitálových výdajů (tj. pořizovací cena investice, nutný nárůst čistého pracovního kapitálu, změna provozních výdajů, výdaje na likvidaci investičního majetku tzn. odhad všech výdajů souvisejících s pořízením a provozem investice) a příjmů, z investice plynoucích po dobu její životnosti (nárůst tržeb, úspory nákladů, daňové efekty, příjmy z prodeje investičního majetku atd.).</a:t>
            </a:r>
          </a:p>
        </p:txBody>
      </p:sp>
    </p:spTree>
    <p:extLst>
      <p:ext uri="{BB962C8B-B14F-4D97-AF65-F5344CB8AC3E}">
        <p14:creationId xmlns:p14="http://schemas.microsoft.com/office/powerpoint/2010/main" val="2546264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2305770" y="533623"/>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spcAft>
                <a:spcPct val="100000"/>
              </a:spcAft>
            </a:pPr>
            <a:r>
              <a:rPr lang="cs-CZ" sz="2800" i="1" u="sng" dirty="0">
                <a:latin typeface="Times New Roman" pitchFamily="18" charset="0"/>
              </a:rPr>
              <a:t>Určení kapitálových výdajů</a:t>
            </a:r>
          </a:p>
        </p:txBody>
      </p:sp>
      <p:sp>
        <p:nvSpPr>
          <p:cNvPr id="19460" name="Text Box 3"/>
          <p:cNvSpPr txBox="1">
            <a:spLocks noChangeArrowheads="1"/>
          </p:cNvSpPr>
          <p:nvPr/>
        </p:nvSpPr>
        <p:spPr bwMode="auto">
          <a:xfrm>
            <a:off x="251520" y="1052736"/>
            <a:ext cx="8350921"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dirty="0">
                <a:latin typeface="Times New Roman" pitchFamily="18" charset="0"/>
              </a:rPr>
              <a:t>   </a:t>
            </a:r>
            <a:r>
              <a:rPr lang="cs-CZ" dirty="0">
                <a:latin typeface="Times New Roman" pitchFamily="18" charset="0"/>
                <a:cs typeface="Times New Roman" pitchFamily="18" charset="0"/>
              </a:rPr>
              <a:t>a</a:t>
            </a:r>
            <a:r>
              <a:rPr lang="cs-CZ" dirty="0">
                <a:latin typeface="Times New Roman" pitchFamily="18" charset="0"/>
              </a:rPr>
              <a:t>) </a:t>
            </a:r>
            <a:r>
              <a:rPr lang="cs-CZ" dirty="0">
                <a:latin typeface="Times New Roman" pitchFamily="18" charset="0"/>
                <a:cs typeface="Times New Roman" pitchFamily="18" charset="0"/>
              </a:rPr>
              <a:t>pořizovací cena investice </a:t>
            </a:r>
            <a:r>
              <a:rPr lang="cs-CZ" b="0" dirty="0">
                <a:latin typeface="Times New Roman" pitchFamily="18" charset="0"/>
                <a:cs typeface="Times New Roman" pitchFamily="18" charset="0"/>
              </a:rPr>
              <a:t>(nákupní cena plus veškeré pořizovací náklady)</a:t>
            </a:r>
          </a:p>
          <a:p>
            <a:pPr algn="just"/>
            <a:r>
              <a:rPr lang="cs-CZ" dirty="0">
                <a:latin typeface="Times New Roman" pitchFamily="18" charset="0"/>
              </a:rPr>
              <a:t>   </a:t>
            </a:r>
            <a:r>
              <a:rPr lang="cs-CZ" dirty="0">
                <a:latin typeface="Times New Roman" pitchFamily="18" charset="0"/>
                <a:cs typeface="Times New Roman" pitchFamily="18" charset="0"/>
              </a:rPr>
              <a:t>b)</a:t>
            </a:r>
            <a:r>
              <a:rPr lang="cs-CZ" dirty="0">
                <a:latin typeface="Times New Roman" pitchFamily="18" charset="0"/>
              </a:rPr>
              <a:t> </a:t>
            </a:r>
            <a:r>
              <a:rPr lang="cs-CZ" dirty="0">
                <a:latin typeface="Times New Roman" pitchFamily="18" charset="0"/>
                <a:cs typeface="Times New Roman" pitchFamily="18" charset="0"/>
              </a:rPr>
              <a:t>zvýšení čistého pracovního kapitálu </a:t>
            </a:r>
            <a:r>
              <a:rPr lang="cs-CZ" b="0" dirty="0">
                <a:latin typeface="Times New Roman" pitchFamily="18" charset="0"/>
                <a:cs typeface="Times New Roman" pitchFamily="18" charset="0"/>
              </a:rPr>
              <a:t>(zvýšení oběžného majetku mínus zvýšení krátkodobých závazků) – zvýšení zásob, platby záloh apod.</a:t>
            </a:r>
          </a:p>
          <a:p>
            <a:pPr algn="just"/>
            <a:r>
              <a:rPr lang="cs-CZ" dirty="0">
                <a:latin typeface="Times New Roman" pitchFamily="18" charset="0"/>
              </a:rPr>
              <a:t>   </a:t>
            </a:r>
            <a:r>
              <a:rPr lang="cs-CZ" dirty="0">
                <a:latin typeface="Times New Roman" pitchFamily="18" charset="0"/>
                <a:cs typeface="Times New Roman" pitchFamily="18" charset="0"/>
              </a:rPr>
              <a:t>c)</a:t>
            </a:r>
            <a:r>
              <a:rPr lang="cs-CZ" dirty="0">
                <a:latin typeface="Times New Roman" pitchFamily="18" charset="0"/>
              </a:rPr>
              <a:t> </a:t>
            </a:r>
            <a:r>
              <a:rPr lang="cs-CZ" dirty="0">
                <a:latin typeface="Times New Roman" pitchFamily="18" charset="0"/>
                <a:cs typeface="Times New Roman" pitchFamily="18" charset="0"/>
              </a:rPr>
              <a:t>výdaje spojené s prodejem a likvidací nahrazovaného dlouhodobého majetku </a:t>
            </a:r>
            <a:r>
              <a:rPr lang="cs-CZ" b="0" dirty="0">
                <a:latin typeface="Times New Roman" pitchFamily="18" charset="0"/>
                <a:cs typeface="Times New Roman" pitchFamily="18" charset="0"/>
              </a:rPr>
              <a:t>(o příjmy se investiční náklady snižují)</a:t>
            </a:r>
          </a:p>
          <a:p>
            <a:pPr algn="just"/>
            <a:r>
              <a:rPr lang="cs-CZ" dirty="0">
                <a:latin typeface="Times New Roman" pitchFamily="18" charset="0"/>
              </a:rPr>
              <a:t>   </a:t>
            </a:r>
            <a:r>
              <a:rPr lang="cs-CZ" dirty="0">
                <a:latin typeface="Times New Roman" pitchFamily="18" charset="0"/>
                <a:cs typeface="Times New Roman" pitchFamily="18" charset="0"/>
              </a:rPr>
              <a:t>d)</a:t>
            </a:r>
            <a:r>
              <a:rPr lang="cs-CZ" dirty="0">
                <a:latin typeface="Times New Roman" pitchFamily="18" charset="0"/>
              </a:rPr>
              <a:t> </a:t>
            </a:r>
            <a:r>
              <a:rPr lang="cs-CZ" dirty="0">
                <a:latin typeface="Times New Roman" pitchFamily="18" charset="0"/>
                <a:cs typeface="Times New Roman" pitchFamily="18" charset="0"/>
              </a:rPr>
              <a:t> daňové vlivy </a:t>
            </a:r>
            <a:r>
              <a:rPr lang="cs-CZ" b="0" dirty="0">
                <a:latin typeface="Times New Roman" pitchFamily="18" charset="0"/>
                <a:cs typeface="Times New Roman" pitchFamily="18" charset="0"/>
              </a:rPr>
              <a:t>vyplývající z c)</a:t>
            </a:r>
          </a:p>
          <a:p>
            <a:pPr algn="just"/>
            <a:endParaRPr lang="cs-CZ" sz="2000" dirty="0">
              <a:latin typeface="Times New Roman" pitchFamily="18" charset="0"/>
            </a:endParaRPr>
          </a:p>
          <a:p>
            <a:pPr algn="just"/>
            <a:r>
              <a:rPr lang="cs-CZ" dirty="0">
                <a:latin typeface="Times New Roman" pitchFamily="18" charset="0"/>
                <a:cs typeface="Times New Roman" pitchFamily="18" charset="0"/>
              </a:rPr>
              <a:t>Do kapitálových výdajů na investice patří pouze </a:t>
            </a:r>
            <a:r>
              <a:rPr lang="cs-CZ" dirty="0" err="1">
                <a:latin typeface="Times New Roman" pitchFamily="18" charset="0"/>
                <a:cs typeface="Times New Roman" pitchFamily="18" charset="0"/>
              </a:rPr>
              <a:t>relevatní</a:t>
            </a:r>
            <a:r>
              <a:rPr lang="cs-CZ" dirty="0">
                <a:latin typeface="Times New Roman" pitchFamily="18" charset="0"/>
                <a:cs typeface="Times New Roman" pitchFamily="18" charset="0"/>
              </a:rPr>
              <a:t> výdaje, což jsou náklady, které jsou bezprostředně spojené s investičním projektem. Utopené náklady se do kapitálových výdajů nezahrnují, oportunitní náklady ano.</a:t>
            </a:r>
            <a:r>
              <a:rPr lang="cs-CZ" dirty="0">
                <a:latin typeface="Times New Roman" pitchFamily="18" charset="0"/>
              </a:rPr>
              <a:t> </a:t>
            </a:r>
          </a:p>
          <a:p>
            <a:pPr algn="just"/>
            <a:endParaRPr lang="cs-CZ" sz="2000" dirty="0">
              <a:latin typeface="Times New Roman" pitchFamily="18" charset="0"/>
            </a:endParaRPr>
          </a:p>
        </p:txBody>
      </p:sp>
    </p:spTree>
    <p:extLst>
      <p:ext uri="{BB962C8B-B14F-4D97-AF65-F5344CB8AC3E}">
        <p14:creationId xmlns:p14="http://schemas.microsoft.com/office/powerpoint/2010/main" val="1569296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6244" y="139337"/>
            <a:ext cx="8229600" cy="765175"/>
          </a:xfrm>
          <a:solidFill>
            <a:schemeClr val="bg1"/>
          </a:solidFill>
        </p:spPr>
        <p:txBody>
          <a:bodyPr/>
          <a:lstStyle/>
          <a:p>
            <a:pPr fontAlgn="auto">
              <a:spcAft>
                <a:spcPts val="0"/>
              </a:spcAft>
              <a:defRPr/>
            </a:pPr>
            <a:r>
              <a:rPr lang="cs-CZ" b="1" dirty="0"/>
              <a:t>Kapitálové výdaje - ukázka</a:t>
            </a:r>
          </a:p>
        </p:txBody>
      </p:sp>
      <p:sp>
        <p:nvSpPr>
          <p:cNvPr id="305155" name="Zástupný symbol pro obsah 2"/>
          <p:cNvSpPr>
            <a:spLocks noGrp="1"/>
          </p:cNvSpPr>
          <p:nvPr>
            <p:ph idx="1"/>
          </p:nvPr>
        </p:nvSpPr>
        <p:spPr>
          <a:xfrm>
            <a:off x="395288" y="1052513"/>
            <a:ext cx="8291512" cy="5073650"/>
          </a:xfrm>
        </p:spPr>
        <p:txBody>
          <a:bodyPr>
            <a:normAutofit fontScale="92500" lnSpcReduction="10000"/>
          </a:bodyPr>
          <a:lstStyle/>
          <a:p>
            <a:r>
              <a:rPr lang="cs-CZ"/>
              <a:t>Podnik kupuje nový stroj za 50 tis. Kč a nahrazuje tak starý plně odepsaný stroj, který prodá za 6 tis. Kč. Daň ze zisku 19 %</a:t>
            </a:r>
          </a:p>
          <a:p>
            <a:endParaRPr lang="cs-CZ"/>
          </a:p>
          <a:p>
            <a:r>
              <a:rPr lang="cs-CZ"/>
              <a:t>Kapitálový výdaj:</a:t>
            </a:r>
          </a:p>
          <a:p>
            <a:r>
              <a:rPr lang="cs-CZ"/>
              <a:t>Koupě nového stroje				50 000</a:t>
            </a:r>
          </a:p>
          <a:p>
            <a:r>
              <a:rPr lang="cs-CZ" u="sng"/>
              <a:t>Příjem z prodeje odepsaného stroje 	  6 000</a:t>
            </a:r>
          </a:p>
          <a:p>
            <a:r>
              <a:rPr lang="cs-CZ" b="1"/>
              <a:t>Kapitálový výdaj před zdaněním 		44 000</a:t>
            </a:r>
          </a:p>
          <a:p>
            <a:r>
              <a:rPr lang="cs-CZ"/>
              <a:t>Platba daně z příjmu	(19 % z 6000)	  1 140</a:t>
            </a:r>
          </a:p>
          <a:p>
            <a:r>
              <a:rPr lang="cs-CZ" b="1"/>
              <a:t>Celkový kapitálový výdaj			45 140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9531" y="668955"/>
            <a:ext cx="8305800" cy="692696"/>
          </a:xfrm>
        </p:spPr>
        <p:txBody>
          <a:bodyPr/>
          <a:lstStyle/>
          <a:p>
            <a:r>
              <a:rPr lang="cs-CZ" sz="3600" b="1" dirty="0"/>
              <a:t>POZOR! </a:t>
            </a:r>
            <a:endParaRPr lang="cs-CZ" sz="3600" dirty="0"/>
          </a:p>
        </p:txBody>
      </p:sp>
      <p:sp>
        <p:nvSpPr>
          <p:cNvPr id="73731" name="Rectangle 3" descr="Rectangle: Click to edit Master text styles&#10;Second level&#10;Third level&#10;Fourth level&#10;Fifth level"/>
          <p:cNvSpPr>
            <a:spLocks noGrp="1" noChangeArrowheads="1"/>
          </p:cNvSpPr>
          <p:nvPr>
            <p:ph type="body" idx="1"/>
          </p:nvPr>
        </p:nvSpPr>
        <p:spPr>
          <a:xfrm>
            <a:off x="251520" y="1640264"/>
            <a:ext cx="8229600" cy="4365472"/>
          </a:xfrm>
        </p:spPr>
        <p:txBody>
          <a:bodyPr>
            <a:normAutofit lnSpcReduction="10000"/>
          </a:bodyPr>
          <a:lstStyle/>
          <a:p>
            <a:pPr marL="0" indent="0">
              <a:buClr>
                <a:schemeClr val="tx1"/>
              </a:buClr>
              <a:buFontTx/>
              <a:buNone/>
            </a:pPr>
            <a:r>
              <a:rPr lang="cs-CZ" sz="2800" b="1" dirty="0"/>
              <a:t>Kapitálové výdaje v čase</a:t>
            </a:r>
            <a:r>
              <a:rPr lang="cs-CZ" sz="2800" dirty="0"/>
              <a:t>:</a:t>
            </a:r>
          </a:p>
          <a:p>
            <a:pPr marL="0" indent="0">
              <a:buClr>
                <a:schemeClr val="tx1"/>
              </a:buClr>
              <a:buFontTx/>
              <a:buNone/>
            </a:pPr>
            <a:endParaRPr lang="cs-CZ" sz="2800" dirty="0">
              <a:solidFill>
                <a:srgbClr val="EB662B"/>
              </a:solidFill>
            </a:endParaRPr>
          </a:p>
          <a:p>
            <a:pPr marL="0" indent="0">
              <a:buClr>
                <a:schemeClr val="tx1"/>
              </a:buClr>
              <a:buFontTx/>
              <a:buNone/>
            </a:pPr>
            <a:r>
              <a:rPr lang="cs-CZ" sz="2800" dirty="0">
                <a:solidFill>
                  <a:srgbClr val="EB662B"/>
                </a:solidFill>
              </a:rPr>
              <a:t>Jsou kapitálové výdaje  uskutečněny v jednom nebo ve více obdobích?</a:t>
            </a:r>
          </a:p>
          <a:p>
            <a:pPr marL="0" indent="0">
              <a:buClr>
                <a:schemeClr val="tx1"/>
              </a:buClr>
              <a:buFontTx/>
              <a:buNone/>
            </a:pPr>
            <a:endParaRPr lang="cs-CZ" sz="2800" dirty="0"/>
          </a:p>
          <a:p>
            <a:pPr marL="0" indent="0">
              <a:buClr>
                <a:schemeClr val="tx1"/>
              </a:buClr>
              <a:buFontTx/>
              <a:buNone/>
            </a:pPr>
            <a:r>
              <a:rPr lang="cs-CZ" sz="2800" b="1" dirty="0"/>
              <a:t>Viz např. jejich splácení po částech atd. </a:t>
            </a:r>
          </a:p>
          <a:p>
            <a:pPr marL="0" indent="0">
              <a:buClr>
                <a:schemeClr val="tx1"/>
              </a:buClr>
              <a:buFontTx/>
              <a:buNone/>
            </a:pPr>
            <a:endParaRPr lang="cs-CZ" sz="2800" b="1" dirty="0"/>
          </a:p>
          <a:p>
            <a:pPr marL="0" indent="0">
              <a:buClr>
                <a:schemeClr val="tx1"/>
              </a:buClr>
              <a:buFontTx/>
              <a:buNone/>
            </a:pPr>
            <a:r>
              <a:rPr lang="cs-CZ" sz="2800" dirty="0">
                <a:solidFill>
                  <a:srgbClr val="EB662B"/>
                </a:solidFill>
              </a:rPr>
              <a:t>V tomto případě je nutné zohlednění časového faktoru i této položky.</a:t>
            </a:r>
            <a:r>
              <a:rPr lang="cs-CZ" sz="2800" b="1" dirty="0"/>
              <a:t> </a:t>
            </a:r>
          </a:p>
        </p:txBody>
      </p:sp>
    </p:spTree>
    <p:extLst>
      <p:ext uri="{BB962C8B-B14F-4D97-AF65-F5344CB8AC3E}">
        <p14:creationId xmlns:p14="http://schemas.microsoft.com/office/powerpoint/2010/main" val="894084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468313" y="115888"/>
            <a:ext cx="8382000" cy="519112"/>
          </a:xfrm>
          <a:prstGeom prst="rect">
            <a:avLst/>
          </a:prstGeom>
          <a:solidFill>
            <a:schemeClr val="bg1"/>
          </a:solidFill>
          <a:ln>
            <a:noFill/>
          </a:ln>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dirty="0">
                <a:latin typeface="Times New Roman" pitchFamily="18" charset="0"/>
              </a:rPr>
              <a:t>Příklad – kapitálové výdaje</a:t>
            </a:r>
          </a:p>
        </p:txBody>
      </p:sp>
      <p:sp>
        <p:nvSpPr>
          <p:cNvPr id="20484" name="Text Box 3"/>
          <p:cNvSpPr txBox="1">
            <a:spLocks noChangeArrowheads="1"/>
          </p:cNvSpPr>
          <p:nvPr/>
        </p:nvSpPr>
        <p:spPr bwMode="auto">
          <a:xfrm>
            <a:off x="323850" y="676275"/>
            <a:ext cx="8424863"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eaLnBrk="0" hangingPunct="0"/>
            <a:r>
              <a:rPr lang="cs-CZ" sz="2000">
                <a:latin typeface="Times New Roman" pitchFamily="18" charset="0"/>
              </a:rPr>
              <a:t>Strojírenská akciová společnost buduje nový závod; v 1. roce investiční výdaje budou činit 80 mil. Kč (náklady na stavební práce), ve 2. roce zaplatí za stroje a výrobní zařízení vč. dopravních a montážních prací 120 mil.Kč. Koncem 2. roku bude závod uveden do provozu, což vyvolá zvýšení všech druhů zásob (materiálů, rozpracované výroby, hotových výrobků) o 16 mil. Kč, růst pohledávek o 4 mil. Kč, růst krátkodobých závazků o 2mil. Kč.</a:t>
            </a:r>
          </a:p>
          <a:p>
            <a:pPr algn="just" eaLnBrk="0" hangingPunct="0"/>
            <a:r>
              <a:rPr lang="cs-CZ" sz="2000">
                <a:latin typeface="Times New Roman" pitchFamily="18" charset="0"/>
              </a:rPr>
              <a:t>V souvislosti s vybudováním nového provozu budou likvidovány staré stroje a výrobní zařízení v zůstatkové ceně 26 mil. Kč a přepokládá se jejich prodej za 32 mil. Kč. Diskontní míra je 16 %, podnik platí daň z příjmu ve výši 19 %. Stanovte kapitálové výdaje na výstavbu nového provozu.</a:t>
            </a:r>
          </a:p>
          <a:p>
            <a:pPr algn="just" eaLnBrk="0" hangingPunct="0"/>
            <a:endParaRPr lang="cs-CZ" sz="2000">
              <a:latin typeface="Times New Roman" pitchFamily="18" charset="0"/>
            </a:endParaRPr>
          </a:p>
          <a:p>
            <a:pPr algn="just" eaLnBrk="0" hangingPunct="0"/>
            <a:r>
              <a:rPr lang="cs-CZ" sz="2000" b="1">
                <a:latin typeface="Times New Roman" pitchFamily="18" charset="0"/>
              </a:rPr>
              <a:t>Řešení:</a:t>
            </a:r>
          </a:p>
          <a:p>
            <a:pPr algn="just" eaLnBrk="0" hangingPunct="0"/>
            <a:r>
              <a:rPr lang="cs-CZ" sz="2000">
                <a:latin typeface="Times New Roman" pitchFamily="18" charset="0"/>
              </a:rPr>
              <a:t>1) Výdaje v 1. roce </a:t>
            </a:r>
            <a:r>
              <a:rPr lang="cs-CZ" sz="2000" b="1">
                <a:latin typeface="Times New Roman" pitchFamily="18" charset="0"/>
              </a:rPr>
              <a:t>80 mil. Kč</a:t>
            </a:r>
          </a:p>
          <a:p>
            <a:pPr algn="just" eaLnBrk="0" hangingPunct="0"/>
            <a:r>
              <a:rPr lang="cs-CZ" sz="2000">
                <a:latin typeface="Times New Roman" pitchFamily="18" charset="0"/>
              </a:rPr>
              <a:t>2) Prodejní cena likvidovaného zařízení v 1. roce - </a:t>
            </a:r>
            <a:r>
              <a:rPr lang="cs-CZ" sz="2000" b="1">
                <a:latin typeface="Times New Roman" pitchFamily="18" charset="0"/>
              </a:rPr>
              <a:t>32 mil.Kč </a:t>
            </a:r>
            <a:r>
              <a:rPr lang="cs-CZ" sz="2000">
                <a:latin typeface="Times New Roman" pitchFamily="18" charset="0"/>
              </a:rPr>
              <a:t>+ daňový efekt z prodeje likv.zařízení </a:t>
            </a:r>
            <a:r>
              <a:rPr lang="cs-CZ" sz="2000" b="1">
                <a:latin typeface="Times New Roman" pitchFamily="18" charset="0"/>
              </a:rPr>
              <a:t>1,14  mil. Kč </a:t>
            </a:r>
            <a:r>
              <a:rPr lang="cs-CZ" sz="2000">
                <a:latin typeface="Times New Roman" pitchFamily="18" charset="0"/>
              </a:rPr>
              <a:t>(</a:t>
            </a:r>
            <a:r>
              <a:rPr lang="en-US" sz="2000">
                <a:latin typeface="Times New Roman" pitchFamily="18" charset="0"/>
              </a:rPr>
              <a:t>[</a:t>
            </a:r>
            <a:r>
              <a:rPr lang="cs-CZ" sz="2000">
                <a:latin typeface="Times New Roman" pitchFamily="18" charset="0"/>
              </a:rPr>
              <a:t>32-26</a:t>
            </a:r>
            <a:r>
              <a:rPr lang="en-US" sz="2000">
                <a:latin typeface="Times New Roman" pitchFamily="18" charset="0"/>
              </a:rPr>
              <a:t>]</a:t>
            </a:r>
            <a:r>
              <a:rPr lang="cs-CZ" sz="2000">
                <a:latin typeface="Times New Roman" pitchFamily="18" charset="0"/>
              </a:rPr>
              <a:t>*0,19)</a:t>
            </a:r>
            <a:endParaRPr lang="cs-CZ" sz="2000" b="1">
              <a:latin typeface="Times New Roman" pitchFamily="18" charset="0"/>
            </a:endParaRPr>
          </a:p>
          <a:p>
            <a:pPr algn="just" eaLnBrk="0" hangingPunct="0"/>
            <a:r>
              <a:rPr lang="cs-CZ" sz="2000">
                <a:latin typeface="Times New Roman" pitchFamily="18" charset="0"/>
              </a:rPr>
              <a:t>3) Diskontování výdajů druhého roku: 120/1,16 = 103,45 mil.Kč. + ČPK 18 mil. (16+4-2)/1,16 = 15,52  = </a:t>
            </a:r>
            <a:r>
              <a:rPr lang="cs-CZ" sz="2000" b="1">
                <a:latin typeface="Times New Roman" pitchFamily="18" charset="0"/>
              </a:rPr>
              <a:t>celkem 118,97 mil. Kč.</a:t>
            </a:r>
            <a:endParaRPr lang="cs-CZ" sz="2000">
              <a:latin typeface="Times New Roman" pitchFamily="18" charset="0"/>
            </a:endParaRPr>
          </a:p>
          <a:p>
            <a:pPr algn="just" eaLnBrk="0" hangingPunct="0"/>
            <a:r>
              <a:rPr lang="cs-CZ" sz="2000">
                <a:latin typeface="Times New Roman" pitchFamily="18" charset="0"/>
              </a:rPr>
              <a:t>4) </a:t>
            </a:r>
            <a:r>
              <a:rPr lang="cs-CZ" sz="2000" b="1">
                <a:latin typeface="Times New Roman" pitchFamily="18" charset="0"/>
              </a:rPr>
              <a:t>Celkové kapitálové výdaje </a:t>
            </a:r>
            <a:r>
              <a:rPr lang="cs-CZ" sz="2000">
                <a:latin typeface="Times New Roman" pitchFamily="18" charset="0"/>
              </a:rPr>
              <a:t>posuzované k současnému datu jsou tedy </a:t>
            </a:r>
            <a:br>
              <a:rPr lang="cs-CZ" sz="2000">
                <a:latin typeface="Times New Roman" pitchFamily="18" charset="0"/>
              </a:rPr>
            </a:br>
            <a:r>
              <a:rPr lang="cs-CZ" sz="2000" b="1" u="sng">
                <a:latin typeface="Times New Roman" pitchFamily="18" charset="0"/>
              </a:rPr>
              <a:t>168,11 mil. Kč</a:t>
            </a:r>
            <a:r>
              <a:rPr lang="cs-CZ" sz="2000">
                <a:latin typeface="Times New Roman"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4" end="4"/>
                                            </p:txEl>
                                          </p:spTgt>
                                        </p:tgtEl>
                                        <p:attrNameLst>
                                          <p:attrName>style.visibility</p:attrName>
                                        </p:attrNameLst>
                                      </p:cBhvr>
                                      <p:to>
                                        <p:strVal val="visible"/>
                                      </p:to>
                                    </p:set>
                                    <p:anim calcmode="lin" valueType="num">
                                      <p:cBhvr additive="base">
                                        <p:cTn id="7" dur="5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xEl>
                                              <p:pRg st="5" end="5"/>
                                            </p:txEl>
                                          </p:spTgt>
                                        </p:tgtEl>
                                        <p:attrNameLst>
                                          <p:attrName>style.visibility</p:attrName>
                                        </p:attrNameLst>
                                      </p:cBhvr>
                                      <p:to>
                                        <p:strVal val="visible"/>
                                      </p:to>
                                    </p:set>
                                    <p:anim calcmode="lin" valueType="num">
                                      <p:cBhvr additive="base">
                                        <p:cTn id="13"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4">
                                            <p:txEl>
                                              <p:pRg st="6" end="6"/>
                                            </p:txEl>
                                          </p:spTgt>
                                        </p:tgtEl>
                                        <p:attrNameLst>
                                          <p:attrName>style.visibility</p:attrName>
                                        </p:attrNameLst>
                                      </p:cBhvr>
                                      <p:to>
                                        <p:strVal val="visible"/>
                                      </p:to>
                                    </p:set>
                                    <p:anim calcmode="lin" valueType="num">
                                      <p:cBhvr additive="base">
                                        <p:cTn id="19" dur="500" fill="hold"/>
                                        <p:tgtEl>
                                          <p:spTgt spid="2048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4">
                                            <p:txEl>
                                              <p:pRg st="7" end="7"/>
                                            </p:txEl>
                                          </p:spTgt>
                                        </p:tgtEl>
                                        <p:attrNameLst>
                                          <p:attrName>style.visibility</p:attrName>
                                        </p:attrNameLst>
                                      </p:cBhvr>
                                      <p:to>
                                        <p:strVal val="visible"/>
                                      </p:to>
                                    </p:set>
                                    <p:anim calcmode="lin" valueType="num">
                                      <p:cBhvr additive="base">
                                        <p:cTn id="25" dur="500" fill="hold"/>
                                        <p:tgtEl>
                                          <p:spTgt spid="2048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08369" y="764704"/>
            <a:ext cx="8305800" cy="764704"/>
          </a:xfrm>
        </p:spPr>
        <p:txBody>
          <a:bodyPr/>
          <a:lstStyle/>
          <a:p>
            <a:r>
              <a:rPr lang="cs-CZ" sz="3600" b="1" dirty="0">
                <a:latin typeface="Century Gothic" pitchFamily="34" charset="0"/>
              </a:rPr>
              <a:t>Budoucí peněžní příjmy</a:t>
            </a:r>
            <a:endParaRPr lang="cs-CZ" sz="3600" dirty="0">
              <a:latin typeface="Century Gothic" pitchFamily="34" charset="0"/>
            </a:endParaRPr>
          </a:p>
        </p:txBody>
      </p:sp>
      <p:sp>
        <p:nvSpPr>
          <p:cNvPr id="71683" name="Rectangle 3" descr="Rectangle: Click to edit Master text styles&#10;Second level&#10;Third level&#10;Fourth level&#10;Fifth level"/>
          <p:cNvSpPr>
            <a:spLocks noGrp="1" noChangeArrowheads="1"/>
          </p:cNvSpPr>
          <p:nvPr>
            <p:ph type="body" idx="1"/>
          </p:nvPr>
        </p:nvSpPr>
        <p:spPr>
          <a:xfrm>
            <a:off x="204785" y="1624365"/>
            <a:ext cx="8712968" cy="5029200"/>
          </a:xfrm>
        </p:spPr>
        <p:txBody>
          <a:bodyPr/>
          <a:lstStyle/>
          <a:p>
            <a:pPr marL="0" indent="0">
              <a:buClr>
                <a:schemeClr val="tx1"/>
              </a:buClr>
              <a:buFontTx/>
              <a:buNone/>
            </a:pPr>
            <a:r>
              <a:rPr lang="cs-CZ" sz="2200" dirty="0">
                <a:latin typeface="Times" pitchFamily="18" charset="0"/>
              </a:rPr>
              <a:t>Budoucí peněžní příjmy rozumíme částky, které bude investor získávat po dobu fungování uvažovaného investičního projektu. </a:t>
            </a:r>
          </a:p>
          <a:p>
            <a:pPr marL="0" indent="0">
              <a:buClr>
                <a:schemeClr val="tx1"/>
              </a:buClr>
              <a:buFontTx/>
              <a:buNone/>
            </a:pPr>
            <a:endParaRPr lang="cs-CZ" sz="2200" dirty="0">
              <a:latin typeface="Times" pitchFamily="18" charset="0"/>
            </a:endParaRPr>
          </a:p>
          <a:p>
            <a:pPr marL="0" indent="0">
              <a:buClr>
                <a:schemeClr val="tx1"/>
              </a:buClr>
              <a:buFontTx/>
              <a:buNone/>
            </a:pPr>
            <a:r>
              <a:rPr lang="cs-CZ" sz="2200" dirty="0">
                <a:latin typeface="Times" pitchFamily="18" charset="0"/>
              </a:rPr>
              <a:t>V tomto případě je zjevné, že tyto částky mají charakter časové řady, kdy její délka je vymezena dobou fungování daného investičního projektu. </a:t>
            </a:r>
          </a:p>
          <a:p>
            <a:pPr marL="0" indent="0">
              <a:buClr>
                <a:schemeClr val="tx1"/>
              </a:buClr>
              <a:buFontTx/>
              <a:buNone/>
            </a:pPr>
            <a:endParaRPr lang="cs-CZ" sz="2200" b="1" dirty="0">
              <a:latin typeface="Times" pitchFamily="18" charset="0"/>
            </a:endParaRPr>
          </a:p>
          <a:p>
            <a:pPr marL="0" indent="0">
              <a:buClr>
                <a:schemeClr val="tx1"/>
              </a:buClr>
              <a:buFontTx/>
              <a:buNone/>
            </a:pPr>
            <a:r>
              <a:rPr lang="cs-CZ" sz="2200" b="1" dirty="0">
                <a:latin typeface="Times" pitchFamily="18" charset="0"/>
              </a:rPr>
              <a:t>Příjmy vs. výdaje – </a:t>
            </a:r>
            <a:r>
              <a:rPr lang="cs-CZ" sz="2200" b="1" dirty="0" err="1">
                <a:latin typeface="Times" pitchFamily="18" charset="0"/>
              </a:rPr>
              <a:t>pěněžní</a:t>
            </a:r>
            <a:r>
              <a:rPr lang="cs-CZ" sz="2200" b="1" dirty="0">
                <a:latin typeface="Times" pitchFamily="18" charset="0"/>
              </a:rPr>
              <a:t> toky</a:t>
            </a:r>
          </a:p>
          <a:p>
            <a:pPr algn="just">
              <a:lnSpc>
                <a:spcPct val="90000"/>
              </a:lnSpc>
              <a:buFont typeface="Wingdings" pitchFamily="2" charset="2"/>
              <a:buNone/>
            </a:pPr>
            <a:r>
              <a:rPr lang="sk-SK" sz="2200" b="1" i="1" dirty="0" err="1">
                <a:latin typeface="Times" pitchFamily="18" charset="0"/>
                <a:cs typeface="Times New Roman" pitchFamily="18" charset="0"/>
              </a:rPr>
              <a:t>Členění</a:t>
            </a:r>
            <a:r>
              <a:rPr lang="sk-SK" sz="2200" b="1" i="1" dirty="0">
                <a:latin typeface="Times" pitchFamily="18" charset="0"/>
                <a:cs typeface="Times New Roman" pitchFamily="18" charset="0"/>
              </a:rPr>
              <a:t> </a:t>
            </a:r>
            <a:r>
              <a:rPr lang="sk-SK" sz="2200" b="1" i="1" dirty="0" err="1">
                <a:latin typeface="Times" pitchFamily="18" charset="0"/>
                <a:cs typeface="Times New Roman" pitchFamily="18" charset="0"/>
              </a:rPr>
              <a:t>investic</a:t>
            </a:r>
            <a:r>
              <a:rPr lang="sk-SK" sz="2200" b="1" i="1" dirty="0">
                <a:latin typeface="Times" pitchFamily="18" charset="0"/>
                <a:cs typeface="Times New Roman" pitchFamily="18" charset="0"/>
              </a:rPr>
              <a:t> </a:t>
            </a:r>
            <a:r>
              <a:rPr lang="sk-SK" sz="2200" b="1" i="1" dirty="0" err="1">
                <a:latin typeface="Times" pitchFamily="18" charset="0"/>
                <a:cs typeface="Times New Roman" pitchFamily="18" charset="0"/>
              </a:rPr>
              <a:t>podle</a:t>
            </a:r>
            <a:r>
              <a:rPr lang="sk-SK" sz="2200" b="1" i="1" dirty="0">
                <a:latin typeface="Times" pitchFamily="18" charset="0"/>
                <a:cs typeface="Times New Roman" pitchFamily="18" charset="0"/>
              </a:rPr>
              <a:t> typu </a:t>
            </a:r>
            <a:r>
              <a:rPr lang="sk-SK" sz="2200" b="1" i="1" dirty="0" err="1">
                <a:latin typeface="Times" pitchFamily="18" charset="0"/>
                <a:cs typeface="Times New Roman" pitchFamily="18" charset="0"/>
              </a:rPr>
              <a:t>peněžních</a:t>
            </a:r>
            <a:r>
              <a:rPr lang="sk-SK" sz="2200" b="1" i="1" dirty="0">
                <a:latin typeface="Times" pitchFamily="18" charset="0"/>
                <a:cs typeface="Times New Roman" pitchFamily="18" charset="0"/>
              </a:rPr>
              <a:t> </a:t>
            </a:r>
            <a:r>
              <a:rPr lang="sk-SK" sz="2200" b="1" i="1" dirty="0" err="1">
                <a:latin typeface="Times" pitchFamily="18" charset="0"/>
                <a:cs typeface="Times New Roman" pitchFamily="18" charset="0"/>
              </a:rPr>
              <a:t>toků</a:t>
            </a:r>
            <a:r>
              <a:rPr lang="sk-SK" sz="2200" b="1" i="1" dirty="0">
                <a:latin typeface="Times" pitchFamily="18" charset="0"/>
                <a:cs typeface="Times New Roman" pitchFamily="18" charset="0"/>
              </a:rPr>
              <a:t> z </a:t>
            </a:r>
            <a:r>
              <a:rPr lang="sk-SK" sz="2200" b="1" i="1" dirty="0" err="1">
                <a:latin typeface="Times" pitchFamily="18" charset="0"/>
                <a:cs typeface="Times New Roman" pitchFamily="18" charset="0"/>
              </a:rPr>
              <a:t>investice</a:t>
            </a:r>
            <a:endParaRPr lang="sk-SK" sz="2200" b="1" i="1" dirty="0">
              <a:latin typeface="Times" pitchFamily="18" charset="0"/>
              <a:cs typeface="Times New Roman" pitchFamily="18" charset="0"/>
            </a:endParaRPr>
          </a:p>
          <a:p>
            <a:pPr algn="just">
              <a:lnSpc>
                <a:spcPct val="90000"/>
              </a:lnSpc>
              <a:buFont typeface="Wingdings" pitchFamily="2" charset="2"/>
              <a:buNone/>
            </a:pPr>
            <a:endParaRPr lang="sk-SK" sz="2200" b="1" i="1" dirty="0">
              <a:latin typeface="Times" pitchFamily="18" charset="0"/>
              <a:cs typeface="Times New Roman" pitchFamily="18" charset="0"/>
            </a:endParaRPr>
          </a:p>
          <a:p>
            <a:pPr algn="just">
              <a:lnSpc>
                <a:spcPct val="90000"/>
              </a:lnSpc>
              <a:buFont typeface="Wingdings" pitchFamily="2" charset="2"/>
              <a:buNone/>
            </a:pPr>
            <a:r>
              <a:rPr lang="sk-SK" sz="2200" i="1" dirty="0">
                <a:latin typeface="Times" pitchFamily="18" charset="0"/>
                <a:cs typeface="Times New Roman" pitchFamily="18" charset="0"/>
              </a:rPr>
              <a:t>- </a:t>
            </a:r>
            <a:r>
              <a:rPr lang="sk-SK" sz="2200" i="1" dirty="0" err="1">
                <a:latin typeface="Times" pitchFamily="18" charset="0"/>
                <a:cs typeface="Times New Roman" pitchFamily="18" charset="0"/>
              </a:rPr>
              <a:t>Investice</a:t>
            </a:r>
            <a:r>
              <a:rPr lang="sk-SK" sz="2200" i="1" dirty="0">
                <a:latin typeface="Times" pitchFamily="18" charset="0"/>
                <a:cs typeface="Times New Roman" pitchFamily="18" charset="0"/>
              </a:rPr>
              <a:t> s </a:t>
            </a:r>
            <a:r>
              <a:rPr lang="sk-SK" sz="2200" i="1" dirty="0" err="1">
                <a:latin typeface="Times" pitchFamily="18" charset="0"/>
                <a:cs typeface="Times New Roman" pitchFamily="18" charset="0"/>
              </a:rPr>
              <a:t>konvenčním</a:t>
            </a:r>
            <a:r>
              <a:rPr lang="sk-SK" sz="2200" i="1" dirty="0">
                <a:latin typeface="Times" pitchFamily="18" charset="0"/>
                <a:cs typeface="Times New Roman" pitchFamily="18" charset="0"/>
              </a:rPr>
              <a:t> CF: </a:t>
            </a:r>
            <a:r>
              <a:rPr lang="sk-SK" sz="2200" dirty="0">
                <a:latin typeface="Times" pitchFamily="18" charset="0"/>
                <a:cs typeface="Times New Roman" pitchFamily="18" charset="0"/>
              </a:rPr>
              <a:t>- + + +,     - - + +,      - 0 + +),</a:t>
            </a:r>
          </a:p>
          <a:p>
            <a:pPr algn="just">
              <a:lnSpc>
                <a:spcPct val="90000"/>
              </a:lnSpc>
              <a:buFont typeface="Wingdings" pitchFamily="2" charset="2"/>
              <a:buNone/>
            </a:pPr>
            <a:r>
              <a:rPr lang="sk-SK" sz="2200" i="1" dirty="0">
                <a:latin typeface="Times" pitchFamily="18" charset="0"/>
                <a:cs typeface="Times New Roman" pitchFamily="18" charset="0"/>
              </a:rPr>
              <a:t>- </a:t>
            </a:r>
            <a:r>
              <a:rPr lang="sk-SK" sz="2200" i="1" dirty="0" err="1">
                <a:latin typeface="Times" pitchFamily="18" charset="0"/>
                <a:cs typeface="Times New Roman" pitchFamily="18" charset="0"/>
              </a:rPr>
              <a:t>Investice</a:t>
            </a:r>
            <a:r>
              <a:rPr lang="sk-SK" sz="2200" i="1" dirty="0">
                <a:latin typeface="Times" pitchFamily="18" charset="0"/>
                <a:cs typeface="Times New Roman" pitchFamily="18" charset="0"/>
              </a:rPr>
              <a:t> s </a:t>
            </a:r>
            <a:r>
              <a:rPr lang="sk-SK" sz="2200" i="1" dirty="0" err="1">
                <a:latin typeface="Times" pitchFamily="18" charset="0"/>
                <a:cs typeface="Times New Roman" pitchFamily="18" charset="0"/>
              </a:rPr>
              <a:t>nekonvenčním</a:t>
            </a:r>
            <a:r>
              <a:rPr lang="sk-SK" sz="2200" i="1" dirty="0">
                <a:latin typeface="Times" pitchFamily="18" charset="0"/>
                <a:cs typeface="Times New Roman" pitchFamily="18" charset="0"/>
              </a:rPr>
              <a:t> CF: </a:t>
            </a:r>
            <a:r>
              <a:rPr lang="sk-SK" sz="2200" dirty="0">
                <a:latin typeface="Times" pitchFamily="18" charset="0"/>
                <a:cs typeface="Times New Roman" pitchFamily="18" charset="0"/>
              </a:rPr>
              <a:t>- + + -,    - + - +,    - 0 + -).</a:t>
            </a:r>
          </a:p>
          <a:p>
            <a:pPr marL="0" indent="0">
              <a:buClr>
                <a:schemeClr val="tx1"/>
              </a:buClr>
              <a:buFontTx/>
              <a:buNone/>
            </a:pPr>
            <a:endParaRPr lang="cs-CZ" sz="2200" b="1" dirty="0">
              <a:latin typeface="Times" pitchFamily="18" charset="0"/>
            </a:endParaRPr>
          </a:p>
        </p:txBody>
      </p:sp>
    </p:spTree>
    <p:extLst>
      <p:ext uri="{BB962C8B-B14F-4D97-AF65-F5344CB8AC3E}">
        <p14:creationId xmlns:p14="http://schemas.microsoft.com/office/powerpoint/2010/main" val="4195847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24321" y="380823"/>
            <a:ext cx="8305800" cy="876689"/>
          </a:xfrm>
        </p:spPr>
        <p:txBody>
          <a:bodyPr/>
          <a:lstStyle/>
          <a:p>
            <a:r>
              <a:rPr lang="cs-CZ" sz="2800" b="1" dirty="0"/>
              <a:t>Predikce úrovně budoucích peněžní příjmů	</a:t>
            </a:r>
            <a:r>
              <a:rPr lang="cs-CZ" sz="2800" dirty="0"/>
              <a:t>  1.</a:t>
            </a:r>
          </a:p>
        </p:txBody>
      </p:sp>
      <p:sp>
        <p:nvSpPr>
          <p:cNvPr id="74755" name="Rectangle 3" descr="Rectangle: Click to edit Master text styles&#10;Second level&#10;Third level&#10;Fourth level&#10;Fifth level"/>
          <p:cNvSpPr>
            <a:spLocks noGrp="1" noChangeArrowheads="1"/>
          </p:cNvSpPr>
          <p:nvPr>
            <p:ph type="body" idx="1"/>
          </p:nvPr>
        </p:nvSpPr>
        <p:spPr>
          <a:xfrm>
            <a:off x="251520" y="1124744"/>
            <a:ext cx="8712968" cy="5040560"/>
          </a:xfrm>
        </p:spPr>
        <p:txBody>
          <a:bodyPr/>
          <a:lstStyle/>
          <a:p>
            <a:pPr marL="0" indent="0">
              <a:buClr>
                <a:schemeClr val="tx1"/>
              </a:buClr>
              <a:buFontTx/>
              <a:buNone/>
            </a:pPr>
            <a:r>
              <a:rPr lang="cs-CZ" sz="2800" dirty="0"/>
              <a:t>Pro odhady velikostí budoucích peněžní příjmů v rámci určitého investičního projektu využíváme veličiny </a:t>
            </a:r>
            <a:r>
              <a:rPr lang="cs-CZ" sz="2800" b="1" dirty="0">
                <a:solidFill>
                  <a:srgbClr val="EB662B"/>
                </a:solidFill>
              </a:rPr>
              <a:t>cash </a:t>
            </a:r>
            <a:r>
              <a:rPr lang="cs-CZ" sz="2800" b="1" dirty="0" err="1">
                <a:solidFill>
                  <a:srgbClr val="EB662B"/>
                </a:solidFill>
              </a:rPr>
              <a:t>flow</a:t>
            </a:r>
            <a:r>
              <a:rPr lang="cs-CZ" sz="2800" dirty="0"/>
              <a:t> (</a:t>
            </a:r>
            <a:r>
              <a:rPr lang="cs-CZ" sz="2800" i="1" dirty="0">
                <a:solidFill>
                  <a:srgbClr val="EB662B"/>
                </a:solidFill>
              </a:rPr>
              <a:t>CF </a:t>
            </a:r>
            <a:r>
              <a:rPr lang="cs-CZ" sz="2800" dirty="0"/>
              <a:t>). </a:t>
            </a:r>
          </a:p>
          <a:p>
            <a:pPr marL="0" indent="0">
              <a:buClr>
                <a:schemeClr val="tx1"/>
              </a:buClr>
              <a:buFontTx/>
              <a:buNone/>
            </a:pPr>
            <a:endParaRPr lang="cs-CZ" sz="1000" dirty="0"/>
          </a:p>
          <a:p>
            <a:pPr marL="0" indent="0">
              <a:buClr>
                <a:schemeClr val="tx1"/>
              </a:buClr>
              <a:buFontTx/>
              <a:buNone/>
            </a:pPr>
            <a:r>
              <a:rPr lang="cs-CZ" sz="2800" dirty="0"/>
              <a:t>Cash </a:t>
            </a:r>
            <a:r>
              <a:rPr lang="cs-CZ" sz="2800" dirty="0" err="1"/>
              <a:t>flow</a:t>
            </a:r>
            <a:r>
              <a:rPr lang="cs-CZ" sz="2800" dirty="0"/>
              <a:t> je v tomto případě stanoveno formou </a:t>
            </a:r>
            <a:r>
              <a:rPr lang="cs-CZ" sz="2800" b="1" dirty="0">
                <a:solidFill>
                  <a:srgbClr val="EB662B"/>
                </a:solidFill>
              </a:rPr>
              <a:t>zúžené nepřímé metody</a:t>
            </a:r>
            <a:r>
              <a:rPr lang="cs-CZ" sz="2800" dirty="0"/>
              <a:t>, tj. na základě transformace hospodářské výsledku odvíjející se od fungování daného investičního projektu.  </a:t>
            </a:r>
          </a:p>
          <a:p>
            <a:pPr marL="0" indent="0">
              <a:buClr>
                <a:schemeClr val="tx1"/>
              </a:buClr>
              <a:buFontTx/>
              <a:buNone/>
            </a:pPr>
            <a:endParaRPr lang="cs-CZ" sz="1000" dirty="0"/>
          </a:p>
          <a:p>
            <a:pPr marL="0" indent="0">
              <a:buClr>
                <a:schemeClr val="tx1"/>
              </a:buClr>
              <a:buFontTx/>
              <a:buNone/>
            </a:pPr>
            <a:r>
              <a:rPr lang="cs-CZ" sz="2800" dirty="0"/>
              <a:t>V souvislosti s touto úrovní HV je samozřejmě nutné stanovit odpovídající úrovně tržeb (</a:t>
            </a:r>
            <a:r>
              <a:rPr lang="cs-CZ" sz="2800" b="1" dirty="0">
                <a:solidFill>
                  <a:srgbClr val="EB662B"/>
                </a:solidFill>
              </a:rPr>
              <a:t>tržby z fungování IP</a:t>
            </a:r>
            <a:r>
              <a:rPr lang="cs-CZ" sz="2800" dirty="0"/>
              <a:t>) a nákladů (</a:t>
            </a:r>
            <a:r>
              <a:rPr lang="cs-CZ" sz="2800" b="1" dirty="0">
                <a:solidFill>
                  <a:srgbClr val="EB662B"/>
                </a:solidFill>
              </a:rPr>
              <a:t>provozní náklady</a:t>
            </a:r>
            <a:r>
              <a:rPr lang="cs-CZ" sz="2800" dirty="0"/>
              <a:t>).</a:t>
            </a:r>
          </a:p>
        </p:txBody>
      </p:sp>
    </p:spTree>
    <p:extLst>
      <p:ext uri="{BB962C8B-B14F-4D97-AF65-F5344CB8AC3E}">
        <p14:creationId xmlns:p14="http://schemas.microsoft.com/office/powerpoint/2010/main" val="3456476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4513511" y="236508"/>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latin typeface="Times New Roman" pitchFamily="18" charset="0"/>
                <a:cs typeface="Times New Roman" pitchFamily="18" charset="0"/>
              </a:rPr>
              <a:t>Peněžní příjmy z investic</a:t>
            </a:r>
            <a:r>
              <a:rPr lang="cs-CZ" sz="2800" i="1" u="sng" dirty="0">
                <a:latin typeface="Times New Roman" pitchFamily="18" charset="0"/>
              </a:rPr>
              <a:t> </a:t>
            </a:r>
          </a:p>
        </p:txBody>
      </p:sp>
      <p:sp>
        <p:nvSpPr>
          <p:cNvPr id="21508" name="Text Box 3"/>
          <p:cNvSpPr txBox="1">
            <a:spLocks noChangeArrowheads="1"/>
          </p:cNvSpPr>
          <p:nvPr/>
        </p:nvSpPr>
        <p:spPr bwMode="auto">
          <a:xfrm>
            <a:off x="467544" y="1389329"/>
            <a:ext cx="832379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187325" indent="-187325">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dirty="0">
                <a:latin typeface="Times New Roman" pitchFamily="18" charset="0"/>
              </a:rPr>
              <a:t>  </a:t>
            </a:r>
            <a:r>
              <a:rPr lang="cs-CZ" dirty="0">
                <a:latin typeface="Times New Roman" pitchFamily="18" charset="0"/>
                <a:cs typeface="Times New Roman" pitchFamily="18" charset="0"/>
              </a:rPr>
              <a:t>Roční peněžní příjmy z investičního projektu pak tedy tvoří: </a:t>
            </a:r>
          </a:p>
          <a:p>
            <a:pPr marL="457200" indent="-457200" algn="just">
              <a:buFont typeface="+mj-lt"/>
              <a:buAutoNum type="arabicPeriod"/>
            </a:pPr>
            <a:r>
              <a:rPr lang="cs-CZ" dirty="0">
                <a:latin typeface="Times New Roman" pitchFamily="18" charset="0"/>
                <a:cs typeface="Times New Roman" pitchFamily="18" charset="0"/>
              </a:rPr>
              <a:t>zisk po zdanění, který investice každý rok přináší (EAT)</a:t>
            </a:r>
          </a:p>
          <a:p>
            <a:pPr marL="457200" indent="-457200" algn="just">
              <a:buFont typeface="+mj-lt"/>
              <a:buAutoNum type="arabicPeriod"/>
            </a:pPr>
            <a:r>
              <a:rPr lang="cs-CZ" dirty="0">
                <a:latin typeface="Times New Roman" pitchFamily="18" charset="0"/>
                <a:cs typeface="Times New Roman" pitchFamily="18" charset="0"/>
              </a:rPr>
              <a:t>roční odpisy (o)</a:t>
            </a:r>
          </a:p>
          <a:p>
            <a:pPr marL="457200" indent="-457200" algn="just">
              <a:buFont typeface="+mj-lt"/>
              <a:buAutoNum type="arabicPeriod"/>
            </a:pPr>
            <a:r>
              <a:rPr lang="cs-CZ" dirty="0">
                <a:latin typeface="Times New Roman" pitchFamily="18" charset="0"/>
                <a:cs typeface="Times New Roman" pitchFamily="18" charset="0"/>
              </a:rPr>
              <a:t>změny čistého pracovního kapitálu v průběhu životnosti investičního projektu (</a:t>
            </a:r>
            <a:r>
              <a:rPr lang="cs-CZ" dirty="0">
                <a:latin typeface="Times New Roman" pitchFamily="18" charset="0"/>
                <a:cs typeface="Times New Roman" pitchFamily="18" charset="0"/>
                <a:sym typeface="Symbol"/>
              </a:rPr>
              <a:t> ČPK)</a:t>
            </a:r>
            <a:endParaRPr lang="cs-CZ" dirty="0">
              <a:latin typeface="Times New Roman" pitchFamily="18" charset="0"/>
              <a:cs typeface="Times New Roman" pitchFamily="18" charset="0"/>
            </a:endParaRPr>
          </a:p>
          <a:p>
            <a:pPr marL="457200" indent="-457200" algn="just">
              <a:buFont typeface="+mj-lt"/>
              <a:buAutoNum type="arabicPeriod"/>
            </a:pPr>
            <a:r>
              <a:rPr lang="cs-CZ" dirty="0">
                <a:latin typeface="Times New Roman" pitchFamily="18" charset="0"/>
                <a:cs typeface="Times New Roman" pitchFamily="18" charset="0"/>
              </a:rPr>
              <a:t>příjem z prodeje dlouhodobého majetku na konci životnosti upravený o daň (PM, d(PM))</a:t>
            </a:r>
            <a:endParaRPr lang="cs-CZ" dirty="0">
              <a:latin typeface="Times New Roman" pitchFamily="18" charset="0"/>
            </a:endParaRPr>
          </a:p>
          <a:p>
            <a:pPr algn="just"/>
            <a:endParaRPr lang="cs-CZ" dirty="0">
              <a:latin typeface="Times New Roman" pitchFamily="18" charset="0"/>
            </a:endParaRPr>
          </a:p>
        </p:txBody>
      </p:sp>
      <p:graphicFrame>
        <p:nvGraphicFramePr>
          <p:cNvPr id="2" name="Objekt 1"/>
          <p:cNvGraphicFramePr>
            <a:graphicFrameLocks noChangeAspect="1"/>
          </p:cNvGraphicFramePr>
          <p:nvPr/>
        </p:nvGraphicFramePr>
        <p:xfrm>
          <a:off x="395536" y="836712"/>
          <a:ext cx="8308975" cy="801688"/>
        </p:xfrm>
        <a:graphic>
          <a:graphicData uri="http://schemas.openxmlformats.org/presentationml/2006/ole">
            <mc:AlternateContent xmlns:mc="http://schemas.openxmlformats.org/markup-compatibility/2006">
              <mc:Choice xmlns:v="urn:schemas-microsoft-com:vml" Requires="v">
                <p:oleObj spid="_x0000_s12299" name="Rovnice" r:id="rId4" imgW="2692080" imgH="253800" progId="Equation.3">
                  <p:embed/>
                </p:oleObj>
              </mc:Choice>
              <mc:Fallback>
                <p:oleObj name="Rovnice" r:id="rId4" imgW="2692080" imgH="253800" progId="Equation.3">
                  <p:embed/>
                  <p:pic>
                    <p:nvPicPr>
                      <p:cNvPr id="2" name="Objekt 1"/>
                      <p:cNvPicPr>
                        <a:picLocks noChangeAspect="1" noChangeArrowheads="1"/>
                      </p:cNvPicPr>
                      <p:nvPr/>
                    </p:nvPicPr>
                    <p:blipFill>
                      <a:blip r:embed="rId5"/>
                      <a:srcRect/>
                      <a:stretch>
                        <a:fillRect/>
                      </a:stretch>
                    </p:blipFill>
                    <p:spPr bwMode="auto">
                      <a:xfrm>
                        <a:off x="395536" y="836712"/>
                        <a:ext cx="8308975"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3"/>
          <p:cNvSpPr txBox="1">
            <a:spLocks noChangeArrowheads="1"/>
          </p:cNvSpPr>
          <p:nvPr/>
        </p:nvSpPr>
        <p:spPr bwMode="auto">
          <a:xfrm>
            <a:off x="467544" y="4221088"/>
            <a:ext cx="83237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187325" indent="-187325">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dirty="0">
                <a:latin typeface="Times New Roman" pitchFamily="18" charset="0"/>
              </a:rPr>
              <a:t>   </a:t>
            </a:r>
            <a:r>
              <a:rPr lang="cs-CZ" b="0" dirty="0">
                <a:latin typeface="Times New Roman" pitchFamily="18" charset="0"/>
                <a:cs typeface="Times New Roman" pitchFamily="18" charset="0"/>
              </a:rPr>
              <a:t>Celkové budoucí peněžní příjmy z investic jsou příjmy, které poplynou z realizovaného investičního projektu v letech jeho předpokládané životnosti. Skutečný peněžní tok, který plyne z investice je cash </a:t>
            </a:r>
            <a:r>
              <a:rPr lang="cs-CZ" b="0" dirty="0" err="1">
                <a:latin typeface="Times New Roman" pitchFamily="18" charset="0"/>
                <a:cs typeface="Times New Roman" pitchFamily="18" charset="0"/>
              </a:rPr>
              <a:t>flow</a:t>
            </a:r>
            <a:r>
              <a:rPr lang="cs-CZ" b="0" dirty="0">
                <a:latin typeface="Times New Roman" pitchFamily="18" charset="0"/>
                <a:cs typeface="Times New Roman" pitchFamily="18" charset="0"/>
              </a:rPr>
              <a:t>. Při jeho výpočtu se vychází z tržeb, proti kterým stojí výdaje, tj. všechny nákladové položky bez odpisů. Odpisy patří do nákladů, ale nejsou peněžními výdaji.</a:t>
            </a:r>
            <a:endParaRPr lang="cs-CZ" b="0" dirty="0">
              <a:latin typeface="Times New Roman" pitchFamily="18" charset="0"/>
            </a:endParaRPr>
          </a:p>
        </p:txBody>
      </p:sp>
    </p:spTree>
    <p:extLst>
      <p:ext uri="{BB962C8B-B14F-4D97-AF65-F5344CB8AC3E}">
        <p14:creationId xmlns:p14="http://schemas.microsoft.com/office/powerpoint/2010/main" val="111006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7544" y="426368"/>
            <a:ext cx="8153400" cy="914400"/>
          </a:xfrm>
        </p:spPr>
        <p:txBody>
          <a:bodyPr/>
          <a:lstStyle/>
          <a:p>
            <a:r>
              <a:rPr lang="cs-CZ" sz="3600" b="1" dirty="0"/>
              <a:t>Význam investic v ekonomice</a:t>
            </a:r>
          </a:p>
        </p:txBody>
      </p:sp>
      <p:sp>
        <p:nvSpPr>
          <p:cNvPr id="51203" name="Rectangle 3" descr="Rectangle: Click to edit Master text styles&#10;Second level&#10;Third level&#10;Fourth level&#10;Fifth level"/>
          <p:cNvSpPr>
            <a:spLocks noGrp="1" noChangeArrowheads="1"/>
          </p:cNvSpPr>
          <p:nvPr>
            <p:ph type="body" idx="1"/>
          </p:nvPr>
        </p:nvSpPr>
        <p:spPr>
          <a:xfrm>
            <a:off x="467544" y="1340768"/>
            <a:ext cx="8524056" cy="5136232"/>
          </a:xfrm>
        </p:spPr>
        <p:txBody>
          <a:bodyPr/>
          <a:lstStyle/>
          <a:p>
            <a:pPr marL="0" indent="0">
              <a:buClr>
                <a:srgbClr val="EB662B"/>
              </a:buClr>
              <a:buFontTx/>
              <a:buNone/>
            </a:pPr>
            <a:r>
              <a:rPr lang="cs-CZ" dirty="0"/>
              <a:t>Investice determinují </a:t>
            </a:r>
            <a:r>
              <a:rPr lang="cs-CZ" dirty="0">
                <a:solidFill>
                  <a:srgbClr val="EB662B"/>
                </a:solidFill>
              </a:rPr>
              <a:t>budoucí vývoj</a:t>
            </a:r>
            <a:r>
              <a:rPr lang="cs-CZ" dirty="0"/>
              <a:t> celé národní ekonomiky (její budoucí úroveň)!</a:t>
            </a:r>
          </a:p>
          <a:p>
            <a:pPr marL="0" indent="0">
              <a:buClr>
                <a:srgbClr val="EB662B"/>
              </a:buClr>
              <a:buFontTx/>
              <a:buNone/>
            </a:pPr>
            <a:endParaRPr lang="cs-CZ" dirty="0"/>
          </a:p>
          <a:p>
            <a:pPr marL="0" indent="0">
              <a:buClr>
                <a:srgbClr val="EB662B"/>
              </a:buClr>
              <a:buFontTx/>
              <a:buNone/>
            </a:pPr>
            <a:r>
              <a:rPr lang="cs-CZ" dirty="0"/>
              <a:t>Tento význam mají investice i mikroekonomickém pojetí, kdy určují budoucí ekonomickou úroveň jednotlivých subjektů!</a:t>
            </a:r>
          </a:p>
        </p:txBody>
      </p:sp>
    </p:spTree>
    <p:extLst>
      <p:ext uri="{BB962C8B-B14F-4D97-AF65-F5344CB8AC3E}">
        <p14:creationId xmlns:p14="http://schemas.microsoft.com/office/powerpoint/2010/main" val="1339857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533400" y="188913"/>
            <a:ext cx="8382000" cy="519112"/>
          </a:xfrm>
          <a:prstGeom prst="rect">
            <a:avLst/>
          </a:prstGeom>
          <a:solidFill>
            <a:schemeClr val="bg1"/>
          </a:solidFill>
          <a:ln>
            <a:noFill/>
          </a:ln>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a:latin typeface="Times New Roman" pitchFamily="18" charset="0"/>
              </a:rPr>
              <a:t>Příklad peněžní příjmy z investic </a:t>
            </a:r>
          </a:p>
        </p:txBody>
      </p:sp>
      <p:sp>
        <p:nvSpPr>
          <p:cNvPr id="308227" name="Text Box 3"/>
          <p:cNvSpPr txBox="1">
            <a:spLocks noChangeArrowheads="1"/>
          </p:cNvSpPr>
          <p:nvPr/>
        </p:nvSpPr>
        <p:spPr bwMode="auto">
          <a:xfrm>
            <a:off x="395288" y="908050"/>
            <a:ext cx="83534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400">
                <a:latin typeface="Times New Roman" pitchFamily="18" charset="0"/>
                <a:cs typeface="Times New Roman" pitchFamily="18" charset="0"/>
              </a:rPr>
              <a:t>Podnik chce uvést nový výrobek, pro jehož výrobu musí vybudovat nové výrobní kapacity. Pořiz. cena strojů je </a:t>
            </a:r>
            <a:br>
              <a:rPr lang="cs-CZ" sz="2400">
                <a:latin typeface="Times New Roman" pitchFamily="18" charset="0"/>
                <a:cs typeface="Times New Roman" pitchFamily="18" charset="0"/>
              </a:rPr>
            </a:br>
            <a:r>
              <a:rPr lang="cs-CZ" sz="2400">
                <a:latin typeface="Times New Roman" pitchFamily="18" charset="0"/>
              </a:rPr>
              <a:t>58 </a:t>
            </a:r>
            <a:r>
              <a:rPr lang="cs-CZ" sz="2400">
                <a:latin typeface="Times New Roman" pitchFamily="18" charset="0"/>
                <a:cs typeface="Times New Roman" pitchFamily="18" charset="0"/>
              </a:rPr>
              <a:t>mil. Kč,</a:t>
            </a:r>
            <a:r>
              <a:rPr lang="cs-CZ" sz="2400">
                <a:latin typeface="Times New Roman" pitchFamily="18" charset="0"/>
              </a:rPr>
              <a:t> </a:t>
            </a:r>
            <a:r>
              <a:rPr lang="cs-CZ" sz="2400">
                <a:latin typeface="Times New Roman" pitchFamily="18" charset="0"/>
                <a:cs typeface="Times New Roman" pitchFamily="18" charset="0"/>
              </a:rPr>
              <a:t>uplatňuje se rovnoměrný daňový odpis. Náklady na dopravu a instal. strojů </a:t>
            </a:r>
            <a:r>
              <a:rPr lang="cs-CZ" sz="2400">
                <a:latin typeface="Times New Roman" pitchFamily="18" charset="0"/>
              </a:rPr>
              <a:t>4,4</a:t>
            </a:r>
            <a:r>
              <a:rPr lang="cs-CZ" sz="2400">
                <a:latin typeface="Times New Roman" pitchFamily="18" charset="0"/>
                <a:cs typeface="Times New Roman" pitchFamily="18" charset="0"/>
              </a:rPr>
              <a:t> mil.Kč.</a:t>
            </a:r>
            <a:r>
              <a:rPr lang="cs-CZ" sz="2400">
                <a:latin typeface="Times New Roman" pitchFamily="18" charset="0"/>
              </a:rPr>
              <a:t> Předpokládaná prodejní cena strojů a zařízení při jejich vyřazení je 10 mil. Kč.</a:t>
            </a:r>
          </a:p>
          <a:p>
            <a:pPr algn="just"/>
            <a:r>
              <a:rPr lang="cs-CZ" sz="2400">
                <a:latin typeface="Times New Roman" pitchFamily="18" charset="0"/>
                <a:cs typeface="Times New Roman" pitchFamily="18" charset="0"/>
              </a:rPr>
              <a:t>Počáteční přírůstek pracovního kapitálu bude 1</a:t>
            </a:r>
            <a:r>
              <a:rPr lang="cs-CZ" sz="2400">
                <a:latin typeface="Times New Roman" pitchFamily="18" charset="0"/>
              </a:rPr>
              <a:t>4,5</a:t>
            </a:r>
            <a:r>
              <a:rPr lang="cs-CZ" sz="2400">
                <a:latin typeface="Times New Roman" pitchFamily="18" charset="0"/>
                <a:cs typeface="Times New Roman" pitchFamily="18" charset="0"/>
              </a:rPr>
              <a:t> mil.Kč.</a:t>
            </a:r>
            <a:r>
              <a:rPr lang="cs-CZ" sz="2400" b="1">
                <a:latin typeface="Times New Roman" pitchFamily="18" charset="0"/>
                <a:cs typeface="Times New Roman" pitchFamily="18" charset="0"/>
              </a:rPr>
              <a:t> </a:t>
            </a:r>
            <a:r>
              <a:rPr lang="cs-CZ" sz="2400">
                <a:latin typeface="Times New Roman" pitchFamily="18" charset="0"/>
                <a:cs typeface="Times New Roman" pitchFamily="18" charset="0"/>
              </a:rPr>
              <a:t>Prodej nového výrobku přinese zvýšení tržeb v prvním roce o </a:t>
            </a:r>
            <a:r>
              <a:rPr lang="cs-CZ" sz="2400">
                <a:latin typeface="Times New Roman" pitchFamily="18" charset="0"/>
              </a:rPr>
              <a:t>8</a:t>
            </a:r>
            <a:r>
              <a:rPr lang="cs-CZ" sz="2400">
                <a:latin typeface="Times New Roman" pitchFamily="18" charset="0"/>
                <a:cs typeface="Times New Roman" pitchFamily="18" charset="0"/>
              </a:rPr>
              <a:t>0 mil.Kč, </a:t>
            </a:r>
            <a:r>
              <a:rPr lang="cs-CZ" sz="2400">
                <a:latin typeface="Times New Roman" pitchFamily="18" charset="0"/>
              </a:rPr>
              <a:t>v dalších letech o 120 mil. Kč.</a:t>
            </a:r>
            <a:r>
              <a:rPr lang="cs-CZ" sz="2400" b="1">
                <a:latin typeface="Times New Roman" pitchFamily="18" charset="0"/>
                <a:cs typeface="Times New Roman" pitchFamily="18" charset="0"/>
              </a:rPr>
              <a:t> </a:t>
            </a:r>
            <a:r>
              <a:rPr lang="cs-CZ" sz="2400">
                <a:latin typeface="Times New Roman" pitchFamily="18" charset="0"/>
                <a:cs typeface="Times New Roman" pitchFamily="18" charset="0"/>
              </a:rPr>
              <a:t>Provozní náklady činí </a:t>
            </a:r>
            <a:r>
              <a:rPr lang="cs-CZ" sz="2400">
                <a:latin typeface="Times New Roman" pitchFamily="18" charset="0"/>
              </a:rPr>
              <a:t>6</a:t>
            </a:r>
            <a:r>
              <a:rPr lang="cs-CZ" sz="2400">
                <a:latin typeface="Times New Roman" pitchFamily="18" charset="0"/>
                <a:cs typeface="Times New Roman" pitchFamily="18" charset="0"/>
              </a:rPr>
              <a:t>0% z celkových tržeb, podnik platí daň z příjmů práv. osob </a:t>
            </a:r>
            <a:br>
              <a:rPr lang="cs-CZ" sz="2400">
                <a:latin typeface="Times New Roman" pitchFamily="18" charset="0"/>
              </a:rPr>
            </a:br>
            <a:r>
              <a:rPr lang="cs-CZ" sz="2400">
                <a:latin typeface="Times New Roman" pitchFamily="18" charset="0"/>
              </a:rPr>
              <a:t>19 </a:t>
            </a:r>
            <a:r>
              <a:rPr lang="cs-CZ" sz="2400">
                <a:latin typeface="Times New Roman" pitchFamily="18" charset="0"/>
                <a:cs typeface="Times New Roman" pitchFamily="18" charset="0"/>
              </a:rPr>
              <a:t>%.</a:t>
            </a:r>
            <a:endParaRPr lang="cs-CZ" sz="2400">
              <a:latin typeface="Times New Roman" pitchFamily="18" charset="0"/>
            </a:endParaRPr>
          </a:p>
          <a:p>
            <a:pPr algn="just"/>
            <a:r>
              <a:rPr lang="cs-CZ" sz="2400">
                <a:solidFill>
                  <a:srgbClr val="000000"/>
                </a:solidFill>
                <a:latin typeface="Times New Roman" pitchFamily="18" charset="0"/>
                <a:cs typeface="Times New Roman" pitchFamily="18" charset="0"/>
              </a:rPr>
              <a:t>Výrobek se bude prodávat </a:t>
            </a:r>
            <a:r>
              <a:rPr lang="cs-CZ" sz="2400">
                <a:solidFill>
                  <a:srgbClr val="000000"/>
                </a:solidFill>
                <a:latin typeface="Times New Roman" pitchFamily="18" charset="0"/>
              </a:rPr>
              <a:t>5</a:t>
            </a:r>
            <a:r>
              <a:rPr lang="cs-CZ" sz="2400">
                <a:solidFill>
                  <a:srgbClr val="000000"/>
                </a:solidFill>
                <a:latin typeface="Times New Roman" pitchFamily="18" charset="0"/>
                <a:cs typeface="Times New Roman" pitchFamily="18" charset="0"/>
              </a:rPr>
              <a:t> </a:t>
            </a:r>
            <a:r>
              <a:rPr lang="cs-CZ" sz="2400">
                <a:solidFill>
                  <a:srgbClr val="000000"/>
                </a:solidFill>
                <a:latin typeface="Times New Roman" pitchFamily="18" charset="0"/>
              </a:rPr>
              <a:t>let</a:t>
            </a:r>
            <a:r>
              <a:rPr lang="cs-CZ" sz="2400">
                <a:solidFill>
                  <a:srgbClr val="000000"/>
                </a:solidFill>
                <a:latin typeface="Times New Roman" pitchFamily="18" charset="0"/>
                <a:cs typeface="Times New Roman" pitchFamily="18" charset="0"/>
              </a:rPr>
              <a:t> a poté bude veškerý přírůstek prac.kapitálu uvolněn (prodán-zpěněžen)</a:t>
            </a:r>
            <a:r>
              <a:rPr lang="cs-CZ" sz="2400">
                <a:solidFill>
                  <a:srgbClr val="000000"/>
                </a:solidFill>
                <a:latin typeface="Times New Roman" pitchFamily="18" charset="0"/>
              </a:rPr>
              <a:t> v předpokládané výši 14,5 mil.Kč.</a:t>
            </a:r>
          </a:p>
          <a:p>
            <a:pPr algn="just"/>
            <a:endParaRPr lang="cs-CZ" sz="2400">
              <a:solidFill>
                <a:srgbClr val="000000"/>
              </a:solidFill>
              <a:latin typeface="Times New Roman" pitchFamily="18" charset="0"/>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ext Box 1026"/>
          <p:cNvSpPr txBox="1">
            <a:spLocks noChangeArrowheads="1"/>
          </p:cNvSpPr>
          <p:nvPr/>
        </p:nvSpPr>
        <p:spPr bwMode="auto">
          <a:xfrm>
            <a:off x="315913" y="115888"/>
            <a:ext cx="8382000" cy="519112"/>
          </a:xfrm>
          <a:prstGeom prst="rect">
            <a:avLst/>
          </a:prstGeom>
          <a:solidFill>
            <a:schemeClr val="bg1"/>
          </a:solidFill>
          <a:ln>
            <a:noFill/>
          </a:ln>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800" b="1" i="1" u="sng" dirty="0">
                <a:latin typeface="Times New Roman" pitchFamily="18" charset="0"/>
              </a:rPr>
              <a:t>Příklad peněžní příjmy z investic</a:t>
            </a:r>
          </a:p>
        </p:txBody>
      </p:sp>
      <p:sp>
        <p:nvSpPr>
          <p:cNvPr id="309251" name="Text Box 1027"/>
          <p:cNvSpPr txBox="1">
            <a:spLocks noChangeArrowheads="1"/>
          </p:cNvSpPr>
          <p:nvPr/>
        </p:nvSpPr>
        <p:spPr bwMode="auto">
          <a:xfrm>
            <a:off x="468313" y="18288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87325" indent="-187325">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just"/>
            <a:r>
              <a:rPr lang="cs-CZ" sz="2000" b="1">
                <a:latin typeface="Times New Roman" pitchFamily="18" charset="0"/>
              </a:rPr>
              <a:t> </a:t>
            </a:r>
          </a:p>
        </p:txBody>
      </p:sp>
      <p:graphicFrame>
        <p:nvGraphicFramePr>
          <p:cNvPr id="2" name="Tabulka 1"/>
          <p:cNvGraphicFramePr>
            <a:graphicFrameLocks noGrp="1"/>
          </p:cNvGraphicFramePr>
          <p:nvPr>
            <p:extLst>
              <p:ext uri="{D42A27DB-BD31-4B8C-83A1-F6EECF244321}">
                <p14:modId xmlns:p14="http://schemas.microsoft.com/office/powerpoint/2010/main" val="3562287249"/>
              </p:ext>
            </p:extLst>
          </p:nvPr>
        </p:nvGraphicFramePr>
        <p:xfrm>
          <a:off x="315913" y="1052513"/>
          <a:ext cx="8229601" cy="4824414"/>
        </p:xfrm>
        <a:graphic>
          <a:graphicData uri="http://schemas.openxmlformats.org/drawingml/2006/table">
            <a:tbl>
              <a:tblPr>
                <a:tableStyleId>{616DA210-FB5B-4158-B5E0-FEB733F419BA}</a:tableStyleId>
              </a:tblPr>
              <a:tblGrid>
                <a:gridCol w="3740726">
                  <a:extLst>
                    <a:ext uri="{9D8B030D-6E8A-4147-A177-3AD203B41FA5}">
                      <a16:colId xmlns:a16="http://schemas.microsoft.com/office/drawing/2014/main" val="20000"/>
                    </a:ext>
                  </a:extLst>
                </a:gridCol>
                <a:gridCol w="897775">
                  <a:extLst>
                    <a:ext uri="{9D8B030D-6E8A-4147-A177-3AD203B41FA5}">
                      <a16:colId xmlns:a16="http://schemas.microsoft.com/office/drawing/2014/main" val="20001"/>
                    </a:ext>
                  </a:extLst>
                </a:gridCol>
                <a:gridCol w="897775">
                  <a:extLst>
                    <a:ext uri="{9D8B030D-6E8A-4147-A177-3AD203B41FA5}">
                      <a16:colId xmlns:a16="http://schemas.microsoft.com/office/drawing/2014/main" val="20002"/>
                    </a:ext>
                  </a:extLst>
                </a:gridCol>
                <a:gridCol w="897775">
                  <a:extLst>
                    <a:ext uri="{9D8B030D-6E8A-4147-A177-3AD203B41FA5}">
                      <a16:colId xmlns:a16="http://schemas.microsoft.com/office/drawing/2014/main" val="20003"/>
                    </a:ext>
                  </a:extLst>
                </a:gridCol>
                <a:gridCol w="897775">
                  <a:extLst>
                    <a:ext uri="{9D8B030D-6E8A-4147-A177-3AD203B41FA5}">
                      <a16:colId xmlns:a16="http://schemas.microsoft.com/office/drawing/2014/main" val="20004"/>
                    </a:ext>
                  </a:extLst>
                </a:gridCol>
                <a:gridCol w="897775">
                  <a:extLst>
                    <a:ext uri="{9D8B030D-6E8A-4147-A177-3AD203B41FA5}">
                      <a16:colId xmlns:a16="http://schemas.microsoft.com/office/drawing/2014/main" val="20005"/>
                    </a:ext>
                  </a:extLst>
                </a:gridCol>
              </a:tblGrid>
              <a:tr h="327212">
                <a:tc>
                  <a:txBody>
                    <a:bodyPr/>
                    <a:lstStyle/>
                    <a:p>
                      <a:pPr algn="just" fontAlgn="ctr"/>
                      <a:r>
                        <a:rPr lang="cs-CZ" sz="1800" u="none" strike="noStrike" dirty="0">
                          <a:effectLst/>
                        </a:rPr>
                        <a:t>Položka (v mil. Kč)</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just" fontAlgn="ctr"/>
                      <a:r>
                        <a:rPr lang="cs-CZ" sz="1800" u="none" strike="noStrike" dirty="0">
                          <a:effectLst/>
                        </a:rPr>
                        <a:t>1. rok</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just" fontAlgn="ctr"/>
                      <a:r>
                        <a:rPr lang="cs-CZ" sz="1800" u="none" strike="noStrike" dirty="0">
                          <a:effectLst/>
                        </a:rPr>
                        <a:t>2.rok</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just" fontAlgn="ctr"/>
                      <a:r>
                        <a:rPr lang="cs-CZ" sz="1800" u="none" strike="noStrike">
                          <a:effectLst/>
                        </a:rPr>
                        <a:t>3. rok</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just" fontAlgn="ctr"/>
                      <a:r>
                        <a:rPr lang="cs-CZ" sz="1800" u="none" strike="noStrike">
                          <a:effectLst/>
                        </a:rPr>
                        <a:t>4.rok</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just" fontAlgn="ctr"/>
                      <a:r>
                        <a:rPr lang="cs-CZ" sz="1800" u="none" strike="noStrike">
                          <a:effectLst/>
                        </a:rPr>
                        <a:t>5. rok</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0"/>
                  </a:ext>
                </a:extLst>
              </a:tr>
              <a:tr h="327212">
                <a:tc>
                  <a:txBody>
                    <a:bodyPr/>
                    <a:lstStyle/>
                    <a:p>
                      <a:pPr algn="just" fontAlgn="ctr"/>
                      <a:r>
                        <a:rPr lang="cs-CZ" sz="1800" u="none" strike="noStrike" dirty="0">
                          <a:effectLst/>
                        </a:rPr>
                        <a:t>Tržby</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80</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120</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dirty="0">
                          <a:effectLst/>
                        </a:rPr>
                        <a:t>120</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120</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cs-CZ" sz="1800" u="none" strike="noStrike">
                          <a:effectLst/>
                        </a:rPr>
                        <a:t>120</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1"/>
                  </a:ext>
                </a:extLst>
              </a:tr>
              <a:tr h="599453">
                <a:tc>
                  <a:txBody>
                    <a:bodyPr/>
                    <a:lstStyle/>
                    <a:p>
                      <a:pPr algn="just" fontAlgn="ctr"/>
                      <a:r>
                        <a:rPr lang="cs-CZ" sz="1800" u="none" strike="noStrike" dirty="0">
                          <a:effectLst/>
                        </a:rPr>
                        <a:t>Provozní náklady kromě odpisů</a:t>
                      </a: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2"/>
                  </a:ext>
                </a:extLst>
              </a:tr>
              <a:tr h="327212">
                <a:tc>
                  <a:txBody>
                    <a:bodyPr/>
                    <a:lstStyle/>
                    <a:p>
                      <a:pPr algn="just" fontAlgn="ctr"/>
                      <a:r>
                        <a:rPr lang="cs-CZ" sz="1800" u="none" strike="noStrike">
                          <a:effectLst/>
                        </a:rPr>
                        <a:t>Odpisy</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3"/>
                  </a:ext>
                </a:extLst>
              </a:tr>
              <a:tr h="327212">
                <a:tc>
                  <a:txBody>
                    <a:bodyPr/>
                    <a:lstStyle/>
                    <a:p>
                      <a:pPr algn="just" fontAlgn="ctr"/>
                      <a:r>
                        <a:rPr lang="cs-CZ" sz="1800" u="none" strike="noStrike">
                          <a:effectLst/>
                        </a:rPr>
                        <a:t>Zisk před zdaněním</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4"/>
                  </a:ext>
                </a:extLst>
              </a:tr>
              <a:tr h="327212">
                <a:tc>
                  <a:txBody>
                    <a:bodyPr/>
                    <a:lstStyle/>
                    <a:p>
                      <a:pPr algn="just" fontAlgn="ctr"/>
                      <a:r>
                        <a:rPr lang="cs-CZ" sz="1800" u="none" strike="noStrike">
                          <a:effectLst/>
                        </a:rPr>
                        <a:t>Daň 19%</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5"/>
                  </a:ext>
                </a:extLst>
              </a:tr>
              <a:tr h="340300">
                <a:tc>
                  <a:txBody>
                    <a:bodyPr/>
                    <a:lstStyle/>
                    <a:p>
                      <a:pPr algn="just" fontAlgn="ctr"/>
                      <a:r>
                        <a:rPr lang="cs-CZ" sz="1800" b="1" u="none" strike="noStrike">
                          <a:effectLst/>
                        </a:rPr>
                        <a:t>Zisk po zdanění</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6"/>
                  </a:ext>
                </a:extLst>
              </a:tr>
              <a:tr h="327212">
                <a:tc>
                  <a:txBody>
                    <a:bodyPr/>
                    <a:lstStyle/>
                    <a:p>
                      <a:pPr algn="just" fontAlgn="ctr"/>
                      <a:r>
                        <a:rPr lang="cs-CZ" sz="1800" u="none" strike="noStrike" dirty="0">
                          <a:effectLst/>
                        </a:rPr>
                        <a:t>Výpočet CF</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7"/>
                  </a:ext>
                </a:extLst>
              </a:tr>
              <a:tr h="327212">
                <a:tc>
                  <a:txBody>
                    <a:bodyPr/>
                    <a:lstStyle/>
                    <a:p>
                      <a:pPr algn="just" fontAlgn="ctr"/>
                      <a:r>
                        <a:rPr lang="cs-CZ" sz="1800" u="none" strike="noStrike">
                          <a:effectLst/>
                        </a:rPr>
                        <a:t>Odpisy</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8"/>
                  </a:ext>
                </a:extLst>
              </a:tr>
              <a:tr h="327212">
                <a:tc>
                  <a:txBody>
                    <a:bodyPr/>
                    <a:lstStyle/>
                    <a:p>
                      <a:pPr algn="just" fontAlgn="ctr"/>
                      <a:r>
                        <a:rPr lang="cs-CZ" sz="1800" b="1" u="none" strike="noStrike">
                          <a:effectLst/>
                        </a:rPr>
                        <a:t>Cash flow z provozu</a:t>
                      </a: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09"/>
                  </a:ext>
                </a:extLst>
              </a:tr>
              <a:tr h="327212">
                <a:tc>
                  <a:txBody>
                    <a:bodyPr/>
                    <a:lstStyle/>
                    <a:p>
                      <a:pPr algn="just" fontAlgn="ctr"/>
                      <a:r>
                        <a:rPr lang="cs-CZ" sz="1800" u="none" strike="noStrike">
                          <a:effectLst/>
                        </a:rPr>
                        <a:t>Uvolnění pracovního kapitálu</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0"/>
                  </a:ext>
                </a:extLst>
              </a:tr>
              <a:tr h="599453">
                <a:tc>
                  <a:txBody>
                    <a:bodyPr/>
                    <a:lstStyle/>
                    <a:p>
                      <a:pPr algn="just" fontAlgn="ctr"/>
                      <a:r>
                        <a:rPr lang="cs-CZ" sz="1800" u="none" strike="noStrike">
                          <a:effectLst/>
                        </a:rPr>
                        <a:t>Příjem z prodeje strojů a zařízení</a:t>
                      </a: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0"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1"/>
                  </a:ext>
                </a:extLst>
              </a:tr>
              <a:tr h="340300">
                <a:tc>
                  <a:txBody>
                    <a:bodyPr/>
                    <a:lstStyle/>
                    <a:p>
                      <a:pPr algn="just" fontAlgn="ctr"/>
                      <a:r>
                        <a:rPr lang="cs-CZ" sz="1800" b="1" u="none" strike="noStrike" dirty="0">
                          <a:effectLst/>
                        </a:rPr>
                        <a:t>Cash </a:t>
                      </a:r>
                      <a:r>
                        <a:rPr lang="cs-CZ" sz="1800" b="1" u="none" strike="noStrike" dirty="0" err="1">
                          <a:effectLst/>
                        </a:rPr>
                        <a:t>flow</a:t>
                      </a: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endParaRPr lang="cs-CZ" sz="1800" b="1" i="0" u="none" strike="noStrike" dirty="0">
                        <a:solidFill>
                          <a:srgbClr val="000000"/>
                        </a:solidFill>
                        <a:effectLst/>
                        <a:latin typeface="Times New Roman" pitchFamily="18" charset="0"/>
                        <a:cs typeface="Times New Roman" pitchFamily="18" charset="0"/>
                      </a:endParaRPr>
                    </a:p>
                  </a:txBody>
                  <a:tcPr marL="9525" marR="9525" marT="9525" marB="0" anchor="ctr"/>
                </a:tc>
                <a:extLst>
                  <a:ext uri="{0D108BD9-81ED-4DB2-BD59-A6C34878D82A}">
                    <a16:rowId xmlns:a16="http://schemas.microsoft.com/office/drawing/2014/main" val="10012"/>
                  </a:ext>
                </a:extLst>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3706081302"/>
              </p:ext>
            </p:extLst>
          </p:nvPr>
        </p:nvGraphicFramePr>
        <p:xfrm>
          <a:off x="315913" y="1049302"/>
          <a:ext cx="8251825" cy="2587625"/>
        </p:xfrm>
        <a:graphic>
          <a:graphicData uri="http://schemas.openxmlformats.org/drawingml/2006/table">
            <a:tbl>
              <a:tblPr/>
              <a:tblGrid>
                <a:gridCol w="8251825">
                  <a:extLst>
                    <a:ext uri="{9D8B030D-6E8A-4147-A177-3AD203B41FA5}">
                      <a16:colId xmlns:a16="http://schemas.microsoft.com/office/drawing/2014/main" val="20000"/>
                    </a:ext>
                  </a:extLst>
                </a:gridCol>
              </a:tblGrid>
              <a:tr h="2587625">
                <a:tc>
                  <a:txBody>
                    <a:bodyPr/>
                    <a:lstStyle/>
                    <a:p>
                      <a:endParaRPr lang="cs-CZ" sz="1800" dirty="0"/>
                    </a:p>
                  </a:txBody>
                  <a:tcPr marL="91439" marR="91439" marT="45730" marB="45730">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3096896133"/>
              </p:ext>
            </p:extLst>
          </p:nvPr>
        </p:nvGraphicFramePr>
        <p:xfrm>
          <a:off x="315913" y="3646866"/>
          <a:ext cx="8243887" cy="2409134"/>
        </p:xfrm>
        <a:graphic>
          <a:graphicData uri="http://schemas.openxmlformats.org/drawingml/2006/table">
            <a:tbl>
              <a:tblPr/>
              <a:tblGrid>
                <a:gridCol w="8243887">
                  <a:extLst>
                    <a:ext uri="{9D8B030D-6E8A-4147-A177-3AD203B41FA5}">
                      <a16:colId xmlns:a16="http://schemas.microsoft.com/office/drawing/2014/main" val="20000"/>
                    </a:ext>
                  </a:extLst>
                </a:gridCol>
              </a:tblGrid>
              <a:tr h="2409134">
                <a:tc>
                  <a:txBody>
                    <a:bodyPr/>
                    <a:lstStyle/>
                    <a:p>
                      <a:endParaRPr lang="cs-CZ" sz="1800" dirty="0"/>
                    </a:p>
                  </a:txBody>
                  <a:tcPr marL="91434" marR="91434" marT="45715" marB="45715">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0000"/>
                  </a:ext>
                </a:extLst>
              </a:tr>
            </a:tbl>
          </a:graphicData>
        </a:graphic>
      </p:graphicFrame>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1027"/>
          <p:cNvSpPr txBox="1">
            <a:spLocks noChangeArrowheads="1"/>
          </p:cNvSpPr>
          <p:nvPr/>
        </p:nvSpPr>
        <p:spPr bwMode="auto">
          <a:xfrm>
            <a:off x="593949" y="1624236"/>
            <a:ext cx="80772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sz="2200" b="0" dirty="0">
                <a:latin typeface="Times New Roman" pitchFamily="18" charset="0"/>
                <a:cs typeface="Times New Roman" pitchFamily="18" charset="0"/>
              </a:rPr>
              <a:t>Pro hodnocení efektivnosti investic nám ekonomická teorie nabízí několik metod. Tyto metody můžeme roztřídit podle různých hledisek. Jedním z hledisek může být pojetí efektů z investic. Podle něj můžeme metody hodnocení efektivnosti</a:t>
            </a:r>
            <a:r>
              <a:rPr lang="cs-CZ" sz="2200" dirty="0">
                <a:latin typeface="Times New Roman" pitchFamily="18" charset="0"/>
                <a:cs typeface="Times New Roman" pitchFamily="18" charset="0"/>
              </a:rPr>
              <a:t> </a:t>
            </a:r>
            <a:r>
              <a:rPr lang="cs-CZ" sz="2200" b="0" dirty="0">
                <a:latin typeface="Times New Roman" pitchFamily="18" charset="0"/>
                <a:cs typeface="Times New Roman" pitchFamily="18" charset="0"/>
              </a:rPr>
              <a:t>rozdělit na:</a:t>
            </a:r>
          </a:p>
          <a:p>
            <a:pPr algn="just"/>
            <a:r>
              <a:rPr lang="cs-CZ" sz="2200" b="0" dirty="0">
                <a:latin typeface="Times New Roman" pitchFamily="18" charset="0"/>
                <a:cs typeface="Times New Roman" pitchFamily="18" charset="0"/>
              </a:rPr>
              <a:t> </a:t>
            </a:r>
          </a:p>
          <a:p>
            <a:pPr algn="just"/>
            <a:r>
              <a:rPr lang="cs-CZ" sz="2200" b="0" dirty="0">
                <a:latin typeface="Times New Roman" pitchFamily="18" charset="0"/>
                <a:cs typeface="Times New Roman" pitchFamily="18" charset="0"/>
              </a:rPr>
              <a:t>a) metody, u nichž je kritériem hodnocení</a:t>
            </a:r>
            <a:r>
              <a:rPr lang="cs-CZ" sz="2200" b="0" i="1" dirty="0">
                <a:latin typeface="Times New Roman" pitchFamily="18" charset="0"/>
                <a:cs typeface="Times New Roman" pitchFamily="18" charset="0"/>
              </a:rPr>
              <a:t> </a:t>
            </a:r>
            <a:r>
              <a:rPr lang="cs-CZ" sz="2200" dirty="0">
                <a:latin typeface="Times New Roman" pitchFamily="18" charset="0"/>
                <a:cs typeface="Times New Roman" pitchFamily="18" charset="0"/>
              </a:rPr>
              <a:t>úspora nákladů</a:t>
            </a:r>
          </a:p>
          <a:p>
            <a:pPr algn="just"/>
            <a:r>
              <a:rPr lang="cs-CZ" sz="2200" b="0" dirty="0">
                <a:latin typeface="Times New Roman" pitchFamily="18" charset="0"/>
                <a:cs typeface="Times New Roman" pitchFamily="18" charset="0"/>
              </a:rPr>
              <a:t>b) metody, u nichž je kritériem hodnocení </a:t>
            </a:r>
            <a:r>
              <a:rPr lang="cs-CZ" sz="2200" dirty="0">
                <a:latin typeface="Times New Roman" pitchFamily="18" charset="0"/>
                <a:cs typeface="Times New Roman" pitchFamily="18" charset="0"/>
              </a:rPr>
              <a:t>vykazovaný zisk</a:t>
            </a:r>
          </a:p>
          <a:p>
            <a:pPr algn="just"/>
            <a:r>
              <a:rPr lang="cs-CZ" sz="2200" b="0" dirty="0">
                <a:latin typeface="Times New Roman" pitchFamily="18" charset="0"/>
                <a:cs typeface="Times New Roman" pitchFamily="18" charset="0"/>
              </a:rPr>
              <a:t>c) metody, u nichž je kritériem hodnocení </a:t>
            </a:r>
            <a:r>
              <a:rPr lang="cs-CZ" sz="2200" dirty="0">
                <a:latin typeface="Times New Roman" pitchFamily="18" charset="0"/>
                <a:cs typeface="Times New Roman" pitchFamily="18" charset="0"/>
              </a:rPr>
              <a:t>peněžní tok z investice</a:t>
            </a:r>
          </a:p>
          <a:p>
            <a:pPr algn="just"/>
            <a:r>
              <a:rPr lang="cs-CZ" sz="2200" b="0" dirty="0">
                <a:latin typeface="Times New Roman" pitchFamily="18" charset="0"/>
                <a:cs typeface="Times New Roman" pitchFamily="18" charset="0"/>
              </a:rPr>
              <a:t> </a:t>
            </a:r>
          </a:p>
          <a:p>
            <a:pPr algn="just"/>
            <a:r>
              <a:rPr lang="cs-CZ" sz="2200" b="0" dirty="0">
                <a:latin typeface="Times New Roman" pitchFamily="18" charset="0"/>
                <a:cs typeface="Times New Roman" pitchFamily="18" charset="0"/>
              </a:rPr>
              <a:t>Jelikož zisk je pouze účetní veličina, který nepostihuje </a:t>
            </a:r>
            <a:r>
              <a:rPr lang="cs-CZ" sz="2200" dirty="0">
                <a:latin typeface="Times New Roman" pitchFamily="18" charset="0"/>
                <a:cs typeface="Times New Roman" pitchFamily="18" charset="0"/>
              </a:rPr>
              <a:t>skutečný příliv peněz do podniku, považujeme za obecný efekt investic cash </a:t>
            </a:r>
            <a:r>
              <a:rPr lang="cs-CZ" sz="2200" dirty="0" err="1">
                <a:latin typeface="Times New Roman" pitchFamily="18" charset="0"/>
                <a:cs typeface="Times New Roman" pitchFamily="18" charset="0"/>
              </a:rPr>
              <a:t>flow</a:t>
            </a:r>
            <a:r>
              <a:rPr lang="cs-CZ" sz="2200" dirty="0">
                <a:latin typeface="Times New Roman" pitchFamily="18" charset="0"/>
                <a:cs typeface="Times New Roman" pitchFamily="18" charset="0"/>
              </a:rPr>
              <a:t>.  </a:t>
            </a:r>
            <a:endParaRPr lang="cs-CZ" sz="2200" dirty="0">
              <a:latin typeface="Times New Roman" pitchFamily="18" charset="0"/>
            </a:endParaRPr>
          </a:p>
          <a:p>
            <a:pPr algn="just"/>
            <a:endParaRPr lang="cs-CZ" sz="2200" dirty="0">
              <a:latin typeface="Times New Roman" pitchFamily="18" charset="0"/>
            </a:endParaRPr>
          </a:p>
          <a:p>
            <a:pPr algn="just"/>
            <a:endParaRPr lang="cs-CZ" sz="2000" dirty="0">
              <a:latin typeface="Times New Roman" pitchFamily="18" charset="0"/>
            </a:endParaRPr>
          </a:p>
          <a:p>
            <a:pPr algn="just"/>
            <a:endParaRPr lang="cs-CZ" sz="2000" dirty="0">
              <a:latin typeface="Times New Roman" pitchFamily="18" charset="0"/>
            </a:endParaRPr>
          </a:p>
          <a:p>
            <a:pPr algn="just"/>
            <a:r>
              <a:rPr lang="cs-CZ" sz="2000" b="0" dirty="0">
                <a:latin typeface="Times New Roman" pitchFamily="18" charset="0"/>
                <a:cs typeface="Times New Roman" pitchFamily="18" charset="0"/>
              </a:rPr>
              <a:t>			          	</a:t>
            </a:r>
            <a:r>
              <a:rPr lang="cs-CZ" sz="2000" b="0" dirty="0">
                <a:latin typeface="Times New Roman" pitchFamily="18" charset="0"/>
              </a:rPr>
              <a:t> </a:t>
            </a:r>
          </a:p>
        </p:txBody>
      </p:sp>
      <p:sp>
        <p:nvSpPr>
          <p:cNvPr id="5" name="Rectangle 2"/>
          <p:cNvSpPr txBox="1">
            <a:spLocks noChangeArrowheads="1"/>
          </p:cNvSpPr>
          <p:nvPr/>
        </p:nvSpPr>
        <p:spPr>
          <a:xfrm>
            <a:off x="1947266" y="481236"/>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sz="4000" dirty="0">
                <a:solidFill>
                  <a:schemeClr val="tx1"/>
                </a:solidFill>
              </a:rPr>
              <a:t>Metody hodnocení investic</a:t>
            </a:r>
          </a:p>
        </p:txBody>
      </p:sp>
    </p:spTree>
    <p:extLst>
      <p:ext uri="{BB962C8B-B14F-4D97-AF65-F5344CB8AC3E}">
        <p14:creationId xmlns:p14="http://schemas.microsoft.com/office/powerpoint/2010/main" val="3049042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358775" y="1556792"/>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marL="533400" indent="-342900">
              <a:buFont typeface="Arial" pitchFamily="34" charset="0"/>
              <a:buChar char="•"/>
            </a:pPr>
            <a:r>
              <a:rPr lang="cs-CZ" dirty="0">
                <a:latin typeface="Times New Roman" pitchFamily="18" charset="0"/>
                <a:cs typeface="Times New Roman" pitchFamily="18" charset="0"/>
              </a:rPr>
              <a:t>Z hlediska respektování faktoru času (časové hodnoty peněz) lze metody hodnocení investic rozdělit do dvou základních kategorií – statické a dynamické.</a:t>
            </a:r>
          </a:p>
          <a:p>
            <a:pPr marL="533400" indent="-342900">
              <a:buFont typeface="Arial" pitchFamily="34" charset="0"/>
              <a:buChar char="•"/>
            </a:pPr>
            <a:endParaRPr lang="cs-CZ" dirty="0">
              <a:latin typeface="Times New Roman" pitchFamily="18" charset="0"/>
              <a:cs typeface="Times New Roman" pitchFamily="18" charset="0"/>
            </a:endParaRPr>
          </a:p>
          <a:p>
            <a:pPr marL="533400" indent="-342900">
              <a:buFont typeface="Arial" pitchFamily="34" charset="0"/>
              <a:buChar char="•"/>
            </a:pPr>
            <a:r>
              <a:rPr lang="cs-CZ" dirty="0">
                <a:latin typeface="Times New Roman" pitchFamily="18" charset="0"/>
                <a:cs typeface="Times New Roman" pitchFamily="18" charset="0"/>
              </a:rPr>
              <a:t>Statické metody hodnocení investic – </a:t>
            </a:r>
            <a:r>
              <a:rPr lang="cs-CZ" b="0" dirty="0">
                <a:latin typeface="Times New Roman" pitchFamily="18" charset="0"/>
                <a:cs typeface="Times New Roman" pitchFamily="18" charset="0"/>
              </a:rPr>
              <a:t>nerespektují faktor času</a:t>
            </a:r>
          </a:p>
          <a:p>
            <a:pPr marL="533400" indent="-342900">
              <a:buFont typeface="Arial" pitchFamily="34" charset="0"/>
              <a:buChar char="•"/>
            </a:pPr>
            <a:r>
              <a:rPr lang="cs-CZ" dirty="0">
                <a:latin typeface="Times New Roman" pitchFamily="18" charset="0"/>
                <a:cs typeface="Times New Roman" pitchFamily="18" charset="0"/>
              </a:rPr>
              <a:t>Dynamické metody – </a:t>
            </a:r>
            <a:r>
              <a:rPr lang="cs-CZ" b="0" dirty="0">
                <a:latin typeface="Times New Roman" pitchFamily="18" charset="0"/>
                <a:cs typeface="Times New Roman" pitchFamily="18" charset="0"/>
              </a:rPr>
              <a:t>respektují a zohledňují faktor času</a:t>
            </a:r>
          </a:p>
          <a:p>
            <a:pPr algn="just"/>
            <a:endParaRPr lang="cs-CZ" b="0" dirty="0">
              <a:latin typeface="Times New Roman" pitchFamily="18" charset="0"/>
              <a:cs typeface="Times New Roman" pitchFamily="18" charset="0"/>
            </a:endParaRPr>
          </a:p>
          <a:p>
            <a:pPr algn="just"/>
            <a:endParaRPr lang="cs-CZ" b="0" dirty="0">
              <a:latin typeface="Times New Roman" pitchFamily="18" charset="0"/>
              <a:cs typeface="Times New Roman" pitchFamily="18" charset="0"/>
            </a:endParaRPr>
          </a:p>
          <a:p>
            <a:pPr algn="just"/>
            <a:endParaRPr lang="cs-CZ" b="0" dirty="0">
              <a:latin typeface="Times New Roman" pitchFamily="18" charset="0"/>
              <a:cs typeface="Times New Roman" pitchFamily="18" charset="0"/>
            </a:endParaRPr>
          </a:p>
          <a:p>
            <a:pPr algn="just"/>
            <a:endParaRPr lang="cs-CZ" b="0" dirty="0">
              <a:latin typeface="Times New Roman" pitchFamily="18" charset="0"/>
              <a:cs typeface="Times New Roman" pitchFamily="18" charset="0"/>
            </a:endParaRPr>
          </a:p>
          <a:p>
            <a:pPr algn="just"/>
            <a:endParaRPr lang="cs-CZ" dirty="0">
              <a:latin typeface="Times New Roman" pitchFamily="18" charset="0"/>
              <a:cs typeface="Times New Roman" pitchFamily="18" charset="0"/>
            </a:endParaRPr>
          </a:p>
        </p:txBody>
      </p:sp>
      <p:sp>
        <p:nvSpPr>
          <p:cNvPr id="6" name="Rectangle 2"/>
          <p:cNvSpPr txBox="1">
            <a:spLocks noChangeArrowheads="1"/>
          </p:cNvSpPr>
          <p:nvPr/>
        </p:nvSpPr>
        <p:spPr>
          <a:xfrm>
            <a:off x="1475295" y="720873"/>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sz="4000" dirty="0">
                <a:solidFill>
                  <a:schemeClr val="tx1"/>
                </a:solidFill>
              </a:rPr>
              <a:t>Metody hodnocení investic</a:t>
            </a:r>
          </a:p>
        </p:txBody>
      </p:sp>
    </p:spTree>
    <p:extLst>
      <p:ext uri="{BB962C8B-B14F-4D97-AF65-F5344CB8AC3E}">
        <p14:creationId xmlns:p14="http://schemas.microsoft.com/office/powerpoint/2010/main" val="4277298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3"/>
          <p:cNvSpPr txBox="1">
            <a:spLocks noChangeArrowheads="1"/>
          </p:cNvSpPr>
          <p:nvPr/>
        </p:nvSpPr>
        <p:spPr bwMode="auto">
          <a:xfrm>
            <a:off x="322270" y="1514649"/>
            <a:ext cx="8077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b="0" dirty="0">
                <a:latin typeface="Times New Roman" pitchFamily="18" charset="0"/>
                <a:cs typeface="Times New Roman" pitchFamily="18" charset="0"/>
              </a:rPr>
              <a:t>K hodnocení investic se používají tyto metody:</a:t>
            </a:r>
            <a:endParaRPr lang="cs-CZ" sz="2000" b="0" dirty="0">
              <a:latin typeface="Times New Roman" pitchFamily="18" charset="0"/>
              <a:cs typeface="Times New Roman" pitchFamily="18" charset="0"/>
            </a:endParaRPr>
          </a:p>
          <a:p>
            <a:pPr algn="just"/>
            <a:r>
              <a:rPr lang="cs-CZ" b="0" dirty="0">
                <a:latin typeface="Times New Roman" pitchFamily="18" charset="0"/>
                <a:cs typeface="Times New Roman" pitchFamily="18" charset="0"/>
              </a:rPr>
              <a:t>1. </a:t>
            </a:r>
            <a:r>
              <a:rPr lang="cs-CZ" dirty="0">
                <a:latin typeface="Times New Roman" pitchFamily="18" charset="0"/>
                <a:cs typeface="Times New Roman" pitchFamily="18" charset="0"/>
              </a:rPr>
              <a:t>metoda výnosnosti investic</a:t>
            </a:r>
            <a:r>
              <a:rPr lang="cs-CZ" b="0" dirty="0">
                <a:latin typeface="Times New Roman" pitchFamily="18" charset="0"/>
                <a:cs typeface="Times New Roman" pitchFamily="18" charset="0"/>
              </a:rPr>
              <a:t> (Return on </a:t>
            </a:r>
            <a:r>
              <a:rPr lang="cs-CZ" b="0" dirty="0" err="1">
                <a:latin typeface="Times New Roman" pitchFamily="18" charset="0"/>
                <a:cs typeface="Times New Roman" pitchFamily="18" charset="0"/>
              </a:rPr>
              <a:t>Investment</a:t>
            </a:r>
            <a:r>
              <a:rPr lang="cs-CZ" b="0" dirty="0">
                <a:latin typeface="Times New Roman" pitchFamily="18" charset="0"/>
                <a:cs typeface="Times New Roman" pitchFamily="18" charset="0"/>
              </a:rPr>
              <a:t> - ROI)</a:t>
            </a:r>
          </a:p>
          <a:p>
            <a:pPr algn="just"/>
            <a:r>
              <a:rPr lang="cs-CZ" b="0" dirty="0">
                <a:latin typeface="Times New Roman" pitchFamily="18" charset="0"/>
                <a:cs typeface="Times New Roman" pitchFamily="18" charset="0"/>
              </a:rPr>
              <a:t>2. účetní míra výnosnosti</a:t>
            </a:r>
            <a:r>
              <a:rPr lang="cs-CZ" dirty="0">
                <a:latin typeface="Times New Roman" pitchFamily="18" charset="0"/>
                <a:cs typeface="Times New Roman" pitchFamily="18" charset="0"/>
              </a:rPr>
              <a:t> </a:t>
            </a:r>
            <a:r>
              <a:rPr lang="cs-CZ" b="0" dirty="0">
                <a:latin typeface="Times New Roman" pitchFamily="18" charset="0"/>
                <a:cs typeface="Times New Roman" pitchFamily="18" charset="0"/>
              </a:rPr>
              <a:t>(</a:t>
            </a:r>
            <a:r>
              <a:rPr lang="cs-CZ" b="0" dirty="0" err="1">
                <a:latin typeface="Times New Roman" pitchFamily="18" charset="0"/>
                <a:cs typeface="Times New Roman" pitchFamily="18" charset="0"/>
              </a:rPr>
              <a:t>Accounting</a:t>
            </a:r>
            <a:r>
              <a:rPr lang="cs-CZ" b="0" dirty="0">
                <a:latin typeface="Times New Roman" pitchFamily="18" charset="0"/>
                <a:cs typeface="Times New Roman" pitchFamily="18" charset="0"/>
              </a:rPr>
              <a:t> </a:t>
            </a:r>
            <a:r>
              <a:rPr lang="cs-CZ" b="0" dirty="0" err="1">
                <a:latin typeface="Times New Roman" pitchFamily="18" charset="0"/>
                <a:cs typeface="Times New Roman" pitchFamily="18" charset="0"/>
              </a:rPr>
              <a:t>Rate</a:t>
            </a:r>
            <a:r>
              <a:rPr lang="cs-CZ" b="0" dirty="0">
                <a:latin typeface="Times New Roman" pitchFamily="18" charset="0"/>
                <a:cs typeface="Times New Roman" pitchFamily="18" charset="0"/>
              </a:rPr>
              <a:t> </a:t>
            </a:r>
            <a:r>
              <a:rPr lang="cs-CZ" b="0" dirty="0" err="1">
                <a:latin typeface="Times New Roman" pitchFamily="18" charset="0"/>
                <a:cs typeface="Times New Roman" pitchFamily="18" charset="0"/>
              </a:rPr>
              <a:t>of</a:t>
            </a:r>
            <a:r>
              <a:rPr lang="cs-CZ" b="0" dirty="0">
                <a:latin typeface="Times New Roman" pitchFamily="18" charset="0"/>
                <a:cs typeface="Times New Roman" pitchFamily="18" charset="0"/>
              </a:rPr>
              <a:t> Return - ARR)</a:t>
            </a:r>
          </a:p>
          <a:p>
            <a:pPr algn="just"/>
            <a:r>
              <a:rPr lang="cs-CZ" b="0" dirty="0">
                <a:latin typeface="Times New Roman" pitchFamily="18" charset="0"/>
                <a:cs typeface="Times New Roman" pitchFamily="18" charset="0"/>
              </a:rPr>
              <a:t>3. </a:t>
            </a:r>
            <a:r>
              <a:rPr lang="cs-CZ" b="0" dirty="0">
                <a:latin typeface="Times New Roman" pitchFamily="18" charset="0"/>
              </a:rPr>
              <a:t> </a:t>
            </a:r>
            <a:r>
              <a:rPr lang="cs-CZ" dirty="0">
                <a:latin typeface="Times New Roman" pitchFamily="18" charset="0"/>
                <a:cs typeface="Times New Roman" pitchFamily="18" charset="0"/>
              </a:rPr>
              <a:t>metoda doby návratnosti</a:t>
            </a:r>
            <a:r>
              <a:rPr lang="cs-CZ" b="0" dirty="0">
                <a:latin typeface="Times New Roman" pitchFamily="18" charset="0"/>
                <a:cs typeface="Times New Roman" pitchFamily="18" charset="0"/>
              </a:rPr>
              <a:t> (</a:t>
            </a:r>
            <a:r>
              <a:rPr lang="cs-CZ" b="0" dirty="0" err="1">
                <a:latin typeface="Times New Roman" pitchFamily="18" charset="0"/>
                <a:cs typeface="Times New Roman" pitchFamily="18" charset="0"/>
              </a:rPr>
              <a:t>Payback</a:t>
            </a:r>
            <a:r>
              <a:rPr lang="cs-CZ" b="0" dirty="0">
                <a:latin typeface="Times New Roman" pitchFamily="18" charset="0"/>
                <a:cs typeface="Times New Roman" pitchFamily="18" charset="0"/>
              </a:rPr>
              <a:t> </a:t>
            </a:r>
            <a:r>
              <a:rPr lang="cs-CZ" b="0" dirty="0" err="1">
                <a:latin typeface="Times New Roman" pitchFamily="18" charset="0"/>
                <a:cs typeface="Times New Roman" pitchFamily="18" charset="0"/>
              </a:rPr>
              <a:t>Method</a:t>
            </a:r>
            <a:r>
              <a:rPr lang="cs-CZ" b="0" dirty="0">
                <a:latin typeface="Times New Roman" pitchFamily="18" charset="0"/>
                <a:cs typeface="Times New Roman" pitchFamily="18" charset="0"/>
              </a:rPr>
              <a:t> - PM)</a:t>
            </a:r>
          </a:p>
          <a:p>
            <a:pPr algn="just"/>
            <a:r>
              <a:rPr lang="cs-CZ" b="0" dirty="0">
                <a:latin typeface="Times New Roman" pitchFamily="18" charset="0"/>
                <a:cs typeface="Times New Roman" pitchFamily="18" charset="0"/>
              </a:rPr>
              <a:t>4.</a:t>
            </a:r>
            <a:r>
              <a:rPr lang="cs-CZ" b="0" dirty="0">
                <a:latin typeface="Times New Roman" pitchFamily="18" charset="0"/>
              </a:rPr>
              <a:t> </a:t>
            </a:r>
            <a:r>
              <a:rPr lang="cs-CZ" dirty="0">
                <a:latin typeface="Times New Roman" pitchFamily="18" charset="0"/>
                <a:cs typeface="Times New Roman" pitchFamily="18" charset="0"/>
              </a:rPr>
              <a:t>metoda čisté současné hodnoty</a:t>
            </a:r>
            <a:r>
              <a:rPr lang="cs-CZ" b="0" dirty="0">
                <a:latin typeface="Times New Roman" pitchFamily="18" charset="0"/>
                <a:cs typeface="Times New Roman" pitchFamily="18" charset="0"/>
              </a:rPr>
              <a:t> (Net </a:t>
            </a:r>
            <a:r>
              <a:rPr lang="cs-CZ" b="0" dirty="0" err="1">
                <a:latin typeface="Times New Roman" pitchFamily="18" charset="0"/>
                <a:cs typeface="Times New Roman" pitchFamily="18" charset="0"/>
              </a:rPr>
              <a:t>Present</a:t>
            </a:r>
            <a:r>
              <a:rPr lang="cs-CZ" b="0" dirty="0">
                <a:latin typeface="Times New Roman" pitchFamily="18" charset="0"/>
                <a:cs typeface="Times New Roman" pitchFamily="18" charset="0"/>
              </a:rPr>
              <a:t> </a:t>
            </a:r>
            <a:r>
              <a:rPr lang="cs-CZ" b="0" dirty="0" err="1">
                <a:latin typeface="Times New Roman" pitchFamily="18" charset="0"/>
                <a:cs typeface="Times New Roman" pitchFamily="18" charset="0"/>
              </a:rPr>
              <a:t>Value</a:t>
            </a:r>
            <a:r>
              <a:rPr lang="cs-CZ" b="0" dirty="0">
                <a:latin typeface="Times New Roman" pitchFamily="18" charset="0"/>
                <a:cs typeface="Times New Roman" pitchFamily="18" charset="0"/>
              </a:rPr>
              <a:t> </a:t>
            </a:r>
            <a:r>
              <a:rPr lang="cs-CZ" b="0" dirty="0" err="1">
                <a:latin typeface="Times New Roman" pitchFamily="18" charset="0"/>
                <a:cs typeface="Times New Roman" pitchFamily="18" charset="0"/>
              </a:rPr>
              <a:t>of</a:t>
            </a:r>
            <a:r>
              <a:rPr lang="cs-CZ" b="0" dirty="0">
                <a:latin typeface="Times New Roman" pitchFamily="18" charset="0"/>
                <a:cs typeface="Times New Roman" pitchFamily="18" charset="0"/>
              </a:rPr>
              <a:t> </a:t>
            </a:r>
            <a:r>
              <a:rPr lang="cs-CZ" b="0" dirty="0">
                <a:latin typeface="Times New Roman" pitchFamily="18" charset="0"/>
              </a:rPr>
              <a:t>  </a:t>
            </a:r>
            <a:r>
              <a:rPr lang="cs-CZ" b="0" dirty="0" err="1">
                <a:latin typeface="Times New Roman" pitchFamily="18" charset="0"/>
                <a:cs typeface="Times New Roman" pitchFamily="18" charset="0"/>
              </a:rPr>
              <a:t>Investment</a:t>
            </a:r>
            <a:r>
              <a:rPr lang="cs-CZ" b="0" dirty="0">
                <a:latin typeface="Times New Roman" pitchFamily="18" charset="0"/>
                <a:cs typeface="Times New Roman" pitchFamily="18" charset="0"/>
              </a:rPr>
              <a:t> - NPV)</a:t>
            </a:r>
          </a:p>
          <a:p>
            <a:pPr algn="just"/>
            <a:r>
              <a:rPr lang="cs-CZ" b="0" dirty="0">
                <a:latin typeface="Times New Roman" pitchFamily="18" charset="0"/>
                <a:cs typeface="Times New Roman" pitchFamily="18" charset="0"/>
              </a:rPr>
              <a:t>5. index výnosnosti</a:t>
            </a:r>
            <a:r>
              <a:rPr lang="cs-CZ" dirty="0">
                <a:latin typeface="Times New Roman" pitchFamily="18" charset="0"/>
                <a:cs typeface="Times New Roman" pitchFamily="18" charset="0"/>
              </a:rPr>
              <a:t> </a:t>
            </a:r>
            <a:r>
              <a:rPr lang="cs-CZ" b="0" dirty="0">
                <a:latin typeface="Times New Roman" pitchFamily="18" charset="0"/>
                <a:cs typeface="Times New Roman" pitchFamily="18" charset="0"/>
              </a:rPr>
              <a:t>(Profitability Index - PI)</a:t>
            </a:r>
          </a:p>
          <a:p>
            <a:pPr algn="just"/>
            <a:r>
              <a:rPr lang="cs-CZ" b="0" dirty="0">
                <a:latin typeface="Times New Roman" pitchFamily="18" charset="0"/>
                <a:cs typeface="Times New Roman" pitchFamily="18" charset="0"/>
              </a:rPr>
              <a:t>6. </a:t>
            </a:r>
            <a:r>
              <a:rPr lang="cs-CZ" dirty="0">
                <a:latin typeface="Times New Roman" pitchFamily="18" charset="0"/>
                <a:cs typeface="Times New Roman" pitchFamily="18" charset="0"/>
              </a:rPr>
              <a:t>metoda vnitřního výnosového procenta</a:t>
            </a:r>
            <a:r>
              <a:rPr lang="cs-CZ" b="0" dirty="0">
                <a:latin typeface="Times New Roman" pitchFamily="18" charset="0"/>
                <a:cs typeface="Times New Roman" pitchFamily="18" charset="0"/>
              </a:rPr>
              <a:t> (</a:t>
            </a:r>
            <a:r>
              <a:rPr lang="cs-CZ" b="0" dirty="0" err="1">
                <a:latin typeface="Times New Roman" pitchFamily="18" charset="0"/>
                <a:cs typeface="Times New Roman" pitchFamily="18" charset="0"/>
              </a:rPr>
              <a:t>Internal</a:t>
            </a:r>
            <a:r>
              <a:rPr lang="cs-CZ" b="0" dirty="0">
                <a:latin typeface="Times New Roman" pitchFamily="18" charset="0"/>
                <a:cs typeface="Times New Roman" pitchFamily="18" charset="0"/>
              </a:rPr>
              <a:t> </a:t>
            </a:r>
            <a:r>
              <a:rPr lang="cs-CZ" b="0" dirty="0" err="1">
                <a:latin typeface="Times New Roman" pitchFamily="18" charset="0"/>
                <a:cs typeface="Times New Roman" pitchFamily="18" charset="0"/>
              </a:rPr>
              <a:t>Rate</a:t>
            </a:r>
            <a:r>
              <a:rPr lang="cs-CZ" b="0" dirty="0">
                <a:latin typeface="Times New Roman" pitchFamily="18" charset="0"/>
                <a:cs typeface="Times New Roman" pitchFamily="18" charset="0"/>
              </a:rPr>
              <a:t> </a:t>
            </a:r>
            <a:r>
              <a:rPr lang="cs-CZ" b="0" dirty="0" err="1">
                <a:latin typeface="Times New Roman" pitchFamily="18" charset="0"/>
                <a:cs typeface="Times New Roman" pitchFamily="18" charset="0"/>
              </a:rPr>
              <a:t>of</a:t>
            </a:r>
            <a:r>
              <a:rPr lang="cs-CZ" b="0" dirty="0">
                <a:latin typeface="Times New Roman" pitchFamily="18" charset="0"/>
                <a:cs typeface="Times New Roman" pitchFamily="18" charset="0"/>
              </a:rPr>
              <a:t> Return - IRR)</a:t>
            </a:r>
          </a:p>
          <a:p>
            <a:pPr algn="just"/>
            <a:r>
              <a:rPr lang="cs-CZ" b="0" dirty="0">
                <a:latin typeface="Times New Roman" pitchFamily="18" charset="0"/>
                <a:cs typeface="Times New Roman" pitchFamily="18" charset="0"/>
              </a:rPr>
              <a:t>7. metoda volného cash </a:t>
            </a:r>
            <a:r>
              <a:rPr lang="cs-CZ" b="0" dirty="0" err="1">
                <a:latin typeface="Times New Roman" pitchFamily="18" charset="0"/>
                <a:cs typeface="Times New Roman" pitchFamily="18" charset="0"/>
              </a:rPr>
              <a:t>flow</a:t>
            </a:r>
            <a:endParaRPr lang="cs-CZ" b="0" dirty="0">
              <a:latin typeface="Times New Roman" pitchFamily="18" charset="0"/>
              <a:cs typeface="Times New Roman" pitchFamily="18" charset="0"/>
            </a:endParaRPr>
          </a:p>
          <a:p>
            <a:pPr algn="just"/>
            <a:r>
              <a:rPr lang="cs-CZ" b="0" dirty="0">
                <a:latin typeface="Times New Roman" pitchFamily="18" charset="0"/>
                <a:cs typeface="Times New Roman" pitchFamily="18" charset="0"/>
              </a:rPr>
              <a:t>8.</a:t>
            </a:r>
            <a:r>
              <a:rPr lang="cs-CZ" b="0" dirty="0">
                <a:latin typeface="Times New Roman" pitchFamily="18" charset="0"/>
              </a:rPr>
              <a:t> </a:t>
            </a:r>
            <a:r>
              <a:rPr lang="cs-CZ" b="0" dirty="0">
                <a:latin typeface="Times New Roman" pitchFamily="18" charset="0"/>
                <a:cs typeface="Times New Roman" pitchFamily="18" charset="0"/>
              </a:rPr>
              <a:t>EVA</a:t>
            </a:r>
            <a:r>
              <a:rPr lang="cs-CZ" b="0" dirty="0">
                <a:latin typeface="Times New Roman" pitchFamily="18" charset="0"/>
              </a:rPr>
              <a:t> </a:t>
            </a:r>
            <a:r>
              <a:rPr lang="cs-CZ" b="0" dirty="0">
                <a:latin typeface="Times New Roman" pitchFamily="18" charset="0"/>
                <a:cs typeface="Times New Roman" pitchFamily="18" charset="0"/>
              </a:rPr>
              <a:t>v hodnocení investičních projektů</a:t>
            </a:r>
          </a:p>
          <a:p>
            <a:pPr algn="just"/>
            <a:br>
              <a:rPr lang="cs-CZ" sz="2000" b="0" dirty="0">
                <a:latin typeface="Times New Roman" pitchFamily="18" charset="0"/>
              </a:rPr>
            </a:br>
            <a:endParaRPr lang="cs-CZ" sz="2000" b="0" dirty="0">
              <a:latin typeface="Times New Roman" pitchFamily="18" charset="0"/>
              <a:cs typeface="Times New Roman" pitchFamily="18" charset="0"/>
            </a:endParaRPr>
          </a:p>
        </p:txBody>
      </p:sp>
      <p:sp>
        <p:nvSpPr>
          <p:cNvPr id="5" name="Rectangle 2"/>
          <p:cNvSpPr txBox="1">
            <a:spLocks noChangeArrowheads="1"/>
          </p:cNvSpPr>
          <p:nvPr/>
        </p:nvSpPr>
        <p:spPr>
          <a:xfrm>
            <a:off x="1852367" y="811174"/>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sz="4000" dirty="0">
                <a:solidFill>
                  <a:schemeClr val="tx1"/>
                </a:solidFill>
              </a:rPr>
              <a:t>Metody hodnocení investic</a:t>
            </a:r>
          </a:p>
        </p:txBody>
      </p:sp>
    </p:spTree>
    <p:extLst>
      <p:ext uri="{BB962C8B-B14F-4D97-AF65-F5344CB8AC3E}">
        <p14:creationId xmlns:p14="http://schemas.microsoft.com/office/powerpoint/2010/main" val="2030596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xfrm>
            <a:off x="421196" y="345259"/>
            <a:ext cx="8229600" cy="1143000"/>
          </a:xfrm>
        </p:spPr>
        <p:txBody>
          <a:bodyPr/>
          <a:lstStyle/>
          <a:p>
            <a:r>
              <a:rPr lang="cs-CZ" sz="4000" dirty="0">
                <a:solidFill>
                  <a:schemeClr val="tx1"/>
                </a:solidFill>
              </a:rPr>
              <a:t>Statické metody</a:t>
            </a:r>
          </a:p>
        </p:txBody>
      </p:sp>
      <p:sp>
        <p:nvSpPr>
          <p:cNvPr id="718851" name="Rectangle 3"/>
          <p:cNvSpPr>
            <a:spLocks noGrp="1" noChangeArrowheads="1"/>
          </p:cNvSpPr>
          <p:nvPr>
            <p:ph type="body" sz="half" idx="1"/>
          </p:nvPr>
        </p:nvSpPr>
        <p:spPr>
          <a:xfrm>
            <a:off x="251520" y="1268760"/>
            <a:ext cx="8568952" cy="5040560"/>
          </a:xfrm>
        </p:spPr>
        <p:txBody>
          <a:bodyPr>
            <a:normAutofit fontScale="92500" lnSpcReduction="10000"/>
          </a:bodyPr>
          <a:lstStyle/>
          <a:p>
            <a:pPr marL="0" indent="0" algn="ctr">
              <a:buNone/>
            </a:pPr>
            <a:r>
              <a:rPr lang="cs-CZ" sz="4300" b="1" dirty="0">
                <a:solidFill>
                  <a:schemeClr val="hlink"/>
                </a:solidFill>
              </a:rPr>
              <a:t>Doba návratnosti investice</a:t>
            </a:r>
            <a:r>
              <a:rPr lang="cs-CZ" sz="4300" dirty="0"/>
              <a:t> </a:t>
            </a:r>
          </a:p>
          <a:p>
            <a:pPr algn="just"/>
            <a:r>
              <a:rPr lang="cs-CZ" sz="2600" dirty="0" err="1"/>
              <a:t>Payback</a:t>
            </a:r>
            <a:r>
              <a:rPr lang="cs-CZ" sz="2600" dirty="0"/>
              <a:t> period (PP nebo PBP)</a:t>
            </a:r>
          </a:p>
          <a:p>
            <a:pPr algn="just"/>
            <a:r>
              <a:rPr lang="cs-CZ" sz="2600" dirty="0"/>
              <a:t>udává, za jak dlouho se kumulativní </a:t>
            </a:r>
            <a:r>
              <a:rPr lang="cs-CZ" sz="2600" b="1" dirty="0"/>
              <a:t>součty čistých CF plynoucí v jednotlivých letech životnosti z investice vyrovnají kapitálovým výdajům</a:t>
            </a:r>
            <a:r>
              <a:rPr lang="cs-CZ" sz="2600" dirty="0"/>
              <a:t>. Je-li doba návratnosti kratší než doba životnosti investice, je investice přípustná. </a:t>
            </a:r>
          </a:p>
          <a:p>
            <a:pPr algn="just"/>
            <a:r>
              <a:rPr lang="cs-CZ" sz="2600" dirty="0"/>
              <a:t>Koupím-li stroj na výrobu zmrzliny za 50 000 Kč a každý měsíc vytvořím prodejem zmrzliny zisk (čisté CF) </a:t>
            </a:r>
            <a:br>
              <a:rPr lang="cs-CZ" sz="2600" dirty="0"/>
            </a:br>
            <a:r>
              <a:rPr lang="cs-CZ" sz="2600" dirty="0"/>
              <a:t>2 500 Kč, jaká bude doba návratnosti?</a:t>
            </a:r>
          </a:p>
          <a:p>
            <a:pPr algn="just"/>
            <a:r>
              <a:rPr lang="cs-CZ" sz="2600" dirty="0"/>
              <a:t>Koupím-li si do bytu plynový kotel (s dobou životnosti 10 let) za 70 000 Kč namísto elektrického vytápění a přinese-li mi tato změna měsíční úsporu v nákladech za topení 1 000 Kč, jaká je doba návratnosti?</a:t>
            </a:r>
          </a:p>
        </p:txBody>
      </p:sp>
    </p:spTree>
    <p:extLst>
      <p:ext uri="{BB962C8B-B14F-4D97-AF65-F5344CB8AC3E}">
        <p14:creationId xmlns:p14="http://schemas.microsoft.com/office/powerpoint/2010/main" val="4195520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xfrm>
            <a:off x="2412872" y="529937"/>
            <a:ext cx="8229600" cy="749383"/>
          </a:xfrm>
        </p:spPr>
        <p:txBody>
          <a:bodyPr/>
          <a:lstStyle/>
          <a:p>
            <a:pPr algn="l"/>
            <a:r>
              <a:rPr lang="cs-CZ" sz="4000" b="0" kern="1200" cap="small" dirty="0"/>
              <a:t>Statické metody</a:t>
            </a:r>
          </a:p>
        </p:txBody>
      </p:sp>
      <p:sp>
        <p:nvSpPr>
          <p:cNvPr id="718851" name="Rectangle 3"/>
          <p:cNvSpPr>
            <a:spLocks noGrp="1" noChangeArrowheads="1"/>
          </p:cNvSpPr>
          <p:nvPr>
            <p:ph type="body" sz="half" idx="1"/>
          </p:nvPr>
        </p:nvSpPr>
        <p:spPr>
          <a:xfrm>
            <a:off x="251520" y="1268760"/>
            <a:ext cx="8568952" cy="5040560"/>
          </a:xfrm>
        </p:spPr>
        <p:txBody>
          <a:bodyPr>
            <a:normAutofit/>
          </a:bodyPr>
          <a:lstStyle/>
          <a:p>
            <a:pPr marL="0" indent="0" algn="ctr">
              <a:buNone/>
            </a:pPr>
            <a:r>
              <a:rPr lang="cs-CZ" sz="4300" b="1" dirty="0">
                <a:solidFill>
                  <a:schemeClr val="hlink"/>
                </a:solidFill>
              </a:rPr>
              <a:t>Doba návratnosti investice</a:t>
            </a:r>
            <a:r>
              <a:rPr lang="cs-CZ" sz="4300" dirty="0"/>
              <a:t> </a:t>
            </a:r>
          </a:p>
          <a:p>
            <a:pPr marL="0" indent="0">
              <a:buNone/>
            </a:pPr>
            <a:r>
              <a:rPr lang="cs-CZ" sz="2400" dirty="0">
                <a:cs typeface="Times New Roman" charset="0"/>
              </a:rPr>
              <a:t>Argumenty </a:t>
            </a:r>
            <a:r>
              <a:rPr lang="cs-CZ" sz="2400" u="sng" dirty="0">
                <a:cs typeface="Times New Roman" charset="0"/>
              </a:rPr>
              <a:t>proti</a:t>
            </a:r>
            <a:r>
              <a:rPr lang="cs-CZ" sz="2400" dirty="0">
                <a:cs typeface="Times New Roman" charset="0"/>
              </a:rPr>
              <a:t> používání této poměrně rozšířené metody jsou následující:</a:t>
            </a:r>
            <a:endParaRPr lang="cs-CZ" sz="2400" dirty="0"/>
          </a:p>
          <a:p>
            <a:pPr marL="457200" indent="-457200" algn="just">
              <a:buFont typeface="+mj-lt"/>
              <a:buAutoNum type="alphaLcParenR"/>
            </a:pPr>
            <a:r>
              <a:rPr lang="cs-CZ" sz="2400" dirty="0">
                <a:cs typeface="Times New Roman" charset="0"/>
              </a:rPr>
              <a:t>nebere v úvahu příjmy z investičního projektu, které vznikají po době návratnosti až do konce životnosti</a:t>
            </a:r>
            <a:r>
              <a:rPr lang="cs-CZ" sz="2400" dirty="0"/>
              <a:t> </a:t>
            </a:r>
          </a:p>
          <a:p>
            <a:pPr marL="457200" indent="-457200" algn="just">
              <a:buFont typeface="+mj-lt"/>
              <a:buAutoNum type="alphaLcParenR"/>
            </a:pPr>
            <a:r>
              <a:rPr lang="cs-CZ" sz="2400" dirty="0">
                <a:cs typeface="Times New Roman" charset="0"/>
              </a:rPr>
              <a:t>nebere v úvahu faktor času</a:t>
            </a:r>
          </a:p>
          <a:p>
            <a:pPr marL="457200" indent="-457200" algn="just">
              <a:buFont typeface="+mj-lt"/>
              <a:buAutoNum type="alphaLcParenR"/>
            </a:pPr>
            <a:endParaRPr lang="cs-CZ" sz="2400" dirty="0"/>
          </a:p>
          <a:p>
            <a:pPr marL="800100" lvl="2" indent="0" algn="just">
              <a:buNone/>
            </a:pPr>
            <a:r>
              <a:rPr lang="cs-CZ" dirty="0"/>
              <a:t>Budeme-li diskontovat CF z investice, lze pak metodu chápat jako dynamickou.</a:t>
            </a:r>
          </a:p>
          <a:p>
            <a:pPr marL="457200" indent="-457200" algn="just">
              <a:buFont typeface="+mj-lt"/>
              <a:buAutoNum type="alphaLcParenR"/>
            </a:pPr>
            <a:endParaRPr lang="cs-CZ" sz="2400" dirty="0">
              <a:cs typeface="Times New Roman" charset="0"/>
            </a:endParaRPr>
          </a:p>
        </p:txBody>
      </p:sp>
      <p:cxnSp>
        <p:nvCxnSpPr>
          <p:cNvPr id="3" name="Přímá spojnice se šipkou 2"/>
          <p:cNvCxnSpPr/>
          <p:nvPr/>
        </p:nvCxnSpPr>
        <p:spPr>
          <a:xfrm>
            <a:off x="611560" y="4771783"/>
            <a:ext cx="360040" cy="0"/>
          </a:xfrm>
          <a:prstGeom prst="straightConnector1">
            <a:avLst/>
          </a:prstGeom>
          <a:ln w="31750"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197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3"/>
          <p:cNvSpPr txBox="1">
            <a:spLocks noChangeArrowheads="1"/>
          </p:cNvSpPr>
          <p:nvPr/>
        </p:nvSpPr>
        <p:spPr bwMode="auto">
          <a:xfrm>
            <a:off x="395536" y="1265384"/>
            <a:ext cx="80772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ctr"/>
            <a:r>
              <a:rPr lang="cs-CZ" sz="2800" dirty="0">
                <a:solidFill>
                  <a:schemeClr val="hlink"/>
                </a:solidFill>
                <a:latin typeface="+mn-lt"/>
              </a:rPr>
              <a:t>Doba návratnosti investice</a:t>
            </a:r>
            <a:r>
              <a:rPr lang="cs-CZ" sz="2800" dirty="0">
                <a:latin typeface="+mn-lt"/>
              </a:rPr>
              <a:t> </a:t>
            </a:r>
          </a:p>
          <a:p>
            <a:pPr algn="just"/>
            <a:r>
              <a:rPr lang="cs-CZ" sz="2000" b="0" dirty="0">
                <a:latin typeface="Times New Roman" pitchFamily="18" charset="0"/>
                <a:cs typeface="Times New Roman" pitchFamily="18" charset="0"/>
              </a:rPr>
              <a:t>Doba splacení je takové období, za které tok příjmů přinese hodnotu rovnající se původním nákladům na investici. Metoda doby návratnosti PM se počítá podle vzorce:</a:t>
            </a:r>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r>
              <a:rPr lang="cs-CZ" sz="2000" dirty="0">
                <a:latin typeface="Times New Roman" pitchFamily="18" charset="0"/>
                <a:cs typeface="Times New Roman" pitchFamily="18" charset="0"/>
              </a:rPr>
              <a:t>Čím kratší je doba splacení investice, tím je investice výhodnější. Samozřejmostí pro přijetí investice je, že doba splacení je kratší, než je doba životnosti investice. Nevýhodou této metody je, že nebere v úvahu výnosy po době splacení a časové rozložení výnosů v době splacení.</a:t>
            </a:r>
            <a:r>
              <a:rPr lang="cs-CZ" sz="2000" b="0" dirty="0">
                <a:latin typeface="Times New Roman" pitchFamily="18" charset="0"/>
                <a:cs typeface="Times New Roman" pitchFamily="18" charset="0"/>
              </a:rPr>
              <a:t> </a:t>
            </a:r>
          </a:p>
          <a:p>
            <a:pPr algn="just"/>
            <a:endParaRPr lang="cs-CZ" sz="2000" b="0" dirty="0">
              <a:latin typeface="Times New Roman" pitchFamily="18" charset="0"/>
              <a:cs typeface="Times New Roman" pitchFamily="18" charset="0"/>
            </a:endParaRPr>
          </a:p>
          <a:p>
            <a:pPr algn="just"/>
            <a:r>
              <a:rPr lang="cs-CZ" sz="2000" dirty="0"/>
              <a:t>Budeme-li diskontovat CF z investice, lze pak metodu chápat jako dynamickou.</a:t>
            </a:r>
            <a:endParaRPr lang="cs-CZ" sz="2000" b="0" dirty="0">
              <a:latin typeface="Times New Roman" pitchFamily="18" charset="0"/>
              <a:cs typeface="Times New Roman" pitchFamily="18" charset="0"/>
            </a:endParaRPr>
          </a:p>
          <a:p>
            <a:pPr algn="just"/>
            <a:endParaRPr lang="cs-CZ" sz="2000" b="0" dirty="0">
              <a:latin typeface="Times New Roman" pitchFamily="18" charset="0"/>
            </a:endParaRPr>
          </a:p>
        </p:txBody>
      </p:sp>
      <p:pic>
        <p:nvPicPr>
          <p:cNvPr id="307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336" y="2762864"/>
            <a:ext cx="4382465" cy="103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6" name="Rectangle 2"/>
          <p:cNvSpPr txBox="1">
            <a:spLocks noChangeArrowheads="1"/>
          </p:cNvSpPr>
          <p:nvPr/>
        </p:nvSpPr>
        <p:spPr>
          <a:xfrm>
            <a:off x="395535" y="571502"/>
            <a:ext cx="8229600" cy="833092"/>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cs-CZ" sz="4000" dirty="0">
                <a:solidFill>
                  <a:schemeClr val="tx1"/>
                </a:solidFill>
              </a:rPr>
              <a:t>Statické metody</a:t>
            </a:r>
          </a:p>
        </p:txBody>
      </p:sp>
    </p:spTree>
    <p:extLst>
      <p:ext uri="{BB962C8B-B14F-4D97-AF65-F5344CB8AC3E}">
        <p14:creationId xmlns:p14="http://schemas.microsoft.com/office/powerpoint/2010/main" val="307900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Text Box 3"/>
          <p:cNvSpPr txBox="1">
            <a:spLocks noChangeArrowheads="1"/>
          </p:cNvSpPr>
          <p:nvPr/>
        </p:nvSpPr>
        <p:spPr bwMode="auto">
          <a:xfrm>
            <a:off x="252661" y="1763153"/>
            <a:ext cx="8515350" cy="4770537"/>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a:defRPr>
                <a:solidFill>
                  <a:schemeClr val="tx1"/>
                </a:solidFill>
                <a:latin typeface="Arial" pitchFamily="34" charset="0"/>
              </a:defRPr>
            </a:lvl1pPr>
            <a:lvl2pPr marL="2646363" indent="-457200">
              <a:defRPr>
                <a:solidFill>
                  <a:schemeClr val="tx1"/>
                </a:solidFill>
                <a:latin typeface="Arial" pitchFamily="34" charset="0"/>
              </a:defRPr>
            </a:lvl2pPr>
            <a:lvl3pPr marL="2836863" indent="-457200">
              <a:defRPr>
                <a:solidFill>
                  <a:schemeClr val="tx1"/>
                </a:solidFill>
                <a:latin typeface="Arial" pitchFamily="34" charset="0"/>
              </a:defRPr>
            </a:lvl3pPr>
            <a:lvl4pPr marL="3027363" indent="-457200">
              <a:defRPr>
                <a:solidFill>
                  <a:schemeClr val="tx1"/>
                </a:solidFill>
                <a:latin typeface="Arial" pitchFamily="34" charset="0"/>
              </a:defRPr>
            </a:lvl4pPr>
            <a:lvl5pPr marL="3217863" indent="-457200">
              <a:defRPr>
                <a:solidFill>
                  <a:schemeClr val="tx1"/>
                </a:solidFill>
                <a:latin typeface="Arial" pitchFamily="34" charset="0"/>
              </a:defRPr>
            </a:lvl5pPr>
            <a:lvl6pPr marL="3675063" indent="-457200" fontAlgn="base">
              <a:spcBef>
                <a:spcPct val="0"/>
              </a:spcBef>
              <a:spcAft>
                <a:spcPct val="0"/>
              </a:spcAft>
              <a:defRPr>
                <a:solidFill>
                  <a:schemeClr val="tx1"/>
                </a:solidFill>
                <a:latin typeface="Arial" pitchFamily="34" charset="0"/>
              </a:defRPr>
            </a:lvl6pPr>
            <a:lvl7pPr marL="4132263" indent="-457200" fontAlgn="base">
              <a:spcBef>
                <a:spcPct val="0"/>
              </a:spcBef>
              <a:spcAft>
                <a:spcPct val="0"/>
              </a:spcAft>
              <a:defRPr>
                <a:solidFill>
                  <a:schemeClr val="tx1"/>
                </a:solidFill>
                <a:latin typeface="Arial" pitchFamily="34" charset="0"/>
              </a:defRPr>
            </a:lvl7pPr>
            <a:lvl8pPr marL="4589463" indent="-457200" fontAlgn="base">
              <a:spcBef>
                <a:spcPct val="0"/>
              </a:spcBef>
              <a:spcAft>
                <a:spcPct val="0"/>
              </a:spcAft>
              <a:defRPr>
                <a:solidFill>
                  <a:schemeClr val="tx1"/>
                </a:solidFill>
                <a:latin typeface="Arial" pitchFamily="34" charset="0"/>
              </a:defRPr>
            </a:lvl8pPr>
            <a:lvl9pPr marL="5046663" indent="-457200" fontAlgn="base">
              <a:spcBef>
                <a:spcPct val="0"/>
              </a:spcBef>
              <a:spcAft>
                <a:spcPct val="0"/>
              </a:spcAft>
              <a:defRPr>
                <a:solidFill>
                  <a:schemeClr val="tx1"/>
                </a:solidFill>
                <a:latin typeface="Arial" pitchFamily="34" charset="0"/>
              </a:defRPr>
            </a:lvl9pPr>
          </a:lstStyle>
          <a:p>
            <a:pPr algn="ctr" eaLnBrk="0" hangingPunct="0"/>
            <a:r>
              <a:rPr lang="cs-CZ" sz="2400" b="1" dirty="0">
                <a:solidFill>
                  <a:schemeClr val="accent1">
                    <a:lumMod val="50000"/>
                  </a:schemeClr>
                </a:solidFill>
                <a:latin typeface="Times New Roman" pitchFamily="18" charset="0"/>
              </a:rPr>
              <a:t>Metoda výnosnosti (ziskovosti, rentability) investic</a:t>
            </a:r>
          </a:p>
          <a:p>
            <a:pPr algn="just" eaLnBrk="0" hangingPunct="0"/>
            <a:endParaRPr lang="cs-CZ" sz="2000" dirty="0">
              <a:latin typeface="Times New Roman" pitchFamily="18" charset="0"/>
              <a:cs typeface="Times New Roman" pitchFamily="18" charset="0"/>
            </a:endParaRPr>
          </a:p>
          <a:p>
            <a:pPr algn="just" eaLnBrk="0" hangingPunct="0"/>
            <a:r>
              <a:rPr lang="cs-CZ" sz="2000" dirty="0">
                <a:latin typeface="Times New Roman" pitchFamily="18" charset="0"/>
                <a:cs typeface="Times New Roman" pitchFamily="18" charset="0"/>
              </a:rPr>
              <a:t>Efektem investice je roční zisk. Předpokladem je, že změny v objemu výroby i v nákladech, které investice vyvolá, se promítnou v zisku. Výnosnost investice ROI se počítá podle vzorce:</a:t>
            </a:r>
            <a:endParaRPr lang="cs-CZ" sz="2000" dirty="0">
              <a:latin typeface="Times New Roman" pitchFamily="18" charset="0"/>
            </a:endParaRPr>
          </a:p>
          <a:p>
            <a:pPr algn="just" eaLnBrk="0" hangingPunct="0"/>
            <a:endParaRPr lang="cs-CZ" sz="2000" dirty="0">
              <a:latin typeface="Times New Roman" pitchFamily="18" charset="0"/>
            </a:endParaRPr>
          </a:p>
          <a:p>
            <a:pPr algn="just" eaLnBrk="0" hangingPunct="0"/>
            <a:endParaRPr lang="cs-CZ" sz="2000" dirty="0">
              <a:latin typeface="Times New Roman" pitchFamily="18" charset="0"/>
            </a:endParaRPr>
          </a:p>
          <a:p>
            <a:pPr algn="just" eaLnBrk="0" hangingPunct="0"/>
            <a:endParaRPr lang="cs-CZ" sz="2000" dirty="0">
              <a:latin typeface="Times New Roman" pitchFamily="18" charset="0"/>
            </a:endParaRPr>
          </a:p>
          <a:p>
            <a:pPr algn="just" eaLnBrk="0" hangingPunct="0"/>
            <a:r>
              <a:rPr lang="cs-CZ" sz="2000" dirty="0" err="1">
                <a:latin typeface="Times New Roman" pitchFamily="18" charset="0"/>
                <a:cs typeface="Times New Roman" pitchFamily="18" charset="0"/>
              </a:rPr>
              <a:t>Z</a:t>
            </a:r>
            <a:r>
              <a:rPr lang="cs-CZ" sz="2000" baseline="-30000" dirty="0" err="1">
                <a:latin typeface="Times New Roman" pitchFamily="18" charset="0"/>
                <a:cs typeface="Times New Roman" pitchFamily="18" charset="0"/>
              </a:rPr>
              <a:t>r</a:t>
            </a:r>
            <a:r>
              <a:rPr lang="cs-CZ" sz="2000" baseline="-30000" dirty="0">
                <a:latin typeface="Times New Roman" pitchFamily="18" charset="0"/>
                <a:cs typeface="Times New Roman" pitchFamily="18" charset="0"/>
              </a:rPr>
              <a:t> </a:t>
            </a:r>
            <a:r>
              <a:rPr lang="cs-CZ" sz="2000" dirty="0">
                <a:latin typeface="Times New Roman" pitchFamily="18" charset="0"/>
                <a:cs typeface="Times New Roman" pitchFamily="18" charset="0"/>
              </a:rPr>
              <a:t>	= průměrný čistý roční zisk plynoucí z investice</a:t>
            </a:r>
          </a:p>
          <a:p>
            <a:pPr algn="just" eaLnBrk="0" hangingPunct="0"/>
            <a:r>
              <a:rPr lang="cs-CZ" sz="2000" dirty="0">
                <a:latin typeface="Times New Roman" pitchFamily="18" charset="0"/>
                <a:cs typeface="Times New Roman" pitchFamily="18" charset="0"/>
              </a:rPr>
              <a:t>IN 	= investiční náklady (výdaje)</a:t>
            </a:r>
          </a:p>
          <a:p>
            <a:pPr algn="just" eaLnBrk="0" hangingPunct="0"/>
            <a:r>
              <a:rPr lang="cs-CZ" sz="2000" b="1" dirty="0">
                <a:latin typeface="Times New Roman" pitchFamily="18" charset="0"/>
                <a:cs typeface="Times New Roman" pitchFamily="18" charset="0"/>
              </a:rPr>
              <a:t> </a:t>
            </a:r>
          </a:p>
          <a:p>
            <a:pPr algn="just" eaLnBrk="0" hangingPunct="0"/>
            <a:r>
              <a:rPr lang="cs-CZ" sz="2000" b="1" dirty="0">
                <a:latin typeface="Times New Roman" pitchFamily="18" charset="0"/>
                <a:cs typeface="Times New Roman" pitchFamily="18" charset="0"/>
              </a:rPr>
              <a:t>Touto metodou je možno srovnávat projekty s různou dobou životnosti a s různou výší investičních nákladů a objemem výroby, protože čitatel vzorce obsahuje průměrný roční zisk.</a:t>
            </a:r>
          </a:p>
          <a:p>
            <a:pPr algn="just" eaLnBrk="0" hangingPunct="0"/>
            <a:endParaRPr lang="cs-CZ" sz="2000" b="1" dirty="0">
              <a:latin typeface="Times New Roman" pitchFamily="18" charset="0"/>
            </a:endParaRPr>
          </a:p>
        </p:txBody>
      </p:sp>
      <p:pic>
        <p:nvPicPr>
          <p:cNvPr id="245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617" y="3041466"/>
            <a:ext cx="1849438" cy="1284288"/>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141012" y="829650"/>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cs-CZ" sz="4000" dirty="0">
                <a:solidFill>
                  <a:schemeClr val="tx1"/>
                </a:solidFill>
              </a:rPr>
              <a:t>Statické metody</a:t>
            </a:r>
          </a:p>
        </p:txBody>
      </p:sp>
    </p:spTree>
    <p:extLst>
      <p:ext uri="{BB962C8B-B14F-4D97-AF65-F5344CB8AC3E}">
        <p14:creationId xmlns:p14="http://schemas.microsoft.com/office/powerpoint/2010/main" val="390082887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467544" y="756560"/>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ctr"/>
            <a:r>
              <a:rPr lang="cs-CZ" i="1" u="sng" dirty="0">
                <a:latin typeface="Times New Roman" pitchFamily="18" charset="0"/>
              </a:rPr>
              <a:t>Výpočet současné hodnoty očekávaných peněžních příjmů (cash </a:t>
            </a:r>
            <a:r>
              <a:rPr lang="cs-CZ" i="1" u="sng" dirty="0" err="1">
                <a:latin typeface="Times New Roman" pitchFamily="18" charset="0"/>
              </a:rPr>
              <a:t>flow</a:t>
            </a:r>
            <a:r>
              <a:rPr lang="cs-CZ" i="1" u="sng" dirty="0">
                <a:latin typeface="Times New Roman" pitchFamily="18" charset="0"/>
              </a:rPr>
              <a:t>)</a:t>
            </a:r>
          </a:p>
        </p:txBody>
      </p:sp>
      <p:sp>
        <p:nvSpPr>
          <p:cNvPr id="25604" name="Text Box 3"/>
          <p:cNvSpPr txBox="1">
            <a:spLocks noChangeArrowheads="1"/>
          </p:cNvSpPr>
          <p:nvPr/>
        </p:nvSpPr>
        <p:spPr bwMode="auto">
          <a:xfrm>
            <a:off x="320986" y="1628800"/>
            <a:ext cx="8317681"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sz="2000" b="0" dirty="0">
                <a:latin typeface="Times New Roman" pitchFamily="18" charset="0"/>
                <a:cs typeface="Times New Roman" pitchFamily="18" charset="0"/>
              </a:rPr>
              <a:t>Jelikož očekávané příjmy z investice plynou po řadu let a jelikož v ekonomickém životě působí tzv. faktor času (který způsobuje, že hodnota dnešní peněžní jednotky je cennější než hodnota peněžní jednotky v budoucnu), znamená to, že hodnota peněz se mění a musíme peněžní příjmy přepočítat na stejnou časovou bázi, tedy rok pořízení investice. Vzorec pro </a:t>
            </a:r>
            <a:r>
              <a:rPr lang="cs-CZ" sz="2000" b="0" i="1" dirty="0">
                <a:latin typeface="Times New Roman" pitchFamily="18" charset="0"/>
                <a:cs typeface="Times New Roman" pitchFamily="18" charset="0"/>
              </a:rPr>
              <a:t>současnou hodnotu očekávaných peněžních příjmů</a:t>
            </a:r>
            <a:r>
              <a:rPr lang="cs-CZ" sz="2000" b="0" dirty="0">
                <a:latin typeface="Times New Roman" pitchFamily="18" charset="0"/>
                <a:cs typeface="Times New Roman" pitchFamily="18" charset="0"/>
              </a:rPr>
              <a:t> je následující:</a:t>
            </a:r>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r>
              <a:rPr lang="cs-CZ" sz="2000" b="0" dirty="0">
                <a:latin typeface="Times New Roman" pitchFamily="18" charset="0"/>
                <a:cs typeface="Times New Roman" pitchFamily="18" charset="0"/>
              </a:rPr>
              <a:t>SHCF </a:t>
            </a:r>
            <a:r>
              <a:rPr lang="cs-CZ" sz="2000" dirty="0">
                <a:latin typeface="Times New Roman" pitchFamily="18" charset="0"/>
                <a:cs typeface="Times New Roman" pitchFamily="18" charset="0"/>
              </a:rPr>
              <a:t>	= </a:t>
            </a:r>
            <a:r>
              <a:rPr lang="cs-CZ" sz="2000" b="0" dirty="0">
                <a:latin typeface="Times New Roman" pitchFamily="18" charset="0"/>
                <a:cs typeface="Times New Roman" pitchFamily="18" charset="0"/>
              </a:rPr>
              <a:t>současná hodnota cash </a:t>
            </a:r>
            <a:r>
              <a:rPr lang="cs-CZ" sz="2000" b="0" dirty="0" err="1">
                <a:latin typeface="Times New Roman" pitchFamily="18" charset="0"/>
                <a:cs typeface="Times New Roman" pitchFamily="18" charset="0"/>
              </a:rPr>
              <a:t>flow</a:t>
            </a:r>
            <a:r>
              <a:rPr lang="cs-CZ" sz="2000" b="0" dirty="0">
                <a:latin typeface="Times New Roman" pitchFamily="18" charset="0"/>
                <a:cs typeface="Times New Roman" pitchFamily="18" charset="0"/>
              </a:rPr>
              <a:t> v období t (1 až n)</a:t>
            </a:r>
          </a:p>
          <a:p>
            <a:pPr algn="just"/>
            <a:r>
              <a:rPr lang="cs-CZ" sz="2000" b="0" dirty="0" err="1">
                <a:latin typeface="Times New Roman" pitchFamily="18" charset="0"/>
                <a:cs typeface="Times New Roman" pitchFamily="18" charset="0"/>
              </a:rPr>
              <a:t>CF</a:t>
            </a:r>
            <a:r>
              <a:rPr lang="cs-CZ" sz="2000" b="0" baseline="-30000" dirty="0" err="1">
                <a:latin typeface="Times New Roman" pitchFamily="18" charset="0"/>
                <a:cs typeface="Times New Roman" pitchFamily="18" charset="0"/>
              </a:rPr>
              <a:t>t</a:t>
            </a:r>
            <a:r>
              <a:rPr lang="cs-CZ" sz="2000" b="0" baseline="-30000" dirty="0">
                <a:latin typeface="Times New Roman" pitchFamily="18" charset="0"/>
                <a:cs typeface="Times New Roman" pitchFamily="18" charset="0"/>
              </a:rPr>
              <a:t> </a:t>
            </a:r>
            <a:r>
              <a:rPr lang="cs-CZ" sz="2000" b="0" dirty="0">
                <a:latin typeface="Times New Roman" pitchFamily="18" charset="0"/>
                <a:cs typeface="Times New Roman" pitchFamily="18" charset="0"/>
              </a:rPr>
              <a:t>	</a:t>
            </a:r>
            <a:r>
              <a:rPr lang="cs-CZ" sz="2000" dirty="0">
                <a:latin typeface="Times New Roman" pitchFamily="18" charset="0"/>
                <a:cs typeface="Times New Roman" pitchFamily="18" charset="0"/>
              </a:rPr>
              <a:t>= </a:t>
            </a:r>
            <a:r>
              <a:rPr lang="cs-CZ" sz="2000" b="0" dirty="0">
                <a:latin typeface="Times New Roman" pitchFamily="18" charset="0"/>
                <a:cs typeface="Times New Roman" pitchFamily="18" charset="0"/>
              </a:rPr>
              <a:t>očekávaná hodnota cash </a:t>
            </a:r>
            <a:r>
              <a:rPr lang="cs-CZ" sz="2000" b="0" dirty="0" err="1">
                <a:latin typeface="Times New Roman" pitchFamily="18" charset="0"/>
                <a:cs typeface="Times New Roman" pitchFamily="18" charset="0"/>
              </a:rPr>
              <a:t>flow</a:t>
            </a:r>
            <a:r>
              <a:rPr lang="cs-CZ" sz="2000" b="0" dirty="0">
                <a:latin typeface="Times New Roman" pitchFamily="18" charset="0"/>
                <a:cs typeface="Times New Roman" pitchFamily="18" charset="0"/>
              </a:rPr>
              <a:t> v období t</a:t>
            </a:r>
          </a:p>
          <a:p>
            <a:pPr algn="just"/>
            <a:r>
              <a:rPr lang="cs-CZ" sz="2000" b="0" dirty="0">
                <a:latin typeface="Times New Roman" pitchFamily="18" charset="0"/>
                <a:cs typeface="Times New Roman" pitchFamily="18" charset="0"/>
              </a:rPr>
              <a:t>k 	</a:t>
            </a:r>
            <a:r>
              <a:rPr lang="cs-CZ" sz="2000" dirty="0">
                <a:latin typeface="Times New Roman" pitchFamily="18" charset="0"/>
                <a:cs typeface="Times New Roman" pitchFamily="18" charset="0"/>
              </a:rPr>
              <a:t>= </a:t>
            </a:r>
            <a:r>
              <a:rPr lang="cs-CZ" sz="2000" b="0" dirty="0">
                <a:latin typeface="Times New Roman" pitchFamily="18" charset="0"/>
                <a:cs typeface="Times New Roman" pitchFamily="18" charset="0"/>
              </a:rPr>
              <a:t>míra kapitálových nákladů na investici</a:t>
            </a:r>
          </a:p>
          <a:p>
            <a:pPr algn="just"/>
            <a:r>
              <a:rPr lang="cs-CZ" sz="2000" b="0" dirty="0">
                <a:latin typeface="Times New Roman" pitchFamily="18" charset="0"/>
                <a:cs typeface="Times New Roman" pitchFamily="18" charset="0"/>
              </a:rPr>
              <a:t>n 	</a:t>
            </a:r>
            <a:r>
              <a:rPr lang="cs-CZ" sz="2000" dirty="0">
                <a:latin typeface="Times New Roman" pitchFamily="18" charset="0"/>
                <a:cs typeface="Times New Roman" pitchFamily="18" charset="0"/>
              </a:rPr>
              <a:t>= </a:t>
            </a:r>
            <a:r>
              <a:rPr lang="cs-CZ" sz="2000" b="0" dirty="0">
                <a:latin typeface="Times New Roman" pitchFamily="18" charset="0"/>
                <a:cs typeface="Times New Roman" pitchFamily="18" charset="0"/>
              </a:rPr>
              <a:t>očekávaná životnost investice v letech</a:t>
            </a: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dirty="0">
              <a:latin typeface="Times New Roman" pitchFamily="18" charset="0"/>
            </a:endParaRPr>
          </a:p>
        </p:txBody>
      </p:sp>
      <p:pic>
        <p:nvPicPr>
          <p:cNvPr id="2560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802402"/>
            <a:ext cx="6408712" cy="8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6" name="Rectangle 2"/>
          <p:cNvSpPr txBox="1">
            <a:spLocks noChangeArrowheads="1"/>
          </p:cNvSpPr>
          <p:nvPr/>
        </p:nvSpPr>
        <p:spPr>
          <a:xfrm>
            <a:off x="4378751" y="164439"/>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sz="3200" b="1" dirty="0">
                <a:solidFill>
                  <a:schemeClr val="tx1"/>
                </a:solidFill>
              </a:rPr>
              <a:t>Dynamické metody</a:t>
            </a:r>
          </a:p>
        </p:txBody>
      </p:sp>
    </p:spTree>
    <p:extLst>
      <p:ext uri="{BB962C8B-B14F-4D97-AF65-F5344CB8AC3E}">
        <p14:creationId xmlns:p14="http://schemas.microsoft.com/office/powerpoint/2010/main" val="71772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970182" y="503326"/>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latin typeface="Times New Roman" pitchFamily="18" charset="0"/>
              </a:rPr>
              <a:t>Makroekonomické pojetí investic </a:t>
            </a:r>
          </a:p>
        </p:txBody>
      </p:sp>
      <p:sp>
        <p:nvSpPr>
          <p:cNvPr id="7172" name="Text Box 8"/>
          <p:cNvSpPr txBox="1">
            <a:spLocks noChangeArrowheads="1"/>
          </p:cNvSpPr>
          <p:nvPr/>
        </p:nvSpPr>
        <p:spPr bwMode="auto">
          <a:xfrm>
            <a:off x="484282" y="1101577"/>
            <a:ext cx="8077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dirty="0">
                <a:latin typeface="Times New Roman" pitchFamily="18" charset="0"/>
                <a:cs typeface="Times New Roman" pitchFamily="18" charset="0"/>
              </a:rPr>
              <a:t>Investice se ve svém nejširším pojetí v ekonomické teorii většinou charakterizují jako ekonomická činnost, při níž se subjekt (stát, podnik, jednotlivec) vzdává své současné spotřeby s cílem zvýšení produkce statků v budoucnosti.</a:t>
            </a:r>
            <a:r>
              <a:rPr lang="cs-CZ" dirty="0">
                <a:latin typeface="Times New Roman" pitchFamily="18" charset="0"/>
              </a:rPr>
              <a:t> </a:t>
            </a:r>
          </a:p>
        </p:txBody>
      </p:sp>
      <p:sp>
        <p:nvSpPr>
          <p:cNvPr id="7173" name="Text Box 9"/>
          <p:cNvSpPr txBox="1">
            <a:spLocks noChangeArrowheads="1"/>
          </p:cNvSpPr>
          <p:nvPr/>
        </p:nvSpPr>
        <p:spPr bwMode="auto">
          <a:xfrm>
            <a:off x="459554" y="2654152"/>
            <a:ext cx="8216902"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dirty="0">
                <a:latin typeface="Times New Roman" pitchFamily="18" charset="0"/>
              </a:rPr>
              <a:t>Hrubé investice</a:t>
            </a:r>
            <a:r>
              <a:rPr lang="cs-CZ" b="0" dirty="0">
                <a:latin typeface="Times New Roman" pitchFamily="18" charset="0"/>
              </a:rPr>
              <a:t>: tvoří celková částka nových investičních statků (</a:t>
            </a:r>
            <a:r>
              <a:rPr lang="cs-CZ" b="0" dirty="0" err="1">
                <a:latin typeface="Times New Roman" pitchFamily="18" charset="0"/>
              </a:rPr>
              <a:t>tj.budov</a:t>
            </a:r>
            <a:r>
              <a:rPr lang="cs-CZ" b="0" dirty="0">
                <a:latin typeface="Times New Roman" pitchFamily="18" charset="0"/>
              </a:rPr>
              <a:t>, strojů, hmotných zásob), přidaná k existujícím </a:t>
            </a:r>
            <a:r>
              <a:rPr lang="cs-CZ" b="0" dirty="0" err="1">
                <a:latin typeface="Times New Roman" pitchFamily="18" charset="0"/>
              </a:rPr>
              <a:t>inv</a:t>
            </a:r>
            <a:r>
              <a:rPr lang="cs-CZ" b="0" dirty="0">
                <a:latin typeface="Times New Roman" pitchFamily="18" charset="0"/>
              </a:rPr>
              <a:t>. statkům v ekonomice za určité období.</a:t>
            </a:r>
          </a:p>
          <a:p>
            <a:r>
              <a:rPr lang="cs-CZ" dirty="0">
                <a:latin typeface="Times New Roman" pitchFamily="18" charset="0"/>
              </a:rPr>
              <a:t>Čisté investice</a:t>
            </a:r>
            <a:r>
              <a:rPr lang="cs-CZ" b="0" dirty="0">
                <a:latin typeface="Times New Roman" pitchFamily="18" charset="0"/>
              </a:rPr>
              <a:t>: jsou to hrubé investice snížené o opotřebovaný majetek (finančně o odpisy).</a:t>
            </a:r>
            <a:r>
              <a:rPr lang="cs-CZ" sz="2000" b="0" dirty="0">
                <a:latin typeface="Times New Roman" pitchFamily="18" charset="0"/>
                <a:cs typeface="Times New Roman" pitchFamily="18" charset="0"/>
              </a:rPr>
              <a:t>	</a:t>
            </a:r>
          </a:p>
          <a:p>
            <a:endParaRPr lang="cs-CZ" sz="2000" b="0" dirty="0">
              <a:latin typeface="Times New Roman" pitchFamily="18" charset="0"/>
              <a:cs typeface="Times New Roman" pitchFamily="18" charset="0"/>
            </a:endParaRPr>
          </a:p>
          <a:p>
            <a:r>
              <a:rPr lang="cs-CZ" sz="2200" b="0" dirty="0">
                <a:latin typeface="Times New Roman" pitchFamily="18" charset="0"/>
                <a:cs typeface="Times New Roman" pitchFamily="18" charset="0"/>
              </a:rPr>
              <a:t>Investice sice </a:t>
            </a:r>
            <a:r>
              <a:rPr lang="cs-CZ" sz="2200" dirty="0">
                <a:latin typeface="Times New Roman" pitchFamily="18" charset="0"/>
                <a:cs typeface="Times New Roman" pitchFamily="18" charset="0"/>
              </a:rPr>
              <a:t>snižují momentální spotřebu</a:t>
            </a:r>
            <a:r>
              <a:rPr lang="cs-CZ" sz="2200" b="0" dirty="0">
                <a:latin typeface="Times New Roman" pitchFamily="18" charset="0"/>
                <a:cs typeface="Times New Roman" pitchFamily="18" charset="0"/>
              </a:rPr>
              <a:t>, ale současně </a:t>
            </a:r>
            <a:r>
              <a:rPr lang="cs-CZ" sz="2200" dirty="0">
                <a:latin typeface="Times New Roman" pitchFamily="18" charset="0"/>
                <a:cs typeface="Times New Roman" pitchFamily="18" charset="0"/>
              </a:rPr>
              <a:t>zvyšují poptávku</a:t>
            </a:r>
            <a:r>
              <a:rPr lang="cs-CZ" sz="2200" b="0" dirty="0">
                <a:latin typeface="Times New Roman" pitchFamily="18" charset="0"/>
                <a:cs typeface="Times New Roman" pitchFamily="18" charset="0"/>
              </a:rPr>
              <a:t> (nejprve po </a:t>
            </a:r>
            <a:r>
              <a:rPr lang="cs-CZ" sz="2200" b="0" dirty="0" err="1">
                <a:latin typeface="Times New Roman" pitchFamily="18" charset="0"/>
                <a:cs typeface="Times New Roman" pitchFamily="18" charset="0"/>
              </a:rPr>
              <a:t>inv</a:t>
            </a:r>
            <a:r>
              <a:rPr lang="cs-CZ" sz="2200" b="0" dirty="0">
                <a:latin typeface="Times New Roman" pitchFamily="18" charset="0"/>
                <a:cs typeface="Times New Roman" pitchFamily="18" charset="0"/>
              </a:rPr>
              <a:t>. statcích následně po spotřebních předmětech), tím i výrobu a zaměstnanost a </a:t>
            </a:r>
            <a:r>
              <a:rPr lang="cs-CZ" sz="2200" dirty="0">
                <a:latin typeface="Times New Roman" pitchFamily="18" charset="0"/>
                <a:cs typeface="Times New Roman" pitchFamily="18" charset="0"/>
              </a:rPr>
              <a:t>jsou tak zdrojem dlouhodobého ekonomického růstu celé společnosti.</a:t>
            </a:r>
          </a:p>
          <a:p>
            <a:r>
              <a:rPr lang="cs-CZ" sz="2000" b="0" dirty="0">
                <a:latin typeface="Times New Roman" pitchFamily="18" charset="0"/>
                <a:cs typeface="Times New Roman" pitchFamily="18" charset="0"/>
              </a:rPr>
              <a:t>	            		 </a:t>
            </a:r>
          </a:p>
        </p:txBody>
      </p:sp>
    </p:spTree>
    <p:extLst>
      <p:ext uri="{BB962C8B-B14F-4D97-AF65-F5344CB8AC3E}">
        <p14:creationId xmlns:p14="http://schemas.microsoft.com/office/powerpoint/2010/main" val="1628742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Zástupný symbol pro číslo snímku 6"/>
          <p:cNvSpPr>
            <a:spLocks noGrp="1"/>
          </p:cNvSpPr>
          <p:nvPr>
            <p:ph type="sldNum" sz="quarter" idx="12"/>
          </p:nvPr>
        </p:nvSpPr>
        <p:spPr/>
        <p:txBody>
          <a:bodyPr/>
          <a:lstStyle/>
          <a:p>
            <a:fld id="{591BC16D-ADDD-47E5-842A-CB61A24E279A}" type="slidenum">
              <a:rPr lang="cs-CZ"/>
              <a:pPr/>
              <a:t>60</a:t>
            </a:fld>
            <a:endParaRPr lang="cs-CZ"/>
          </a:p>
        </p:txBody>
      </p:sp>
      <p:sp>
        <p:nvSpPr>
          <p:cNvPr id="66563" name="Rectangle 3"/>
          <p:cNvSpPr>
            <a:spLocks noGrp="1" noChangeArrowheads="1"/>
          </p:cNvSpPr>
          <p:nvPr>
            <p:ph type="body" sz="half" idx="1"/>
          </p:nvPr>
        </p:nvSpPr>
        <p:spPr>
          <a:xfrm>
            <a:off x="319390" y="1838217"/>
            <a:ext cx="8500760" cy="1576029"/>
          </a:xfrm>
        </p:spPr>
        <p:txBody>
          <a:bodyPr>
            <a:normAutofit/>
          </a:bodyPr>
          <a:lstStyle/>
          <a:p>
            <a:r>
              <a:rPr lang="cs-CZ" sz="1800" b="1" dirty="0"/>
              <a:t>Uvažujte s investičními variantami A </a:t>
            </a:r>
            <a:r>
              <a:rPr lang="cs-CZ" sz="1800" b="1" dirty="0" err="1"/>
              <a:t>a</a:t>
            </a:r>
            <a:r>
              <a:rPr lang="cs-CZ" sz="1800" b="1" dirty="0"/>
              <a:t> B, které mají stejný počáteční kapitálový výdaj 1 mil. Kč, liší se pouze rozložením peněžních toků (viz. tabulka). Zhodnoťte obě varianty jak z pohledu času, tak z pohledu čisté současné hodnoty, kterou varianty přinášejí.</a:t>
            </a:r>
          </a:p>
        </p:txBody>
      </p:sp>
      <p:graphicFrame>
        <p:nvGraphicFramePr>
          <p:cNvPr id="66564" name="Group 4"/>
          <p:cNvGraphicFramePr>
            <a:graphicFrameLocks noGrp="1"/>
          </p:cNvGraphicFramePr>
          <p:nvPr>
            <p:ph sz="half" idx="2"/>
            <p:extLst>
              <p:ext uri="{D42A27DB-BD31-4B8C-83A1-F6EECF244321}">
                <p14:modId xmlns:p14="http://schemas.microsoft.com/office/powerpoint/2010/main" val="1347544510"/>
              </p:ext>
            </p:extLst>
          </p:nvPr>
        </p:nvGraphicFramePr>
        <p:xfrm>
          <a:off x="489556" y="3309201"/>
          <a:ext cx="8424862" cy="2447926"/>
        </p:xfrm>
        <a:graphic>
          <a:graphicData uri="http://schemas.openxmlformats.org/drawingml/2006/table">
            <a:tbl>
              <a:tblPr/>
              <a:tblGrid>
                <a:gridCol w="985837">
                  <a:extLst>
                    <a:ext uri="{9D8B030D-6E8A-4147-A177-3AD203B41FA5}">
                      <a16:colId xmlns:a16="http://schemas.microsoft.com/office/drawing/2014/main" val="20000"/>
                    </a:ext>
                  </a:extLst>
                </a:gridCol>
                <a:gridCol w="1254125">
                  <a:extLst>
                    <a:ext uri="{9D8B030D-6E8A-4147-A177-3AD203B41FA5}">
                      <a16:colId xmlns:a16="http://schemas.microsoft.com/office/drawing/2014/main" val="20001"/>
                    </a:ext>
                  </a:extLst>
                </a:gridCol>
                <a:gridCol w="985838">
                  <a:extLst>
                    <a:ext uri="{9D8B030D-6E8A-4147-A177-3AD203B41FA5}">
                      <a16:colId xmlns:a16="http://schemas.microsoft.com/office/drawing/2014/main" val="20002"/>
                    </a:ext>
                  </a:extLst>
                </a:gridCol>
                <a:gridCol w="987425">
                  <a:extLst>
                    <a:ext uri="{9D8B030D-6E8A-4147-A177-3AD203B41FA5}">
                      <a16:colId xmlns:a16="http://schemas.microsoft.com/office/drawing/2014/main" val="20003"/>
                    </a:ext>
                  </a:extLst>
                </a:gridCol>
                <a:gridCol w="985837">
                  <a:extLst>
                    <a:ext uri="{9D8B030D-6E8A-4147-A177-3AD203B41FA5}">
                      <a16:colId xmlns:a16="http://schemas.microsoft.com/office/drawing/2014/main" val="20004"/>
                    </a:ext>
                  </a:extLst>
                </a:gridCol>
                <a:gridCol w="985838">
                  <a:extLst>
                    <a:ext uri="{9D8B030D-6E8A-4147-A177-3AD203B41FA5}">
                      <a16:colId xmlns:a16="http://schemas.microsoft.com/office/drawing/2014/main" val="20005"/>
                    </a:ext>
                  </a:extLst>
                </a:gridCol>
                <a:gridCol w="985837">
                  <a:extLst>
                    <a:ext uri="{9D8B030D-6E8A-4147-A177-3AD203B41FA5}">
                      <a16:colId xmlns:a16="http://schemas.microsoft.com/office/drawing/2014/main" val="20006"/>
                    </a:ext>
                  </a:extLst>
                </a:gridCol>
                <a:gridCol w="1254125">
                  <a:extLst>
                    <a:ext uri="{9D8B030D-6E8A-4147-A177-3AD203B41FA5}">
                      <a16:colId xmlns:a16="http://schemas.microsoft.com/office/drawing/2014/main" val="20007"/>
                    </a:ext>
                  </a:extLst>
                </a:gridCol>
              </a:tblGrid>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 </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5</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 CF</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5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CF A</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DCF A</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CF B</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500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DCF B</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Text Box 2"/>
          <p:cNvSpPr txBox="1">
            <a:spLocks noChangeArrowheads="1"/>
          </p:cNvSpPr>
          <p:nvPr/>
        </p:nvSpPr>
        <p:spPr bwMode="auto">
          <a:xfrm>
            <a:off x="762000" y="901282"/>
            <a:ext cx="8382000" cy="830997"/>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cs-CZ" sz="2400" b="1" dirty="0">
                <a:latin typeface="Times New Roman" pitchFamily="18" charset="0"/>
              </a:rPr>
              <a:t>Výpočet současné hodnoty očekávaných peněžních příjmů (cash </a:t>
            </a:r>
            <a:r>
              <a:rPr lang="cs-CZ" sz="2400" b="1" dirty="0" err="1">
                <a:latin typeface="Times New Roman" pitchFamily="18" charset="0"/>
              </a:rPr>
              <a:t>flow</a:t>
            </a:r>
            <a:r>
              <a:rPr lang="cs-CZ" sz="2400" b="1" dirty="0">
                <a:latin typeface="Times New Roman" pitchFamily="18" charset="0"/>
              </a:rPr>
              <a:t>) – Ukázka</a:t>
            </a:r>
          </a:p>
        </p:txBody>
      </p:sp>
    </p:spTree>
    <p:extLst>
      <p:ext uri="{BB962C8B-B14F-4D97-AF65-F5344CB8AC3E}">
        <p14:creationId xmlns:p14="http://schemas.microsoft.com/office/powerpoint/2010/main" val="50643114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Zástupný symbol pro číslo snímku 6"/>
          <p:cNvSpPr>
            <a:spLocks noGrp="1"/>
          </p:cNvSpPr>
          <p:nvPr>
            <p:ph type="sldNum" sz="quarter" idx="12"/>
          </p:nvPr>
        </p:nvSpPr>
        <p:spPr/>
        <p:txBody>
          <a:bodyPr/>
          <a:lstStyle/>
          <a:p>
            <a:fld id="{591BC16D-ADDD-47E5-842A-CB61A24E279A}" type="slidenum">
              <a:rPr lang="cs-CZ"/>
              <a:pPr/>
              <a:t>61</a:t>
            </a:fld>
            <a:endParaRPr lang="cs-CZ"/>
          </a:p>
        </p:txBody>
      </p:sp>
      <p:sp>
        <p:nvSpPr>
          <p:cNvPr id="66563" name="Rectangle 3"/>
          <p:cNvSpPr>
            <a:spLocks noGrp="1" noChangeArrowheads="1"/>
          </p:cNvSpPr>
          <p:nvPr>
            <p:ph type="body" sz="half" idx="1"/>
          </p:nvPr>
        </p:nvSpPr>
        <p:spPr>
          <a:xfrm>
            <a:off x="204768" y="1468617"/>
            <a:ext cx="8500760" cy="1576029"/>
          </a:xfrm>
        </p:spPr>
        <p:txBody>
          <a:bodyPr>
            <a:normAutofit/>
          </a:bodyPr>
          <a:lstStyle/>
          <a:p>
            <a:r>
              <a:rPr lang="cs-CZ" sz="1800" b="1" dirty="0"/>
              <a:t>Uvažujte s investičními variantami A </a:t>
            </a:r>
            <a:r>
              <a:rPr lang="cs-CZ" sz="1800" b="1" dirty="0" err="1"/>
              <a:t>a</a:t>
            </a:r>
            <a:r>
              <a:rPr lang="cs-CZ" sz="1800" b="1" dirty="0"/>
              <a:t> B, které mají stejný počáteční kapitálový výdaj 1 mil. Kč, liší se pouze rozložením peněžních toků (viz. tabulka). Zhodnoťte obě varianty jak z pohledu času, tak z pohledu čisté současné hodnoty, kterou varianty přinášejí.</a:t>
            </a:r>
          </a:p>
        </p:txBody>
      </p:sp>
      <p:graphicFrame>
        <p:nvGraphicFramePr>
          <p:cNvPr id="66564" name="Group 4"/>
          <p:cNvGraphicFramePr>
            <a:graphicFrameLocks noGrp="1"/>
          </p:cNvGraphicFramePr>
          <p:nvPr>
            <p:ph sz="half" idx="2"/>
            <p:extLst>
              <p:ext uri="{D42A27DB-BD31-4B8C-83A1-F6EECF244321}">
                <p14:modId xmlns:p14="http://schemas.microsoft.com/office/powerpoint/2010/main" val="3104090173"/>
              </p:ext>
            </p:extLst>
          </p:nvPr>
        </p:nvGraphicFramePr>
        <p:xfrm>
          <a:off x="395288" y="2781300"/>
          <a:ext cx="8424862" cy="2439331"/>
        </p:xfrm>
        <a:graphic>
          <a:graphicData uri="http://schemas.openxmlformats.org/drawingml/2006/table">
            <a:tbl>
              <a:tblPr/>
              <a:tblGrid>
                <a:gridCol w="985837">
                  <a:extLst>
                    <a:ext uri="{9D8B030D-6E8A-4147-A177-3AD203B41FA5}">
                      <a16:colId xmlns:a16="http://schemas.microsoft.com/office/drawing/2014/main" val="20000"/>
                    </a:ext>
                  </a:extLst>
                </a:gridCol>
                <a:gridCol w="1254125">
                  <a:extLst>
                    <a:ext uri="{9D8B030D-6E8A-4147-A177-3AD203B41FA5}">
                      <a16:colId xmlns:a16="http://schemas.microsoft.com/office/drawing/2014/main" val="20001"/>
                    </a:ext>
                  </a:extLst>
                </a:gridCol>
                <a:gridCol w="1290364">
                  <a:extLst>
                    <a:ext uri="{9D8B030D-6E8A-4147-A177-3AD203B41FA5}">
                      <a16:colId xmlns:a16="http://schemas.microsoft.com/office/drawing/2014/main" val="20002"/>
                    </a:ext>
                  </a:extLst>
                </a:gridCol>
                <a:gridCol w="682899">
                  <a:extLst>
                    <a:ext uri="{9D8B030D-6E8A-4147-A177-3AD203B41FA5}">
                      <a16:colId xmlns:a16="http://schemas.microsoft.com/office/drawing/2014/main" val="20003"/>
                    </a:ext>
                  </a:extLst>
                </a:gridCol>
                <a:gridCol w="985837">
                  <a:extLst>
                    <a:ext uri="{9D8B030D-6E8A-4147-A177-3AD203B41FA5}">
                      <a16:colId xmlns:a16="http://schemas.microsoft.com/office/drawing/2014/main" val="20004"/>
                    </a:ext>
                  </a:extLst>
                </a:gridCol>
                <a:gridCol w="743388">
                  <a:extLst>
                    <a:ext uri="{9D8B030D-6E8A-4147-A177-3AD203B41FA5}">
                      <a16:colId xmlns:a16="http://schemas.microsoft.com/office/drawing/2014/main" val="20005"/>
                    </a:ext>
                  </a:extLst>
                </a:gridCol>
                <a:gridCol w="1228287">
                  <a:extLst>
                    <a:ext uri="{9D8B030D-6E8A-4147-A177-3AD203B41FA5}">
                      <a16:colId xmlns:a16="http://schemas.microsoft.com/office/drawing/2014/main" val="20006"/>
                    </a:ext>
                  </a:extLst>
                </a:gridCol>
                <a:gridCol w="1254125">
                  <a:extLst>
                    <a:ext uri="{9D8B030D-6E8A-4147-A177-3AD203B41FA5}">
                      <a16:colId xmlns:a16="http://schemas.microsoft.com/office/drawing/2014/main" val="20007"/>
                    </a:ext>
                  </a:extLst>
                </a:gridCol>
              </a:tblGrid>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 </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1</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2</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3</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4</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5</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6</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 CF</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81943">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CF A</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1 900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DCF A</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100" b="1" i="0" u="none" strike="noStrike" cap="none" normalizeH="0" baseline="0" dirty="0">
                          <a:ln>
                            <a:noFill/>
                          </a:ln>
                          <a:solidFill>
                            <a:schemeClr val="tx1"/>
                          </a:solidFill>
                          <a:effectLst/>
                          <a:latin typeface="Verdana" pitchFamily="34" charset="0"/>
                        </a:rPr>
                        <a:t>300/(1+0,1)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defRPr/>
                      </a:pPr>
                      <a:r>
                        <a:rPr kumimoji="0" lang="cs-CZ" sz="1100" b="1" i="0" u="none" strike="noStrike" kern="1200" cap="none" normalizeH="0" baseline="0" dirty="0">
                          <a:ln>
                            <a:noFill/>
                          </a:ln>
                          <a:solidFill>
                            <a:schemeClr val="tx1"/>
                          </a:solidFill>
                          <a:effectLst/>
                          <a:latin typeface="Verdana" pitchFamily="34" charset="0"/>
                          <a:ea typeface="+mn-ea"/>
                          <a:cs typeface="+mn-cs"/>
                        </a:rPr>
                        <a:t>600/(1+0,1)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905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CF B</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500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2 100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DCF B</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defRPr/>
                      </a:pPr>
                      <a:r>
                        <a:rPr kumimoji="0" lang="cs-CZ" sz="1100" b="1" i="0" u="none" strike="noStrike" kern="1200" cap="none" normalizeH="0" baseline="0" dirty="0">
                          <a:ln>
                            <a:noFill/>
                          </a:ln>
                          <a:solidFill>
                            <a:schemeClr val="tx1"/>
                          </a:solidFill>
                          <a:effectLst/>
                          <a:latin typeface="Verdana" pitchFamily="34" charset="0"/>
                          <a:ea typeface="+mn-ea"/>
                          <a:cs typeface="+mn-cs"/>
                        </a:rPr>
                        <a:t>600/(1+0,1)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sp>
        <p:nvSpPr>
          <p:cNvPr id="7" name="Text Box 2"/>
          <p:cNvSpPr txBox="1">
            <a:spLocks noChangeArrowheads="1"/>
          </p:cNvSpPr>
          <p:nvPr/>
        </p:nvSpPr>
        <p:spPr bwMode="auto">
          <a:xfrm>
            <a:off x="323528" y="470873"/>
            <a:ext cx="8382000" cy="946151"/>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cs-CZ" sz="2800" b="1" dirty="0">
                <a:latin typeface="Times New Roman" pitchFamily="18" charset="0"/>
              </a:rPr>
              <a:t>Výpočet současné hodnoty očekávaných peněžních příjmů (cash </a:t>
            </a:r>
            <a:r>
              <a:rPr lang="cs-CZ" sz="2800" b="1" dirty="0" err="1">
                <a:latin typeface="Times New Roman" pitchFamily="18" charset="0"/>
              </a:rPr>
              <a:t>flow</a:t>
            </a:r>
            <a:r>
              <a:rPr lang="cs-CZ" sz="2800" b="1" dirty="0">
                <a:latin typeface="Times New Roman" pitchFamily="18" charset="0"/>
              </a:rPr>
              <a:t>) – Ukázka</a:t>
            </a:r>
          </a:p>
        </p:txBody>
      </p:sp>
      <p:sp>
        <p:nvSpPr>
          <p:cNvPr id="2" name="TextovéPole 1"/>
          <p:cNvSpPr txBox="1"/>
          <p:nvPr/>
        </p:nvSpPr>
        <p:spPr>
          <a:xfrm>
            <a:off x="395536" y="5533201"/>
            <a:ext cx="5676554" cy="400110"/>
          </a:xfrm>
          <a:prstGeom prst="rect">
            <a:avLst/>
          </a:prstGeom>
          <a:noFill/>
        </p:spPr>
        <p:txBody>
          <a:bodyPr wrap="none" rtlCol="0">
            <a:spAutoFit/>
          </a:bodyPr>
          <a:lstStyle/>
          <a:p>
            <a:r>
              <a:rPr lang="cs-CZ" sz="2000" b="1" dirty="0"/>
              <a:t>Otázka: Kterou variantu byste si vybrali?</a:t>
            </a:r>
          </a:p>
        </p:txBody>
      </p:sp>
    </p:spTree>
    <p:extLst>
      <p:ext uri="{BB962C8B-B14F-4D97-AF65-F5344CB8AC3E}">
        <p14:creationId xmlns:p14="http://schemas.microsoft.com/office/powerpoint/2010/main" val="394772930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sz="half" idx="1"/>
          </p:nvPr>
        </p:nvSpPr>
        <p:spPr>
          <a:xfrm>
            <a:off x="264148" y="1487045"/>
            <a:ext cx="8500760" cy="1576029"/>
          </a:xfrm>
        </p:spPr>
        <p:txBody>
          <a:bodyPr>
            <a:normAutofit/>
          </a:bodyPr>
          <a:lstStyle/>
          <a:p>
            <a:r>
              <a:rPr lang="cs-CZ" sz="1800" b="1" dirty="0"/>
              <a:t>Uvažujte s investičními variantami A </a:t>
            </a:r>
            <a:r>
              <a:rPr lang="cs-CZ" sz="1800" b="1" dirty="0" err="1"/>
              <a:t>a</a:t>
            </a:r>
            <a:r>
              <a:rPr lang="cs-CZ" sz="1800" b="1" dirty="0"/>
              <a:t> B, které mají stejný počáteční kapitálový výdaj 1 mil. Kč, liší se pouze rozložením peněžních toků (viz. tabulka). Zhodnoťte obě varianty jak z pohledu času, tak z pohledu čisté současné hodnoty, kterou varianty přinášejí. Diskontní míra 10 %.</a:t>
            </a:r>
          </a:p>
        </p:txBody>
      </p:sp>
      <p:graphicFrame>
        <p:nvGraphicFramePr>
          <p:cNvPr id="66564" name="Group 4"/>
          <p:cNvGraphicFramePr>
            <a:graphicFrameLocks noGrp="1"/>
          </p:cNvGraphicFramePr>
          <p:nvPr>
            <p:ph sz="half" idx="2"/>
          </p:nvPr>
        </p:nvGraphicFramePr>
        <p:xfrm>
          <a:off x="395288" y="2781300"/>
          <a:ext cx="8424862" cy="2447926"/>
        </p:xfrm>
        <a:graphic>
          <a:graphicData uri="http://schemas.openxmlformats.org/drawingml/2006/table">
            <a:tbl>
              <a:tblPr/>
              <a:tblGrid>
                <a:gridCol w="985837">
                  <a:extLst>
                    <a:ext uri="{9D8B030D-6E8A-4147-A177-3AD203B41FA5}">
                      <a16:colId xmlns:a16="http://schemas.microsoft.com/office/drawing/2014/main" val="20000"/>
                    </a:ext>
                  </a:extLst>
                </a:gridCol>
                <a:gridCol w="1254125">
                  <a:extLst>
                    <a:ext uri="{9D8B030D-6E8A-4147-A177-3AD203B41FA5}">
                      <a16:colId xmlns:a16="http://schemas.microsoft.com/office/drawing/2014/main" val="20001"/>
                    </a:ext>
                  </a:extLst>
                </a:gridCol>
                <a:gridCol w="985838">
                  <a:extLst>
                    <a:ext uri="{9D8B030D-6E8A-4147-A177-3AD203B41FA5}">
                      <a16:colId xmlns:a16="http://schemas.microsoft.com/office/drawing/2014/main" val="20002"/>
                    </a:ext>
                  </a:extLst>
                </a:gridCol>
                <a:gridCol w="987425">
                  <a:extLst>
                    <a:ext uri="{9D8B030D-6E8A-4147-A177-3AD203B41FA5}">
                      <a16:colId xmlns:a16="http://schemas.microsoft.com/office/drawing/2014/main" val="20003"/>
                    </a:ext>
                  </a:extLst>
                </a:gridCol>
                <a:gridCol w="985837">
                  <a:extLst>
                    <a:ext uri="{9D8B030D-6E8A-4147-A177-3AD203B41FA5}">
                      <a16:colId xmlns:a16="http://schemas.microsoft.com/office/drawing/2014/main" val="20004"/>
                    </a:ext>
                  </a:extLst>
                </a:gridCol>
                <a:gridCol w="985838">
                  <a:extLst>
                    <a:ext uri="{9D8B030D-6E8A-4147-A177-3AD203B41FA5}">
                      <a16:colId xmlns:a16="http://schemas.microsoft.com/office/drawing/2014/main" val="20005"/>
                    </a:ext>
                  </a:extLst>
                </a:gridCol>
                <a:gridCol w="985837">
                  <a:extLst>
                    <a:ext uri="{9D8B030D-6E8A-4147-A177-3AD203B41FA5}">
                      <a16:colId xmlns:a16="http://schemas.microsoft.com/office/drawing/2014/main" val="20006"/>
                    </a:ext>
                  </a:extLst>
                </a:gridCol>
                <a:gridCol w="1254125">
                  <a:extLst>
                    <a:ext uri="{9D8B030D-6E8A-4147-A177-3AD203B41FA5}">
                      <a16:colId xmlns:a16="http://schemas.microsoft.com/office/drawing/2014/main" val="20007"/>
                    </a:ext>
                  </a:extLst>
                </a:gridCol>
              </a:tblGrid>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 </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5</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cs typeface="Arial" pitchFamily="34" charset="0"/>
                        </a:rPr>
                        <a:t>∑ CF</a:t>
                      </a:r>
                      <a:endParaRPr kumimoji="0" lang="cs-CZ" sz="1600" b="1"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905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CF A</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1900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DCF A</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272,7</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495,9</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300,5</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204,9</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124,2</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56,4</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1454,7</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9053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CF B</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100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200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300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400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500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600</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2100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8895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1" i="0" u="none" strike="noStrike" cap="none" normalizeH="0" baseline="0">
                          <a:ln>
                            <a:noFill/>
                          </a:ln>
                          <a:solidFill>
                            <a:schemeClr val="tx1"/>
                          </a:solidFill>
                          <a:effectLst/>
                          <a:latin typeface="Verdana" pitchFamily="34" charset="0"/>
                          <a:cs typeface="Arial" pitchFamily="34" charset="0"/>
                        </a:rPr>
                        <a:t>DCF B</a:t>
                      </a:r>
                      <a:endParaRPr kumimoji="0" lang="cs-CZ" sz="1600" b="1"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90,9</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165,3</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225,4</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273,2</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310,5</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338,7</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cs typeface="Arial" pitchFamily="34" charset="0"/>
                        </a:rPr>
                        <a:t>1403,9</a:t>
                      </a:r>
                      <a:endParaRPr kumimoji="0" lang="cs-CZ" sz="1800" b="0" i="1" u="none" strike="noStrike" cap="none" normalizeH="0" baseline="0" dirty="0">
                        <a:ln>
                          <a:noFill/>
                        </a:ln>
                        <a:solidFill>
                          <a:schemeClr val="tx1"/>
                        </a:solidFill>
                        <a:effectLst>
                          <a:outerShdw blurRad="38100" dist="38100" dir="2700000" algn="tl">
                            <a:srgbClr val="C0C0C0"/>
                          </a:outerShdw>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sp>
        <p:nvSpPr>
          <p:cNvPr id="7" name="Text Box 2"/>
          <p:cNvSpPr txBox="1">
            <a:spLocks noChangeArrowheads="1"/>
          </p:cNvSpPr>
          <p:nvPr/>
        </p:nvSpPr>
        <p:spPr bwMode="auto">
          <a:xfrm>
            <a:off x="438150" y="540894"/>
            <a:ext cx="8382000" cy="946151"/>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cs-CZ" sz="2800" b="1" dirty="0">
                <a:latin typeface="Times New Roman" pitchFamily="18" charset="0"/>
              </a:rPr>
              <a:t>Výpočet současné hodnoty očekávaných peněžních příjmů (cash </a:t>
            </a:r>
            <a:r>
              <a:rPr lang="cs-CZ" sz="2800" b="1" dirty="0" err="1">
                <a:latin typeface="Times New Roman" pitchFamily="18" charset="0"/>
              </a:rPr>
              <a:t>flow</a:t>
            </a:r>
            <a:r>
              <a:rPr lang="cs-CZ" sz="2800" b="1" dirty="0">
                <a:latin typeface="Times New Roman" pitchFamily="18" charset="0"/>
              </a:rPr>
              <a:t>) – Ukázka</a:t>
            </a:r>
          </a:p>
        </p:txBody>
      </p:sp>
      <p:sp>
        <p:nvSpPr>
          <p:cNvPr id="6" name="TextovéPole 5"/>
          <p:cNvSpPr txBox="1"/>
          <p:nvPr/>
        </p:nvSpPr>
        <p:spPr>
          <a:xfrm>
            <a:off x="395536" y="5533201"/>
            <a:ext cx="6585457" cy="400110"/>
          </a:xfrm>
          <a:prstGeom prst="rect">
            <a:avLst/>
          </a:prstGeom>
          <a:noFill/>
        </p:spPr>
        <p:txBody>
          <a:bodyPr wrap="none" rtlCol="0">
            <a:spAutoFit/>
          </a:bodyPr>
          <a:lstStyle/>
          <a:p>
            <a:r>
              <a:rPr lang="cs-CZ" sz="2000" b="1" dirty="0"/>
              <a:t>Otázka: A kterou variantu byste si vybrali nyní?</a:t>
            </a:r>
          </a:p>
        </p:txBody>
      </p:sp>
    </p:spTree>
    <p:extLst>
      <p:ext uri="{BB962C8B-B14F-4D97-AF65-F5344CB8AC3E}">
        <p14:creationId xmlns:p14="http://schemas.microsoft.com/office/powerpoint/2010/main" val="78750307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457200" y="270217"/>
            <a:ext cx="8229600" cy="980728"/>
          </a:xfrm>
        </p:spPr>
        <p:txBody>
          <a:bodyPr/>
          <a:lstStyle/>
          <a:p>
            <a:r>
              <a:rPr lang="cs-CZ" dirty="0">
                <a:solidFill>
                  <a:schemeClr val="tx1"/>
                </a:solidFill>
              </a:rPr>
              <a:t>DYNAMICKÉ METODY</a:t>
            </a:r>
          </a:p>
        </p:txBody>
      </p:sp>
      <p:sp>
        <p:nvSpPr>
          <p:cNvPr id="778243" name="Rectangle 3"/>
          <p:cNvSpPr>
            <a:spLocks noGrp="1" noChangeArrowheads="1"/>
          </p:cNvSpPr>
          <p:nvPr>
            <p:ph type="body" sz="half" idx="1"/>
          </p:nvPr>
        </p:nvSpPr>
        <p:spPr>
          <a:xfrm>
            <a:off x="314325" y="1124744"/>
            <a:ext cx="8686800" cy="5006181"/>
          </a:xfrm>
        </p:spPr>
        <p:txBody>
          <a:bodyPr>
            <a:normAutofit lnSpcReduction="10000"/>
          </a:bodyPr>
          <a:lstStyle/>
          <a:p>
            <a:pPr marL="0" indent="0" algn="ctr">
              <a:buNone/>
            </a:pPr>
            <a:r>
              <a:rPr lang="cs-CZ" sz="2800" b="1" dirty="0">
                <a:solidFill>
                  <a:schemeClr val="accent1">
                    <a:lumMod val="50000"/>
                  </a:schemeClr>
                </a:solidFill>
              </a:rPr>
              <a:t>ČISTÁ SOUČASNÁ HODNOTA (ČSH, NPV)</a:t>
            </a:r>
          </a:p>
          <a:p>
            <a:r>
              <a:rPr lang="cs-CZ" sz="2800" b="1" dirty="0"/>
              <a:t>Čistá současná hodnota</a:t>
            </a:r>
            <a:r>
              <a:rPr lang="cs-CZ" sz="2800" dirty="0"/>
              <a:t> – představuje přebytek </a:t>
            </a:r>
            <a:r>
              <a:rPr lang="cs-CZ" sz="2800" dirty="0">
                <a:solidFill>
                  <a:srgbClr val="00FF00"/>
                </a:solidFill>
              </a:rPr>
              <a:t>diskontovaných příjmů</a:t>
            </a:r>
            <a:r>
              <a:rPr lang="cs-CZ" sz="2800" dirty="0"/>
              <a:t> nad </a:t>
            </a:r>
            <a:r>
              <a:rPr lang="cs-CZ" sz="2800" dirty="0">
                <a:solidFill>
                  <a:srgbClr val="FF6600"/>
                </a:solidFill>
              </a:rPr>
              <a:t>diskontovanými výdaji</a:t>
            </a:r>
            <a:r>
              <a:rPr lang="cs-CZ" sz="2800" dirty="0"/>
              <a:t>, neboli součet všech diskontovaných CF po dobu životnosti (kladných i záporných peněžních toků)</a:t>
            </a:r>
          </a:p>
          <a:p>
            <a:endParaRPr lang="cs-CZ" sz="2800" dirty="0"/>
          </a:p>
          <a:p>
            <a:endParaRPr lang="cs-CZ" sz="2800" dirty="0"/>
          </a:p>
          <a:p>
            <a:endParaRPr lang="cs-CZ" sz="2800" dirty="0"/>
          </a:p>
          <a:p>
            <a:r>
              <a:rPr lang="cs-CZ" sz="2800" dirty="0"/>
              <a:t>Investice je podle kritéria přijatelná, je-li ČSH nezáporná. Z více možných investičních projektů je vhodnější ten, který má vyšší ČSH.</a:t>
            </a:r>
          </a:p>
        </p:txBody>
      </p:sp>
      <p:sp>
        <p:nvSpPr>
          <p:cNvPr id="778244" name="Rectangle 4"/>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778245" name="Rectangle 5"/>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graphicFrame>
        <p:nvGraphicFramePr>
          <p:cNvPr id="778246" name="Object 6"/>
          <p:cNvGraphicFramePr>
            <a:graphicFrameLocks noChangeAspect="1"/>
          </p:cNvGraphicFramePr>
          <p:nvPr/>
        </p:nvGraphicFramePr>
        <p:xfrm>
          <a:off x="2233613" y="3844925"/>
          <a:ext cx="5270500" cy="695325"/>
        </p:xfrm>
        <a:graphic>
          <a:graphicData uri="http://schemas.openxmlformats.org/presentationml/2006/ole">
            <mc:AlternateContent xmlns:mc="http://schemas.openxmlformats.org/markup-compatibility/2006">
              <mc:Choice xmlns:v="urn:schemas-microsoft-com:vml" Requires="v">
                <p:oleObj spid="_x0000_s13323" name="Editor rovnic 3.0" r:id="rId3" imgW="1346200" imgH="228600" progId="Equation.3">
                  <p:embed/>
                </p:oleObj>
              </mc:Choice>
              <mc:Fallback>
                <p:oleObj name="Editor rovnic 3.0" r:id="rId3" imgW="1346200" imgH="228600" progId="Equation.3">
                  <p:embed/>
                  <p:pic>
                    <p:nvPicPr>
                      <p:cNvPr id="7782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613" y="3844925"/>
                        <a:ext cx="5270500" cy="695325"/>
                      </a:xfrm>
                      <a:prstGeom prst="rect">
                        <a:avLst/>
                      </a:prstGeom>
                      <a:solidFill>
                        <a:srgbClr val="FFCC99"/>
                      </a:solidFill>
                    </p:spPr>
                  </p:pic>
                </p:oleObj>
              </mc:Fallback>
            </mc:AlternateContent>
          </a:graphicData>
        </a:graphic>
      </p:graphicFrame>
      <p:sp>
        <p:nvSpPr>
          <p:cNvPr id="778247" name="Line 7"/>
          <p:cNvSpPr>
            <a:spLocks noChangeShapeType="1"/>
          </p:cNvSpPr>
          <p:nvPr/>
        </p:nvSpPr>
        <p:spPr bwMode="auto">
          <a:xfrm>
            <a:off x="3497263" y="2554288"/>
            <a:ext cx="958850" cy="1365250"/>
          </a:xfrm>
          <a:prstGeom prst="line">
            <a:avLst/>
          </a:prstGeom>
          <a:noFill/>
          <a:ln w="76200">
            <a:solidFill>
              <a:srgbClr val="00FF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778248" name="Line 8"/>
          <p:cNvSpPr>
            <a:spLocks noChangeShapeType="1"/>
          </p:cNvSpPr>
          <p:nvPr/>
        </p:nvSpPr>
        <p:spPr bwMode="auto">
          <a:xfrm flipH="1">
            <a:off x="6399213" y="2581275"/>
            <a:ext cx="798512" cy="1365250"/>
          </a:xfrm>
          <a:prstGeom prst="line">
            <a:avLst/>
          </a:prstGeom>
          <a:noFill/>
          <a:ln w="76200">
            <a:solidFill>
              <a:srgbClr val="FF66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Tree>
    <p:extLst>
      <p:ext uri="{BB962C8B-B14F-4D97-AF65-F5344CB8AC3E}">
        <p14:creationId xmlns:p14="http://schemas.microsoft.com/office/powerpoint/2010/main" val="189228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78243">
                                            <p:txEl>
                                              <p:pRg st="0" end="0"/>
                                            </p:txEl>
                                          </p:spTgt>
                                        </p:tgtEl>
                                        <p:attrNameLst>
                                          <p:attrName>style.visibility</p:attrName>
                                        </p:attrNameLst>
                                      </p:cBhvr>
                                      <p:to>
                                        <p:strVal val="visible"/>
                                      </p:to>
                                    </p:set>
                                    <p:animEffect transition="in" filter="dissolve">
                                      <p:cBhvr>
                                        <p:cTn id="7" dur="500"/>
                                        <p:tgtEl>
                                          <p:spTgt spid="778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78243">
                                            <p:txEl>
                                              <p:pRg st="1" end="1"/>
                                            </p:txEl>
                                          </p:spTgt>
                                        </p:tgtEl>
                                        <p:attrNameLst>
                                          <p:attrName>style.visibility</p:attrName>
                                        </p:attrNameLst>
                                      </p:cBhvr>
                                      <p:to>
                                        <p:strVal val="visible"/>
                                      </p:to>
                                    </p:set>
                                    <p:animEffect transition="in" filter="dissolve">
                                      <p:cBhvr>
                                        <p:cTn id="12" dur="500"/>
                                        <p:tgtEl>
                                          <p:spTgt spid="778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778246"/>
                                        </p:tgtEl>
                                        <p:attrNameLst>
                                          <p:attrName>style.visibility</p:attrName>
                                        </p:attrNameLst>
                                      </p:cBhvr>
                                      <p:to>
                                        <p:strVal val="visible"/>
                                      </p:to>
                                    </p:set>
                                    <p:anim calcmode="lin" valueType="num">
                                      <p:cBhvr>
                                        <p:cTn id="17" dur="500" fill="hold"/>
                                        <p:tgtEl>
                                          <p:spTgt spid="778246"/>
                                        </p:tgtEl>
                                        <p:attrNameLst>
                                          <p:attrName>ppt_w</p:attrName>
                                        </p:attrNameLst>
                                      </p:cBhvr>
                                      <p:tavLst>
                                        <p:tav tm="0">
                                          <p:val>
                                            <p:fltVal val="0"/>
                                          </p:val>
                                        </p:tav>
                                        <p:tav tm="100000">
                                          <p:val>
                                            <p:strVal val="#ppt_w"/>
                                          </p:val>
                                        </p:tav>
                                      </p:tavLst>
                                    </p:anim>
                                    <p:anim calcmode="lin" valueType="num">
                                      <p:cBhvr>
                                        <p:cTn id="18" dur="500" fill="hold"/>
                                        <p:tgtEl>
                                          <p:spTgt spid="77824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778247"/>
                                        </p:tgtEl>
                                        <p:attrNameLst>
                                          <p:attrName>style.visibility</p:attrName>
                                        </p:attrNameLst>
                                      </p:cBhvr>
                                      <p:to>
                                        <p:strVal val="visible"/>
                                      </p:to>
                                    </p:set>
                                    <p:animEffect transition="in" filter="barn(outHorizontal)">
                                      <p:cBhvr>
                                        <p:cTn id="23" dur="500"/>
                                        <p:tgtEl>
                                          <p:spTgt spid="778247"/>
                                        </p:tgtEl>
                                      </p:cBhvr>
                                    </p:animEffect>
                                  </p:childTnLst>
                                </p:cTn>
                              </p:par>
                            </p:childTnLst>
                          </p:cTn>
                        </p:par>
                        <p:par>
                          <p:cTn id="24" fill="hold" nodeType="afterGroup">
                            <p:stCondLst>
                              <p:cond delay="500"/>
                            </p:stCondLst>
                            <p:childTnLst>
                              <p:par>
                                <p:cTn id="25" presetID="16" presetClass="entr" presetSubtype="42" fill="hold" grpId="0" nodeType="afterEffect">
                                  <p:stCondLst>
                                    <p:cond delay="0"/>
                                  </p:stCondLst>
                                  <p:childTnLst>
                                    <p:set>
                                      <p:cBhvr>
                                        <p:cTn id="26" dur="1" fill="hold">
                                          <p:stCondLst>
                                            <p:cond delay="0"/>
                                          </p:stCondLst>
                                        </p:cTn>
                                        <p:tgtEl>
                                          <p:spTgt spid="778248"/>
                                        </p:tgtEl>
                                        <p:attrNameLst>
                                          <p:attrName>style.visibility</p:attrName>
                                        </p:attrNameLst>
                                      </p:cBhvr>
                                      <p:to>
                                        <p:strVal val="visible"/>
                                      </p:to>
                                    </p:set>
                                    <p:animEffect transition="in" filter="barn(outHorizontal)">
                                      <p:cBhvr>
                                        <p:cTn id="27" dur="500"/>
                                        <p:tgtEl>
                                          <p:spTgt spid="7782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78243">
                                            <p:txEl>
                                              <p:pRg st="5" end="5"/>
                                            </p:txEl>
                                          </p:spTgt>
                                        </p:tgtEl>
                                        <p:attrNameLst>
                                          <p:attrName>style.visibility</p:attrName>
                                        </p:attrNameLst>
                                      </p:cBhvr>
                                      <p:to>
                                        <p:strVal val="visible"/>
                                      </p:to>
                                    </p:set>
                                    <p:animEffect transition="in" filter="dissolve">
                                      <p:cBhvr>
                                        <p:cTn id="32" dur="500"/>
                                        <p:tgtEl>
                                          <p:spTgt spid="778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7" grpId="0" animBg="1"/>
      <p:bldP spid="77824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2"/>
          <p:cNvSpPr txBox="1">
            <a:spLocks noChangeArrowheads="1"/>
          </p:cNvSpPr>
          <p:nvPr/>
        </p:nvSpPr>
        <p:spPr bwMode="auto">
          <a:xfrm>
            <a:off x="313874" y="1076807"/>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solidFill>
                  <a:schemeClr val="accent1">
                    <a:lumMod val="50000"/>
                  </a:schemeClr>
                </a:solidFill>
                <a:latin typeface="Times New Roman" pitchFamily="18" charset="0"/>
              </a:rPr>
              <a:t>Metoda čisté současné hodnoty </a:t>
            </a:r>
          </a:p>
        </p:txBody>
      </p:sp>
      <p:sp>
        <p:nvSpPr>
          <p:cNvPr id="31748" name="Text Box 3"/>
          <p:cNvSpPr txBox="1">
            <a:spLocks noChangeArrowheads="1"/>
          </p:cNvSpPr>
          <p:nvPr/>
        </p:nvSpPr>
        <p:spPr bwMode="auto">
          <a:xfrm>
            <a:off x="179512" y="1595920"/>
            <a:ext cx="8202488" cy="617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sz="2000" b="0" dirty="0">
                <a:latin typeface="Times New Roman" pitchFamily="18" charset="0"/>
                <a:cs typeface="Times New Roman" pitchFamily="18" charset="0"/>
              </a:rPr>
              <a:t>Čistá současná hodnota je hodnota peněžního toku vztažená k referenčnímu datu-současnost (období 0 apod.). Metoda čisté současné hodnoty NPV představuje rozdíl mezi současnou hodnotou očekávaných příjmů a náklady na investici:</a:t>
            </a:r>
          </a:p>
          <a:p>
            <a:pPr algn="just"/>
            <a:r>
              <a:rPr lang="cs-CZ" sz="2000" b="0" dirty="0">
                <a:latin typeface="Times New Roman" pitchFamily="18" charset="0"/>
                <a:cs typeface="Times New Roman" pitchFamily="18" charset="0"/>
              </a:rPr>
              <a:t> </a:t>
            </a:r>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r>
              <a:rPr lang="cs-CZ" sz="2000" b="0" dirty="0">
                <a:latin typeface="Times New Roman" pitchFamily="18" charset="0"/>
                <a:cs typeface="Times New Roman" pitchFamily="18" charset="0"/>
              </a:rPr>
              <a:t>NPV 	= čistá současná hodnota investice</a:t>
            </a:r>
          </a:p>
          <a:p>
            <a:pPr algn="just"/>
            <a:r>
              <a:rPr lang="cs-CZ" sz="2000" b="0" dirty="0">
                <a:latin typeface="Times New Roman" pitchFamily="18" charset="0"/>
                <a:cs typeface="Times New Roman" pitchFamily="18" charset="0"/>
              </a:rPr>
              <a:t>PVCF 	= současná hodnota cash </a:t>
            </a:r>
            <a:r>
              <a:rPr lang="cs-CZ" sz="2000" b="0" dirty="0" err="1">
                <a:latin typeface="Times New Roman" pitchFamily="18" charset="0"/>
                <a:cs typeface="Times New Roman" pitchFamily="18" charset="0"/>
              </a:rPr>
              <a:t>flow</a:t>
            </a:r>
            <a:endParaRPr lang="cs-CZ" sz="2000" b="0" dirty="0">
              <a:latin typeface="Times New Roman" pitchFamily="18" charset="0"/>
              <a:cs typeface="Times New Roman" pitchFamily="18" charset="0"/>
            </a:endParaRPr>
          </a:p>
          <a:p>
            <a:pPr algn="just"/>
            <a:r>
              <a:rPr lang="cs-CZ" sz="2000" b="0" dirty="0">
                <a:latin typeface="Times New Roman" pitchFamily="18" charset="0"/>
                <a:cs typeface="Times New Roman" pitchFamily="18" charset="0"/>
              </a:rPr>
              <a:t>CF 	= očekávaná hodnota cash </a:t>
            </a:r>
            <a:r>
              <a:rPr lang="cs-CZ" sz="2000" b="0" dirty="0" err="1">
                <a:latin typeface="Times New Roman" pitchFamily="18" charset="0"/>
                <a:cs typeface="Times New Roman" pitchFamily="18" charset="0"/>
              </a:rPr>
              <a:t>flow</a:t>
            </a:r>
            <a:r>
              <a:rPr lang="cs-CZ" sz="2000" b="0" dirty="0">
                <a:latin typeface="Times New Roman" pitchFamily="18" charset="0"/>
                <a:cs typeface="Times New Roman" pitchFamily="18" charset="0"/>
              </a:rPr>
              <a:t> v období t</a:t>
            </a:r>
          </a:p>
          <a:p>
            <a:pPr algn="just"/>
            <a:r>
              <a:rPr lang="cs-CZ" sz="2000" b="0" dirty="0">
                <a:latin typeface="Times New Roman" pitchFamily="18" charset="0"/>
                <a:cs typeface="Times New Roman" pitchFamily="18" charset="0"/>
              </a:rPr>
              <a:t>k 	= kapitálové náklady na investici</a:t>
            </a:r>
          </a:p>
          <a:p>
            <a:pPr algn="just"/>
            <a:r>
              <a:rPr lang="cs-CZ" sz="2000" b="0" dirty="0">
                <a:latin typeface="Times New Roman" pitchFamily="18" charset="0"/>
                <a:cs typeface="Times New Roman" pitchFamily="18" charset="0"/>
              </a:rPr>
              <a:t>t 	= období 1 až n</a:t>
            </a:r>
          </a:p>
          <a:p>
            <a:pPr algn="just"/>
            <a:r>
              <a:rPr lang="cs-CZ" sz="2000" b="0" dirty="0">
                <a:latin typeface="Times New Roman" pitchFamily="18" charset="0"/>
                <a:cs typeface="Times New Roman" pitchFamily="18" charset="0"/>
              </a:rPr>
              <a:t>n 	= doba životnosti investice</a:t>
            </a: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dirty="0">
              <a:latin typeface="Times New Roman" pitchFamily="18" charset="0"/>
            </a:endParaRPr>
          </a:p>
        </p:txBody>
      </p:sp>
      <p:pic>
        <p:nvPicPr>
          <p:cNvPr id="31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034496"/>
            <a:ext cx="4918064" cy="94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5" name="Rectangle 2"/>
          <p:cNvSpPr txBox="1">
            <a:spLocks noChangeArrowheads="1"/>
          </p:cNvSpPr>
          <p:nvPr/>
        </p:nvSpPr>
        <p:spPr>
          <a:xfrm>
            <a:off x="457200" y="471340"/>
            <a:ext cx="8229600" cy="74786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cs-CZ" b="1" dirty="0">
                <a:solidFill>
                  <a:schemeClr val="tx1"/>
                </a:solidFill>
              </a:rPr>
              <a:t>Dynamické metody</a:t>
            </a:r>
          </a:p>
        </p:txBody>
      </p:sp>
    </p:spTree>
    <p:extLst>
      <p:ext uri="{BB962C8B-B14F-4D97-AF65-F5344CB8AC3E}">
        <p14:creationId xmlns:p14="http://schemas.microsoft.com/office/powerpoint/2010/main" val="1139330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467544" y="105643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solidFill>
                  <a:schemeClr val="accent1">
                    <a:lumMod val="50000"/>
                  </a:schemeClr>
                </a:solidFill>
                <a:latin typeface="Times New Roman" pitchFamily="18" charset="0"/>
              </a:rPr>
              <a:t>Metoda čisté současné hodnoty </a:t>
            </a:r>
          </a:p>
        </p:txBody>
      </p:sp>
      <p:sp>
        <p:nvSpPr>
          <p:cNvPr id="32772" name="Text Box 3"/>
          <p:cNvSpPr txBox="1">
            <a:spLocks noChangeArrowheads="1"/>
          </p:cNvSpPr>
          <p:nvPr/>
        </p:nvSpPr>
        <p:spPr bwMode="auto">
          <a:xfrm>
            <a:off x="304800" y="1841242"/>
            <a:ext cx="80772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b="0" dirty="0">
                <a:latin typeface="Times New Roman" pitchFamily="18" charset="0"/>
                <a:cs typeface="Times New Roman" pitchFamily="18" charset="0"/>
              </a:rPr>
              <a:t>Investici můžeme přijmout jen tehdy, je-li současná hodnota investice kladná. Je-li v diskontní míře zahrnuta i riziková prémie, pak investici můžeme přijmout i přes její riziko. Naopak, je-li současná hodnota investice záporná, investici musíme odmítnout. </a:t>
            </a:r>
            <a:r>
              <a:rPr lang="cs-CZ" dirty="0">
                <a:latin typeface="Times New Roman" pitchFamily="18" charset="0"/>
                <a:cs typeface="Times New Roman" pitchFamily="18" charset="0"/>
              </a:rPr>
              <a:t>Metoda čisté současné hodnoty se doporučuje jako základní a prvotní metoda hodnocení efektivnosti investic. </a:t>
            </a:r>
          </a:p>
          <a:p>
            <a:pPr algn="just"/>
            <a:endParaRPr lang="cs-CZ" dirty="0">
              <a:latin typeface="Times New Roman" pitchFamily="18" charset="0"/>
              <a:cs typeface="Times New Roman" pitchFamily="18" charset="0"/>
            </a:endParaRPr>
          </a:p>
          <a:p>
            <a:pPr algn="just"/>
            <a:r>
              <a:rPr lang="cs-CZ" dirty="0">
                <a:latin typeface="Times New Roman" pitchFamily="18" charset="0"/>
                <a:cs typeface="Times New Roman" pitchFamily="18" charset="0"/>
              </a:rPr>
              <a:t>NPV </a:t>
            </a:r>
            <a:r>
              <a:rPr lang="en-US" dirty="0">
                <a:latin typeface="Times New Roman" pitchFamily="18" charset="0"/>
                <a:cs typeface="Times New Roman" pitchFamily="18" charset="0"/>
              </a:rPr>
              <a:t>&gt;</a:t>
            </a:r>
            <a:r>
              <a:rPr lang="cs-CZ" dirty="0">
                <a:latin typeface="Times New Roman" pitchFamily="18" charset="0"/>
                <a:cs typeface="Times New Roman" pitchFamily="18" charset="0"/>
              </a:rPr>
              <a:t> 0 … projekt lze doporučit k přijetí,</a:t>
            </a:r>
          </a:p>
          <a:p>
            <a:pPr algn="just"/>
            <a:r>
              <a:rPr lang="cs-CZ" dirty="0">
                <a:latin typeface="Times New Roman" pitchFamily="18" charset="0"/>
                <a:cs typeface="Times New Roman" pitchFamily="18" charset="0"/>
              </a:rPr>
              <a:t>NPV </a:t>
            </a:r>
            <a:r>
              <a:rPr lang="en-US" dirty="0">
                <a:latin typeface="Times New Roman" pitchFamily="18" charset="0"/>
                <a:cs typeface="Times New Roman" pitchFamily="18" charset="0"/>
              </a:rPr>
              <a:t>&lt;</a:t>
            </a:r>
            <a:r>
              <a:rPr lang="cs-CZ" dirty="0">
                <a:latin typeface="Times New Roman" pitchFamily="18" charset="0"/>
                <a:cs typeface="Times New Roman" pitchFamily="18" charset="0"/>
              </a:rPr>
              <a:t> 0 … projekt nelze doporučit k přijetí.</a:t>
            </a:r>
          </a:p>
          <a:p>
            <a:pPr algn="just"/>
            <a:endParaRPr lang="cs-CZ"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dirty="0">
              <a:latin typeface="Times New Roman" pitchFamily="18" charset="0"/>
            </a:endParaRPr>
          </a:p>
        </p:txBody>
      </p:sp>
      <p:sp>
        <p:nvSpPr>
          <p:cNvPr id="4" name="Rectangle 2"/>
          <p:cNvSpPr txBox="1">
            <a:spLocks noChangeArrowheads="1"/>
          </p:cNvSpPr>
          <p:nvPr/>
        </p:nvSpPr>
        <p:spPr>
          <a:xfrm>
            <a:off x="2851609" y="565393"/>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b="1" dirty="0">
                <a:solidFill>
                  <a:schemeClr val="tx1"/>
                </a:solidFill>
              </a:rPr>
              <a:t>Dynamické metody</a:t>
            </a:r>
          </a:p>
        </p:txBody>
      </p:sp>
    </p:spTree>
    <p:extLst>
      <p:ext uri="{BB962C8B-B14F-4D97-AF65-F5344CB8AC3E}">
        <p14:creationId xmlns:p14="http://schemas.microsoft.com/office/powerpoint/2010/main" val="2288631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descr="Money Affilate"/>
          <p:cNvSpPr>
            <a:spLocks noChangeArrowheads="1"/>
          </p:cNvSpPr>
          <p:nvPr/>
        </p:nvSpPr>
        <p:spPr bwMode="auto">
          <a:xfrm>
            <a:off x="2468563" y="3589338"/>
            <a:ext cx="1109662" cy="1295400"/>
          </a:xfrm>
          <a:prstGeom prst="rect">
            <a:avLst/>
          </a:prstGeom>
          <a:blipFill dpi="0" rotWithShape="1">
            <a:blip r:embed="rId2"/>
            <a:srcRect/>
            <a:stretch>
              <a:fillRect/>
            </a:stretch>
          </a:blip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cs-CZ" sz="1600" b="1">
                <a:solidFill>
                  <a:srgbClr val="00FF00"/>
                </a:solidFill>
                <a:effectLst>
                  <a:outerShdw blurRad="38100" dist="38100" dir="2700000" algn="tl">
                    <a:srgbClr val="000000"/>
                  </a:outerShdw>
                </a:effectLst>
                <a:latin typeface="Comic Sans MS" pitchFamily="66" charset="0"/>
              </a:rPr>
              <a:t>SHCF</a:t>
            </a:r>
          </a:p>
          <a:p>
            <a:pPr algn="ctr"/>
            <a:r>
              <a:rPr kumimoji="1" lang="cs-CZ" sz="1600" b="1">
                <a:solidFill>
                  <a:srgbClr val="00FF00"/>
                </a:solidFill>
                <a:effectLst>
                  <a:outerShdw blurRad="38100" dist="38100" dir="2700000" algn="tl">
                    <a:srgbClr val="000000"/>
                  </a:outerShdw>
                </a:effectLst>
                <a:latin typeface="Comic Sans MS" pitchFamily="66" charset="0"/>
              </a:rPr>
              <a:t>358,52</a:t>
            </a:r>
          </a:p>
        </p:txBody>
      </p:sp>
      <p:sp>
        <p:nvSpPr>
          <p:cNvPr id="779267" name="Rectangle 3"/>
          <p:cNvSpPr>
            <a:spLocks noGrp="1" noChangeArrowheads="1"/>
          </p:cNvSpPr>
          <p:nvPr>
            <p:ph type="title"/>
          </p:nvPr>
        </p:nvSpPr>
        <p:spPr>
          <a:xfrm>
            <a:off x="-895791" y="397219"/>
            <a:ext cx="8229600" cy="1143000"/>
          </a:xfrm>
        </p:spPr>
        <p:txBody>
          <a:bodyPr/>
          <a:lstStyle/>
          <a:p>
            <a:r>
              <a:rPr lang="cs-CZ" dirty="0"/>
              <a:t>Čistá současná hodnota</a:t>
            </a:r>
          </a:p>
        </p:txBody>
      </p:sp>
      <p:sp>
        <p:nvSpPr>
          <p:cNvPr id="779268" name="Text Box 4" descr="01-money-spending"/>
          <p:cNvSpPr txBox="1">
            <a:spLocks noChangeArrowheads="1"/>
          </p:cNvSpPr>
          <p:nvPr/>
        </p:nvSpPr>
        <p:spPr bwMode="auto">
          <a:xfrm>
            <a:off x="2466975" y="4892675"/>
            <a:ext cx="1106488" cy="839788"/>
          </a:xfrm>
          <a:prstGeom prst="rect">
            <a:avLst/>
          </a:prstGeom>
          <a:blipFill dpi="0" rotWithShape="1">
            <a:blip r:embed="rId3"/>
            <a:srcRect/>
            <a:stretch>
              <a:fillRect/>
            </a:stretch>
          </a:blipFill>
          <a:ln w="9525">
            <a:solidFill>
              <a:srgbClr val="FF0000"/>
            </a:solidFill>
            <a:miter lim="800000"/>
            <a:headEnd/>
            <a:tailEnd/>
          </a:ln>
        </p:spPr>
        <p:txBody>
          <a:bodyPr/>
          <a:lstStyle/>
          <a:p>
            <a:pPr algn="ctr"/>
            <a:r>
              <a:rPr kumimoji="1" lang="cs-CZ" sz="1400">
                <a:solidFill>
                  <a:srgbClr val="FF0000"/>
                </a:solidFill>
                <a:effectLst>
                  <a:outerShdw blurRad="38100" dist="38100" dir="2700000" algn="tl">
                    <a:srgbClr val="000000"/>
                  </a:outerShdw>
                </a:effectLst>
                <a:latin typeface="Comic Sans MS" pitchFamily="66" charset="0"/>
              </a:rPr>
              <a:t>Investiční výdaj</a:t>
            </a:r>
          </a:p>
          <a:p>
            <a:pPr algn="ctr"/>
            <a:r>
              <a:rPr kumimoji="1" lang="cs-CZ" sz="1400">
                <a:solidFill>
                  <a:srgbClr val="FF0000"/>
                </a:solidFill>
                <a:effectLst>
                  <a:outerShdw blurRad="38100" dist="38100" dir="2700000" algn="tl">
                    <a:srgbClr val="000000"/>
                  </a:outerShdw>
                </a:effectLst>
                <a:latin typeface="Comic Sans MS" pitchFamily="66" charset="0"/>
              </a:rPr>
              <a:t>250</a:t>
            </a:r>
          </a:p>
        </p:txBody>
      </p:sp>
      <p:sp>
        <p:nvSpPr>
          <p:cNvPr id="779269" name="Text Box 5"/>
          <p:cNvSpPr txBox="1">
            <a:spLocks noChangeArrowheads="1"/>
          </p:cNvSpPr>
          <p:nvPr/>
        </p:nvSpPr>
        <p:spPr bwMode="auto">
          <a:xfrm>
            <a:off x="2466975" y="3589338"/>
            <a:ext cx="1111250" cy="457200"/>
          </a:xfrm>
          <a:prstGeom prst="rect">
            <a:avLst/>
          </a:prstGeom>
          <a:solidFill>
            <a:srgbClr val="99CC00"/>
          </a:solidFill>
          <a:ln w="9525">
            <a:solidFill>
              <a:srgbClr val="000000"/>
            </a:solidFill>
            <a:miter lim="800000"/>
            <a:headEnd/>
            <a:tailEnd/>
          </a:ln>
        </p:spPr>
        <p:txBody>
          <a:bodyPr anchor="ctr"/>
          <a:lstStyle/>
          <a:p>
            <a:pPr algn="ctr"/>
            <a:r>
              <a:rPr kumimoji="1" lang="cs-CZ" sz="1400" b="1">
                <a:effectLst>
                  <a:outerShdw blurRad="38100" dist="38100" dir="2700000" algn="tl">
                    <a:srgbClr val="000000"/>
                  </a:outerShdw>
                </a:effectLst>
                <a:latin typeface="Comic Sans MS" pitchFamily="66" charset="0"/>
              </a:rPr>
              <a:t>ČSH</a:t>
            </a:r>
          </a:p>
          <a:p>
            <a:pPr algn="ctr"/>
            <a:r>
              <a:rPr kumimoji="1" lang="cs-CZ" sz="1400" b="1">
                <a:effectLst>
                  <a:outerShdw blurRad="38100" dist="38100" dir="2700000" algn="tl">
                    <a:srgbClr val="000000"/>
                  </a:outerShdw>
                </a:effectLst>
                <a:latin typeface="Comic Sans MS" pitchFamily="66" charset="0"/>
              </a:rPr>
              <a:t>108,52</a:t>
            </a:r>
            <a:endParaRPr kumimoji="1" lang="cs-CZ" sz="1400">
              <a:effectLst>
                <a:outerShdw blurRad="38100" dist="38100" dir="2700000" algn="tl">
                  <a:srgbClr val="000000"/>
                </a:outerShdw>
              </a:effectLst>
              <a:latin typeface="Comic Sans MS" pitchFamily="66" charset="0"/>
            </a:endParaRPr>
          </a:p>
        </p:txBody>
      </p:sp>
      <p:sp>
        <p:nvSpPr>
          <p:cNvPr id="779270" name="Text Box 6"/>
          <p:cNvSpPr txBox="1">
            <a:spLocks noChangeArrowheads="1"/>
          </p:cNvSpPr>
          <p:nvPr/>
        </p:nvSpPr>
        <p:spPr bwMode="auto">
          <a:xfrm>
            <a:off x="3736975" y="1746250"/>
            <a:ext cx="860425" cy="765175"/>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r>
              <a:rPr kumimoji="1" lang="cs-CZ">
                <a:latin typeface="Times New Roman" pitchFamily="18" charset="0"/>
              </a:rPr>
              <a:t>SHCF</a:t>
            </a:r>
            <a:r>
              <a:rPr kumimoji="1" lang="cs-CZ" baseline="-25000">
                <a:latin typeface="Times New Roman" pitchFamily="18" charset="0"/>
              </a:rPr>
              <a:t>1</a:t>
            </a:r>
          </a:p>
          <a:p>
            <a:pPr algn="ctr"/>
            <a:r>
              <a:rPr kumimoji="1" lang="cs-CZ">
                <a:latin typeface="Times New Roman" pitchFamily="18" charset="0"/>
              </a:rPr>
              <a:t>109,09</a:t>
            </a:r>
          </a:p>
        </p:txBody>
      </p:sp>
      <p:sp>
        <p:nvSpPr>
          <p:cNvPr id="779271" name="Text Box 7" descr="stacks-of-money"/>
          <p:cNvSpPr txBox="1">
            <a:spLocks noChangeArrowheads="1"/>
          </p:cNvSpPr>
          <p:nvPr/>
        </p:nvSpPr>
        <p:spPr bwMode="auto">
          <a:xfrm>
            <a:off x="3767138" y="4116388"/>
            <a:ext cx="738187" cy="776287"/>
          </a:xfrm>
          <a:prstGeom prst="rect">
            <a:avLst/>
          </a:prstGeom>
          <a:blipFill dpi="0" rotWithShape="1">
            <a:blip r:embed="rId4"/>
            <a:srcRect/>
            <a:stretch>
              <a:fillRect/>
            </a:stretch>
          </a:blipFill>
          <a:ln w="9525">
            <a:solidFill>
              <a:srgbClr val="00FF00"/>
            </a:solidFill>
            <a:miter lim="800000"/>
            <a:headEnd/>
            <a:tailEnd/>
          </a:ln>
        </p:spPr>
        <p:txBody>
          <a:bodyPr/>
          <a:lstStyle/>
          <a:p>
            <a:pPr algn="ctr"/>
            <a:r>
              <a:rPr kumimoji="1" lang="cs-CZ" sz="1600" b="1">
                <a:solidFill>
                  <a:srgbClr val="00FF00"/>
                </a:solidFill>
                <a:effectLst>
                  <a:outerShdw blurRad="38100" dist="38100" dir="2700000" algn="tl">
                    <a:srgbClr val="000000"/>
                  </a:outerShdw>
                </a:effectLst>
                <a:latin typeface="Comic Sans MS" pitchFamily="66" charset="0"/>
              </a:rPr>
              <a:t>CF</a:t>
            </a:r>
            <a:r>
              <a:rPr kumimoji="1" lang="cs-CZ" sz="1600" b="1" baseline="-25000">
                <a:solidFill>
                  <a:srgbClr val="00FF00"/>
                </a:solidFill>
                <a:effectLst>
                  <a:outerShdw blurRad="38100" dist="38100" dir="2700000" algn="tl">
                    <a:srgbClr val="000000"/>
                  </a:outerShdw>
                </a:effectLst>
                <a:latin typeface="Comic Sans MS" pitchFamily="66" charset="0"/>
              </a:rPr>
              <a:t>1</a:t>
            </a:r>
          </a:p>
          <a:p>
            <a:pPr algn="ctr"/>
            <a:r>
              <a:rPr kumimoji="1" lang="cs-CZ" sz="1600" b="1">
                <a:solidFill>
                  <a:srgbClr val="00FF00"/>
                </a:solidFill>
                <a:effectLst>
                  <a:outerShdw blurRad="38100" dist="38100" dir="2700000" algn="tl">
                    <a:srgbClr val="000000"/>
                  </a:outerShdw>
                </a:effectLst>
                <a:latin typeface="Comic Sans MS" pitchFamily="66" charset="0"/>
              </a:rPr>
              <a:t>120</a:t>
            </a:r>
          </a:p>
        </p:txBody>
      </p:sp>
      <p:sp>
        <p:nvSpPr>
          <p:cNvPr id="779272" name="Text Box 8" descr="stacks-of-money"/>
          <p:cNvSpPr txBox="1">
            <a:spLocks noChangeArrowheads="1"/>
          </p:cNvSpPr>
          <p:nvPr/>
        </p:nvSpPr>
        <p:spPr bwMode="auto">
          <a:xfrm>
            <a:off x="4689475" y="4114800"/>
            <a:ext cx="736600" cy="777875"/>
          </a:xfrm>
          <a:prstGeom prst="rect">
            <a:avLst/>
          </a:prstGeom>
          <a:blipFill dpi="0" rotWithShape="1">
            <a:blip r:embed="rId4"/>
            <a:srcRect/>
            <a:stretch>
              <a:fillRect/>
            </a:stretch>
          </a:blipFill>
          <a:ln w="9525">
            <a:solidFill>
              <a:srgbClr val="00FF00"/>
            </a:solidFill>
            <a:miter lim="800000"/>
            <a:headEnd/>
            <a:tailEnd/>
          </a:ln>
        </p:spPr>
        <p:txBody>
          <a:bodyPr/>
          <a:lstStyle/>
          <a:p>
            <a:pPr algn="ctr"/>
            <a:r>
              <a:rPr kumimoji="1" lang="cs-CZ" b="1">
                <a:solidFill>
                  <a:srgbClr val="00FF00"/>
                </a:solidFill>
                <a:effectLst>
                  <a:outerShdw blurRad="38100" dist="38100" dir="2700000" algn="tl">
                    <a:srgbClr val="000000"/>
                  </a:outerShdw>
                </a:effectLst>
                <a:latin typeface="Comic Sans MS" pitchFamily="66" charset="0"/>
              </a:rPr>
              <a:t>CF</a:t>
            </a:r>
            <a:r>
              <a:rPr kumimoji="1" lang="cs-CZ" b="1" baseline="-25000">
                <a:solidFill>
                  <a:srgbClr val="00FF00"/>
                </a:solidFill>
                <a:effectLst>
                  <a:outerShdw blurRad="38100" dist="38100" dir="2700000" algn="tl">
                    <a:srgbClr val="000000"/>
                  </a:outerShdw>
                </a:effectLst>
                <a:latin typeface="Comic Sans MS" pitchFamily="66" charset="0"/>
              </a:rPr>
              <a:t>2</a:t>
            </a:r>
          </a:p>
          <a:p>
            <a:pPr algn="ctr"/>
            <a:r>
              <a:rPr kumimoji="1" lang="cs-CZ" sz="1600" b="1">
                <a:solidFill>
                  <a:srgbClr val="00FF00"/>
                </a:solidFill>
                <a:effectLst>
                  <a:outerShdw blurRad="38100" dist="38100" dir="2700000" algn="tl">
                    <a:srgbClr val="000000"/>
                  </a:outerShdw>
                </a:effectLst>
                <a:latin typeface="Comic Sans MS" pitchFamily="66" charset="0"/>
              </a:rPr>
              <a:t>120</a:t>
            </a:r>
          </a:p>
        </p:txBody>
      </p:sp>
      <p:sp>
        <p:nvSpPr>
          <p:cNvPr id="779273" name="Text Box 9" descr="stacks-of-money"/>
          <p:cNvSpPr txBox="1">
            <a:spLocks noChangeArrowheads="1"/>
          </p:cNvSpPr>
          <p:nvPr/>
        </p:nvSpPr>
        <p:spPr bwMode="auto">
          <a:xfrm>
            <a:off x="5611813" y="4305300"/>
            <a:ext cx="736600" cy="587375"/>
          </a:xfrm>
          <a:prstGeom prst="rect">
            <a:avLst/>
          </a:prstGeom>
          <a:blipFill dpi="0" rotWithShape="1">
            <a:blip r:embed="rId4"/>
            <a:srcRect/>
            <a:stretch>
              <a:fillRect/>
            </a:stretch>
          </a:blipFill>
          <a:ln w="9525">
            <a:solidFill>
              <a:srgbClr val="00FF00"/>
            </a:solidFill>
            <a:miter lim="800000"/>
            <a:headEnd/>
            <a:tailEnd/>
          </a:ln>
        </p:spPr>
        <p:txBody>
          <a:bodyPr/>
          <a:lstStyle/>
          <a:p>
            <a:pPr algn="ctr"/>
            <a:r>
              <a:rPr kumimoji="1" lang="cs-CZ" b="1">
                <a:solidFill>
                  <a:srgbClr val="00FF00"/>
                </a:solidFill>
                <a:effectLst>
                  <a:outerShdw blurRad="38100" dist="38100" dir="2700000" algn="tl">
                    <a:srgbClr val="000000"/>
                  </a:outerShdw>
                </a:effectLst>
                <a:latin typeface="Comic Sans MS" pitchFamily="66" charset="0"/>
              </a:rPr>
              <a:t>CF</a:t>
            </a:r>
            <a:r>
              <a:rPr kumimoji="1" lang="cs-CZ" b="1" baseline="-25000">
                <a:solidFill>
                  <a:srgbClr val="00FF00"/>
                </a:solidFill>
                <a:effectLst>
                  <a:outerShdw blurRad="38100" dist="38100" dir="2700000" algn="tl">
                    <a:srgbClr val="000000"/>
                  </a:outerShdw>
                </a:effectLst>
                <a:latin typeface="Comic Sans MS" pitchFamily="66" charset="0"/>
              </a:rPr>
              <a:t>3</a:t>
            </a:r>
          </a:p>
          <a:p>
            <a:pPr algn="ctr"/>
            <a:r>
              <a:rPr kumimoji="1" lang="cs-CZ" sz="1600" b="1">
                <a:solidFill>
                  <a:srgbClr val="00FF00"/>
                </a:solidFill>
                <a:effectLst>
                  <a:outerShdw blurRad="38100" dist="38100" dir="2700000" algn="tl">
                    <a:srgbClr val="000000"/>
                  </a:outerShdw>
                </a:effectLst>
                <a:latin typeface="Comic Sans MS" pitchFamily="66" charset="0"/>
              </a:rPr>
              <a:t>100</a:t>
            </a:r>
          </a:p>
        </p:txBody>
      </p:sp>
      <p:sp>
        <p:nvSpPr>
          <p:cNvPr id="779274" name="Text Box 10" descr="stacks-of-money"/>
          <p:cNvSpPr txBox="1">
            <a:spLocks noChangeArrowheads="1"/>
          </p:cNvSpPr>
          <p:nvPr/>
        </p:nvSpPr>
        <p:spPr bwMode="auto">
          <a:xfrm>
            <a:off x="6532563" y="4217988"/>
            <a:ext cx="738187" cy="674687"/>
          </a:xfrm>
          <a:prstGeom prst="rect">
            <a:avLst/>
          </a:prstGeom>
          <a:blipFill dpi="0" rotWithShape="1">
            <a:blip r:embed="rId4"/>
            <a:srcRect/>
            <a:stretch>
              <a:fillRect/>
            </a:stretch>
          </a:blipFill>
          <a:ln w="9525">
            <a:solidFill>
              <a:srgbClr val="00FF00"/>
            </a:solidFill>
            <a:miter lim="800000"/>
            <a:headEnd/>
            <a:tailEnd/>
          </a:ln>
        </p:spPr>
        <p:txBody>
          <a:bodyPr/>
          <a:lstStyle/>
          <a:p>
            <a:pPr algn="ctr"/>
            <a:r>
              <a:rPr kumimoji="1" lang="cs-CZ" b="1">
                <a:solidFill>
                  <a:srgbClr val="00FF00"/>
                </a:solidFill>
                <a:effectLst>
                  <a:outerShdw blurRad="38100" dist="38100" dir="2700000" algn="tl">
                    <a:srgbClr val="000000"/>
                  </a:outerShdw>
                </a:effectLst>
                <a:latin typeface="Comic Sans MS" pitchFamily="66" charset="0"/>
              </a:rPr>
              <a:t>CF</a:t>
            </a:r>
            <a:r>
              <a:rPr kumimoji="1" lang="cs-CZ" b="1" baseline="-25000">
                <a:solidFill>
                  <a:srgbClr val="00FF00"/>
                </a:solidFill>
                <a:effectLst>
                  <a:outerShdw blurRad="38100" dist="38100" dir="2700000" algn="tl">
                    <a:srgbClr val="000000"/>
                  </a:outerShdw>
                </a:effectLst>
                <a:latin typeface="Comic Sans MS" pitchFamily="66" charset="0"/>
              </a:rPr>
              <a:t>4</a:t>
            </a:r>
          </a:p>
          <a:p>
            <a:pPr algn="ctr"/>
            <a:r>
              <a:rPr kumimoji="1" lang="cs-CZ" sz="1600" b="1">
                <a:solidFill>
                  <a:srgbClr val="00FF00"/>
                </a:solidFill>
                <a:effectLst>
                  <a:outerShdw blurRad="38100" dist="38100" dir="2700000" algn="tl">
                    <a:srgbClr val="000000"/>
                  </a:outerShdw>
                </a:effectLst>
                <a:latin typeface="Comic Sans MS" pitchFamily="66" charset="0"/>
              </a:rPr>
              <a:t>110</a:t>
            </a:r>
          </a:p>
        </p:txBody>
      </p:sp>
      <p:sp>
        <p:nvSpPr>
          <p:cNvPr id="779275" name="Line 11"/>
          <p:cNvSpPr>
            <a:spLocks noChangeShapeType="1"/>
          </p:cNvSpPr>
          <p:nvPr/>
        </p:nvSpPr>
        <p:spPr bwMode="auto">
          <a:xfrm flipV="1">
            <a:off x="4135438" y="3044825"/>
            <a:ext cx="0" cy="923925"/>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79276" name="Line 12"/>
          <p:cNvSpPr>
            <a:spLocks noChangeShapeType="1"/>
          </p:cNvSpPr>
          <p:nvPr/>
        </p:nvSpPr>
        <p:spPr bwMode="auto">
          <a:xfrm flipV="1">
            <a:off x="5057775" y="3044825"/>
            <a:ext cx="0" cy="923925"/>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79277" name="Line 13"/>
          <p:cNvSpPr>
            <a:spLocks noChangeShapeType="1"/>
          </p:cNvSpPr>
          <p:nvPr/>
        </p:nvSpPr>
        <p:spPr bwMode="auto">
          <a:xfrm flipV="1">
            <a:off x="5980113" y="3044825"/>
            <a:ext cx="0" cy="923925"/>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79278" name="Line 14"/>
          <p:cNvSpPr>
            <a:spLocks noChangeShapeType="1"/>
          </p:cNvSpPr>
          <p:nvPr/>
        </p:nvSpPr>
        <p:spPr bwMode="auto">
          <a:xfrm flipV="1">
            <a:off x="6902450" y="3044825"/>
            <a:ext cx="0" cy="923925"/>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nvGrpSpPr>
          <p:cNvPr id="779279" name="Group 15"/>
          <p:cNvGrpSpPr>
            <a:grpSpLocks/>
          </p:cNvGrpSpPr>
          <p:nvPr/>
        </p:nvGrpSpPr>
        <p:grpSpPr bwMode="auto">
          <a:xfrm>
            <a:off x="755650" y="1700213"/>
            <a:ext cx="6704013" cy="4692650"/>
            <a:chOff x="476" y="1071"/>
            <a:chExt cx="4223" cy="2956"/>
          </a:xfrm>
        </p:grpSpPr>
        <p:sp>
          <p:nvSpPr>
            <p:cNvPr id="779280" name="Line 16"/>
            <p:cNvSpPr>
              <a:spLocks noChangeShapeType="1"/>
            </p:cNvSpPr>
            <p:nvPr/>
          </p:nvSpPr>
          <p:spPr bwMode="auto">
            <a:xfrm>
              <a:off x="476" y="3082"/>
              <a:ext cx="418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79281" name="Line 17"/>
            <p:cNvSpPr>
              <a:spLocks noChangeShapeType="1"/>
            </p:cNvSpPr>
            <p:nvPr/>
          </p:nvSpPr>
          <p:spPr bwMode="auto">
            <a:xfrm flipV="1">
              <a:off x="824" y="1124"/>
              <a:ext cx="0" cy="27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79282" name="Text Box 18"/>
            <p:cNvSpPr txBox="1">
              <a:spLocks noChangeArrowheads="1"/>
            </p:cNvSpPr>
            <p:nvPr/>
          </p:nvSpPr>
          <p:spPr bwMode="auto">
            <a:xfrm>
              <a:off x="1292" y="3657"/>
              <a:ext cx="340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dirty="0">
                  <a:latin typeface="Times New Roman" pitchFamily="18" charset="0"/>
                </a:rPr>
                <a:t>      </a:t>
              </a:r>
              <a:r>
                <a:rPr kumimoji="1" lang="cs-CZ" dirty="0"/>
                <a:t>2012         2013      2014      2015      2016 </a:t>
              </a:r>
              <a:r>
                <a:rPr kumimoji="1" lang="cs-CZ" dirty="0">
                  <a:latin typeface="Times New Roman" pitchFamily="18" charset="0"/>
                </a:rPr>
                <a:t>	                čas</a:t>
              </a:r>
            </a:p>
          </p:txBody>
        </p:sp>
        <p:sp>
          <p:nvSpPr>
            <p:cNvPr id="779283" name="Text Box 19"/>
            <p:cNvSpPr txBox="1">
              <a:spLocks noChangeArrowheads="1"/>
            </p:cNvSpPr>
            <p:nvPr/>
          </p:nvSpPr>
          <p:spPr bwMode="auto">
            <a:xfrm>
              <a:off x="476" y="1071"/>
              <a:ext cx="387"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cs-CZ">
                  <a:latin typeface="Times New Roman" pitchFamily="18" charset="0"/>
                </a:rPr>
                <a:t>Kč</a:t>
              </a:r>
            </a:p>
          </p:txBody>
        </p:sp>
        <p:sp>
          <p:nvSpPr>
            <p:cNvPr id="779284" name="Text Box 20"/>
            <p:cNvSpPr txBox="1">
              <a:spLocks noChangeArrowheads="1"/>
            </p:cNvSpPr>
            <p:nvPr/>
          </p:nvSpPr>
          <p:spPr bwMode="auto">
            <a:xfrm>
              <a:off x="553" y="2288"/>
              <a:ext cx="271" cy="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cs-CZ">
                  <a:latin typeface="Times New Roman" pitchFamily="18" charset="0"/>
                </a:rPr>
                <a:t>+</a:t>
              </a: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endParaRPr kumimoji="1" lang="cs-CZ">
                <a:latin typeface="Times New Roman" pitchFamily="18" charset="0"/>
              </a:endParaRPr>
            </a:p>
            <a:p>
              <a:r>
                <a:rPr kumimoji="1" lang="cs-CZ">
                  <a:latin typeface="Times New Roman" pitchFamily="18" charset="0"/>
                </a:rPr>
                <a:t>-</a:t>
              </a:r>
            </a:p>
          </p:txBody>
        </p:sp>
      </p:grpSp>
      <p:sp>
        <p:nvSpPr>
          <p:cNvPr id="779285" name="Text Box 21"/>
          <p:cNvSpPr txBox="1">
            <a:spLocks noChangeArrowheads="1"/>
          </p:cNvSpPr>
          <p:nvPr/>
        </p:nvSpPr>
        <p:spPr bwMode="auto">
          <a:xfrm>
            <a:off x="4657725" y="1847850"/>
            <a:ext cx="860425" cy="663575"/>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r>
              <a:rPr kumimoji="1" lang="cs-CZ">
                <a:latin typeface="Times New Roman" pitchFamily="18" charset="0"/>
              </a:rPr>
              <a:t>SHCF</a:t>
            </a:r>
            <a:r>
              <a:rPr kumimoji="1" lang="cs-CZ" baseline="-25000">
                <a:latin typeface="Times New Roman" pitchFamily="18" charset="0"/>
              </a:rPr>
              <a:t>2</a:t>
            </a:r>
          </a:p>
          <a:p>
            <a:pPr algn="ctr"/>
            <a:r>
              <a:rPr kumimoji="1" lang="cs-CZ">
                <a:latin typeface="Times New Roman" pitchFamily="18" charset="0"/>
              </a:rPr>
              <a:t>99,17</a:t>
            </a:r>
          </a:p>
        </p:txBody>
      </p:sp>
      <p:sp>
        <p:nvSpPr>
          <p:cNvPr id="779286" name="Text Box 22"/>
          <p:cNvSpPr txBox="1">
            <a:spLocks noChangeArrowheads="1"/>
          </p:cNvSpPr>
          <p:nvPr/>
        </p:nvSpPr>
        <p:spPr bwMode="auto">
          <a:xfrm>
            <a:off x="5565775" y="1906588"/>
            <a:ext cx="860425" cy="6032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r>
              <a:rPr kumimoji="1" lang="cs-CZ">
                <a:latin typeface="Times New Roman" pitchFamily="18" charset="0"/>
              </a:rPr>
              <a:t>SHCF</a:t>
            </a:r>
            <a:r>
              <a:rPr kumimoji="1" lang="cs-CZ" baseline="-25000">
                <a:latin typeface="Times New Roman" pitchFamily="18" charset="0"/>
              </a:rPr>
              <a:t>3</a:t>
            </a:r>
            <a:r>
              <a:rPr kumimoji="1" lang="cs-CZ">
                <a:latin typeface="Times New Roman" pitchFamily="18" charset="0"/>
              </a:rPr>
              <a:t> 75,13</a:t>
            </a:r>
          </a:p>
        </p:txBody>
      </p:sp>
      <p:sp>
        <p:nvSpPr>
          <p:cNvPr id="779287" name="Text Box 23"/>
          <p:cNvSpPr txBox="1">
            <a:spLocks noChangeArrowheads="1"/>
          </p:cNvSpPr>
          <p:nvPr/>
        </p:nvSpPr>
        <p:spPr bwMode="auto">
          <a:xfrm>
            <a:off x="6488113" y="1906588"/>
            <a:ext cx="860425" cy="6032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lgn="ctr"/>
            <a:r>
              <a:rPr kumimoji="1" lang="cs-CZ">
                <a:latin typeface="Times New Roman" pitchFamily="18" charset="0"/>
              </a:rPr>
              <a:t>SHCF</a:t>
            </a:r>
            <a:r>
              <a:rPr kumimoji="1" lang="cs-CZ" baseline="-25000">
                <a:latin typeface="Times New Roman" pitchFamily="18" charset="0"/>
              </a:rPr>
              <a:t>4</a:t>
            </a:r>
            <a:r>
              <a:rPr kumimoji="1" lang="cs-CZ">
                <a:latin typeface="Times New Roman" pitchFamily="18" charset="0"/>
              </a:rPr>
              <a:t> 75,13</a:t>
            </a:r>
          </a:p>
        </p:txBody>
      </p:sp>
      <p:sp>
        <p:nvSpPr>
          <p:cNvPr id="779288" name="Text Box 24"/>
          <p:cNvSpPr txBox="1">
            <a:spLocks noChangeArrowheads="1"/>
          </p:cNvSpPr>
          <p:nvPr/>
        </p:nvSpPr>
        <p:spPr bwMode="auto">
          <a:xfrm>
            <a:off x="5967492" y="908720"/>
            <a:ext cx="31638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cs-CZ" sz="1400" dirty="0"/>
              <a:t>Diskontní míra (nejlepší alternativní míra zhodnocení peněz) = 10 % </a:t>
            </a:r>
            <a:r>
              <a:rPr kumimoji="1" lang="cs-CZ" sz="1400" dirty="0" err="1"/>
              <a:t>p.a</a:t>
            </a:r>
            <a:r>
              <a:rPr kumimoji="1" lang="cs-CZ" sz="1400" dirty="0"/>
              <a:t>.</a:t>
            </a:r>
          </a:p>
        </p:txBody>
      </p:sp>
      <p:sp>
        <p:nvSpPr>
          <p:cNvPr id="779289" name="Text Box 25"/>
          <p:cNvSpPr txBox="1">
            <a:spLocks noChangeArrowheads="1"/>
          </p:cNvSpPr>
          <p:nvPr/>
        </p:nvSpPr>
        <p:spPr bwMode="auto">
          <a:xfrm>
            <a:off x="3521075" y="2633663"/>
            <a:ext cx="1244600" cy="3571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400">
                <a:latin typeface="Times New Roman" pitchFamily="18" charset="0"/>
              </a:rPr>
              <a:t>120 / (1+0,1)</a:t>
            </a:r>
            <a:r>
              <a:rPr kumimoji="1" lang="cs-CZ" sz="1400" baseline="30000">
                <a:latin typeface="Times New Roman" pitchFamily="18" charset="0"/>
              </a:rPr>
              <a:t>1</a:t>
            </a:r>
          </a:p>
        </p:txBody>
      </p:sp>
      <p:sp>
        <p:nvSpPr>
          <p:cNvPr id="779290" name="Text Box 26"/>
          <p:cNvSpPr txBox="1">
            <a:spLocks noChangeArrowheads="1"/>
          </p:cNvSpPr>
          <p:nvPr/>
        </p:nvSpPr>
        <p:spPr bwMode="auto">
          <a:xfrm>
            <a:off x="4462463" y="2590800"/>
            <a:ext cx="1244600" cy="3571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400">
                <a:latin typeface="Times New Roman" pitchFamily="18" charset="0"/>
              </a:rPr>
              <a:t>120 / (1+0,1)</a:t>
            </a:r>
            <a:r>
              <a:rPr kumimoji="1" lang="cs-CZ" sz="1400" baseline="30000">
                <a:latin typeface="Times New Roman" pitchFamily="18" charset="0"/>
              </a:rPr>
              <a:t>2</a:t>
            </a:r>
          </a:p>
        </p:txBody>
      </p:sp>
      <p:sp>
        <p:nvSpPr>
          <p:cNvPr id="779291" name="Text Box 27"/>
          <p:cNvSpPr txBox="1">
            <a:spLocks noChangeArrowheads="1"/>
          </p:cNvSpPr>
          <p:nvPr/>
        </p:nvSpPr>
        <p:spPr bwMode="auto">
          <a:xfrm>
            <a:off x="5360988" y="2617788"/>
            <a:ext cx="1244600" cy="3571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400">
                <a:latin typeface="Times New Roman" pitchFamily="18" charset="0"/>
              </a:rPr>
              <a:t>100 / (1+0,1)</a:t>
            </a:r>
            <a:r>
              <a:rPr kumimoji="1" lang="cs-CZ" sz="1400" baseline="30000">
                <a:latin typeface="Times New Roman" pitchFamily="18" charset="0"/>
              </a:rPr>
              <a:t>3</a:t>
            </a:r>
          </a:p>
        </p:txBody>
      </p:sp>
      <p:sp>
        <p:nvSpPr>
          <p:cNvPr id="779292" name="Text Box 28"/>
          <p:cNvSpPr txBox="1">
            <a:spLocks noChangeArrowheads="1"/>
          </p:cNvSpPr>
          <p:nvPr/>
        </p:nvSpPr>
        <p:spPr bwMode="auto">
          <a:xfrm>
            <a:off x="6315075" y="2598738"/>
            <a:ext cx="1244600" cy="3571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kumimoji="1" lang="cs-CZ" sz="1400">
                <a:latin typeface="Times New Roman" pitchFamily="18" charset="0"/>
              </a:rPr>
              <a:t>110 / (1+0,1)</a:t>
            </a:r>
            <a:r>
              <a:rPr kumimoji="1" lang="cs-CZ" sz="1400" baseline="30000">
                <a:latin typeface="Times New Roman" pitchFamily="18" charset="0"/>
              </a:rPr>
              <a:t>4</a:t>
            </a:r>
          </a:p>
        </p:txBody>
      </p:sp>
      <p:sp>
        <p:nvSpPr>
          <p:cNvPr id="779293" name="Text Box 29" descr="01-money-spending"/>
          <p:cNvSpPr txBox="1">
            <a:spLocks noChangeArrowheads="1"/>
          </p:cNvSpPr>
          <p:nvPr/>
        </p:nvSpPr>
        <p:spPr bwMode="auto">
          <a:xfrm>
            <a:off x="2466975" y="4892675"/>
            <a:ext cx="1135062" cy="1435100"/>
          </a:xfrm>
          <a:prstGeom prst="rect">
            <a:avLst/>
          </a:prstGeom>
          <a:blipFill dpi="0" rotWithShape="1">
            <a:blip r:embed="rId3"/>
            <a:srcRect/>
            <a:stretch>
              <a:fillRect/>
            </a:stretch>
          </a:blipFill>
          <a:ln w="9525">
            <a:solidFill>
              <a:srgbClr val="FF0000"/>
            </a:solidFill>
            <a:miter lim="800000"/>
            <a:headEnd/>
            <a:tailEnd/>
          </a:ln>
        </p:spPr>
        <p:txBody>
          <a:bodyPr/>
          <a:lstStyle/>
          <a:p>
            <a:pPr algn="ctr"/>
            <a:r>
              <a:rPr kumimoji="1" lang="cs-CZ" sz="1400" dirty="0">
                <a:solidFill>
                  <a:srgbClr val="FF0000"/>
                </a:solidFill>
                <a:effectLst>
                  <a:outerShdw blurRad="38100" dist="38100" dir="2700000" algn="tl">
                    <a:srgbClr val="000000"/>
                  </a:outerShdw>
                </a:effectLst>
                <a:latin typeface="Comic Sans MS" pitchFamily="66" charset="0"/>
              </a:rPr>
              <a:t>Investiční výdaj</a:t>
            </a:r>
          </a:p>
          <a:p>
            <a:pPr algn="ctr"/>
            <a:r>
              <a:rPr kumimoji="1" lang="cs-CZ" sz="1400" dirty="0">
                <a:solidFill>
                  <a:srgbClr val="FF0000"/>
                </a:solidFill>
                <a:effectLst>
                  <a:outerShdw blurRad="38100" dist="38100" dir="2700000" algn="tl">
                    <a:srgbClr val="000000"/>
                  </a:outerShdw>
                </a:effectLst>
                <a:latin typeface="Comic Sans MS" pitchFamily="66" charset="0"/>
              </a:rPr>
              <a:t>400</a:t>
            </a:r>
          </a:p>
          <a:p>
            <a:pPr algn="ctr"/>
            <a:r>
              <a:rPr kumimoji="1" lang="cs-CZ" sz="2400" dirty="0">
                <a:solidFill>
                  <a:srgbClr val="FF0000"/>
                </a:solidFill>
                <a:effectLst>
                  <a:outerShdw blurRad="38100" dist="38100" dir="2700000" algn="tl">
                    <a:srgbClr val="000000"/>
                  </a:outerShdw>
                </a:effectLst>
                <a:latin typeface="Comic Sans MS" pitchFamily="66" charset="0"/>
              </a:rPr>
              <a:t>?</a:t>
            </a:r>
          </a:p>
        </p:txBody>
      </p:sp>
    </p:spTree>
    <p:extLst>
      <p:ext uri="{BB962C8B-B14F-4D97-AF65-F5344CB8AC3E}">
        <p14:creationId xmlns:p14="http://schemas.microsoft.com/office/powerpoint/2010/main" val="2017676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79279"/>
                                        </p:tgtEl>
                                        <p:attrNameLst>
                                          <p:attrName>style.visibility</p:attrName>
                                        </p:attrNameLst>
                                      </p:cBhvr>
                                      <p:to>
                                        <p:strVal val="visible"/>
                                      </p:to>
                                    </p:set>
                                    <p:anim calcmode="lin" valueType="num">
                                      <p:cBhvr>
                                        <p:cTn id="7" dur="500" fill="hold"/>
                                        <p:tgtEl>
                                          <p:spTgt spid="779279"/>
                                        </p:tgtEl>
                                        <p:attrNameLst>
                                          <p:attrName>ppt_w</p:attrName>
                                        </p:attrNameLst>
                                      </p:cBhvr>
                                      <p:tavLst>
                                        <p:tav tm="0">
                                          <p:val>
                                            <p:fltVal val="0"/>
                                          </p:val>
                                        </p:tav>
                                        <p:tav tm="100000">
                                          <p:val>
                                            <p:strVal val="#ppt_w"/>
                                          </p:val>
                                        </p:tav>
                                      </p:tavLst>
                                    </p:anim>
                                    <p:anim calcmode="lin" valueType="num">
                                      <p:cBhvr>
                                        <p:cTn id="8" dur="500" fill="hold"/>
                                        <p:tgtEl>
                                          <p:spTgt spid="779279"/>
                                        </p:tgtEl>
                                        <p:attrNameLst>
                                          <p:attrName>ppt_h</p:attrName>
                                        </p:attrNameLst>
                                      </p:cBhvr>
                                      <p:tavLst>
                                        <p:tav tm="0">
                                          <p:val>
                                            <p:fltVal val="0"/>
                                          </p:val>
                                        </p:tav>
                                        <p:tav tm="100000">
                                          <p:val>
                                            <p:strVal val="#ppt_h"/>
                                          </p:val>
                                        </p:tav>
                                      </p:tavLst>
                                    </p:anim>
                                    <p:animEffect transition="in" filter="fade">
                                      <p:cBhvr>
                                        <p:cTn id="9" dur="500"/>
                                        <p:tgtEl>
                                          <p:spTgt spid="77927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79268"/>
                                        </p:tgtEl>
                                        <p:attrNameLst>
                                          <p:attrName>style.visibility</p:attrName>
                                        </p:attrNameLst>
                                      </p:cBhvr>
                                      <p:to>
                                        <p:strVal val="visible"/>
                                      </p:to>
                                    </p:set>
                                    <p:animEffect transition="in" filter="wipe(up)">
                                      <p:cBhvr>
                                        <p:cTn id="14" dur="2000"/>
                                        <p:tgtEl>
                                          <p:spTgt spid="77926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79271"/>
                                        </p:tgtEl>
                                        <p:attrNameLst>
                                          <p:attrName>style.visibility</p:attrName>
                                        </p:attrNameLst>
                                      </p:cBhvr>
                                      <p:to>
                                        <p:strVal val="visible"/>
                                      </p:to>
                                    </p:set>
                                    <p:animEffect transition="in" filter="wipe(down)">
                                      <p:cBhvr>
                                        <p:cTn id="19" dur="1000"/>
                                        <p:tgtEl>
                                          <p:spTgt spid="779271"/>
                                        </p:tgtEl>
                                      </p:cBhvr>
                                    </p:animEffect>
                                  </p:childTnLst>
                                </p:cTn>
                              </p:par>
                            </p:childTnLst>
                          </p:cTn>
                        </p:par>
                        <p:par>
                          <p:cTn id="20" fill="hold" nodeType="afterGroup">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779272"/>
                                        </p:tgtEl>
                                        <p:attrNameLst>
                                          <p:attrName>style.visibility</p:attrName>
                                        </p:attrNameLst>
                                      </p:cBhvr>
                                      <p:to>
                                        <p:strVal val="visible"/>
                                      </p:to>
                                    </p:set>
                                    <p:animEffect transition="in" filter="wipe(down)">
                                      <p:cBhvr>
                                        <p:cTn id="23" dur="1000"/>
                                        <p:tgtEl>
                                          <p:spTgt spid="779272"/>
                                        </p:tgtEl>
                                      </p:cBhvr>
                                    </p:animEffect>
                                  </p:childTnLst>
                                </p:cTn>
                              </p:par>
                            </p:childTnLst>
                          </p:cTn>
                        </p:par>
                        <p:par>
                          <p:cTn id="24" fill="hold" nodeType="afterGroup">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779273"/>
                                        </p:tgtEl>
                                        <p:attrNameLst>
                                          <p:attrName>style.visibility</p:attrName>
                                        </p:attrNameLst>
                                      </p:cBhvr>
                                      <p:to>
                                        <p:strVal val="visible"/>
                                      </p:to>
                                    </p:set>
                                    <p:animEffect transition="in" filter="wipe(down)">
                                      <p:cBhvr>
                                        <p:cTn id="27" dur="1000"/>
                                        <p:tgtEl>
                                          <p:spTgt spid="779273"/>
                                        </p:tgtEl>
                                      </p:cBhvr>
                                    </p:animEffect>
                                  </p:childTnLst>
                                </p:cTn>
                              </p:par>
                            </p:childTnLst>
                          </p:cTn>
                        </p:par>
                        <p:par>
                          <p:cTn id="28" fill="hold" nodeType="afterGroup">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79274"/>
                                        </p:tgtEl>
                                        <p:attrNameLst>
                                          <p:attrName>style.visibility</p:attrName>
                                        </p:attrNameLst>
                                      </p:cBhvr>
                                      <p:to>
                                        <p:strVal val="visible"/>
                                      </p:to>
                                    </p:set>
                                    <p:animEffect transition="in" filter="wipe(down)">
                                      <p:cBhvr>
                                        <p:cTn id="31" dur="1000"/>
                                        <p:tgtEl>
                                          <p:spTgt spid="7792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2" nodeType="clickEffect">
                                  <p:stCondLst>
                                    <p:cond delay="0"/>
                                  </p:stCondLst>
                                  <p:childTnLst>
                                    <p:set>
                                      <p:cBhvr>
                                        <p:cTn id="35" dur="1" fill="hold">
                                          <p:stCondLst>
                                            <p:cond delay="0"/>
                                          </p:stCondLst>
                                        </p:cTn>
                                        <p:tgtEl>
                                          <p:spTgt spid="779293"/>
                                        </p:tgtEl>
                                        <p:attrNameLst>
                                          <p:attrName>style.visibility</p:attrName>
                                        </p:attrNameLst>
                                      </p:cBhvr>
                                      <p:to>
                                        <p:strVal val="visible"/>
                                      </p:to>
                                    </p:set>
                                    <p:animEffect transition="in" filter="randombar(horizontal)">
                                      <p:cBhvr>
                                        <p:cTn id="36" dur="500"/>
                                        <p:tgtEl>
                                          <p:spTgt spid="77929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xit" presetSubtype="0" fill="hold" grpId="3" nodeType="clickEffect">
                                  <p:stCondLst>
                                    <p:cond delay="0"/>
                                  </p:stCondLst>
                                  <p:childTnLst>
                                    <p:animEffect transition="out" filter="dissolve">
                                      <p:cBhvr>
                                        <p:cTn id="40" dur="500"/>
                                        <p:tgtEl>
                                          <p:spTgt spid="779293"/>
                                        </p:tgtEl>
                                      </p:cBhvr>
                                    </p:animEffect>
                                    <p:set>
                                      <p:cBhvr>
                                        <p:cTn id="41" dur="1" fill="hold">
                                          <p:stCondLst>
                                            <p:cond delay="499"/>
                                          </p:stCondLst>
                                        </p:cTn>
                                        <p:tgtEl>
                                          <p:spTgt spid="77929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779288"/>
                                        </p:tgtEl>
                                        <p:attrNameLst>
                                          <p:attrName>style.visibility</p:attrName>
                                        </p:attrNameLst>
                                      </p:cBhvr>
                                      <p:to>
                                        <p:strVal val="visible"/>
                                      </p:to>
                                    </p:set>
                                    <p:anim calcmode="lin" valueType="num">
                                      <p:cBhvr>
                                        <p:cTn id="46" dur="1000" fill="hold"/>
                                        <p:tgtEl>
                                          <p:spTgt spid="779288"/>
                                        </p:tgtEl>
                                        <p:attrNameLst>
                                          <p:attrName>ppt_w</p:attrName>
                                        </p:attrNameLst>
                                      </p:cBhvr>
                                      <p:tavLst>
                                        <p:tav tm="0">
                                          <p:val>
                                            <p:strVal val="#ppt_w*0.70"/>
                                          </p:val>
                                        </p:tav>
                                        <p:tav tm="100000">
                                          <p:val>
                                            <p:strVal val="#ppt_w"/>
                                          </p:val>
                                        </p:tav>
                                      </p:tavLst>
                                    </p:anim>
                                    <p:anim calcmode="lin" valueType="num">
                                      <p:cBhvr>
                                        <p:cTn id="47" dur="1000" fill="hold"/>
                                        <p:tgtEl>
                                          <p:spTgt spid="779288"/>
                                        </p:tgtEl>
                                        <p:attrNameLst>
                                          <p:attrName>ppt_h</p:attrName>
                                        </p:attrNameLst>
                                      </p:cBhvr>
                                      <p:tavLst>
                                        <p:tav tm="0">
                                          <p:val>
                                            <p:strVal val="#ppt_h"/>
                                          </p:val>
                                        </p:tav>
                                        <p:tav tm="100000">
                                          <p:val>
                                            <p:strVal val="#ppt_h"/>
                                          </p:val>
                                        </p:tav>
                                      </p:tavLst>
                                    </p:anim>
                                    <p:animEffect transition="in" filter="fade">
                                      <p:cBhvr>
                                        <p:cTn id="48" dur="1000"/>
                                        <p:tgtEl>
                                          <p:spTgt spid="77928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79275"/>
                                        </p:tgtEl>
                                        <p:attrNameLst>
                                          <p:attrName>style.visibility</p:attrName>
                                        </p:attrNameLst>
                                      </p:cBhvr>
                                      <p:to>
                                        <p:strVal val="visible"/>
                                      </p:to>
                                    </p:set>
                                    <p:animEffect transition="in" filter="wipe(down)">
                                      <p:cBhvr>
                                        <p:cTn id="53" dur="500"/>
                                        <p:tgtEl>
                                          <p:spTgt spid="779275"/>
                                        </p:tgtEl>
                                      </p:cBhvr>
                                    </p:animEffect>
                                  </p:childTnLst>
                                </p:cTn>
                              </p:par>
                            </p:childTnLst>
                          </p:cTn>
                        </p:par>
                        <p:par>
                          <p:cTn id="54" fill="hold" nodeType="afterGroup">
                            <p:stCondLst>
                              <p:cond delay="50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779289"/>
                                        </p:tgtEl>
                                        <p:attrNameLst>
                                          <p:attrName>style.visibility</p:attrName>
                                        </p:attrNameLst>
                                      </p:cBhvr>
                                      <p:to>
                                        <p:strVal val="visible"/>
                                      </p:to>
                                    </p:set>
                                    <p:anim calcmode="discrete" valueType="clr">
                                      <p:cBhvr override="childStyle">
                                        <p:cTn id="57" dur="80"/>
                                        <p:tgtEl>
                                          <p:spTgt spid="779289"/>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779289"/>
                                        </p:tgtEl>
                                        <p:attrNameLst>
                                          <p:attrName>fillcolor</p:attrName>
                                        </p:attrNameLst>
                                      </p:cBhvr>
                                      <p:tavLst>
                                        <p:tav tm="0">
                                          <p:val>
                                            <p:clrVal>
                                              <a:schemeClr val="accent2"/>
                                            </p:clrVal>
                                          </p:val>
                                        </p:tav>
                                        <p:tav tm="50000">
                                          <p:val>
                                            <p:clrVal>
                                              <a:schemeClr val="hlink"/>
                                            </p:clrVal>
                                          </p:val>
                                        </p:tav>
                                      </p:tavLst>
                                    </p:anim>
                                    <p:set>
                                      <p:cBhvr>
                                        <p:cTn id="59" dur="80"/>
                                        <p:tgtEl>
                                          <p:spTgt spid="779289"/>
                                        </p:tgtEl>
                                        <p:attrNameLst>
                                          <p:attrName>fill.type</p:attrName>
                                        </p:attrNameLst>
                                      </p:cBhvr>
                                      <p:to>
                                        <p:strVal val="solid"/>
                                      </p:to>
                                    </p:set>
                                  </p:childTnLst>
                                </p:cTn>
                              </p:par>
                            </p:childTnLst>
                          </p:cTn>
                        </p:par>
                        <p:par>
                          <p:cTn id="60" fill="hold" nodeType="afterGroup">
                            <p:stCondLst>
                              <p:cond delay="1020"/>
                            </p:stCondLst>
                            <p:childTnLst>
                              <p:par>
                                <p:cTn id="61" presetID="55" presetClass="entr" presetSubtype="0" fill="hold" grpId="0" nodeType="afterEffect">
                                  <p:stCondLst>
                                    <p:cond delay="0"/>
                                  </p:stCondLst>
                                  <p:childTnLst>
                                    <p:set>
                                      <p:cBhvr>
                                        <p:cTn id="62" dur="1" fill="hold">
                                          <p:stCondLst>
                                            <p:cond delay="0"/>
                                          </p:stCondLst>
                                        </p:cTn>
                                        <p:tgtEl>
                                          <p:spTgt spid="779270"/>
                                        </p:tgtEl>
                                        <p:attrNameLst>
                                          <p:attrName>style.visibility</p:attrName>
                                        </p:attrNameLst>
                                      </p:cBhvr>
                                      <p:to>
                                        <p:strVal val="visible"/>
                                      </p:to>
                                    </p:set>
                                    <p:anim calcmode="lin" valueType="num">
                                      <p:cBhvr>
                                        <p:cTn id="63" dur="1000" fill="hold"/>
                                        <p:tgtEl>
                                          <p:spTgt spid="779270"/>
                                        </p:tgtEl>
                                        <p:attrNameLst>
                                          <p:attrName>ppt_w</p:attrName>
                                        </p:attrNameLst>
                                      </p:cBhvr>
                                      <p:tavLst>
                                        <p:tav tm="0">
                                          <p:val>
                                            <p:strVal val="#ppt_w*0.70"/>
                                          </p:val>
                                        </p:tav>
                                        <p:tav tm="100000">
                                          <p:val>
                                            <p:strVal val="#ppt_w"/>
                                          </p:val>
                                        </p:tav>
                                      </p:tavLst>
                                    </p:anim>
                                    <p:anim calcmode="lin" valueType="num">
                                      <p:cBhvr>
                                        <p:cTn id="64" dur="1000" fill="hold"/>
                                        <p:tgtEl>
                                          <p:spTgt spid="779270"/>
                                        </p:tgtEl>
                                        <p:attrNameLst>
                                          <p:attrName>ppt_h</p:attrName>
                                        </p:attrNameLst>
                                      </p:cBhvr>
                                      <p:tavLst>
                                        <p:tav tm="0">
                                          <p:val>
                                            <p:strVal val="#ppt_h"/>
                                          </p:val>
                                        </p:tav>
                                        <p:tav tm="100000">
                                          <p:val>
                                            <p:strVal val="#ppt_h"/>
                                          </p:val>
                                        </p:tav>
                                      </p:tavLst>
                                    </p:anim>
                                    <p:animEffect transition="in" filter="fade">
                                      <p:cBhvr>
                                        <p:cTn id="65" dur="1000"/>
                                        <p:tgtEl>
                                          <p:spTgt spid="77927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grpId="1" nodeType="clickEffect">
                                  <p:stCondLst>
                                    <p:cond delay="0"/>
                                  </p:stCondLst>
                                  <p:iterate type="lt">
                                    <p:tmPct val="0"/>
                                  </p:iterate>
                                  <p:childTnLst>
                                    <p:animEffect transition="out" filter="fade">
                                      <p:cBhvr>
                                        <p:cTn id="69" dur="500"/>
                                        <p:tgtEl>
                                          <p:spTgt spid="779289"/>
                                        </p:tgtEl>
                                      </p:cBhvr>
                                    </p:animEffect>
                                    <p:set>
                                      <p:cBhvr>
                                        <p:cTn id="70" dur="1" fill="hold">
                                          <p:stCondLst>
                                            <p:cond delay="499"/>
                                          </p:stCondLst>
                                        </p:cTn>
                                        <p:tgtEl>
                                          <p:spTgt spid="77928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779275"/>
                                        </p:tgtEl>
                                      </p:cBhvr>
                                    </p:animEffect>
                                    <p:set>
                                      <p:cBhvr>
                                        <p:cTn id="73" dur="1" fill="hold">
                                          <p:stCondLst>
                                            <p:cond delay="499"/>
                                          </p:stCondLst>
                                        </p:cTn>
                                        <p:tgtEl>
                                          <p:spTgt spid="779275"/>
                                        </p:tgtEl>
                                        <p:attrNameLst>
                                          <p:attrName>style.visibility</p:attrName>
                                        </p:attrNameLst>
                                      </p:cBhvr>
                                      <p:to>
                                        <p:strVal val="hidden"/>
                                      </p:to>
                                    </p:set>
                                  </p:childTnLst>
                                </p:cTn>
                              </p:par>
                            </p:childTnLst>
                          </p:cTn>
                        </p:par>
                        <p:par>
                          <p:cTn id="74" fill="hold" nodeType="afterGroup">
                            <p:stCondLst>
                              <p:cond delay="500"/>
                            </p:stCondLst>
                            <p:childTnLst>
                              <p:par>
                                <p:cTn id="75" presetID="22" presetClass="entr" presetSubtype="4" fill="hold" grpId="0" nodeType="afterEffect">
                                  <p:stCondLst>
                                    <p:cond delay="0"/>
                                  </p:stCondLst>
                                  <p:childTnLst>
                                    <p:set>
                                      <p:cBhvr>
                                        <p:cTn id="76" dur="1" fill="hold">
                                          <p:stCondLst>
                                            <p:cond delay="0"/>
                                          </p:stCondLst>
                                        </p:cTn>
                                        <p:tgtEl>
                                          <p:spTgt spid="779276"/>
                                        </p:tgtEl>
                                        <p:attrNameLst>
                                          <p:attrName>style.visibility</p:attrName>
                                        </p:attrNameLst>
                                      </p:cBhvr>
                                      <p:to>
                                        <p:strVal val="visible"/>
                                      </p:to>
                                    </p:set>
                                    <p:animEffect transition="in" filter="wipe(down)">
                                      <p:cBhvr>
                                        <p:cTn id="77" dur="500"/>
                                        <p:tgtEl>
                                          <p:spTgt spid="779276"/>
                                        </p:tgtEl>
                                      </p:cBhvr>
                                    </p:animEffect>
                                  </p:childTnLst>
                                </p:cTn>
                              </p:par>
                            </p:childTnLst>
                          </p:cTn>
                        </p:par>
                        <p:par>
                          <p:cTn id="78" fill="hold" nodeType="afterGroup">
                            <p:stCondLst>
                              <p:cond delay="1000"/>
                            </p:stCondLst>
                            <p:childTnLst>
                              <p:par>
                                <p:cTn id="79" presetID="27" presetClass="entr" presetSubtype="0" fill="hold" grpId="0" nodeType="afterEffect">
                                  <p:stCondLst>
                                    <p:cond delay="0"/>
                                  </p:stCondLst>
                                  <p:iterate type="lt">
                                    <p:tmPct val="50000"/>
                                  </p:iterate>
                                  <p:childTnLst>
                                    <p:set>
                                      <p:cBhvr>
                                        <p:cTn id="80" dur="1" fill="hold">
                                          <p:stCondLst>
                                            <p:cond delay="0"/>
                                          </p:stCondLst>
                                        </p:cTn>
                                        <p:tgtEl>
                                          <p:spTgt spid="779290"/>
                                        </p:tgtEl>
                                        <p:attrNameLst>
                                          <p:attrName>style.visibility</p:attrName>
                                        </p:attrNameLst>
                                      </p:cBhvr>
                                      <p:to>
                                        <p:strVal val="visible"/>
                                      </p:to>
                                    </p:set>
                                    <p:anim calcmode="discrete" valueType="clr">
                                      <p:cBhvr override="childStyle">
                                        <p:cTn id="81" dur="80"/>
                                        <p:tgtEl>
                                          <p:spTgt spid="779290"/>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779290"/>
                                        </p:tgtEl>
                                        <p:attrNameLst>
                                          <p:attrName>fillcolor</p:attrName>
                                        </p:attrNameLst>
                                      </p:cBhvr>
                                      <p:tavLst>
                                        <p:tav tm="0">
                                          <p:val>
                                            <p:clrVal>
                                              <a:schemeClr val="accent2"/>
                                            </p:clrVal>
                                          </p:val>
                                        </p:tav>
                                        <p:tav tm="50000">
                                          <p:val>
                                            <p:clrVal>
                                              <a:schemeClr val="hlink"/>
                                            </p:clrVal>
                                          </p:val>
                                        </p:tav>
                                      </p:tavLst>
                                    </p:anim>
                                    <p:set>
                                      <p:cBhvr>
                                        <p:cTn id="83" dur="80"/>
                                        <p:tgtEl>
                                          <p:spTgt spid="779290"/>
                                        </p:tgtEl>
                                        <p:attrNameLst>
                                          <p:attrName>fill.type</p:attrName>
                                        </p:attrNameLst>
                                      </p:cBhvr>
                                      <p:to>
                                        <p:strVal val="solid"/>
                                      </p:to>
                                    </p:set>
                                  </p:childTnLst>
                                </p:cTn>
                              </p:par>
                            </p:childTnLst>
                          </p:cTn>
                        </p:par>
                        <p:par>
                          <p:cTn id="84" fill="hold" nodeType="afterGroup">
                            <p:stCondLst>
                              <p:cond delay="1520"/>
                            </p:stCondLst>
                            <p:childTnLst>
                              <p:par>
                                <p:cTn id="85" presetID="55" presetClass="entr" presetSubtype="0" fill="hold" grpId="0" nodeType="afterEffect">
                                  <p:stCondLst>
                                    <p:cond delay="0"/>
                                  </p:stCondLst>
                                  <p:childTnLst>
                                    <p:set>
                                      <p:cBhvr>
                                        <p:cTn id="86" dur="1" fill="hold">
                                          <p:stCondLst>
                                            <p:cond delay="0"/>
                                          </p:stCondLst>
                                        </p:cTn>
                                        <p:tgtEl>
                                          <p:spTgt spid="779285"/>
                                        </p:tgtEl>
                                        <p:attrNameLst>
                                          <p:attrName>style.visibility</p:attrName>
                                        </p:attrNameLst>
                                      </p:cBhvr>
                                      <p:to>
                                        <p:strVal val="visible"/>
                                      </p:to>
                                    </p:set>
                                    <p:anim calcmode="lin" valueType="num">
                                      <p:cBhvr>
                                        <p:cTn id="87" dur="1000" fill="hold"/>
                                        <p:tgtEl>
                                          <p:spTgt spid="779285"/>
                                        </p:tgtEl>
                                        <p:attrNameLst>
                                          <p:attrName>ppt_w</p:attrName>
                                        </p:attrNameLst>
                                      </p:cBhvr>
                                      <p:tavLst>
                                        <p:tav tm="0">
                                          <p:val>
                                            <p:strVal val="#ppt_w*0.70"/>
                                          </p:val>
                                        </p:tav>
                                        <p:tav tm="100000">
                                          <p:val>
                                            <p:strVal val="#ppt_w"/>
                                          </p:val>
                                        </p:tav>
                                      </p:tavLst>
                                    </p:anim>
                                    <p:anim calcmode="lin" valueType="num">
                                      <p:cBhvr>
                                        <p:cTn id="88" dur="1000" fill="hold"/>
                                        <p:tgtEl>
                                          <p:spTgt spid="779285"/>
                                        </p:tgtEl>
                                        <p:attrNameLst>
                                          <p:attrName>ppt_h</p:attrName>
                                        </p:attrNameLst>
                                      </p:cBhvr>
                                      <p:tavLst>
                                        <p:tav tm="0">
                                          <p:val>
                                            <p:strVal val="#ppt_h"/>
                                          </p:val>
                                        </p:tav>
                                        <p:tav tm="100000">
                                          <p:val>
                                            <p:strVal val="#ppt_h"/>
                                          </p:val>
                                        </p:tav>
                                      </p:tavLst>
                                    </p:anim>
                                    <p:animEffect transition="in" filter="fade">
                                      <p:cBhvr>
                                        <p:cTn id="89" dur="1000"/>
                                        <p:tgtEl>
                                          <p:spTgt spid="77928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grpId="1" nodeType="clickEffect">
                                  <p:stCondLst>
                                    <p:cond delay="0"/>
                                  </p:stCondLst>
                                  <p:iterate type="lt">
                                    <p:tmPct val="0"/>
                                  </p:iterate>
                                  <p:childTnLst>
                                    <p:animEffect transition="out" filter="fade">
                                      <p:cBhvr>
                                        <p:cTn id="93" dur="500"/>
                                        <p:tgtEl>
                                          <p:spTgt spid="779290"/>
                                        </p:tgtEl>
                                      </p:cBhvr>
                                    </p:animEffect>
                                    <p:set>
                                      <p:cBhvr>
                                        <p:cTn id="94" dur="1" fill="hold">
                                          <p:stCondLst>
                                            <p:cond delay="499"/>
                                          </p:stCondLst>
                                        </p:cTn>
                                        <p:tgtEl>
                                          <p:spTgt spid="77929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779276"/>
                                        </p:tgtEl>
                                      </p:cBhvr>
                                    </p:animEffect>
                                    <p:set>
                                      <p:cBhvr>
                                        <p:cTn id="97" dur="1" fill="hold">
                                          <p:stCondLst>
                                            <p:cond delay="499"/>
                                          </p:stCondLst>
                                        </p:cTn>
                                        <p:tgtEl>
                                          <p:spTgt spid="779276"/>
                                        </p:tgtEl>
                                        <p:attrNameLst>
                                          <p:attrName>style.visibility</p:attrName>
                                        </p:attrNameLst>
                                      </p:cBhvr>
                                      <p:to>
                                        <p:strVal val="hidden"/>
                                      </p:to>
                                    </p:set>
                                  </p:childTnLst>
                                </p:cTn>
                              </p:par>
                            </p:childTnLst>
                          </p:cTn>
                        </p:par>
                        <p:par>
                          <p:cTn id="98" fill="hold" nodeType="afterGroup">
                            <p:stCondLst>
                              <p:cond delay="500"/>
                            </p:stCondLst>
                            <p:childTnLst>
                              <p:par>
                                <p:cTn id="99" presetID="22" presetClass="entr" presetSubtype="4" fill="hold" grpId="0" nodeType="afterEffect">
                                  <p:stCondLst>
                                    <p:cond delay="0"/>
                                  </p:stCondLst>
                                  <p:childTnLst>
                                    <p:set>
                                      <p:cBhvr>
                                        <p:cTn id="100" dur="1" fill="hold">
                                          <p:stCondLst>
                                            <p:cond delay="0"/>
                                          </p:stCondLst>
                                        </p:cTn>
                                        <p:tgtEl>
                                          <p:spTgt spid="779277"/>
                                        </p:tgtEl>
                                        <p:attrNameLst>
                                          <p:attrName>style.visibility</p:attrName>
                                        </p:attrNameLst>
                                      </p:cBhvr>
                                      <p:to>
                                        <p:strVal val="visible"/>
                                      </p:to>
                                    </p:set>
                                    <p:animEffect transition="in" filter="wipe(down)">
                                      <p:cBhvr>
                                        <p:cTn id="101" dur="500"/>
                                        <p:tgtEl>
                                          <p:spTgt spid="779277"/>
                                        </p:tgtEl>
                                      </p:cBhvr>
                                    </p:animEffect>
                                  </p:childTnLst>
                                </p:cTn>
                              </p:par>
                            </p:childTnLst>
                          </p:cTn>
                        </p:par>
                        <p:par>
                          <p:cTn id="102" fill="hold" nodeType="afterGroup">
                            <p:stCondLst>
                              <p:cond delay="1000"/>
                            </p:stCondLst>
                            <p:childTnLst>
                              <p:par>
                                <p:cTn id="103" presetID="27" presetClass="entr" presetSubtype="0" fill="hold" grpId="0" nodeType="afterEffect">
                                  <p:stCondLst>
                                    <p:cond delay="0"/>
                                  </p:stCondLst>
                                  <p:iterate type="lt">
                                    <p:tmPct val="50000"/>
                                  </p:iterate>
                                  <p:childTnLst>
                                    <p:set>
                                      <p:cBhvr>
                                        <p:cTn id="104" dur="1" fill="hold">
                                          <p:stCondLst>
                                            <p:cond delay="0"/>
                                          </p:stCondLst>
                                        </p:cTn>
                                        <p:tgtEl>
                                          <p:spTgt spid="779291"/>
                                        </p:tgtEl>
                                        <p:attrNameLst>
                                          <p:attrName>style.visibility</p:attrName>
                                        </p:attrNameLst>
                                      </p:cBhvr>
                                      <p:to>
                                        <p:strVal val="visible"/>
                                      </p:to>
                                    </p:set>
                                    <p:anim calcmode="discrete" valueType="clr">
                                      <p:cBhvr override="childStyle">
                                        <p:cTn id="105" dur="80"/>
                                        <p:tgtEl>
                                          <p:spTgt spid="779291"/>
                                        </p:tgtEl>
                                        <p:attrNameLst>
                                          <p:attrName>style.color</p:attrName>
                                        </p:attrNameLst>
                                      </p:cBhvr>
                                      <p:tavLst>
                                        <p:tav tm="0">
                                          <p:val>
                                            <p:clrVal>
                                              <a:schemeClr val="accent2"/>
                                            </p:clrVal>
                                          </p:val>
                                        </p:tav>
                                        <p:tav tm="50000">
                                          <p:val>
                                            <p:clrVal>
                                              <a:schemeClr val="hlink"/>
                                            </p:clrVal>
                                          </p:val>
                                        </p:tav>
                                      </p:tavLst>
                                    </p:anim>
                                    <p:anim calcmode="discrete" valueType="clr">
                                      <p:cBhvr>
                                        <p:cTn id="106" dur="80"/>
                                        <p:tgtEl>
                                          <p:spTgt spid="779291"/>
                                        </p:tgtEl>
                                        <p:attrNameLst>
                                          <p:attrName>fillcolor</p:attrName>
                                        </p:attrNameLst>
                                      </p:cBhvr>
                                      <p:tavLst>
                                        <p:tav tm="0">
                                          <p:val>
                                            <p:clrVal>
                                              <a:schemeClr val="accent2"/>
                                            </p:clrVal>
                                          </p:val>
                                        </p:tav>
                                        <p:tav tm="50000">
                                          <p:val>
                                            <p:clrVal>
                                              <a:schemeClr val="hlink"/>
                                            </p:clrVal>
                                          </p:val>
                                        </p:tav>
                                      </p:tavLst>
                                    </p:anim>
                                    <p:set>
                                      <p:cBhvr>
                                        <p:cTn id="107" dur="80"/>
                                        <p:tgtEl>
                                          <p:spTgt spid="779291"/>
                                        </p:tgtEl>
                                        <p:attrNameLst>
                                          <p:attrName>fill.type</p:attrName>
                                        </p:attrNameLst>
                                      </p:cBhvr>
                                      <p:to>
                                        <p:strVal val="solid"/>
                                      </p:to>
                                    </p:set>
                                  </p:childTnLst>
                                </p:cTn>
                              </p:par>
                            </p:childTnLst>
                          </p:cTn>
                        </p:par>
                        <p:par>
                          <p:cTn id="108" fill="hold" nodeType="afterGroup">
                            <p:stCondLst>
                              <p:cond delay="1520"/>
                            </p:stCondLst>
                            <p:childTnLst>
                              <p:par>
                                <p:cTn id="109" presetID="55" presetClass="entr" presetSubtype="0" fill="hold" grpId="0" nodeType="afterEffect">
                                  <p:stCondLst>
                                    <p:cond delay="0"/>
                                  </p:stCondLst>
                                  <p:childTnLst>
                                    <p:set>
                                      <p:cBhvr>
                                        <p:cTn id="110" dur="1" fill="hold">
                                          <p:stCondLst>
                                            <p:cond delay="0"/>
                                          </p:stCondLst>
                                        </p:cTn>
                                        <p:tgtEl>
                                          <p:spTgt spid="779286"/>
                                        </p:tgtEl>
                                        <p:attrNameLst>
                                          <p:attrName>style.visibility</p:attrName>
                                        </p:attrNameLst>
                                      </p:cBhvr>
                                      <p:to>
                                        <p:strVal val="visible"/>
                                      </p:to>
                                    </p:set>
                                    <p:anim calcmode="lin" valueType="num">
                                      <p:cBhvr>
                                        <p:cTn id="111" dur="1000" fill="hold"/>
                                        <p:tgtEl>
                                          <p:spTgt spid="779286"/>
                                        </p:tgtEl>
                                        <p:attrNameLst>
                                          <p:attrName>ppt_w</p:attrName>
                                        </p:attrNameLst>
                                      </p:cBhvr>
                                      <p:tavLst>
                                        <p:tav tm="0">
                                          <p:val>
                                            <p:strVal val="#ppt_w*0.70"/>
                                          </p:val>
                                        </p:tav>
                                        <p:tav tm="100000">
                                          <p:val>
                                            <p:strVal val="#ppt_w"/>
                                          </p:val>
                                        </p:tav>
                                      </p:tavLst>
                                    </p:anim>
                                    <p:anim calcmode="lin" valueType="num">
                                      <p:cBhvr>
                                        <p:cTn id="112" dur="1000" fill="hold"/>
                                        <p:tgtEl>
                                          <p:spTgt spid="779286"/>
                                        </p:tgtEl>
                                        <p:attrNameLst>
                                          <p:attrName>ppt_h</p:attrName>
                                        </p:attrNameLst>
                                      </p:cBhvr>
                                      <p:tavLst>
                                        <p:tav tm="0">
                                          <p:val>
                                            <p:strVal val="#ppt_h"/>
                                          </p:val>
                                        </p:tav>
                                        <p:tav tm="100000">
                                          <p:val>
                                            <p:strVal val="#ppt_h"/>
                                          </p:val>
                                        </p:tav>
                                      </p:tavLst>
                                    </p:anim>
                                    <p:animEffect transition="in" filter="fade">
                                      <p:cBhvr>
                                        <p:cTn id="113" dur="1000"/>
                                        <p:tgtEl>
                                          <p:spTgt spid="779286"/>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xit" presetSubtype="0" fill="hold" grpId="1" nodeType="clickEffect">
                                  <p:stCondLst>
                                    <p:cond delay="0"/>
                                  </p:stCondLst>
                                  <p:iterate type="lt">
                                    <p:tmPct val="0"/>
                                  </p:iterate>
                                  <p:childTnLst>
                                    <p:animEffect transition="out" filter="fade">
                                      <p:cBhvr>
                                        <p:cTn id="117" dur="500"/>
                                        <p:tgtEl>
                                          <p:spTgt spid="779291"/>
                                        </p:tgtEl>
                                      </p:cBhvr>
                                    </p:animEffect>
                                    <p:set>
                                      <p:cBhvr>
                                        <p:cTn id="118" dur="1" fill="hold">
                                          <p:stCondLst>
                                            <p:cond delay="499"/>
                                          </p:stCondLst>
                                        </p:cTn>
                                        <p:tgtEl>
                                          <p:spTgt spid="779291"/>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779277"/>
                                        </p:tgtEl>
                                      </p:cBhvr>
                                    </p:animEffect>
                                    <p:set>
                                      <p:cBhvr>
                                        <p:cTn id="121" dur="1" fill="hold">
                                          <p:stCondLst>
                                            <p:cond delay="499"/>
                                          </p:stCondLst>
                                        </p:cTn>
                                        <p:tgtEl>
                                          <p:spTgt spid="779277"/>
                                        </p:tgtEl>
                                        <p:attrNameLst>
                                          <p:attrName>style.visibility</p:attrName>
                                        </p:attrNameLst>
                                      </p:cBhvr>
                                      <p:to>
                                        <p:strVal val="hidden"/>
                                      </p:to>
                                    </p:set>
                                  </p:childTnLst>
                                </p:cTn>
                              </p:par>
                            </p:childTnLst>
                          </p:cTn>
                        </p:par>
                        <p:par>
                          <p:cTn id="122" fill="hold" nodeType="afterGroup">
                            <p:stCondLst>
                              <p:cond delay="500"/>
                            </p:stCondLst>
                            <p:childTnLst>
                              <p:par>
                                <p:cTn id="123" presetID="22" presetClass="entr" presetSubtype="4" fill="hold" grpId="0" nodeType="afterEffect">
                                  <p:stCondLst>
                                    <p:cond delay="0"/>
                                  </p:stCondLst>
                                  <p:childTnLst>
                                    <p:set>
                                      <p:cBhvr>
                                        <p:cTn id="124" dur="1" fill="hold">
                                          <p:stCondLst>
                                            <p:cond delay="0"/>
                                          </p:stCondLst>
                                        </p:cTn>
                                        <p:tgtEl>
                                          <p:spTgt spid="779278"/>
                                        </p:tgtEl>
                                        <p:attrNameLst>
                                          <p:attrName>style.visibility</p:attrName>
                                        </p:attrNameLst>
                                      </p:cBhvr>
                                      <p:to>
                                        <p:strVal val="visible"/>
                                      </p:to>
                                    </p:set>
                                    <p:animEffect transition="in" filter="wipe(down)">
                                      <p:cBhvr>
                                        <p:cTn id="125" dur="500"/>
                                        <p:tgtEl>
                                          <p:spTgt spid="779278"/>
                                        </p:tgtEl>
                                      </p:cBhvr>
                                    </p:animEffect>
                                  </p:childTnLst>
                                </p:cTn>
                              </p:par>
                            </p:childTnLst>
                          </p:cTn>
                        </p:par>
                        <p:par>
                          <p:cTn id="126" fill="hold" nodeType="afterGroup">
                            <p:stCondLst>
                              <p:cond delay="1000"/>
                            </p:stCondLst>
                            <p:childTnLst>
                              <p:par>
                                <p:cTn id="127" presetID="27" presetClass="entr" presetSubtype="0" fill="hold" grpId="0" nodeType="afterEffect">
                                  <p:stCondLst>
                                    <p:cond delay="0"/>
                                  </p:stCondLst>
                                  <p:iterate type="lt">
                                    <p:tmPct val="50000"/>
                                  </p:iterate>
                                  <p:childTnLst>
                                    <p:set>
                                      <p:cBhvr>
                                        <p:cTn id="128" dur="1" fill="hold">
                                          <p:stCondLst>
                                            <p:cond delay="0"/>
                                          </p:stCondLst>
                                        </p:cTn>
                                        <p:tgtEl>
                                          <p:spTgt spid="779292"/>
                                        </p:tgtEl>
                                        <p:attrNameLst>
                                          <p:attrName>style.visibility</p:attrName>
                                        </p:attrNameLst>
                                      </p:cBhvr>
                                      <p:to>
                                        <p:strVal val="visible"/>
                                      </p:to>
                                    </p:set>
                                    <p:anim calcmode="discrete" valueType="clr">
                                      <p:cBhvr override="childStyle">
                                        <p:cTn id="129" dur="80"/>
                                        <p:tgtEl>
                                          <p:spTgt spid="779292"/>
                                        </p:tgtEl>
                                        <p:attrNameLst>
                                          <p:attrName>style.color</p:attrName>
                                        </p:attrNameLst>
                                      </p:cBhvr>
                                      <p:tavLst>
                                        <p:tav tm="0">
                                          <p:val>
                                            <p:clrVal>
                                              <a:schemeClr val="accent2"/>
                                            </p:clrVal>
                                          </p:val>
                                        </p:tav>
                                        <p:tav tm="50000">
                                          <p:val>
                                            <p:clrVal>
                                              <a:schemeClr val="hlink"/>
                                            </p:clrVal>
                                          </p:val>
                                        </p:tav>
                                      </p:tavLst>
                                    </p:anim>
                                    <p:anim calcmode="discrete" valueType="clr">
                                      <p:cBhvr>
                                        <p:cTn id="130" dur="80"/>
                                        <p:tgtEl>
                                          <p:spTgt spid="779292"/>
                                        </p:tgtEl>
                                        <p:attrNameLst>
                                          <p:attrName>fillcolor</p:attrName>
                                        </p:attrNameLst>
                                      </p:cBhvr>
                                      <p:tavLst>
                                        <p:tav tm="0">
                                          <p:val>
                                            <p:clrVal>
                                              <a:schemeClr val="accent2"/>
                                            </p:clrVal>
                                          </p:val>
                                        </p:tav>
                                        <p:tav tm="50000">
                                          <p:val>
                                            <p:clrVal>
                                              <a:schemeClr val="hlink"/>
                                            </p:clrVal>
                                          </p:val>
                                        </p:tav>
                                      </p:tavLst>
                                    </p:anim>
                                    <p:set>
                                      <p:cBhvr>
                                        <p:cTn id="131" dur="80"/>
                                        <p:tgtEl>
                                          <p:spTgt spid="779292"/>
                                        </p:tgtEl>
                                        <p:attrNameLst>
                                          <p:attrName>fill.type</p:attrName>
                                        </p:attrNameLst>
                                      </p:cBhvr>
                                      <p:to>
                                        <p:strVal val="solid"/>
                                      </p:to>
                                    </p:set>
                                  </p:childTnLst>
                                </p:cTn>
                              </p:par>
                            </p:childTnLst>
                          </p:cTn>
                        </p:par>
                        <p:par>
                          <p:cTn id="132" fill="hold" nodeType="afterGroup">
                            <p:stCondLst>
                              <p:cond delay="1520"/>
                            </p:stCondLst>
                            <p:childTnLst>
                              <p:par>
                                <p:cTn id="133" presetID="55" presetClass="entr" presetSubtype="0" fill="hold" grpId="0" nodeType="afterEffect">
                                  <p:stCondLst>
                                    <p:cond delay="0"/>
                                  </p:stCondLst>
                                  <p:childTnLst>
                                    <p:set>
                                      <p:cBhvr>
                                        <p:cTn id="134" dur="1" fill="hold">
                                          <p:stCondLst>
                                            <p:cond delay="0"/>
                                          </p:stCondLst>
                                        </p:cTn>
                                        <p:tgtEl>
                                          <p:spTgt spid="779287"/>
                                        </p:tgtEl>
                                        <p:attrNameLst>
                                          <p:attrName>style.visibility</p:attrName>
                                        </p:attrNameLst>
                                      </p:cBhvr>
                                      <p:to>
                                        <p:strVal val="visible"/>
                                      </p:to>
                                    </p:set>
                                    <p:anim calcmode="lin" valueType="num">
                                      <p:cBhvr>
                                        <p:cTn id="135" dur="1000" fill="hold"/>
                                        <p:tgtEl>
                                          <p:spTgt spid="779287"/>
                                        </p:tgtEl>
                                        <p:attrNameLst>
                                          <p:attrName>ppt_w</p:attrName>
                                        </p:attrNameLst>
                                      </p:cBhvr>
                                      <p:tavLst>
                                        <p:tav tm="0">
                                          <p:val>
                                            <p:strVal val="#ppt_w*0.70"/>
                                          </p:val>
                                        </p:tav>
                                        <p:tav tm="100000">
                                          <p:val>
                                            <p:strVal val="#ppt_w"/>
                                          </p:val>
                                        </p:tav>
                                      </p:tavLst>
                                    </p:anim>
                                    <p:anim calcmode="lin" valueType="num">
                                      <p:cBhvr>
                                        <p:cTn id="136" dur="1000" fill="hold"/>
                                        <p:tgtEl>
                                          <p:spTgt spid="779287"/>
                                        </p:tgtEl>
                                        <p:attrNameLst>
                                          <p:attrName>ppt_h</p:attrName>
                                        </p:attrNameLst>
                                      </p:cBhvr>
                                      <p:tavLst>
                                        <p:tav tm="0">
                                          <p:val>
                                            <p:strVal val="#ppt_h"/>
                                          </p:val>
                                        </p:tav>
                                        <p:tav tm="100000">
                                          <p:val>
                                            <p:strVal val="#ppt_h"/>
                                          </p:val>
                                        </p:tav>
                                      </p:tavLst>
                                    </p:anim>
                                    <p:animEffect transition="in" filter="fade">
                                      <p:cBhvr>
                                        <p:cTn id="137" dur="1000"/>
                                        <p:tgtEl>
                                          <p:spTgt spid="77928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xit" presetSubtype="0" fill="hold" grpId="1" nodeType="clickEffect">
                                  <p:stCondLst>
                                    <p:cond delay="0"/>
                                  </p:stCondLst>
                                  <p:iterate type="lt">
                                    <p:tmPct val="0"/>
                                  </p:iterate>
                                  <p:childTnLst>
                                    <p:animEffect transition="out" filter="fade">
                                      <p:cBhvr>
                                        <p:cTn id="141" dur="500"/>
                                        <p:tgtEl>
                                          <p:spTgt spid="779292"/>
                                        </p:tgtEl>
                                      </p:cBhvr>
                                    </p:animEffect>
                                    <p:set>
                                      <p:cBhvr>
                                        <p:cTn id="142" dur="1" fill="hold">
                                          <p:stCondLst>
                                            <p:cond delay="499"/>
                                          </p:stCondLst>
                                        </p:cTn>
                                        <p:tgtEl>
                                          <p:spTgt spid="779292"/>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779278"/>
                                        </p:tgtEl>
                                      </p:cBhvr>
                                    </p:animEffect>
                                    <p:set>
                                      <p:cBhvr>
                                        <p:cTn id="145" dur="1" fill="hold">
                                          <p:stCondLst>
                                            <p:cond delay="499"/>
                                          </p:stCondLst>
                                        </p:cTn>
                                        <p:tgtEl>
                                          <p:spTgt spid="779278"/>
                                        </p:tgtEl>
                                        <p:attrNameLst>
                                          <p:attrName>style.visibility</p:attrName>
                                        </p:attrNameLst>
                                      </p:cBhvr>
                                      <p:to>
                                        <p:strVal val="hidden"/>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0" presetClass="path" presetSubtype="0" accel="50000" decel="50000" fill="hold" grpId="1" nodeType="clickEffect">
                                  <p:stCondLst>
                                    <p:cond delay="0"/>
                                  </p:stCondLst>
                                  <p:childTnLst>
                                    <p:animMotion origin="layout" path="M -4.16667E-6 8.09249E-7 L -0.12222 0.27907 " pathEditMode="relative" rAng="0" ptsTypes="AA">
                                      <p:cBhvr>
                                        <p:cTn id="149" dur="2000" fill="hold"/>
                                        <p:tgtEl>
                                          <p:spTgt spid="779270"/>
                                        </p:tgtEl>
                                        <p:attrNameLst>
                                          <p:attrName>ppt_x</p:attrName>
                                          <p:attrName>ppt_y</p:attrName>
                                        </p:attrNameLst>
                                      </p:cBhvr>
                                      <p:rCtr x="-6111" y="13942"/>
                                    </p:animMotion>
                                  </p:childTnLst>
                                </p:cTn>
                              </p:par>
                              <p:par>
                                <p:cTn id="150" presetID="0" presetClass="path" presetSubtype="0" accel="50000" decel="50000" fill="hold" grpId="1" nodeType="withEffect">
                                  <p:stCondLst>
                                    <p:cond delay="0"/>
                                  </p:stCondLst>
                                  <p:childTnLst>
                                    <p:animMotion origin="layout" path="M -3.61111E-6 3.3526E-6 L -0.22534 0.28531 " pathEditMode="relative" rAng="0" ptsTypes="AA">
                                      <p:cBhvr>
                                        <p:cTn id="151" dur="2000" fill="hold"/>
                                        <p:tgtEl>
                                          <p:spTgt spid="779285"/>
                                        </p:tgtEl>
                                        <p:attrNameLst>
                                          <p:attrName>ppt_x</p:attrName>
                                          <p:attrName>ppt_y</p:attrName>
                                        </p:attrNameLst>
                                      </p:cBhvr>
                                      <p:rCtr x="-11267" y="14266"/>
                                    </p:animMotion>
                                  </p:childTnLst>
                                </p:cTn>
                              </p:par>
                              <p:par>
                                <p:cTn id="152" presetID="0" presetClass="path" presetSubtype="0" accel="50000" decel="50000" fill="hold" grpId="1" nodeType="withEffect">
                                  <p:stCondLst>
                                    <p:cond delay="0"/>
                                  </p:stCondLst>
                                  <p:childTnLst>
                                    <p:animMotion origin="layout" path="M 8.33333E-7 1.50289E-6 L -0.32535 0.28115 " pathEditMode="relative" rAng="0" ptsTypes="AA">
                                      <p:cBhvr>
                                        <p:cTn id="153" dur="2000" fill="hold"/>
                                        <p:tgtEl>
                                          <p:spTgt spid="779286"/>
                                        </p:tgtEl>
                                        <p:attrNameLst>
                                          <p:attrName>ppt_x</p:attrName>
                                          <p:attrName>ppt_y</p:attrName>
                                        </p:attrNameLst>
                                      </p:cBhvr>
                                      <p:rCtr x="-16267" y="14058"/>
                                    </p:animMotion>
                                  </p:childTnLst>
                                </p:cTn>
                              </p:par>
                              <p:par>
                                <p:cTn id="154" presetID="0" presetClass="path" presetSubtype="0" accel="50000" decel="50000" fill="hold" grpId="1" nodeType="withEffect">
                                  <p:stCondLst>
                                    <p:cond delay="0"/>
                                  </p:stCondLst>
                                  <p:childTnLst>
                                    <p:animMotion origin="layout" path="M 2.77778E-6 1.50289E-6 L -0.42691 0.2793 " pathEditMode="relative" rAng="0" ptsTypes="AA">
                                      <p:cBhvr>
                                        <p:cTn id="155" dur="2000" fill="hold"/>
                                        <p:tgtEl>
                                          <p:spTgt spid="779287"/>
                                        </p:tgtEl>
                                        <p:attrNameLst>
                                          <p:attrName>ppt_x</p:attrName>
                                          <p:attrName>ppt_y</p:attrName>
                                        </p:attrNameLst>
                                      </p:cBhvr>
                                      <p:rCtr x="-21354" y="13965"/>
                                    </p:animMotion>
                                  </p:childTnLst>
                                </p:cTn>
                              </p:par>
                            </p:childTnLst>
                          </p:cTn>
                        </p:par>
                        <p:par>
                          <p:cTn id="156" fill="hold" nodeType="afterGroup">
                            <p:stCondLst>
                              <p:cond delay="2000"/>
                            </p:stCondLst>
                            <p:childTnLst>
                              <p:par>
                                <p:cTn id="157" presetID="10" presetClass="exit" presetSubtype="0" fill="hold" grpId="2" nodeType="afterEffect">
                                  <p:stCondLst>
                                    <p:cond delay="0"/>
                                  </p:stCondLst>
                                  <p:childTnLst>
                                    <p:animEffect transition="out" filter="fade">
                                      <p:cBhvr>
                                        <p:cTn id="158" dur="1000"/>
                                        <p:tgtEl>
                                          <p:spTgt spid="779270"/>
                                        </p:tgtEl>
                                      </p:cBhvr>
                                    </p:animEffect>
                                    <p:set>
                                      <p:cBhvr>
                                        <p:cTn id="159" dur="1" fill="hold">
                                          <p:stCondLst>
                                            <p:cond delay="999"/>
                                          </p:stCondLst>
                                        </p:cTn>
                                        <p:tgtEl>
                                          <p:spTgt spid="779270"/>
                                        </p:tgtEl>
                                        <p:attrNameLst>
                                          <p:attrName>style.visibility</p:attrName>
                                        </p:attrNameLst>
                                      </p:cBhvr>
                                      <p:to>
                                        <p:strVal val="hidden"/>
                                      </p:to>
                                    </p:set>
                                  </p:childTnLst>
                                </p:cTn>
                              </p:par>
                              <p:par>
                                <p:cTn id="160" presetID="10" presetClass="exit" presetSubtype="0" fill="hold" grpId="2" nodeType="withEffect">
                                  <p:stCondLst>
                                    <p:cond delay="0"/>
                                  </p:stCondLst>
                                  <p:childTnLst>
                                    <p:animEffect transition="out" filter="fade">
                                      <p:cBhvr>
                                        <p:cTn id="161" dur="1000"/>
                                        <p:tgtEl>
                                          <p:spTgt spid="779285"/>
                                        </p:tgtEl>
                                      </p:cBhvr>
                                    </p:animEffect>
                                    <p:set>
                                      <p:cBhvr>
                                        <p:cTn id="162" dur="1" fill="hold">
                                          <p:stCondLst>
                                            <p:cond delay="999"/>
                                          </p:stCondLst>
                                        </p:cTn>
                                        <p:tgtEl>
                                          <p:spTgt spid="779285"/>
                                        </p:tgtEl>
                                        <p:attrNameLst>
                                          <p:attrName>style.visibility</p:attrName>
                                        </p:attrNameLst>
                                      </p:cBhvr>
                                      <p:to>
                                        <p:strVal val="hidden"/>
                                      </p:to>
                                    </p:set>
                                  </p:childTnLst>
                                </p:cTn>
                              </p:par>
                              <p:par>
                                <p:cTn id="163" presetID="10" presetClass="exit" presetSubtype="0" fill="hold" grpId="2" nodeType="withEffect">
                                  <p:stCondLst>
                                    <p:cond delay="0"/>
                                  </p:stCondLst>
                                  <p:childTnLst>
                                    <p:animEffect transition="out" filter="fade">
                                      <p:cBhvr>
                                        <p:cTn id="164" dur="1000"/>
                                        <p:tgtEl>
                                          <p:spTgt spid="779286"/>
                                        </p:tgtEl>
                                      </p:cBhvr>
                                    </p:animEffect>
                                    <p:set>
                                      <p:cBhvr>
                                        <p:cTn id="165" dur="1" fill="hold">
                                          <p:stCondLst>
                                            <p:cond delay="999"/>
                                          </p:stCondLst>
                                        </p:cTn>
                                        <p:tgtEl>
                                          <p:spTgt spid="779286"/>
                                        </p:tgtEl>
                                        <p:attrNameLst>
                                          <p:attrName>style.visibility</p:attrName>
                                        </p:attrNameLst>
                                      </p:cBhvr>
                                      <p:to>
                                        <p:strVal val="hidden"/>
                                      </p:to>
                                    </p:set>
                                  </p:childTnLst>
                                </p:cTn>
                              </p:par>
                              <p:par>
                                <p:cTn id="166" presetID="10" presetClass="exit" presetSubtype="0" fill="hold" grpId="2" nodeType="withEffect">
                                  <p:stCondLst>
                                    <p:cond delay="0"/>
                                  </p:stCondLst>
                                  <p:childTnLst>
                                    <p:animEffect transition="out" filter="fade">
                                      <p:cBhvr>
                                        <p:cTn id="167" dur="1000"/>
                                        <p:tgtEl>
                                          <p:spTgt spid="779287"/>
                                        </p:tgtEl>
                                      </p:cBhvr>
                                    </p:animEffect>
                                    <p:set>
                                      <p:cBhvr>
                                        <p:cTn id="168" dur="1" fill="hold">
                                          <p:stCondLst>
                                            <p:cond delay="999"/>
                                          </p:stCondLst>
                                        </p:cTn>
                                        <p:tgtEl>
                                          <p:spTgt spid="779287"/>
                                        </p:tgtEl>
                                        <p:attrNameLst>
                                          <p:attrName>style.visibility</p:attrName>
                                        </p:attrNameLst>
                                      </p:cBhvr>
                                      <p:to>
                                        <p:strVal val="hidden"/>
                                      </p:to>
                                    </p:set>
                                  </p:childTnLst>
                                </p:cTn>
                              </p:par>
                              <p:par>
                                <p:cTn id="169" presetID="55" presetClass="entr" presetSubtype="0" fill="hold" grpId="0" nodeType="withEffect">
                                  <p:stCondLst>
                                    <p:cond delay="0"/>
                                  </p:stCondLst>
                                  <p:childTnLst>
                                    <p:set>
                                      <p:cBhvr>
                                        <p:cTn id="170" dur="1" fill="hold">
                                          <p:stCondLst>
                                            <p:cond delay="0"/>
                                          </p:stCondLst>
                                        </p:cTn>
                                        <p:tgtEl>
                                          <p:spTgt spid="779266"/>
                                        </p:tgtEl>
                                        <p:attrNameLst>
                                          <p:attrName>style.visibility</p:attrName>
                                        </p:attrNameLst>
                                      </p:cBhvr>
                                      <p:to>
                                        <p:strVal val="visible"/>
                                      </p:to>
                                    </p:set>
                                    <p:anim calcmode="lin" valueType="num">
                                      <p:cBhvr>
                                        <p:cTn id="171" dur="1000" fill="hold"/>
                                        <p:tgtEl>
                                          <p:spTgt spid="779266"/>
                                        </p:tgtEl>
                                        <p:attrNameLst>
                                          <p:attrName>ppt_w</p:attrName>
                                        </p:attrNameLst>
                                      </p:cBhvr>
                                      <p:tavLst>
                                        <p:tav tm="0">
                                          <p:val>
                                            <p:strVal val="#ppt_w*0.70"/>
                                          </p:val>
                                        </p:tav>
                                        <p:tav tm="100000">
                                          <p:val>
                                            <p:strVal val="#ppt_w"/>
                                          </p:val>
                                        </p:tav>
                                      </p:tavLst>
                                    </p:anim>
                                    <p:anim calcmode="lin" valueType="num">
                                      <p:cBhvr>
                                        <p:cTn id="172" dur="1000" fill="hold"/>
                                        <p:tgtEl>
                                          <p:spTgt spid="779266"/>
                                        </p:tgtEl>
                                        <p:attrNameLst>
                                          <p:attrName>ppt_h</p:attrName>
                                        </p:attrNameLst>
                                      </p:cBhvr>
                                      <p:tavLst>
                                        <p:tav tm="0">
                                          <p:val>
                                            <p:strVal val="#ppt_h"/>
                                          </p:val>
                                        </p:tav>
                                        <p:tav tm="100000">
                                          <p:val>
                                            <p:strVal val="#ppt_h"/>
                                          </p:val>
                                        </p:tav>
                                      </p:tavLst>
                                    </p:anim>
                                    <p:animEffect transition="in" filter="fade">
                                      <p:cBhvr>
                                        <p:cTn id="173" dur="1000"/>
                                        <p:tgtEl>
                                          <p:spTgt spid="779266"/>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0" presetClass="path" presetSubtype="0" accel="50000" decel="50000" fill="hold" grpId="1" nodeType="clickEffect">
                                  <p:stCondLst>
                                    <p:cond delay="0"/>
                                  </p:stCondLst>
                                  <p:childTnLst>
                                    <p:animMotion origin="layout" path="M 5.55112E-17 -1.6185E-6 L 5.55112E-17 -0.12254 " pathEditMode="relative" rAng="0" ptsTypes="AA">
                                      <p:cBhvr>
                                        <p:cTn id="177" dur="2000" fill="hold"/>
                                        <p:tgtEl>
                                          <p:spTgt spid="779268"/>
                                        </p:tgtEl>
                                        <p:attrNameLst>
                                          <p:attrName>ppt_x</p:attrName>
                                          <p:attrName>ppt_y</p:attrName>
                                        </p:attrNameLst>
                                      </p:cBhvr>
                                      <p:rCtr x="0" y="-6127"/>
                                    </p:animMotion>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2" presetClass="entr" presetSubtype="4" fill="hold" grpId="0" nodeType="clickEffect">
                                  <p:stCondLst>
                                    <p:cond delay="0"/>
                                  </p:stCondLst>
                                  <p:childTnLst>
                                    <p:set>
                                      <p:cBhvr>
                                        <p:cTn id="181" dur="1" fill="hold">
                                          <p:stCondLst>
                                            <p:cond delay="0"/>
                                          </p:stCondLst>
                                        </p:cTn>
                                        <p:tgtEl>
                                          <p:spTgt spid="779269"/>
                                        </p:tgtEl>
                                        <p:attrNameLst>
                                          <p:attrName>style.visibility</p:attrName>
                                        </p:attrNameLst>
                                      </p:cBhvr>
                                      <p:to>
                                        <p:strVal val="visible"/>
                                      </p:to>
                                    </p:set>
                                    <p:animEffect transition="in" filter="wipe(down)">
                                      <p:cBhvr>
                                        <p:cTn id="182" dur="2000"/>
                                        <p:tgtEl>
                                          <p:spTgt spid="779269"/>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2" presetClass="entr" presetSubtype="1" fill="hold" grpId="0" nodeType="clickEffect">
                                  <p:stCondLst>
                                    <p:cond delay="0"/>
                                  </p:stCondLst>
                                  <p:childTnLst>
                                    <p:set>
                                      <p:cBhvr>
                                        <p:cTn id="186" dur="1" fill="hold">
                                          <p:stCondLst>
                                            <p:cond delay="0"/>
                                          </p:stCondLst>
                                        </p:cTn>
                                        <p:tgtEl>
                                          <p:spTgt spid="779293"/>
                                        </p:tgtEl>
                                        <p:attrNameLst>
                                          <p:attrName>style.visibility</p:attrName>
                                        </p:attrNameLst>
                                      </p:cBhvr>
                                      <p:to>
                                        <p:strVal val="visible"/>
                                      </p:to>
                                    </p:set>
                                    <p:animEffect transition="in" filter="wipe(up)">
                                      <p:cBhvr>
                                        <p:cTn id="187" dur="2000"/>
                                        <p:tgtEl>
                                          <p:spTgt spid="779293"/>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0" presetClass="path" presetSubtype="0" accel="50000" decel="50000" fill="hold" grpId="1" nodeType="clickEffect">
                                  <p:stCondLst>
                                    <p:cond delay="0"/>
                                  </p:stCondLst>
                                  <p:childTnLst>
                                    <p:animMotion origin="layout" path="M 5.55112E-17 4.62428E-7 L 5.55112E-17 -0.21087 " pathEditMode="relative" rAng="0" ptsTypes="AA">
                                      <p:cBhvr>
                                        <p:cTn id="191" dur="2000" fill="hold"/>
                                        <p:tgtEl>
                                          <p:spTgt spid="779293"/>
                                        </p:tgtEl>
                                        <p:attrNameLst>
                                          <p:attrName>ppt_x</p:attrName>
                                          <p:attrName>ppt_y</p:attrName>
                                        </p:attrNameLst>
                                      </p:cBhvr>
                                      <p:rCtr x="0" y="-10543"/>
                                    </p:animMotion>
                                  </p:childTnLst>
                                </p:cTn>
                              </p:par>
                            </p:childTnLst>
                          </p:cTn>
                        </p:par>
                        <p:par>
                          <p:cTn id="192" fill="hold" nodeType="afterGroup">
                            <p:stCondLst>
                              <p:cond delay="2000"/>
                            </p:stCondLst>
                            <p:childTnLst>
                              <p:par>
                                <p:cTn id="193" presetID="35" presetClass="path" presetSubtype="0" accel="50000" decel="50000" fill="hold" grpId="1" nodeType="afterEffect">
                                  <p:stCondLst>
                                    <p:cond delay="0"/>
                                  </p:stCondLst>
                                  <p:childTnLst>
                                    <p:animMotion origin="layout" path="M 3.05556E-6 -3.12139E-6 L -0.12604 -3.12139E-6 " pathEditMode="relative" rAng="0" ptsTypes="AA">
                                      <p:cBhvr>
                                        <p:cTn id="194" dur="2000" fill="hold"/>
                                        <p:tgtEl>
                                          <p:spTgt spid="779266"/>
                                        </p:tgtEl>
                                        <p:attrNameLst>
                                          <p:attrName>ppt_x</p:attrName>
                                          <p:attrName>ppt_y</p:attrName>
                                        </p:attrNameLst>
                                      </p:cBhvr>
                                      <p:rCtr x="-6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6" grpId="0" animBg="1"/>
      <p:bldP spid="779266" grpId="1" animBg="1"/>
      <p:bldP spid="779268" grpId="0" animBg="1"/>
      <p:bldP spid="779268" grpId="1" animBg="1"/>
      <p:bldP spid="779269" grpId="0" animBg="1"/>
      <p:bldP spid="779270" grpId="0" animBg="1"/>
      <p:bldP spid="779270" grpId="1" animBg="1"/>
      <p:bldP spid="779270" grpId="2" animBg="1"/>
      <p:bldP spid="779271" grpId="0" animBg="1"/>
      <p:bldP spid="779272" grpId="0" animBg="1"/>
      <p:bldP spid="779273" grpId="0" animBg="1"/>
      <p:bldP spid="779274" grpId="0" animBg="1"/>
      <p:bldP spid="779275" grpId="0" animBg="1"/>
      <p:bldP spid="779275" grpId="1" animBg="1"/>
      <p:bldP spid="779276" grpId="0" animBg="1"/>
      <p:bldP spid="779276" grpId="1" animBg="1"/>
      <p:bldP spid="779277" grpId="0" animBg="1"/>
      <p:bldP spid="779277" grpId="1" animBg="1"/>
      <p:bldP spid="779278" grpId="0" animBg="1"/>
      <p:bldP spid="779278" grpId="1" animBg="1"/>
      <p:bldP spid="779285" grpId="0" animBg="1"/>
      <p:bldP spid="779285" grpId="1" animBg="1"/>
      <p:bldP spid="779285" grpId="2" animBg="1"/>
      <p:bldP spid="779286" grpId="0" animBg="1"/>
      <p:bldP spid="779286" grpId="1" animBg="1"/>
      <p:bldP spid="779286" grpId="2" animBg="1"/>
      <p:bldP spid="779287" grpId="0" animBg="1"/>
      <p:bldP spid="779287" grpId="1" animBg="1"/>
      <p:bldP spid="779287" grpId="2" animBg="1"/>
      <p:bldP spid="779288" grpId="0"/>
      <p:bldP spid="779289" grpId="0"/>
      <p:bldP spid="779289" grpId="1"/>
      <p:bldP spid="779290" grpId="0"/>
      <p:bldP spid="779290" grpId="1"/>
      <p:bldP spid="779291" grpId="0"/>
      <p:bldP spid="779291" grpId="1"/>
      <p:bldP spid="779292" grpId="0"/>
      <p:bldP spid="779292" grpId="1"/>
      <p:bldP spid="779293" grpId="0" animBg="1"/>
      <p:bldP spid="779293" grpId="1" animBg="1"/>
      <p:bldP spid="779293" grpId="2" animBg="1"/>
      <p:bldP spid="779293" grpId="3"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548617" y="1219199"/>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solidFill>
                  <a:schemeClr val="accent1">
                    <a:lumMod val="50000"/>
                  </a:schemeClr>
                </a:solidFill>
                <a:latin typeface="Times New Roman" pitchFamily="18" charset="0"/>
              </a:rPr>
              <a:t>Metoda čisté současné hodnoty </a:t>
            </a:r>
          </a:p>
        </p:txBody>
      </p:sp>
      <p:sp>
        <p:nvSpPr>
          <p:cNvPr id="32772" name="Text Box 3"/>
          <p:cNvSpPr txBox="1">
            <a:spLocks noChangeArrowheads="1"/>
          </p:cNvSpPr>
          <p:nvPr/>
        </p:nvSpPr>
        <p:spPr bwMode="auto">
          <a:xfrm>
            <a:off x="435496" y="1877697"/>
            <a:ext cx="8077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sz="2000" dirty="0">
                <a:latin typeface="Times New Roman" pitchFamily="18" charset="0"/>
                <a:cs typeface="Times New Roman" pitchFamily="18" charset="0"/>
              </a:rPr>
              <a:t>Výhody</a:t>
            </a:r>
          </a:p>
          <a:p>
            <a:pPr marL="533400" indent="-342900" algn="just">
              <a:buFont typeface="Arial" pitchFamily="34" charset="0"/>
              <a:buChar char="•"/>
            </a:pPr>
            <a:r>
              <a:rPr lang="cs-CZ" sz="2000" dirty="0">
                <a:latin typeface="Times New Roman" pitchFamily="18" charset="0"/>
                <a:cs typeface="Times New Roman" pitchFamily="18" charset="0"/>
              </a:rPr>
              <a:t>vyjadřuje příspěvek každého projektu k hodnotě firmy</a:t>
            </a:r>
          </a:p>
          <a:p>
            <a:pPr marL="533400" indent="-342900" algn="just">
              <a:buFont typeface="Arial" pitchFamily="34" charset="0"/>
              <a:buChar char="•"/>
            </a:pPr>
            <a:r>
              <a:rPr lang="cs-CZ" sz="2000" dirty="0">
                <a:latin typeface="Times New Roman" pitchFamily="18" charset="0"/>
                <a:cs typeface="Times New Roman" pitchFamily="18" charset="0"/>
              </a:rPr>
              <a:t>pomocí ní lze popsat libovolné peněžní toky</a:t>
            </a:r>
          </a:p>
          <a:p>
            <a:pPr marL="533400" indent="-342900" algn="just">
              <a:buFont typeface="Arial" pitchFamily="34" charset="0"/>
              <a:buChar char="•"/>
            </a:pPr>
            <a:r>
              <a:rPr lang="cs-CZ" sz="2000" b="0" dirty="0">
                <a:latin typeface="Times New Roman" pitchFamily="18" charset="0"/>
                <a:cs typeface="Times New Roman" pitchFamily="18" charset="0"/>
              </a:rPr>
              <a:t>zahrnuje časovou hodnotu peněz -</a:t>
            </a:r>
            <a:r>
              <a:rPr lang="cs-CZ" sz="2000" dirty="0">
                <a:latin typeface="Times New Roman" pitchFamily="18" charset="0"/>
                <a:cs typeface="Times New Roman" pitchFamily="18" charset="0"/>
              </a:rPr>
              <a:t> výsledkem je absolutní hodnota přínosu investice v dnešních cenách</a:t>
            </a:r>
          </a:p>
          <a:p>
            <a:pPr marL="533400" indent="-342900" algn="just">
              <a:buFont typeface="Arial" pitchFamily="34" charset="0"/>
              <a:buChar char="•"/>
            </a:pPr>
            <a:r>
              <a:rPr lang="cs-CZ" sz="2000" b="0" dirty="0">
                <a:latin typeface="Times New Roman" pitchFamily="18" charset="0"/>
                <a:cs typeface="Times New Roman" pitchFamily="18" charset="0"/>
              </a:rPr>
              <a:t>zahrnuje všechny platby projektu a</a:t>
            </a:r>
          </a:p>
          <a:p>
            <a:pPr marL="533400" indent="-342900" algn="just">
              <a:buFont typeface="Arial" pitchFamily="34" charset="0"/>
              <a:buChar char="•"/>
            </a:pPr>
            <a:r>
              <a:rPr lang="cs-CZ" sz="2000" b="0" dirty="0">
                <a:latin typeface="Times New Roman" pitchFamily="18" charset="0"/>
                <a:cs typeface="Times New Roman" pitchFamily="18" charset="0"/>
              </a:rPr>
              <a:t>je aditivní vzhledem k peněžním tokům, tedy lze NPV sčítat také za více projektů a získat tak celkový přínos realizace více IP</a:t>
            </a:r>
          </a:p>
          <a:p>
            <a:pPr algn="just"/>
            <a:r>
              <a:rPr lang="cs-CZ" sz="2000" dirty="0">
                <a:latin typeface="Times New Roman" pitchFamily="18" charset="0"/>
              </a:rPr>
              <a:t>Nevýhody</a:t>
            </a:r>
          </a:p>
          <a:p>
            <a:pPr marL="533400" indent="-342900" algn="just">
              <a:buFont typeface="Arial" pitchFamily="34" charset="0"/>
              <a:buChar char="•"/>
            </a:pPr>
            <a:r>
              <a:rPr lang="cs-CZ" sz="2000" b="0" dirty="0">
                <a:latin typeface="Times New Roman" pitchFamily="18" charset="0"/>
              </a:rPr>
              <a:t>hodnota závisí na počáteční volbě hodnoty diskontní míry a správně definovaných CF</a:t>
            </a:r>
          </a:p>
          <a:p>
            <a:pPr marL="533400" indent="-342900" algn="just">
              <a:buFont typeface="Arial" pitchFamily="34" charset="0"/>
              <a:buChar char="•"/>
            </a:pPr>
            <a:r>
              <a:rPr lang="cs-CZ" sz="2000" b="0" dirty="0">
                <a:latin typeface="Times New Roman" pitchFamily="18" charset="0"/>
              </a:rPr>
              <a:t>Obtížné porovnávání variant s rozdílnou dobou životnosti</a:t>
            </a:r>
          </a:p>
          <a:p>
            <a:pPr algn="just"/>
            <a:endParaRPr lang="cs-CZ" sz="1800" b="0" dirty="0">
              <a:latin typeface="Times New Roman" pitchFamily="18" charset="0"/>
            </a:endParaRPr>
          </a:p>
          <a:p>
            <a:pPr algn="just"/>
            <a:endParaRPr lang="cs-CZ" sz="1800" b="0" dirty="0">
              <a:latin typeface="Times New Roman" pitchFamily="18" charset="0"/>
            </a:endParaRPr>
          </a:p>
          <a:p>
            <a:pPr algn="just"/>
            <a:endParaRPr lang="cs-CZ" sz="1800" b="0" dirty="0">
              <a:latin typeface="Times New Roman" pitchFamily="18" charset="0"/>
            </a:endParaRPr>
          </a:p>
          <a:p>
            <a:pPr algn="just"/>
            <a:endParaRPr lang="cs-CZ" sz="1800" dirty="0">
              <a:latin typeface="Times New Roman" pitchFamily="18" charset="0"/>
            </a:endParaRPr>
          </a:p>
        </p:txBody>
      </p:sp>
      <p:sp>
        <p:nvSpPr>
          <p:cNvPr id="4" name="Rectangle 2"/>
          <p:cNvSpPr txBox="1">
            <a:spLocks noChangeArrowheads="1"/>
          </p:cNvSpPr>
          <p:nvPr/>
        </p:nvSpPr>
        <p:spPr>
          <a:xfrm>
            <a:off x="2908169" y="481553"/>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b="1" dirty="0">
                <a:solidFill>
                  <a:schemeClr val="tx1"/>
                </a:solidFill>
              </a:rPr>
              <a:t>Dynamické metody</a:t>
            </a:r>
          </a:p>
        </p:txBody>
      </p:sp>
    </p:spTree>
    <p:extLst>
      <p:ext uri="{BB962C8B-B14F-4D97-AF65-F5344CB8AC3E}">
        <p14:creationId xmlns:p14="http://schemas.microsoft.com/office/powerpoint/2010/main" val="41336739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320121" y="633446"/>
            <a:ext cx="8136904" cy="601580"/>
          </a:xfrm>
        </p:spPr>
        <p:txBody>
          <a:bodyPr>
            <a:normAutofit/>
          </a:bodyPr>
          <a:lstStyle/>
          <a:p>
            <a:r>
              <a:rPr lang="cs-CZ" sz="3200" b="1" dirty="0">
                <a:solidFill>
                  <a:schemeClr val="accent1">
                    <a:lumMod val="50000"/>
                  </a:schemeClr>
                </a:solidFill>
              </a:rPr>
              <a:t>Rozhodování mezi více investičními variantami</a:t>
            </a:r>
          </a:p>
        </p:txBody>
      </p:sp>
      <p:sp>
        <p:nvSpPr>
          <p:cNvPr id="702467" name="Rectangle 3"/>
          <p:cNvSpPr>
            <a:spLocks noGrp="1" noChangeArrowheads="1"/>
          </p:cNvSpPr>
          <p:nvPr>
            <p:ph type="body" idx="1"/>
          </p:nvPr>
        </p:nvSpPr>
        <p:spPr>
          <a:xfrm>
            <a:off x="251520" y="1340768"/>
            <a:ext cx="8496944" cy="4286101"/>
          </a:xfrm>
        </p:spPr>
        <p:txBody>
          <a:bodyPr/>
          <a:lstStyle/>
          <a:p>
            <a:pPr algn="just"/>
            <a:r>
              <a:rPr lang="cs-CZ" sz="2800" dirty="0"/>
              <a:t>Budeme-li vybírat z více možných variant vzájemně se vylučujících, jako kritérium zvolíme srovnatelné ČSH a vybereme investici s vyšší ČSH, která bude poté realizována. </a:t>
            </a:r>
          </a:p>
          <a:p>
            <a:pPr algn="just"/>
            <a:r>
              <a:rPr lang="cs-CZ" sz="2800" dirty="0"/>
              <a:t>Existují-li více než dvě přípustné varianty a podnik je kapitálově omezen na realizaci pouze omezeného počtu variant, pak kritériem výběru bude VVP (Vnitřní výnosové procento). Jedná se o relativní ukazatel, zohledňující i vložený kapitál.</a:t>
            </a:r>
          </a:p>
        </p:txBody>
      </p:sp>
    </p:spTree>
    <p:extLst>
      <p:ext uri="{BB962C8B-B14F-4D97-AF65-F5344CB8AC3E}">
        <p14:creationId xmlns:p14="http://schemas.microsoft.com/office/powerpoint/2010/main" val="3035543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291513" cy="4924425"/>
          </a:xfrm>
        </p:spPr>
        <p:txBody>
          <a:bodyPr rtlCol="0">
            <a:normAutofit fontScale="85000" lnSpcReduction="10000"/>
          </a:bodyPr>
          <a:lstStyle/>
          <a:p>
            <a:pPr fontAlgn="auto">
              <a:spcAft>
                <a:spcPts val="0"/>
              </a:spcAft>
              <a:defRPr/>
            </a:pPr>
            <a:r>
              <a:rPr lang="cs-CZ" dirty="0"/>
              <a:t>Relativní měřítko:</a:t>
            </a:r>
          </a:p>
          <a:p>
            <a:pPr marL="0" indent="0" fontAlgn="auto">
              <a:spcAft>
                <a:spcPts val="0"/>
              </a:spcAft>
              <a:buFont typeface="Arial" pitchFamily="34" charset="0"/>
              <a:buNone/>
              <a:defRPr/>
            </a:pPr>
            <a:endParaRPr lang="cs-CZ" dirty="0"/>
          </a:p>
          <a:p>
            <a:pPr marL="0" indent="0" fontAlgn="auto">
              <a:spcAft>
                <a:spcPts val="0"/>
              </a:spcAft>
              <a:buFont typeface="Arial" pitchFamily="34" charset="0"/>
              <a:buNone/>
              <a:defRPr/>
            </a:pPr>
            <a:endParaRPr lang="cs-CZ" dirty="0"/>
          </a:p>
          <a:p>
            <a:pPr fontAlgn="auto">
              <a:spcAft>
                <a:spcPts val="0"/>
              </a:spcAft>
              <a:defRPr/>
            </a:pPr>
            <a:endParaRPr lang="cs-CZ" dirty="0"/>
          </a:p>
          <a:p>
            <a:pPr fontAlgn="auto">
              <a:spcAft>
                <a:spcPts val="0"/>
              </a:spcAft>
              <a:defRPr/>
            </a:pPr>
            <a:r>
              <a:rPr lang="cs-CZ" dirty="0"/>
              <a:t>Představuje poměr přínosů (vyjádřených v současné hodnotě) a počátečních kapitálových výdajů. </a:t>
            </a:r>
          </a:p>
          <a:p>
            <a:pPr fontAlgn="auto">
              <a:spcAft>
                <a:spcPts val="0"/>
              </a:spcAft>
              <a:defRPr/>
            </a:pPr>
            <a:r>
              <a:rPr lang="cs-CZ" dirty="0"/>
              <a:t>Projekt může být přijat k realizaci, jestliže index ziskovosti je větší než 1.</a:t>
            </a:r>
          </a:p>
          <a:p>
            <a:pPr fontAlgn="auto">
              <a:spcAft>
                <a:spcPts val="0"/>
              </a:spcAft>
              <a:defRPr/>
            </a:pPr>
            <a:r>
              <a:rPr lang="cs-CZ" dirty="0"/>
              <a:t>Čím více index ziskovosti přesahuje 1, tím je projekt ekonomicky výhodnější.</a:t>
            </a:r>
          </a:p>
          <a:p>
            <a:pPr fontAlgn="auto">
              <a:spcAft>
                <a:spcPts val="0"/>
              </a:spcAft>
              <a:defRPr/>
            </a:pPr>
            <a:r>
              <a:rPr lang="cs-CZ" dirty="0"/>
              <a:t>Srovnání projektů z relativního pohledu.</a:t>
            </a:r>
          </a:p>
          <a:p>
            <a:pPr fontAlgn="auto">
              <a:spcAft>
                <a:spcPts val="0"/>
              </a:spcAft>
              <a:defRPr/>
            </a:pPr>
            <a:endParaRPr lang="cs-CZ" dirty="0"/>
          </a:p>
        </p:txBody>
      </p:sp>
      <p:graphicFrame>
        <p:nvGraphicFramePr>
          <p:cNvPr id="334852" name="Objekt 3"/>
          <p:cNvGraphicFramePr>
            <a:graphicFrameLocks noChangeAspect="1"/>
          </p:cNvGraphicFramePr>
          <p:nvPr/>
        </p:nvGraphicFramePr>
        <p:xfrm>
          <a:off x="4859338" y="1484313"/>
          <a:ext cx="2089150" cy="1520825"/>
        </p:xfrm>
        <a:graphic>
          <a:graphicData uri="http://schemas.openxmlformats.org/presentationml/2006/ole">
            <mc:AlternateContent xmlns:mc="http://schemas.openxmlformats.org/markup-compatibility/2006">
              <mc:Choice xmlns:v="urn:schemas-microsoft-com:vml" Requires="v">
                <p:oleObj spid="_x0000_s17413" name="Rovnice" r:id="rId4" imgW="1028700" imgH="749300" progId="Equation.3">
                  <p:embed/>
                </p:oleObj>
              </mc:Choice>
              <mc:Fallback>
                <p:oleObj name="Rovnice" r:id="rId4" imgW="1028700" imgH="749300" progId="Equation.3">
                  <p:embed/>
                  <p:pic>
                    <p:nvPicPr>
                      <p:cNvPr id="334852"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1484313"/>
                        <a:ext cx="2089150" cy="1520825"/>
                      </a:xfrm>
                      <a:prstGeom prst="rect">
                        <a:avLst/>
                      </a:prstGeom>
                      <a:solidFill>
                        <a:schemeClr val="bg1"/>
                      </a:solidFill>
                      <a:ln w="38100">
                        <a:solidFill>
                          <a:srgbClr val="FF0000"/>
                        </a:solidFill>
                        <a:miter lim="800000"/>
                        <a:headEnd/>
                        <a:tailEnd/>
                      </a:ln>
                    </p:spPr>
                  </p:pic>
                </p:oleObj>
              </mc:Fallback>
            </mc:AlternateContent>
          </a:graphicData>
        </a:graphic>
      </p:graphicFrame>
      <p:sp>
        <p:nvSpPr>
          <p:cNvPr id="7" name="Text Box 3">
            <a:extLst>
              <a:ext uri="{FF2B5EF4-FFF2-40B4-BE49-F238E27FC236}">
                <a16:creationId xmlns:a16="http://schemas.microsoft.com/office/drawing/2014/main" id="{F66DDB47-0FAA-43B4-A6D9-BF067BF25615}"/>
              </a:ext>
            </a:extLst>
          </p:cNvPr>
          <p:cNvSpPr txBox="1">
            <a:spLocks noChangeArrowheads="1"/>
          </p:cNvSpPr>
          <p:nvPr/>
        </p:nvSpPr>
        <p:spPr bwMode="auto">
          <a:xfrm>
            <a:off x="540345" y="641350"/>
            <a:ext cx="8382000" cy="641350"/>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cs-CZ" sz="3600" b="1" dirty="0">
                <a:solidFill>
                  <a:schemeClr val="accent1">
                    <a:lumMod val="50000"/>
                  </a:schemeClr>
                </a:solidFill>
                <a:latin typeface="Times New Roman" pitchFamily="18" charset="0"/>
              </a:rPr>
              <a:t>Index výnosnosti (ziskovosti)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2003510" y="569396"/>
            <a:ext cx="59961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3200" i="1" u="sng" dirty="0">
                <a:latin typeface="Times New Roman" pitchFamily="18" charset="0"/>
              </a:rPr>
              <a:t>Podnikové pojetí investic</a:t>
            </a:r>
          </a:p>
        </p:txBody>
      </p:sp>
      <p:sp>
        <p:nvSpPr>
          <p:cNvPr id="8196" name="Text Box 3"/>
          <p:cNvSpPr txBox="1">
            <a:spLocks noChangeArrowheads="1"/>
          </p:cNvSpPr>
          <p:nvPr/>
        </p:nvSpPr>
        <p:spPr bwMode="auto">
          <a:xfrm>
            <a:off x="160233" y="1188520"/>
            <a:ext cx="878537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200" b="0" dirty="0">
                <a:latin typeface="Times New Roman" pitchFamily="18" charset="0"/>
                <a:cs typeface="Times New Roman" pitchFamily="18" charset="0"/>
              </a:rPr>
              <a:t>Z hlediska finančního podle dosud platné legislativy můžeme  podnikové investice charakterizovat jako</a:t>
            </a:r>
            <a:r>
              <a:rPr lang="cs-CZ" sz="2200" dirty="0">
                <a:latin typeface="Times New Roman" pitchFamily="18" charset="0"/>
                <a:cs typeface="Times New Roman" pitchFamily="18" charset="0"/>
              </a:rPr>
              <a:t> jednorázově vynaložené zdroje, které budou přinášet peněžní příjmy během delšího budoucího období. </a:t>
            </a:r>
            <a:endParaRPr lang="cs-CZ" sz="2200" dirty="0">
              <a:latin typeface="Times New Roman" pitchFamily="18" charset="0"/>
            </a:endParaRPr>
          </a:p>
          <a:p>
            <a:endParaRPr lang="cs-CZ" sz="2200" dirty="0">
              <a:latin typeface="Times New Roman" pitchFamily="18" charset="0"/>
            </a:endParaRPr>
          </a:p>
          <a:p>
            <a:r>
              <a:rPr lang="cs-CZ" sz="2200" dirty="0">
                <a:latin typeface="Times New Roman" pitchFamily="18" charset="0"/>
                <a:cs typeface="Times New Roman" pitchFamily="18" charset="0"/>
              </a:rPr>
              <a:t>Za investice podniku se považují ty peněžní výdaje, u nichž se očekává jejich přeměna na budoucí peněžní příjmy během delšího časového úseku (delší než 1 rok). </a:t>
            </a:r>
          </a:p>
          <a:p>
            <a:endParaRPr lang="cs-CZ" sz="2200" dirty="0">
              <a:latin typeface="Times New Roman" pitchFamily="18" charset="0"/>
              <a:cs typeface="Times New Roman" pitchFamily="18" charset="0"/>
            </a:endParaRPr>
          </a:p>
          <a:p>
            <a:r>
              <a:rPr lang="cs-CZ" sz="2200" dirty="0">
                <a:latin typeface="Times New Roman" pitchFamily="18" charset="0"/>
                <a:cs typeface="Times New Roman" pitchFamily="18" charset="0"/>
              </a:rPr>
              <a:t>Výdaje s dlouhou dobou návratnosti jsou v </a:t>
            </a:r>
            <a:r>
              <a:rPr lang="cs-CZ" sz="2200" dirty="0" err="1">
                <a:latin typeface="Times New Roman" pitchFamily="18" charset="0"/>
                <a:cs typeface="Times New Roman" pitchFamily="18" charset="0"/>
              </a:rPr>
              <a:t>podnikoekonomické</a:t>
            </a:r>
            <a:r>
              <a:rPr lang="cs-CZ" sz="2200" dirty="0">
                <a:latin typeface="Times New Roman" pitchFamily="18" charset="0"/>
                <a:cs typeface="Times New Roman" pitchFamily="18" charset="0"/>
              </a:rPr>
              <a:t> sféře spojeny se získání majetku s dlouhou dobou použitelnosti.</a:t>
            </a:r>
          </a:p>
          <a:p>
            <a:endParaRPr lang="cs-CZ" sz="2200" dirty="0">
              <a:latin typeface="Times New Roman" pitchFamily="18" charset="0"/>
            </a:endParaRPr>
          </a:p>
          <a:p>
            <a:endParaRPr lang="cs-CZ" sz="2200" dirty="0">
              <a:latin typeface="Times New Roman" pitchFamily="18" charset="0"/>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044353"/>
            <a:ext cx="9067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06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1A6FE1EF-AA65-4FB0-8885-6A60BC9642D5}" type="slidenum">
              <a:rPr lang="cs-CZ"/>
              <a:pPr/>
              <a:t>70</a:t>
            </a:fld>
            <a:endParaRPr lang="cs-CZ" dirty="0"/>
          </a:p>
        </p:txBody>
      </p:sp>
      <p:sp>
        <p:nvSpPr>
          <p:cNvPr id="73730" name="Rectangle 2"/>
          <p:cNvSpPr>
            <a:spLocks noGrp="1" noChangeArrowheads="1"/>
          </p:cNvSpPr>
          <p:nvPr>
            <p:ph type="body" idx="1"/>
          </p:nvPr>
        </p:nvSpPr>
        <p:spPr>
          <a:xfrm>
            <a:off x="52084" y="1545996"/>
            <a:ext cx="9007075" cy="4694548"/>
          </a:xfrm>
        </p:spPr>
        <p:txBody>
          <a:bodyPr>
            <a:normAutofit lnSpcReduction="10000"/>
          </a:bodyPr>
          <a:lstStyle/>
          <a:p>
            <a:pPr>
              <a:lnSpc>
                <a:spcPct val="90000"/>
              </a:lnSpc>
              <a:buFont typeface="Wingdings" pitchFamily="2" charset="2"/>
              <a:buNone/>
            </a:pPr>
            <a:r>
              <a:rPr lang="cs-CZ" sz="2000" dirty="0">
                <a:latin typeface="Times New Roman" pitchFamily="18" charset="0"/>
              </a:rPr>
              <a:t>Jedná se o další charakteristiku projektu, která slouží k jeho  přijetí nebo zamítnutí. 	</a:t>
            </a:r>
          </a:p>
          <a:p>
            <a:pPr>
              <a:lnSpc>
                <a:spcPct val="90000"/>
              </a:lnSpc>
              <a:buFont typeface="Wingdings" pitchFamily="2" charset="2"/>
              <a:buNone/>
            </a:pPr>
            <a:r>
              <a:rPr lang="cs-CZ" sz="2000" b="1" dirty="0">
                <a:latin typeface="Times New Roman" pitchFamily="18" charset="0"/>
              </a:rPr>
              <a:t>Metoda NPV </a:t>
            </a:r>
            <a:r>
              <a:rPr lang="cs-CZ" sz="2000" dirty="0">
                <a:latin typeface="Times New Roman" pitchFamily="18" charset="0"/>
              </a:rPr>
              <a:t>bývá doplněna ještě o </a:t>
            </a:r>
            <a:r>
              <a:rPr lang="cs-CZ" sz="2000" b="1" dirty="0">
                <a:latin typeface="Times New Roman" pitchFamily="18" charset="0"/>
              </a:rPr>
              <a:t>index současné hodnoty</a:t>
            </a:r>
            <a:r>
              <a:rPr lang="cs-CZ" sz="2000" dirty="0">
                <a:latin typeface="Times New Roman" pitchFamily="18" charset="0"/>
              </a:rPr>
              <a:t>, nebo-</a:t>
            </a:r>
            <a:r>
              <a:rPr lang="cs-CZ" sz="2000" dirty="0" err="1">
                <a:latin typeface="Times New Roman" pitchFamily="18" charset="0"/>
              </a:rPr>
              <a:t>li</a:t>
            </a:r>
            <a:r>
              <a:rPr lang="cs-CZ" sz="2000" dirty="0">
                <a:latin typeface="Times New Roman" pitchFamily="18" charset="0"/>
              </a:rPr>
              <a:t> </a:t>
            </a:r>
            <a:r>
              <a:rPr lang="cs-CZ" sz="2000" b="1" dirty="0">
                <a:latin typeface="Times New Roman" pitchFamily="18" charset="0"/>
              </a:rPr>
              <a:t>index výnosnosti</a:t>
            </a:r>
          </a:p>
          <a:p>
            <a:pPr algn="ctr">
              <a:lnSpc>
                <a:spcPct val="90000"/>
              </a:lnSpc>
              <a:buFont typeface="Wingdings" pitchFamily="2" charset="2"/>
              <a:buNone/>
            </a:pPr>
            <a:r>
              <a:rPr lang="cs-CZ" sz="2000" b="1" dirty="0">
                <a:latin typeface="Times New Roman" pitchFamily="18" charset="0"/>
              </a:rPr>
              <a:t>IV = SHCF / IN</a:t>
            </a:r>
          </a:p>
          <a:p>
            <a:pPr algn="ctr">
              <a:lnSpc>
                <a:spcPct val="90000"/>
              </a:lnSpc>
              <a:buFont typeface="Wingdings" pitchFamily="2" charset="2"/>
              <a:buNone/>
            </a:pPr>
            <a:endParaRPr lang="cs-CZ" sz="2000" b="1" dirty="0">
              <a:latin typeface="Times New Roman" pitchFamily="18" charset="0"/>
            </a:endParaRPr>
          </a:p>
          <a:p>
            <a:pPr algn="ctr">
              <a:lnSpc>
                <a:spcPct val="90000"/>
              </a:lnSpc>
              <a:buFont typeface="Wingdings" pitchFamily="2" charset="2"/>
              <a:buNone/>
            </a:pPr>
            <a:r>
              <a:rPr lang="cs-CZ" sz="2000" dirty="0">
                <a:latin typeface="Times New Roman" pitchFamily="18" charset="0"/>
              </a:rPr>
              <a:t>Je-li </a:t>
            </a:r>
            <a:r>
              <a:rPr lang="cs-CZ" sz="2000" b="1" dirty="0">
                <a:latin typeface="Times New Roman" pitchFamily="18" charset="0"/>
              </a:rPr>
              <a:t>IV</a:t>
            </a:r>
            <a:r>
              <a:rPr lang="en-US" sz="2000" b="1" dirty="0">
                <a:latin typeface="Times New Roman" pitchFamily="18" charset="0"/>
              </a:rPr>
              <a:t>&gt;</a:t>
            </a:r>
            <a:r>
              <a:rPr lang="cs-CZ" sz="2000" b="1" dirty="0">
                <a:latin typeface="Times New Roman" pitchFamily="18" charset="0"/>
              </a:rPr>
              <a:t>1</a:t>
            </a:r>
            <a:r>
              <a:rPr lang="cs-CZ" sz="2000" dirty="0">
                <a:latin typeface="Times New Roman" pitchFamily="18" charset="0"/>
              </a:rPr>
              <a:t>, můžeme investici přijmout.</a:t>
            </a:r>
          </a:p>
          <a:p>
            <a:pPr algn="ctr">
              <a:lnSpc>
                <a:spcPct val="90000"/>
              </a:lnSpc>
              <a:buFont typeface="Wingdings" pitchFamily="2" charset="2"/>
              <a:buNone/>
            </a:pPr>
            <a:r>
              <a:rPr lang="cs-CZ" sz="2000" dirty="0">
                <a:latin typeface="Times New Roman" pitchFamily="18" charset="0"/>
              </a:rPr>
              <a:t>Je-li </a:t>
            </a:r>
            <a:r>
              <a:rPr lang="cs-CZ" sz="2000" b="1" dirty="0">
                <a:latin typeface="Times New Roman" pitchFamily="18" charset="0"/>
              </a:rPr>
              <a:t>IV</a:t>
            </a:r>
            <a:r>
              <a:rPr lang="en-US" sz="2000" b="1" dirty="0">
                <a:latin typeface="Times New Roman" pitchFamily="18" charset="0"/>
              </a:rPr>
              <a:t>&lt;</a:t>
            </a:r>
            <a:r>
              <a:rPr lang="cs-CZ" sz="2000" b="1" dirty="0">
                <a:latin typeface="Times New Roman" pitchFamily="18" charset="0"/>
              </a:rPr>
              <a:t>1</a:t>
            </a:r>
            <a:r>
              <a:rPr lang="cs-CZ" sz="2000" dirty="0">
                <a:latin typeface="Times New Roman" pitchFamily="18" charset="0"/>
              </a:rPr>
              <a:t>, potom projekt nelze doporučit k přijetí.</a:t>
            </a:r>
          </a:p>
          <a:p>
            <a:pPr>
              <a:lnSpc>
                <a:spcPct val="90000"/>
              </a:lnSpc>
              <a:buFont typeface="Wingdings" pitchFamily="2" charset="2"/>
              <a:buNone/>
            </a:pPr>
            <a:r>
              <a:rPr lang="cs-CZ" sz="2000" b="1" dirty="0">
                <a:latin typeface="Times New Roman" pitchFamily="18" charset="0"/>
              </a:rPr>
              <a:t>Výhody</a:t>
            </a:r>
          </a:p>
          <a:p>
            <a:pPr>
              <a:lnSpc>
                <a:spcPct val="90000"/>
              </a:lnSpc>
            </a:pPr>
            <a:r>
              <a:rPr lang="cs-CZ" sz="2000" dirty="0">
                <a:latin typeface="Times New Roman" pitchFamily="18" charset="0"/>
              </a:rPr>
              <a:t>zahrnuje časovou hodnotu peněz,</a:t>
            </a:r>
          </a:p>
          <a:p>
            <a:pPr>
              <a:lnSpc>
                <a:spcPct val="90000"/>
              </a:lnSpc>
            </a:pPr>
            <a:r>
              <a:rPr lang="cs-CZ" sz="2000" dirty="0">
                <a:latin typeface="Times New Roman" pitchFamily="18" charset="0"/>
              </a:rPr>
              <a:t>zahrnuje všechny platby projektu,</a:t>
            </a:r>
          </a:p>
          <a:p>
            <a:pPr>
              <a:lnSpc>
                <a:spcPct val="90000"/>
              </a:lnSpc>
            </a:pPr>
            <a:r>
              <a:rPr lang="cs-CZ" sz="2000" dirty="0">
                <a:latin typeface="Times New Roman" pitchFamily="18" charset="0"/>
              </a:rPr>
              <a:t>pravidlo je možné použít i při výběru vzájemně se vylučujících projektů – mezi projekty vybereme ten, který má nejvyšší index ziskovosti.</a:t>
            </a:r>
          </a:p>
          <a:p>
            <a:pPr marL="0" indent="0">
              <a:lnSpc>
                <a:spcPct val="90000"/>
              </a:lnSpc>
              <a:buNone/>
            </a:pPr>
            <a:r>
              <a:rPr lang="cs-CZ" sz="2000" b="1" dirty="0">
                <a:latin typeface="Times New Roman" pitchFamily="18" charset="0"/>
              </a:rPr>
              <a:t>Nevýhody pravidla</a:t>
            </a:r>
          </a:p>
          <a:p>
            <a:pPr>
              <a:lnSpc>
                <a:spcPct val="90000"/>
              </a:lnSpc>
            </a:pPr>
            <a:r>
              <a:rPr lang="cs-CZ" sz="2000" dirty="0">
                <a:latin typeface="Times New Roman" pitchFamily="18" charset="0"/>
              </a:rPr>
              <a:t>hodnota    závisí na počáteční volbě  diskontní míry,</a:t>
            </a:r>
          </a:p>
          <a:p>
            <a:pPr>
              <a:lnSpc>
                <a:spcPct val="90000"/>
              </a:lnSpc>
            </a:pPr>
            <a:r>
              <a:rPr lang="cs-CZ" sz="2000" dirty="0">
                <a:latin typeface="Times New Roman" pitchFamily="18" charset="0"/>
              </a:rPr>
              <a:t>index ziskovosti není aditivní vzhledem k peněžním tokům.</a:t>
            </a:r>
          </a:p>
        </p:txBody>
      </p:sp>
      <p:sp>
        <p:nvSpPr>
          <p:cNvPr id="73731" name="Text Box 3"/>
          <p:cNvSpPr txBox="1">
            <a:spLocks noChangeArrowheads="1"/>
          </p:cNvSpPr>
          <p:nvPr/>
        </p:nvSpPr>
        <p:spPr bwMode="auto">
          <a:xfrm>
            <a:off x="540345" y="641350"/>
            <a:ext cx="8382000" cy="641350"/>
          </a:xfrm>
          <a:prstGeom prst="rect">
            <a:avLst/>
          </a:prstGeom>
          <a:noFill/>
          <a:ln>
            <a:noFill/>
          </a:ln>
          <a:effectLst/>
          <a:extLst>
            <a:ext uri="{909E8E84-426E-40DD-AFC4-6F175D3DCCD1}">
              <a14:hiddenFill xmlns:a14="http://schemas.microsoft.com/office/drawing/2010/main">
                <a:gradFill rotWithShape="0">
                  <a:gsLst>
                    <a:gs pos="0">
                      <a:srgbClr val="0000FF"/>
                    </a:gs>
                    <a:gs pos="100000">
                      <a:srgbClr val="FFFFFF"/>
                    </a:gs>
                  </a:gsLst>
                  <a:lin ang="5400000" scaled="1"/>
                </a:gradFill>
              </a14:hiddenFill>
            </a:ext>
            <a:ext uri="{91240B29-F687-4F45-9708-019B960494DF}">
              <a14:hiddenLine xmlns:a14="http://schemas.microsoft.com/office/drawing/2010/main" w="9525">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cs-CZ" sz="3600" b="1" dirty="0">
                <a:solidFill>
                  <a:schemeClr val="accent1">
                    <a:lumMod val="50000"/>
                  </a:schemeClr>
                </a:solidFill>
                <a:latin typeface="Times New Roman" pitchFamily="18" charset="0"/>
              </a:rPr>
              <a:t>Index výnosnosti (ziskovosti)</a:t>
            </a:r>
          </a:p>
        </p:txBody>
      </p:sp>
    </p:spTree>
    <p:extLst>
      <p:ext uri="{BB962C8B-B14F-4D97-AF65-F5344CB8AC3E}">
        <p14:creationId xmlns:p14="http://schemas.microsoft.com/office/powerpoint/2010/main" val="527672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762000" y="1304831"/>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solidFill>
                  <a:schemeClr val="accent1">
                    <a:lumMod val="50000"/>
                  </a:schemeClr>
                </a:solidFill>
                <a:latin typeface="Times New Roman" pitchFamily="18" charset="0"/>
                <a:cs typeface="Times New Roman" pitchFamily="18" charset="0"/>
              </a:rPr>
              <a:t>Metoda vnitřního výnosového procenta (VVP)</a:t>
            </a:r>
            <a:r>
              <a:rPr lang="cs-CZ" sz="2800" i="1" u="sng" dirty="0">
                <a:solidFill>
                  <a:schemeClr val="accent1">
                    <a:lumMod val="50000"/>
                  </a:schemeClr>
                </a:solidFill>
                <a:latin typeface="Times New Roman" pitchFamily="18" charset="0"/>
              </a:rPr>
              <a:t> </a:t>
            </a:r>
          </a:p>
        </p:txBody>
      </p:sp>
      <p:sp>
        <p:nvSpPr>
          <p:cNvPr id="33796" name="Text Box 3"/>
          <p:cNvSpPr txBox="1">
            <a:spLocks noChangeArrowheads="1"/>
          </p:cNvSpPr>
          <p:nvPr/>
        </p:nvSpPr>
        <p:spPr bwMode="auto">
          <a:xfrm>
            <a:off x="368193" y="2054170"/>
            <a:ext cx="80772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sz="2000" b="0" dirty="0">
                <a:latin typeface="Times New Roman" pitchFamily="18" charset="0"/>
                <a:cs typeface="Times New Roman" pitchFamily="18" charset="0"/>
              </a:rPr>
              <a:t>Pro vnitřní míru výnosnosti se používá označení  IRR (</a:t>
            </a:r>
            <a:r>
              <a:rPr lang="cs-CZ" sz="2000" b="0" dirty="0" err="1">
                <a:latin typeface="Times New Roman" pitchFamily="18" charset="0"/>
                <a:cs typeface="Times New Roman" pitchFamily="18" charset="0"/>
              </a:rPr>
              <a:t>internal</a:t>
            </a:r>
            <a:r>
              <a:rPr lang="cs-CZ" sz="2000" b="0" dirty="0">
                <a:latin typeface="Times New Roman" pitchFamily="18" charset="0"/>
                <a:cs typeface="Times New Roman" pitchFamily="18" charset="0"/>
              </a:rPr>
              <a:t> </a:t>
            </a:r>
            <a:r>
              <a:rPr lang="cs-CZ" sz="2000" b="0" dirty="0" err="1">
                <a:latin typeface="Times New Roman" pitchFamily="18" charset="0"/>
                <a:cs typeface="Times New Roman" pitchFamily="18" charset="0"/>
              </a:rPr>
              <a:t>rate</a:t>
            </a:r>
            <a:r>
              <a:rPr lang="cs-CZ" sz="2000" b="0" dirty="0">
                <a:latin typeface="Times New Roman" pitchFamily="18" charset="0"/>
                <a:cs typeface="Times New Roman" pitchFamily="18" charset="0"/>
              </a:rPr>
              <a:t> </a:t>
            </a:r>
            <a:r>
              <a:rPr lang="cs-CZ" sz="2000" b="0" dirty="0" err="1">
                <a:latin typeface="Times New Roman" pitchFamily="18" charset="0"/>
                <a:cs typeface="Times New Roman" pitchFamily="18" charset="0"/>
              </a:rPr>
              <a:t>of</a:t>
            </a:r>
            <a:r>
              <a:rPr lang="cs-CZ" sz="2000" b="0" dirty="0">
                <a:latin typeface="Times New Roman" pitchFamily="18" charset="0"/>
                <a:cs typeface="Times New Roman" pitchFamily="18" charset="0"/>
              </a:rPr>
              <a:t> return). Metoda VVP (IRR) je také založena na principu současné hodnoty. Spočívá v nalezení diskontní míry, při které se současná hodnota očekávaných výnosů z investice rovná současné hodnotě výdajů na investici, což znamená, že čistá současná hodnota se rovná 0. Pokud je intenzita úročení během celého projektu konstantní, tak hodnota  IRR  představuje vnitřní míru výnosnosti projektu pokud platí</a:t>
            </a:r>
          </a:p>
          <a:p>
            <a:pPr algn="just"/>
            <a:r>
              <a:rPr lang="cs-CZ" sz="1800" b="0" dirty="0">
                <a:latin typeface="Times New Roman" pitchFamily="18" charset="0"/>
                <a:cs typeface="Times New Roman" pitchFamily="18" charset="0"/>
              </a:rPr>
              <a:t> </a:t>
            </a:r>
            <a:endParaRPr lang="cs-CZ" sz="1800" b="0" dirty="0">
              <a:latin typeface="Times New Roman" pitchFamily="18" charset="0"/>
            </a:endParaRPr>
          </a:p>
          <a:p>
            <a:pPr algn="just"/>
            <a:endParaRPr lang="cs-CZ" sz="1800" b="0" dirty="0">
              <a:latin typeface="Times New Roman" pitchFamily="18" charset="0"/>
            </a:endParaRPr>
          </a:p>
          <a:p>
            <a:pPr algn="just"/>
            <a:endParaRPr lang="cs-CZ" sz="1800" b="0" dirty="0">
              <a:latin typeface="Times New Roman" pitchFamily="18" charset="0"/>
            </a:endParaRPr>
          </a:p>
          <a:p>
            <a:pPr algn="just"/>
            <a:endParaRPr lang="cs-CZ" sz="1800" b="0" dirty="0">
              <a:latin typeface="Times New Roman" pitchFamily="18" charset="0"/>
            </a:endParaRPr>
          </a:p>
          <a:p>
            <a:pPr algn="just"/>
            <a:r>
              <a:rPr lang="cs-CZ" sz="2000" b="0" dirty="0">
                <a:latin typeface="Times New Roman" pitchFamily="18" charset="0"/>
                <a:cs typeface="Times New Roman" pitchFamily="18" charset="0"/>
              </a:rPr>
              <a:t>Je-li vnitřní výnosové procento větší než diskontní míra zahrnující riziko (WACC), je projekt přes své riziko přijatelný. Je-li celá investice na úvěr, mělo by být vnitřní výnosové procento vyšší, než je úroková míra.</a:t>
            </a:r>
          </a:p>
          <a:p>
            <a:pPr algn="just"/>
            <a:endParaRPr lang="cs-CZ" sz="2000" b="0" dirty="0">
              <a:latin typeface="Times New Roman" pitchFamily="18" charset="0"/>
            </a:endParaRPr>
          </a:p>
          <a:p>
            <a:pPr algn="just"/>
            <a:endParaRPr lang="cs-CZ" sz="1800" b="0" dirty="0">
              <a:latin typeface="Times New Roman" pitchFamily="18" charset="0"/>
            </a:endParaRPr>
          </a:p>
          <a:p>
            <a:pPr algn="just"/>
            <a:endParaRPr lang="cs-CZ" sz="1800" b="0" dirty="0">
              <a:latin typeface="Times New Roman" pitchFamily="18" charset="0"/>
            </a:endParaRPr>
          </a:p>
          <a:p>
            <a:pPr algn="just"/>
            <a:endParaRPr lang="cs-CZ" sz="1800" b="0" dirty="0">
              <a:latin typeface="Times New Roman" pitchFamily="18" charset="0"/>
            </a:endParaRPr>
          </a:p>
          <a:p>
            <a:pPr algn="just"/>
            <a:endParaRPr lang="cs-CZ" sz="1800" b="0" dirty="0">
              <a:latin typeface="Times New Roman" pitchFamily="18" charset="0"/>
            </a:endParaRPr>
          </a:p>
          <a:p>
            <a:pPr algn="just"/>
            <a:endParaRPr lang="cs-CZ" sz="1800" dirty="0">
              <a:latin typeface="Times New Roman" pitchFamily="18" charset="0"/>
            </a:endParaRPr>
          </a:p>
        </p:txBody>
      </p:sp>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443447"/>
            <a:ext cx="1752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6" name="Rectangle 2"/>
          <p:cNvSpPr txBox="1">
            <a:spLocks noChangeArrowheads="1"/>
          </p:cNvSpPr>
          <p:nvPr/>
        </p:nvSpPr>
        <p:spPr>
          <a:xfrm>
            <a:off x="2201159" y="481235"/>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b="1" dirty="0">
                <a:solidFill>
                  <a:schemeClr val="tx1"/>
                </a:solidFill>
              </a:rPr>
              <a:t>Dynamické metody</a:t>
            </a:r>
          </a:p>
        </p:txBody>
      </p:sp>
      <p:graphicFrame>
        <p:nvGraphicFramePr>
          <p:cNvPr id="2" name="Objekt 1"/>
          <p:cNvGraphicFramePr>
            <a:graphicFrameLocks noChangeAspect="1"/>
          </p:cNvGraphicFramePr>
          <p:nvPr/>
        </p:nvGraphicFramePr>
        <p:xfrm>
          <a:off x="755576" y="4427786"/>
          <a:ext cx="3990975" cy="757237"/>
        </p:xfrm>
        <a:graphic>
          <a:graphicData uri="http://schemas.openxmlformats.org/presentationml/2006/ole">
            <mc:AlternateContent xmlns:mc="http://schemas.openxmlformats.org/markup-compatibility/2006">
              <mc:Choice xmlns:v="urn:schemas-microsoft-com:vml" Requires="v">
                <p:oleObj spid="_x0000_s14346" name="Editor rovnic 3.0" r:id="rId5" imgW="2108200" imgH="444500" progId="Equation.3">
                  <p:embed/>
                </p:oleObj>
              </mc:Choice>
              <mc:Fallback>
                <p:oleObj name="Editor rovnic 3.0" r:id="rId5" imgW="2108200" imgH="444500" progId="Equation.3">
                  <p:embed/>
                  <p:pic>
                    <p:nvPicPr>
                      <p:cNvPr id="2" name="Objek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427786"/>
                        <a:ext cx="3990975" cy="75723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132253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529898" y="1052736"/>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solidFill>
                  <a:schemeClr val="accent1">
                    <a:lumMod val="50000"/>
                  </a:schemeClr>
                </a:solidFill>
                <a:latin typeface="Times New Roman" pitchFamily="18" charset="0"/>
                <a:cs typeface="Times New Roman" pitchFamily="18" charset="0"/>
              </a:rPr>
              <a:t>Metoda vnitřního výnosového procenta</a:t>
            </a:r>
            <a:r>
              <a:rPr lang="cs-CZ" sz="2800" i="1" u="sng" dirty="0">
                <a:solidFill>
                  <a:schemeClr val="accent1">
                    <a:lumMod val="50000"/>
                  </a:schemeClr>
                </a:solidFill>
                <a:latin typeface="Times New Roman" pitchFamily="18" charset="0"/>
              </a:rPr>
              <a:t> </a:t>
            </a:r>
          </a:p>
        </p:txBody>
      </p:sp>
      <p:sp>
        <p:nvSpPr>
          <p:cNvPr id="33796" name="Text Box 3"/>
          <p:cNvSpPr txBox="1">
            <a:spLocks noChangeArrowheads="1"/>
          </p:cNvSpPr>
          <p:nvPr/>
        </p:nvSpPr>
        <p:spPr bwMode="auto">
          <a:xfrm>
            <a:off x="304800" y="1828800"/>
            <a:ext cx="829964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marL="533400" indent="-342900" algn="just">
              <a:buFont typeface="Arial" pitchFamily="34" charset="0"/>
              <a:buChar char="•"/>
            </a:pPr>
            <a:r>
              <a:rPr lang="cs-CZ" b="0" dirty="0">
                <a:latin typeface="Times New Roman" pitchFamily="18" charset="0"/>
                <a:cs typeface="Times New Roman" pitchFamily="18" charset="0"/>
              </a:rPr>
              <a:t>Při hledání VVP postupujeme iterací, kdy postupným dosazováním volené diskontní míry dojdeme k nulové ČSH. Postup lze urychlit použitím lineární interpolace, odvozené na základě podobnosti dvou trojúhelníků. </a:t>
            </a:r>
          </a:p>
          <a:p>
            <a:pPr marL="533400" indent="-342900" algn="just">
              <a:buFont typeface="Arial" pitchFamily="34" charset="0"/>
              <a:buChar char="•"/>
            </a:pPr>
            <a:r>
              <a:rPr lang="cs-CZ" b="0" dirty="0">
                <a:latin typeface="Times New Roman" pitchFamily="18" charset="0"/>
                <a:cs typeface="Times New Roman" pitchFamily="18" charset="0"/>
              </a:rPr>
              <a:t>Investice bude přípustná, bude-li VVP vyšší, než skutečná diskontní míra investice. Při výběru z více možných variant investičních projektů preferujeme tu, jejíž VVP je nejvyšší.</a:t>
            </a:r>
          </a:p>
          <a:p>
            <a:pPr algn="just"/>
            <a:endParaRPr lang="cs-CZ" b="0" dirty="0">
              <a:latin typeface="Times New Roman" pitchFamily="18" charset="0"/>
            </a:endParaRPr>
          </a:p>
          <a:p>
            <a:pPr algn="just"/>
            <a:endParaRPr lang="cs-CZ" b="0" dirty="0">
              <a:latin typeface="Times New Roman" pitchFamily="18" charset="0"/>
            </a:endParaRPr>
          </a:p>
          <a:p>
            <a:pPr algn="just"/>
            <a:endParaRPr lang="cs-CZ" b="0" dirty="0">
              <a:latin typeface="Times New Roman" pitchFamily="18" charset="0"/>
            </a:endParaRPr>
          </a:p>
          <a:p>
            <a:pPr algn="just"/>
            <a:endParaRPr lang="cs-CZ" b="0" dirty="0">
              <a:latin typeface="Times New Roman" pitchFamily="18" charset="0"/>
            </a:endParaRPr>
          </a:p>
          <a:p>
            <a:pPr algn="just"/>
            <a:endParaRPr lang="cs-CZ" b="0" dirty="0">
              <a:latin typeface="Times New Roman" pitchFamily="18" charset="0"/>
            </a:endParaRPr>
          </a:p>
          <a:p>
            <a:pPr algn="just"/>
            <a:endParaRPr lang="cs-CZ" dirty="0">
              <a:latin typeface="Times New Roman" pitchFamily="18" charset="0"/>
            </a:endParaRPr>
          </a:p>
        </p:txBody>
      </p:sp>
      <p:sp>
        <p:nvSpPr>
          <p:cNvPr id="6" name="Rectangle 2"/>
          <p:cNvSpPr txBox="1">
            <a:spLocks noChangeArrowheads="1"/>
          </p:cNvSpPr>
          <p:nvPr/>
        </p:nvSpPr>
        <p:spPr>
          <a:xfrm>
            <a:off x="3162693" y="481236"/>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b="1" dirty="0">
                <a:solidFill>
                  <a:schemeClr val="tx1"/>
                </a:solidFill>
              </a:rPr>
              <a:t>Dynamické metody</a:t>
            </a:r>
          </a:p>
        </p:txBody>
      </p:sp>
    </p:spTree>
    <p:extLst>
      <p:ext uri="{BB962C8B-B14F-4D97-AF65-F5344CB8AC3E}">
        <p14:creationId xmlns:p14="http://schemas.microsoft.com/office/powerpoint/2010/main" val="12768336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533400" y="12192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solidFill>
                  <a:schemeClr val="accent1">
                    <a:lumMod val="50000"/>
                  </a:schemeClr>
                </a:solidFill>
                <a:latin typeface="Times New Roman" pitchFamily="18" charset="0"/>
                <a:cs typeface="Times New Roman" pitchFamily="18" charset="0"/>
              </a:rPr>
              <a:t>Metoda vnitřního výnosového procenta</a:t>
            </a:r>
            <a:r>
              <a:rPr lang="cs-CZ" sz="2800" i="1" u="sng" dirty="0">
                <a:solidFill>
                  <a:schemeClr val="accent1">
                    <a:lumMod val="50000"/>
                  </a:schemeClr>
                </a:solidFill>
                <a:latin typeface="Times New Roman" pitchFamily="18" charset="0"/>
              </a:rPr>
              <a:t> </a:t>
            </a:r>
          </a:p>
        </p:txBody>
      </p:sp>
      <p:sp>
        <p:nvSpPr>
          <p:cNvPr id="33796" name="Text Box 3"/>
          <p:cNvSpPr txBox="1">
            <a:spLocks noChangeArrowheads="1"/>
          </p:cNvSpPr>
          <p:nvPr/>
        </p:nvSpPr>
        <p:spPr bwMode="auto">
          <a:xfrm>
            <a:off x="304800" y="1828800"/>
            <a:ext cx="829964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ctr"/>
            <a:r>
              <a:rPr lang="cs-CZ" dirty="0">
                <a:latin typeface="Times New Roman" pitchFamily="18" charset="0"/>
                <a:cs typeface="Times New Roman" pitchFamily="18" charset="0"/>
              </a:rPr>
              <a:t>Odhad VVP</a:t>
            </a:r>
          </a:p>
          <a:p>
            <a:pPr marL="533400" indent="-342900">
              <a:buFont typeface="Arial" pitchFamily="34" charset="0"/>
              <a:buChar char="•"/>
            </a:pPr>
            <a:r>
              <a:rPr lang="cs-CZ" b="0" dirty="0">
                <a:latin typeface="Times New Roman" pitchFamily="18" charset="0"/>
                <a:cs typeface="Times New Roman" pitchFamily="18" charset="0"/>
              </a:rPr>
              <a:t>Postup výpočtu lze urychlit použitím lineární interpolace.</a:t>
            </a:r>
          </a:p>
          <a:p>
            <a:pPr marL="533400" indent="-342900">
              <a:buFont typeface="Arial" pitchFamily="34" charset="0"/>
              <a:buChar char="•"/>
            </a:pPr>
            <a:endParaRPr lang="cs-CZ" b="0" dirty="0">
              <a:latin typeface="Times New Roman" pitchFamily="18" charset="0"/>
              <a:cs typeface="Times New Roman" pitchFamily="18" charset="0"/>
            </a:endParaRPr>
          </a:p>
          <a:p>
            <a:pPr marL="533400" indent="-342900">
              <a:buFont typeface="Arial" pitchFamily="34" charset="0"/>
              <a:buChar char="•"/>
            </a:pPr>
            <a:endParaRPr lang="cs-CZ" b="0" dirty="0">
              <a:latin typeface="Times New Roman" pitchFamily="18" charset="0"/>
              <a:cs typeface="Times New Roman" pitchFamily="18" charset="0"/>
            </a:endParaRPr>
          </a:p>
          <a:p>
            <a:pPr marL="533400" indent="-342900">
              <a:buFont typeface="Arial" pitchFamily="34" charset="0"/>
              <a:buChar char="•"/>
            </a:pPr>
            <a:endParaRPr lang="cs-CZ" b="0" dirty="0">
              <a:latin typeface="Times New Roman" pitchFamily="18" charset="0"/>
              <a:cs typeface="Times New Roman" pitchFamily="18" charset="0"/>
            </a:endParaRPr>
          </a:p>
          <a:p>
            <a:pPr marL="533400" indent="-342900">
              <a:buFont typeface="Arial" pitchFamily="34" charset="0"/>
              <a:buChar char="•"/>
            </a:pPr>
            <a:endParaRPr lang="cs-CZ" b="0" dirty="0">
              <a:latin typeface="Times New Roman" pitchFamily="18" charset="0"/>
              <a:cs typeface="Times New Roman" pitchFamily="18" charset="0"/>
            </a:endParaRPr>
          </a:p>
          <a:p>
            <a:pPr marL="533400" indent="-342900">
              <a:buFont typeface="Arial" pitchFamily="34" charset="0"/>
              <a:buChar char="•"/>
            </a:pPr>
            <a:endParaRPr lang="cs-CZ" b="0" dirty="0">
              <a:latin typeface="Times New Roman" pitchFamily="18" charset="0"/>
              <a:cs typeface="Times New Roman" pitchFamily="18" charset="0"/>
            </a:endParaRPr>
          </a:p>
          <a:p>
            <a:r>
              <a:rPr lang="cs-CZ" b="0" dirty="0">
                <a:latin typeface="Times New Roman" pitchFamily="18" charset="0"/>
                <a:cs typeface="Times New Roman" pitchFamily="18" charset="0"/>
              </a:rPr>
              <a:t>kde</a:t>
            </a:r>
          </a:p>
          <a:p>
            <a:r>
              <a:rPr lang="cs-CZ" b="0" dirty="0">
                <a:latin typeface="Times New Roman" pitchFamily="18" charset="0"/>
                <a:cs typeface="Times New Roman" pitchFamily="18" charset="0"/>
              </a:rPr>
              <a:t>i</a:t>
            </a:r>
            <a:r>
              <a:rPr lang="cs-CZ" b="0" baseline="-25000" dirty="0">
                <a:latin typeface="Times New Roman" pitchFamily="18" charset="0"/>
                <a:cs typeface="Times New Roman" pitchFamily="18" charset="0"/>
              </a:rPr>
              <a:t>n</a:t>
            </a:r>
            <a:r>
              <a:rPr lang="cs-CZ" b="0" dirty="0">
                <a:latin typeface="Times New Roman" pitchFamily="18" charset="0"/>
                <a:cs typeface="Times New Roman" pitchFamily="18" charset="0"/>
              </a:rPr>
              <a:t> je nižší úroková míra, </a:t>
            </a:r>
          </a:p>
          <a:p>
            <a:r>
              <a:rPr lang="cs-CZ" b="0" dirty="0" err="1">
                <a:latin typeface="Times New Roman" pitchFamily="18" charset="0"/>
                <a:cs typeface="Times New Roman" pitchFamily="18" charset="0"/>
              </a:rPr>
              <a:t>i</a:t>
            </a:r>
            <a:r>
              <a:rPr lang="cs-CZ" b="0" baseline="-25000" dirty="0" err="1">
                <a:latin typeface="Times New Roman" pitchFamily="18" charset="0"/>
                <a:cs typeface="Times New Roman" pitchFamily="18" charset="0"/>
              </a:rPr>
              <a:t>v</a:t>
            </a:r>
            <a:r>
              <a:rPr lang="cs-CZ" b="0" dirty="0">
                <a:latin typeface="Times New Roman" pitchFamily="18" charset="0"/>
                <a:cs typeface="Times New Roman" pitchFamily="18" charset="0"/>
              </a:rPr>
              <a:t> je vyšší úroková míra, </a:t>
            </a:r>
          </a:p>
          <a:p>
            <a:r>
              <a:rPr lang="cs-CZ" b="0" dirty="0" err="1">
                <a:latin typeface="Times New Roman" pitchFamily="18" charset="0"/>
                <a:cs typeface="Times New Roman" pitchFamily="18" charset="0"/>
              </a:rPr>
              <a:t>ČSH</a:t>
            </a:r>
            <a:r>
              <a:rPr lang="cs-CZ" b="0" baseline="-25000" dirty="0" err="1">
                <a:latin typeface="Times New Roman" pitchFamily="18" charset="0"/>
                <a:cs typeface="Times New Roman" pitchFamily="18" charset="0"/>
              </a:rPr>
              <a:t>n</a:t>
            </a:r>
            <a:r>
              <a:rPr lang="cs-CZ" b="0" dirty="0">
                <a:latin typeface="Times New Roman" pitchFamily="18" charset="0"/>
                <a:cs typeface="Times New Roman" pitchFamily="18" charset="0"/>
              </a:rPr>
              <a:t> je ČSH při nižší úrokové míře, </a:t>
            </a:r>
          </a:p>
          <a:p>
            <a:r>
              <a:rPr lang="cs-CZ" b="0" dirty="0" err="1">
                <a:latin typeface="Times New Roman" pitchFamily="18" charset="0"/>
                <a:cs typeface="Times New Roman" pitchFamily="18" charset="0"/>
              </a:rPr>
              <a:t>ČSH</a:t>
            </a:r>
            <a:r>
              <a:rPr lang="cs-CZ" b="0" baseline="-25000" dirty="0" err="1">
                <a:latin typeface="Times New Roman" pitchFamily="18" charset="0"/>
                <a:cs typeface="Times New Roman" pitchFamily="18" charset="0"/>
              </a:rPr>
              <a:t>v</a:t>
            </a:r>
            <a:r>
              <a:rPr lang="cs-CZ" b="0" dirty="0">
                <a:latin typeface="Times New Roman" pitchFamily="18" charset="0"/>
                <a:cs typeface="Times New Roman" pitchFamily="18" charset="0"/>
              </a:rPr>
              <a:t> je ČSH při vyšší úrokové míře</a:t>
            </a:r>
          </a:p>
          <a:p>
            <a:pPr marL="533400" indent="-342900">
              <a:buFont typeface="Arial" pitchFamily="34" charset="0"/>
              <a:buChar char="•"/>
            </a:pPr>
            <a:endParaRPr lang="cs-CZ" b="0" dirty="0">
              <a:latin typeface="Times New Roman" pitchFamily="18" charset="0"/>
              <a:cs typeface="Times New Roman" pitchFamily="18" charset="0"/>
            </a:endParaRPr>
          </a:p>
          <a:p>
            <a:pPr algn="ctr"/>
            <a:endParaRPr lang="cs-CZ" b="0" dirty="0">
              <a:latin typeface="Times New Roman" pitchFamily="18" charset="0"/>
              <a:cs typeface="Times New Roman" pitchFamily="18" charset="0"/>
            </a:endParaRPr>
          </a:p>
          <a:p>
            <a:pPr algn="just"/>
            <a:endParaRPr lang="cs-CZ" b="0" dirty="0">
              <a:latin typeface="Times New Roman" pitchFamily="18" charset="0"/>
              <a:cs typeface="Times New Roman" pitchFamily="18" charset="0"/>
            </a:endParaRPr>
          </a:p>
          <a:p>
            <a:pPr algn="just"/>
            <a:endParaRPr lang="cs-CZ" b="0" dirty="0">
              <a:latin typeface="Times New Roman" pitchFamily="18" charset="0"/>
              <a:cs typeface="Times New Roman" pitchFamily="18" charset="0"/>
            </a:endParaRPr>
          </a:p>
          <a:p>
            <a:pPr algn="just"/>
            <a:endParaRPr lang="cs-CZ" b="0" dirty="0">
              <a:latin typeface="Times New Roman" pitchFamily="18" charset="0"/>
              <a:cs typeface="Times New Roman" pitchFamily="18" charset="0"/>
            </a:endParaRPr>
          </a:p>
          <a:p>
            <a:pPr algn="just"/>
            <a:endParaRPr lang="cs-CZ" b="0" dirty="0">
              <a:latin typeface="Times New Roman" pitchFamily="18" charset="0"/>
              <a:cs typeface="Times New Roman" pitchFamily="18" charset="0"/>
            </a:endParaRPr>
          </a:p>
          <a:p>
            <a:pPr algn="just"/>
            <a:endParaRPr lang="cs-CZ" b="0" dirty="0">
              <a:latin typeface="Times New Roman" pitchFamily="18" charset="0"/>
              <a:cs typeface="Times New Roman" pitchFamily="18" charset="0"/>
            </a:endParaRPr>
          </a:p>
        </p:txBody>
      </p:sp>
      <p:sp>
        <p:nvSpPr>
          <p:cNvPr id="6" name="Rectangle 2"/>
          <p:cNvSpPr txBox="1">
            <a:spLocks noChangeArrowheads="1"/>
          </p:cNvSpPr>
          <p:nvPr/>
        </p:nvSpPr>
        <p:spPr>
          <a:xfrm>
            <a:off x="2417975" y="701518"/>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b="1" dirty="0">
                <a:solidFill>
                  <a:schemeClr val="tx1"/>
                </a:solidFill>
              </a:rPr>
              <a:t>Dynamické metody</a:t>
            </a:r>
          </a:p>
        </p:txBody>
      </p:sp>
      <p:graphicFrame>
        <p:nvGraphicFramePr>
          <p:cNvPr id="2" name="Objekt 1"/>
          <p:cNvGraphicFramePr>
            <a:graphicFrameLocks noChangeAspect="1"/>
          </p:cNvGraphicFramePr>
          <p:nvPr/>
        </p:nvGraphicFramePr>
        <p:xfrm>
          <a:off x="2267744" y="2996952"/>
          <a:ext cx="5465762" cy="1023938"/>
        </p:xfrm>
        <a:graphic>
          <a:graphicData uri="http://schemas.openxmlformats.org/presentationml/2006/ole">
            <mc:AlternateContent xmlns:mc="http://schemas.openxmlformats.org/markup-compatibility/2006">
              <mc:Choice xmlns:v="urn:schemas-microsoft-com:vml" Requires="v">
                <p:oleObj spid="_x0000_s15370" name="Editor rovnic 3.0" r:id="rId4" imgW="2197100" imgH="457200" progId="Equation.3">
                  <p:embed/>
                </p:oleObj>
              </mc:Choice>
              <mc:Fallback>
                <p:oleObj name="Editor rovnic 3.0" r:id="rId4" imgW="2197100" imgH="457200" progId="Equation.3">
                  <p:embed/>
                  <p:pic>
                    <p:nvPicPr>
                      <p:cNvPr id="2"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996952"/>
                        <a:ext cx="5465762" cy="10239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11632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D6CFEB0-BCDD-415D-9855-B85A40D10211}"/>
              </a:ext>
            </a:extLst>
          </p:cNvPr>
          <p:cNvPicPr>
            <a:picLocks noChangeAspect="1"/>
          </p:cNvPicPr>
          <p:nvPr/>
        </p:nvPicPr>
        <p:blipFill>
          <a:blip r:embed="rId2"/>
          <a:stretch>
            <a:fillRect/>
          </a:stretch>
        </p:blipFill>
        <p:spPr>
          <a:xfrm>
            <a:off x="1086367" y="765139"/>
            <a:ext cx="6103620" cy="5730240"/>
          </a:xfrm>
          <a:prstGeom prst="rect">
            <a:avLst/>
          </a:prstGeom>
        </p:spPr>
      </p:pic>
    </p:spTree>
    <p:extLst>
      <p:ext uri="{BB962C8B-B14F-4D97-AF65-F5344CB8AC3E}">
        <p14:creationId xmlns:p14="http://schemas.microsoft.com/office/powerpoint/2010/main" val="277241205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7531" y="503614"/>
            <a:ext cx="8229600" cy="1196975"/>
          </a:xfrm>
        </p:spPr>
        <p:txBody>
          <a:bodyPr/>
          <a:lstStyle/>
          <a:p>
            <a:pPr fontAlgn="auto">
              <a:spcAft>
                <a:spcPts val="0"/>
              </a:spcAft>
              <a:defRPr/>
            </a:pPr>
            <a:r>
              <a:rPr lang="cs-CZ" b="1" dirty="0"/>
              <a:t>Metoda VVP (IRR)</a:t>
            </a:r>
          </a:p>
        </p:txBody>
      </p:sp>
      <p:sp>
        <p:nvSpPr>
          <p:cNvPr id="3" name="Zástupný symbol pro obsah 2"/>
          <p:cNvSpPr>
            <a:spLocks noGrp="1"/>
          </p:cNvSpPr>
          <p:nvPr>
            <p:ph idx="1"/>
          </p:nvPr>
        </p:nvSpPr>
        <p:spPr/>
        <p:txBody>
          <a:bodyPr rtlCol="0">
            <a:normAutofit/>
          </a:bodyPr>
          <a:lstStyle/>
          <a:p>
            <a:pPr marL="0" indent="0" fontAlgn="auto">
              <a:spcAft>
                <a:spcPts val="0"/>
              </a:spcAft>
              <a:buFont typeface="Arial" pitchFamily="34" charset="0"/>
              <a:buNone/>
              <a:defRPr/>
            </a:pPr>
            <a:r>
              <a:rPr lang="cs-CZ" b="1" dirty="0"/>
              <a:t>Problémy:</a:t>
            </a:r>
          </a:p>
          <a:p>
            <a:pPr fontAlgn="auto">
              <a:spcAft>
                <a:spcPts val="0"/>
              </a:spcAft>
              <a:defRPr/>
            </a:pPr>
            <a:r>
              <a:rPr lang="cs-CZ" b="1" dirty="0"/>
              <a:t>IRR </a:t>
            </a:r>
            <a:r>
              <a:rPr lang="cs-CZ" dirty="0"/>
              <a:t>nelze použít vždy ... Při výpočtu lze zjistit více VVP … v případě že se během života projektu objeví negativní cash </a:t>
            </a:r>
            <a:r>
              <a:rPr lang="cs-CZ" dirty="0" err="1"/>
              <a:t>flow</a:t>
            </a:r>
            <a:r>
              <a:rPr lang="cs-CZ" dirty="0"/>
              <a:t> a je potřeba opakovaně investovat.</a:t>
            </a:r>
            <a:endParaRPr lang="cs-CZ"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435315" y="959643"/>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i="1" u="sng" dirty="0">
                <a:solidFill>
                  <a:schemeClr val="accent1">
                    <a:lumMod val="50000"/>
                  </a:schemeClr>
                </a:solidFill>
                <a:latin typeface="Times New Roman" pitchFamily="18" charset="0"/>
                <a:cs typeface="Times New Roman" pitchFamily="18" charset="0"/>
              </a:rPr>
              <a:t>Metoda vnitřního výnosového procenta</a:t>
            </a:r>
            <a:r>
              <a:rPr lang="cs-CZ" sz="2800" i="1" u="sng" dirty="0">
                <a:solidFill>
                  <a:schemeClr val="accent1">
                    <a:lumMod val="50000"/>
                  </a:schemeClr>
                </a:solidFill>
                <a:latin typeface="Times New Roman" pitchFamily="18" charset="0"/>
              </a:rPr>
              <a:t> </a:t>
            </a:r>
          </a:p>
        </p:txBody>
      </p:sp>
      <p:sp>
        <p:nvSpPr>
          <p:cNvPr id="33796" name="Text Box 3"/>
          <p:cNvSpPr txBox="1">
            <a:spLocks noChangeArrowheads="1"/>
          </p:cNvSpPr>
          <p:nvPr/>
        </p:nvSpPr>
        <p:spPr bwMode="auto">
          <a:xfrm>
            <a:off x="107504" y="1742714"/>
            <a:ext cx="870981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190500">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pPr algn="just"/>
            <a:r>
              <a:rPr lang="cs-CZ" sz="2000" dirty="0">
                <a:latin typeface="Times New Roman" pitchFamily="18" charset="0"/>
                <a:cs typeface="Times New Roman" pitchFamily="18" charset="0"/>
              </a:rPr>
              <a:t>Výhody</a:t>
            </a:r>
          </a:p>
          <a:p>
            <a:pPr marL="533400" indent="-342900" algn="just">
              <a:buFont typeface="Arial" pitchFamily="34" charset="0"/>
              <a:buChar char="•"/>
            </a:pPr>
            <a:r>
              <a:rPr lang="cs-CZ" sz="2000" b="0" dirty="0">
                <a:latin typeface="Times New Roman" pitchFamily="18" charset="0"/>
                <a:cs typeface="Times New Roman" pitchFamily="18" charset="0"/>
              </a:rPr>
              <a:t>Není potřeba znát přesnou diskontní míru</a:t>
            </a:r>
          </a:p>
          <a:p>
            <a:pPr marL="533400" indent="-342900" algn="just">
              <a:buFont typeface="Arial" pitchFamily="34" charset="0"/>
              <a:buChar char="•"/>
            </a:pPr>
            <a:r>
              <a:rPr lang="cs-CZ" sz="2000" b="0" dirty="0">
                <a:latin typeface="Times New Roman" pitchFamily="18" charset="0"/>
                <a:cs typeface="Times New Roman" pitchFamily="18" charset="0"/>
              </a:rPr>
              <a:t>zahrnuje časovou hodnotu peněz,</a:t>
            </a:r>
          </a:p>
          <a:p>
            <a:pPr marL="533400" indent="-342900" algn="just">
              <a:buFont typeface="Arial" pitchFamily="34" charset="0"/>
              <a:buChar char="•"/>
            </a:pPr>
            <a:r>
              <a:rPr lang="cs-CZ" sz="2000" b="0" dirty="0">
                <a:latin typeface="Times New Roman" pitchFamily="18" charset="0"/>
                <a:cs typeface="Times New Roman" pitchFamily="18" charset="0"/>
              </a:rPr>
              <a:t>zahrnuje všechny platby projektu.</a:t>
            </a:r>
          </a:p>
          <a:p>
            <a:pPr algn="just"/>
            <a:r>
              <a:rPr lang="cs-CZ" sz="2000" dirty="0">
                <a:latin typeface="Times New Roman" pitchFamily="18" charset="0"/>
                <a:cs typeface="Times New Roman" pitchFamily="18" charset="0"/>
              </a:rPr>
              <a:t>Nevýhody</a:t>
            </a:r>
          </a:p>
          <a:p>
            <a:pPr marL="533400" indent="-342900" algn="just">
              <a:buFont typeface="Arial" pitchFamily="34" charset="0"/>
              <a:buChar char="•"/>
            </a:pPr>
            <a:r>
              <a:rPr lang="cs-CZ" sz="2000" b="0" dirty="0">
                <a:latin typeface="Times New Roman" pitchFamily="18" charset="0"/>
                <a:cs typeface="Times New Roman" pitchFamily="18" charset="0"/>
              </a:rPr>
              <a:t>nelze jej použít, pokud očekáváme výrazné rozdíly v krátkodobých a dlouhodobých úrokových sazbách,</a:t>
            </a:r>
          </a:p>
          <a:p>
            <a:pPr marL="533400" indent="-342900" algn="just">
              <a:buFont typeface="Arial" pitchFamily="34" charset="0"/>
              <a:buChar char="•"/>
            </a:pPr>
            <a:r>
              <a:rPr lang="cs-CZ" sz="2000" b="0" dirty="0">
                <a:latin typeface="Times New Roman" pitchFamily="18" charset="0"/>
                <a:cs typeface="Times New Roman" pitchFamily="18" charset="0"/>
              </a:rPr>
              <a:t>NPV se může chovat různě a nemusí tedy být pouze klesající nebo rostoucí, může nabývat více hodnot – problém při nekonvenčních tocích, </a:t>
            </a:r>
            <a:r>
              <a:rPr lang="cs-CZ" sz="2000" dirty="0">
                <a:latin typeface="Times New Roman" pitchFamily="18" charset="0"/>
                <a:cs typeface="Times New Roman" pitchFamily="18" charset="0"/>
              </a:rPr>
              <a:t>IRR lze použít pouze u investic s konvenčními peněžními toky</a:t>
            </a:r>
          </a:p>
          <a:p>
            <a:pPr marL="533400" indent="-342900" algn="just">
              <a:buFont typeface="Arial" pitchFamily="34" charset="0"/>
              <a:buChar char="•"/>
            </a:pPr>
            <a:r>
              <a:rPr lang="cs-CZ" sz="2000" b="0" dirty="0">
                <a:latin typeface="Times New Roman" pitchFamily="18" charset="0"/>
                <a:cs typeface="Times New Roman" pitchFamily="18" charset="0"/>
              </a:rPr>
              <a:t>Nevhodnost použití pro vzájemně se vylučující projekty (u projektů s odlišným časovým průběhem NPV preferuje toto kritérium chybně projekty s kratší dobou úhrady</a:t>
            </a:r>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b="0" dirty="0">
              <a:latin typeface="Times New Roman" pitchFamily="18" charset="0"/>
            </a:endParaRPr>
          </a:p>
          <a:p>
            <a:pPr algn="just"/>
            <a:endParaRPr lang="cs-CZ" sz="2000" dirty="0">
              <a:latin typeface="Times New Roman" pitchFamily="18" charset="0"/>
            </a:endParaRPr>
          </a:p>
        </p:txBody>
      </p:sp>
      <p:sp>
        <p:nvSpPr>
          <p:cNvPr id="6" name="Rectangle 2"/>
          <p:cNvSpPr txBox="1">
            <a:spLocks noChangeArrowheads="1"/>
          </p:cNvSpPr>
          <p:nvPr/>
        </p:nvSpPr>
        <p:spPr>
          <a:xfrm>
            <a:off x="3266388" y="388143"/>
            <a:ext cx="8229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dirty="0">
                <a:solidFill>
                  <a:schemeClr val="tx1"/>
                </a:solidFill>
              </a:rPr>
              <a:t>Dynamické metody</a:t>
            </a:r>
          </a:p>
        </p:txBody>
      </p:sp>
    </p:spTree>
    <p:extLst>
      <p:ext uri="{BB962C8B-B14F-4D97-AF65-F5344CB8AC3E}">
        <p14:creationId xmlns:p14="http://schemas.microsoft.com/office/powerpoint/2010/main" val="2750144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
          <p:cNvSpPr txBox="1">
            <a:spLocks noChangeArrowheads="1"/>
          </p:cNvSpPr>
          <p:nvPr/>
        </p:nvSpPr>
        <p:spPr bwMode="auto">
          <a:xfrm>
            <a:off x="2819400" y="30480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Unicode MS" pitchFamily="34" charset="-128"/>
              </a:defRPr>
            </a:lvl1pPr>
            <a:lvl2pPr marL="742950" indent="-285750">
              <a:defRPr sz="2400" b="1">
                <a:solidFill>
                  <a:schemeClr val="tx1"/>
                </a:solidFill>
                <a:latin typeface="Arial Unicode MS" pitchFamily="34" charset="-128"/>
              </a:defRPr>
            </a:lvl2pPr>
            <a:lvl3pPr marL="1143000" indent="-228600">
              <a:defRPr sz="2400" b="1">
                <a:solidFill>
                  <a:schemeClr val="tx1"/>
                </a:solidFill>
                <a:latin typeface="Arial Unicode MS" pitchFamily="34" charset="-128"/>
              </a:defRPr>
            </a:lvl3pPr>
            <a:lvl4pPr marL="1600200" indent="-228600">
              <a:defRPr sz="2400" b="1">
                <a:solidFill>
                  <a:schemeClr val="tx1"/>
                </a:solidFill>
                <a:latin typeface="Arial Unicode MS" pitchFamily="34" charset="-128"/>
              </a:defRPr>
            </a:lvl4pPr>
            <a:lvl5pPr marL="2057400" indent="-228600">
              <a:defRPr sz="2400" b="1">
                <a:solidFill>
                  <a:schemeClr val="tx1"/>
                </a:solidFill>
                <a:latin typeface="Arial Unicode MS" pitchFamily="34" charset="-128"/>
              </a:defRPr>
            </a:lvl5pPr>
            <a:lvl6pPr marL="2514600" indent="-228600" eaLnBrk="0" fontAlgn="base" hangingPunct="0">
              <a:spcBef>
                <a:spcPct val="0"/>
              </a:spcBef>
              <a:spcAft>
                <a:spcPct val="0"/>
              </a:spcAft>
              <a:defRPr sz="2400" b="1">
                <a:solidFill>
                  <a:schemeClr val="tx1"/>
                </a:solidFill>
                <a:latin typeface="Arial Unicode MS" pitchFamily="34" charset="-128"/>
              </a:defRPr>
            </a:lvl6pPr>
            <a:lvl7pPr marL="2971800" indent="-228600" eaLnBrk="0" fontAlgn="base" hangingPunct="0">
              <a:spcBef>
                <a:spcPct val="0"/>
              </a:spcBef>
              <a:spcAft>
                <a:spcPct val="0"/>
              </a:spcAft>
              <a:defRPr sz="2400" b="1">
                <a:solidFill>
                  <a:schemeClr val="tx1"/>
                </a:solidFill>
                <a:latin typeface="Arial Unicode MS" pitchFamily="34" charset="-128"/>
              </a:defRPr>
            </a:lvl7pPr>
            <a:lvl8pPr marL="3429000" indent="-228600" eaLnBrk="0" fontAlgn="base" hangingPunct="0">
              <a:spcBef>
                <a:spcPct val="0"/>
              </a:spcBef>
              <a:spcAft>
                <a:spcPct val="0"/>
              </a:spcAft>
              <a:defRPr sz="2400" b="1">
                <a:solidFill>
                  <a:schemeClr val="tx1"/>
                </a:solidFill>
                <a:latin typeface="Arial Unicode MS" pitchFamily="34" charset="-128"/>
              </a:defRPr>
            </a:lvl8pPr>
            <a:lvl9pPr marL="3886200" indent="-228600" eaLnBrk="0" fontAlgn="base" hangingPunct="0">
              <a:spcBef>
                <a:spcPct val="0"/>
              </a:spcBef>
              <a:spcAft>
                <a:spcPct val="0"/>
              </a:spcAft>
              <a:defRPr sz="2400" b="1">
                <a:solidFill>
                  <a:schemeClr val="tx1"/>
                </a:solidFill>
                <a:latin typeface="Arial Unicode MS" pitchFamily="34" charset="-128"/>
              </a:defRPr>
            </a:lvl9pPr>
          </a:lstStyle>
          <a:p>
            <a:r>
              <a:rPr lang="cs-CZ" sz="2800">
                <a:latin typeface="Times New Roman" pitchFamily="18" charset="0"/>
              </a:rPr>
              <a:t>Děkuji za pozornost</a:t>
            </a:r>
          </a:p>
        </p:txBody>
      </p:sp>
    </p:spTree>
    <p:extLst>
      <p:ext uri="{BB962C8B-B14F-4D97-AF65-F5344CB8AC3E}">
        <p14:creationId xmlns:p14="http://schemas.microsoft.com/office/powerpoint/2010/main" val="73254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2900" y="666526"/>
            <a:ext cx="8229600" cy="1143000"/>
          </a:xfrm>
        </p:spPr>
        <p:txBody>
          <a:bodyPr/>
          <a:lstStyle/>
          <a:p>
            <a:r>
              <a:rPr lang="sk-SK" sz="4000" b="1" dirty="0">
                <a:latin typeface="Times New Roman" pitchFamily="18" charset="0"/>
                <a:cs typeface="Times New Roman" pitchFamily="18" charset="0"/>
              </a:rPr>
              <a:t> Magický investiční </a:t>
            </a:r>
            <a:r>
              <a:rPr lang="sk-SK" sz="4000" b="1" dirty="0" err="1">
                <a:latin typeface="Times New Roman" pitchFamily="18" charset="0"/>
                <a:cs typeface="Times New Roman" pitchFamily="18" charset="0"/>
              </a:rPr>
              <a:t>trojúhelník</a:t>
            </a:r>
            <a:endParaRPr lang="cs-CZ" dirty="0">
              <a:cs typeface="Times New Roman" pitchFamily="18" charset="0"/>
            </a:endParaRPr>
          </a:p>
        </p:txBody>
      </p:sp>
      <p:sp>
        <p:nvSpPr>
          <p:cNvPr id="2" name="Zástupný symbol pro obsah 1"/>
          <p:cNvSpPr>
            <a:spLocks noGrp="1"/>
          </p:cNvSpPr>
          <p:nvPr>
            <p:ph idx="1"/>
          </p:nvPr>
        </p:nvSpPr>
        <p:spPr>
          <a:xfrm>
            <a:off x="342900" y="1809526"/>
            <a:ext cx="8693596" cy="2262982"/>
          </a:xfrm>
        </p:spPr>
        <p:txBody>
          <a:bodyPr>
            <a:normAutofit fontScale="92500" lnSpcReduction="20000"/>
          </a:bodyPr>
          <a:lstStyle/>
          <a:p>
            <a:pPr marL="0" indent="0">
              <a:buNone/>
            </a:pPr>
            <a:r>
              <a:rPr lang="en-GB" dirty="0" err="1"/>
              <a:t>Při</a:t>
            </a:r>
            <a:r>
              <a:rPr lang="en-GB" dirty="0"/>
              <a:t> </a:t>
            </a:r>
            <a:r>
              <a:rPr lang="en-GB" dirty="0" err="1"/>
              <a:t>samotném</a:t>
            </a:r>
            <a:r>
              <a:rPr lang="en-GB" dirty="0"/>
              <a:t> </a:t>
            </a:r>
            <a:r>
              <a:rPr lang="en-GB" dirty="0" err="1"/>
              <a:t>rozhodování</a:t>
            </a:r>
            <a:r>
              <a:rPr lang="en-GB" dirty="0"/>
              <a:t> </a:t>
            </a:r>
            <a:r>
              <a:rPr lang="en-GB" dirty="0" err="1"/>
              <a:t>jsou</a:t>
            </a:r>
            <a:r>
              <a:rPr lang="en-GB" dirty="0"/>
              <a:t> </a:t>
            </a:r>
            <a:r>
              <a:rPr lang="en-GB" dirty="0" err="1"/>
              <a:t>posuzována</a:t>
            </a:r>
            <a:r>
              <a:rPr lang="en-GB" dirty="0"/>
              <a:t> </a:t>
            </a:r>
            <a:r>
              <a:rPr lang="en-GB" dirty="0" err="1"/>
              <a:t>tři</a:t>
            </a:r>
            <a:r>
              <a:rPr lang="en-GB" dirty="0"/>
              <a:t> </a:t>
            </a:r>
            <a:r>
              <a:rPr lang="en-GB" dirty="0" err="1"/>
              <a:t>kritéria</a:t>
            </a:r>
            <a:r>
              <a:rPr lang="en-GB" dirty="0"/>
              <a:t>, </a:t>
            </a:r>
            <a:r>
              <a:rPr lang="en-GB" dirty="0" err="1"/>
              <a:t>která</a:t>
            </a:r>
            <a:r>
              <a:rPr lang="en-GB" dirty="0"/>
              <a:t> </a:t>
            </a:r>
            <a:r>
              <a:rPr lang="en-GB" dirty="0" err="1"/>
              <a:t>tvoří</a:t>
            </a:r>
            <a:r>
              <a:rPr lang="en-GB" dirty="0"/>
              <a:t> </a:t>
            </a:r>
            <a:r>
              <a:rPr lang="en-GB" dirty="0" err="1"/>
              <a:t>tzv</a:t>
            </a:r>
            <a:r>
              <a:rPr lang="en-GB" dirty="0"/>
              <a:t>. </a:t>
            </a:r>
            <a:r>
              <a:rPr lang="en-GB" dirty="0" err="1"/>
              <a:t>investiční</a:t>
            </a:r>
            <a:r>
              <a:rPr lang="en-GB" dirty="0"/>
              <a:t> </a:t>
            </a:r>
            <a:r>
              <a:rPr lang="en-GB" dirty="0" err="1"/>
              <a:t>trojúhelník</a:t>
            </a:r>
            <a:r>
              <a:rPr lang="en-GB" dirty="0"/>
              <a:t>:</a:t>
            </a:r>
            <a:endParaRPr lang="cs-CZ" dirty="0"/>
          </a:p>
          <a:p>
            <a:pPr lvl="0"/>
            <a:r>
              <a:rPr lang="en-GB" dirty="0" err="1"/>
              <a:t>výnosnost</a:t>
            </a:r>
            <a:r>
              <a:rPr lang="en-GB" dirty="0"/>
              <a:t> </a:t>
            </a:r>
            <a:r>
              <a:rPr lang="en-GB" dirty="0" err="1"/>
              <a:t>projektu</a:t>
            </a:r>
            <a:r>
              <a:rPr lang="en-GB" dirty="0"/>
              <a:t>,</a:t>
            </a:r>
            <a:endParaRPr lang="cs-CZ" dirty="0"/>
          </a:p>
          <a:p>
            <a:pPr lvl="0"/>
            <a:r>
              <a:rPr lang="en-GB" dirty="0" err="1"/>
              <a:t>rizikovost</a:t>
            </a:r>
            <a:r>
              <a:rPr lang="en-GB" dirty="0"/>
              <a:t> </a:t>
            </a:r>
            <a:r>
              <a:rPr lang="en-GB" dirty="0" err="1"/>
              <a:t>projektu</a:t>
            </a:r>
            <a:r>
              <a:rPr lang="en-GB" dirty="0"/>
              <a:t> a </a:t>
            </a:r>
            <a:endParaRPr lang="cs-CZ" dirty="0"/>
          </a:p>
          <a:p>
            <a:pPr lvl="0"/>
            <a:r>
              <a:rPr lang="en-GB" dirty="0" err="1"/>
              <a:t>likvidita</a:t>
            </a:r>
            <a:r>
              <a:rPr lang="en-GB" dirty="0"/>
              <a:t> </a:t>
            </a:r>
            <a:r>
              <a:rPr lang="en-GB" dirty="0" err="1"/>
              <a:t>projektu</a:t>
            </a:r>
            <a:r>
              <a:rPr lang="en-GB" dirty="0"/>
              <a:t>.</a:t>
            </a:r>
            <a:endParaRPr lang="cs-CZ" dirty="0"/>
          </a:p>
          <a:p>
            <a:endParaRPr lang="cs-CZ" dirty="0"/>
          </a:p>
        </p:txBody>
      </p:sp>
      <p:sp>
        <p:nvSpPr>
          <p:cNvPr id="7" name="Zástupný symbol pro číslo snímku 5"/>
          <p:cNvSpPr>
            <a:spLocks noGrp="1"/>
          </p:cNvSpPr>
          <p:nvPr>
            <p:ph type="sldNum" sz="quarter" idx="12"/>
          </p:nvPr>
        </p:nvSpPr>
        <p:spPr/>
        <p:txBody>
          <a:bodyPr/>
          <a:lstStyle/>
          <a:p>
            <a:fld id="{2150032D-A122-4B47-8800-C5FDCC40AFC6}" type="slidenum">
              <a:rPr lang="cs-CZ"/>
              <a:pPr/>
              <a:t>8</a:t>
            </a:fld>
            <a:endParaRPr lang="cs-CZ"/>
          </a:p>
        </p:txBody>
      </p:sp>
      <p:sp>
        <p:nvSpPr>
          <p:cNvPr id="32781" name="Rectangle 13"/>
          <p:cNvSpPr>
            <a:spLocks noChangeArrowheads="1"/>
          </p:cNvSpPr>
          <p:nvPr/>
        </p:nvSpPr>
        <p:spPr bwMode="auto">
          <a:xfrm>
            <a:off x="5473171" y="3649216"/>
            <a:ext cx="18288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sk-SK" b="1" dirty="0">
                <a:latin typeface="Times New Roman" pitchFamily="18" charset="0"/>
              </a:rPr>
              <a:t>Likvidita</a:t>
            </a:r>
            <a:endParaRPr lang="cs-CZ" b="1" dirty="0">
              <a:latin typeface="Times New Roman" pitchFamily="18" charset="0"/>
            </a:endParaRPr>
          </a:p>
        </p:txBody>
      </p:sp>
      <p:sp>
        <p:nvSpPr>
          <p:cNvPr id="32782" name="Rectangle 14"/>
          <p:cNvSpPr>
            <a:spLocks noChangeArrowheads="1"/>
          </p:cNvSpPr>
          <p:nvPr/>
        </p:nvSpPr>
        <p:spPr bwMode="auto">
          <a:xfrm>
            <a:off x="4644008" y="5698232"/>
            <a:ext cx="43434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sk-SK" b="1" dirty="0">
                <a:latin typeface="Times New Roman" pitchFamily="18" charset="0"/>
              </a:rPr>
              <a:t>Riziko    </a:t>
            </a:r>
            <a:r>
              <a:rPr lang="cs-CZ" b="1" dirty="0">
                <a:latin typeface="Times New Roman" pitchFamily="18" charset="0"/>
              </a:rPr>
              <a:t>              		 </a:t>
            </a:r>
            <a:r>
              <a:rPr lang="sk-SK" b="1" dirty="0">
                <a:latin typeface="Times New Roman" pitchFamily="18" charset="0"/>
              </a:rPr>
              <a:t>Výnosy</a:t>
            </a:r>
            <a:endParaRPr lang="cs-CZ" b="1" dirty="0">
              <a:latin typeface="Times New Roman" pitchFamily="18" charset="0"/>
            </a:endParaRPr>
          </a:p>
        </p:txBody>
      </p:sp>
      <p:sp>
        <p:nvSpPr>
          <p:cNvPr id="32783" name="AutoShape 15"/>
          <p:cNvSpPr>
            <a:spLocks noChangeArrowheads="1"/>
          </p:cNvSpPr>
          <p:nvPr/>
        </p:nvSpPr>
        <p:spPr bwMode="auto">
          <a:xfrm>
            <a:off x="5290120" y="4106416"/>
            <a:ext cx="2362200" cy="1524000"/>
          </a:xfrm>
          <a:prstGeom prst="triangle">
            <a:avLst>
              <a:gd name="adj" fmla="val 50000"/>
            </a:avLst>
          </a:prstGeom>
          <a:solidFill>
            <a:srgbClr val="FFFFFF"/>
          </a:solidFill>
          <a:ln w="9525">
            <a:solidFill>
              <a:srgbClr val="000000"/>
            </a:solidFill>
            <a:miter lim="800000"/>
            <a:headEnd/>
            <a:tailEnd/>
          </a:ln>
        </p:spPr>
        <p:txBody>
          <a:bodyPr/>
          <a:lstStyle/>
          <a:p>
            <a:endParaRPr lang="cs-CZ"/>
          </a:p>
        </p:txBody>
      </p:sp>
    </p:spTree>
    <p:extLst>
      <p:ext uri="{BB962C8B-B14F-4D97-AF65-F5344CB8AC3E}">
        <p14:creationId xmlns:p14="http://schemas.microsoft.com/office/powerpoint/2010/main" val="296868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16868" y="531411"/>
            <a:ext cx="8153400" cy="1219200"/>
          </a:xfrm>
        </p:spPr>
        <p:txBody>
          <a:bodyPr/>
          <a:lstStyle/>
          <a:p>
            <a:r>
              <a:rPr lang="cs-CZ" sz="3600" b="1" dirty="0"/>
              <a:t>Výdaje s dlouhou dobou návratnosti – obecné rozlišení:</a:t>
            </a:r>
          </a:p>
        </p:txBody>
      </p:sp>
      <p:sp>
        <p:nvSpPr>
          <p:cNvPr id="57347" name="Rectangle 3" descr="Rectangle: Click to edit Master text styles&#10;Second level&#10;Third level&#10;Fourth level&#10;Fifth level"/>
          <p:cNvSpPr>
            <a:spLocks noGrp="1" noChangeArrowheads="1"/>
          </p:cNvSpPr>
          <p:nvPr>
            <p:ph type="body" idx="1"/>
          </p:nvPr>
        </p:nvSpPr>
        <p:spPr>
          <a:xfrm>
            <a:off x="395536" y="1937792"/>
            <a:ext cx="8596064" cy="4920208"/>
          </a:xfrm>
        </p:spPr>
        <p:txBody>
          <a:bodyPr/>
          <a:lstStyle/>
          <a:p>
            <a:pPr marL="187325" indent="-187325">
              <a:buClr>
                <a:srgbClr val="EB662B"/>
              </a:buClr>
              <a:buFontTx/>
              <a:buChar char="•"/>
            </a:pPr>
            <a:r>
              <a:rPr lang="cs-CZ" b="1" dirty="0"/>
              <a:t>na obnovu nebo rozšíření dlouhodobého majetku podniku</a:t>
            </a:r>
          </a:p>
          <a:p>
            <a:pPr marL="187325" indent="-187325">
              <a:buClr>
                <a:srgbClr val="EB662B"/>
              </a:buClr>
              <a:buFontTx/>
              <a:buChar char="•"/>
            </a:pPr>
            <a:r>
              <a:rPr lang="cs-CZ" sz="2800" dirty="0"/>
              <a:t>na trvalý přírůstek zásob a pohledávek</a:t>
            </a:r>
          </a:p>
          <a:p>
            <a:pPr marL="187325" indent="-187325">
              <a:buClr>
                <a:srgbClr val="EB662B"/>
              </a:buClr>
              <a:buFontTx/>
              <a:buChar char="•"/>
            </a:pPr>
            <a:r>
              <a:rPr lang="cs-CZ" sz="2800" dirty="0"/>
              <a:t>na výzkumné a vývojové programy</a:t>
            </a:r>
          </a:p>
          <a:p>
            <a:pPr marL="187325" indent="-187325">
              <a:buClr>
                <a:srgbClr val="EB662B"/>
              </a:buClr>
              <a:buFontTx/>
              <a:buChar char="•"/>
            </a:pPr>
            <a:r>
              <a:rPr lang="cs-CZ" sz="2800" dirty="0"/>
              <a:t>na nákup dlouhodobých cenných papírů</a:t>
            </a:r>
          </a:p>
          <a:p>
            <a:pPr marL="187325" indent="-187325">
              <a:buClr>
                <a:srgbClr val="EB662B"/>
              </a:buClr>
              <a:buFontTx/>
              <a:buChar char="•"/>
            </a:pPr>
            <a:r>
              <a:rPr lang="cs-CZ" sz="2800" dirty="0"/>
              <a:t>na výchovu a zapracování pracovníků</a:t>
            </a:r>
          </a:p>
          <a:p>
            <a:pPr marL="187325" indent="-187325">
              <a:buClr>
                <a:srgbClr val="EB662B"/>
              </a:buClr>
              <a:buFontTx/>
              <a:buChar char="•"/>
            </a:pPr>
            <a:r>
              <a:rPr lang="cs-CZ" sz="2800" dirty="0"/>
              <a:t>na reklamní kampaň</a:t>
            </a:r>
          </a:p>
          <a:p>
            <a:pPr marL="187325" indent="-187325">
              <a:buClr>
                <a:srgbClr val="EB662B"/>
              </a:buClr>
              <a:buFontTx/>
              <a:buChar char="•"/>
            </a:pPr>
            <a:r>
              <a:rPr lang="cs-CZ" sz="2800" dirty="0"/>
              <a:t>spojené s akvizicemi podniku</a:t>
            </a:r>
          </a:p>
        </p:txBody>
      </p:sp>
      <p:sp>
        <p:nvSpPr>
          <p:cNvPr id="57348" name="Text Box 4"/>
          <p:cNvSpPr txBox="1">
            <a:spLocks noChangeArrowheads="1"/>
          </p:cNvSpPr>
          <p:nvPr/>
        </p:nvSpPr>
        <p:spPr bwMode="auto">
          <a:xfrm>
            <a:off x="762000" y="4419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p>
        </p:txBody>
      </p:sp>
    </p:spTree>
    <p:extLst>
      <p:ext uri="{BB962C8B-B14F-4D97-AF65-F5344CB8AC3E}">
        <p14:creationId xmlns:p14="http://schemas.microsoft.com/office/powerpoint/2010/main" val="2676793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31717</TotalTime>
  <Words>4160</Words>
  <Application>Microsoft Office PowerPoint</Application>
  <PresentationFormat>Předvádění na obrazovce (4:3)</PresentationFormat>
  <Paragraphs>931</Paragraphs>
  <Slides>77</Slides>
  <Notes>38</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2</vt:i4>
      </vt:variant>
      <vt:variant>
        <vt:lpstr>Nadpisy snímků</vt:lpstr>
      </vt:variant>
      <vt:variant>
        <vt:i4>77</vt:i4>
      </vt:variant>
    </vt:vector>
  </HeadingPairs>
  <TitlesOfParts>
    <vt:vector size="90" baseType="lpstr">
      <vt:lpstr>Arial Unicode MS</vt:lpstr>
      <vt:lpstr>Arial</vt:lpstr>
      <vt:lpstr>Calibri</vt:lpstr>
      <vt:lpstr>Cambria Math</vt:lpstr>
      <vt:lpstr>Century Gothic</vt:lpstr>
      <vt:lpstr>Comic Sans MS</vt:lpstr>
      <vt:lpstr>Times</vt:lpstr>
      <vt:lpstr>Times New Roman</vt:lpstr>
      <vt:lpstr>Verdana</vt:lpstr>
      <vt:lpstr>Wingdings</vt:lpstr>
      <vt:lpstr>Office Theme</vt:lpstr>
      <vt:lpstr>Rovnice</vt:lpstr>
      <vt:lpstr>Editor rovnic 3.0</vt:lpstr>
      <vt:lpstr>Blok č. 4 Investiční činnost Metody hodnocení investic </vt:lpstr>
      <vt:lpstr>Prezentace aplikace PowerPoint</vt:lpstr>
      <vt:lpstr>Vymezení problému</vt:lpstr>
      <vt:lpstr>Vymezení problému</vt:lpstr>
      <vt:lpstr>Význam investic v ekonomice</vt:lpstr>
      <vt:lpstr>Prezentace aplikace PowerPoint</vt:lpstr>
      <vt:lpstr>Prezentace aplikace PowerPoint</vt:lpstr>
      <vt:lpstr> Magický investiční trojúhelník</vt:lpstr>
      <vt:lpstr>Výdaje s dlouhou dobou návratnosti – obecné rozlišení:</vt:lpstr>
      <vt:lpstr>Prezentace aplikace PowerPoint</vt:lpstr>
      <vt:lpstr>Prezentace aplikace PowerPoint</vt:lpstr>
      <vt:lpstr>Prezentace aplikace PowerPoint</vt:lpstr>
      <vt:lpstr>Prezentace aplikace PowerPoint</vt:lpstr>
      <vt:lpstr>1. Hmotný dlouhodobý majetek:</vt:lpstr>
      <vt:lpstr>2. Nehmotný dlouhodobý majetek:</vt:lpstr>
      <vt:lpstr>3. Finanční dlouhodobý majetek:</vt:lpstr>
      <vt:lpstr>Prezentace aplikace PowerPoint</vt:lpstr>
      <vt:lpstr>Prezentace aplikace PowerPoint</vt:lpstr>
      <vt:lpstr>Prezentace aplikace PowerPoint</vt:lpstr>
      <vt:lpstr>Cash Flow projektu</vt:lpstr>
      <vt:lpstr>Prezentace aplikace PowerPoint</vt:lpstr>
      <vt:lpstr>Investiční rozhodování</vt:lpstr>
      <vt:lpstr>Prezentace aplikace PowerPoint</vt:lpstr>
      <vt:lpstr>Fáze investičního rozhodování</vt:lpstr>
      <vt:lpstr>1. Formování investičních strategií</vt:lpstr>
      <vt:lpstr>Investiční strategie                   (I)</vt:lpstr>
      <vt:lpstr>Investiční strategie                  (II)</vt:lpstr>
      <vt:lpstr> 2. Zpracování investičního projektu</vt:lpstr>
      <vt:lpstr>Fungování investičních projektů a obrat peněžních prostředků</vt:lpstr>
      <vt:lpstr>Prezentace aplikace PowerPoint</vt:lpstr>
      <vt:lpstr>Odhad nákladů spojených s použitým kapitálem (disk.sazba)</vt:lpstr>
      <vt:lpstr>Časová hodnota peněz</vt:lpstr>
      <vt:lpstr>Časová hodnota peněz</vt:lpstr>
      <vt:lpstr>Časová hodnota peněz</vt:lpstr>
      <vt:lpstr>Budoucí hodnota peněz</vt:lpstr>
      <vt:lpstr>Časová hodnota peněz</vt:lpstr>
      <vt:lpstr>Současná hodnota peněz</vt:lpstr>
      <vt:lpstr>Současná hodnota peněz</vt:lpstr>
      <vt:lpstr>Příklad</vt:lpstr>
      <vt:lpstr>Příklad</vt:lpstr>
      <vt:lpstr>Prezentace aplikace PowerPoint</vt:lpstr>
      <vt:lpstr>Kapitálové výdaje</vt:lpstr>
      <vt:lpstr>Prezentace aplikace PowerPoint</vt:lpstr>
      <vt:lpstr>Kapitálové výdaje - ukázka</vt:lpstr>
      <vt:lpstr>POZOR! </vt:lpstr>
      <vt:lpstr>Prezentace aplikace PowerPoint</vt:lpstr>
      <vt:lpstr>Budoucí peněžní příjmy</vt:lpstr>
      <vt:lpstr>Predikce úrovně budoucích peněžní příjmů   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Statické metody</vt:lpstr>
      <vt:lpstr>Statické metody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DYNAMICKÉ METODY</vt:lpstr>
      <vt:lpstr>Prezentace aplikace PowerPoint</vt:lpstr>
      <vt:lpstr>Prezentace aplikace PowerPoint</vt:lpstr>
      <vt:lpstr>Čistá současná hodnota</vt:lpstr>
      <vt:lpstr>Prezentace aplikace PowerPoint</vt:lpstr>
      <vt:lpstr>Rozhodování mezi více investičními variantami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Metoda VVP (IRR)</vt:lpstr>
      <vt:lpstr>Prezentace aplikace PowerPoint</vt:lpstr>
      <vt:lpstr>Prezentace aplikace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311</cp:revision>
  <dcterms:created xsi:type="dcterms:W3CDTF">2012-07-19T22:32:54Z</dcterms:created>
  <dcterms:modified xsi:type="dcterms:W3CDTF">2022-04-12T19:35:28Z</dcterms:modified>
</cp:coreProperties>
</file>