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62" r:id="rId4"/>
    <p:sldId id="258" r:id="rId5"/>
    <p:sldId id="259" r:id="rId6"/>
    <p:sldId id="263" r:id="rId7"/>
    <p:sldId id="268" r:id="rId8"/>
    <p:sldId id="269" r:id="rId9"/>
    <p:sldId id="264" r:id="rId10"/>
    <p:sldId id="265" r:id="rId11"/>
    <p:sldId id="266" r:id="rId12"/>
    <p:sldId id="267" r:id="rId13"/>
    <p:sldId id="261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2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90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0414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5045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08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8721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0546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0173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544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Náklady, kalkulace a ceny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XNKC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Seminární práce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299576"/>
            <a:ext cx="8697951" cy="488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 indent="-312419">
              <a:spcBef>
                <a:spcPts val="0"/>
              </a:spcBef>
              <a:buSzPct val="100000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9/13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78119EF-5D1D-4A3E-8101-451701A72A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9" t="11333" r="59711" b="60407"/>
          <a:stretch/>
        </p:blipFill>
        <p:spPr>
          <a:xfrm>
            <a:off x="189571" y="2286082"/>
            <a:ext cx="4113008" cy="228583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253F4D6-7B4D-4BE8-A75D-7656491EAE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25" t="40667" r="57192" b="18632"/>
          <a:stretch/>
        </p:blipFill>
        <p:spPr>
          <a:xfrm>
            <a:off x="4417246" y="1705089"/>
            <a:ext cx="4470276" cy="34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7167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Seminární práce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299576"/>
            <a:ext cx="8697951" cy="488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 indent="-312419">
              <a:spcBef>
                <a:spcPts val="0"/>
              </a:spcBef>
              <a:buSzPct val="100000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10/13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9BD0B03-6E6D-4D7A-9FC2-62B007304A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61" t="12740" r="57720" b="56807"/>
          <a:stretch/>
        </p:blipFill>
        <p:spPr>
          <a:xfrm>
            <a:off x="256478" y="1299576"/>
            <a:ext cx="4384505" cy="255052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AB0C396-94E6-418B-A67E-4C0B62A720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75" t="30280" r="58333" b="25649"/>
          <a:stretch/>
        </p:blipFill>
        <p:spPr>
          <a:xfrm>
            <a:off x="5320498" y="2260892"/>
            <a:ext cx="3633931" cy="317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8082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Seminární práce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299576"/>
            <a:ext cx="8697951" cy="488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 indent="-312419">
              <a:spcBef>
                <a:spcPts val="0"/>
              </a:spcBef>
              <a:buSzPct val="100000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11/13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E25FDD-41ED-4C5E-82EB-D94A5CF68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61" t="12740" r="57544" b="45579"/>
          <a:stretch/>
        </p:blipFill>
        <p:spPr>
          <a:xfrm>
            <a:off x="189570" y="1756692"/>
            <a:ext cx="4223289" cy="334461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E6D2A09-848C-4383-886E-31D3836CFC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65" t="57930" r="59561" b="12739"/>
          <a:stretch/>
        </p:blipFill>
        <p:spPr>
          <a:xfrm>
            <a:off x="4477289" y="2077535"/>
            <a:ext cx="4345803" cy="270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0283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/>
              <a:t>Kontakt</a:t>
            </a:r>
            <a:endParaRPr b="1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Ústav: UIZ </a:t>
            </a:r>
            <a:r>
              <a:rPr lang="cs-CZ" dirty="0"/>
              <a:t>(Ústav inovací ve zdravotnictví)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Kontakt: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cs-CZ" dirty="0"/>
              <a:t>e-mail: jaroslav.skrabal@mvso.cz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cs-CZ" dirty="0"/>
              <a:t>přes poštu v rámci: </a:t>
            </a:r>
            <a:r>
              <a:rPr lang="cs-CZ" b="1" dirty="0"/>
              <a:t>IS MVSO</a:t>
            </a:r>
            <a:r>
              <a:rPr lang="cs-CZ" dirty="0"/>
              <a:t>.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Konzultační hodiny </a:t>
            </a:r>
            <a:r>
              <a:rPr lang="cs-CZ" b="1" dirty="0"/>
              <a:t>dle domluvy</a:t>
            </a:r>
            <a:r>
              <a:rPr lang="cs-CZ" dirty="0"/>
              <a:t>.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Veškeré informace budou poslány přes </a:t>
            </a:r>
            <a:r>
              <a:rPr lang="cs-CZ" b="1" dirty="0"/>
              <a:t>hromadnou korespondenci IS MVSO</a:t>
            </a:r>
            <a:r>
              <a:rPr lang="cs-CZ" dirty="0"/>
              <a:t>.</a:t>
            </a:r>
            <a:endParaRPr dirty="0"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2/13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Informace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Přednášející:</a:t>
            </a:r>
          </a:p>
          <a:p>
            <a:pPr marL="800100" lvl="1">
              <a:spcBef>
                <a:spcPts val="0"/>
              </a:spcBef>
              <a:buSzPts val="3200"/>
              <a:buFont typeface="Arial"/>
              <a:buChar char="•"/>
            </a:pPr>
            <a:r>
              <a:rPr lang="cs-CZ" dirty="0"/>
              <a:t>Ing. Jaroslav Škrabal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Cvičící: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Ing. Jaroslav Škrabal</a:t>
            </a:r>
          </a:p>
          <a:p>
            <a:pPr marL="45720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3200" b="1" dirty="0"/>
              <a:t>Přednášky:</a:t>
            </a:r>
          </a:p>
          <a:p>
            <a:pPr marL="91440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800" dirty="0"/>
              <a:t>Středa od 8:00 – 8:45 – B2.330</a:t>
            </a:r>
          </a:p>
          <a:p>
            <a:pPr marL="45720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3200" b="1" dirty="0"/>
              <a:t>Semináře:</a:t>
            </a:r>
          </a:p>
          <a:p>
            <a:pPr marL="91440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800" dirty="0"/>
              <a:t>Středa od 8:50 – 9:35 – B2.330</a:t>
            </a:r>
            <a:endParaRPr sz="2800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3/13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936921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/>
              <a:t>Podmínky</a:t>
            </a:r>
            <a:endParaRPr b="1"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Metody hodnocení:</a:t>
            </a:r>
            <a:endParaRPr dirty="0"/>
          </a:p>
          <a:p>
            <a:pPr marL="742950" lvl="1" indent="-285750">
              <a:spcBef>
                <a:spcPts val="560"/>
              </a:spcBef>
              <a:buSzPts val="2800"/>
            </a:pPr>
            <a:r>
              <a:rPr lang="cs-CZ" b="1" dirty="0"/>
              <a:t>Zápočet:</a:t>
            </a:r>
          </a:p>
          <a:p>
            <a:pPr marL="1200150" lvl="2" indent="-285750">
              <a:spcBef>
                <a:spcPts val="560"/>
              </a:spcBef>
              <a:buSzPts val="2800"/>
            </a:pPr>
            <a:r>
              <a:rPr lang="cs-CZ" dirty="0"/>
              <a:t>Seminární práce;</a:t>
            </a:r>
          </a:p>
          <a:p>
            <a:pPr marL="1657350" lvl="3" indent="-285750">
              <a:spcBef>
                <a:spcPts val="560"/>
              </a:spcBef>
              <a:buSzPts val="2800"/>
            </a:pPr>
            <a:r>
              <a:rPr lang="cs-CZ" dirty="0"/>
              <a:t>Vybrat si libovolnou firmu/společnost popř. vymyslet svojí potencionální firmu/společnost;</a:t>
            </a:r>
          </a:p>
          <a:p>
            <a:pPr marL="2114550" lvl="4" indent="-285750">
              <a:spcBef>
                <a:spcPts val="560"/>
              </a:spcBef>
              <a:buSzPts val="2800"/>
            </a:pPr>
            <a:r>
              <a:rPr lang="cs-CZ" dirty="0"/>
              <a:t>Jste podnikatelem svojí firmy, která se zaměřuje určitým druhem činností (je na studentce/studentovi) jaký druh činnost si vybere a zpracuje během semestru dílčí úkoly, které pak vloží do seminární práce s komentářem.</a:t>
            </a:r>
          </a:p>
          <a:p>
            <a:pPr marL="1200150" lvl="2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Zápočtový test;</a:t>
            </a:r>
          </a:p>
          <a:p>
            <a:pPr marL="1657350" lvl="3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Celkem 10 otázek typu: </a:t>
            </a:r>
            <a:r>
              <a:rPr lang="cs-CZ" dirty="0" err="1">
                <a:solidFill>
                  <a:schemeClr val="tx1"/>
                </a:solidFill>
              </a:rPr>
              <a:t>a,b,c</a:t>
            </a:r>
            <a:r>
              <a:rPr lang="cs-CZ" dirty="0">
                <a:solidFill>
                  <a:schemeClr val="tx1"/>
                </a:solidFill>
              </a:rPr>
              <a:t> a jedna odpověď bude správně;</a:t>
            </a:r>
          </a:p>
          <a:p>
            <a:pPr marL="1657350" lvl="3" indent="-285750">
              <a:spcBef>
                <a:spcPts val="560"/>
              </a:spcBef>
              <a:buSzPts val="2800"/>
            </a:pPr>
            <a:r>
              <a:rPr lang="cs-CZ" dirty="0">
                <a:solidFill>
                  <a:schemeClr val="tx1"/>
                </a:solidFill>
              </a:rPr>
              <a:t>Test od týdně 15. května v systému IS MVŠO.</a:t>
            </a:r>
          </a:p>
          <a:p>
            <a:pPr marL="1200150" lvl="2" indent="-285750">
              <a:spcBef>
                <a:spcPts val="560"/>
              </a:spcBef>
              <a:buSzPts val="2800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4/13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Témata přednášek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299576"/>
            <a:ext cx="8697951" cy="488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1. Vymezení a pojetí nákladů finanční, manažerské a hodnotové.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2. Klasifikace nákladů podle druhu, účelu a vztahu ke změně objemu výkonů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3. Vybrané metody stanovení nákladových funkcí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4. Využití analýzy bodu zvratu při řízení nákladů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5. Význam a využití kalkulací v podniku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6. Druhy kalkulací a jejich funkce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7. Vymezení a využití kalkulačního vzorce a kalkulačních technik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8. Tvorba kalkulací ve výrobním podniku a podniku služeb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9. Ceny a jejich legislativní úprava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10. Cenová strategie a cenová politika podniku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11. Metody stanovení cen</a:t>
            </a:r>
          </a:p>
          <a:p>
            <a:pPr marL="342900" lvl="0" indent="-312419">
              <a:spcBef>
                <a:spcPts val="0"/>
              </a:spcBef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12. Přístupy k tvorbě ceny u nového výrobku</a:t>
            </a: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5/13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Seminární práce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Google Shape;112;p16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89571" y="1299576"/>
                <a:ext cx="8697951" cy="48817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20000"/>
              </a:bodyPr>
              <a:lstStyle/>
              <a:p>
                <a:pPr marL="342900" lvl="0" indent="-312419">
                  <a:spcBef>
                    <a:spcPts val="0"/>
                  </a:spcBef>
                  <a:buSzPct val="100000"/>
                </a:pPr>
                <a:r>
                  <a:rPr lang="cs-CZ" sz="2400" dirty="0">
                    <a:solidFill>
                      <a:schemeClr val="tx1"/>
                    </a:solidFill>
                  </a:rPr>
                  <a:t>Vypracovat seminární práce v rámci šablony MVŠO akceptující směrnici MVŠO:</a:t>
                </a:r>
              </a:p>
              <a:p>
                <a:pPr marL="342900" lvl="0" indent="-312419">
                  <a:spcBef>
                    <a:spcPts val="0"/>
                  </a:spcBef>
                  <a:buSzPct val="100000"/>
                </a:pPr>
                <a:r>
                  <a:rPr lang="cs-CZ" sz="2400" dirty="0">
                    <a:solidFill>
                      <a:schemeClr val="tx1"/>
                    </a:solidFill>
                  </a:rPr>
                  <a:t>Struktura:</a:t>
                </a:r>
              </a:p>
              <a:p>
                <a:pPr marL="800100" lvl="1" indent="-312419">
                  <a:spcBef>
                    <a:spcPts val="0"/>
                  </a:spcBef>
                  <a:buSzPct val="100000"/>
                </a:pPr>
                <a:r>
                  <a:rPr lang="cs-CZ" sz="2000" dirty="0">
                    <a:solidFill>
                      <a:schemeClr val="tx1"/>
                    </a:solidFill>
                  </a:rPr>
                  <a:t>Titulní strana;</a:t>
                </a:r>
              </a:p>
              <a:p>
                <a:pPr marL="800100" lvl="1" indent="-312419">
                  <a:spcBef>
                    <a:spcPts val="0"/>
                  </a:spcBef>
                  <a:buSzPct val="100000"/>
                </a:pPr>
                <a:r>
                  <a:rPr lang="cs-CZ" sz="2000" dirty="0">
                    <a:solidFill>
                      <a:schemeClr val="tx1"/>
                    </a:solidFill>
                  </a:rPr>
                  <a:t>Obsah;</a:t>
                </a:r>
              </a:p>
              <a:p>
                <a:pPr marL="800100" lvl="1" indent="-312419">
                  <a:spcBef>
                    <a:spcPts val="0"/>
                  </a:spcBef>
                  <a:buSzPct val="100000"/>
                </a:pPr>
                <a:r>
                  <a:rPr lang="cs-CZ" sz="2000" dirty="0">
                    <a:solidFill>
                      <a:schemeClr val="tx1"/>
                    </a:solidFill>
                  </a:rPr>
                  <a:t>Úvod;</a:t>
                </a:r>
              </a:p>
              <a:p>
                <a:pPr marL="800100" lvl="1" indent="-312419">
                  <a:spcBef>
                    <a:spcPts val="0"/>
                  </a:spcBef>
                  <a:buSzPct val="100000"/>
                </a:pPr>
                <a:r>
                  <a:rPr lang="cs-CZ" sz="2000" dirty="0">
                    <a:solidFill>
                      <a:schemeClr val="tx1"/>
                    </a:solidFill>
                  </a:rPr>
                  <a:t>Popis společnosti;</a:t>
                </a:r>
              </a:p>
              <a:p>
                <a:pPr marL="1257300" lvl="2" indent="-312419">
                  <a:spcBef>
                    <a:spcPts val="0"/>
                  </a:spcBef>
                  <a:buSzPct val="100000"/>
                </a:pPr>
                <a:r>
                  <a:rPr lang="cs-CZ" sz="1600" dirty="0">
                    <a:solidFill>
                      <a:schemeClr val="tx1"/>
                    </a:solidFill>
                  </a:rPr>
                  <a:t>Čím se  zabývá, kolik zaměstnává lidí apod;</a:t>
                </a:r>
              </a:p>
              <a:p>
                <a:pPr marL="1257300" lvl="2" indent="-312419">
                  <a:spcBef>
                    <a:spcPts val="0"/>
                  </a:spcBef>
                  <a:buSzPct val="100000"/>
                </a:pPr>
                <a:r>
                  <a:rPr lang="cs-CZ" sz="1600" dirty="0">
                    <a:solidFill>
                      <a:schemeClr val="tx1"/>
                    </a:solidFill>
                  </a:rPr>
                  <a:t>Určení vlastních a cizích zdrojů (odhadem);</a:t>
                </a:r>
              </a:p>
              <a:p>
                <a:pPr marL="1257300" lvl="2" indent="-312419">
                  <a:spcBef>
                    <a:spcPts val="0"/>
                  </a:spcBef>
                  <a:buSzPct val="100000"/>
                </a:pPr>
                <a:r>
                  <a:rPr lang="cs-CZ" sz="1600" dirty="0">
                    <a:solidFill>
                      <a:schemeClr val="tx1"/>
                    </a:solidFill>
                  </a:rPr>
                  <a:t>Stanovit provozní výdaje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cs-CZ" sz="1600" dirty="0">
                    <a:solidFill>
                      <a:schemeClr val="tx1"/>
                    </a:solidFill>
                  </a:rPr>
                  <a:t>;</a:t>
                </a:r>
              </a:p>
              <a:p>
                <a:pPr marL="1257300" lvl="2" indent="-312419">
                  <a:spcBef>
                    <a:spcPts val="0"/>
                  </a:spcBef>
                  <a:buSzPct val="100000"/>
                </a:pPr>
                <a:r>
                  <a:rPr lang="cs-CZ" sz="1600" dirty="0">
                    <a:solidFill>
                      <a:schemeClr val="tx1"/>
                    </a:solidFill>
                  </a:rPr>
                  <a:t>Stanovit výdaje za mzdy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cs-CZ" sz="1600" dirty="0">
                    <a:solidFill>
                      <a:schemeClr val="tx1"/>
                    </a:solidFill>
                  </a:rPr>
                  <a:t>;</a:t>
                </a:r>
              </a:p>
              <a:p>
                <a:pPr marL="1257300" lvl="2" indent="-312419">
                  <a:spcBef>
                    <a:spcPts val="0"/>
                  </a:spcBef>
                  <a:buSzPct val="100000"/>
                </a:pPr>
                <a:r>
                  <a:rPr lang="cs-CZ" sz="1600" dirty="0">
                    <a:solidFill>
                      <a:schemeClr val="tx1"/>
                    </a:solidFill>
                  </a:rPr>
                  <a:t>Stanovit výdaje za zásoby a zboží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cs-CZ" sz="1600" dirty="0">
                    <a:solidFill>
                      <a:schemeClr val="tx1"/>
                    </a:solidFill>
                  </a:rPr>
                  <a:t>;</a:t>
                </a:r>
              </a:p>
              <a:p>
                <a:pPr marL="1257300" lvl="2" indent="-312419">
                  <a:spcBef>
                    <a:spcPts val="0"/>
                  </a:spcBef>
                  <a:buSzPct val="100000"/>
                </a:pPr>
                <a:r>
                  <a:rPr lang="cs-CZ" sz="1600" dirty="0">
                    <a:solidFill>
                      <a:schemeClr val="tx1"/>
                    </a:solidFill>
                  </a:rPr>
                  <a:t>Fixní náklady;</a:t>
                </a:r>
              </a:p>
              <a:p>
                <a:pPr marL="1257300" lvl="2" indent="-312419">
                  <a:spcBef>
                    <a:spcPts val="0"/>
                  </a:spcBef>
                  <a:buSzPct val="100000"/>
                </a:pPr>
                <a:r>
                  <a:rPr lang="cs-CZ" sz="1600" dirty="0">
                    <a:solidFill>
                      <a:schemeClr val="tx1"/>
                    </a:solidFill>
                  </a:rPr>
                  <a:t>Variabilní náklady;</a:t>
                </a:r>
              </a:p>
              <a:p>
                <a:pPr marL="1257300" lvl="2" indent="-312419">
                  <a:spcBef>
                    <a:spcPts val="0"/>
                  </a:spcBef>
                  <a:buSzPct val="100000"/>
                </a:pPr>
                <a:r>
                  <a:rPr lang="cs-CZ" sz="1600" dirty="0">
                    <a:solidFill>
                      <a:schemeClr val="tx1"/>
                    </a:solidFill>
                  </a:rPr>
                  <a:t>Cena;</a:t>
                </a:r>
              </a:p>
              <a:p>
                <a:pPr marL="1257300" lvl="2" indent="-312419">
                  <a:spcBef>
                    <a:spcPts val="0"/>
                  </a:spcBef>
                  <a:buSzPct val="100000"/>
                </a:pPr>
                <a:r>
                  <a:rPr lang="cs-CZ" sz="1600" dirty="0">
                    <a:solidFill>
                      <a:schemeClr val="tx1"/>
                    </a:solidFill>
                  </a:rPr>
                  <a:t>Tržby;</a:t>
                </a:r>
              </a:p>
              <a:p>
                <a:pPr marL="1257300" lvl="2" indent="-312419">
                  <a:spcBef>
                    <a:spcPts val="0"/>
                  </a:spcBef>
                  <a:buSzPct val="100000"/>
                </a:pPr>
                <a:r>
                  <a:rPr lang="cs-CZ" sz="1600" dirty="0">
                    <a:solidFill>
                      <a:schemeClr val="tx1"/>
                    </a:solidFill>
                  </a:rPr>
                  <a:t>Funkce nákladů;</a:t>
                </a:r>
              </a:p>
              <a:p>
                <a:pPr marL="1257300" lvl="2" indent="-312419">
                  <a:spcBef>
                    <a:spcPts val="0"/>
                  </a:spcBef>
                  <a:buSzPct val="100000"/>
                </a:pPr>
                <a:r>
                  <a:rPr lang="cs-CZ" sz="1600" dirty="0">
                    <a:solidFill>
                      <a:schemeClr val="tx1"/>
                    </a:solidFill>
                  </a:rPr>
                  <a:t>Výsledek hospodaření;</a:t>
                </a:r>
              </a:p>
              <a:p>
                <a:pPr marL="1257300" lvl="2" indent="-312419">
                  <a:spcBef>
                    <a:spcPts val="0"/>
                  </a:spcBef>
                  <a:buSzPct val="100000"/>
                </a:pPr>
                <a:r>
                  <a:rPr lang="cs-CZ" sz="1600" dirty="0">
                    <a:solidFill>
                      <a:schemeClr val="tx1"/>
                    </a:solidFill>
                  </a:rPr>
                  <a:t>Rentabilita nákladů a rentabilita tržeb;</a:t>
                </a:r>
              </a:p>
              <a:p>
                <a:pPr marL="1257300" lvl="2" indent="-312419">
                  <a:spcBef>
                    <a:spcPts val="0"/>
                  </a:spcBef>
                  <a:buSzPct val="100000"/>
                </a:pPr>
                <a:r>
                  <a:rPr lang="cs-CZ" sz="1600" dirty="0">
                    <a:solidFill>
                      <a:schemeClr val="tx1"/>
                    </a:solidFill>
                  </a:rPr>
                  <a:t>Bod zvratu při „odhadované ceně“;</a:t>
                </a:r>
              </a:p>
              <a:p>
                <a:pPr marL="1257300" lvl="2" indent="-312419">
                  <a:spcBef>
                    <a:spcPts val="0"/>
                  </a:spcBef>
                  <a:buSzPct val="100000"/>
                </a:pPr>
                <a:r>
                  <a:rPr lang="cs-CZ" sz="1600" dirty="0">
                    <a:solidFill>
                      <a:schemeClr val="tx1"/>
                    </a:solidFill>
                  </a:rPr>
                  <a:t>Grafické zobrazení bodu zvratu.</a:t>
                </a:r>
              </a:p>
              <a:p>
                <a:pPr marL="800100" lvl="1" indent="-312419">
                  <a:spcBef>
                    <a:spcPts val="0"/>
                  </a:spcBef>
                  <a:buSzPct val="100000"/>
                </a:pPr>
                <a:r>
                  <a:rPr lang="cs-CZ" sz="2000" dirty="0">
                    <a:solidFill>
                      <a:schemeClr val="tx1"/>
                    </a:solidFill>
                  </a:rPr>
                  <a:t>Závěr.</a:t>
                </a:r>
              </a:p>
              <a:p>
                <a:pPr marL="800100" lvl="1" indent="-312419">
                  <a:spcBef>
                    <a:spcPts val="0"/>
                  </a:spcBef>
                  <a:buSzPct val="100000"/>
                </a:pPr>
                <a:endParaRPr lang="cs-CZ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2" name="Google Shape;112;p1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9571" y="1299576"/>
                <a:ext cx="8697951" cy="4881768"/>
              </a:xfrm>
              <a:prstGeom prst="rect">
                <a:avLst/>
              </a:prstGeom>
              <a:blipFill>
                <a:blip r:embed="rId3"/>
                <a:stretch>
                  <a:fillRect l="-420" t="-2122" r="-3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6/13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393195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Seminární práce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299576"/>
            <a:ext cx="8697951" cy="488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 indent="-312419">
              <a:spcBef>
                <a:spcPts val="0"/>
              </a:spcBef>
              <a:buSzPct val="100000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8/13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D309D59-504E-46E8-9ECD-0946D3E4FE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24" t="26772" r="34649" b="62421"/>
          <a:stretch/>
        </p:blipFill>
        <p:spPr>
          <a:xfrm>
            <a:off x="1935645" y="2201780"/>
            <a:ext cx="5546397" cy="12272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723EB7A-3666-4684-B16C-A0F68985BE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25" t="14805" r="35439" b="74257"/>
          <a:stretch/>
        </p:blipFill>
        <p:spPr>
          <a:xfrm>
            <a:off x="1902720" y="3655511"/>
            <a:ext cx="5626786" cy="129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4965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Seminární práce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299576"/>
            <a:ext cx="8697951" cy="488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 indent="-312419">
              <a:spcBef>
                <a:spcPts val="0"/>
              </a:spcBef>
              <a:buSzPct val="100000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8/13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A6C0D8A-F771-4318-8D74-F424DEF78C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49" t="21719" r="59123" b="55685"/>
          <a:stretch/>
        </p:blipFill>
        <p:spPr>
          <a:xfrm>
            <a:off x="641785" y="1836986"/>
            <a:ext cx="7608380" cy="34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1613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Seminární práce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89571" y="1299576"/>
            <a:ext cx="8697951" cy="488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 indent="-312419">
              <a:spcBef>
                <a:spcPts val="0"/>
              </a:spcBef>
              <a:buSzPct val="100000"/>
            </a:pPr>
            <a:r>
              <a:rPr lang="cs-CZ" sz="2000" b="1" dirty="0">
                <a:solidFill>
                  <a:schemeClr val="tx1"/>
                </a:solidFill>
              </a:rPr>
              <a:t>Reálný odhad příjmů:</a:t>
            </a:r>
          </a:p>
        </p:txBody>
      </p:sp>
      <p:sp>
        <p:nvSpPr>
          <p:cNvPr id="113" name="Google Shape;113;p16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7/13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3C7CCB-139B-4E5C-9B09-E7C804349A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37" t="41255" r="59035" b="31095"/>
          <a:stretch/>
        </p:blipFill>
        <p:spPr>
          <a:xfrm>
            <a:off x="641683" y="1772652"/>
            <a:ext cx="6507908" cy="360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8041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423</Words>
  <Application>Microsoft Office PowerPoint</Application>
  <PresentationFormat>Předvádění na obrazovce (4:3)</PresentationFormat>
  <Paragraphs>84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Office Theme</vt:lpstr>
      <vt:lpstr>Náklady, kalkulace a ceny XNKC</vt:lpstr>
      <vt:lpstr>Kontakt</vt:lpstr>
      <vt:lpstr>Informace</vt:lpstr>
      <vt:lpstr>Podmínky</vt:lpstr>
      <vt:lpstr>Témata přednášek</vt:lpstr>
      <vt:lpstr>Seminární práce</vt:lpstr>
      <vt:lpstr>Seminární práce</vt:lpstr>
      <vt:lpstr>Seminární práce</vt:lpstr>
      <vt:lpstr>Seminární práce</vt:lpstr>
      <vt:lpstr>Seminární práce</vt:lpstr>
      <vt:lpstr>Seminární práce</vt:lpstr>
      <vt:lpstr>Seminární práce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Škrabal Jaroslav</cp:lastModifiedBy>
  <cp:revision>11</cp:revision>
  <dcterms:modified xsi:type="dcterms:W3CDTF">2023-02-15T06:23:32Z</dcterms:modified>
</cp:coreProperties>
</file>