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</a:t>
            </a:r>
            <a:r>
              <a:rPr lang="pl-PL" b="1" dirty="0" smtClean="0">
                <a:solidFill>
                  <a:srgbClr val="D10202"/>
                </a:solidFill>
              </a:rPr>
              <a:t>Vymezení a využití kalkulačního vzorce a kalkulačních technik</a:t>
            </a:r>
            <a:br>
              <a:rPr lang="pl-PL" b="1" dirty="0" smtClean="0">
                <a:solidFill>
                  <a:srgbClr val="D10202"/>
                </a:solidFill>
              </a:rPr>
            </a:br>
            <a:r>
              <a:rPr lang="pl-PL" b="1" dirty="0" smtClean="0">
                <a:solidFill>
                  <a:srgbClr val="D10202"/>
                </a:solidFill>
              </a:rPr>
              <a:t>Vybrané </a:t>
            </a:r>
            <a:r>
              <a:rPr lang="pl-PL" b="1" dirty="0" smtClean="0">
                <a:solidFill>
                  <a:srgbClr val="D10202"/>
                </a:solidFill>
              </a:rPr>
              <a:t>metody</a:t>
            </a: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Přirážka </a:t>
            </a:r>
            <a:r>
              <a:rPr lang="cs-CZ" b="1" dirty="0"/>
              <a:t>je stanovena </a:t>
            </a:r>
            <a:r>
              <a:rPr lang="cs-CZ" b="1" dirty="0" smtClean="0"/>
              <a:t>buď </a:t>
            </a:r>
            <a:r>
              <a:rPr lang="cs-CZ" b="1" dirty="0"/>
              <a:t>procentem</a:t>
            </a:r>
            <a:r>
              <a:rPr lang="cs-CZ" dirty="0"/>
              <a:t>, které zjistíme jako podíl režijních </a:t>
            </a:r>
            <a:r>
              <a:rPr lang="cs-CZ" dirty="0" smtClean="0"/>
              <a:t>nákladů </a:t>
            </a:r>
            <a:r>
              <a:rPr lang="cs-CZ" dirty="0"/>
              <a:t>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</a:t>
            </a:r>
            <a:r>
              <a:rPr lang="cs-CZ" dirty="0" smtClean="0"/>
              <a:t>vypočteme </a:t>
            </a:r>
            <a:r>
              <a:rPr lang="cs-CZ" dirty="0"/>
              <a:t>jako podíl režijních </a:t>
            </a:r>
            <a:r>
              <a:rPr lang="cs-CZ" dirty="0" smtClean="0"/>
              <a:t>nákladů </a:t>
            </a:r>
            <a:r>
              <a:rPr lang="cs-CZ" dirty="0"/>
              <a:t>na jednotku naturální rozvrhové základny.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Snahou </a:t>
            </a:r>
            <a:r>
              <a:rPr lang="cs-CZ" dirty="0"/>
              <a:t>by </a:t>
            </a:r>
            <a:r>
              <a:rPr lang="cs-CZ" dirty="0" smtClean="0"/>
              <a:t>mělo </a:t>
            </a:r>
            <a:r>
              <a:rPr lang="cs-CZ" dirty="0"/>
              <a:t>být vykazovat co nejvíce </a:t>
            </a:r>
            <a:r>
              <a:rPr lang="cs-CZ" dirty="0" smtClean="0"/>
              <a:t>nákladů </a:t>
            </a:r>
            <a:r>
              <a:rPr lang="cs-CZ" dirty="0"/>
              <a:t>ve </a:t>
            </a:r>
            <a:r>
              <a:rPr lang="cs-CZ" dirty="0" smtClean="0"/>
              <a:t>formě přímých nákladů.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Přímé </a:t>
            </a:r>
            <a:r>
              <a:rPr lang="cs-CZ" dirty="0"/>
              <a:t>mzdy celkem </a:t>
            </a:r>
            <a:r>
              <a:rPr lang="cs-CZ" dirty="0" smtClean="0"/>
              <a:t>činí </a:t>
            </a:r>
            <a:r>
              <a:rPr lang="cs-CZ" dirty="0"/>
              <a:t>50 000 </a:t>
            </a:r>
            <a:r>
              <a:rPr lang="cs-CZ" dirty="0" smtClean="0"/>
              <a:t>Kč </a:t>
            </a:r>
            <a:r>
              <a:rPr lang="cs-CZ" dirty="0"/>
              <a:t>za </a:t>
            </a:r>
            <a:r>
              <a:rPr lang="cs-CZ" dirty="0" smtClean="0"/>
              <a:t>měsíc; </a:t>
            </a:r>
            <a:r>
              <a:rPr lang="cs-CZ" dirty="0"/>
              <a:t>režie celkem </a:t>
            </a:r>
            <a:r>
              <a:rPr lang="cs-CZ" dirty="0" smtClean="0"/>
              <a:t>činí </a:t>
            </a:r>
            <a:r>
              <a:rPr lang="cs-CZ" dirty="0"/>
              <a:t>150 000 </a:t>
            </a:r>
            <a:r>
              <a:rPr lang="cs-CZ" dirty="0" smtClean="0"/>
              <a:t>Kč </a:t>
            </a:r>
            <a:r>
              <a:rPr lang="cs-CZ" dirty="0"/>
              <a:t>za </a:t>
            </a:r>
            <a:r>
              <a:rPr lang="cs-CZ" dirty="0" smtClean="0"/>
              <a:t>měsíc; přirážka </a:t>
            </a:r>
            <a:r>
              <a:rPr lang="cs-CZ" dirty="0"/>
              <a:t>režie v procentech </a:t>
            </a:r>
            <a:r>
              <a:rPr lang="cs-CZ" dirty="0" smtClean="0"/>
              <a:t>přímých </a:t>
            </a:r>
            <a:r>
              <a:rPr lang="cs-CZ" dirty="0"/>
              <a:t>mezd je 300 % (150 000 / 50 000). </a:t>
            </a:r>
            <a:r>
              <a:rPr lang="cs-CZ" dirty="0" smtClean="0"/>
              <a:t>Částku režie připadající </a:t>
            </a:r>
            <a:r>
              <a:rPr lang="cs-CZ" dirty="0"/>
              <a:t>na konkrétní výkon </a:t>
            </a:r>
            <a:r>
              <a:rPr lang="cs-CZ" dirty="0" smtClean="0"/>
              <a:t>vypočteme </a:t>
            </a:r>
            <a:r>
              <a:rPr lang="cs-CZ" dirty="0"/>
              <a:t>jako </a:t>
            </a:r>
            <a:r>
              <a:rPr lang="cs-CZ" dirty="0" smtClean="0"/>
              <a:t>součin zúčtovací </a:t>
            </a:r>
            <a:r>
              <a:rPr lang="cs-CZ" dirty="0"/>
              <a:t>sazby a </a:t>
            </a:r>
            <a:r>
              <a:rPr lang="cs-CZ" dirty="0" smtClean="0"/>
              <a:t>přímých nákladů </a:t>
            </a:r>
            <a:r>
              <a:rPr lang="cs-CZ" dirty="0"/>
              <a:t>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 smtClean="0"/>
              <a:t>Režie 300 % přímých mezd </a:t>
            </a:r>
            <a:r>
              <a:rPr lang="cs-CZ" u="sng" dirty="0" smtClean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 smtClean="0"/>
              <a:t>Vlastní náklady výkonu</a:t>
            </a:r>
            <a:r>
              <a:rPr lang="cs-CZ" dirty="0" smtClean="0"/>
              <a:t>     375 Kč             310 Kč           255 Kč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Při tradičně přirážkové </a:t>
            </a:r>
            <a:r>
              <a:rPr lang="cs-CZ" dirty="0"/>
              <a:t>kalkulaci se používá stejná </a:t>
            </a:r>
            <a:r>
              <a:rPr lang="cs-CZ" dirty="0" smtClean="0"/>
              <a:t>zúčtovací přirážka </a:t>
            </a:r>
            <a:r>
              <a:rPr lang="cs-CZ" dirty="0"/>
              <a:t>(sazba) i pro </a:t>
            </a:r>
            <a:r>
              <a:rPr lang="cs-CZ" dirty="0" smtClean="0"/>
              <a:t>změněné </a:t>
            </a:r>
            <a:r>
              <a:rPr lang="cs-CZ" dirty="0"/>
              <a:t>objemy </a:t>
            </a:r>
            <a:r>
              <a:rPr lang="cs-CZ" dirty="0" smtClean="0"/>
              <a:t>výkonů; </a:t>
            </a:r>
            <a:r>
              <a:rPr lang="cs-CZ" dirty="0"/>
              <a:t>tím </a:t>
            </a:r>
            <a:r>
              <a:rPr lang="cs-CZ" b="1" dirty="0" smtClean="0"/>
              <a:t>dochází </a:t>
            </a:r>
            <a:r>
              <a:rPr lang="cs-CZ" b="1" dirty="0"/>
              <a:t>chybnému rozvrhu režijních </a:t>
            </a:r>
            <a:r>
              <a:rPr lang="cs-CZ" b="1" dirty="0" smtClean="0"/>
              <a:t>nákladů</a:t>
            </a:r>
            <a:r>
              <a:rPr lang="cs-CZ" dirty="0" smtClean="0"/>
              <a:t>: při větším </a:t>
            </a:r>
            <a:r>
              <a:rPr lang="cs-CZ" dirty="0"/>
              <a:t>objemu </a:t>
            </a:r>
            <a:r>
              <a:rPr lang="cs-CZ" dirty="0" smtClean="0"/>
              <a:t>výkonů </a:t>
            </a:r>
            <a:r>
              <a:rPr lang="cs-CZ" dirty="0"/>
              <a:t>se rozvrhuje </a:t>
            </a:r>
            <a:r>
              <a:rPr lang="cs-CZ" dirty="0" smtClean="0"/>
              <a:t>větší část </a:t>
            </a:r>
            <a:r>
              <a:rPr lang="cs-CZ" dirty="0"/>
              <a:t>režie, a tím se na jednotku produkce </a:t>
            </a:r>
            <a:r>
              <a:rPr lang="cs-CZ" dirty="0" smtClean="0"/>
              <a:t>přenášejí větší </a:t>
            </a:r>
            <a:r>
              <a:rPr lang="cs-CZ" dirty="0"/>
              <a:t>režijní náklady, než jsou ve </a:t>
            </a:r>
            <a:r>
              <a:rPr lang="cs-CZ" dirty="0" smtClean="0"/>
              <a:t>skutečnosti; při </a:t>
            </a:r>
            <a:r>
              <a:rPr lang="cs-CZ" dirty="0"/>
              <a:t>menším objemu </a:t>
            </a:r>
            <a:r>
              <a:rPr lang="cs-CZ" dirty="0" smtClean="0"/>
              <a:t>výkonů </a:t>
            </a:r>
            <a:r>
              <a:rPr lang="cs-CZ" dirty="0"/>
              <a:t>se </a:t>
            </a:r>
            <a:r>
              <a:rPr lang="cs-CZ" dirty="0" smtClean="0"/>
              <a:t>část </a:t>
            </a:r>
            <a:r>
              <a:rPr lang="cs-CZ" dirty="0"/>
              <a:t>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</a:t>
            </a:r>
            <a:r>
              <a:rPr lang="cs-CZ" dirty="0" smtClean="0"/>
              <a:t>přesnější </a:t>
            </a:r>
            <a:r>
              <a:rPr lang="cs-CZ" dirty="0"/>
              <a:t>rozvrh režií je </a:t>
            </a:r>
            <a:r>
              <a:rPr lang="cs-CZ" dirty="0" smtClean="0"/>
              <a:t>třeba </a:t>
            </a:r>
            <a:r>
              <a:rPr lang="cs-CZ" dirty="0"/>
              <a:t>pro </a:t>
            </a:r>
            <a:r>
              <a:rPr lang="cs-CZ" dirty="0" smtClean="0"/>
              <a:t>zmíněné </a:t>
            </a:r>
            <a:r>
              <a:rPr lang="cs-CZ" dirty="0"/>
              <a:t>objemy </a:t>
            </a:r>
            <a:r>
              <a:rPr lang="cs-CZ" dirty="0" smtClean="0"/>
              <a:t>výkonů vypočítávat </a:t>
            </a:r>
            <a:r>
              <a:rPr lang="cs-CZ" dirty="0"/>
              <a:t>nové </a:t>
            </a:r>
            <a:r>
              <a:rPr lang="cs-CZ" dirty="0" smtClean="0"/>
              <a:t>zúčtovací přirážky, </a:t>
            </a:r>
            <a:r>
              <a:rPr lang="cs-CZ" dirty="0"/>
              <a:t>tj. kalkulaci dynamizovat.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To </a:t>
            </a:r>
            <a:r>
              <a:rPr lang="cs-CZ" dirty="0"/>
              <a:t>je tzv. </a:t>
            </a:r>
            <a:r>
              <a:rPr lang="cs-CZ" b="1" dirty="0"/>
              <a:t>dynamická kalkulace</a:t>
            </a:r>
            <a:r>
              <a:rPr lang="cs-CZ" dirty="0"/>
              <a:t>, která je </a:t>
            </a:r>
            <a:r>
              <a:rPr lang="cs-CZ" dirty="0" smtClean="0"/>
              <a:t>značným zpřesněním </a:t>
            </a:r>
            <a:r>
              <a:rPr lang="cs-CZ" dirty="0"/>
              <a:t>dosavadních kalkulací; úzce souvisí s tzv. </a:t>
            </a:r>
            <a:r>
              <a:rPr lang="cs-CZ" b="1" dirty="0"/>
              <a:t>pohyblivým </a:t>
            </a:r>
            <a:r>
              <a:rPr lang="cs-CZ" b="1" dirty="0" smtClean="0"/>
              <a:t>rozpočtem</a:t>
            </a:r>
            <a:r>
              <a:rPr lang="cs-CZ" dirty="0" smtClean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Druhým </a:t>
            </a:r>
            <a:r>
              <a:rPr lang="cs-CZ" dirty="0"/>
              <a:t>problémem kalkulování režijních </a:t>
            </a:r>
            <a:r>
              <a:rPr lang="cs-CZ" dirty="0" smtClean="0"/>
              <a:t>nákladů </a:t>
            </a:r>
            <a:r>
              <a:rPr lang="cs-CZ" dirty="0"/>
              <a:t>je jejich </a:t>
            </a:r>
            <a:r>
              <a:rPr lang="cs-CZ" dirty="0" smtClean="0"/>
              <a:t>přiřazení </a:t>
            </a:r>
            <a:r>
              <a:rPr lang="cs-CZ" dirty="0"/>
              <a:t>(alokace) jednotlivým </a:t>
            </a:r>
            <a:r>
              <a:rPr lang="cs-CZ" dirty="0" smtClean="0"/>
              <a:t>druhům </a:t>
            </a:r>
            <a:r>
              <a:rPr lang="cs-CZ" dirty="0"/>
              <a:t>výrobku.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Přiřazení </a:t>
            </a:r>
            <a:r>
              <a:rPr lang="cs-CZ" dirty="0"/>
              <a:t>podle </a:t>
            </a:r>
            <a:r>
              <a:rPr lang="cs-CZ" dirty="0" smtClean="0"/>
              <a:t>přímých </a:t>
            </a:r>
            <a:r>
              <a:rPr lang="cs-CZ" dirty="0"/>
              <a:t>mezd nemusí být správné (viz dále).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Řeší </a:t>
            </a:r>
            <a:r>
              <a:rPr lang="cs-CZ" dirty="0"/>
              <a:t>se to </a:t>
            </a:r>
            <a:r>
              <a:rPr lang="cs-CZ" dirty="0" smtClean="0"/>
              <a:t>buď zpřesňováním </a:t>
            </a:r>
            <a:r>
              <a:rPr lang="cs-CZ" dirty="0"/>
              <a:t>kalkulací </a:t>
            </a:r>
            <a:r>
              <a:rPr lang="cs-CZ" dirty="0" smtClean="0"/>
              <a:t>zaváděním </a:t>
            </a:r>
            <a:r>
              <a:rPr lang="cs-CZ" dirty="0"/>
              <a:t>více rozvrhových základen a </a:t>
            </a:r>
            <a:r>
              <a:rPr lang="cs-CZ" dirty="0" smtClean="0"/>
              <a:t>přirážek (hovoříme </a:t>
            </a:r>
            <a:r>
              <a:rPr lang="cs-CZ" dirty="0"/>
              <a:t>o tzv. </a:t>
            </a:r>
            <a:r>
              <a:rPr lang="cs-CZ" b="1" dirty="0"/>
              <a:t>diferencované </a:t>
            </a:r>
            <a:r>
              <a:rPr lang="cs-CZ" b="1" dirty="0" smtClean="0"/>
              <a:t>přirážkové </a:t>
            </a:r>
            <a:r>
              <a:rPr lang="cs-CZ" b="1" dirty="0"/>
              <a:t>kalkulaci</a:t>
            </a:r>
            <a:r>
              <a:rPr lang="cs-CZ" dirty="0"/>
              <a:t>), nebo </a:t>
            </a:r>
            <a:r>
              <a:rPr lang="cs-CZ" b="1" dirty="0"/>
              <a:t>kalkulováním neúplných </a:t>
            </a:r>
            <a:r>
              <a:rPr lang="cs-CZ" b="1" dirty="0" smtClean="0"/>
              <a:t>nákladů</a:t>
            </a:r>
            <a:r>
              <a:rPr lang="cs-CZ" dirty="0" smtClean="0"/>
              <a:t>.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</a:t>
            </a:r>
            <a:r>
              <a:rPr lang="cs-CZ" dirty="0" smtClean="0"/>
              <a:t>přirážkových </a:t>
            </a:r>
            <a:r>
              <a:rPr lang="cs-CZ" dirty="0"/>
              <a:t>metod kalkulace.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Náklady </a:t>
            </a:r>
            <a:r>
              <a:rPr lang="cs-CZ" dirty="0"/>
              <a:t>zjišťujeme pro každý stroj (</a:t>
            </a:r>
            <a:r>
              <a:rPr lang="cs-CZ" dirty="0" smtClean="0"/>
              <a:t>popř. </a:t>
            </a:r>
            <a:r>
              <a:rPr lang="cs-CZ" dirty="0"/>
              <a:t>skupinu stejných </a:t>
            </a:r>
            <a:r>
              <a:rPr lang="cs-CZ" dirty="0" smtClean="0"/>
              <a:t>strojů) </a:t>
            </a:r>
            <a:r>
              <a:rPr lang="cs-CZ" dirty="0"/>
              <a:t>a jejich </a:t>
            </a:r>
            <a:r>
              <a:rPr lang="cs-CZ" dirty="0" smtClean="0"/>
              <a:t>součet </a:t>
            </a:r>
            <a:r>
              <a:rPr lang="cs-CZ" dirty="0"/>
              <a:t>za </a:t>
            </a:r>
            <a:r>
              <a:rPr lang="cs-CZ" dirty="0" smtClean="0"/>
              <a:t>zúčtovací </a:t>
            </a:r>
            <a:r>
              <a:rPr lang="cs-CZ" dirty="0"/>
              <a:t>období </a:t>
            </a:r>
            <a:r>
              <a:rPr lang="cs-CZ" dirty="0" smtClean="0"/>
              <a:t>dělíme počtem </a:t>
            </a:r>
            <a:r>
              <a:rPr lang="cs-CZ" dirty="0"/>
              <a:t>hodin provozu stroje (</a:t>
            </a:r>
            <a:r>
              <a:rPr lang="cs-CZ" dirty="0" smtClean="0"/>
              <a:t>popř. </a:t>
            </a:r>
            <a:r>
              <a:rPr lang="cs-CZ" dirty="0"/>
              <a:t>využitelným </a:t>
            </a:r>
            <a:r>
              <a:rPr lang="cs-CZ" dirty="0" smtClean="0"/>
              <a:t>časovým </a:t>
            </a:r>
            <a:r>
              <a:rPr lang="cs-CZ" dirty="0"/>
              <a:t>fondem).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Tím </a:t>
            </a:r>
            <a:r>
              <a:rPr lang="cs-CZ" dirty="0"/>
              <a:t>dostaneme </a:t>
            </a:r>
            <a:r>
              <a:rPr lang="cs-CZ" b="1" dirty="0" smtClean="0"/>
              <a:t>přirážku </a:t>
            </a:r>
            <a:r>
              <a:rPr lang="cs-CZ" b="1" dirty="0"/>
              <a:t>režie na jednu hodinu </a:t>
            </a:r>
            <a:r>
              <a:rPr lang="cs-CZ" b="1" dirty="0" smtClean="0"/>
              <a:t>příslušného </a:t>
            </a:r>
            <a:r>
              <a:rPr lang="cs-CZ" b="1" dirty="0"/>
              <a:t>stroje</a:t>
            </a:r>
            <a:r>
              <a:rPr lang="cs-CZ" dirty="0"/>
              <a:t>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Podle spotřeby </a:t>
            </a:r>
            <a:r>
              <a:rPr lang="cs-CZ" dirty="0"/>
              <a:t>strojového </a:t>
            </a:r>
            <a:r>
              <a:rPr lang="cs-CZ" dirty="0" smtClean="0"/>
              <a:t>času </a:t>
            </a:r>
            <a:r>
              <a:rPr lang="cs-CZ" dirty="0"/>
              <a:t>na jednotlivé výrobky promítáme tyto náklady do kalkulací </a:t>
            </a:r>
            <a:r>
              <a:rPr lang="cs-CZ" dirty="0" smtClean="0"/>
              <a:t>výrobků. </a:t>
            </a: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</a:t>
            </a:r>
            <a:r>
              <a:rPr lang="cs-CZ" dirty="0" smtClean="0"/>
              <a:t>značným zpřesněním </a:t>
            </a:r>
            <a:r>
              <a:rPr lang="cs-CZ" dirty="0"/>
              <a:t>kalkulací, klade však </a:t>
            </a:r>
            <a:r>
              <a:rPr lang="cs-CZ" dirty="0" smtClean="0"/>
              <a:t>značné </a:t>
            </a:r>
            <a:r>
              <a:rPr lang="cs-CZ" dirty="0"/>
              <a:t>nároky na evidenci a </a:t>
            </a:r>
            <a:r>
              <a:rPr lang="cs-CZ" dirty="0" smtClean="0"/>
              <a:t>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ve vysoce mechanizovaných a automatizovaných výrobách (v </a:t>
            </a:r>
            <a:r>
              <a:rPr lang="cs-CZ" dirty="0" smtClean="0"/>
              <a:t>těchto </a:t>
            </a:r>
            <a:r>
              <a:rPr lang="cs-CZ" dirty="0"/>
              <a:t>výrobách podíl mezd </a:t>
            </a:r>
            <a:r>
              <a:rPr lang="cs-CZ" dirty="0" smtClean="0"/>
              <a:t>činí </a:t>
            </a:r>
            <a:r>
              <a:rPr lang="cs-CZ" dirty="0"/>
              <a:t>jen pár procent; </a:t>
            </a:r>
            <a:r>
              <a:rPr lang="cs-CZ" dirty="0" smtClean="0"/>
              <a:t>přitom </a:t>
            </a:r>
            <a:r>
              <a:rPr lang="cs-CZ" dirty="0"/>
              <a:t>jednicové mzdy se </a:t>
            </a:r>
            <a:r>
              <a:rPr lang="cs-CZ" dirty="0" smtClean="0"/>
              <a:t>mění </a:t>
            </a:r>
            <a:r>
              <a:rPr lang="cs-CZ" dirty="0"/>
              <a:t>ve výrobní režii – </a:t>
            </a:r>
            <a:r>
              <a:rPr lang="cs-CZ" dirty="0" smtClean="0"/>
              <a:t>např. při </a:t>
            </a:r>
            <a:r>
              <a:rPr lang="cs-CZ" dirty="0"/>
              <a:t>obsluze </a:t>
            </a:r>
            <a:r>
              <a:rPr lang="cs-CZ" dirty="0" smtClean="0"/>
              <a:t>několika </a:t>
            </a:r>
            <a:r>
              <a:rPr lang="cs-CZ" dirty="0"/>
              <a:t>NC </a:t>
            </a:r>
            <a:r>
              <a:rPr lang="cs-CZ" dirty="0" smtClean="0"/>
              <a:t>strojů, </a:t>
            </a:r>
            <a:r>
              <a:rPr lang="cs-CZ" dirty="0"/>
              <a:t>na kterých se </a:t>
            </a:r>
            <a:r>
              <a:rPr lang="cs-CZ" dirty="0" smtClean="0"/>
              <a:t>vyrábějí různé </a:t>
            </a:r>
            <a:r>
              <a:rPr lang="cs-CZ" dirty="0"/>
              <a:t>výrobky jedním </a:t>
            </a:r>
            <a:r>
              <a:rPr lang="cs-CZ" dirty="0" smtClean="0"/>
              <a:t>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 smtClean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</a:t>
            </a:r>
            <a:r>
              <a:rPr lang="cs-CZ" sz="2400" dirty="0" smtClean="0"/>
              <a:t>tvoří </a:t>
            </a:r>
            <a:r>
              <a:rPr lang="cs-CZ" sz="2400" dirty="0"/>
              <a:t>položky 1 až 3, variabilní náklady položky 4 a 5. </a:t>
            </a:r>
            <a:endParaRPr lang="cs-CZ" sz="2400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Fixní </a:t>
            </a:r>
            <a:r>
              <a:rPr lang="cs-CZ" sz="2400" dirty="0"/>
              <a:t>náklady </a:t>
            </a:r>
            <a:r>
              <a:rPr lang="cs-CZ" sz="2400" dirty="0" smtClean="0"/>
              <a:t>zůstanou podstatě </a:t>
            </a:r>
            <a:r>
              <a:rPr lang="cs-CZ" sz="2400" dirty="0"/>
              <a:t>stejné i </a:t>
            </a:r>
            <a:r>
              <a:rPr lang="cs-CZ" sz="2400" dirty="0" smtClean="0"/>
              <a:t>při </a:t>
            </a:r>
            <a:r>
              <a:rPr lang="cs-CZ" sz="2400" dirty="0"/>
              <a:t>nižším využití </a:t>
            </a:r>
            <a:r>
              <a:rPr lang="cs-CZ" sz="2400" dirty="0" smtClean="0"/>
              <a:t>časového fondu stroje</a:t>
            </a:r>
            <a:r>
              <a:rPr lang="cs-CZ" sz="2400" dirty="0"/>
              <a:t>, a tím </a:t>
            </a:r>
            <a:r>
              <a:rPr lang="cs-CZ" sz="2400" dirty="0" smtClean="0"/>
              <a:t>vzrostou náklady </a:t>
            </a:r>
            <a:r>
              <a:rPr lang="cs-CZ" sz="2400" dirty="0"/>
              <a:t>na 1 </a:t>
            </a:r>
            <a:r>
              <a:rPr lang="cs-CZ" sz="2400" dirty="0" smtClean="0"/>
              <a:t>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Například při </a:t>
            </a:r>
            <a:r>
              <a:rPr lang="cs-CZ" sz="2400" dirty="0"/>
              <a:t>160 hodinách za </a:t>
            </a:r>
            <a:r>
              <a:rPr lang="cs-CZ" sz="2400" dirty="0" smtClean="0"/>
              <a:t>měsíc (jednosměnný </a:t>
            </a:r>
            <a:r>
              <a:rPr lang="cs-CZ" sz="2400" dirty="0"/>
              <a:t>provoz) </a:t>
            </a:r>
            <a:r>
              <a:rPr lang="cs-CZ" sz="2400" dirty="0" smtClean="0"/>
              <a:t>vzrostou náklady </a:t>
            </a:r>
            <a:r>
              <a:rPr lang="cs-CZ" sz="2400" dirty="0"/>
              <a:t>takto</a:t>
            </a:r>
            <a:r>
              <a:rPr lang="cs-CZ" sz="2400" dirty="0" smtClean="0"/>
              <a:t>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 smtClean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 smtClean="0"/>
              <a:t>Celkem			 11 180 Kč	</a:t>
            </a:r>
            <a:endParaRPr lang="cs-CZ" sz="2400" b="1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</a:t>
            </a:r>
            <a:r>
              <a:rPr lang="cs-CZ" dirty="0" smtClean="0"/>
              <a:t>činí </a:t>
            </a:r>
            <a:r>
              <a:rPr lang="cs-CZ" dirty="0"/>
              <a:t>11 180 / 160 =</a:t>
            </a:r>
            <a:r>
              <a:rPr lang="cs-CZ" b="1" dirty="0"/>
              <a:t> 69,88 </a:t>
            </a:r>
            <a:r>
              <a:rPr lang="cs-CZ" b="1" dirty="0" smtClean="0"/>
              <a:t>Kč</a:t>
            </a:r>
            <a:r>
              <a:rPr lang="cs-CZ" dirty="0" smtClean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Výpočet </a:t>
            </a:r>
            <a:r>
              <a:rPr lang="cs-CZ" dirty="0"/>
              <a:t>ukazuje, že fixní náklady rozhodující </a:t>
            </a:r>
            <a:r>
              <a:rPr lang="cs-CZ" dirty="0" smtClean="0"/>
              <a:t>měrou ovlivňují </a:t>
            </a:r>
            <a:r>
              <a:rPr lang="cs-CZ" dirty="0"/>
              <a:t>náklady na 1 strojovou hodinu.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Měly </a:t>
            </a:r>
            <a:r>
              <a:rPr lang="cs-CZ" dirty="0"/>
              <a:t>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</a:t>
            </a:r>
            <a:r>
              <a:rPr lang="cs-CZ" dirty="0" smtClean="0"/>
              <a:t>při </a:t>
            </a:r>
            <a:r>
              <a:rPr lang="cs-CZ" dirty="0"/>
              <a:t>optimálním využití výrobní kapacity</a:t>
            </a:r>
            <a:endParaRPr lang="cs-CZ" sz="3200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</a:t>
            </a:r>
            <a:r>
              <a:rPr lang="cs-CZ" dirty="0" smtClean="0"/>
              <a:t>při výrobě </a:t>
            </a:r>
            <a:r>
              <a:rPr lang="cs-CZ" b="1" dirty="0" smtClean="0"/>
              <a:t>výrobků </a:t>
            </a:r>
            <a:r>
              <a:rPr lang="cs-CZ" b="1" dirty="0"/>
              <a:t>lišících se pouze velikostí, tvarem, hmotností, pracností nebo jakostí</a:t>
            </a:r>
            <a:r>
              <a:rPr lang="cs-CZ" dirty="0"/>
              <a:t> (</a:t>
            </a:r>
            <a:r>
              <a:rPr lang="cs-CZ" dirty="0" smtClean="0"/>
              <a:t>např. </a:t>
            </a:r>
            <a:r>
              <a:rPr lang="cs-CZ" dirty="0"/>
              <a:t>hutnické, </a:t>
            </a:r>
            <a:r>
              <a:rPr lang="cs-CZ" dirty="0" smtClean="0"/>
              <a:t>cihlářské, dřevařské </a:t>
            </a:r>
            <a:r>
              <a:rPr lang="cs-CZ" dirty="0"/>
              <a:t>výrobky), u nichž by zjišťování výrobních </a:t>
            </a:r>
            <a:r>
              <a:rPr lang="cs-CZ" dirty="0" smtClean="0"/>
              <a:t>nákladů </a:t>
            </a:r>
            <a:r>
              <a:rPr lang="cs-CZ" dirty="0"/>
              <a:t>bylo obtížné.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Poměrová čísla </a:t>
            </a:r>
            <a:r>
              <a:rPr lang="cs-CZ" dirty="0"/>
              <a:t>zvolíme podle </a:t>
            </a:r>
            <a:r>
              <a:rPr lang="cs-CZ" b="1" dirty="0" smtClean="0"/>
              <a:t>poměru spotřeby času </a:t>
            </a:r>
            <a:r>
              <a:rPr lang="cs-CZ" b="1" dirty="0"/>
              <a:t>na výrobu, hmotnosti, </a:t>
            </a:r>
            <a:r>
              <a:rPr lang="cs-CZ" b="1" dirty="0" smtClean="0"/>
              <a:t>přímých </a:t>
            </a:r>
            <a:r>
              <a:rPr lang="cs-CZ" b="1" dirty="0"/>
              <a:t>mezd, velkoobchodní ceny výrobku, </a:t>
            </a:r>
            <a:r>
              <a:rPr lang="cs-CZ" b="1" dirty="0" smtClean="0"/>
              <a:t>popř. </a:t>
            </a:r>
            <a:r>
              <a:rPr lang="cs-CZ" b="1" dirty="0"/>
              <a:t>podle více </a:t>
            </a:r>
            <a:r>
              <a:rPr lang="cs-CZ" b="1" dirty="0" smtClean="0"/>
              <a:t>ukazatelů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 smtClean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</a:t>
            </a:r>
            <a:r>
              <a:rPr lang="cs-CZ" dirty="0" smtClean="0"/>
              <a:t>(někdy </a:t>
            </a:r>
            <a:r>
              <a:rPr lang="cs-CZ" dirty="0"/>
              <a:t>též nazvané vázané) </a:t>
            </a:r>
            <a:r>
              <a:rPr lang="cs-CZ" dirty="0" smtClean="0"/>
              <a:t>výrobě </a:t>
            </a:r>
            <a:r>
              <a:rPr lang="cs-CZ" dirty="0"/>
              <a:t>vzniká v jednom technologickém postupu </a:t>
            </a:r>
            <a:r>
              <a:rPr lang="cs-CZ" b="1" dirty="0" smtClean="0"/>
              <a:t>několik druhů výrobků </a:t>
            </a:r>
            <a:r>
              <a:rPr lang="cs-CZ" dirty="0"/>
              <a:t>(</a:t>
            </a:r>
            <a:r>
              <a:rPr lang="cs-CZ" dirty="0" smtClean="0"/>
              <a:t>např. při výrobě </a:t>
            </a:r>
            <a:r>
              <a:rPr lang="cs-CZ" dirty="0"/>
              <a:t>plynu z uhlí vzniká </a:t>
            </a:r>
            <a:r>
              <a:rPr lang="cs-CZ" dirty="0" smtClean="0"/>
              <a:t>kromě </a:t>
            </a:r>
            <a:r>
              <a:rPr lang="cs-CZ" dirty="0"/>
              <a:t>plynu i koks, dehet, </a:t>
            </a:r>
            <a:r>
              <a:rPr lang="cs-CZ" dirty="0" smtClean="0"/>
              <a:t>čpavek </a:t>
            </a:r>
            <a:r>
              <a:rPr lang="cs-CZ" dirty="0"/>
              <a:t>a benzol); vzniklé „sdružené“ náklady proto musíme </a:t>
            </a:r>
            <a:r>
              <a:rPr lang="cs-CZ" dirty="0" smtClean="0"/>
              <a:t>rozdělit </a:t>
            </a:r>
            <a:r>
              <a:rPr lang="cs-CZ" dirty="0"/>
              <a:t>na jednotlivé výrobky.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tomu se používá </a:t>
            </a:r>
            <a:r>
              <a:rPr lang="cs-CZ" b="1" dirty="0" smtClean="0"/>
              <a:t>zůstatkové </a:t>
            </a:r>
            <a:r>
              <a:rPr lang="cs-CZ" b="1" dirty="0"/>
              <a:t>metody kalkulace</a:t>
            </a:r>
            <a:r>
              <a:rPr lang="cs-CZ" dirty="0"/>
              <a:t> nebo </a:t>
            </a:r>
            <a:r>
              <a:rPr lang="cs-CZ" b="1" dirty="0" err="1" smtClean="0"/>
              <a:t>rozčítací</a:t>
            </a:r>
            <a:r>
              <a:rPr lang="cs-CZ" b="1" dirty="0" smtClean="0"/>
              <a:t> </a:t>
            </a:r>
            <a:r>
              <a:rPr lang="cs-CZ" b="1" dirty="0"/>
              <a:t>metody kalkulace</a:t>
            </a:r>
            <a:r>
              <a:rPr lang="cs-CZ" dirty="0"/>
              <a:t>; lze jich použít i </a:t>
            </a:r>
            <a:r>
              <a:rPr lang="cs-CZ" dirty="0" smtClean="0"/>
              <a:t>při </a:t>
            </a:r>
            <a:r>
              <a:rPr lang="cs-CZ" dirty="0"/>
              <a:t>stanovení </a:t>
            </a:r>
            <a:r>
              <a:rPr lang="cs-CZ" dirty="0" smtClean="0"/>
              <a:t>normovaných nákladů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Zůstatková (odečítací) </a:t>
            </a:r>
            <a:r>
              <a:rPr lang="cs-CZ" sz="3600" b="1" dirty="0"/>
              <a:t>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</a:t>
            </a:r>
            <a:r>
              <a:rPr lang="cs-CZ" dirty="0" smtClean="0"/>
              <a:t>můžeme-li </a:t>
            </a:r>
            <a:r>
              <a:rPr lang="cs-CZ" dirty="0"/>
              <a:t>jeden z </a:t>
            </a:r>
            <a:r>
              <a:rPr lang="cs-CZ" dirty="0" smtClean="0"/>
              <a:t>výrobků </a:t>
            </a:r>
            <a:r>
              <a:rPr lang="cs-CZ" dirty="0"/>
              <a:t>považovat za hlavní a ostatní výrobky za vedlejší (</a:t>
            </a:r>
            <a:r>
              <a:rPr lang="cs-CZ" dirty="0" smtClean="0"/>
              <a:t>např. </a:t>
            </a:r>
            <a:r>
              <a:rPr lang="cs-CZ" dirty="0"/>
              <a:t>v cukrovaru je hlavním výrobkem cukr, vedlejšími výrobky jsou melasa a </a:t>
            </a:r>
            <a:r>
              <a:rPr lang="cs-CZ" dirty="0" smtClean="0"/>
              <a:t>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Metoda spočívá </a:t>
            </a:r>
            <a:r>
              <a:rPr lang="cs-CZ" dirty="0"/>
              <a:t>v tom, že od celkových </a:t>
            </a:r>
            <a:r>
              <a:rPr lang="cs-CZ" dirty="0" smtClean="0"/>
              <a:t>nákladů </a:t>
            </a:r>
            <a:r>
              <a:rPr lang="cs-CZ" dirty="0"/>
              <a:t>za </a:t>
            </a:r>
            <a:r>
              <a:rPr lang="cs-CZ" dirty="0" smtClean="0"/>
              <a:t>zúčtovací </a:t>
            </a:r>
            <a:r>
              <a:rPr lang="cs-CZ" dirty="0"/>
              <a:t>období se </a:t>
            </a:r>
            <a:r>
              <a:rPr lang="cs-CZ" dirty="0" smtClean="0"/>
              <a:t>odečtou </a:t>
            </a:r>
            <a:r>
              <a:rPr lang="cs-CZ" dirty="0"/>
              <a:t>vedlejší výrobky </a:t>
            </a:r>
            <a:r>
              <a:rPr lang="cs-CZ" dirty="0" smtClean="0"/>
              <a:t>oceněné </a:t>
            </a:r>
            <a:r>
              <a:rPr lang="cs-CZ" dirty="0"/>
              <a:t>prodejními cenami (</a:t>
            </a:r>
            <a:r>
              <a:rPr lang="cs-CZ" dirty="0" smtClean="0"/>
              <a:t>popř. </a:t>
            </a:r>
            <a:r>
              <a:rPr lang="cs-CZ" dirty="0"/>
              <a:t>cenami podle plánových kalkulací apod.) a </a:t>
            </a:r>
            <a:r>
              <a:rPr lang="cs-CZ" dirty="0" smtClean="0"/>
              <a:t>zůstatek </a:t>
            </a:r>
            <a:r>
              <a:rPr lang="cs-CZ" dirty="0"/>
              <a:t>se považuje za náklady hlavního výrobku.</a:t>
            </a:r>
            <a:endParaRPr lang="cs-CZ" sz="2000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Zůstatková (odečítací) </a:t>
            </a:r>
            <a:r>
              <a:rPr lang="cs-CZ" sz="3600" b="1" dirty="0"/>
              <a:t>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</a:t>
            </a:r>
            <a:r>
              <a:rPr lang="cs-CZ" dirty="0" smtClean="0"/>
              <a:t>kalkulační </a:t>
            </a:r>
            <a:r>
              <a:rPr lang="cs-CZ" dirty="0"/>
              <a:t>jednici hlavního výrobku zjistíme </a:t>
            </a:r>
            <a:r>
              <a:rPr lang="cs-CZ" dirty="0" smtClean="0"/>
              <a:t>dělením těchto </a:t>
            </a:r>
            <a:r>
              <a:rPr lang="cs-CZ" dirty="0"/>
              <a:t>zbývajících </a:t>
            </a:r>
            <a:r>
              <a:rPr lang="cs-CZ" dirty="0" smtClean="0"/>
              <a:t>nákladů počtem kalkulačních </a:t>
            </a:r>
            <a:r>
              <a:rPr lang="cs-CZ" dirty="0"/>
              <a:t>jednic hlavního výrobku.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Výhodou </a:t>
            </a:r>
            <a:r>
              <a:rPr lang="cs-CZ" dirty="0"/>
              <a:t>této metody je její jednoduchost, nevýhodou to, že </a:t>
            </a:r>
            <a:r>
              <a:rPr lang="cs-CZ" b="1" dirty="0"/>
              <a:t>nelze kontrolovat náklady vedlejších </a:t>
            </a:r>
            <a:r>
              <a:rPr lang="cs-CZ" b="1" dirty="0" smtClean="0"/>
              <a:t>výrobků</a:t>
            </a:r>
            <a:r>
              <a:rPr lang="cs-CZ" dirty="0" smtClean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</a:t>
            </a:r>
            <a:r>
              <a:rPr lang="cs-CZ" dirty="0" smtClean="0"/>
              <a:t>Kč/kg</a:t>
            </a:r>
            <a:r>
              <a:rPr lang="cs-CZ" dirty="0"/>
              <a:t>) bylo vyrobeno 720 kg hlavního </a:t>
            </a:r>
            <a:r>
              <a:rPr lang="cs-CZ" dirty="0" smtClean="0"/>
              <a:t>výrobku A; </a:t>
            </a:r>
            <a:r>
              <a:rPr lang="cs-CZ" dirty="0"/>
              <a:t>zpracovací náklady byly 864 </a:t>
            </a:r>
            <a:r>
              <a:rPr lang="cs-CZ" dirty="0" smtClean="0"/>
              <a:t>Kč. </a:t>
            </a:r>
            <a:r>
              <a:rPr lang="cs-CZ" dirty="0"/>
              <a:t>Tržby za prodej vedlejšího </a:t>
            </a:r>
            <a:r>
              <a:rPr lang="cs-CZ" dirty="0" smtClean="0"/>
              <a:t>výrobku B </a:t>
            </a:r>
            <a:r>
              <a:rPr lang="cs-CZ" dirty="0"/>
              <a:t>byly 620 </a:t>
            </a:r>
            <a:r>
              <a:rPr lang="cs-CZ" dirty="0" smtClean="0"/>
              <a:t>Kč, výrobku C </a:t>
            </a:r>
            <a:r>
              <a:rPr lang="cs-CZ" dirty="0"/>
              <a:t>340 </a:t>
            </a:r>
            <a:r>
              <a:rPr lang="cs-CZ" dirty="0" smtClean="0"/>
              <a:t>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Zůstatková (odečítací) </a:t>
            </a:r>
            <a:r>
              <a:rPr lang="cs-CZ" sz="3600" b="1" dirty="0"/>
              <a:t>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 smtClean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</a:t>
            </a:r>
            <a:r>
              <a:rPr lang="cs-CZ" dirty="0" smtClean="0"/>
              <a:t>nákladů </a:t>
            </a:r>
            <a:r>
              <a:rPr lang="cs-CZ" dirty="0"/>
              <a:t>podle </a:t>
            </a:r>
            <a:r>
              <a:rPr lang="cs-CZ" dirty="0" smtClean="0"/>
              <a:t>skutečné příčinnosti </a:t>
            </a:r>
            <a:r>
              <a:rPr lang="cs-CZ" dirty="0"/>
              <a:t>jejich vzniku.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V německé literatuře </a:t>
            </a:r>
            <a:r>
              <a:rPr lang="cs-CZ" dirty="0"/>
              <a:t>je tento systém </a:t>
            </a:r>
            <a:r>
              <a:rPr lang="cs-CZ" dirty="0" smtClean="0"/>
              <a:t>většinou </a:t>
            </a:r>
            <a:r>
              <a:rPr lang="cs-CZ" dirty="0"/>
              <a:t>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kalkulace zjišťují a </a:t>
            </a:r>
            <a:r>
              <a:rPr lang="cs-CZ" dirty="0" smtClean="0"/>
              <a:t>přiřazují </a:t>
            </a:r>
            <a:r>
              <a:rPr lang="cs-CZ" dirty="0"/>
              <a:t>náklady </a:t>
            </a:r>
            <a:r>
              <a:rPr lang="cs-CZ" dirty="0" smtClean="0"/>
              <a:t>dílčím </a:t>
            </a:r>
            <a:r>
              <a:rPr lang="cs-CZ" dirty="0"/>
              <a:t>aktivitám </a:t>
            </a:r>
            <a:r>
              <a:rPr lang="cs-CZ" dirty="0" smtClean="0"/>
              <a:t>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</a:t>
            </a:r>
            <a:r>
              <a:rPr lang="cs-CZ" dirty="0" smtClean="0"/>
              <a:t>činností </a:t>
            </a:r>
            <a:r>
              <a:rPr lang="cs-CZ" dirty="0"/>
              <a:t>do </a:t>
            </a:r>
            <a:r>
              <a:rPr lang="cs-CZ" dirty="0" smtClean="0"/>
              <a:t>dílčích </a:t>
            </a:r>
            <a:r>
              <a:rPr lang="cs-CZ" dirty="0"/>
              <a:t>(elementárních) aktivit (takovými jsou </a:t>
            </a:r>
            <a:r>
              <a:rPr lang="cs-CZ" dirty="0" smtClean="0"/>
              <a:t>např. </a:t>
            </a:r>
            <a:r>
              <a:rPr lang="cs-CZ" dirty="0"/>
              <a:t>objednávání materiálu, jeho </a:t>
            </a:r>
            <a:r>
              <a:rPr lang="cs-CZ" dirty="0" smtClean="0"/>
              <a:t>příjem </a:t>
            </a:r>
            <a:r>
              <a:rPr lang="cs-CZ" dirty="0"/>
              <a:t>a výdej, doprava a skladování, </a:t>
            </a:r>
            <a:r>
              <a:rPr lang="cs-CZ" dirty="0" smtClean="0"/>
              <a:t>seřizování strojů, </a:t>
            </a:r>
            <a:r>
              <a:rPr lang="cs-CZ" dirty="0"/>
              <a:t>kontrola kvality, vnitropodniková doprava, balení </a:t>
            </a:r>
            <a:r>
              <a:rPr lang="cs-CZ" dirty="0" smtClean="0"/>
              <a:t>výrobků, </a:t>
            </a:r>
            <a:r>
              <a:rPr lang="cs-CZ" dirty="0"/>
              <a:t>expedice atd.), </a:t>
            </a:r>
            <a:r>
              <a:rPr lang="cs-CZ" dirty="0" smtClean="0"/>
              <a:t>přičemž </a:t>
            </a:r>
            <a:r>
              <a:rPr lang="cs-CZ" dirty="0"/>
              <a:t>se </a:t>
            </a:r>
            <a:r>
              <a:rPr lang="cs-CZ" dirty="0" smtClean="0"/>
              <a:t>zaměřuje především </a:t>
            </a:r>
            <a:r>
              <a:rPr lang="cs-CZ" dirty="0"/>
              <a:t>na oblasti, ve kterých vznikají režijní náklady.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Ty </a:t>
            </a:r>
            <a:r>
              <a:rPr lang="cs-CZ" dirty="0"/>
              <a:t>vztahy, které vyvolávají vznik </a:t>
            </a:r>
            <a:r>
              <a:rPr lang="cs-CZ" dirty="0" smtClean="0"/>
              <a:t>nákladů, </a:t>
            </a:r>
            <a:r>
              <a:rPr lang="cs-CZ" dirty="0"/>
              <a:t>jsou </a:t>
            </a:r>
            <a:r>
              <a:rPr lang="cs-CZ" dirty="0" smtClean="0"/>
              <a:t>označeny </a:t>
            </a:r>
            <a:r>
              <a:rPr lang="cs-CZ" dirty="0"/>
              <a:t>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</a:t>
            </a:r>
            <a:r>
              <a:rPr lang="cs-CZ" dirty="0" smtClean="0"/>
              <a:t>např. počet </a:t>
            </a:r>
            <a:r>
              <a:rPr lang="cs-CZ" dirty="0"/>
              <a:t>objednávek nebo faktur, </a:t>
            </a:r>
            <a:r>
              <a:rPr lang="cs-CZ" dirty="0" smtClean="0"/>
              <a:t>počet dodavatelů, počet zákazníků, </a:t>
            </a:r>
            <a:r>
              <a:rPr lang="cs-CZ" dirty="0"/>
              <a:t>strojové hodiny, </a:t>
            </a:r>
            <a:r>
              <a:rPr lang="cs-CZ" dirty="0" smtClean="0"/>
              <a:t>počet </a:t>
            </a:r>
            <a:r>
              <a:rPr lang="cs-CZ" dirty="0"/>
              <a:t>kontrol).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Náklady zjištěné </a:t>
            </a:r>
            <a:r>
              <a:rPr lang="cs-CZ" dirty="0"/>
              <a:t>na aktivitu se alokují na výkony (výrobky, služby), resp. jednotlivé </a:t>
            </a:r>
            <a:r>
              <a:rPr lang="cs-CZ" dirty="0" smtClean="0"/>
              <a:t>odběratele, </a:t>
            </a:r>
            <a:r>
              <a:rPr lang="cs-CZ" dirty="0"/>
              <a:t>jako jednotkové náklady.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rocesy spotřebovávají zdroje </a:t>
            </a:r>
            <a:r>
              <a:rPr lang="cs-CZ" dirty="0" smtClean="0"/>
              <a:t>a </a:t>
            </a:r>
            <a:r>
              <a:rPr lang="cs-CZ" b="1" dirty="0" smtClean="0"/>
              <a:t>výkony spotřebovávají procesy</a:t>
            </a:r>
            <a:r>
              <a:rPr lang="cs-CZ" dirty="0" smtClean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</a:t>
            </a:r>
            <a:r>
              <a:rPr lang="cs-CZ" dirty="0" smtClean="0"/>
              <a:t>součástí </a:t>
            </a:r>
            <a:r>
              <a:rPr lang="cs-CZ" dirty="0"/>
              <a:t>nákladového </a:t>
            </a:r>
            <a:r>
              <a:rPr lang="cs-CZ" dirty="0" smtClean="0"/>
              <a:t>účetnictví, </a:t>
            </a:r>
            <a:r>
              <a:rPr lang="cs-CZ" dirty="0"/>
              <a:t>které je obvykle </a:t>
            </a:r>
            <a:r>
              <a:rPr lang="cs-CZ" dirty="0" smtClean="0"/>
              <a:t>součástí </a:t>
            </a:r>
            <a:r>
              <a:rPr lang="cs-CZ" dirty="0"/>
              <a:t>managementu </a:t>
            </a:r>
            <a:r>
              <a:rPr lang="cs-CZ" dirty="0" smtClean="0"/>
              <a:t>procesů </a:t>
            </a:r>
            <a:r>
              <a:rPr lang="cs-CZ" dirty="0"/>
              <a:t>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</a:t>
            </a:r>
            <a:r>
              <a:rPr lang="cs-CZ" dirty="0" smtClean="0"/>
              <a:t>neurčují </a:t>
            </a:r>
            <a:r>
              <a:rPr lang="cs-CZ" dirty="0"/>
              <a:t>vzniklé náklady, ale trh (v podmínkách globalizace pro </a:t>
            </a:r>
            <a:r>
              <a:rPr lang="cs-CZ" dirty="0" smtClean="0"/>
              <a:t>řadu výrobků </a:t>
            </a:r>
            <a:r>
              <a:rPr lang="cs-CZ" dirty="0"/>
              <a:t>evropský nebo i </a:t>
            </a:r>
            <a:r>
              <a:rPr lang="cs-CZ" dirty="0" smtClean="0"/>
              <a:t>světový </a:t>
            </a:r>
            <a:r>
              <a:rPr lang="cs-CZ" dirty="0"/>
              <a:t>trh).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 </a:t>
            </a:r>
            <a:r>
              <a:rPr lang="cs-CZ" dirty="0"/>
              <a:t>tržní ceny </a:t>
            </a:r>
            <a:r>
              <a:rPr lang="cs-CZ" dirty="0" smtClean="0"/>
              <a:t>(konkurenční </a:t>
            </a:r>
            <a:r>
              <a:rPr lang="cs-CZ" dirty="0"/>
              <a:t>tržní ceny, </a:t>
            </a:r>
            <a:r>
              <a:rPr lang="cs-CZ" dirty="0" smtClean="0"/>
              <a:t>často </a:t>
            </a:r>
            <a:r>
              <a:rPr lang="cs-CZ" dirty="0"/>
              <a:t>ceny evropské nebo </a:t>
            </a:r>
            <a:r>
              <a:rPr lang="cs-CZ" dirty="0" smtClean="0"/>
              <a:t>světové) </a:t>
            </a:r>
            <a:r>
              <a:rPr lang="cs-CZ" dirty="0"/>
              <a:t>a plánované ziskové </a:t>
            </a:r>
            <a:r>
              <a:rPr lang="cs-CZ" dirty="0" smtClean="0"/>
              <a:t>přirážky </a:t>
            </a:r>
            <a:r>
              <a:rPr lang="cs-CZ" dirty="0"/>
              <a:t>se odvodí </a:t>
            </a:r>
            <a:r>
              <a:rPr lang="cs-CZ" dirty="0" smtClean="0"/>
              <a:t>přípustné </a:t>
            </a:r>
            <a:r>
              <a:rPr lang="cs-CZ" dirty="0"/>
              <a:t>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</a:t>
            </a:r>
            <a:r>
              <a:rPr lang="cs-CZ" dirty="0" smtClean="0"/>
              <a:t>důkladné </a:t>
            </a:r>
            <a:r>
              <a:rPr lang="cs-CZ" dirty="0"/>
              <a:t>analýze </a:t>
            </a:r>
            <a:r>
              <a:rPr lang="cs-CZ" dirty="0" smtClean="0"/>
              <a:t>a přizpůsobeny </a:t>
            </a:r>
            <a:r>
              <a:rPr lang="cs-CZ" dirty="0"/>
              <a:t>cílovým </a:t>
            </a:r>
            <a:r>
              <a:rPr lang="cs-CZ" dirty="0" smtClean="0"/>
              <a:t>nákladům </a:t>
            </a:r>
            <a:r>
              <a:rPr lang="cs-CZ" dirty="0"/>
              <a:t>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Racionalizace </a:t>
            </a:r>
            <a:r>
              <a:rPr lang="cs-CZ" dirty="0"/>
              <a:t>se netýká jen výroby, ale i </a:t>
            </a:r>
            <a:r>
              <a:rPr lang="cs-CZ" dirty="0" smtClean="0"/>
              <a:t>předvýrobních </a:t>
            </a:r>
            <a:r>
              <a:rPr lang="cs-CZ" dirty="0"/>
              <a:t>etap (marketingu, výzkumu, vývoje a konstrukce, zásobování, odbytu, controllingu, logistiky).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Jejím </a:t>
            </a:r>
            <a:r>
              <a:rPr lang="cs-CZ" dirty="0"/>
              <a:t>cílem bylo trvalé snižování </a:t>
            </a:r>
            <a:r>
              <a:rPr lang="cs-CZ" dirty="0" smtClean="0"/>
              <a:t>nákladů </a:t>
            </a:r>
            <a:r>
              <a:rPr lang="cs-CZ" dirty="0"/>
              <a:t>a </a:t>
            </a:r>
            <a:r>
              <a:rPr lang="cs-CZ" dirty="0" smtClean="0"/>
              <a:t>vytváření </a:t>
            </a:r>
            <a:r>
              <a:rPr lang="cs-CZ" dirty="0"/>
              <a:t>tzv. štíhlé </a:t>
            </a:r>
            <a:r>
              <a:rPr lang="cs-CZ" dirty="0" smtClean="0"/>
              <a:t>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 </a:t>
            </a:r>
            <a:r>
              <a:rPr lang="cs-CZ" dirty="0"/>
              <a:t>rostoucího </a:t>
            </a:r>
            <a:r>
              <a:rPr lang="cs-CZ" dirty="0" smtClean="0"/>
              <a:t>konkurenčního </a:t>
            </a:r>
            <a:r>
              <a:rPr lang="cs-CZ" dirty="0"/>
              <a:t>tlaku globálního trhu vyplynulo, že vzniklé náklady </a:t>
            </a:r>
            <a:r>
              <a:rPr lang="cs-CZ" dirty="0" smtClean="0"/>
              <a:t>neurgují </a:t>
            </a:r>
            <a:r>
              <a:rPr lang="cs-CZ" dirty="0"/>
              <a:t>cenu; tou je cena velké </a:t>
            </a:r>
            <a:r>
              <a:rPr lang="cs-CZ" dirty="0" smtClean="0"/>
              <a:t>části výrobků </a:t>
            </a:r>
            <a:r>
              <a:rPr lang="cs-CZ" dirty="0"/>
              <a:t>na evropském nebo </a:t>
            </a:r>
            <a:r>
              <a:rPr lang="cs-CZ" dirty="0" smtClean="0"/>
              <a:t>světovém </a:t>
            </a:r>
            <a:r>
              <a:rPr lang="cs-CZ" dirty="0"/>
              <a:t>trhu.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</a:t>
            </a:r>
            <a:r>
              <a:rPr lang="cs-CZ" dirty="0" smtClean="0"/>
              <a:t>poměrových </a:t>
            </a:r>
            <a:r>
              <a:rPr lang="cs-CZ" dirty="0"/>
              <a:t>jednotkách </a:t>
            </a:r>
            <a:r>
              <a:rPr lang="cs-CZ" dirty="0" smtClean="0"/>
              <a:t>vypočteme </a:t>
            </a:r>
            <a:r>
              <a:rPr lang="cs-CZ" dirty="0" err="1"/>
              <a:t>pronásobením</a:t>
            </a:r>
            <a:r>
              <a:rPr lang="cs-CZ" dirty="0"/>
              <a:t> </a:t>
            </a:r>
            <a:r>
              <a:rPr lang="cs-CZ" dirty="0" smtClean="0"/>
              <a:t>poměrových čísel </a:t>
            </a:r>
            <a:r>
              <a:rPr lang="cs-CZ" dirty="0"/>
              <a:t>a </a:t>
            </a:r>
            <a:r>
              <a:rPr lang="cs-CZ" dirty="0" smtClean="0"/>
              <a:t>příslušného </a:t>
            </a:r>
            <a:r>
              <a:rPr lang="cs-CZ" dirty="0"/>
              <a:t>objemu výroby a jejich </a:t>
            </a:r>
            <a:r>
              <a:rPr lang="cs-CZ" dirty="0" smtClean="0"/>
              <a:t>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</a:t>
            </a:r>
            <a:r>
              <a:rPr lang="cs-CZ" dirty="0" smtClean="0"/>
              <a:t>dělíme součtem poměrových </a:t>
            </a:r>
            <a:r>
              <a:rPr lang="cs-CZ" dirty="0"/>
              <a:t>jednotek, </a:t>
            </a:r>
            <a:r>
              <a:rPr lang="cs-CZ" dirty="0" smtClean="0"/>
              <a:t>čímž </a:t>
            </a:r>
            <a:r>
              <a:rPr lang="cs-CZ" dirty="0"/>
              <a:t>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Náklady </a:t>
            </a:r>
            <a:r>
              <a:rPr lang="cs-CZ" dirty="0"/>
              <a:t>ostatních </a:t>
            </a:r>
            <a:r>
              <a:rPr lang="cs-CZ" dirty="0" smtClean="0"/>
              <a:t>výrobků </a:t>
            </a:r>
            <a:r>
              <a:rPr lang="cs-CZ" dirty="0"/>
              <a:t>zjistíme vynásobením </a:t>
            </a:r>
            <a:r>
              <a:rPr lang="cs-CZ" dirty="0" smtClean="0"/>
              <a:t>nákladů </a:t>
            </a:r>
            <a:r>
              <a:rPr lang="cs-CZ" dirty="0"/>
              <a:t>základního výrobku </a:t>
            </a:r>
            <a:r>
              <a:rPr lang="cs-CZ" dirty="0" smtClean="0"/>
              <a:t>poměrovými čísly.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</a:t>
            </a:r>
            <a:r>
              <a:rPr lang="cs-CZ" dirty="0" smtClean="0"/>
              <a:t>době </a:t>
            </a:r>
            <a:r>
              <a:rPr lang="cs-CZ" dirty="0"/>
              <a:t>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</a:t>
            </a:r>
            <a:r>
              <a:rPr lang="cs-CZ" dirty="0" smtClean="0"/>
              <a:t>převážně </a:t>
            </a:r>
            <a:r>
              <a:rPr lang="cs-CZ" dirty="0"/>
              <a:t>používanou nákladovou kalkulaci (kalkulaci celkových </a:t>
            </a:r>
            <a:r>
              <a:rPr lang="cs-CZ" dirty="0" smtClean="0"/>
              <a:t>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Jednou </a:t>
            </a:r>
            <a:r>
              <a:rPr lang="cs-CZ" dirty="0"/>
              <a:t>z metod snižování </a:t>
            </a:r>
            <a:r>
              <a:rPr lang="cs-CZ" dirty="0" smtClean="0"/>
              <a:t>nákladů </a:t>
            </a:r>
            <a:r>
              <a:rPr lang="cs-CZ" dirty="0"/>
              <a:t>a zvyšování efektivní hodnoty výrobku je hodnotová analýza</a:t>
            </a:r>
            <a:r>
              <a:rPr lang="cs-CZ" dirty="0" smtClean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Vyrábějí </a:t>
            </a:r>
            <a:r>
              <a:rPr lang="cs-CZ" dirty="0"/>
              <a:t>se </a:t>
            </a:r>
            <a:r>
              <a:rPr lang="cs-CZ" dirty="0" smtClean="0"/>
              <a:t>tři </a:t>
            </a:r>
            <a:r>
              <a:rPr lang="cs-CZ" dirty="0"/>
              <a:t>velikosti výrobku. Normy </a:t>
            </a:r>
            <a:r>
              <a:rPr lang="cs-CZ" dirty="0" smtClean="0"/>
              <a:t>spotřeby </a:t>
            </a:r>
            <a:r>
              <a:rPr lang="cs-CZ" dirty="0"/>
              <a:t>strojového </a:t>
            </a:r>
            <a:r>
              <a:rPr lang="cs-CZ" dirty="0" smtClean="0"/>
              <a:t>času jsou1,5 </a:t>
            </a:r>
            <a:r>
              <a:rPr lang="cs-CZ" dirty="0"/>
              <a:t>min, 1,8 min, 3 min na 1 kus. Plánovaná výroba v </a:t>
            </a:r>
            <a:r>
              <a:rPr lang="cs-CZ" dirty="0" smtClean="0"/>
              <a:t>měsíci </a:t>
            </a:r>
            <a:r>
              <a:rPr lang="cs-CZ" dirty="0"/>
              <a:t>je 200 000 </a:t>
            </a:r>
            <a:r>
              <a:rPr lang="cs-CZ" dirty="0" smtClean="0"/>
              <a:t>kusů </a:t>
            </a:r>
            <a:r>
              <a:rPr lang="cs-CZ" dirty="0"/>
              <a:t>1. velikosti, 80 000 </a:t>
            </a:r>
            <a:r>
              <a:rPr lang="cs-CZ" dirty="0" smtClean="0"/>
              <a:t>kusů </a:t>
            </a:r>
            <a:r>
              <a:rPr lang="cs-CZ" dirty="0"/>
              <a:t>2. velikosti a 50 000 </a:t>
            </a:r>
            <a:r>
              <a:rPr lang="cs-CZ" dirty="0" smtClean="0"/>
              <a:t>kusů </a:t>
            </a:r>
            <a:r>
              <a:rPr lang="cs-CZ" dirty="0"/>
              <a:t>3. velikosti, celkové náklady jsou18 458 tis. </a:t>
            </a:r>
            <a:r>
              <a:rPr lang="cs-CZ" dirty="0" smtClean="0"/>
              <a:t>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Poměrová čísla </a:t>
            </a:r>
            <a:r>
              <a:rPr lang="cs-CZ" dirty="0"/>
              <a:t>zvolíme podle </a:t>
            </a:r>
            <a:r>
              <a:rPr lang="cs-CZ" dirty="0" smtClean="0"/>
              <a:t>poměru spotřeby času: </a:t>
            </a:r>
            <a:r>
              <a:rPr lang="cs-CZ" dirty="0"/>
              <a:t>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Celkem					= </a:t>
            </a:r>
            <a:r>
              <a:rPr lang="cs-CZ" b="1" dirty="0" smtClean="0"/>
              <a:t>396 000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 smtClean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 smtClean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3. velikost 93,22 Kč (46,61 * 2)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</a:t>
            </a:r>
            <a:r>
              <a:rPr lang="cs-CZ" dirty="0" smtClean="0"/>
              <a:t>zpřesnit </a:t>
            </a:r>
            <a:r>
              <a:rPr lang="cs-CZ" dirty="0"/>
              <a:t>použitím více základen pro volbu </a:t>
            </a:r>
            <a:r>
              <a:rPr lang="cs-CZ" dirty="0" smtClean="0"/>
              <a:t>poměrových čísel; </a:t>
            </a:r>
            <a:r>
              <a:rPr lang="cs-CZ" dirty="0"/>
              <a:t>tak </a:t>
            </a:r>
            <a:r>
              <a:rPr lang="cs-CZ" dirty="0" smtClean="0"/>
              <a:t>např. </a:t>
            </a:r>
            <a:r>
              <a:rPr lang="cs-CZ" dirty="0"/>
              <a:t>v praxi se ujal takový postup, že se </a:t>
            </a:r>
            <a:r>
              <a:rPr lang="cs-CZ" dirty="0" smtClean="0"/>
              <a:t>odděleně </a:t>
            </a:r>
            <a:r>
              <a:rPr lang="cs-CZ" dirty="0"/>
              <a:t>kalkulují všechny </a:t>
            </a:r>
            <a:r>
              <a:rPr lang="cs-CZ" dirty="0" smtClean="0"/>
              <a:t>přímé </a:t>
            </a:r>
            <a:r>
              <a:rPr lang="cs-CZ" dirty="0"/>
              <a:t>náklady a pomocí </a:t>
            </a:r>
            <a:r>
              <a:rPr lang="cs-CZ" dirty="0" smtClean="0"/>
              <a:t>poměrových čísel </a:t>
            </a:r>
            <a:r>
              <a:rPr lang="cs-CZ" dirty="0"/>
              <a:t>pouze náklady režijní; u </a:t>
            </a:r>
            <a:r>
              <a:rPr lang="cs-CZ" dirty="0" smtClean="0"/>
              <a:t>polotovarů </a:t>
            </a:r>
            <a:r>
              <a:rPr lang="cs-CZ" dirty="0"/>
              <a:t>se jako základny používá hmotnosti výrobku, u finálních </a:t>
            </a:r>
            <a:r>
              <a:rPr lang="cs-CZ" dirty="0" smtClean="0"/>
              <a:t>výrobků </a:t>
            </a:r>
            <a:r>
              <a:rPr lang="cs-CZ" dirty="0"/>
              <a:t>strojového </a:t>
            </a:r>
            <a:r>
              <a:rPr lang="cs-CZ" dirty="0" smtClean="0"/>
              <a:t>času.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</a:t>
            </a:r>
            <a:r>
              <a:rPr lang="cs-CZ" dirty="0" smtClean="0"/>
              <a:t>nákladů </a:t>
            </a:r>
            <a:r>
              <a:rPr lang="cs-CZ" b="1" dirty="0" smtClean="0"/>
              <a:t>při výrobě různorodých výrobků</a:t>
            </a:r>
            <a:r>
              <a:rPr lang="cs-CZ" dirty="0" smtClean="0"/>
              <a:t>, </a:t>
            </a:r>
            <a:r>
              <a:rPr lang="cs-CZ" dirty="0"/>
              <a:t>a to </a:t>
            </a:r>
            <a:r>
              <a:rPr lang="cs-CZ" dirty="0" smtClean="0"/>
              <a:t>většinou </a:t>
            </a:r>
            <a:r>
              <a:rPr lang="cs-CZ" dirty="0"/>
              <a:t>v sériové a hromadné </a:t>
            </a:r>
            <a:r>
              <a:rPr lang="cs-CZ" dirty="0" smtClean="0"/>
              <a:t>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Náklady </a:t>
            </a:r>
            <a:r>
              <a:rPr lang="cs-CZ" dirty="0"/>
              <a:t>se </a:t>
            </a:r>
            <a:r>
              <a:rPr lang="cs-CZ" dirty="0" smtClean="0"/>
              <a:t>rozdělí </a:t>
            </a:r>
            <a:r>
              <a:rPr lang="cs-CZ" dirty="0"/>
              <a:t>do dvou skupin, a to na náklady </a:t>
            </a:r>
            <a:r>
              <a:rPr lang="cs-CZ" dirty="0" smtClean="0"/>
              <a:t>přímé </a:t>
            </a:r>
            <a:r>
              <a:rPr lang="cs-CZ" dirty="0"/>
              <a:t>a režijní.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Přímé </a:t>
            </a:r>
            <a:r>
              <a:rPr lang="cs-CZ" dirty="0"/>
              <a:t>náklady </a:t>
            </a:r>
            <a:r>
              <a:rPr lang="cs-CZ" dirty="0" smtClean="0"/>
              <a:t>vypočítáváme 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jednici, režijní náklady se zjišťují pomocí zvolené základny a </a:t>
            </a:r>
            <a:r>
              <a:rPr lang="cs-CZ" dirty="0" smtClean="0"/>
              <a:t>zúčtovací přirážky </a:t>
            </a:r>
            <a:r>
              <a:rPr lang="cs-CZ" dirty="0"/>
              <a:t>(sazby) jako </a:t>
            </a:r>
            <a:r>
              <a:rPr lang="cs-CZ" dirty="0" smtClean="0"/>
              <a:t>přirážka </a:t>
            </a:r>
            <a:r>
              <a:rPr lang="cs-CZ" dirty="0"/>
              <a:t>k </a:t>
            </a:r>
            <a:r>
              <a:rPr lang="cs-CZ" dirty="0" smtClean="0"/>
              <a:t>přímým nákladům.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1699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XNKC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81</cp:revision>
  <dcterms:modified xsi:type="dcterms:W3CDTF">2023-04-04T14:04:24Z</dcterms:modified>
</cp:coreProperties>
</file>