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7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61" r:id="rId3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37219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0299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67694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0558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37916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067588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16589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1911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51094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5962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532377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975228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63962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32662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73074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10414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9485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75571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59796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40224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271450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535029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639781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540108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606034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577629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9409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6333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22188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67903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72502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7108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19561" y="2374900"/>
            <a:ext cx="8704877" cy="20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r>
              <a:rPr lang="cs-CZ" b="1" dirty="0" smtClean="0">
                <a:solidFill>
                  <a:srgbClr val="D10202"/>
                </a:solidFill>
              </a:rPr>
              <a:t/>
            </a:r>
            <a:br>
              <a:rPr lang="cs-CZ" b="1" dirty="0" smtClean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> </a:t>
            </a:r>
            <a:r>
              <a:rPr lang="pl-PL" b="1" dirty="0" smtClean="0">
                <a:solidFill>
                  <a:srgbClr val="D10202"/>
                </a:solidFill>
              </a:rPr>
              <a:t>Vymezení a využití kalkulačního vzorce a kalkulačních technik</a:t>
            </a:r>
            <a:r>
              <a:rPr lang="pl-PL" b="1" dirty="0">
                <a:solidFill>
                  <a:srgbClr val="D10202"/>
                </a:solidFill>
              </a:rPr>
              <a:t/>
            </a: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XNKC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Režijní náklady </a:t>
            </a:r>
            <a:r>
              <a:rPr lang="cs-CZ" dirty="0"/>
              <a:t>(režie, </a:t>
            </a:r>
            <a:r>
              <a:rPr lang="cs-CZ" dirty="0" smtClean="0"/>
              <a:t>někdy </a:t>
            </a:r>
            <a:r>
              <a:rPr lang="cs-CZ" dirty="0"/>
              <a:t>též </a:t>
            </a:r>
            <a:r>
              <a:rPr lang="cs-CZ" dirty="0" smtClean="0"/>
              <a:t>nepřímé </a:t>
            </a:r>
            <a:r>
              <a:rPr lang="cs-CZ" dirty="0"/>
              <a:t>náklady) jsou náklady </a:t>
            </a:r>
            <a:r>
              <a:rPr lang="cs-CZ" dirty="0" smtClean="0"/>
              <a:t>společně </a:t>
            </a:r>
            <a:r>
              <a:rPr lang="cs-CZ" dirty="0"/>
              <a:t>vynakládané na celé kalkulované množství </a:t>
            </a:r>
            <a:r>
              <a:rPr lang="cs-CZ" dirty="0" smtClean="0"/>
              <a:t>výrobků, </a:t>
            </a:r>
            <a:r>
              <a:rPr lang="cs-CZ" dirty="0"/>
              <a:t>více </a:t>
            </a:r>
            <a:r>
              <a:rPr lang="cs-CZ" dirty="0" smtClean="0"/>
              <a:t>druhů výrobků </a:t>
            </a:r>
            <a:r>
              <a:rPr lang="cs-CZ" dirty="0"/>
              <a:t>nebo </a:t>
            </a:r>
            <a:r>
              <a:rPr lang="cs-CZ" dirty="0" smtClean="0"/>
              <a:t>zajištění </a:t>
            </a:r>
            <a:r>
              <a:rPr lang="cs-CZ" dirty="0"/>
              <a:t>chodu celého podniku, které není možné stanovit na </a:t>
            </a:r>
            <a:r>
              <a:rPr lang="cs-CZ" dirty="0" smtClean="0"/>
              <a:t>kalkulační </a:t>
            </a:r>
            <a:r>
              <a:rPr lang="cs-CZ" dirty="0"/>
              <a:t>jednici </a:t>
            </a:r>
            <a:r>
              <a:rPr lang="cs-CZ" dirty="0" smtClean="0"/>
              <a:t>přímo, </a:t>
            </a:r>
            <a:r>
              <a:rPr lang="cs-CZ" dirty="0"/>
              <a:t>nebo jejichž </a:t>
            </a:r>
            <a:r>
              <a:rPr lang="cs-CZ" dirty="0" smtClean="0"/>
              <a:t>přímé určování </a:t>
            </a:r>
            <a:r>
              <a:rPr lang="cs-CZ" dirty="0"/>
              <a:t>by bylo nehospodárné.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Na </a:t>
            </a:r>
            <a:r>
              <a:rPr lang="cs-CZ" dirty="0"/>
              <a:t>jednotlivé výrobky se režijní náklady </a:t>
            </a:r>
            <a:r>
              <a:rPr lang="cs-CZ" b="1" dirty="0" smtClean="0"/>
              <a:t>zúčtují nepřímo prostřednictvím přirážek </a:t>
            </a:r>
            <a:r>
              <a:rPr lang="cs-CZ" b="1" dirty="0"/>
              <a:t>podle </a:t>
            </a:r>
            <a:r>
              <a:rPr lang="cs-CZ" b="1" dirty="0" smtClean="0"/>
              <a:t>určitých klíčů</a:t>
            </a:r>
            <a:r>
              <a:rPr lang="cs-CZ" dirty="0" smtClean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Hranice </a:t>
            </a:r>
            <a:r>
              <a:rPr lang="cs-CZ" dirty="0"/>
              <a:t>mezi </a:t>
            </a:r>
            <a:r>
              <a:rPr lang="cs-CZ" dirty="0" smtClean="0"/>
              <a:t>přímými </a:t>
            </a:r>
            <a:r>
              <a:rPr lang="cs-CZ" dirty="0"/>
              <a:t>a režijními náklady je relativní; </a:t>
            </a:r>
            <a:r>
              <a:rPr lang="cs-CZ" dirty="0" smtClean="0"/>
              <a:t>obecně </a:t>
            </a:r>
            <a:r>
              <a:rPr lang="cs-CZ" dirty="0"/>
              <a:t>platí, že kvalita a využitelnost kalkulací roste </a:t>
            </a:r>
            <a:r>
              <a:rPr lang="cs-CZ" dirty="0" smtClean="0"/>
              <a:t>přičítáním </a:t>
            </a:r>
            <a:r>
              <a:rPr lang="cs-CZ" dirty="0"/>
              <a:t>co </a:t>
            </a:r>
            <a:r>
              <a:rPr lang="cs-CZ" dirty="0" smtClean="0"/>
              <a:t>největšího </a:t>
            </a:r>
            <a:r>
              <a:rPr lang="cs-CZ" dirty="0"/>
              <a:t>podílu </a:t>
            </a:r>
            <a:r>
              <a:rPr lang="cs-CZ" dirty="0" smtClean="0"/>
              <a:t>nákladů přímo </a:t>
            </a:r>
            <a:r>
              <a:rPr lang="cs-CZ" dirty="0"/>
              <a:t>na </a:t>
            </a:r>
            <a:r>
              <a:rPr lang="cs-CZ" dirty="0" smtClean="0"/>
              <a:t>kalkulační </a:t>
            </a:r>
            <a:r>
              <a:rPr lang="cs-CZ" dirty="0"/>
              <a:t>jednici.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10/35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0190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Výrobní (</a:t>
            </a:r>
            <a:r>
              <a:rPr lang="cs-CZ" b="1" dirty="0"/>
              <a:t>provozní) režie </a:t>
            </a:r>
            <a:r>
              <a:rPr lang="cs-CZ" dirty="0"/>
              <a:t>zahrnuje nákladové položky související s </a:t>
            </a:r>
            <a:r>
              <a:rPr lang="cs-CZ" dirty="0" smtClean="0"/>
              <a:t>řízením </a:t>
            </a:r>
            <a:r>
              <a:rPr lang="cs-CZ" dirty="0"/>
              <a:t>a obsluhou výroby, které nelze stanovit </a:t>
            </a:r>
            <a:r>
              <a:rPr lang="cs-CZ" dirty="0" smtClean="0"/>
              <a:t>přímo </a:t>
            </a:r>
            <a:r>
              <a:rPr lang="cs-CZ" dirty="0"/>
              <a:t>na </a:t>
            </a:r>
            <a:r>
              <a:rPr lang="cs-CZ" dirty="0" smtClean="0"/>
              <a:t>kalkulační </a:t>
            </a:r>
            <a:r>
              <a:rPr lang="cs-CZ" dirty="0"/>
              <a:t>jednici.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Patří </a:t>
            </a:r>
            <a:r>
              <a:rPr lang="cs-CZ" dirty="0"/>
              <a:t>sem </a:t>
            </a:r>
            <a:r>
              <a:rPr lang="cs-CZ" dirty="0" smtClean="0"/>
              <a:t>především </a:t>
            </a:r>
            <a:r>
              <a:rPr lang="cs-CZ" dirty="0"/>
              <a:t>režijní mzdy (ve strojové </a:t>
            </a:r>
            <a:r>
              <a:rPr lang="cs-CZ" dirty="0" smtClean="0"/>
              <a:t>výrobě </a:t>
            </a:r>
            <a:r>
              <a:rPr lang="cs-CZ" dirty="0"/>
              <a:t>až 80 % mezd), </a:t>
            </a:r>
            <a:r>
              <a:rPr lang="cs-CZ" dirty="0" smtClean="0"/>
              <a:t>opotřebení nástrojů, </a:t>
            </a:r>
            <a:r>
              <a:rPr lang="cs-CZ" dirty="0"/>
              <a:t>odpisy hmotného </a:t>
            </a:r>
            <a:r>
              <a:rPr lang="cs-CZ" dirty="0" smtClean="0"/>
              <a:t>investičního </a:t>
            </a:r>
            <a:r>
              <a:rPr lang="cs-CZ" dirty="0"/>
              <a:t>majetku, </a:t>
            </a:r>
            <a:r>
              <a:rPr lang="cs-CZ" dirty="0" smtClean="0"/>
              <a:t>spotřeba </a:t>
            </a:r>
            <a:r>
              <a:rPr lang="cs-CZ" dirty="0"/>
              <a:t>energie, náklady na opravy, náklady na technický rozvoj, režijní materiál. 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11/35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1405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Do položky </a:t>
            </a:r>
            <a:r>
              <a:rPr lang="cs-CZ" b="1" dirty="0" smtClean="0"/>
              <a:t>správní režie </a:t>
            </a:r>
            <a:r>
              <a:rPr lang="cs-CZ" dirty="0" smtClean="0"/>
              <a:t>patří </a:t>
            </a:r>
            <a:r>
              <a:rPr lang="cs-CZ" dirty="0"/>
              <a:t>nákladové položky související s </a:t>
            </a:r>
            <a:r>
              <a:rPr lang="cs-CZ" dirty="0" smtClean="0"/>
              <a:t>řízením </a:t>
            </a:r>
            <a:r>
              <a:rPr lang="cs-CZ" dirty="0"/>
              <a:t>podniku, závodu nebo obdobného </a:t>
            </a:r>
            <a:r>
              <a:rPr lang="cs-CZ" dirty="0" smtClean="0"/>
              <a:t>organizačního </a:t>
            </a:r>
            <a:r>
              <a:rPr lang="cs-CZ" dirty="0"/>
              <a:t>útvaru jako celku; </a:t>
            </a:r>
            <a:r>
              <a:rPr lang="cs-CZ" dirty="0" smtClean="0"/>
              <a:t>příkladem </a:t>
            </a:r>
            <a:r>
              <a:rPr lang="cs-CZ" dirty="0"/>
              <a:t>jsou odpisy správních budov, platy </a:t>
            </a:r>
            <a:r>
              <a:rPr lang="cs-CZ" dirty="0" smtClean="0"/>
              <a:t>řídicích pracovníků, </a:t>
            </a:r>
            <a:r>
              <a:rPr lang="cs-CZ" dirty="0"/>
              <a:t>poštovné a telefonní poplatky, </a:t>
            </a:r>
            <a:r>
              <a:rPr lang="cs-CZ" dirty="0" smtClean="0"/>
              <a:t>pojištění </a:t>
            </a:r>
            <a:r>
              <a:rPr lang="cs-CZ" dirty="0"/>
              <a:t>aj.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12/35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0157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Odbytové náklady </a:t>
            </a:r>
            <a:r>
              <a:rPr lang="cs-CZ" dirty="0"/>
              <a:t>shrnují náklady spojené s odbytovou </a:t>
            </a:r>
            <a:r>
              <a:rPr lang="cs-CZ" dirty="0" smtClean="0"/>
              <a:t>činností, </a:t>
            </a:r>
            <a:r>
              <a:rPr lang="cs-CZ" dirty="0"/>
              <a:t>jako jsou náklady na skladování, propagaci, prodej a expedici výrobku.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13/35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6649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Vzhledem k tomu, že </a:t>
            </a:r>
            <a:r>
              <a:rPr lang="cs-CZ" b="1" dirty="0" smtClean="0"/>
              <a:t>režijní náklady představují značnou část </a:t>
            </a:r>
            <a:r>
              <a:rPr lang="cs-CZ" b="1" dirty="0"/>
              <a:t>celkových </a:t>
            </a:r>
            <a:r>
              <a:rPr lang="cs-CZ" b="1" dirty="0" smtClean="0"/>
              <a:t>nákladů </a:t>
            </a:r>
            <a:r>
              <a:rPr lang="cs-CZ" dirty="0"/>
              <a:t>(v </a:t>
            </a:r>
            <a:r>
              <a:rPr lang="cs-CZ" dirty="0" smtClean="0"/>
              <a:t>některých </a:t>
            </a:r>
            <a:r>
              <a:rPr lang="cs-CZ" dirty="0"/>
              <a:t>podnicích dokonce </a:t>
            </a:r>
            <a:r>
              <a:rPr lang="cs-CZ" dirty="0" smtClean="0"/>
              <a:t>převažující část) </a:t>
            </a:r>
            <a:r>
              <a:rPr lang="cs-CZ" dirty="0"/>
              <a:t>a jejich velikost neustále roste, je </a:t>
            </a:r>
            <a:r>
              <a:rPr lang="cs-CZ" dirty="0" smtClean="0"/>
              <a:t>třeba řídit </a:t>
            </a:r>
            <a:r>
              <a:rPr lang="cs-CZ" dirty="0"/>
              <a:t>jejich vývoj a stanovit úkoly v jejich snižování.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Nejde </a:t>
            </a:r>
            <a:r>
              <a:rPr lang="cs-CZ" dirty="0"/>
              <a:t>však o jakékoli snižování (</a:t>
            </a:r>
            <a:r>
              <a:rPr lang="cs-CZ" dirty="0" smtClean="0"/>
              <a:t>např. </a:t>
            </a:r>
            <a:r>
              <a:rPr lang="cs-CZ" dirty="0"/>
              <a:t>zanedbáváním oprav </a:t>
            </a:r>
            <a:r>
              <a:rPr lang="cs-CZ" dirty="0" smtClean="0"/>
              <a:t>strojů), </a:t>
            </a:r>
            <a:r>
              <a:rPr lang="cs-CZ" dirty="0"/>
              <a:t>ale vždy ve vztahu k </a:t>
            </a:r>
            <a:r>
              <a:rPr lang="cs-CZ" dirty="0" smtClean="0"/>
              <a:t>výsledkům </a:t>
            </a:r>
            <a:r>
              <a:rPr lang="cs-CZ" dirty="0"/>
              <a:t>výroby. Režijní náklady jsou jedním z hlavních </a:t>
            </a:r>
            <a:r>
              <a:rPr lang="cs-CZ" dirty="0" smtClean="0"/>
              <a:t>zdrojů </a:t>
            </a:r>
            <a:r>
              <a:rPr lang="cs-CZ" dirty="0"/>
              <a:t>ke snižování celkových </a:t>
            </a:r>
            <a:r>
              <a:rPr lang="cs-CZ" dirty="0" smtClean="0"/>
              <a:t>nákladů </a:t>
            </a:r>
            <a:r>
              <a:rPr lang="cs-CZ" dirty="0"/>
              <a:t>a tím vedou k </a:t>
            </a:r>
            <a:r>
              <a:rPr lang="cs-CZ" dirty="0" smtClean="0"/>
              <a:t>růstu </a:t>
            </a:r>
            <a:r>
              <a:rPr lang="cs-CZ" dirty="0"/>
              <a:t>hospodárnosti. 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14/35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852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Jejich </a:t>
            </a:r>
            <a:r>
              <a:rPr lang="cs-CZ" dirty="0" smtClean="0"/>
              <a:t>řízení </a:t>
            </a:r>
            <a:r>
              <a:rPr lang="cs-CZ" dirty="0"/>
              <a:t>by </a:t>
            </a:r>
            <a:r>
              <a:rPr lang="cs-CZ" dirty="0" smtClean="0"/>
              <a:t>mělo </a:t>
            </a:r>
            <a:r>
              <a:rPr lang="cs-CZ" dirty="0"/>
              <a:t>zahrnovat: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stanovení </a:t>
            </a:r>
            <a:r>
              <a:rPr lang="cs-CZ" dirty="0"/>
              <a:t>cíle (úkolu) ve snižování,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evidenci</a:t>
            </a:r>
            <a:r>
              <a:rPr lang="cs-CZ" dirty="0"/>
              <a:t>, kontrolu a vyhodnocování </a:t>
            </a:r>
            <a:r>
              <a:rPr lang="cs-CZ" dirty="0" smtClean="0"/>
              <a:t>skutečných </a:t>
            </a:r>
            <a:r>
              <a:rPr lang="cs-CZ" dirty="0"/>
              <a:t>režijních </a:t>
            </a:r>
            <a:r>
              <a:rPr lang="cs-CZ" dirty="0" smtClean="0"/>
              <a:t>nákladů,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systém </a:t>
            </a:r>
            <a:r>
              <a:rPr lang="cs-CZ" dirty="0"/>
              <a:t>hmotné zainteresovanosti.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15/35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0810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 praktické </a:t>
            </a:r>
            <a:r>
              <a:rPr lang="cs-CZ" dirty="0" smtClean="0"/>
              <a:t>řízení </a:t>
            </a:r>
            <a:r>
              <a:rPr lang="cs-CZ" dirty="0"/>
              <a:t>režijních </a:t>
            </a:r>
            <a:r>
              <a:rPr lang="cs-CZ" dirty="0" smtClean="0"/>
              <a:t>nákladů </a:t>
            </a:r>
            <a:r>
              <a:rPr lang="cs-CZ" dirty="0"/>
              <a:t>je nutné je </a:t>
            </a:r>
            <a:r>
              <a:rPr lang="cs-CZ" dirty="0" smtClean="0"/>
              <a:t>členit </a:t>
            </a:r>
            <a:r>
              <a:rPr lang="cs-CZ" dirty="0"/>
              <a:t>do </a:t>
            </a:r>
            <a:r>
              <a:rPr lang="cs-CZ" dirty="0" smtClean="0"/>
              <a:t>podrobnějších </a:t>
            </a:r>
            <a:r>
              <a:rPr lang="cs-CZ" dirty="0"/>
              <a:t>položek; hloubka </a:t>
            </a:r>
            <a:r>
              <a:rPr lang="cs-CZ" dirty="0" smtClean="0"/>
              <a:t>členění </a:t>
            </a:r>
            <a:r>
              <a:rPr lang="cs-CZ" dirty="0"/>
              <a:t>závisí na typu výroby, použité technologii, organizaci vnitropodnikových </a:t>
            </a:r>
            <a:r>
              <a:rPr lang="cs-CZ" dirty="0" smtClean="0"/>
              <a:t>útvarů.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Lze </a:t>
            </a:r>
            <a:r>
              <a:rPr lang="cs-CZ" dirty="0"/>
              <a:t>je </a:t>
            </a:r>
            <a:r>
              <a:rPr lang="cs-CZ" dirty="0" smtClean="0"/>
              <a:t>členit </a:t>
            </a:r>
            <a:r>
              <a:rPr lang="cs-CZ" dirty="0"/>
              <a:t>z hlediska druhového (to </a:t>
            </a:r>
            <a:r>
              <a:rPr lang="cs-CZ" dirty="0" smtClean="0"/>
              <a:t>převládá), účelového </a:t>
            </a:r>
            <a:r>
              <a:rPr lang="cs-CZ" dirty="0"/>
              <a:t>nebo kombinovat </a:t>
            </a:r>
            <a:r>
              <a:rPr lang="cs-CZ" dirty="0" smtClean="0"/>
              <a:t>obě členění.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Lze </a:t>
            </a:r>
            <a:r>
              <a:rPr lang="cs-CZ" dirty="0"/>
              <a:t>je </a:t>
            </a:r>
            <a:r>
              <a:rPr lang="cs-CZ" dirty="0" smtClean="0"/>
              <a:t>členit </a:t>
            </a:r>
            <a:r>
              <a:rPr lang="cs-CZ" dirty="0"/>
              <a:t>i na náklady </a:t>
            </a:r>
            <a:r>
              <a:rPr lang="cs-CZ" dirty="0" smtClean="0"/>
              <a:t>střediskem </a:t>
            </a:r>
            <a:r>
              <a:rPr lang="cs-CZ" dirty="0"/>
              <a:t>ovlivnitelné a neovlivnitelné, nebo náklady fixní a variabilní.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16/35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877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Základním nástrojem </a:t>
            </a:r>
            <a:r>
              <a:rPr lang="cs-CZ" dirty="0" smtClean="0"/>
              <a:t>řízení </a:t>
            </a:r>
            <a:r>
              <a:rPr lang="cs-CZ" dirty="0"/>
              <a:t>režijních </a:t>
            </a:r>
            <a:r>
              <a:rPr lang="cs-CZ" dirty="0" smtClean="0"/>
              <a:t>nákladů </a:t>
            </a:r>
            <a:r>
              <a:rPr lang="cs-CZ" dirty="0"/>
              <a:t>jsou </a:t>
            </a:r>
            <a:r>
              <a:rPr lang="cs-CZ" b="1" dirty="0" smtClean="0"/>
              <a:t>rozpočty</a:t>
            </a:r>
            <a:r>
              <a:rPr lang="cs-CZ" dirty="0" smtClean="0"/>
              <a:t>, </a:t>
            </a:r>
            <a:r>
              <a:rPr lang="cs-CZ" dirty="0"/>
              <a:t>základem pro </a:t>
            </a:r>
            <a:r>
              <a:rPr lang="cs-CZ" dirty="0" smtClean="0"/>
              <a:t>rozpočtování </a:t>
            </a:r>
            <a:r>
              <a:rPr lang="cs-CZ" dirty="0"/>
              <a:t>jsou normy a </a:t>
            </a:r>
            <a:r>
              <a:rPr lang="cs-CZ" b="1" dirty="0"/>
              <a:t>limity </a:t>
            </a:r>
            <a:r>
              <a:rPr lang="cs-CZ" b="1" dirty="0" smtClean="0"/>
              <a:t>nákladů</a:t>
            </a:r>
            <a:r>
              <a:rPr lang="cs-CZ" dirty="0" smtClean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Základními </a:t>
            </a:r>
            <a:r>
              <a:rPr lang="cs-CZ" dirty="0"/>
              <a:t>útvary, za které se </a:t>
            </a:r>
            <a:r>
              <a:rPr lang="cs-CZ" dirty="0" smtClean="0"/>
              <a:t>rozpočty </a:t>
            </a:r>
            <a:r>
              <a:rPr lang="cs-CZ" dirty="0"/>
              <a:t>sestavují a kontroluje se jejich </a:t>
            </a:r>
            <a:r>
              <a:rPr lang="cs-CZ" dirty="0" smtClean="0"/>
              <a:t>plnění, </a:t>
            </a:r>
            <a:r>
              <a:rPr lang="cs-CZ" dirty="0"/>
              <a:t>jsou </a:t>
            </a:r>
            <a:r>
              <a:rPr lang="cs-CZ" dirty="0" smtClean="0"/>
              <a:t>hospodářská popř. </a:t>
            </a:r>
            <a:r>
              <a:rPr lang="cs-CZ" dirty="0"/>
              <a:t>nákladová </a:t>
            </a:r>
            <a:r>
              <a:rPr lang="cs-CZ" dirty="0" smtClean="0"/>
              <a:t>střediska.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17/35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7072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Způsob </a:t>
            </a:r>
            <a:r>
              <a:rPr lang="cs-CZ" dirty="0"/>
              <a:t>stanovení vlastních </a:t>
            </a:r>
            <a:r>
              <a:rPr lang="cs-CZ" dirty="0" smtClean="0"/>
              <a:t>nákladů </a:t>
            </a:r>
            <a:r>
              <a:rPr lang="cs-CZ" dirty="0"/>
              <a:t>na </a:t>
            </a:r>
            <a:r>
              <a:rPr lang="cs-CZ" dirty="0" smtClean="0"/>
              <a:t>kalkulační jednici: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Přímé </a:t>
            </a:r>
            <a:r>
              <a:rPr lang="cs-CZ" dirty="0"/>
              <a:t>náklady se v operativních a plánovaných kalkulacích stanoví </a:t>
            </a:r>
            <a:r>
              <a:rPr lang="cs-CZ" dirty="0" smtClean="0"/>
              <a:t>přímo </a:t>
            </a:r>
            <a:r>
              <a:rPr lang="cs-CZ" dirty="0"/>
              <a:t>na </a:t>
            </a:r>
            <a:r>
              <a:rPr lang="cs-CZ" dirty="0" smtClean="0"/>
              <a:t>kalkulační </a:t>
            </a:r>
            <a:r>
              <a:rPr lang="cs-CZ" dirty="0"/>
              <a:t>jednici podle norem </a:t>
            </a:r>
            <a:r>
              <a:rPr lang="cs-CZ" dirty="0" smtClean="0"/>
              <a:t>spotřeby </a:t>
            </a:r>
            <a:r>
              <a:rPr lang="cs-CZ" dirty="0"/>
              <a:t>materiálu a práce; ve výsledných kalkulacích ve výši </a:t>
            </a:r>
            <a:r>
              <a:rPr lang="cs-CZ" dirty="0" smtClean="0"/>
              <a:t>skutečné spotřeby </a:t>
            </a:r>
            <a:r>
              <a:rPr lang="cs-CZ" dirty="0"/>
              <a:t>podle </a:t>
            </a:r>
            <a:r>
              <a:rPr lang="cs-CZ" dirty="0" smtClean="0"/>
              <a:t>údajů účetnictví, </a:t>
            </a:r>
            <a:r>
              <a:rPr lang="cs-CZ" dirty="0"/>
              <a:t>operativní evidence apod.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U </a:t>
            </a:r>
            <a:r>
              <a:rPr lang="cs-CZ" dirty="0"/>
              <a:t>výsledných kalkulací se nejprve zjišťují náklady a jejich složky na </a:t>
            </a:r>
            <a:r>
              <a:rPr lang="cs-CZ" dirty="0" smtClean="0"/>
              <a:t>skutečný </a:t>
            </a:r>
            <a:r>
              <a:rPr lang="cs-CZ" dirty="0"/>
              <a:t>objem výroby (pokud nejde o výrobu 1 kusu); </a:t>
            </a:r>
            <a:r>
              <a:rPr lang="cs-CZ" dirty="0" smtClean="0"/>
              <a:t>zjištěné </a:t>
            </a:r>
            <a:r>
              <a:rPr lang="cs-CZ" dirty="0"/>
              <a:t>náklady a jejich složky se pak </a:t>
            </a:r>
            <a:r>
              <a:rPr lang="cs-CZ" dirty="0" smtClean="0"/>
              <a:t>dělí počtem </a:t>
            </a:r>
            <a:r>
              <a:rPr lang="cs-CZ" dirty="0"/>
              <a:t>jednotek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18/35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049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Režijní náklady </a:t>
            </a:r>
            <a:r>
              <a:rPr lang="cs-CZ" dirty="0"/>
              <a:t>se v operativní nebo plánové kalkulaci stanoví na </a:t>
            </a:r>
            <a:r>
              <a:rPr lang="cs-CZ" dirty="0" smtClean="0"/>
              <a:t>kalkulační </a:t>
            </a:r>
            <a:r>
              <a:rPr lang="cs-CZ" dirty="0"/>
              <a:t>jednici </a:t>
            </a:r>
            <a:r>
              <a:rPr lang="cs-CZ" b="1" dirty="0" smtClean="0"/>
              <a:t>zúčtovací (režijní</a:t>
            </a:r>
            <a:r>
              <a:rPr lang="cs-CZ" b="1" dirty="0"/>
              <a:t>) </a:t>
            </a:r>
            <a:r>
              <a:rPr lang="cs-CZ" b="1" dirty="0" smtClean="0"/>
              <a:t>přirážkou</a:t>
            </a:r>
            <a:r>
              <a:rPr lang="cs-CZ" dirty="0" smtClean="0"/>
              <a:t>, </a:t>
            </a:r>
            <a:r>
              <a:rPr lang="cs-CZ" dirty="0"/>
              <a:t>což je v procentech </a:t>
            </a:r>
            <a:r>
              <a:rPr lang="cs-CZ" dirty="0" smtClean="0"/>
              <a:t>vyjádřený poměr </a:t>
            </a:r>
            <a:r>
              <a:rPr lang="cs-CZ" dirty="0"/>
              <a:t>režijních </a:t>
            </a:r>
            <a:r>
              <a:rPr lang="cs-CZ" dirty="0" smtClean="0"/>
              <a:t>nákladů </a:t>
            </a:r>
            <a:r>
              <a:rPr lang="cs-CZ" dirty="0"/>
              <a:t>ke zvolené </a:t>
            </a:r>
            <a:r>
              <a:rPr lang="cs-CZ" dirty="0" smtClean="0"/>
              <a:t>peněžní </a:t>
            </a:r>
            <a:r>
              <a:rPr lang="cs-CZ" dirty="0"/>
              <a:t>rozvrhové </a:t>
            </a:r>
            <a:r>
              <a:rPr lang="cs-CZ" dirty="0" smtClean="0"/>
              <a:t>základní, </a:t>
            </a:r>
            <a:r>
              <a:rPr lang="cs-CZ" dirty="0"/>
              <a:t>nebo </a:t>
            </a:r>
            <a:r>
              <a:rPr lang="cs-CZ" b="1" dirty="0" smtClean="0"/>
              <a:t>zúčtovací (režijní</a:t>
            </a:r>
            <a:r>
              <a:rPr lang="cs-CZ" b="1" dirty="0"/>
              <a:t>) sazbou</a:t>
            </a:r>
            <a:r>
              <a:rPr lang="cs-CZ" dirty="0"/>
              <a:t>, což je podíl režijních </a:t>
            </a:r>
            <a:r>
              <a:rPr lang="cs-CZ" dirty="0" smtClean="0"/>
              <a:t>nákladů připadající </a:t>
            </a:r>
            <a:r>
              <a:rPr lang="cs-CZ" dirty="0"/>
              <a:t>na jednotku naturální rozvrhové základny. Ve výsledné kalkulaci se rozvrhuje </a:t>
            </a:r>
            <a:r>
              <a:rPr lang="cs-CZ" dirty="0" smtClean="0"/>
              <a:t>skutečná </a:t>
            </a:r>
            <a:r>
              <a:rPr lang="cs-CZ" dirty="0"/>
              <a:t>výše režijních </a:t>
            </a:r>
            <a:r>
              <a:rPr lang="cs-CZ" dirty="0" smtClean="0"/>
              <a:t>nákladů.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19/35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8712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Jednotlivé složky </a:t>
            </a:r>
            <a:r>
              <a:rPr lang="cs-CZ" dirty="0" smtClean="0"/>
              <a:t>nákladů </a:t>
            </a:r>
            <a:r>
              <a:rPr lang="cs-CZ" dirty="0"/>
              <a:t>se </a:t>
            </a:r>
            <a:r>
              <a:rPr lang="cs-CZ" dirty="0" smtClean="0"/>
              <a:t>vyčíslují </a:t>
            </a:r>
            <a:r>
              <a:rPr lang="cs-CZ" dirty="0"/>
              <a:t>v </a:t>
            </a:r>
            <a:r>
              <a:rPr lang="cs-CZ" dirty="0" smtClean="0"/>
              <a:t>kalkulačních </a:t>
            </a:r>
            <a:r>
              <a:rPr lang="cs-CZ" dirty="0"/>
              <a:t>položkách.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Doporučené kalkulační </a:t>
            </a:r>
            <a:r>
              <a:rPr lang="cs-CZ" dirty="0"/>
              <a:t>položky obsahuje všeobecný </a:t>
            </a:r>
            <a:r>
              <a:rPr lang="cs-CZ" b="1" dirty="0" smtClean="0"/>
              <a:t>kalkulační vzorec</a:t>
            </a:r>
            <a:r>
              <a:rPr lang="cs-CZ" dirty="0"/>
              <a:t>, který – i když </a:t>
            </a:r>
            <a:r>
              <a:rPr lang="cs-CZ" b="1" dirty="0"/>
              <a:t>není závazný </a:t>
            </a:r>
            <a:r>
              <a:rPr lang="cs-CZ" dirty="0"/>
              <a:t>a jeho struktura je </a:t>
            </a:r>
            <a:r>
              <a:rPr lang="cs-CZ" dirty="0" smtClean="0"/>
              <a:t>věcí </a:t>
            </a:r>
            <a:r>
              <a:rPr lang="cs-CZ" dirty="0"/>
              <a:t>podnikatelského subjektu – je používán </a:t>
            </a:r>
            <a:r>
              <a:rPr lang="cs-CZ" dirty="0" smtClean="0"/>
              <a:t>většinou podniků </a:t>
            </a:r>
            <a:r>
              <a:rPr lang="cs-CZ" dirty="0"/>
              <a:t>v </a:t>
            </a:r>
            <a:r>
              <a:rPr lang="cs-CZ" dirty="0" smtClean="0"/>
              <a:t>České </a:t>
            </a:r>
            <a:r>
              <a:rPr lang="cs-CZ" dirty="0"/>
              <a:t>republice.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2/35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Základnou pro </a:t>
            </a:r>
            <a:r>
              <a:rPr lang="cs-CZ" b="1" dirty="0" smtClean="0"/>
              <a:t>rozvrhování režijních nákladů </a:t>
            </a:r>
            <a:r>
              <a:rPr lang="cs-CZ" dirty="0"/>
              <a:t>bývají </a:t>
            </a:r>
            <a:r>
              <a:rPr lang="cs-CZ" dirty="0" smtClean="0"/>
              <a:t>veličiny peněžní </a:t>
            </a:r>
            <a:r>
              <a:rPr lang="cs-CZ" dirty="0"/>
              <a:t>(</a:t>
            </a:r>
            <a:r>
              <a:rPr lang="cs-CZ" dirty="0" smtClean="0"/>
              <a:t>např. přímé </a:t>
            </a:r>
            <a:r>
              <a:rPr lang="cs-CZ" dirty="0"/>
              <a:t>mzdy, </a:t>
            </a:r>
            <a:r>
              <a:rPr lang="cs-CZ" dirty="0" smtClean="0"/>
              <a:t>přímý </a:t>
            </a:r>
            <a:r>
              <a:rPr lang="cs-CZ" dirty="0"/>
              <a:t>materiál, celkové </a:t>
            </a:r>
            <a:r>
              <a:rPr lang="cs-CZ" dirty="0" smtClean="0"/>
              <a:t>přímé </a:t>
            </a:r>
            <a:r>
              <a:rPr lang="cs-CZ" dirty="0"/>
              <a:t>náklady, zpracovací náklady11) nebo naturální (</a:t>
            </a:r>
            <a:r>
              <a:rPr lang="cs-CZ" dirty="0" smtClean="0"/>
              <a:t>např. počet kusů </a:t>
            </a:r>
            <a:r>
              <a:rPr lang="cs-CZ" dirty="0"/>
              <a:t>výrobku, normohodiny nebo strojové hodiny, hmotnost výrobku, </a:t>
            </a:r>
            <a:r>
              <a:rPr lang="cs-CZ" dirty="0" smtClean="0"/>
              <a:t>spotřeby </a:t>
            </a:r>
            <a:r>
              <a:rPr lang="cs-CZ" dirty="0"/>
              <a:t>elektrické energie v kWh aj.).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Ve střediscích </a:t>
            </a:r>
            <a:r>
              <a:rPr lang="cs-CZ" dirty="0"/>
              <a:t>nevýrobních </a:t>
            </a:r>
            <a:r>
              <a:rPr lang="cs-CZ" dirty="0" smtClean="0"/>
              <a:t>můžeme </a:t>
            </a:r>
            <a:r>
              <a:rPr lang="cs-CZ" dirty="0"/>
              <a:t>použít </a:t>
            </a:r>
            <a:r>
              <a:rPr lang="cs-CZ" dirty="0" smtClean="0"/>
              <a:t>počet vyřízených </a:t>
            </a:r>
            <a:r>
              <a:rPr lang="cs-CZ" dirty="0"/>
              <a:t>zakázek </a:t>
            </a:r>
            <a:r>
              <a:rPr lang="cs-CZ" dirty="0" smtClean="0"/>
              <a:t>(středisko </a:t>
            </a:r>
            <a:r>
              <a:rPr lang="cs-CZ" dirty="0"/>
              <a:t>prodeje), množství zpracovaných dat </a:t>
            </a:r>
            <a:r>
              <a:rPr lang="cs-CZ" dirty="0" smtClean="0"/>
              <a:t>(výpočetní středisko), počet </a:t>
            </a:r>
            <a:r>
              <a:rPr lang="cs-CZ" dirty="0"/>
              <a:t>vyexpedovaných </a:t>
            </a:r>
            <a:r>
              <a:rPr lang="cs-CZ" dirty="0" smtClean="0"/>
              <a:t>výrobků (středisko </a:t>
            </a:r>
            <a:r>
              <a:rPr lang="cs-CZ" dirty="0"/>
              <a:t>expedice apod.).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20/35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3254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Základna pro rozvrhování režijních </a:t>
            </a:r>
            <a:r>
              <a:rPr lang="cs-CZ" dirty="0" smtClean="0"/>
              <a:t>nákladů </a:t>
            </a:r>
            <a:r>
              <a:rPr lang="cs-CZ" dirty="0"/>
              <a:t>by </a:t>
            </a:r>
            <a:r>
              <a:rPr lang="cs-CZ" dirty="0" smtClean="0"/>
              <a:t>měla </a:t>
            </a:r>
            <a:r>
              <a:rPr lang="cs-CZ" dirty="0"/>
              <a:t>být zvolena tak, aby: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režijní </a:t>
            </a:r>
            <a:r>
              <a:rPr lang="cs-CZ" dirty="0"/>
              <a:t>náklady k ní byly v maximální </a:t>
            </a:r>
            <a:r>
              <a:rPr lang="cs-CZ" dirty="0" smtClean="0"/>
              <a:t>míře </a:t>
            </a:r>
            <a:r>
              <a:rPr lang="cs-CZ" dirty="0"/>
              <a:t>v </a:t>
            </a:r>
            <a:r>
              <a:rPr lang="cs-CZ" dirty="0" smtClean="0"/>
              <a:t>příčinné </a:t>
            </a:r>
            <a:r>
              <a:rPr lang="cs-CZ" dirty="0"/>
              <a:t>závislosti z hlediska jejich celkových </a:t>
            </a:r>
            <a:r>
              <a:rPr lang="cs-CZ" dirty="0" smtClean="0"/>
              <a:t>změn </a:t>
            </a:r>
            <a:r>
              <a:rPr lang="cs-CZ" dirty="0"/>
              <a:t>(</a:t>
            </a:r>
            <a:r>
              <a:rPr lang="cs-CZ" dirty="0" smtClean="0"/>
              <a:t>např. </a:t>
            </a:r>
            <a:r>
              <a:rPr lang="cs-CZ" dirty="0"/>
              <a:t>materiálová režie je závislá na objemu </a:t>
            </a:r>
            <a:r>
              <a:rPr lang="cs-CZ" dirty="0" smtClean="0"/>
              <a:t>spotřeby </a:t>
            </a:r>
            <a:r>
              <a:rPr lang="cs-CZ" dirty="0"/>
              <a:t>surovin a </a:t>
            </a:r>
            <a:r>
              <a:rPr lang="cs-CZ" dirty="0" smtClean="0"/>
              <a:t>materiálů);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tvořila </a:t>
            </a:r>
            <a:r>
              <a:rPr lang="cs-CZ" dirty="0"/>
              <a:t>podstatný podíl ve </a:t>
            </a:r>
            <a:r>
              <a:rPr lang="cs-CZ" dirty="0" smtClean="0"/>
              <a:t>struktuře nákladů </a:t>
            </a:r>
            <a:r>
              <a:rPr lang="cs-CZ" dirty="0"/>
              <a:t>(</a:t>
            </a:r>
            <a:r>
              <a:rPr lang="cs-CZ" dirty="0" smtClean="0"/>
              <a:t>např. </a:t>
            </a:r>
            <a:r>
              <a:rPr lang="cs-CZ" dirty="0"/>
              <a:t>v mechanizovaných a automatizovaných výrobách </a:t>
            </a:r>
            <a:r>
              <a:rPr lang="cs-CZ" dirty="0" smtClean="0"/>
              <a:t>tvoří </a:t>
            </a:r>
            <a:r>
              <a:rPr lang="cs-CZ" dirty="0"/>
              <a:t>výrobní mzdy nepatrný podíl z celkových </a:t>
            </a:r>
            <a:r>
              <a:rPr lang="cs-CZ" dirty="0" smtClean="0"/>
              <a:t>nákladů </a:t>
            </a:r>
            <a:r>
              <a:rPr lang="cs-CZ" dirty="0"/>
              <a:t>a jako rozvrhová základna pro režijní náklady jako celek by </a:t>
            </a:r>
            <a:r>
              <a:rPr lang="cs-CZ" dirty="0" smtClean="0"/>
              <a:t>neměly </a:t>
            </a:r>
            <a:r>
              <a:rPr lang="cs-CZ" dirty="0"/>
              <a:t>být použity);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byla dostateční </a:t>
            </a:r>
            <a:r>
              <a:rPr lang="cs-CZ" dirty="0"/>
              <a:t>velká, stálá a snadno zjistitelná.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21/35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663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Jako rozvrhových základen se </a:t>
            </a:r>
            <a:r>
              <a:rPr lang="cs-CZ" dirty="0" smtClean="0"/>
              <a:t>doporučuje </a:t>
            </a:r>
            <a:r>
              <a:rPr lang="cs-CZ" dirty="0"/>
              <a:t>používat</a:t>
            </a:r>
            <a:r>
              <a:rPr lang="cs-CZ" dirty="0" smtClean="0"/>
              <a:t>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naturálních </a:t>
            </a:r>
            <a:r>
              <a:rPr lang="cs-CZ" b="1" dirty="0" smtClean="0"/>
              <a:t>ukazatelů </a:t>
            </a:r>
            <a:r>
              <a:rPr lang="cs-CZ" dirty="0"/>
              <a:t>(kg, t, kWh, </a:t>
            </a:r>
            <a:r>
              <a:rPr lang="cs-CZ" dirty="0" err="1"/>
              <a:t>tkm</a:t>
            </a:r>
            <a:r>
              <a:rPr lang="cs-CZ" dirty="0"/>
              <a:t>, m2, m3, l, hl, pracovní hodiny, normohodiny, strojové hodiny) a </a:t>
            </a:r>
            <a:r>
              <a:rPr lang="cs-CZ" dirty="0" smtClean="0"/>
              <a:t>zúčtovací </a:t>
            </a:r>
            <a:r>
              <a:rPr lang="cs-CZ" dirty="0"/>
              <a:t>sazbu stanovit </a:t>
            </a:r>
            <a:r>
              <a:rPr lang="cs-CZ" dirty="0" smtClean="0"/>
              <a:t>peněžní částkou </a:t>
            </a:r>
            <a:r>
              <a:rPr lang="cs-CZ" dirty="0"/>
              <a:t>na jednotku </a:t>
            </a:r>
            <a:r>
              <a:rPr lang="cs-CZ" dirty="0" smtClean="0"/>
              <a:t>těchto ukazatelů </a:t>
            </a:r>
            <a:r>
              <a:rPr lang="cs-CZ" dirty="0"/>
              <a:t>(</a:t>
            </a:r>
            <a:r>
              <a:rPr lang="cs-CZ" dirty="0" smtClean="0"/>
              <a:t>např. </a:t>
            </a:r>
            <a:r>
              <a:rPr lang="cs-CZ" dirty="0"/>
              <a:t>odpisy stroje na 1 strojovou hodinu;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 smtClean="0"/>
              <a:t>více </a:t>
            </a:r>
            <a:r>
              <a:rPr lang="cs-CZ" b="1" dirty="0"/>
              <a:t>rozvrhových základen</a:t>
            </a:r>
            <a:r>
              <a:rPr lang="cs-CZ" dirty="0"/>
              <a:t> (</a:t>
            </a:r>
            <a:r>
              <a:rPr lang="cs-CZ" dirty="0" smtClean="0"/>
              <a:t>např. </a:t>
            </a:r>
            <a:r>
              <a:rPr lang="cs-CZ" dirty="0"/>
              <a:t>pomocný materiál rozvrhovat z </a:t>
            </a:r>
            <a:r>
              <a:rPr lang="cs-CZ" dirty="0" smtClean="0"/>
              <a:t>větší části </a:t>
            </a:r>
            <a:r>
              <a:rPr lang="cs-CZ" dirty="0"/>
              <a:t>podle hmotnosti </a:t>
            </a:r>
            <a:r>
              <a:rPr lang="cs-CZ" dirty="0" smtClean="0"/>
              <a:t>výrobků, </a:t>
            </a:r>
            <a:r>
              <a:rPr lang="cs-CZ" dirty="0"/>
              <a:t>z menší </a:t>
            </a:r>
            <a:r>
              <a:rPr lang="cs-CZ" dirty="0" smtClean="0"/>
              <a:t>části </a:t>
            </a:r>
            <a:r>
              <a:rPr lang="cs-CZ" dirty="0"/>
              <a:t>podle jejich výrobního </a:t>
            </a:r>
            <a:r>
              <a:rPr lang="cs-CZ" dirty="0" smtClean="0"/>
              <a:t>času);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co </a:t>
            </a:r>
            <a:r>
              <a:rPr lang="cs-CZ" dirty="0"/>
              <a:t>nejvíce </a:t>
            </a:r>
            <a:r>
              <a:rPr lang="cs-CZ" b="1" dirty="0"/>
              <a:t>diferencovaných </a:t>
            </a:r>
            <a:r>
              <a:rPr lang="cs-CZ" b="1" dirty="0" smtClean="0"/>
              <a:t>zúčtovacích </a:t>
            </a:r>
            <a:r>
              <a:rPr lang="cs-CZ" b="1" dirty="0"/>
              <a:t>sazeb</a:t>
            </a:r>
            <a:r>
              <a:rPr lang="cs-CZ" dirty="0"/>
              <a:t> (sazeb podle </a:t>
            </a:r>
            <a:r>
              <a:rPr lang="cs-CZ" dirty="0" smtClean="0"/>
              <a:t>druhů strojů </a:t>
            </a:r>
            <a:r>
              <a:rPr lang="cs-CZ" dirty="0"/>
              <a:t>apod.);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dynamických </a:t>
            </a:r>
            <a:r>
              <a:rPr lang="cs-CZ" dirty="0"/>
              <a:t>kalkulací (viz dále kalkulaci </a:t>
            </a:r>
            <a:r>
              <a:rPr lang="cs-CZ" dirty="0" smtClean="0"/>
              <a:t>přirážkovou).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22/35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109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Metodou kalkulace rozumíme </a:t>
            </a:r>
            <a:r>
              <a:rPr lang="cs-CZ" dirty="0" smtClean="0"/>
              <a:t>způsob </a:t>
            </a:r>
            <a:r>
              <a:rPr lang="cs-CZ" dirty="0"/>
              <a:t>stanovení jednotlivých složek </a:t>
            </a:r>
            <a:r>
              <a:rPr lang="cs-CZ" dirty="0" smtClean="0"/>
              <a:t>nákladů </a:t>
            </a:r>
            <a:r>
              <a:rPr lang="cs-CZ" dirty="0"/>
              <a:t>na </a:t>
            </a:r>
            <a:r>
              <a:rPr lang="cs-CZ" dirty="0" smtClean="0"/>
              <a:t>kalkulační </a:t>
            </a:r>
            <a:r>
              <a:rPr lang="cs-CZ" dirty="0"/>
              <a:t>jednici.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Metody </a:t>
            </a:r>
            <a:r>
              <a:rPr lang="cs-CZ" dirty="0"/>
              <a:t>kalkulace závisí na </a:t>
            </a:r>
            <a:r>
              <a:rPr lang="cs-CZ" dirty="0" smtClean="0"/>
              <a:t>předmětu </a:t>
            </a:r>
            <a:r>
              <a:rPr lang="cs-CZ" dirty="0"/>
              <a:t>kalkulace, tj. na tom, co se kalkuluje (jednoduchý, složitý výrobek), na </a:t>
            </a:r>
            <a:r>
              <a:rPr lang="cs-CZ" dirty="0" smtClean="0"/>
              <a:t>způsobu přičítání nákladů výkonům </a:t>
            </a:r>
            <a:r>
              <a:rPr lang="cs-CZ" dirty="0"/>
              <a:t>(jak se </a:t>
            </a:r>
            <a:r>
              <a:rPr lang="cs-CZ" dirty="0" smtClean="0"/>
              <a:t>přiřazují </a:t>
            </a:r>
            <a:r>
              <a:rPr lang="cs-CZ" dirty="0"/>
              <a:t>náklady na </a:t>
            </a:r>
            <a:r>
              <a:rPr lang="cs-CZ" dirty="0" smtClean="0"/>
              <a:t>kalkulační </a:t>
            </a:r>
            <a:r>
              <a:rPr lang="cs-CZ" dirty="0"/>
              <a:t>jednici), na požadavcích kladených na strukturu a podrobnost </a:t>
            </a:r>
            <a:r>
              <a:rPr lang="cs-CZ" dirty="0" smtClean="0"/>
              <a:t>členění nákladů.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23/35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604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Tradičně se kalkulační metody člení takto:</a:t>
            </a:r>
            <a:endParaRPr lang="cs-CZ" b="1" dirty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Kalkulace dělením: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Prostá kalkulace dělením;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Stupňovitá (stupňovaná) kalkulace dělením;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Kalkulace dělením s poměrovými čísly;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Kalkulace přirážkové;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Kalkulace ve sdružené výrobě: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Zůstatková (odečítací) metoda;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err="1" smtClean="0"/>
              <a:t>Rozčítací</a:t>
            </a:r>
            <a:r>
              <a:rPr lang="cs-CZ" dirty="0" smtClean="0"/>
              <a:t> metoda;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Metoda kvantitativní výtěže;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Kalkulace rozdílové </a:t>
            </a:r>
            <a:r>
              <a:rPr lang="cs-CZ" dirty="0" smtClean="0"/>
              <a:t>(metoda standartních nákladů, metoda normovaná).</a:t>
            </a:r>
            <a:endParaRPr lang="cs-CZ" b="1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24/35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545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299576"/>
                <a:ext cx="8229600" cy="45259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lnSpcReduction="10000"/>
              </a:bodyPr>
              <a:lstStyle/>
              <a:p>
                <a:pPr marL="363538" lvl="1" indent="-344488">
                  <a:spcBef>
                    <a:spcPts val="0"/>
                  </a:spcBef>
                  <a:buSzPts val="3200"/>
                  <a:buChar char="•"/>
                </a:pPr>
                <a:r>
                  <a:rPr lang="cs-CZ" b="1" dirty="0" smtClean="0"/>
                  <a:t>Prostá kalkulace dělením:</a:t>
                </a:r>
              </a:p>
              <a:p>
                <a:pPr marL="363538" lvl="1" indent="-344488">
                  <a:spcBef>
                    <a:spcPts val="0"/>
                  </a:spcBef>
                  <a:buSzPts val="3200"/>
                  <a:buChar char="•"/>
                </a:pPr>
                <a:r>
                  <a:rPr lang="cs-CZ" dirty="0"/>
                  <a:t>Náklady na </a:t>
                </a:r>
                <a:r>
                  <a:rPr lang="cs-CZ" dirty="0" smtClean="0"/>
                  <a:t>kalkulační </a:t>
                </a:r>
                <a:r>
                  <a:rPr lang="cs-CZ" dirty="0"/>
                  <a:t>jednici n se zjišťují podle položek </a:t>
                </a:r>
                <a:r>
                  <a:rPr lang="cs-CZ" dirty="0" smtClean="0"/>
                  <a:t>kalkulačního </a:t>
                </a:r>
                <a:r>
                  <a:rPr lang="cs-CZ" dirty="0"/>
                  <a:t>vzorce </a:t>
                </a:r>
                <a:r>
                  <a:rPr lang="cs-CZ" dirty="0" smtClean="0"/>
                  <a:t>dělením </a:t>
                </a:r>
                <a:r>
                  <a:rPr lang="cs-CZ" dirty="0"/>
                  <a:t>úhrnných </a:t>
                </a:r>
                <a:r>
                  <a:rPr lang="cs-CZ" dirty="0" smtClean="0"/>
                  <a:t>nákladů </a:t>
                </a:r>
                <a:r>
                  <a:rPr lang="cs-CZ" dirty="0"/>
                  <a:t>N za období </a:t>
                </a:r>
                <a:r>
                  <a:rPr lang="cs-CZ" dirty="0" smtClean="0"/>
                  <a:t>počtem kalkulačních </a:t>
                </a:r>
                <a:r>
                  <a:rPr lang="cs-CZ" dirty="0"/>
                  <a:t>jednic q vyrobených v období</a:t>
                </a:r>
                <a:r>
                  <a:rPr lang="cs-CZ" dirty="0" smtClean="0"/>
                  <a:t>:</a:t>
                </a:r>
              </a:p>
              <a:p>
                <a:pPr marL="363538" lvl="1" indent="-344488"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363538" lvl="1" indent="-344488">
                  <a:spcBef>
                    <a:spcPts val="0"/>
                  </a:spcBef>
                  <a:buSzPts val="3200"/>
                  <a:buChar char="•"/>
                </a:pPr>
                <a:r>
                  <a:rPr lang="cs-CZ" dirty="0"/>
                  <a:t>Používá se </a:t>
                </a:r>
                <a:r>
                  <a:rPr lang="cs-CZ" dirty="0" smtClean="0"/>
                  <a:t>nejčastěji </a:t>
                </a:r>
                <a:r>
                  <a:rPr lang="cs-CZ" dirty="0"/>
                  <a:t>v</a:t>
                </a:r>
                <a:r>
                  <a:rPr lang="cs-CZ" b="1" dirty="0"/>
                  <a:t> hromadné </a:t>
                </a:r>
                <a:r>
                  <a:rPr lang="cs-CZ" b="1" dirty="0" smtClean="0"/>
                  <a:t>výrobě </a:t>
                </a:r>
                <a:r>
                  <a:rPr lang="cs-CZ" dirty="0" smtClean="0"/>
                  <a:t>(těžba </a:t>
                </a:r>
                <a:r>
                  <a:rPr lang="cs-CZ" dirty="0"/>
                  <a:t>uhlí a rud, výroba piva, limonád apod.), ve strojírenství jen </a:t>
                </a:r>
                <a:r>
                  <a:rPr lang="cs-CZ" dirty="0" smtClean="0"/>
                  <a:t>při </a:t>
                </a:r>
                <a:r>
                  <a:rPr lang="cs-CZ" dirty="0"/>
                  <a:t>omezeném výrobním sortimentu (výroba turbín, </a:t>
                </a:r>
                <a:r>
                  <a:rPr lang="cs-CZ" dirty="0" smtClean="0"/>
                  <a:t>motorů).</a:t>
                </a:r>
              </a:p>
            </p:txBody>
          </p:sp>
        </mc:Choice>
        <mc:Fallback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99576"/>
                <a:ext cx="8229600" cy="4525963"/>
              </a:xfrm>
              <a:prstGeom prst="rect">
                <a:avLst/>
              </a:prstGeom>
              <a:blipFill>
                <a:blip r:embed="rId3"/>
                <a:stretch>
                  <a:fillRect l="-1481" t="-3365" r="-51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25/35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5367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Byly </a:t>
            </a:r>
            <a:r>
              <a:rPr lang="cs-CZ" dirty="0" smtClean="0"/>
              <a:t>zúčtovány </a:t>
            </a:r>
            <a:r>
              <a:rPr lang="cs-CZ" dirty="0"/>
              <a:t>tyto náklady za </a:t>
            </a:r>
            <a:r>
              <a:rPr lang="cs-CZ" dirty="0" smtClean="0"/>
              <a:t>měsíc: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spotřeba materiálu 650 </a:t>
            </a:r>
            <a:r>
              <a:rPr lang="cs-CZ" dirty="0"/>
              <a:t>400 </a:t>
            </a:r>
            <a:r>
              <a:rPr lang="cs-CZ" dirty="0" smtClean="0"/>
              <a:t>Kč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mzdy </a:t>
            </a:r>
            <a:r>
              <a:rPr lang="cs-CZ" dirty="0"/>
              <a:t>výrobních </a:t>
            </a:r>
            <a:r>
              <a:rPr lang="cs-CZ" dirty="0" smtClean="0"/>
              <a:t>dělníků </a:t>
            </a:r>
            <a:r>
              <a:rPr lang="cs-CZ" dirty="0"/>
              <a:t>130 800 </a:t>
            </a:r>
            <a:r>
              <a:rPr lang="cs-CZ" dirty="0" smtClean="0"/>
              <a:t>Kč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režijní </a:t>
            </a:r>
            <a:r>
              <a:rPr lang="cs-CZ" dirty="0"/>
              <a:t>náklady 228 200 </a:t>
            </a:r>
            <a:r>
              <a:rPr lang="cs-CZ" dirty="0" smtClean="0"/>
              <a:t>Kč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výrobní </a:t>
            </a:r>
            <a:r>
              <a:rPr lang="cs-CZ" dirty="0"/>
              <a:t>náklady celkem 1 009 400 </a:t>
            </a:r>
            <a:r>
              <a:rPr lang="cs-CZ" dirty="0" smtClean="0"/>
              <a:t>Kč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26/35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/>
              <p:cNvSpPr/>
              <p:nvPr/>
            </p:nvSpPr>
            <p:spPr>
              <a:xfrm>
                <a:off x="6749533" y="2019575"/>
                <a:ext cx="1169936" cy="8461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cs-CZ" sz="2400" b="1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>
                              <a:latin typeface="Cambria Math" panose="02040503050406030204" pitchFamily="18" charset="0"/>
                            </a:rPr>
                            <m:t>𝑵</m:t>
                          </m:r>
                        </m:num>
                        <m:den>
                          <m:r>
                            <a:rPr lang="cs-CZ" sz="2400" b="1" i="1">
                              <a:latin typeface="Cambria Math" panose="02040503050406030204" pitchFamily="18" charset="0"/>
                            </a:rPr>
                            <m:t>𝒒</m:t>
                          </m:r>
                        </m:den>
                      </m:f>
                    </m:oMath>
                  </m:oMathPara>
                </a14:m>
                <a:endParaRPr lang="cs-CZ" sz="2400" b="1" dirty="0"/>
              </a:p>
            </p:txBody>
          </p:sp>
        </mc:Choice>
        <mc:Fallback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9533" y="2019575"/>
                <a:ext cx="1169936" cy="8461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878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Bylo vyrobeno 966 500 </a:t>
            </a:r>
            <a:r>
              <a:rPr lang="cs-CZ" dirty="0" smtClean="0"/>
              <a:t>litrů </a:t>
            </a:r>
            <a:r>
              <a:rPr lang="cs-CZ" dirty="0"/>
              <a:t>moštu.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Náklady na 1 litr: přímý materiál 0,673 Kč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Přímé mzdy 0,135 Kč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Režijní náklady 0,236 Kč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Celkové vlastní náklady 1,044 </a:t>
            </a:r>
            <a:r>
              <a:rPr lang="cs-CZ" dirty="0" smtClean="0"/>
              <a:t>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Vlastní náklady na 1 láhev o </a:t>
            </a:r>
            <a:r>
              <a:rPr lang="cs-CZ" dirty="0" smtClean="0"/>
              <a:t>obsahu 0,7 </a:t>
            </a:r>
            <a:r>
              <a:rPr lang="cs-CZ" dirty="0"/>
              <a:t>l </a:t>
            </a:r>
            <a:r>
              <a:rPr lang="cs-CZ" dirty="0" smtClean="0"/>
              <a:t>činily    (</a:t>
            </a:r>
            <a:r>
              <a:rPr lang="cs-CZ" dirty="0"/>
              <a:t>1,044 × 0,7) </a:t>
            </a:r>
            <a:r>
              <a:rPr lang="cs-CZ" b="1" dirty="0"/>
              <a:t>0,731 </a:t>
            </a:r>
            <a:r>
              <a:rPr lang="cs-CZ" b="1" dirty="0" smtClean="0"/>
              <a:t>Kč</a:t>
            </a:r>
            <a:r>
              <a:rPr lang="cs-CZ" dirty="0" smtClean="0"/>
              <a:t>.</a:t>
            </a:r>
          </a:p>
          <a:p>
            <a:pPr marL="476250" lvl="2" indent="0">
              <a:spcBef>
                <a:spcPts val="0"/>
              </a:spcBef>
              <a:buSzPts val="3200"/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27/35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/>
              <p:cNvSpPr/>
              <p:nvPr/>
            </p:nvSpPr>
            <p:spPr>
              <a:xfrm>
                <a:off x="6901933" y="2019511"/>
                <a:ext cx="1169936" cy="8461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cs-CZ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>
                              <a:latin typeface="Cambria Math" panose="02040503050406030204" pitchFamily="18" charset="0"/>
                            </a:rPr>
                            <m:t>𝑵</m:t>
                          </m:r>
                        </m:num>
                        <m:den>
                          <m:r>
                            <a:rPr lang="cs-CZ" sz="2400" b="1" i="1">
                              <a:latin typeface="Cambria Math" panose="02040503050406030204" pitchFamily="18" charset="0"/>
                            </a:rPr>
                            <m:t>𝒒</m:t>
                          </m:r>
                        </m:den>
                      </m:f>
                    </m:oMath>
                  </m:oMathPara>
                </a14:m>
                <a:endParaRPr lang="cs-CZ" sz="2400" b="1" dirty="0"/>
              </a:p>
            </p:txBody>
          </p:sp>
        </mc:Choice>
        <mc:Fallback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1933" y="2019511"/>
                <a:ext cx="1169936" cy="8461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089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Stupňovitá </a:t>
            </a:r>
            <a:r>
              <a:rPr lang="cs-CZ" b="1" dirty="0"/>
              <a:t>kalkulace </a:t>
            </a:r>
            <a:r>
              <a:rPr lang="cs-CZ" b="1" dirty="0" smtClean="0"/>
              <a:t>dělením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Nejjednodušší případ </a:t>
            </a:r>
            <a:r>
              <a:rPr lang="cs-CZ" dirty="0"/>
              <a:t>použití </a:t>
            </a:r>
            <a:r>
              <a:rPr lang="cs-CZ" dirty="0" smtClean="0"/>
              <a:t>stupňovité </a:t>
            </a:r>
            <a:r>
              <a:rPr lang="cs-CZ" dirty="0"/>
              <a:t>kalkulace je </a:t>
            </a:r>
            <a:r>
              <a:rPr lang="cs-CZ" dirty="0" smtClean="0"/>
              <a:t>při oddělení </a:t>
            </a:r>
            <a:r>
              <a:rPr lang="cs-CZ" dirty="0"/>
              <a:t>výrobních, správních nebo odbytových </a:t>
            </a:r>
            <a:r>
              <a:rPr lang="cs-CZ" dirty="0" smtClean="0"/>
              <a:t>nákladů, </a:t>
            </a:r>
            <a:r>
              <a:rPr lang="cs-CZ" dirty="0"/>
              <a:t>když se liší </a:t>
            </a:r>
            <a:r>
              <a:rPr lang="cs-CZ" dirty="0" smtClean="0"/>
              <a:t>poset </a:t>
            </a:r>
            <a:r>
              <a:rPr lang="cs-CZ" dirty="0"/>
              <a:t>vyrobených a prodaných </a:t>
            </a:r>
            <a:r>
              <a:rPr lang="cs-CZ" dirty="0" smtClean="0"/>
              <a:t>výrobků.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Tím </a:t>
            </a:r>
            <a:r>
              <a:rPr lang="cs-CZ" dirty="0"/>
              <a:t>se </a:t>
            </a:r>
            <a:r>
              <a:rPr lang="cs-CZ" dirty="0" smtClean="0"/>
              <a:t>zabezpečí, </a:t>
            </a:r>
            <a:r>
              <a:rPr lang="cs-CZ" dirty="0"/>
              <a:t>aby výrobky, které v daném období nebyly prodány, nebyly </a:t>
            </a:r>
            <a:r>
              <a:rPr lang="cs-CZ" dirty="0" smtClean="0"/>
              <a:t>zatěžovány </a:t>
            </a:r>
            <a:r>
              <a:rPr lang="cs-CZ" dirty="0"/>
              <a:t>odbytovými, resp. správními náklady.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Ozřejmí </a:t>
            </a:r>
            <a:r>
              <a:rPr lang="cs-CZ" dirty="0"/>
              <a:t>to </a:t>
            </a:r>
            <a:r>
              <a:rPr lang="cs-CZ" dirty="0" smtClean="0"/>
              <a:t>příklad.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28/35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596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Př.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Výrobní </a:t>
            </a:r>
            <a:r>
              <a:rPr lang="cs-CZ" dirty="0"/>
              <a:t>náklady </a:t>
            </a:r>
            <a:r>
              <a:rPr lang="cs-CZ" dirty="0" smtClean="0"/>
              <a:t>		100 </a:t>
            </a:r>
            <a:r>
              <a:rPr lang="cs-CZ" dirty="0"/>
              <a:t>000 </a:t>
            </a:r>
            <a:r>
              <a:rPr lang="cs-CZ" dirty="0" smtClean="0"/>
              <a:t>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u="sng" dirty="0" smtClean="0"/>
              <a:t>Počet výrob. </a:t>
            </a:r>
            <a:r>
              <a:rPr lang="cs-CZ" u="sng" dirty="0"/>
              <a:t>v</a:t>
            </a:r>
            <a:r>
              <a:rPr lang="cs-CZ" u="sng" dirty="0" smtClean="0"/>
              <a:t>ýrobků 	1 000 ks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Výrobní  náklady/kus	100,00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dirty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Správní a odbyt. náklady 	20 000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u="sng" dirty="0" smtClean="0"/>
              <a:t>Počet prodaných výrobků 	800 ks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Správní a odbyt. náklady 	25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Vlastní náklady 		125 Kč (100 + 25)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dirty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u="sng" dirty="0" smtClean="0"/>
              <a:t>Zisková přirážka (22 %)		27,50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Nabídková cena			</a:t>
            </a:r>
            <a:r>
              <a:rPr lang="cs-CZ" b="1" dirty="0" smtClean="0"/>
              <a:t>152, 50 Kč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29/35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143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500"/>
                                        <p:tgtEl>
                                          <p:spTgt spid="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Všeobecný </a:t>
            </a:r>
            <a:r>
              <a:rPr lang="cs-CZ" b="1" dirty="0" smtClean="0"/>
              <a:t>kalkulační vzorec: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1</a:t>
            </a:r>
            <a:r>
              <a:rPr lang="cs-CZ" dirty="0"/>
              <a:t>. </a:t>
            </a:r>
            <a:r>
              <a:rPr lang="cs-CZ" dirty="0" smtClean="0"/>
              <a:t>přímý </a:t>
            </a:r>
            <a:r>
              <a:rPr lang="cs-CZ" dirty="0"/>
              <a:t>materiál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2</a:t>
            </a:r>
            <a:r>
              <a:rPr lang="cs-CZ" dirty="0"/>
              <a:t>. </a:t>
            </a:r>
            <a:r>
              <a:rPr lang="cs-CZ" dirty="0" smtClean="0"/>
              <a:t>přímé </a:t>
            </a:r>
            <a:r>
              <a:rPr lang="cs-CZ" dirty="0"/>
              <a:t>mzdy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3</a:t>
            </a:r>
            <a:r>
              <a:rPr lang="cs-CZ" dirty="0"/>
              <a:t>. ostatní </a:t>
            </a:r>
            <a:r>
              <a:rPr lang="cs-CZ" dirty="0" smtClean="0"/>
              <a:t>přímé </a:t>
            </a:r>
            <a:r>
              <a:rPr lang="cs-CZ" dirty="0"/>
              <a:t>náklady 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4. výrobní (provozní) režie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vlastní náklady výroby – položky 1 až 4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5</a:t>
            </a:r>
            <a:r>
              <a:rPr lang="cs-CZ" dirty="0"/>
              <a:t>. správní režie vlastní náklady výkonu </a:t>
            </a:r>
            <a:endParaRPr lang="cs-CZ" dirty="0" smtClean="0"/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 smtClean="0"/>
              <a:t>položky </a:t>
            </a:r>
            <a:r>
              <a:rPr lang="cs-CZ" dirty="0"/>
              <a:t>1 až 5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6. odbytové náklady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úplné vlastní náklady výkonu – položky 1 až 6</a:t>
            </a:r>
            <a:endParaRPr lang="cs-CZ" dirty="0" smtClean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7. zisk (ztráta) cena </a:t>
            </a:r>
            <a:r>
              <a:rPr lang="cs-CZ" dirty="0" smtClean="0"/>
              <a:t>výkonu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 smtClean="0"/>
              <a:t>cena výkonu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3/35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408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299576"/>
                <a:ext cx="8229600" cy="45259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63538" lvl="1" indent="-344488">
                  <a:spcBef>
                    <a:spcPts val="0"/>
                  </a:spcBef>
                  <a:buSzPts val="3200"/>
                  <a:buChar char="•"/>
                </a:pPr>
                <a:r>
                  <a:rPr lang="cs-CZ" b="1" dirty="0" smtClean="0"/>
                  <a:t>Př. </a:t>
                </a:r>
              </a:p>
              <a:p>
                <a:pPr marL="363538" lvl="1" indent="-344488">
                  <a:spcBef>
                    <a:spcPts val="0"/>
                  </a:spcBef>
                  <a:buSzPts val="3200"/>
                  <a:buChar char="•"/>
                </a:pPr>
                <a:r>
                  <a:rPr lang="cs-CZ" dirty="0" smtClean="0"/>
                  <a:t>Pokud bychom nesestavovali kalkulaci takto (dvojstupňově), dostali bychom jinou částku nákladů i jinou cenu:</a:t>
                </a:r>
              </a:p>
              <a:p>
                <a:pPr marL="363538" lvl="1" indent="-344488"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á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𝑘𝑙𝑎𝑑𝑦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𝑛𝑎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 1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𝑣𝑦𝑟𝑜𝑏𝑒𝑛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ý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𝑘𝑢𝑠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100 000+20 000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1 000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363538" lvl="1" indent="-344488">
                  <a:spcBef>
                    <a:spcPts val="0"/>
                  </a:spcBef>
                  <a:buSzPts val="3200"/>
                  <a:buFont typeface="Arial"/>
                  <a:buChar char="•"/>
                </a:pP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á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𝑘𝑙𝑎𝑑𝑦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𝑛𝑎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 1 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𝑣𝑦𝑟𝑜𝑏𝑒𝑛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ý 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𝑘𝑢𝑠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=120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č</m:t>
                    </m:r>
                  </m:oMath>
                </a14:m>
                <a:endParaRPr lang="cs-CZ" b="0" dirty="0" smtClean="0"/>
              </a:p>
              <a:p>
                <a:pPr marL="363538" lvl="1" indent="-344488">
                  <a:spcBef>
                    <a:spcPts val="0"/>
                  </a:spcBef>
                  <a:buSzPts val="3200"/>
                  <a:buFont typeface="Arial"/>
                  <a:buChar char="•"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𝑐𝑒𝑛𝑎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 1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𝑘𝑢𝑠𝑢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=120+120∗0,22</m:t>
                    </m:r>
                  </m:oMath>
                </a14:m>
                <a:endParaRPr lang="cs-CZ" b="0" dirty="0" smtClean="0"/>
              </a:p>
              <a:p>
                <a:pPr marL="363538" lvl="1" indent="-344488">
                  <a:spcBef>
                    <a:spcPts val="0"/>
                  </a:spcBef>
                  <a:buSzPts val="3200"/>
                  <a:buFont typeface="Arial"/>
                  <a:buChar char="•"/>
                </a:pP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𝑐𝑒𝑛𝑎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 1 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𝑘𝑢𝑠𝑢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=120+26,4</m:t>
                    </m:r>
                  </m:oMath>
                </a14:m>
                <a:endParaRPr lang="cs-CZ" b="0" dirty="0" smtClean="0"/>
              </a:p>
              <a:p>
                <a:pPr marL="363538" lvl="1" indent="-344488">
                  <a:spcBef>
                    <a:spcPts val="0"/>
                  </a:spcBef>
                  <a:buSzPts val="3200"/>
                  <a:buFont typeface="Arial"/>
                  <a:buChar char="•"/>
                </a:pP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𝑐𝑒𝑛𝑎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 1 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𝑘𝑢𝑠𝑢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𝟏𝟒𝟔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𝟒𝟎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𝑲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č</m:t>
                    </m:r>
                  </m:oMath>
                </a14:m>
                <a:endParaRPr lang="cs-CZ" b="1" dirty="0"/>
              </a:p>
              <a:p>
                <a:pPr marL="363538" lvl="1" indent="-344488">
                  <a:spcBef>
                    <a:spcPts val="0"/>
                  </a:spcBef>
                  <a:buSzPts val="3200"/>
                  <a:buFont typeface="Arial"/>
                  <a:buChar char="•"/>
                </a:pPr>
                <a:endParaRPr lang="cs-CZ" dirty="0"/>
              </a:p>
              <a:p>
                <a:pPr marL="363538" lvl="1" indent="-344488">
                  <a:spcBef>
                    <a:spcPts val="0"/>
                  </a:spcBef>
                  <a:buSzPts val="3200"/>
                  <a:buFont typeface="Arial"/>
                  <a:buChar char="•"/>
                </a:pPr>
                <a:endParaRPr lang="cs-CZ" dirty="0"/>
              </a:p>
              <a:p>
                <a:pPr marL="363538" lvl="1" indent="-344488">
                  <a:spcBef>
                    <a:spcPts val="0"/>
                  </a:spcBef>
                  <a:buSzPts val="3200"/>
                  <a:buChar char="•"/>
                </a:pPr>
                <a:endParaRPr lang="cs-CZ" dirty="0" smtClean="0"/>
              </a:p>
            </p:txBody>
          </p:sp>
        </mc:Choice>
        <mc:Fallback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99576"/>
                <a:ext cx="8229600" cy="4525963"/>
              </a:xfrm>
              <a:prstGeom prst="rect">
                <a:avLst/>
              </a:prstGeom>
              <a:blipFill>
                <a:blip r:embed="rId3"/>
                <a:stretch>
                  <a:fillRect l="-1481" t="-2423" r="-148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30/35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374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Hlavní </a:t>
            </a:r>
            <a:r>
              <a:rPr lang="cs-CZ" dirty="0" smtClean="0"/>
              <a:t>uplatnění </a:t>
            </a:r>
            <a:r>
              <a:rPr lang="cs-CZ" dirty="0"/>
              <a:t>má tato metoda ve </a:t>
            </a:r>
            <a:r>
              <a:rPr lang="cs-CZ" b="1" dirty="0" smtClean="0"/>
              <a:t>stupňové </a:t>
            </a:r>
            <a:r>
              <a:rPr lang="cs-CZ" b="1" dirty="0"/>
              <a:t>(fázové) </a:t>
            </a:r>
            <a:r>
              <a:rPr lang="cs-CZ" b="1" dirty="0" smtClean="0"/>
              <a:t>výroby</a:t>
            </a:r>
            <a:r>
              <a:rPr lang="cs-CZ" dirty="0" smtClean="0"/>
              <a:t>, </a:t>
            </a:r>
            <a:r>
              <a:rPr lang="cs-CZ" dirty="0"/>
              <a:t>kdy výrobek prochází </a:t>
            </a:r>
            <a:r>
              <a:rPr lang="cs-CZ" dirty="0" smtClean="0"/>
              <a:t>několika </a:t>
            </a:r>
            <a:r>
              <a:rPr lang="cs-CZ" dirty="0"/>
              <a:t>výrobními stupni (fázemi).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Pak </a:t>
            </a:r>
            <a:r>
              <a:rPr lang="cs-CZ" dirty="0"/>
              <a:t>sestavujeme kalkulaci pro jednotlivé výrobní </a:t>
            </a:r>
            <a:r>
              <a:rPr lang="cs-CZ" dirty="0" smtClean="0"/>
              <a:t>stupni.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To předpokládá měření </a:t>
            </a:r>
            <a:r>
              <a:rPr lang="cs-CZ" dirty="0"/>
              <a:t>objemu produkce a zjišťování </a:t>
            </a:r>
            <a:r>
              <a:rPr lang="cs-CZ" dirty="0" smtClean="0"/>
              <a:t>nákladů </a:t>
            </a:r>
            <a:r>
              <a:rPr lang="cs-CZ" dirty="0"/>
              <a:t>zvlášť pro každý výrobní </a:t>
            </a:r>
            <a:r>
              <a:rPr lang="cs-CZ" dirty="0" smtClean="0"/>
              <a:t>stupeň, </a:t>
            </a:r>
            <a:r>
              <a:rPr lang="cs-CZ" dirty="0"/>
              <a:t>který je nákladovým </a:t>
            </a:r>
            <a:r>
              <a:rPr lang="cs-CZ" dirty="0" smtClean="0"/>
              <a:t>střediskem.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V </a:t>
            </a:r>
            <a:r>
              <a:rPr lang="cs-CZ" dirty="0"/>
              <a:t>každém výrobním stupni se mohou kalkulovat </a:t>
            </a:r>
            <a:r>
              <a:rPr lang="cs-CZ" dirty="0" smtClean="0"/>
              <a:t>buď </a:t>
            </a:r>
            <a:r>
              <a:rPr lang="cs-CZ" dirty="0"/>
              <a:t>náklady, které v </a:t>
            </a:r>
            <a:r>
              <a:rPr lang="cs-CZ" dirty="0" smtClean="0"/>
              <a:t>něm </a:t>
            </a:r>
            <a:r>
              <a:rPr lang="cs-CZ" dirty="0"/>
              <a:t>vznikají (tj. zpracovací náklady), nebo veškeré náklady, tj. náklady </a:t>
            </a:r>
            <a:r>
              <a:rPr lang="cs-CZ" dirty="0" smtClean="0"/>
              <a:t>včetně společných nákladů, především </a:t>
            </a:r>
            <a:r>
              <a:rPr lang="cs-CZ" dirty="0"/>
              <a:t>materiálu, který je </a:t>
            </a:r>
            <a:r>
              <a:rPr lang="cs-CZ" dirty="0" smtClean="0"/>
              <a:t>postupně </a:t>
            </a:r>
            <a:r>
              <a:rPr lang="cs-CZ" dirty="0"/>
              <a:t>zpracováván. </a:t>
            </a: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31/35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379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 prvním </a:t>
            </a:r>
            <a:r>
              <a:rPr lang="cs-CZ" dirty="0" smtClean="0"/>
              <a:t>případě </a:t>
            </a:r>
            <a:r>
              <a:rPr lang="cs-CZ" dirty="0"/>
              <a:t>náklady finálního výrobku zjistíme jako </a:t>
            </a:r>
            <a:r>
              <a:rPr lang="cs-CZ" dirty="0" smtClean="0"/>
              <a:t>součet </a:t>
            </a:r>
            <a:r>
              <a:rPr lang="cs-CZ" dirty="0"/>
              <a:t>ceny materiálu </a:t>
            </a:r>
            <a:r>
              <a:rPr lang="cs-CZ" dirty="0" smtClean="0"/>
              <a:t>spotřebovaného </a:t>
            </a:r>
            <a:r>
              <a:rPr lang="cs-CZ" dirty="0"/>
              <a:t>v prvním výrobním stupni, zpracovacích </a:t>
            </a:r>
            <a:r>
              <a:rPr lang="cs-CZ" dirty="0" smtClean="0"/>
              <a:t>nákladů </a:t>
            </a:r>
            <a:r>
              <a:rPr lang="cs-CZ" dirty="0"/>
              <a:t>jednotlivých výrobních </a:t>
            </a:r>
            <a:r>
              <a:rPr lang="cs-CZ" dirty="0" smtClean="0"/>
              <a:t>stupni </a:t>
            </a:r>
            <a:r>
              <a:rPr lang="cs-CZ" dirty="0"/>
              <a:t>a </a:t>
            </a:r>
            <a:r>
              <a:rPr lang="cs-CZ" dirty="0" smtClean="0"/>
              <a:t>společných nákladů.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Výsledek </a:t>
            </a:r>
            <a:r>
              <a:rPr lang="cs-CZ" dirty="0"/>
              <a:t>je </a:t>
            </a:r>
            <a:r>
              <a:rPr lang="cs-CZ" dirty="0" smtClean="0"/>
              <a:t>přesnější, </a:t>
            </a:r>
            <a:r>
              <a:rPr lang="cs-CZ" dirty="0"/>
              <a:t>než když náklady finálního výrobku </a:t>
            </a:r>
            <a:r>
              <a:rPr lang="cs-CZ" dirty="0" smtClean="0"/>
              <a:t>vypočítáváme </a:t>
            </a:r>
            <a:r>
              <a:rPr lang="cs-CZ" dirty="0"/>
              <a:t>jako podíl součtu </a:t>
            </a:r>
            <a:r>
              <a:rPr lang="cs-CZ" dirty="0" smtClean="0"/>
              <a:t>nákladů </a:t>
            </a:r>
            <a:r>
              <a:rPr lang="cs-CZ" dirty="0"/>
              <a:t>jednotlivých výrobních </a:t>
            </a:r>
            <a:r>
              <a:rPr lang="cs-CZ" dirty="0" smtClean="0"/>
              <a:t>stupňů </a:t>
            </a:r>
            <a:r>
              <a:rPr lang="cs-CZ" dirty="0"/>
              <a:t>a množství </a:t>
            </a:r>
            <a:r>
              <a:rPr lang="cs-CZ" dirty="0" smtClean="0"/>
              <a:t>výrobků </a:t>
            </a:r>
            <a:r>
              <a:rPr lang="cs-CZ" dirty="0"/>
              <a:t>dohotovených v posledním výrobním stupni, neboť </a:t>
            </a:r>
            <a:r>
              <a:rPr lang="cs-CZ" dirty="0" smtClean="0"/>
              <a:t>přihlížíme </a:t>
            </a:r>
            <a:r>
              <a:rPr lang="cs-CZ" dirty="0"/>
              <a:t>k množství </a:t>
            </a:r>
            <a:r>
              <a:rPr lang="cs-CZ" dirty="0" smtClean="0"/>
              <a:t>výrobků </a:t>
            </a:r>
            <a:r>
              <a:rPr lang="cs-CZ" dirty="0"/>
              <a:t>dohotovených </a:t>
            </a:r>
            <a:r>
              <a:rPr lang="cs-CZ" dirty="0" smtClean="0"/>
              <a:t>skutečně </a:t>
            </a:r>
            <a:r>
              <a:rPr lang="cs-CZ" dirty="0"/>
              <a:t>v jednotlivých výrobních stupních. </a:t>
            </a: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32/35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01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Metoda </a:t>
            </a:r>
            <a:r>
              <a:rPr lang="cs-CZ" dirty="0"/>
              <a:t>se </a:t>
            </a:r>
            <a:r>
              <a:rPr lang="cs-CZ" dirty="0" smtClean="0"/>
              <a:t>uplatňuje hlavně </a:t>
            </a:r>
            <a:r>
              <a:rPr lang="cs-CZ" dirty="0"/>
              <a:t>v </a:t>
            </a:r>
            <a:r>
              <a:rPr lang="cs-CZ" b="1" dirty="0"/>
              <a:t>chemické </a:t>
            </a:r>
            <a:r>
              <a:rPr lang="cs-CZ" b="1" dirty="0" smtClean="0"/>
              <a:t>výrobě </a:t>
            </a:r>
            <a:r>
              <a:rPr lang="cs-CZ" dirty="0"/>
              <a:t>(nazývá se zde </a:t>
            </a:r>
            <a:r>
              <a:rPr lang="cs-CZ" b="1" dirty="0"/>
              <a:t>rozvrhová metoda</a:t>
            </a:r>
            <a:r>
              <a:rPr lang="cs-CZ" dirty="0"/>
              <a:t>).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Protože </a:t>
            </a:r>
            <a:r>
              <a:rPr lang="cs-CZ" dirty="0"/>
              <a:t>podíl </a:t>
            </a:r>
            <a:r>
              <a:rPr lang="cs-CZ" dirty="0" smtClean="0"/>
              <a:t>společných nákladů </a:t>
            </a:r>
            <a:r>
              <a:rPr lang="cs-CZ" dirty="0"/>
              <a:t>na </a:t>
            </a:r>
            <a:r>
              <a:rPr lang="cs-CZ" dirty="0" smtClean="0"/>
              <a:t>kalkulační </a:t>
            </a:r>
            <a:r>
              <a:rPr lang="cs-CZ" dirty="0"/>
              <a:t>jednici se </a:t>
            </a:r>
            <a:r>
              <a:rPr lang="cs-CZ" dirty="0" smtClean="0"/>
              <a:t>většinou nemůže </a:t>
            </a:r>
            <a:r>
              <a:rPr lang="cs-CZ" dirty="0"/>
              <a:t>stanovit prostým </a:t>
            </a:r>
            <a:r>
              <a:rPr lang="cs-CZ" dirty="0" smtClean="0"/>
              <a:t>dělením, </a:t>
            </a:r>
            <a:r>
              <a:rPr lang="cs-CZ" dirty="0"/>
              <a:t>jsou tyto kalkulace </a:t>
            </a:r>
            <a:r>
              <a:rPr lang="cs-CZ" dirty="0" smtClean="0"/>
              <a:t>oznamovány </a:t>
            </a:r>
            <a:r>
              <a:rPr lang="cs-CZ" dirty="0"/>
              <a:t>za kombinaci kalkulace </a:t>
            </a:r>
            <a:r>
              <a:rPr lang="cs-CZ" dirty="0" smtClean="0"/>
              <a:t>dělením </a:t>
            </a:r>
            <a:r>
              <a:rPr lang="cs-CZ" dirty="0"/>
              <a:t>s </a:t>
            </a:r>
            <a:r>
              <a:rPr lang="cs-CZ" dirty="0" smtClean="0"/>
              <a:t>přirážkovou </a:t>
            </a:r>
            <a:r>
              <a:rPr lang="cs-CZ" dirty="0"/>
              <a:t>kalkulací.</a:t>
            </a: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34/35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7631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Příště probereme metody: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Kalkulace </a:t>
            </a:r>
            <a:r>
              <a:rPr lang="cs-CZ" dirty="0" smtClean="0"/>
              <a:t>dělením </a:t>
            </a:r>
            <a:r>
              <a:rPr lang="cs-CZ" dirty="0"/>
              <a:t>s </a:t>
            </a:r>
            <a:r>
              <a:rPr lang="cs-CZ" dirty="0" smtClean="0"/>
              <a:t>poměrovými (ekvivalentními) čísly;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Kalkulace </a:t>
            </a:r>
            <a:r>
              <a:rPr lang="cs-CZ" dirty="0" smtClean="0"/>
              <a:t>přirážková;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Metoda strojových </a:t>
            </a:r>
            <a:r>
              <a:rPr lang="cs-CZ" dirty="0" smtClean="0"/>
              <a:t>přirážek;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Kalkulace ve sdružené </a:t>
            </a:r>
            <a:r>
              <a:rPr lang="cs-CZ" dirty="0" smtClean="0"/>
              <a:t>výrobě;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 smtClean="0"/>
              <a:t>Zůstatková (odečítací) </a:t>
            </a:r>
            <a:r>
              <a:rPr lang="cs-CZ" dirty="0"/>
              <a:t>metoda </a:t>
            </a:r>
            <a:r>
              <a:rPr lang="cs-CZ" dirty="0" smtClean="0"/>
              <a:t>kalkulace;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Kalkulace </a:t>
            </a:r>
            <a:r>
              <a:rPr lang="cs-CZ" dirty="0" smtClean="0"/>
              <a:t>nákladů </a:t>
            </a:r>
            <a:r>
              <a:rPr lang="cs-CZ" dirty="0"/>
              <a:t>podle elementárních </a:t>
            </a:r>
            <a:r>
              <a:rPr lang="cs-CZ" dirty="0" smtClean="0"/>
              <a:t>procesů </a:t>
            </a:r>
            <a:r>
              <a:rPr lang="cs-CZ" dirty="0"/>
              <a:t>– metoda </a:t>
            </a:r>
            <a:r>
              <a:rPr lang="cs-CZ" dirty="0" smtClean="0"/>
              <a:t>ABC;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Kalkulace </a:t>
            </a:r>
            <a:r>
              <a:rPr lang="cs-CZ" dirty="0" err="1"/>
              <a:t>target</a:t>
            </a:r>
            <a:r>
              <a:rPr lang="cs-CZ" dirty="0"/>
              <a:t> </a:t>
            </a:r>
            <a:r>
              <a:rPr lang="cs-CZ" dirty="0" err="1" smtClean="0"/>
              <a:t>costing</a:t>
            </a:r>
            <a:r>
              <a:rPr lang="cs-CZ" dirty="0" smtClean="0"/>
              <a:t>.</a:t>
            </a:r>
          </a:p>
          <a:p>
            <a:pPr marL="820738" lvl="2" indent="-344488">
              <a:spcBef>
                <a:spcPts val="0"/>
              </a:spcBef>
              <a:buSzPts val="3200"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34/35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504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Uvedený vzorec je </a:t>
            </a:r>
            <a:r>
              <a:rPr lang="cs-CZ" dirty="0" smtClean="0"/>
              <a:t>vlastní </a:t>
            </a:r>
            <a:r>
              <a:rPr lang="cs-CZ" dirty="0"/>
              <a:t>vzorcem kalkulací ceny, kdy cena vzniká podle principu </a:t>
            </a:r>
            <a:r>
              <a:rPr lang="cs-CZ" b="1" dirty="0"/>
              <a:t>„náklady + zisk = cena“</a:t>
            </a:r>
            <a:r>
              <a:rPr lang="cs-CZ" dirty="0"/>
              <a:t>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Jde </a:t>
            </a:r>
            <a:r>
              <a:rPr lang="cs-CZ" dirty="0"/>
              <a:t>o tzv. </a:t>
            </a:r>
            <a:r>
              <a:rPr lang="cs-CZ" b="1" dirty="0"/>
              <a:t>nákladovou cenu</a:t>
            </a:r>
            <a:r>
              <a:rPr lang="cs-CZ" dirty="0"/>
              <a:t>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Ta </a:t>
            </a:r>
            <a:r>
              <a:rPr lang="cs-CZ" dirty="0"/>
              <a:t>se používá v </a:t>
            </a:r>
            <a:r>
              <a:rPr lang="cs-CZ" dirty="0" smtClean="0"/>
              <a:t>případech, </a:t>
            </a:r>
            <a:r>
              <a:rPr lang="cs-CZ" dirty="0"/>
              <a:t>kdy cenu </a:t>
            </a:r>
            <a:r>
              <a:rPr lang="cs-CZ" dirty="0" smtClean="0"/>
              <a:t>neurčí přímo </a:t>
            </a:r>
            <a:r>
              <a:rPr lang="cs-CZ" dirty="0"/>
              <a:t>trh (</a:t>
            </a:r>
            <a:r>
              <a:rPr lang="cs-CZ" dirty="0" smtClean="0"/>
              <a:t>např. </a:t>
            </a:r>
            <a:r>
              <a:rPr lang="cs-CZ" dirty="0"/>
              <a:t>v zakázkové </a:t>
            </a:r>
            <a:r>
              <a:rPr lang="cs-CZ" dirty="0" smtClean="0"/>
              <a:t>výrobě, </a:t>
            </a:r>
            <a:r>
              <a:rPr lang="cs-CZ" dirty="0"/>
              <a:t>u nových – na trhu dosud neexistujících – </a:t>
            </a:r>
            <a:r>
              <a:rPr lang="cs-CZ" dirty="0" smtClean="0"/>
              <a:t>výrobků, </a:t>
            </a:r>
            <a:r>
              <a:rPr lang="cs-CZ" dirty="0"/>
              <a:t>u stavebních prací, v projektové </a:t>
            </a:r>
            <a:r>
              <a:rPr lang="cs-CZ" dirty="0" smtClean="0"/>
              <a:t>činnosti).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928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Zisk </a:t>
            </a:r>
            <a:r>
              <a:rPr lang="cs-CZ" dirty="0" smtClean="0"/>
              <a:t>připočtený </a:t>
            </a:r>
            <a:r>
              <a:rPr lang="cs-CZ" dirty="0"/>
              <a:t>k </a:t>
            </a:r>
            <a:r>
              <a:rPr lang="cs-CZ" dirty="0" smtClean="0"/>
              <a:t>nákladům </a:t>
            </a:r>
            <a:r>
              <a:rPr lang="cs-CZ" dirty="0"/>
              <a:t>je stanoven tak, aby byla </a:t>
            </a:r>
            <a:r>
              <a:rPr lang="cs-CZ" dirty="0" smtClean="0"/>
              <a:t>zajištěna </a:t>
            </a:r>
            <a:r>
              <a:rPr lang="cs-CZ" dirty="0"/>
              <a:t>požadovaná výnosnost kapitálu (v posledních letech velká část firem </a:t>
            </a:r>
            <a:r>
              <a:rPr lang="cs-CZ" dirty="0" smtClean="0"/>
              <a:t>přechází </a:t>
            </a:r>
            <a:r>
              <a:rPr lang="cs-CZ" dirty="0"/>
              <a:t>na kalkulace </a:t>
            </a:r>
            <a:r>
              <a:rPr lang="cs-CZ" b="1" dirty="0" err="1"/>
              <a:t>target</a:t>
            </a:r>
            <a:r>
              <a:rPr lang="cs-CZ" b="1" dirty="0"/>
              <a:t> </a:t>
            </a:r>
            <a:r>
              <a:rPr lang="cs-CZ" b="1" dirty="0" err="1"/>
              <a:t>costing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b="1" dirty="0"/>
              <a:t>cílové </a:t>
            </a:r>
            <a:r>
              <a:rPr lang="cs-CZ" b="1" dirty="0" smtClean="0"/>
              <a:t>náklady.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Cenová kalkulace slouží </a:t>
            </a:r>
            <a:r>
              <a:rPr lang="cs-CZ" dirty="0" smtClean="0"/>
              <a:t>především </a:t>
            </a:r>
            <a:r>
              <a:rPr lang="cs-CZ" dirty="0"/>
              <a:t>jako podklad pro jednání s </a:t>
            </a:r>
            <a:r>
              <a:rPr lang="cs-CZ" dirty="0" smtClean="0"/>
              <a:t>odběrateli.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Je-li </a:t>
            </a:r>
            <a:r>
              <a:rPr lang="cs-CZ" dirty="0"/>
              <a:t>cena </a:t>
            </a:r>
            <a:r>
              <a:rPr lang="cs-CZ" dirty="0" smtClean="0"/>
              <a:t>určena </a:t>
            </a:r>
            <a:r>
              <a:rPr lang="cs-CZ" dirty="0"/>
              <a:t>jako </a:t>
            </a:r>
            <a:r>
              <a:rPr lang="cs-CZ" dirty="0" smtClean="0"/>
              <a:t>maximální </a:t>
            </a:r>
            <a:r>
              <a:rPr lang="cs-CZ" dirty="0"/>
              <a:t>dosažitelná na trhu a </a:t>
            </a:r>
            <a:r>
              <a:rPr lang="cs-CZ" dirty="0" smtClean="0"/>
              <a:t>odběratel </a:t>
            </a:r>
            <a:r>
              <a:rPr lang="cs-CZ" dirty="0"/>
              <a:t>požaduje </a:t>
            </a:r>
            <a:r>
              <a:rPr lang="cs-CZ" dirty="0" smtClean="0"/>
              <a:t>předložení </a:t>
            </a:r>
            <a:r>
              <a:rPr lang="cs-CZ" dirty="0"/>
              <a:t>kalkulace, je jejím cílem prokázat únosnost jednotlivých nákladových položek a </a:t>
            </a:r>
            <a:r>
              <a:rPr lang="cs-CZ" dirty="0" smtClean="0"/>
              <a:t>zisku.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5/35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874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Naproti tomu </a:t>
            </a:r>
            <a:r>
              <a:rPr lang="cs-CZ" b="1" dirty="0"/>
              <a:t>kalkulace </a:t>
            </a:r>
            <a:r>
              <a:rPr lang="cs-CZ" b="1" dirty="0" smtClean="0"/>
              <a:t>nákladů </a:t>
            </a:r>
            <a:r>
              <a:rPr lang="cs-CZ" dirty="0"/>
              <a:t>je interní informací, není </a:t>
            </a:r>
            <a:r>
              <a:rPr lang="cs-CZ" dirty="0" smtClean="0"/>
              <a:t>přístupná veřejnosti </a:t>
            </a:r>
            <a:r>
              <a:rPr lang="cs-CZ" dirty="0"/>
              <a:t>a slouží jako nástroj vnitropodnikového </a:t>
            </a:r>
            <a:r>
              <a:rPr lang="cs-CZ" dirty="0" smtClean="0"/>
              <a:t>řízení </a:t>
            </a:r>
            <a:r>
              <a:rPr lang="cs-CZ" dirty="0"/>
              <a:t>(k </a:t>
            </a:r>
            <a:r>
              <a:rPr lang="cs-CZ" dirty="0" smtClean="0"/>
              <a:t>ocenění </a:t>
            </a:r>
            <a:r>
              <a:rPr lang="cs-CZ" dirty="0"/>
              <a:t>vnitropodnikových </a:t>
            </a:r>
            <a:r>
              <a:rPr lang="cs-CZ" dirty="0" smtClean="0"/>
              <a:t>výkonů, </a:t>
            </a:r>
            <a:r>
              <a:rPr lang="cs-CZ" dirty="0"/>
              <a:t>k </a:t>
            </a:r>
            <a:r>
              <a:rPr lang="cs-CZ" dirty="0" smtClean="0"/>
              <a:t>řízení </a:t>
            </a:r>
            <a:r>
              <a:rPr lang="cs-CZ" dirty="0"/>
              <a:t>a kontrole </a:t>
            </a:r>
            <a:r>
              <a:rPr lang="cs-CZ" dirty="0" smtClean="0"/>
              <a:t>nákladů </a:t>
            </a:r>
            <a:r>
              <a:rPr lang="cs-CZ" dirty="0"/>
              <a:t>apod.).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K </a:t>
            </a:r>
            <a:r>
              <a:rPr lang="cs-CZ" dirty="0"/>
              <a:t>tomu je však uvedený </a:t>
            </a:r>
            <a:r>
              <a:rPr lang="cs-CZ" dirty="0" smtClean="0"/>
              <a:t>kalkulační </a:t>
            </a:r>
            <a:r>
              <a:rPr lang="cs-CZ" dirty="0"/>
              <a:t>vzorec málo podrobný; </a:t>
            </a:r>
            <a:r>
              <a:rPr lang="cs-CZ" dirty="0" smtClean="0"/>
              <a:t>rovněž </a:t>
            </a:r>
            <a:r>
              <a:rPr lang="cs-CZ" dirty="0"/>
              <a:t>nerozlišuje mezi relevantními a irelevantními </a:t>
            </a:r>
            <a:r>
              <a:rPr lang="cs-CZ" dirty="0" smtClean="0"/>
              <a:t>náklady.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6/35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0542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Tato kalkulace je statická </a:t>
            </a:r>
            <a:r>
              <a:rPr lang="cs-CZ" dirty="0" smtClean="0"/>
              <a:t>(zjištěné průměrné </a:t>
            </a:r>
            <a:r>
              <a:rPr lang="cs-CZ" dirty="0"/>
              <a:t>náklady platí pro </a:t>
            </a:r>
            <a:r>
              <a:rPr lang="cs-CZ" dirty="0" smtClean="0"/>
              <a:t>předpokládaný </a:t>
            </a:r>
            <a:r>
              <a:rPr lang="cs-CZ" dirty="0"/>
              <a:t>objem a strukturu výroby).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Pro </a:t>
            </a:r>
            <a:r>
              <a:rPr lang="cs-CZ" dirty="0"/>
              <a:t>manažerské rozhodování se proto používají další kalkulace – dynamická kalkulace </a:t>
            </a:r>
            <a:r>
              <a:rPr lang="cs-CZ" dirty="0" smtClean="0"/>
              <a:t>(přihlíží </a:t>
            </a:r>
            <a:r>
              <a:rPr lang="cs-CZ" dirty="0"/>
              <a:t>k výši </a:t>
            </a:r>
            <a:r>
              <a:rPr lang="cs-CZ" dirty="0" smtClean="0"/>
              <a:t>prováděných výkonů), </a:t>
            </a:r>
            <a:r>
              <a:rPr lang="cs-CZ" dirty="0"/>
              <a:t>kalkulace variabilních </a:t>
            </a:r>
            <a:r>
              <a:rPr lang="cs-CZ" dirty="0" smtClean="0"/>
              <a:t>nákladů aj</a:t>
            </a:r>
            <a:r>
              <a:rPr lang="cs-CZ" dirty="0"/>
              <a:t>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7/35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325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 </a:t>
            </a:r>
            <a:r>
              <a:rPr lang="cs-CZ" dirty="0" smtClean="0"/>
              <a:t>kalkulačním </a:t>
            </a:r>
            <a:r>
              <a:rPr lang="cs-CZ" dirty="0"/>
              <a:t>vzorci jsou </a:t>
            </a:r>
            <a:r>
              <a:rPr lang="cs-CZ" dirty="0" smtClean="0"/>
              <a:t>dvě </a:t>
            </a:r>
            <a:r>
              <a:rPr lang="cs-CZ" dirty="0"/>
              <a:t>základní skupiny </a:t>
            </a:r>
            <a:r>
              <a:rPr lang="cs-CZ" dirty="0" smtClean="0"/>
              <a:t>nákladů </a:t>
            </a:r>
            <a:r>
              <a:rPr lang="cs-CZ" dirty="0"/>
              <a:t>– náklady </a:t>
            </a:r>
            <a:r>
              <a:rPr lang="cs-CZ" dirty="0" smtClean="0"/>
              <a:t>přímo </a:t>
            </a:r>
            <a:r>
              <a:rPr lang="cs-CZ" dirty="0"/>
              <a:t>a režijní.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 smtClean="0"/>
              <a:t>Přímé </a:t>
            </a:r>
            <a:r>
              <a:rPr lang="cs-CZ" b="1" dirty="0"/>
              <a:t>náklady </a:t>
            </a:r>
            <a:r>
              <a:rPr lang="cs-CZ" dirty="0"/>
              <a:t>se </a:t>
            </a:r>
            <a:r>
              <a:rPr lang="cs-CZ" dirty="0" smtClean="0"/>
              <a:t>přímo přiřazují </a:t>
            </a:r>
            <a:r>
              <a:rPr lang="cs-CZ" dirty="0"/>
              <a:t>jednotlivým </a:t>
            </a:r>
            <a:r>
              <a:rPr lang="cs-CZ" dirty="0" smtClean="0"/>
              <a:t>druhům výrobků </a:t>
            </a:r>
            <a:r>
              <a:rPr lang="cs-CZ" dirty="0"/>
              <a:t>bez jejich </a:t>
            </a:r>
            <a:r>
              <a:rPr lang="cs-CZ" dirty="0" smtClean="0"/>
              <a:t>předchozího soustřeďování </a:t>
            </a:r>
            <a:r>
              <a:rPr lang="cs-CZ" dirty="0"/>
              <a:t>podle místa vzniku.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Do </a:t>
            </a:r>
            <a:r>
              <a:rPr lang="cs-CZ" dirty="0"/>
              <a:t>položky </a:t>
            </a:r>
            <a:r>
              <a:rPr lang="cs-CZ" dirty="0" smtClean="0"/>
              <a:t>přímý </a:t>
            </a:r>
            <a:r>
              <a:rPr lang="cs-CZ" dirty="0"/>
              <a:t>materiál </a:t>
            </a:r>
            <a:r>
              <a:rPr lang="cs-CZ" dirty="0" smtClean="0"/>
              <a:t>patří </a:t>
            </a:r>
            <a:r>
              <a:rPr lang="cs-CZ" dirty="0"/>
              <a:t>zejména suroviny, základní materiál, polotovary, pohonné hmoty, pomocný a ostatní materiál, výrobní obaly (podle toho, co je </a:t>
            </a:r>
            <a:r>
              <a:rPr lang="cs-CZ" dirty="0" smtClean="0"/>
              <a:t>předmětem </a:t>
            </a:r>
            <a:r>
              <a:rPr lang="cs-CZ" dirty="0"/>
              <a:t>kalkulace).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Jde </a:t>
            </a:r>
            <a:r>
              <a:rPr lang="cs-CZ" dirty="0"/>
              <a:t>o materiál, který se zpravidla stává trvalou </a:t>
            </a:r>
            <a:r>
              <a:rPr lang="cs-CZ" dirty="0" smtClean="0"/>
              <a:t>součástí </a:t>
            </a:r>
            <a:r>
              <a:rPr lang="cs-CZ" dirty="0"/>
              <a:t>výrobku nebo </a:t>
            </a:r>
            <a:r>
              <a:rPr lang="cs-CZ" dirty="0" smtClean="0"/>
              <a:t>přispívá </a:t>
            </a:r>
            <a:r>
              <a:rPr lang="cs-CZ" dirty="0"/>
              <a:t>k </a:t>
            </a:r>
            <a:r>
              <a:rPr lang="cs-CZ" dirty="0" smtClean="0"/>
              <a:t>vytvoření </a:t>
            </a:r>
            <a:r>
              <a:rPr lang="cs-CZ" dirty="0"/>
              <a:t>jeho </a:t>
            </a:r>
            <a:r>
              <a:rPr lang="cs-CZ" dirty="0" smtClean="0"/>
              <a:t>potřebných </a:t>
            </a:r>
            <a:r>
              <a:rPr lang="cs-CZ" dirty="0"/>
              <a:t>vlastností apod.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8/35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9901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Kalkulační vzorec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Do položky </a:t>
            </a:r>
            <a:r>
              <a:rPr lang="cs-CZ" b="1" dirty="0" smtClean="0"/>
              <a:t>přímé </a:t>
            </a:r>
            <a:r>
              <a:rPr lang="cs-CZ" b="1" dirty="0"/>
              <a:t>mzdy </a:t>
            </a:r>
            <a:r>
              <a:rPr lang="cs-CZ" dirty="0"/>
              <a:t>zpravidla </a:t>
            </a:r>
            <a:r>
              <a:rPr lang="cs-CZ" dirty="0" smtClean="0"/>
              <a:t>patří </a:t>
            </a:r>
            <a:r>
              <a:rPr lang="cs-CZ" dirty="0"/>
              <a:t>základní mzdy (úkolové, </a:t>
            </a:r>
            <a:r>
              <a:rPr lang="cs-CZ" dirty="0" smtClean="0"/>
              <a:t>časové </a:t>
            </a:r>
            <a:r>
              <a:rPr lang="cs-CZ" dirty="0"/>
              <a:t>apod.), </a:t>
            </a:r>
            <a:r>
              <a:rPr lang="cs-CZ" dirty="0" smtClean="0"/>
              <a:t>příplatky </a:t>
            </a:r>
            <a:r>
              <a:rPr lang="cs-CZ" dirty="0"/>
              <a:t>a doplatky ke </a:t>
            </a:r>
            <a:r>
              <a:rPr lang="cs-CZ" dirty="0" smtClean="0"/>
              <a:t>mzdě </a:t>
            </a:r>
            <a:r>
              <a:rPr lang="cs-CZ" dirty="0"/>
              <a:t>a prémie a </a:t>
            </a:r>
            <a:r>
              <a:rPr lang="cs-CZ" dirty="0" smtClean="0"/>
              <a:t>odměny </a:t>
            </a:r>
            <a:r>
              <a:rPr lang="cs-CZ" dirty="0"/>
              <a:t>výrobních </a:t>
            </a:r>
            <a:r>
              <a:rPr lang="cs-CZ" dirty="0" smtClean="0"/>
              <a:t>dělníků přímo </a:t>
            </a:r>
            <a:r>
              <a:rPr lang="cs-CZ" dirty="0"/>
              <a:t>související s kalkulovanými výkony. </a:t>
            </a:r>
            <a:endParaRPr lang="cs-CZ" dirty="0" smtClean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V současné době </a:t>
            </a:r>
            <a:r>
              <a:rPr lang="cs-CZ" dirty="0"/>
              <a:t>je u </a:t>
            </a:r>
            <a:r>
              <a:rPr lang="cs-CZ" dirty="0" smtClean="0"/>
              <a:t>řady </a:t>
            </a:r>
            <a:r>
              <a:rPr lang="cs-CZ" dirty="0"/>
              <a:t>výrob obtížné rozlišit </a:t>
            </a:r>
            <a:r>
              <a:rPr lang="cs-CZ" dirty="0" smtClean="0"/>
              <a:t>přímé </a:t>
            </a:r>
            <a:r>
              <a:rPr lang="cs-CZ" dirty="0"/>
              <a:t>a režijní mzdové náklady, neboť podíl </a:t>
            </a:r>
            <a:r>
              <a:rPr lang="cs-CZ" dirty="0" smtClean="0"/>
              <a:t>přímých </a:t>
            </a:r>
            <a:r>
              <a:rPr lang="cs-CZ" dirty="0"/>
              <a:t>mezd klesá a </a:t>
            </a:r>
            <a:r>
              <a:rPr lang="cs-CZ" dirty="0" smtClean="0"/>
              <a:t>často </a:t>
            </a:r>
            <a:r>
              <a:rPr lang="cs-CZ" dirty="0"/>
              <a:t>i mizí</a:t>
            </a:r>
            <a:r>
              <a:rPr lang="cs-CZ" dirty="0" smtClean="0"/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Do položky </a:t>
            </a:r>
            <a:r>
              <a:rPr lang="cs-CZ" b="1" dirty="0" smtClean="0"/>
              <a:t>ostatní přímé </a:t>
            </a:r>
            <a:r>
              <a:rPr lang="cs-CZ" b="1" dirty="0"/>
              <a:t>náklady </a:t>
            </a:r>
            <a:r>
              <a:rPr lang="cs-CZ" dirty="0"/>
              <a:t>se zpravidla zahrnuje technologické palivo a energie, odpisy, opravy a udržování, </a:t>
            </a:r>
            <a:r>
              <a:rPr lang="cs-CZ" dirty="0" smtClean="0"/>
              <a:t>příspěvky </a:t>
            </a:r>
            <a:r>
              <a:rPr lang="cs-CZ" dirty="0"/>
              <a:t>na sociální </a:t>
            </a:r>
            <a:r>
              <a:rPr lang="cs-CZ" dirty="0" smtClean="0"/>
              <a:t>zabezpečení, </a:t>
            </a:r>
            <a:r>
              <a:rPr lang="cs-CZ" dirty="0"/>
              <a:t>ztráty ze </a:t>
            </a:r>
            <a:r>
              <a:rPr lang="cs-CZ" dirty="0" smtClean="0"/>
              <a:t>zmatků </a:t>
            </a:r>
            <a:r>
              <a:rPr lang="cs-CZ" dirty="0"/>
              <a:t>a vadné výroby aj.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9/35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357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1965</Words>
  <Application>Microsoft Office PowerPoint</Application>
  <PresentationFormat>Předvádění na obrazovce (4:3)</PresentationFormat>
  <Paragraphs>209</Paragraphs>
  <Slides>35</Slides>
  <Notes>35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Calibri</vt:lpstr>
      <vt:lpstr>Cambria Math</vt:lpstr>
      <vt:lpstr>Office Theme</vt:lpstr>
      <vt:lpstr>  Vymezení a využití kalkulačního vzorce a kalkulačních technik XNKC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Kalkulační vzorec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skr0004</cp:lastModifiedBy>
  <cp:revision>68</cp:revision>
  <dcterms:modified xsi:type="dcterms:W3CDTF">2023-03-22T13:21:57Z</dcterms:modified>
</cp:coreProperties>
</file>