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6"/>
  </p:notesMasterIdLst>
  <p:sldIdLst>
    <p:sldId id="256" r:id="rId2"/>
    <p:sldId id="257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61" r:id="rId25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1108" y="-5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1</a:t>
            </a:fld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443702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78358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466621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4589853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2548662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8820265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1465060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6639830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8745155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27841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2019947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6717390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4550807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9613898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530131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467000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687300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034459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828390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681715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14639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>
            <a:spLocks noGrp="1"/>
          </p:cNvSpPr>
          <p:nvPr>
            <p:ph type="ctrTitle"/>
          </p:nvPr>
        </p:nvSpPr>
        <p:spPr>
          <a:xfrm>
            <a:off x="219561" y="2374900"/>
            <a:ext cx="8704877" cy="20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>
              <a:buClr>
                <a:srgbClr val="D10202"/>
              </a:buClr>
              <a:buSzPts val="4400"/>
            </a:pPr>
            <a:r>
              <a:rPr lang="cs-CZ" b="1" dirty="0" smtClean="0">
                <a:solidFill>
                  <a:srgbClr val="D10202"/>
                </a:solidFill>
              </a:rPr>
              <a:t/>
            </a:r>
            <a:br>
              <a:rPr lang="cs-CZ" b="1" dirty="0" smtClean="0">
                <a:solidFill>
                  <a:srgbClr val="D10202"/>
                </a:solidFill>
              </a:rPr>
            </a:br>
            <a:r>
              <a:rPr lang="pl-PL" b="1" dirty="0">
                <a:solidFill>
                  <a:srgbClr val="D10202"/>
                </a:solidFill>
              </a:rPr>
              <a:t> Druhy kalkulací a jejich funkce</a:t>
            </a:r>
            <a:br>
              <a:rPr lang="pl-PL" b="1" dirty="0">
                <a:solidFill>
                  <a:srgbClr val="D10202"/>
                </a:solidFill>
              </a:rPr>
            </a:br>
            <a:r>
              <a:rPr lang="cs-CZ" b="1" dirty="0" smtClean="0">
                <a:solidFill>
                  <a:srgbClr val="D10202"/>
                </a:solidFill>
              </a:rPr>
              <a:t>XNKC</a:t>
            </a:r>
            <a:endParaRPr b="1" dirty="0"/>
          </a:p>
        </p:txBody>
      </p:sp>
      <p:sp>
        <p:nvSpPr>
          <p:cNvPr id="90" name="Google Shape;90;p13"/>
          <p:cNvSpPr txBox="1"/>
          <p:nvPr/>
        </p:nvSpPr>
        <p:spPr>
          <a:xfrm>
            <a:off x="464234" y="5884219"/>
            <a:ext cx="4894206" cy="53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Autor: Ing. Jaroslav Škrabal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3" descr="Výsledek obrázku pro ikea logo"/>
          <p:cNvSpPr/>
          <p:nvPr/>
        </p:nvSpPr>
        <p:spPr>
          <a:xfrm>
            <a:off x="4419599" y="1703717"/>
            <a:ext cx="1877683" cy="187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4800942" y="5604868"/>
            <a:ext cx="3878824" cy="725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u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22. </a:t>
            </a:r>
            <a:r>
              <a:rPr lang="cs-CZ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03</a:t>
            </a: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2023</a:t>
            </a:r>
            <a:endParaRPr dirty="0"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Olomouc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 smtClean="0"/>
              <a:t>Druhy kalkulací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30301"/>
            <a:ext cx="8229600" cy="5210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Zvláštním druhem kalkulace je </a:t>
            </a:r>
            <a:r>
              <a:rPr lang="cs-CZ" b="1" dirty="0"/>
              <a:t>kalkulace </a:t>
            </a:r>
            <a:r>
              <a:rPr lang="cs-CZ" b="1" dirty="0" smtClean="0"/>
              <a:t>přírůstkových </a:t>
            </a:r>
            <a:r>
              <a:rPr lang="cs-CZ" b="1" dirty="0"/>
              <a:t>(marginálních) </a:t>
            </a:r>
            <a:r>
              <a:rPr lang="cs-CZ" b="1" dirty="0" smtClean="0"/>
              <a:t>nákladů</a:t>
            </a:r>
            <a:r>
              <a:rPr lang="cs-CZ" dirty="0" smtClean="0"/>
              <a:t>, </a:t>
            </a:r>
            <a:r>
              <a:rPr lang="cs-CZ" dirty="0"/>
              <a:t>která na rozdíl od </a:t>
            </a:r>
            <a:r>
              <a:rPr lang="cs-CZ" dirty="0" smtClean="0"/>
              <a:t>tradiční </a:t>
            </a:r>
            <a:r>
              <a:rPr lang="cs-CZ" dirty="0"/>
              <a:t>kalkulace </a:t>
            </a:r>
            <a:r>
              <a:rPr lang="cs-CZ" dirty="0" smtClean="0"/>
              <a:t>průměrných nákladů </a:t>
            </a:r>
            <a:r>
              <a:rPr lang="cs-CZ" dirty="0"/>
              <a:t>celého množství </a:t>
            </a:r>
            <a:r>
              <a:rPr lang="cs-CZ" dirty="0" smtClean="0"/>
              <a:t>výkonů </a:t>
            </a:r>
            <a:r>
              <a:rPr lang="cs-CZ" dirty="0"/>
              <a:t>zjišťuje </a:t>
            </a:r>
            <a:r>
              <a:rPr lang="cs-CZ" dirty="0" smtClean="0"/>
              <a:t>dodatečné </a:t>
            </a:r>
            <a:r>
              <a:rPr lang="cs-CZ" dirty="0"/>
              <a:t>náklady </a:t>
            </a:r>
            <a:r>
              <a:rPr lang="cs-CZ" dirty="0" smtClean="0"/>
              <a:t>přírůstku výkonů </a:t>
            </a:r>
            <a:r>
              <a:rPr lang="cs-CZ" dirty="0"/>
              <a:t>(obvykle výrobní dávky). </a:t>
            </a:r>
            <a:endParaRPr lang="cs-CZ" dirty="0" smtClean="0"/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 smtClean="0"/>
              <a:t>Vychází </a:t>
            </a:r>
            <a:r>
              <a:rPr lang="cs-CZ" dirty="0"/>
              <a:t>z </a:t>
            </a:r>
            <a:r>
              <a:rPr lang="cs-CZ" dirty="0" smtClean="0"/>
              <a:t>dělení nákladů </a:t>
            </a:r>
            <a:r>
              <a:rPr lang="cs-CZ" dirty="0"/>
              <a:t>na fixní a variabilní </a:t>
            </a:r>
            <a:r>
              <a:rPr lang="cs-CZ" dirty="0" smtClean="0"/>
              <a:t>část </a:t>
            </a:r>
            <a:r>
              <a:rPr lang="cs-CZ" dirty="0"/>
              <a:t>a </a:t>
            </a:r>
            <a:r>
              <a:rPr lang="cs-CZ" dirty="0" smtClean="0"/>
              <a:t>předpokládá, </a:t>
            </a:r>
            <a:r>
              <a:rPr lang="cs-CZ" dirty="0"/>
              <a:t>že </a:t>
            </a:r>
            <a:r>
              <a:rPr lang="cs-CZ" dirty="0" smtClean="0"/>
              <a:t>dodatečné </a:t>
            </a:r>
            <a:r>
              <a:rPr lang="cs-CZ" dirty="0"/>
              <a:t>výkony vyvolávají vznik pouze variabilních </a:t>
            </a:r>
            <a:r>
              <a:rPr lang="cs-CZ" dirty="0" smtClean="0"/>
              <a:t>nákladů, </a:t>
            </a:r>
            <a:r>
              <a:rPr lang="cs-CZ" dirty="0"/>
              <a:t>zatímco vyšší využití </a:t>
            </a:r>
            <a:r>
              <a:rPr lang="cs-CZ" dirty="0" smtClean="0"/>
              <a:t>neměnných </a:t>
            </a:r>
            <a:r>
              <a:rPr lang="cs-CZ" dirty="0"/>
              <a:t>fixních </a:t>
            </a:r>
            <a:r>
              <a:rPr lang="cs-CZ" dirty="0" smtClean="0"/>
              <a:t>nákladů přináší dodatečný </a:t>
            </a:r>
            <a:r>
              <a:rPr lang="cs-CZ" dirty="0"/>
              <a:t>zisk; používá se </a:t>
            </a:r>
            <a:r>
              <a:rPr lang="cs-CZ" dirty="0" smtClean="0"/>
              <a:t>např. při </a:t>
            </a:r>
            <a:r>
              <a:rPr lang="cs-CZ" dirty="0"/>
              <a:t>stanovení limitu ceny.</a:t>
            </a: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10/24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74081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 smtClean="0"/>
              <a:t>Druhy kalkulací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30301"/>
            <a:ext cx="8229600" cy="5210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b="1" dirty="0"/>
              <a:t>Kalkulace neúplných </a:t>
            </a:r>
            <a:r>
              <a:rPr lang="cs-CZ" b="1" dirty="0" smtClean="0"/>
              <a:t>nákladů </a:t>
            </a:r>
            <a:r>
              <a:rPr lang="cs-CZ" b="1" dirty="0"/>
              <a:t>– direct </a:t>
            </a:r>
            <a:r>
              <a:rPr lang="cs-CZ" b="1" dirty="0" err="1" smtClean="0"/>
              <a:t>costing</a:t>
            </a:r>
            <a:endParaRPr lang="cs-CZ" b="1" dirty="0" smtClean="0"/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 smtClean="0"/>
              <a:t>Kalkulace</a:t>
            </a:r>
            <a:r>
              <a:rPr lang="cs-CZ" dirty="0"/>
              <a:t>, o kterých jsme dosud pojednávali, kalkulují veškeré náklady a </a:t>
            </a:r>
            <a:r>
              <a:rPr lang="cs-CZ" dirty="0" smtClean="0"/>
              <a:t>nepřihlížejí </a:t>
            </a:r>
            <a:r>
              <a:rPr lang="cs-CZ" dirty="0"/>
              <a:t>k jejich rozlišení podle závislosti na </a:t>
            </a:r>
            <a:r>
              <a:rPr lang="cs-CZ" dirty="0" smtClean="0"/>
              <a:t>změně </a:t>
            </a:r>
            <a:r>
              <a:rPr lang="cs-CZ" dirty="0"/>
              <a:t>objemu výroby, tj. k jejich </a:t>
            </a:r>
            <a:r>
              <a:rPr lang="cs-CZ" dirty="0" smtClean="0"/>
              <a:t>rozčlenění </a:t>
            </a:r>
            <a:r>
              <a:rPr lang="cs-CZ" dirty="0"/>
              <a:t>na fixní a variabilní </a:t>
            </a:r>
            <a:r>
              <a:rPr lang="cs-CZ" dirty="0" smtClean="0"/>
              <a:t>části. 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/>
              <a:t>V</a:t>
            </a:r>
            <a:r>
              <a:rPr lang="cs-CZ" dirty="0" smtClean="0"/>
              <a:t>ede </a:t>
            </a:r>
            <a:r>
              <a:rPr lang="cs-CZ" dirty="0"/>
              <a:t>k </a:t>
            </a:r>
            <a:r>
              <a:rPr lang="cs-CZ" dirty="0" smtClean="0"/>
              <a:t>řadě nepřesných (často </a:t>
            </a:r>
            <a:r>
              <a:rPr lang="cs-CZ" dirty="0"/>
              <a:t>i nesprávných) rozhodnutí. </a:t>
            </a:r>
            <a:endParaRPr lang="cs-CZ" dirty="0" smtClean="0"/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 smtClean="0"/>
              <a:t>Kritika těchto „tradičních“ </a:t>
            </a:r>
            <a:r>
              <a:rPr lang="cs-CZ" dirty="0"/>
              <a:t>kalkulací (kalkulací úplných </a:t>
            </a:r>
            <a:r>
              <a:rPr lang="cs-CZ" dirty="0" smtClean="0"/>
              <a:t>nákladů) </a:t>
            </a:r>
            <a:r>
              <a:rPr lang="cs-CZ" dirty="0"/>
              <a:t>je vedena v </a:t>
            </a:r>
            <a:r>
              <a:rPr lang="cs-CZ" dirty="0" smtClean="0"/>
              <a:t>těchto směrech:</a:t>
            </a: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11/24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53969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 smtClean="0"/>
              <a:t>Druhy kalkulací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30301"/>
            <a:ext cx="8229600" cy="5210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533400" lvl="1" indent="-514350">
              <a:spcBef>
                <a:spcPts val="0"/>
              </a:spcBef>
              <a:buSzPts val="3200"/>
              <a:buFont typeface="+mj-lt"/>
              <a:buAutoNum type="arabicPeriod"/>
            </a:pPr>
            <a:r>
              <a:rPr lang="cs-CZ" dirty="0" smtClean="0"/>
              <a:t>Tradiční způsob </a:t>
            </a:r>
            <a:r>
              <a:rPr lang="cs-CZ" dirty="0"/>
              <a:t>rozvrhování režijních </a:t>
            </a:r>
            <a:r>
              <a:rPr lang="cs-CZ" dirty="0" smtClean="0"/>
              <a:t>nákladů </a:t>
            </a:r>
            <a:r>
              <a:rPr lang="cs-CZ" dirty="0"/>
              <a:t>podle </a:t>
            </a:r>
            <a:r>
              <a:rPr lang="cs-CZ" dirty="0" smtClean="0"/>
              <a:t>přímých </a:t>
            </a:r>
            <a:r>
              <a:rPr lang="cs-CZ" dirty="0"/>
              <a:t>mezd nebo jiných </a:t>
            </a:r>
            <a:r>
              <a:rPr lang="cs-CZ" dirty="0" smtClean="0"/>
              <a:t>přímých nákladů </a:t>
            </a:r>
            <a:r>
              <a:rPr lang="cs-CZ" dirty="0"/>
              <a:t>pro </a:t>
            </a:r>
            <a:r>
              <a:rPr lang="cs-CZ" dirty="0" smtClean="0"/>
              <a:t>řadu </a:t>
            </a:r>
            <a:r>
              <a:rPr lang="cs-CZ" dirty="0"/>
              <a:t>výrob nevyhovuje, protože </a:t>
            </a:r>
            <a:r>
              <a:rPr lang="cs-CZ" b="1" dirty="0" smtClean="0"/>
              <a:t>nevyjadřuje </a:t>
            </a:r>
            <a:r>
              <a:rPr lang="cs-CZ" b="1" dirty="0"/>
              <a:t>souvislost mezi výrobními </a:t>
            </a:r>
            <a:r>
              <a:rPr lang="cs-CZ" b="1" dirty="0" smtClean="0"/>
              <a:t>činiteli </a:t>
            </a:r>
            <a:r>
              <a:rPr lang="cs-CZ" dirty="0"/>
              <a:t>(nákladovými </a:t>
            </a:r>
            <a:r>
              <a:rPr lang="cs-CZ" dirty="0" smtClean="0"/>
              <a:t>činiteli) </a:t>
            </a:r>
            <a:r>
              <a:rPr lang="cs-CZ" dirty="0"/>
              <a:t>a </a:t>
            </a:r>
            <a:r>
              <a:rPr lang="cs-CZ" b="1" dirty="0"/>
              <a:t>náklady, které jsou jimi vyvolány</a:t>
            </a:r>
            <a:r>
              <a:rPr lang="cs-CZ" dirty="0"/>
              <a:t>. </a:t>
            </a:r>
            <a:endParaRPr lang="cs-CZ" dirty="0" smtClean="0"/>
          </a:p>
          <a:p>
            <a:pPr marL="933450" lvl="2" indent="-457200">
              <a:spcBef>
                <a:spcPts val="0"/>
              </a:spcBef>
              <a:buSzPts val="3200"/>
            </a:pPr>
            <a:r>
              <a:rPr lang="cs-CZ" dirty="0" smtClean="0"/>
              <a:t>Rozvrhovací klíče často </a:t>
            </a:r>
            <a:r>
              <a:rPr lang="cs-CZ" dirty="0"/>
              <a:t>nemají nic </a:t>
            </a:r>
            <a:r>
              <a:rPr lang="cs-CZ" dirty="0" smtClean="0"/>
              <a:t>společného </a:t>
            </a:r>
            <a:r>
              <a:rPr lang="cs-CZ" dirty="0"/>
              <a:t>se </a:t>
            </a:r>
            <a:r>
              <a:rPr lang="cs-CZ" dirty="0" smtClean="0"/>
              <a:t>skutečným </a:t>
            </a:r>
            <a:r>
              <a:rPr lang="cs-CZ" dirty="0"/>
              <a:t>objemem režijních </a:t>
            </a:r>
            <a:r>
              <a:rPr lang="cs-CZ" dirty="0" smtClean="0"/>
              <a:t>nákladů, </a:t>
            </a:r>
            <a:r>
              <a:rPr lang="cs-CZ" dirty="0"/>
              <a:t>který jednotlivé výrobky vyvolaly. </a:t>
            </a:r>
            <a:endParaRPr lang="cs-CZ" dirty="0" smtClean="0"/>
          </a:p>
          <a:p>
            <a:pPr marL="933450" lvl="2" indent="-457200">
              <a:spcBef>
                <a:spcPts val="0"/>
              </a:spcBef>
              <a:buSzPts val="3200"/>
            </a:pPr>
            <a:r>
              <a:rPr lang="cs-CZ" dirty="0" smtClean="0"/>
              <a:t>Značný </a:t>
            </a:r>
            <a:r>
              <a:rPr lang="cs-CZ" dirty="0"/>
              <a:t>podíl režijních </a:t>
            </a:r>
            <a:r>
              <a:rPr lang="cs-CZ" dirty="0" smtClean="0"/>
              <a:t>(většinou </a:t>
            </a:r>
            <a:r>
              <a:rPr lang="cs-CZ" dirty="0"/>
              <a:t>fixních) </a:t>
            </a:r>
            <a:r>
              <a:rPr lang="cs-CZ" dirty="0" smtClean="0"/>
              <a:t>nákladů </a:t>
            </a:r>
            <a:r>
              <a:rPr lang="cs-CZ" dirty="0"/>
              <a:t>je spojen s </a:t>
            </a:r>
            <a:r>
              <a:rPr lang="cs-CZ" dirty="0" smtClean="0"/>
              <a:t>činností mechanismů </a:t>
            </a:r>
            <a:r>
              <a:rPr lang="cs-CZ" dirty="0"/>
              <a:t>a </a:t>
            </a:r>
            <a:r>
              <a:rPr lang="cs-CZ" dirty="0" smtClean="0"/>
              <a:t>automatů. </a:t>
            </a:r>
          </a:p>
          <a:p>
            <a:pPr marL="933450" lvl="2" indent="-457200">
              <a:spcBef>
                <a:spcPts val="0"/>
              </a:spcBef>
              <a:buSzPts val="3200"/>
            </a:pPr>
            <a:r>
              <a:rPr lang="cs-CZ" dirty="0" smtClean="0"/>
              <a:t>Náklady </a:t>
            </a:r>
            <a:r>
              <a:rPr lang="cs-CZ" dirty="0"/>
              <a:t>vyvolané touto technikou se však rozvrhují v </a:t>
            </a:r>
            <a:r>
              <a:rPr lang="cs-CZ" dirty="0" smtClean="0"/>
              <a:t>podstatě </a:t>
            </a:r>
            <a:r>
              <a:rPr lang="cs-CZ" dirty="0"/>
              <a:t>podle </a:t>
            </a:r>
            <a:r>
              <a:rPr lang="cs-CZ" dirty="0" smtClean="0"/>
              <a:t>„ruční“ </a:t>
            </a:r>
            <a:r>
              <a:rPr lang="cs-CZ" dirty="0"/>
              <a:t>práce. </a:t>
            </a:r>
            <a:endParaRPr lang="cs-CZ" dirty="0" smtClean="0"/>
          </a:p>
          <a:p>
            <a:pPr marL="933450" lvl="2" indent="-457200">
              <a:spcBef>
                <a:spcPts val="0"/>
              </a:spcBef>
              <a:buSzPts val="3200"/>
            </a:pPr>
            <a:r>
              <a:rPr lang="cs-CZ" dirty="0" smtClean="0"/>
              <a:t>Tím </a:t>
            </a:r>
            <a:r>
              <a:rPr lang="cs-CZ" b="1" dirty="0"/>
              <a:t>dochází k vyššímu nákladovému </a:t>
            </a:r>
            <a:r>
              <a:rPr lang="cs-CZ" b="1" dirty="0" smtClean="0"/>
              <a:t>zatěžování výrobků </a:t>
            </a:r>
            <a:r>
              <a:rPr lang="cs-CZ" b="1" dirty="0"/>
              <a:t>s vyšším podílem </a:t>
            </a:r>
            <a:r>
              <a:rPr lang="cs-CZ" b="1" dirty="0" smtClean="0"/>
              <a:t>ruční práce</a:t>
            </a:r>
            <a:r>
              <a:rPr lang="cs-CZ" dirty="0"/>
              <a:t>, zatímco ve </a:t>
            </a:r>
            <a:r>
              <a:rPr lang="cs-CZ" dirty="0" smtClean="0"/>
              <a:t>skutečnosti </a:t>
            </a:r>
            <a:r>
              <a:rPr lang="cs-CZ" dirty="0"/>
              <a:t>by </a:t>
            </a:r>
            <a:r>
              <a:rPr lang="cs-CZ" dirty="0" smtClean="0"/>
              <a:t>měly </a:t>
            </a:r>
            <a:r>
              <a:rPr lang="cs-CZ" dirty="0"/>
              <a:t>být více zatíženy výrobky, </a:t>
            </a:r>
            <a:r>
              <a:rPr lang="cs-CZ" dirty="0" smtClean="0"/>
              <a:t>při </a:t>
            </a:r>
            <a:r>
              <a:rPr lang="cs-CZ" dirty="0"/>
              <a:t>jejichž </a:t>
            </a:r>
            <a:r>
              <a:rPr lang="cs-CZ" dirty="0" smtClean="0"/>
              <a:t>výrobě </a:t>
            </a:r>
            <a:r>
              <a:rPr lang="cs-CZ" dirty="0"/>
              <a:t>se používá technika. </a:t>
            </a:r>
            <a:endParaRPr lang="cs-CZ" dirty="0" smtClean="0"/>
          </a:p>
          <a:p>
            <a:pPr marL="933450" lvl="2" indent="-457200">
              <a:spcBef>
                <a:spcPts val="0"/>
              </a:spcBef>
              <a:buSzPts val="3200"/>
            </a:pPr>
            <a:r>
              <a:rPr lang="cs-CZ" b="1" dirty="0" smtClean="0"/>
              <a:t>Tradiční kalkulace </a:t>
            </a:r>
            <a:r>
              <a:rPr lang="cs-CZ" b="1" dirty="0"/>
              <a:t>tím </a:t>
            </a:r>
            <a:r>
              <a:rPr lang="cs-CZ" b="1" dirty="0" smtClean="0"/>
              <a:t>přestávají dávat </a:t>
            </a:r>
            <a:r>
              <a:rPr lang="cs-CZ" b="1" dirty="0"/>
              <a:t>spolehlivé údaje o </a:t>
            </a:r>
            <a:r>
              <a:rPr lang="cs-CZ" b="1" dirty="0" smtClean="0"/>
              <a:t>rentabilitě výrobků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12/24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03680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 smtClean="0"/>
              <a:t>Druhy kalkulací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30301"/>
            <a:ext cx="8229600" cy="5210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33400" lvl="1" indent="-514350">
              <a:spcBef>
                <a:spcPts val="0"/>
              </a:spcBef>
              <a:buSzPts val="3200"/>
              <a:buFont typeface="+mj-lt"/>
              <a:buAutoNum type="arabicPeriod" startAt="2"/>
            </a:pPr>
            <a:r>
              <a:rPr lang="cs-CZ" b="1" dirty="0" smtClean="0"/>
              <a:t>Část </a:t>
            </a:r>
            <a:r>
              <a:rPr lang="cs-CZ" b="1" dirty="0"/>
              <a:t>režijních </a:t>
            </a:r>
            <a:r>
              <a:rPr lang="cs-CZ" b="1" dirty="0" smtClean="0"/>
              <a:t>nákladů </a:t>
            </a:r>
            <a:r>
              <a:rPr lang="cs-CZ" dirty="0"/>
              <a:t>(</a:t>
            </a:r>
            <a:r>
              <a:rPr lang="cs-CZ" dirty="0" smtClean="0"/>
              <a:t>např. </a:t>
            </a:r>
            <a:r>
              <a:rPr lang="cs-CZ" dirty="0"/>
              <a:t>správní režie</a:t>
            </a:r>
            <a:r>
              <a:rPr lang="cs-CZ" b="1" dirty="0"/>
              <a:t>) je spojena s </a:t>
            </a:r>
            <a:r>
              <a:rPr lang="cs-CZ" b="1" dirty="0" smtClean="0"/>
              <a:t>činností podniku </a:t>
            </a:r>
            <a:r>
              <a:rPr lang="cs-CZ" b="1" dirty="0"/>
              <a:t>jako celku a nemá </a:t>
            </a:r>
            <a:r>
              <a:rPr lang="cs-CZ" b="1" dirty="0" smtClean="0"/>
              <a:t>bezprostřední souvislost </a:t>
            </a:r>
            <a:r>
              <a:rPr lang="cs-CZ" b="1" dirty="0"/>
              <a:t>s jednotlivými druhy </a:t>
            </a:r>
            <a:r>
              <a:rPr lang="cs-CZ" b="1" dirty="0" smtClean="0"/>
              <a:t>výrobků</a:t>
            </a:r>
            <a:r>
              <a:rPr lang="cs-CZ" dirty="0" smtClean="0"/>
              <a:t>. </a:t>
            </a:r>
          </a:p>
          <a:p>
            <a:pPr marL="933450" lvl="2" indent="-457200">
              <a:spcBef>
                <a:spcPts val="0"/>
              </a:spcBef>
              <a:buSzPts val="3200"/>
            </a:pPr>
            <a:r>
              <a:rPr lang="cs-CZ" dirty="0" smtClean="0"/>
              <a:t>Rozvrhování těchto nákladů </a:t>
            </a:r>
            <a:r>
              <a:rPr lang="cs-CZ" dirty="0"/>
              <a:t>je proto velmi </a:t>
            </a:r>
            <a:r>
              <a:rPr lang="cs-CZ" dirty="0" smtClean="0"/>
              <a:t>podmíněné. </a:t>
            </a:r>
          </a:p>
          <a:p>
            <a:pPr marL="933450" lvl="2" indent="-457200">
              <a:spcBef>
                <a:spcPts val="0"/>
              </a:spcBef>
              <a:buSzPts val="3200"/>
            </a:pPr>
            <a:r>
              <a:rPr lang="cs-CZ" dirty="0" smtClean="0"/>
              <a:t>Z </a:t>
            </a:r>
            <a:r>
              <a:rPr lang="cs-CZ" dirty="0"/>
              <a:t>toho vyplývá, že </a:t>
            </a:r>
            <a:r>
              <a:rPr lang="cs-CZ" b="1" dirty="0"/>
              <a:t>jednotlivé výrobky </a:t>
            </a:r>
            <a:r>
              <a:rPr lang="cs-CZ" b="1" dirty="0" smtClean="0"/>
              <a:t>nevytvářejí </a:t>
            </a:r>
            <a:r>
              <a:rPr lang="cs-CZ" b="1" dirty="0"/>
              <a:t>zisk, který je výsledkem práce podniku jako celku </a:t>
            </a:r>
            <a:r>
              <a:rPr lang="cs-CZ" dirty="0"/>
              <a:t>a kterého podnik dosáhne až po </a:t>
            </a:r>
            <a:r>
              <a:rPr lang="cs-CZ" dirty="0" smtClean="0"/>
              <a:t>překročení </a:t>
            </a:r>
            <a:r>
              <a:rPr lang="cs-CZ" dirty="0"/>
              <a:t>kritického objemu </a:t>
            </a:r>
            <a:r>
              <a:rPr lang="cs-CZ" dirty="0" smtClean="0"/>
              <a:t>výroby. </a:t>
            </a:r>
          </a:p>
          <a:p>
            <a:pPr marL="933450" lvl="2" indent="-457200">
              <a:spcBef>
                <a:spcPts val="0"/>
              </a:spcBef>
              <a:buSzPts val="3200"/>
            </a:pPr>
            <a:r>
              <a:rPr lang="cs-CZ" dirty="0" smtClean="0"/>
              <a:t>To </a:t>
            </a:r>
            <a:r>
              <a:rPr lang="cs-CZ" dirty="0"/>
              <a:t>však kalkulace úplných </a:t>
            </a:r>
            <a:r>
              <a:rPr lang="cs-CZ" dirty="0" smtClean="0"/>
              <a:t>nákladů </a:t>
            </a:r>
            <a:r>
              <a:rPr lang="cs-CZ" dirty="0"/>
              <a:t>nebere v úvahu.</a:t>
            </a: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13/24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51271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 smtClean="0"/>
              <a:t>Druhy kalkulací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30301"/>
            <a:ext cx="8229600" cy="5210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33400" lvl="1" indent="-514350">
              <a:spcBef>
                <a:spcPts val="0"/>
              </a:spcBef>
              <a:buSzPts val="3200"/>
              <a:buFont typeface="+mj-lt"/>
              <a:buAutoNum type="arabicPeriod" startAt="3"/>
            </a:pPr>
            <a:r>
              <a:rPr lang="cs-CZ" b="1" dirty="0"/>
              <a:t>Kalkulace úplných </a:t>
            </a:r>
            <a:r>
              <a:rPr lang="cs-CZ" b="1" dirty="0" smtClean="0"/>
              <a:t>nákladů předpokládá </a:t>
            </a:r>
            <a:r>
              <a:rPr lang="cs-CZ" b="1" dirty="0"/>
              <a:t>znalost </a:t>
            </a:r>
            <a:r>
              <a:rPr lang="cs-CZ" b="1" dirty="0" smtClean="0"/>
              <a:t>vyráběného množství jednotlivých druhů výrobků. </a:t>
            </a:r>
          </a:p>
          <a:p>
            <a:pPr marL="933450" lvl="2" indent="-457200">
              <a:spcBef>
                <a:spcPts val="0"/>
              </a:spcBef>
              <a:buSzPts val="3200"/>
            </a:pPr>
            <a:r>
              <a:rPr lang="cs-CZ" dirty="0" smtClean="0"/>
              <a:t>Jinak </a:t>
            </a:r>
            <a:r>
              <a:rPr lang="cs-CZ" dirty="0"/>
              <a:t>nelze stanovit podíl fixních režijních </a:t>
            </a:r>
            <a:r>
              <a:rPr lang="cs-CZ" dirty="0" smtClean="0"/>
              <a:t>nákladů </a:t>
            </a:r>
            <a:r>
              <a:rPr lang="cs-CZ" dirty="0"/>
              <a:t>na výrobek a jejich </a:t>
            </a:r>
            <a:r>
              <a:rPr lang="cs-CZ" dirty="0" smtClean="0"/>
              <a:t>rozdělení </a:t>
            </a:r>
            <a:r>
              <a:rPr lang="cs-CZ" dirty="0"/>
              <a:t>se musí odhadovat. </a:t>
            </a:r>
            <a:endParaRPr lang="cs-CZ" dirty="0" smtClean="0"/>
          </a:p>
          <a:p>
            <a:pPr marL="933450" lvl="2" indent="-457200">
              <a:spcBef>
                <a:spcPts val="0"/>
              </a:spcBef>
              <a:buSzPts val="3200"/>
            </a:pPr>
            <a:r>
              <a:rPr lang="cs-CZ" dirty="0" smtClean="0"/>
              <a:t>Rovněž </a:t>
            </a:r>
            <a:r>
              <a:rPr lang="cs-CZ" dirty="0"/>
              <a:t>zisk z </a:t>
            </a:r>
            <a:r>
              <a:rPr lang="cs-CZ" dirty="0" smtClean="0"/>
              <a:t>určitého </a:t>
            </a:r>
            <a:r>
              <a:rPr lang="cs-CZ" dirty="0"/>
              <a:t>výrobku není proporcionální k </a:t>
            </a:r>
            <a:r>
              <a:rPr lang="cs-CZ" dirty="0" smtClean="0"/>
              <a:t>vyráběnému </a:t>
            </a:r>
            <a:r>
              <a:rPr lang="cs-CZ" dirty="0"/>
              <a:t>množství </a:t>
            </a:r>
            <a:r>
              <a:rPr lang="cs-CZ" dirty="0" smtClean="0"/>
              <a:t>(rozšiřováním </a:t>
            </a:r>
            <a:r>
              <a:rPr lang="cs-CZ" dirty="0"/>
              <a:t>objemu výroby dochází k degresi fixních </a:t>
            </a:r>
            <a:r>
              <a:rPr lang="cs-CZ" dirty="0" smtClean="0"/>
              <a:t>nákladů, </a:t>
            </a:r>
            <a:r>
              <a:rPr lang="cs-CZ" dirty="0"/>
              <a:t>a tím k </a:t>
            </a:r>
            <a:r>
              <a:rPr lang="cs-CZ" dirty="0" smtClean="0"/>
              <a:t>růstu </a:t>
            </a:r>
            <a:r>
              <a:rPr lang="cs-CZ" dirty="0"/>
              <a:t>zisku na jednotku výkonu). </a:t>
            </a:r>
            <a:endParaRPr lang="cs-CZ" dirty="0" smtClean="0"/>
          </a:p>
          <a:p>
            <a:pPr marL="933450" lvl="2" indent="-457200">
              <a:spcBef>
                <a:spcPts val="0"/>
              </a:spcBef>
              <a:buSzPts val="3200"/>
            </a:pPr>
            <a:r>
              <a:rPr lang="cs-CZ" dirty="0" smtClean="0"/>
              <a:t>To ztěžuje různá </a:t>
            </a:r>
            <a:r>
              <a:rPr lang="cs-CZ" dirty="0"/>
              <a:t>ekonomická rozhodnutí, </a:t>
            </a:r>
            <a:r>
              <a:rPr lang="cs-CZ" dirty="0" smtClean="0"/>
              <a:t>např. </a:t>
            </a:r>
            <a:r>
              <a:rPr lang="cs-CZ" dirty="0"/>
              <a:t>volbu optimálního výrobního plánu metodami lineárního programování, které </a:t>
            </a:r>
            <a:r>
              <a:rPr lang="cs-CZ" dirty="0" smtClean="0"/>
              <a:t>předpokládají </a:t>
            </a:r>
            <a:r>
              <a:rPr lang="cs-CZ" dirty="0"/>
              <a:t>linearitu všech </a:t>
            </a:r>
            <a:r>
              <a:rPr lang="cs-CZ" dirty="0" smtClean="0"/>
              <a:t>vztahů.</a:t>
            </a: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14/24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40931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 smtClean="0"/>
              <a:t>Druhy kalkulací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30301"/>
            <a:ext cx="8229600" cy="5210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33400" lvl="1" indent="-514350">
              <a:spcBef>
                <a:spcPts val="0"/>
              </a:spcBef>
              <a:buSzPts val="3200"/>
              <a:buFont typeface="+mj-lt"/>
              <a:buAutoNum type="arabicPeriod" startAt="4"/>
            </a:pPr>
            <a:r>
              <a:rPr lang="cs-CZ" b="1" dirty="0"/>
              <a:t>Kalkulace úplných </a:t>
            </a:r>
            <a:r>
              <a:rPr lang="cs-CZ" b="1" dirty="0" smtClean="0"/>
              <a:t>nákladů </a:t>
            </a:r>
            <a:r>
              <a:rPr lang="cs-CZ" b="1" dirty="0"/>
              <a:t>považuje za </a:t>
            </a:r>
            <a:r>
              <a:rPr lang="cs-CZ" b="1" dirty="0" smtClean="0"/>
              <a:t>minimální hranici </a:t>
            </a:r>
            <a:r>
              <a:rPr lang="cs-CZ" b="1" dirty="0"/>
              <a:t>ceny výrobku jeho úplné </a:t>
            </a:r>
            <a:r>
              <a:rPr lang="cs-CZ" b="1" dirty="0" smtClean="0"/>
              <a:t>vlastní náklady</a:t>
            </a:r>
            <a:r>
              <a:rPr lang="cs-CZ" dirty="0" smtClean="0"/>
              <a:t>; </a:t>
            </a:r>
            <a:r>
              <a:rPr lang="cs-CZ" dirty="0"/>
              <a:t>výrobky s nižší cenou považuje za nerentabilní. </a:t>
            </a:r>
            <a:endParaRPr lang="cs-CZ" dirty="0" smtClean="0"/>
          </a:p>
          <a:p>
            <a:pPr marL="933450" lvl="2" indent="-457200">
              <a:spcBef>
                <a:spcPts val="0"/>
              </a:spcBef>
              <a:buSzPts val="3200"/>
            </a:pPr>
            <a:r>
              <a:rPr lang="cs-CZ" dirty="0" smtClean="0"/>
              <a:t>Uhrazují-li </a:t>
            </a:r>
            <a:r>
              <a:rPr lang="cs-CZ" dirty="0"/>
              <a:t>však dosud </a:t>
            </a:r>
            <a:r>
              <a:rPr lang="cs-CZ" dirty="0" smtClean="0"/>
              <a:t>vyráběné </a:t>
            </a:r>
            <a:r>
              <a:rPr lang="cs-CZ" dirty="0"/>
              <a:t>výrobky fixní náklady a další výrobek (další zakázka) nevyvolá </a:t>
            </a:r>
            <a:r>
              <a:rPr lang="cs-CZ" dirty="0" smtClean="0"/>
              <a:t>dodatečné </a:t>
            </a:r>
            <a:r>
              <a:rPr lang="cs-CZ" dirty="0"/>
              <a:t>fixní náklady, pak </a:t>
            </a:r>
            <a:r>
              <a:rPr lang="cs-CZ" dirty="0" smtClean="0"/>
              <a:t>stačí, </a:t>
            </a:r>
            <a:r>
              <a:rPr lang="cs-CZ" dirty="0"/>
              <a:t>aby jeho cena byla vyšší, než jsou jeho variabilní náklady, a tento výrobek (po </a:t>
            </a:r>
            <a:r>
              <a:rPr lang="cs-CZ" dirty="0" smtClean="0"/>
              <a:t>překročení </a:t>
            </a:r>
            <a:r>
              <a:rPr lang="cs-CZ" dirty="0"/>
              <a:t>bodu </a:t>
            </a:r>
            <a:r>
              <a:rPr lang="cs-CZ" dirty="0" smtClean="0"/>
              <a:t>zvratu) přinese </a:t>
            </a:r>
            <a:r>
              <a:rPr lang="cs-CZ" dirty="0"/>
              <a:t>zisk.</a:t>
            </a: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15/24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74699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 smtClean="0"/>
              <a:t>Druhy kalkulací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30301"/>
            <a:ext cx="8229600" cy="5210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/>
              <a:t>Z kritiky vzešel typ kalkulace nazvaný </a:t>
            </a:r>
            <a:r>
              <a:rPr lang="cs-CZ" b="1" dirty="0"/>
              <a:t>kalkulace neúplných</a:t>
            </a:r>
            <a:r>
              <a:rPr lang="cs-CZ" dirty="0"/>
              <a:t> (variabilních, </a:t>
            </a:r>
            <a:r>
              <a:rPr lang="cs-CZ" dirty="0" smtClean="0"/>
              <a:t>přímých) </a:t>
            </a:r>
            <a:r>
              <a:rPr lang="cs-CZ" b="1" dirty="0" smtClean="0"/>
              <a:t>nákladů</a:t>
            </a:r>
            <a:r>
              <a:rPr lang="cs-CZ" dirty="0" smtClean="0"/>
              <a:t> </a:t>
            </a:r>
            <a:r>
              <a:rPr lang="cs-CZ" dirty="0"/>
              <a:t>(metoda direct </a:t>
            </a:r>
            <a:r>
              <a:rPr lang="cs-CZ" dirty="0" err="1"/>
              <a:t>costing</a:t>
            </a:r>
            <a:r>
              <a:rPr lang="cs-CZ" dirty="0"/>
              <a:t>, </a:t>
            </a:r>
            <a:r>
              <a:rPr lang="cs-CZ" dirty="0" err="1"/>
              <a:t>variable</a:t>
            </a:r>
            <a:r>
              <a:rPr lang="cs-CZ" dirty="0"/>
              <a:t> </a:t>
            </a:r>
            <a:r>
              <a:rPr lang="cs-CZ" dirty="0" err="1"/>
              <a:t>costing</a:t>
            </a:r>
            <a:r>
              <a:rPr lang="cs-CZ" dirty="0" smtClean="0"/>
              <a:t>).</a:t>
            </a:r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 smtClean="0"/>
              <a:t>Na </a:t>
            </a:r>
            <a:r>
              <a:rPr lang="cs-CZ" dirty="0"/>
              <a:t>výrobky kalkuluje pouze variabilní náklady, tj. jednicové náklady a variabilní režijní náklady. </a:t>
            </a:r>
            <a:endParaRPr lang="cs-CZ" dirty="0" smtClean="0"/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 smtClean="0"/>
              <a:t>Zbývající </a:t>
            </a:r>
            <a:r>
              <a:rPr lang="cs-CZ" dirty="0"/>
              <a:t>fixní režijní </a:t>
            </a:r>
            <a:r>
              <a:rPr lang="cs-CZ" dirty="0" smtClean="0"/>
              <a:t>náklady </a:t>
            </a:r>
            <a:r>
              <a:rPr lang="cs-CZ" dirty="0"/>
              <a:t>považuje za náklady, které je nutné vynaložit pro </a:t>
            </a:r>
            <a:r>
              <a:rPr lang="cs-CZ" dirty="0" smtClean="0"/>
              <a:t>zajištění </a:t>
            </a:r>
            <a:r>
              <a:rPr lang="cs-CZ" dirty="0"/>
              <a:t>chodu podniku v </a:t>
            </a:r>
            <a:r>
              <a:rPr lang="cs-CZ" dirty="0" smtClean="0"/>
              <a:t>určitém </a:t>
            </a:r>
            <a:r>
              <a:rPr lang="cs-CZ" dirty="0"/>
              <a:t>období; do </a:t>
            </a:r>
            <a:r>
              <a:rPr lang="cs-CZ" dirty="0" smtClean="0"/>
              <a:t>nákladů </a:t>
            </a:r>
            <a:r>
              <a:rPr lang="cs-CZ" dirty="0"/>
              <a:t>na výrobky je nepromítá, ale zahrnuje je až do celkového výsledku období </a:t>
            </a:r>
            <a:r>
              <a:rPr lang="cs-CZ" dirty="0" smtClean="0"/>
              <a:t>(odečítá </a:t>
            </a:r>
            <a:r>
              <a:rPr lang="cs-CZ" dirty="0"/>
              <a:t>je od rozdílu mezi výnosy z prodeje a variabilními náklady prodaných </a:t>
            </a:r>
            <a:r>
              <a:rPr lang="cs-CZ" dirty="0" smtClean="0"/>
              <a:t>výkonů </a:t>
            </a:r>
            <a:r>
              <a:rPr lang="cs-CZ" dirty="0"/>
              <a:t>celého podniku).</a:t>
            </a: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16/24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83316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 smtClean="0"/>
              <a:t>Druhy kalkulací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30301"/>
            <a:ext cx="8229600" cy="5210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/>
              <a:t>Z toho ovšem vyplývá, že </a:t>
            </a:r>
            <a:r>
              <a:rPr lang="cs-CZ" b="1" dirty="0"/>
              <a:t>u jednotlivých </a:t>
            </a:r>
            <a:r>
              <a:rPr lang="cs-CZ" b="1" dirty="0" smtClean="0"/>
              <a:t>druhů výrobků </a:t>
            </a:r>
            <a:r>
              <a:rPr lang="cs-CZ" b="1" dirty="0"/>
              <a:t>se nezjišťuje zisk, ale pohlíží se na </a:t>
            </a:r>
            <a:r>
              <a:rPr lang="cs-CZ" b="1" dirty="0" smtClean="0"/>
              <a:t>něj </a:t>
            </a:r>
            <a:r>
              <a:rPr lang="cs-CZ" b="1" dirty="0"/>
              <a:t>jako na výsledek </a:t>
            </a:r>
            <a:r>
              <a:rPr lang="cs-CZ" b="1" dirty="0" smtClean="0"/>
              <a:t>činnosti </a:t>
            </a:r>
            <a:r>
              <a:rPr lang="cs-CZ" b="1" dirty="0"/>
              <a:t>podniku jako celku</a:t>
            </a:r>
            <a:r>
              <a:rPr lang="cs-CZ" dirty="0"/>
              <a:t>. </a:t>
            </a:r>
            <a:endParaRPr lang="cs-CZ" dirty="0" smtClean="0"/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 smtClean="0"/>
              <a:t>Za přispívání </a:t>
            </a:r>
            <a:r>
              <a:rPr lang="cs-CZ" dirty="0"/>
              <a:t>k </a:t>
            </a:r>
            <a:r>
              <a:rPr lang="cs-CZ" dirty="0" smtClean="0"/>
              <a:t>tvorbě </a:t>
            </a:r>
            <a:r>
              <a:rPr lang="cs-CZ" dirty="0"/>
              <a:t>výsledku </a:t>
            </a:r>
            <a:r>
              <a:rPr lang="cs-CZ" dirty="0" smtClean="0"/>
              <a:t>hospodaření </a:t>
            </a:r>
            <a:r>
              <a:rPr lang="cs-CZ" dirty="0"/>
              <a:t>podniku se považuje </a:t>
            </a:r>
            <a:r>
              <a:rPr lang="cs-CZ" b="1" dirty="0"/>
              <a:t>rozdíl prodejní ceny výrobku a jeho variabilních </a:t>
            </a:r>
            <a:r>
              <a:rPr lang="cs-CZ" b="1" dirty="0" smtClean="0"/>
              <a:t>nákladů </a:t>
            </a:r>
            <a:r>
              <a:rPr lang="cs-CZ" b="1" dirty="0"/>
              <a:t>zvaný </a:t>
            </a:r>
            <a:r>
              <a:rPr lang="cs-CZ" b="1" dirty="0" smtClean="0"/>
              <a:t>příspěvek </a:t>
            </a:r>
            <a:r>
              <a:rPr lang="cs-CZ" b="1" dirty="0"/>
              <a:t>na úhradu fixních </a:t>
            </a:r>
            <a:r>
              <a:rPr lang="cs-CZ" b="1" dirty="0" smtClean="0"/>
              <a:t>nákladů </a:t>
            </a:r>
            <a:r>
              <a:rPr lang="cs-CZ" b="1" dirty="0"/>
              <a:t>a zisku </a:t>
            </a:r>
            <a:r>
              <a:rPr lang="cs-CZ" dirty="0"/>
              <a:t>(dále jen </a:t>
            </a:r>
            <a:r>
              <a:rPr lang="cs-CZ" dirty="0" smtClean="0"/>
              <a:t>příspěvek </a:t>
            </a:r>
            <a:r>
              <a:rPr lang="cs-CZ" dirty="0"/>
              <a:t>na úhradu, anglicky </a:t>
            </a:r>
            <a:r>
              <a:rPr lang="cs-CZ" dirty="0" err="1"/>
              <a:t>contribution</a:t>
            </a:r>
            <a:r>
              <a:rPr lang="cs-CZ" dirty="0"/>
              <a:t> </a:t>
            </a:r>
            <a:r>
              <a:rPr lang="cs-CZ" dirty="0" err="1"/>
              <a:t>margin</a:t>
            </a:r>
            <a:r>
              <a:rPr lang="cs-CZ" dirty="0"/>
              <a:t>). </a:t>
            </a:r>
            <a:endParaRPr lang="cs-CZ" dirty="0" smtClean="0"/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 smtClean="0"/>
              <a:t>Rentabilita </a:t>
            </a:r>
            <a:r>
              <a:rPr lang="cs-CZ" dirty="0"/>
              <a:t>výrobku se </a:t>
            </a:r>
            <a:r>
              <a:rPr lang="cs-CZ" dirty="0" smtClean="0"/>
              <a:t>měří </a:t>
            </a:r>
            <a:r>
              <a:rPr lang="cs-CZ" dirty="0"/>
              <a:t>podílem, jaký má </a:t>
            </a:r>
            <a:r>
              <a:rPr lang="cs-CZ" dirty="0" smtClean="0"/>
              <a:t>příspěvek </a:t>
            </a:r>
            <a:r>
              <a:rPr lang="cs-CZ" dirty="0"/>
              <a:t>na úhradu na </a:t>
            </a:r>
            <a:r>
              <a:rPr lang="cs-CZ" dirty="0" smtClean="0"/>
              <a:t>ceně </a:t>
            </a:r>
            <a:r>
              <a:rPr lang="cs-CZ" dirty="0"/>
              <a:t>výrobku nebo na jednotce omezujícího zdroje (</a:t>
            </a:r>
            <a:r>
              <a:rPr lang="cs-CZ" dirty="0" smtClean="0"/>
              <a:t>např. </a:t>
            </a:r>
            <a:r>
              <a:rPr lang="cs-CZ" dirty="0"/>
              <a:t>na 1 </a:t>
            </a:r>
            <a:r>
              <a:rPr lang="cs-CZ" dirty="0" err="1"/>
              <a:t>nh</a:t>
            </a:r>
            <a:r>
              <a:rPr lang="cs-CZ" dirty="0"/>
              <a:t>). </a:t>
            </a:r>
            <a:endParaRPr lang="cs-CZ" dirty="0" smtClean="0"/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 smtClean="0"/>
              <a:t>Příspěvek </a:t>
            </a:r>
            <a:r>
              <a:rPr lang="cs-CZ" dirty="0"/>
              <a:t>na úhradu </a:t>
            </a:r>
            <a:r>
              <a:rPr lang="cs-CZ" dirty="0" smtClean="0"/>
              <a:t>připadající </a:t>
            </a:r>
            <a:r>
              <a:rPr lang="cs-CZ" dirty="0"/>
              <a:t>na jeden výrobek je </a:t>
            </a:r>
            <a:r>
              <a:rPr lang="cs-CZ" dirty="0" smtClean="0"/>
              <a:t>stabilnější veličina </a:t>
            </a:r>
            <a:r>
              <a:rPr lang="cs-CZ" dirty="0"/>
              <a:t>než zisk, neboť se </a:t>
            </a:r>
            <a:r>
              <a:rPr lang="cs-CZ" dirty="0" smtClean="0"/>
              <a:t>nemění </a:t>
            </a:r>
            <a:r>
              <a:rPr lang="cs-CZ" dirty="0"/>
              <a:t>se </a:t>
            </a:r>
            <a:r>
              <a:rPr lang="cs-CZ" dirty="0" smtClean="0"/>
              <a:t>změnami vyráběného </a:t>
            </a:r>
            <a:r>
              <a:rPr lang="cs-CZ" dirty="0"/>
              <a:t>množství </a:t>
            </a:r>
            <a:r>
              <a:rPr lang="cs-CZ" dirty="0" smtClean="0"/>
              <a:t>výrobků. </a:t>
            </a:r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 smtClean="0"/>
              <a:t>Je </a:t>
            </a:r>
            <a:r>
              <a:rPr lang="cs-CZ" dirty="0"/>
              <a:t>proto vhodným ukazatelem pro koeficienty </a:t>
            </a:r>
            <a:r>
              <a:rPr lang="cs-CZ" dirty="0" smtClean="0"/>
              <a:t>účelové </a:t>
            </a:r>
            <a:r>
              <a:rPr lang="cs-CZ" dirty="0"/>
              <a:t>funkce </a:t>
            </a:r>
            <a:r>
              <a:rPr lang="cs-CZ" dirty="0" smtClean="0"/>
              <a:t>při </a:t>
            </a:r>
            <a:r>
              <a:rPr lang="cs-CZ" dirty="0"/>
              <a:t>lineárním programování.</a:t>
            </a: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17/24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3284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 smtClean="0"/>
              <a:t>Druhy kalkulací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30301"/>
            <a:ext cx="8229600" cy="5210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/>
              <a:t>Z metody kalkulace neúplných </a:t>
            </a:r>
            <a:r>
              <a:rPr lang="cs-CZ" dirty="0" smtClean="0"/>
              <a:t>nákladů </a:t>
            </a:r>
            <a:r>
              <a:rPr lang="cs-CZ" dirty="0"/>
              <a:t>nelze vyvodit, že by se fixním (režijním) </a:t>
            </a:r>
            <a:r>
              <a:rPr lang="cs-CZ" dirty="0" smtClean="0"/>
              <a:t>nákladům měla věnovat </a:t>
            </a:r>
            <a:r>
              <a:rPr lang="cs-CZ" dirty="0"/>
              <a:t>menší pozornost než </a:t>
            </a:r>
            <a:r>
              <a:rPr lang="cs-CZ" dirty="0" smtClean="0"/>
              <a:t>nákladům </a:t>
            </a:r>
            <a:r>
              <a:rPr lang="cs-CZ" dirty="0"/>
              <a:t>variabilním (jednicovým); i fixní náklady musí být </a:t>
            </a:r>
            <a:r>
              <a:rPr lang="cs-CZ" dirty="0" smtClean="0"/>
              <a:t>koneckonců </a:t>
            </a:r>
            <a:r>
              <a:rPr lang="cs-CZ" dirty="0"/>
              <a:t>uhrazeny, a to, že snižují celkový (hrubý) výsledek </a:t>
            </a:r>
            <a:r>
              <a:rPr lang="cs-CZ" dirty="0" smtClean="0"/>
              <a:t>hospodaření </a:t>
            </a:r>
            <a:r>
              <a:rPr lang="cs-CZ" dirty="0"/>
              <a:t>podniku, musí vést k jejich optimalizaci.</a:t>
            </a: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18/24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37519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 smtClean="0"/>
              <a:t>Druhy kalkulací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30301"/>
            <a:ext cx="8229600" cy="5210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/>
              <a:t>Protože v praxi obvykle neznáme celkové variabilní náklady na výrobek (známe jen jejich </a:t>
            </a:r>
            <a:r>
              <a:rPr lang="cs-CZ" dirty="0" smtClean="0"/>
              <a:t>část, </a:t>
            </a:r>
            <a:r>
              <a:rPr lang="cs-CZ" dirty="0"/>
              <a:t>a to </a:t>
            </a:r>
            <a:r>
              <a:rPr lang="cs-CZ" dirty="0" smtClean="0"/>
              <a:t>přímé </a:t>
            </a:r>
            <a:r>
              <a:rPr lang="cs-CZ" dirty="0"/>
              <a:t>náklady), </a:t>
            </a:r>
            <a:r>
              <a:rPr lang="cs-CZ" b="1" dirty="0"/>
              <a:t>aproximujeme </a:t>
            </a:r>
            <a:r>
              <a:rPr lang="cs-CZ" b="1" dirty="0" smtClean="0"/>
              <a:t>příspěvek </a:t>
            </a:r>
            <a:r>
              <a:rPr lang="cs-CZ" b="1" dirty="0"/>
              <a:t>na úhradu hrubým </a:t>
            </a:r>
            <a:r>
              <a:rPr lang="cs-CZ" b="1" dirty="0" smtClean="0"/>
              <a:t>rozpětím</a:t>
            </a:r>
            <a:r>
              <a:rPr lang="cs-CZ" dirty="0" smtClean="0"/>
              <a:t>, </a:t>
            </a:r>
            <a:r>
              <a:rPr lang="cs-CZ" dirty="0"/>
              <a:t>které je dáno rozdílem ceny a </a:t>
            </a:r>
            <a:r>
              <a:rPr lang="cs-CZ" dirty="0" smtClean="0"/>
              <a:t>přímých nákladů. </a:t>
            </a:r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 smtClean="0"/>
              <a:t>Hrubé rozpětí </a:t>
            </a:r>
            <a:r>
              <a:rPr lang="cs-CZ" dirty="0"/>
              <a:t>se též nazývá </a:t>
            </a:r>
            <a:r>
              <a:rPr lang="cs-CZ" b="1" dirty="0"/>
              <a:t>marginální (mezní) výnos nebo marže</a:t>
            </a:r>
            <a:r>
              <a:rPr lang="cs-CZ" dirty="0"/>
              <a:t>. </a:t>
            </a:r>
            <a:endParaRPr lang="cs-CZ" dirty="0" smtClean="0"/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 smtClean="0"/>
              <a:t>I </a:t>
            </a:r>
            <a:r>
              <a:rPr lang="cs-CZ" dirty="0"/>
              <a:t>na </a:t>
            </a:r>
            <a:r>
              <a:rPr lang="cs-CZ" dirty="0" smtClean="0"/>
              <a:t>podkladě </a:t>
            </a:r>
            <a:r>
              <a:rPr lang="cs-CZ" dirty="0"/>
              <a:t>rentability </a:t>
            </a:r>
            <a:r>
              <a:rPr lang="cs-CZ" dirty="0" smtClean="0"/>
              <a:t>vypočtené </a:t>
            </a:r>
            <a:r>
              <a:rPr lang="cs-CZ" dirty="0"/>
              <a:t>z hrubého </a:t>
            </a:r>
            <a:r>
              <a:rPr lang="cs-CZ" dirty="0" smtClean="0"/>
              <a:t>rozpětí </a:t>
            </a:r>
            <a:r>
              <a:rPr lang="cs-CZ" dirty="0"/>
              <a:t>docházíme ke stejnému </a:t>
            </a:r>
            <a:r>
              <a:rPr lang="cs-CZ" dirty="0" smtClean="0"/>
              <a:t>závěru </a:t>
            </a:r>
            <a:r>
              <a:rPr lang="cs-CZ" dirty="0"/>
              <a:t>o výhodnosti jednotlivých </a:t>
            </a:r>
            <a:r>
              <a:rPr lang="cs-CZ" dirty="0" smtClean="0"/>
              <a:t>výrobků.</a:t>
            </a: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19/24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47918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 smtClean="0"/>
              <a:t>Druhy kalkulací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50408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b="1" dirty="0" smtClean="0"/>
              <a:t>Kalkulace z hlediska doby sestavování: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 smtClean="0"/>
              <a:t>Z hlediska doby sestavování se rozlišují </a:t>
            </a:r>
            <a:r>
              <a:rPr lang="cs-CZ" b="1" dirty="0" smtClean="0"/>
              <a:t>kalkulace předběžné</a:t>
            </a:r>
            <a:r>
              <a:rPr lang="cs-CZ" dirty="0" smtClean="0"/>
              <a:t>, které se sestavují před provedením výkonu, a </a:t>
            </a:r>
            <a:r>
              <a:rPr lang="cs-CZ" b="1" dirty="0" smtClean="0"/>
              <a:t>kalkulace výsledné</a:t>
            </a:r>
            <a:r>
              <a:rPr lang="cs-CZ" dirty="0" smtClean="0"/>
              <a:t>, které se sestavují po provedení výkonu.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b="1" dirty="0" smtClean="0"/>
              <a:t>Předběžné kalkulace </a:t>
            </a:r>
            <a:r>
              <a:rPr lang="cs-CZ" dirty="0" smtClean="0"/>
              <a:t>představují ukládání úkolů v oblasti plánovatelných nákladů pro budoucí provádění výkonů.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b="1" dirty="0"/>
              <a:t>Výsledné kalkulace </a:t>
            </a:r>
            <a:r>
              <a:rPr lang="cs-CZ" dirty="0"/>
              <a:t>mají význam </a:t>
            </a:r>
            <a:r>
              <a:rPr lang="cs-CZ" dirty="0" smtClean="0"/>
              <a:t>především </a:t>
            </a:r>
            <a:r>
              <a:rPr lang="cs-CZ" dirty="0"/>
              <a:t>pro následnou kontrolu hospodárnosti výroby jednotlivých </a:t>
            </a:r>
            <a:r>
              <a:rPr lang="cs-CZ" dirty="0" smtClean="0"/>
              <a:t>výkonů. 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 smtClean="0"/>
              <a:t>Doporučuje </a:t>
            </a:r>
            <a:r>
              <a:rPr lang="cs-CZ" dirty="0"/>
              <a:t>se sestavovat je rozdílovým </a:t>
            </a:r>
            <a:r>
              <a:rPr lang="cs-CZ" dirty="0" smtClean="0"/>
              <a:t>způsobem, </a:t>
            </a:r>
            <a:r>
              <a:rPr lang="cs-CZ" dirty="0"/>
              <a:t>tj. vyjít z kalkulace </a:t>
            </a:r>
            <a:r>
              <a:rPr lang="cs-CZ" dirty="0" smtClean="0"/>
              <a:t>předběžné </a:t>
            </a:r>
            <a:r>
              <a:rPr lang="cs-CZ" dirty="0"/>
              <a:t>a k ní podle jednotlivých položek </a:t>
            </a:r>
            <a:r>
              <a:rPr lang="cs-CZ" dirty="0" smtClean="0"/>
              <a:t>přiřazovat </a:t>
            </a:r>
            <a:r>
              <a:rPr lang="cs-CZ" dirty="0"/>
              <a:t>rozdíly charakterizující odchylku </a:t>
            </a:r>
            <a:r>
              <a:rPr lang="cs-CZ" dirty="0" smtClean="0"/>
              <a:t>skutečných nákladů </a:t>
            </a:r>
            <a:r>
              <a:rPr lang="cs-CZ" dirty="0"/>
              <a:t>od výše </a:t>
            </a:r>
            <a:r>
              <a:rPr lang="cs-CZ" dirty="0" smtClean="0"/>
              <a:t>nákladů </a:t>
            </a:r>
            <a:r>
              <a:rPr lang="cs-CZ" dirty="0"/>
              <a:t>stanovených v </a:t>
            </a:r>
            <a:r>
              <a:rPr lang="cs-CZ" dirty="0" smtClean="0"/>
              <a:t>předběžných kalkulacích.</a:t>
            </a: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2/24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 smtClean="0"/>
              <a:t>Druhy kalkulací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30301"/>
            <a:ext cx="8229600" cy="5210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/>
              <a:t>Vzájemný vztah mezi uvedenými ukazateli </a:t>
            </a:r>
            <a:r>
              <a:rPr lang="cs-CZ" dirty="0" smtClean="0"/>
              <a:t>znázorňuje obrázek na dalším slajdu.</a:t>
            </a:r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 smtClean="0"/>
              <a:t>Z něj můžeme </a:t>
            </a:r>
            <a:r>
              <a:rPr lang="cs-CZ" dirty="0"/>
              <a:t>odvodit, že hrubé </a:t>
            </a:r>
            <a:r>
              <a:rPr lang="cs-CZ" dirty="0" smtClean="0"/>
              <a:t>rozpětí </a:t>
            </a:r>
            <a:r>
              <a:rPr lang="cs-CZ" dirty="0"/>
              <a:t>= cena – </a:t>
            </a:r>
            <a:r>
              <a:rPr lang="cs-CZ" dirty="0" smtClean="0"/>
              <a:t>přímé </a:t>
            </a:r>
            <a:r>
              <a:rPr lang="cs-CZ" dirty="0"/>
              <a:t>náklady; </a:t>
            </a:r>
            <a:r>
              <a:rPr lang="cs-CZ" dirty="0" smtClean="0"/>
              <a:t>příspěvek </a:t>
            </a:r>
            <a:r>
              <a:rPr lang="cs-CZ" dirty="0"/>
              <a:t>na úhradu fixních </a:t>
            </a:r>
            <a:r>
              <a:rPr lang="cs-CZ" dirty="0" smtClean="0"/>
              <a:t>nákladů </a:t>
            </a:r>
            <a:r>
              <a:rPr lang="cs-CZ" dirty="0"/>
              <a:t>a zisku = cena – </a:t>
            </a:r>
            <a:r>
              <a:rPr lang="cs-CZ" dirty="0" smtClean="0"/>
              <a:t>přímé </a:t>
            </a:r>
            <a:r>
              <a:rPr lang="cs-CZ" dirty="0"/>
              <a:t>náklady – variabilní režie (</a:t>
            </a:r>
            <a:r>
              <a:rPr lang="cs-CZ" dirty="0" smtClean="0"/>
              <a:t>popř. </a:t>
            </a:r>
            <a:r>
              <a:rPr lang="cs-CZ" dirty="0"/>
              <a:t>minus </a:t>
            </a:r>
            <a:r>
              <a:rPr lang="cs-CZ" dirty="0" err="1"/>
              <a:t>separabilní</a:t>
            </a:r>
            <a:r>
              <a:rPr lang="cs-CZ" dirty="0"/>
              <a:t> fixní náklady). </a:t>
            </a:r>
            <a:endParaRPr lang="cs-CZ" dirty="0" smtClean="0"/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 smtClean="0"/>
              <a:t>Rentabilitu </a:t>
            </a:r>
            <a:r>
              <a:rPr lang="cs-CZ" dirty="0"/>
              <a:t>výrobku pak </a:t>
            </a:r>
            <a:r>
              <a:rPr lang="cs-CZ" dirty="0" smtClean="0"/>
              <a:t>můžeme </a:t>
            </a:r>
            <a:r>
              <a:rPr lang="cs-CZ" dirty="0"/>
              <a:t>posoudit jako podíl hrubého </a:t>
            </a:r>
            <a:r>
              <a:rPr lang="cs-CZ" dirty="0" smtClean="0"/>
              <a:t>rozpětí </a:t>
            </a:r>
            <a:r>
              <a:rPr lang="cs-CZ" dirty="0"/>
              <a:t>a prodejní ceny, </a:t>
            </a:r>
            <a:r>
              <a:rPr lang="cs-CZ" dirty="0" smtClean="0"/>
              <a:t>popř. </a:t>
            </a:r>
            <a:r>
              <a:rPr lang="cs-CZ" dirty="0"/>
              <a:t>hrubého </a:t>
            </a:r>
            <a:r>
              <a:rPr lang="cs-CZ" dirty="0" smtClean="0"/>
              <a:t>rozpětí </a:t>
            </a:r>
            <a:r>
              <a:rPr lang="cs-CZ" dirty="0"/>
              <a:t>a omezujících </a:t>
            </a:r>
            <a:r>
              <a:rPr lang="cs-CZ" dirty="0" smtClean="0"/>
              <a:t>zdrojů.</a:t>
            </a: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20/24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79491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 smtClean="0"/>
              <a:t>Druhy kalkulací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30301"/>
            <a:ext cx="8229600" cy="5210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b="1" dirty="0" smtClean="0"/>
              <a:t>Struktura ceny</a:t>
            </a:r>
            <a:endParaRPr lang="cs-CZ"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21/24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 rotWithShape="1">
          <a:blip r:embed="rId3"/>
          <a:srcRect l="14884" t="23695" r="61744" b="44884"/>
          <a:stretch/>
        </p:blipFill>
        <p:spPr>
          <a:xfrm>
            <a:off x="2028456" y="1628735"/>
            <a:ext cx="5909044" cy="4468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199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 smtClean="0"/>
              <a:t>Druhy kalkulací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30301"/>
            <a:ext cx="8229600" cy="5210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 smtClean="0"/>
              <a:t>Kalkulace </a:t>
            </a:r>
            <a:r>
              <a:rPr lang="cs-CZ" dirty="0"/>
              <a:t>neúplných </a:t>
            </a:r>
            <a:r>
              <a:rPr lang="cs-CZ" dirty="0" smtClean="0"/>
              <a:t>nákladů </a:t>
            </a:r>
            <a:r>
              <a:rPr lang="cs-CZ" dirty="0"/>
              <a:t>vycházejí z </a:t>
            </a:r>
            <a:r>
              <a:rPr lang="cs-CZ" dirty="0" smtClean="0"/>
              <a:t>předpokladu neměnnosti </a:t>
            </a:r>
            <a:r>
              <a:rPr lang="cs-CZ" dirty="0"/>
              <a:t>fixních </a:t>
            </a:r>
            <a:r>
              <a:rPr lang="cs-CZ" dirty="0" smtClean="0"/>
              <a:t>nákladů; při </a:t>
            </a:r>
            <a:r>
              <a:rPr lang="cs-CZ" dirty="0"/>
              <a:t>jejich </a:t>
            </a:r>
            <a:r>
              <a:rPr lang="cs-CZ" dirty="0" smtClean="0"/>
              <a:t>změně </a:t>
            </a:r>
            <a:r>
              <a:rPr lang="cs-CZ" dirty="0"/>
              <a:t>(</a:t>
            </a:r>
            <a:r>
              <a:rPr lang="cs-CZ" dirty="0" smtClean="0"/>
              <a:t>napě. změně </a:t>
            </a:r>
            <a:r>
              <a:rPr lang="cs-CZ" dirty="0"/>
              <a:t>výrobní kapacity) je </a:t>
            </a:r>
            <a:r>
              <a:rPr lang="cs-CZ" dirty="0" smtClean="0"/>
              <a:t>třeba </a:t>
            </a:r>
            <a:r>
              <a:rPr lang="cs-CZ" dirty="0"/>
              <a:t>sestavit kalkulace nové</a:t>
            </a:r>
            <a:r>
              <a:rPr lang="cs-CZ" dirty="0" smtClean="0"/>
              <a:t>.</a:t>
            </a:r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/>
              <a:t>Kalkulace neúplných </a:t>
            </a:r>
            <a:r>
              <a:rPr lang="cs-CZ" dirty="0" smtClean="0"/>
              <a:t>nákladů účelně doplňují </a:t>
            </a:r>
            <a:r>
              <a:rPr lang="cs-CZ" dirty="0"/>
              <a:t>metodu analýzy bodu zvratu, metodu pohyblivého </a:t>
            </a:r>
            <a:r>
              <a:rPr lang="cs-CZ" dirty="0" smtClean="0"/>
              <a:t>rozpočtu </a:t>
            </a:r>
            <a:r>
              <a:rPr lang="cs-CZ" dirty="0"/>
              <a:t>a </a:t>
            </a:r>
            <a:r>
              <a:rPr lang="cs-CZ" dirty="0" smtClean="0"/>
              <a:t>přinášejí </a:t>
            </a:r>
            <a:r>
              <a:rPr lang="cs-CZ" dirty="0"/>
              <a:t>nový, </a:t>
            </a:r>
            <a:r>
              <a:rPr lang="cs-CZ" dirty="0" smtClean="0"/>
              <a:t>exaktnější přístup </a:t>
            </a:r>
            <a:r>
              <a:rPr lang="cs-CZ" dirty="0"/>
              <a:t>k rozhodování v podniku.</a:t>
            </a:r>
            <a:endParaRPr lang="cs-CZ"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22/24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34088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 smtClean="0"/>
              <a:t>Druhy kalkulací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30301"/>
            <a:ext cx="8229600" cy="5210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b="1" dirty="0"/>
              <a:t>Pomáhají </a:t>
            </a:r>
            <a:r>
              <a:rPr lang="cs-CZ" b="1" dirty="0" smtClean="0"/>
              <a:t>především určit:</a:t>
            </a:r>
          </a:p>
          <a:p>
            <a:pPr marL="933450" lvl="2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/>
              <a:t>jak jednotlivé druhy </a:t>
            </a:r>
            <a:r>
              <a:rPr lang="cs-CZ" dirty="0" smtClean="0"/>
              <a:t>výrobků přispívají </a:t>
            </a:r>
            <a:r>
              <a:rPr lang="cs-CZ" dirty="0"/>
              <a:t>k výsledku </a:t>
            </a:r>
            <a:r>
              <a:rPr lang="cs-CZ" dirty="0" smtClean="0"/>
              <a:t>hospodaření </a:t>
            </a:r>
            <a:r>
              <a:rPr lang="cs-CZ" dirty="0"/>
              <a:t>podniku; </a:t>
            </a:r>
            <a:endParaRPr lang="cs-CZ" dirty="0" smtClean="0"/>
          </a:p>
          <a:p>
            <a:pPr marL="933450" lvl="2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 smtClean="0"/>
              <a:t>jaké </a:t>
            </a:r>
            <a:r>
              <a:rPr lang="cs-CZ" dirty="0"/>
              <a:t>je </a:t>
            </a:r>
            <a:r>
              <a:rPr lang="cs-CZ" dirty="0" smtClean="0"/>
              <a:t>pořadí </a:t>
            </a:r>
            <a:r>
              <a:rPr lang="cs-CZ" dirty="0"/>
              <a:t>výhodnosti </a:t>
            </a:r>
            <a:r>
              <a:rPr lang="cs-CZ" dirty="0" smtClean="0"/>
              <a:t>výrobků </a:t>
            </a:r>
            <a:r>
              <a:rPr lang="cs-CZ" dirty="0"/>
              <a:t>a optimální výrobní sortiment</a:t>
            </a:r>
            <a:r>
              <a:rPr lang="cs-CZ" dirty="0" smtClean="0"/>
              <a:t>;</a:t>
            </a:r>
          </a:p>
          <a:p>
            <a:pPr marL="933450" lvl="2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 smtClean="0"/>
              <a:t>zda </a:t>
            </a:r>
            <a:r>
              <a:rPr lang="cs-CZ" dirty="0"/>
              <a:t>je </a:t>
            </a:r>
            <a:r>
              <a:rPr lang="cs-CZ" dirty="0" smtClean="0"/>
              <a:t>výhodnější určitou součást </a:t>
            </a:r>
            <a:r>
              <a:rPr lang="cs-CZ" dirty="0"/>
              <a:t>(polotovar apod.) vyrobit nebo nakoupit; </a:t>
            </a:r>
            <a:endParaRPr lang="cs-CZ" dirty="0" smtClean="0"/>
          </a:p>
          <a:p>
            <a:pPr marL="933450" lvl="2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 smtClean="0"/>
              <a:t>zda </a:t>
            </a:r>
            <a:r>
              <a:rPr lang="cs-CZ" dirty="0"/>
              <a:t>je </a:t>
            </a:r>
            <a:r>
              <a:rPr lang="cs-CZ" dirty="0" smtClean="0"/>
              <a:t>výhodnější určité zařízení </a:t>
            </a:r>
            <a:r>
              <a:rPr lang="cs-CZ" dirty="0"/>
              <a:t>nakoupit nebo najmout</a:t>
            </a:r>
            <a:r>
              <a:rPr lang="cs-CZ" dirty="0" smtClean="0"/>
              <a:t>;</a:t>
            </a:r>
          </a:p>
          <a:p>
            <a:pPr marL="933450" lvl="2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/>
              <a:t>zda je výhodné </a:t>
            </a:r>
            <a:r>
              <a:rPr lang="cs-CZ" dirty="0" smtClean="0"/>
              <a:t>určitý </a:t>
            </a:r>
            <a:r>
              <a:rPr lang="cs-CZ" dirty="0"/>
              <a:t>proces mechanizovat (automatizovat); </a:t>
            </a:r>
            <a:endParaRPr lang="cs-CZ" dirty="0" smtClean="0"/>
          </a:p>
          <a:p>
            <a:pPr marL="933450" lvl="2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 smtClean="0"/>
              <a:t>jaká </a:t>
            </a:r>
            <a:r>
              <a:rPr lang="cs-CZ" dirty="0"/>
              <a:t>je dolní (minimální) hranice prodejní ceny výrobku; </a:t>
            </a:r>
            <a:endParaRPr lang="cs-CZ" dirty="0" smtClean="0"/>
          </a:p>
          <a:p>
            <a:pPr marL="933450" lvl="2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 smtClean="0"/>
              <a:t>v </a:t>
            </a:r>
            <a:r>
              <a:rPr lang="cs-CZ" dirty="0"/>
              <a:t>jakém </a:t>
            </a:r>
            <a:r>
              <a:rPr lang="cs-CZ" dirty="0" smtClean="0"/>
              <a:t>pořadí zařazovat </a:t>
            </a:r>
            <a:r>
              <a:rPr lang="cs-CZ" dirty="0"/>
              <a:t>výrobní kapacity do provozu; v jakém </a:t>
            </a:r>
            <a:r>
              <a:rPr lang="cs-CZ" dirty="0" smtClean="0"/>
              <a:t>pořadí vyřazovat </a:t>
            </a:r>
            <a:r>
              <a:rPr lang="cs-CZ" dirty="0"/>
              <a:t>výrobní kapacity z provozu apod</a:t>
            </a:r>
            <a:r>
              <a:rPr lang="cs-CZ" dirty="0" smtClean="0"/>
              <a:t>.;</a:t>
            </a:r>
          </a:p>
          <a:p>
            <a:pPr marL="933450" lvl="2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 smtClean="0"/>
              <a:t>zda přijmout dodatečnou </a:t>
            </a:r>
            <a:r>
              <a:rPr lang="cs-CZ" dirty="0"/>
              <a:t>zakázku; </a:t>
            </a:r>
            <a:endParaRPr lang="cs-CZ" dirty="0" smtClean="0"/>
          </a:p>
          <a:p>
            <a:pPr marL="933450" lvl="2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 smtClean="0"/>
              <a:t>jakou </a:t>
            </a:r>
            <a:r>
              <a:rPr lang="cs-CZ" dirty="0"/>
              <a:t>výrobní metodu zvolit aj. </a:t>
            </a:r>
            <a:endParaRPr lang="cs-CZ"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23/24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64873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8"/>
          <p:cNvSpPr txBox="1">
            <a:spLocks noGrp="1"/>
          </p:cNvSpPr>
          <p:nvPr>
            <p:ph type="title"/>
          </p:nvPr>
        </p:nvSpPr>
        <p:spPr>
          <a:xfrm>
            <a:off x="798534" y="2747962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cs-CZ" sz="4400">
                <a:solidFill>
                  <a:srgbClr val="FF0000"/>
                </a:solidFill>
              </a:rPr>
              <a:t>DĚKUJI ZA POZORNOST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 smtClean="0"/>
              <a:t>Druhy kalkulací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b="1" dirty="0" smtClean="0"/>
              <a:t>Do předběžných kalkulací patří: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 smtClean="0"/>
              <a:t>Kalkulace operativní;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 smtClean="0"/>
              <a:t>Kalkulace plánové;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 smtClean="0"/>
              <a:t>Kalkulace propočtové.</a:t>
            </a: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3/24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28943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 smtClean="0"/>
              <a:t>Druhy kalkulací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9488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b="1" dirty="0"/>
              <a:t>Kalkulace operativní</a:t>
            </a:r>
            <a:r>
              <a:rPr lang="cs-CZ" dirty="0"/>
              <a:t>, sestavované na </a:t>
            </a:r>
            <a:r>
              <a:rPr lang="cs-CZ" dirty="0" smtClean="0"/>
              <a:t>základě </a:t>
            </a:r>
            <a:r>
              <a:rPr lang="cs-CZ" dirty="0"/>
              <a:t>operativních norem </a:t>
            </a:r>
            <a:r>
              <a:rPr lang="cs-CZ" dirty="0" smtClean="0"/>
              <a:t>vyjadřujících </a:t>
            </a:r>
            <a:r>
              <a:rPr lang="cs-CZ" dirty="0"/>
              <a:t>konkrétní technické, technologické a </a:t>
            </a:r>
            <a:r>
              <a:rPr lang="cs-CZ" dirty="0" smtClean="0"/>
              <a:t>organizační </a:t>
            </a:r>
            <a:r>
              <a:rPr lang="cs-CZ" dirty="0"/>
              <a:t>podmínky platné v </a:t>
            </a:r>
            <a:r>
              <a:rPr lang="cs-CZ" dirty="0" smtClean="0"/>
              <a:t>době </a:t>
            </a:r>
            <a:r>
              <a:rPr lang="cs-CZ" dirty="0"/>
              <a:t>sestavování kalkulace; rozeznáváme </a:t>
            </a:r>
            <a:r>
              <a:rPr lang="cs-CZ" b="1" dirty="0" smtClean="0"/>
              <a:t>operativní kalkulaci </a:t>
            </a:r>
            <a:r>
              <a:rPr lang="cs-CZ" b="1" dirty="0"/>
              <a:t>výchozí </a:t>
            </a:r>
            <a:r>
              <a:rPr lang="cs-CZ" dirty="0"/>
              <a:t>(základní) platnou k prvému dni období (roku, </a:t>
            </a:r>
            <a:r>
              <a:rPr lang="cs-CZ" dirty="0" smtClean="0"/>
              <a:t>čtvrtletí, měsíce) </a:t>
            </a:r>
            <a:r>
              <a:rPr lang="cs-CZ" dirty="0"/>
              <a:t>a </a:t>
            </a:r>
            <a:r>
              <a:rPr lang="cs-CZ" b="1" dirty="0" smtClean="0"/>
              <a:t>operativní kalkulaci běžnou</a:t>
            </a:r>
            <a:r>
              <a:rPr lang="cs-CZ" dirty="0" smtClean="0"/>
              <a:t>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 smtClean="0"/>
              <a:t>Rozdíly </a:t>
            </a:r>
            <a:r>
              <a:rPr lang="cs-CZ" dirty="0"/>
              <a:t>mezi </a:t>
            </a:r>
            <a:r>
              <a:rPr lang="cs-CZ" dirty="0" smtClean="0"/>
              <a:t>oběma tvoří změna </a:t>
            </a:r>
            <a:r>
              <a:rPr lang="cs-CZ" dirty="0"/>
              <a:t>norem. </a:t>
            </a:r>
            <a:endParaRPr lang="cs-CZ" dirty="0" smtClean="0"/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 smtClean="0"/>
              <a:t>Rozdíly </a:t>
            </a:r>
            <a:r>
              <a:rPr lang="cs-CZ" dirty="0"/>
              <a:t>mezi operativní kalkulací </a:t>
            </a:r>
            <a:r>
              <a:rPr lang="cs-CZ" dirty="0" smtClean="0"/>
              <a:t>běžnou </a:t>
            </a:r>
            <a:r>
              <a:rPr lang="cs-CZ" dirty="0"/>
              <a:t>a </a:t>
            </a:r>
            <a:r>
              <a:rPr lang="cs-CZ" dirty="0" smtClean="0"/>
              <a:t>skutečnými </a:t>
            </a:r>
            <a:r>
              <a:rPr lang="cs-CZ" dirty="0"/>
              <a:t>náklady jsou odchylky od norem. </a:t>
            </a:r>
            <a:endParaRPr lang="cs-CZ" dirty="0" smtClean="0"/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 smtClean="0"/>
              <a:t>Operativní </a:t>
            </a:r>
            <a:r>
              <a:rPr lang="cs-CZ" dirty="0"/>
              <a:t>kalkulace se využívají v operativním </a:t>
            </a:r>
            <a:r>
              <a:rPr lang="cs-CZ" dirty="0" smtClean="0"/>
              <a:t>řízení </a:t>
            </a:r>
            <a:r>
              <a:rPr lang="cs-CZ" dirty="0"/>
              <a:t>výroby.</a:t>
            </a: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4/24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39407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 smtClean="0"/>
              <a:t>Druhy kalkulací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30301"/>
            <a:ext cx="8229600" cy="5210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b="1" dirty="0"/>
              <a:t>Kalkulace plánové</a:t>
            </a:r>
            <a:r>
              <a:rPr lang="cs-CZ" dirty="0"/>
              <a:t>, sestavované na </a:t>
            </a:r>
            <a:r>
              <a:rPr lang="cs-CZ" dirty="0" smtClean="0"/>
              <a:t>základě </a:t>
            </a:r>
            <a:r>
              <a:rPr lang="cs-CZ" dirty="0"/>
              <a:t>plánových norem </a:t>
            </a:r>
            <a:r>
              <a:rPr lang="cs-CZ" dirty="0" smtClean="0"/>
              <a:t>přihlížejících </a:t>
            </a:r>
            <a:r>
              <a:rPr lang="cs-CZ" dirty="0"/>
              <a:t>k </a:t>
            </a:r>
            <a:r>
              <a:rPr lang="cs-CZ" dirty="0" smtClean="0"/>
              <a:t>racionalizačním opatřením, </a:t>
            </a:r>
            <a:r>
              <a:rPr lang="cs-CZ" dirty="0"/>
              <a:t>která se mají v plánovaném období </a:t>
            </a:r>
            <a:r>
              <a:rPr lang="cs-CZ" dirty="0" smtClean="0"/>
              <a:t>uskutečnit; </a:t>
            </a:r>
            <a:r>
              <a:rPr lang="cs-CZ" dirty="0"/>
              <a:t>základem je </a:t>
            </a:r>
            <a:r>
              <a:rPr lang="cs-CZ" b="1" dirty="0"/>
              <a:t>plánová kalkulace </a:t>
            </a:r>
            <a:r>
              <a:rPr lang="cs-CZ" b="1" dirty="0" smtClean="0"/>
              <a:t>roční</a:t>
            </a:r>
            <a:r>
              <a:rPr lang="cs-CZ" dirty="0"/>
              <a:t>, která se </a:t>
            </a:r>
            <a:r>
              <a:rPr lang="cs-CZ" dirty="0" smtClean="0"/>
              <a:t>bezprostřední </a:t>
            </a:r>
            <a:r>
              <a:rPr lang="cs-CZ" dirty="0"/>
              <a:t>váže na plán </a:t>
            </a:r>
            <a:r>
              <a:rPr lang="cs-CZ" dirty="0" smtClean="0"/>
              <a:t>výkonů, nákladů </a:t>
            </a:r>
            <a:r>
              <a:rPr lang="cs-CZ" dirty="0"/>
              <a:t>a tvorby zisku. </a:t>
            </a:r>
            <a:endParaRPr lang="cs-CZ" dirty="0" smtClean="0"/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 smtClean="0"/>
              <a:t>Konkretizuje </a:t>
            </a:r>
            <a:r>
              <a:rPr lang="cs-CZ" dirty="0"/>
              <a:t>se do </a:t>
            </a:r>
            <a:r>
              <a:rPr lang="cs-CZ" b="1" dirty="0"/>
              <a:t>plánovaných </a:t>
            </a:r>
            <a:r>
              <a:rPr lang="cs-CZ" b="1" dirty="0" smtClean="0"/>
              <a:t>kalkulací čtvrtletních</a:t>
            </a:r>
            <a:r>
              <a:rPr lang="cs-CZ" dirty="0" smtClean="0"/>
              <a:t>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 smtClean="0"/>
              <a:t>Úroveň nákladů </a:t>
            </a:r>
            <a:r>
              <a:rPr lang="cs-CZ" dirty="0"/>
              <a:t>lze </a:t>
            </a:r>
            <a:r>
              <a:rPr lang="cs-CZ" dirty="0" smtClean="0"/>
              <a:t>vyjádřit buď </a:t>
            </a:r>
            <a:r>
              <a:rPr lang="cs-CZ" dirty="0"/>
              <a:t>pomocí úhrnné plánové kalkulace nebo </a:t>
            </a:r>
            <a:r>
              <a:rPr lang="cs-CZ" dirty="0" smtClean="0"/>
              <a:t>rozdílové </a:t>
            </a:r>
            <a:r>
              <a:rPr lang="cs-CZ" dirty="0"/>
              <a:t>pomocí výchozí kalkulace (tj. </a:t>
            </a:r>
            <a:r>
              <a:rPr lang="cs-CZ" dirty="0" smtClean="0"/>
              <a:t>většinou </a:t>
            </a:r>
            <a:r>
              <a:rPr lang="cs-CZ" dirty="0"/>
              <a:t>operativní kalkulací platnou v </a:t>
            </a:r>
            <a:r>
              <a:rPr lang="cs-CZ" dirty="0" smtClean="0"/>
              <a:t>době </a:t>
            </a:r>
            <a:r>
              <a:rPr lang="cs-CZ" dirty="0"/>
              <a:t>sestavování plánu) a plánovaných </a:t>
            </a:r>
            <a:r>
              <a:rPr lang="cs-CZ" dirty="0" smtClean="0"/>
              <a:t>změn </a:t>
            </a:r>
            <a:r>
              <a:rPr lang="cs-CZ" dirty="0"/>
              <a:t>norem (tj. tzv. rozdílový </a:t>
            </a:r>
            <a:r>
              <a:rPr lang="cs-CZ" dirty="0" smtClean="0"/>
              <a:t>způsob).</a:t>
            </a: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5/24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35143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 smtClean="0"/>
              <a:t>Druhy kalkulací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30301"/>
            <a:ext cx="8229600" cy="5210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b="1" dirty="0"/>
              <a:t>Kalkulace </a:t>
            </a:r>
            <a:r>
              <a:rPr lang="cs-CZ" b="1" dirty="0" smtClean="0"/>
              <a:t>propočtové</a:t>
            </a:r>
            <a:r>
              <a:rPr lang="cs-CZ" dirty="0" smtClean="0"/>
              <a:t>, </a:t>
            </a:r>
            <a:r>
              <a:rPr lang="cs-CZ" dirty="0"/>
              <a:t>sestavované obvykle pro nové nebo neopakovatelné výrobky v </a:t>
            </a:r>
            <a:r>
              <a:rPr lang="cs-CZ" dirty="0" smtClean="0"/>
              <a:t>případě, </a:t>
            </a:r>
            <a:r>
              <a:rPr lang="cs-CZ" dirty="0"/>
              <a:t>že dosud nejsou k dispozici </a:t>
            </a:r>
            <a:r>
              <a:rPr lang="cs-CZ" dirty="0" smtClean="0"/>
              <a:t>spotřební </a:t>
            </a:r>
            <a:r>
              <a:rPr lang="cs-CZ" dirty="0"/>
              <a:t>normy. </a:t>
            </a:r>
            <a:endParaRPr lang="cs-CZ" dirty="0" smtClean="0"/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 smtClean="0"/>
              <a:t>Hlavní uplatnění </a:t>
            </a:r>
            <a:r>
              <a:rPr lang="cs-CZ" dirty="0"/>
              <a:t>mají v dlouhodobém plánování a strategickém </a:t>
            </a:r>
            <a:r>
              <a:rPr lang="cs-CZ" dirty="0" smtClean="0"/>
              <a:t>řízení.</a:t>
            </a: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6/24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87526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 smtClean="0"/>
              <a:t>Druhy kalkulací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30301"/>
            <a:ext cx="8229600" cy="5210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b="1" dirty="0" smtClean="0"/>
              <a:t>Kalkulace z hlediska struktury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/>
              <a:t>Lze ji sestavit jako </a:t>
            </a:r>
            <a:r>
              <a:rPr lang="cs-CZ" b="1" dirty="0"/>
              <a:t>postupnou</a:t>
            </a:r>
            <a:r>
              <a:rPr lang="cs-CZ" dirty="0"/>
              <a:t> nebo </a:t>
            </a:r>
            <a:r>
              <a:rPr lang="cs-CZ" b="1" dirty="0" smtClean="0"/>
              <a:t>průběžnou</a:t>
            </a:r>
            <a:r>
              <a:rPr lang="cs-CZ" dirty="0" smtClean="0"/>
              <a:t>; </a:t>
            </a:r>
            <a:r>
              <a:rPr lang="cs-CZ" dirty="0"/>
              <a:t>to má význam ve </a:t>
            </a:r>
            <a:r>
              <a:rPr lang="cs-CZ" dirty="0" smtClean="0"/>
              <a:t>stupňovité výrobě, </a:t>
            </a:r>
            <a:r>
              <a:rPr lang="cs-CZ" dirty="0"/>
              <a:t>ve které se polotovary vlastní výroby </a:t>
            </a:r>
            <a:r>
              <a:rPr lang="cs-CZ" dirty="0" smtClean="0"/>
              <a:t>předcházejících stupňů </a:t>
            </a:r>
            <a:r>
              <a:rPr lang="cs-CZ" dirty="0"/>
              <a:t>(fází) </a:t>
            </a:r>
            <a:r>
              <a:rPr lang="cs-CZ" dirty="0" smtClean="0"/>
              <a:t>spotřebovávají </a:t>
            </a:r>
            <a:r>
              <a:rPr lang="cs-CZ" dirty="0"/>
              <a:t>ve </a:t>
            </a:r>
            <a:r>
              <a:rPr lang="cs-CZ" dirty="0" smtClean="0"/>
              <a:t>výrobě </a:t>
            </a:r>
            <a:r>
              <a:rPr lang="cs-CZ" dirty="0"/>
              <a:t>následujících </a:t>
            </a:r>
            <a:r>
              <a:rPr lang="cs-CZ" dirty="0" smtClean="0"/>
              <a:t>stupňů </a:t>
            </a:r>
            <a:r>
              <a:rPr lang="cs-CZ" dirty="0"/>
              <a:t>(fází</a:t>
            </a:r>
            <a:r>
              <a:rPr lang="cs-CZ" dirty="0" smtClean="0"/>
              <a:t>):</a:t>
            </a:r>
          </a:p>
          <a:p>
            <a:pPr marL="1277938" lvl="3" indent="-344488">
              <a:spcBef>
                <a:spcPts val="0"/>
              </a:spcBef>
              <a:buSzPts val="3200"/>
            </a:pPr>
            <a:r>
              <a:rPr lang="cs-CZ" b="1" dirty="0" smtClean="0"/>
              <a:t>Postupná kalkulace;</a:t>
            </a:r>
          </a:p>
          <a:p>
            <a:pPr marL="1277938" lvl="3" indent="-344488">
              <a:spcBef>
                <a:spcPts val="0"/>
              </a:spcBef>
              <a:buSzPts val="3200"/>
            </a:pPr>
            <a:r>
              <a:rPr lang="cs-CZ" b="1" dirty="0" smtClean="0"/>
              <a:t>Průběžná kalkulace.</a:t>
            </a:r>
            <a:endParaRPr lang="cs-CZ"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7/24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9429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 smtClean="0"/>
              <a:t>Druhy kalkulací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30301"/>
            <a:ext cx="8229600" cy="5210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b="1" dirty="0" smtClean="0"/>
              <a:t>Kalkulace z hlediska struktury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b="1" dirty="0"/>
              <a:t>postupná kalkulace </a:t>
            </a:r>
            <a:r>
              <a:rPr lang="cs-CZ" dirty="0"/>
              <a:t>obsahuje položku „polotovary vlastní výroby“, ve které se </a:t>
            </a:r>
            <a:r>
              <a:rPr lang="cs-CZ" dirty="0" smtClean="0"/>
              <a:t>uvádějí </a:t>
            </a:r>
            <a:r>
              <a:rPr lang="cs-CZ" dirty="0"/>
              <a:t>vlastní náklady na výrobu </a:t>
            </a:r>
            <a:r>
              <a:rPr lang="cs-CZ" dirty="0" smtClean="0"/>
              <a:t>polotovarů předcházejících stupňů; 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b="1" dirty="0" smtClean="0"/>
              <a:t>průběžná </a:t>
            </a:r>
            <a:r>
              <a:rPr lang="cs-CZ" b="1" dirty="0"/>
              <a:t>kalkulace </a:t>
            </a:r>
            <a:r>
              <a:rPr lang="cs-CZ" dirty="0"/>
              <a:t>neobsahuje položku „polotovary vlastní výroby“, a vlastní náklady na tyto polotovary se </a:t>
            </a:r>
            <a:r>
              <a:rPr lang="cs-CZ" dirty="0" smtClean="0"/>
              <a:t>uvádějí </a:t>
            </a:r>
            <a:r>
              <a:rPr lang="cs-CZ" dirty="0"/>
              <a:t>v </a:t>
            </a:r>
            <a:r>
              <a:rPr lang="cs-CZ" dirty="0" smtClean="0"/>
              <a:t>členění </a:t>
            </a:r>
            <a:r>
              <a:rPr lang="cs-CZ" dirty="0"/>
              <a:t>podle položek </a:t>
            </a:r>
            <a:r>
              <a:rPr lang="cs-CZ" dirty="0" smtClean="0"/>
              <a:t>kalkulačního vzorce.</a:t>
            </a:r>
            <a:endParaRPr lang="cs-CZ"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8/24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00854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 smtClean="0"/>
              <a:t>Druhy kalkulací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30301"/>
            <a:ext cx="8229600" cy="5210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b="1" dirty="0" smtClean="0"/>
              <a:t>Kalkulace z hlediska úplnosti nákladů: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b="1" dirty="0"/>
              <a:t>kalkulace úplných (plných) </a:t>
            </a:r>
            <a:r>
              <a:rPr lang="cs-CZ" b="1" dirty="0" smtClean="0"/>
              <a:t>nákladů</a:t>
            </a:r>
            <a:r>
              <a:rPr lang="cs-CZ" dirty="0" smtClean="0"/>
              <a:t>, </a:t>
            </a:r>
            <a:r>
              <a:rPr lang="cs-CZ" dirty="0"/>
              <a:t>které </a:t>
            </a:r>
            <a:r>
              <a:rPr lang="cs-CZ" dirty="0" smtClean="0"/>
              <a:t>započítávají </a:t>
            </a:r>
            <a:r>
              <a:rPr lang="cs-CZ" dirty="0"/>
              <a:t>veškeré náklady; nazývají se také </a:t>
            </a:r>
            <a:r>
              <a:rPr lang="cs-CZ" dirty="0" smtClean="0"/>
              <a:t>absorbují </a:t>
            </a:r>
            <a:r>
              <a:rPr lang="cs-CZ" dirty="0"/>
              <a:t>kalkulace (absorbují všechny náklady); </a:t>
            </a:r>
            <a:endParaRPr lang="cs-CZ" dirty="0" smtClean="0"/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b="1" dirty="0" smtClean="0"/>
              <a:t>kalkulace </a:t>
            </a:r>
            <a:r>
              <a:rPr lang="cs-CZ" b="1" dirty="0"/>
              <a:t>neúplných </a:t>
            </a:r>
            <a:r>
              <a:rPr lang="cs-CZ" b="1" dirty="0" smtClean="0"/>
              <a:t>nákladů</a:t>
            </a:r>
            <a:r>
              <a:rPr lang="cs-CZ" dirty="0" smtClean="0"/>
              <a:t>, </a:t>
            </a:r>
            <a:r>
              <a:rPr lang="cs-CZ" dirty="0"/>
              <a:t>zvané též kalkulace </a:t>
            </a:r>
            <a:r>
              <a:rPr lang="cs-CZ" dirty="0" smtClean="0"/>
              <a:t>přímých, přesněji </a:t>
            </a:r>
            <a:r>
              <a:rPr lang="cs-CZ" dirty="0"/>
              <a:t>variabilních </a:t>
            </a:r>
            <a:r>
              <a:rPr lang="cs-CZ" dirty="0" smtClean="0"/>
              <a:t>nákladů, </a:t>
            </a:r>
            <a:r>
              <a:rPr lang="cs-CZ" dirty="0"/>
              <a:t>které kalkulují pouze </a:t>
            </a:r>
            <a:r>
              <a:rPr lang="cs-CZ" dirty="0" smtClean="0"/>
              <a:t>přímé </a:t>
            </a:r>
            <a:r>
              <a:rPr lang="cs-CZ" dirty="0"/>
              <a:t>náklady a </a:t>
            </a:r>
            <a:r>
              <a:rPr lang="cs-CZ" dirty="0" smtClean="0"/>
              <a:t>příspěvek </a:t>
            </a:r>
            <a:r>
              <a:rPr lang="cs-CZ" dirty="0"/>
              <a:t>na úhradu fixních </a:t>
            </a:r>
            <a:r>
              <a:rPr lang="cs-CZ" dirty="0" smtClean="0"/>
              <a:t>nákladů </a:t>
            </a:r>
            <a:r>
              <a:rPr lang="cs-CZ" dirty="0"/>
              <a:t>a zisku, </a:t>
            </a:r>
            <a:r>
              <a:rPr lang="cs-CZ" dirty="0" smtClean="0"/>
              <a:t>popř. </a:t>
            </a:r>
            <a:r>
              <a:rPr lang="cs-CZ" dirty="0"/>
              <a:t>hrubé </a:t>
            </a:r>
            <a:r>
              <a:rPr lang="cs-CZ" dirty="0" smtClean="0"/>
              <a:t>rozpětí.</a:t>
            </a: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9/24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0445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634</TotalTime>
  <Words>1563</Words>
  <Application>Microsoft Office PowerPoint</Application>
  <PresentationFormat>Předvádění na obrazovce (4:3)</PresentationFormat>
  <Paragraphs>128</Paragraphs>
  <Slides>24</Slides>
  <Notes>24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27" baseType="lpstr">
      <vt:lpstr>Arial</vt:lpstr>
      <vt:lpstr>Calibri</vt:lpstr>
      <vt:lpstr>Office Theme</vt:lpstr>
      <vt:lpstr>  Druhy kalkulací a jejich funkce XNKC</vt:lpstr>
      <vt:lpstr>Druhy kalkulací</vt:lpstr>
      <vt:lpstr>Druhy kalkulací</vt:lpstr>
      <vt:lpstr>Druhy kalkulací</vt:lpstr>
      <vt:lpstr>Druhy kalkulací</vt:lpstr>
      <vt:lpstr>Druhy kalkulací</vt:lpstr>
      <vt:lpstr>Druhy kalkulací</vt:lpstr>
      <vt:lpstr>Druhy kalkulací</vt:lpstr>
      <vt:lpstr>Druhy kalkulací</vt:lpstr>
      <vt:lpstr>Druhy kalkulací</vt:lpstr>
      <vt:lpstr>Druhy kalkulací</vt:lpstr>
      <vt:lpstr>Druhy kalkulací</vt:lpstr>
      <vt:lpstr>Druhy kalkulací</vt:lpstr>
      <vt:lpstr>Druhy kalkulací</vt:lpstr>
      <vt:lpstr>Druhy kalkulací</vt:lpstr>
      <vt:lpstr>Druhy kalkulací</vt:lpstr>
      <vt:lpstr>Druhy kalkulací</vt:lpstr>
      <vt:lpstr>Druhy kalkulací</vt:lpstr>
      <vt:lpstr>Druhy kalkulací</vt:lpstr>
      <vt:lpstr>Druhy kalkulací</vt:lpstr>
      <vt:lpstr>Druhy kalkulací</vt:lpstr>
      <vt:lpstr>Druhy kalkulací</vt:lpstr>
      <vt:lpstr>Druhy kalkulací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Strategický management XSM</dc:title>
  <dc:creator>Škrabal Jaroslav</dc:creator>
  <cp:lastModifiedBy>skr0004</cp:lastModifiedBy>
  <cp:revision>59</cp:revision>
  <dcterms:modified xsi:type="dcterms:W3CDTF">2023-03-19T14:02:04Z</dcterms:modified>
</cp:coreProperties>
</file>