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9"/>
  </p:notes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61" r:id="rId2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468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78825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2542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23989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63671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11147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37538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46097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17486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89757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5703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06625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23562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58194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7108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03561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1720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273617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4121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3739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8855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6921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9358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6865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54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19561" y="2374900"/>
            <a:ext cx="8704877" cy="20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/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pl-PL" b="1" dirty="0">
                <a:solidFill>
                  <a:srgbClr val="D10202"/>
                </a:solidFill>
              </a:rPr>
              <a:t> Význam a využití kalkulací v podniku</a:t>
            </a:r>
            <a:r>
              <a:rPr lang="cs-CZ" b="1" dirty="0">
                <a:solidFill>
                  <a:srgbClr val="D10202"/>
                </a:solidFill>
              </a:rPr>
              <a:t/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XNKC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2023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Cenová kalkulace </a:t>
            </a:r>
            <a:r>
              <a:rPr lang="cs-CZ" dirty="0"/>
              <a:t>slouží </a:t>
            </a:r>
            <a:r>
              <a:rPr lang="cs-CZ" dirty="0" smtClean="0"/>
              <a:t>především </a:t>
            </a:r>
            <a:r>
              <a:rPr lang="cs-CZ" dirty="0"/>
              <a:t>jako podklad pro jednání s </a:t>
            </a:r>
            <a:r>
              <a:rPr lang="cs-CZ" dirty="0" smtClean="0"/>
              <a:t>odběrateli.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Je-li </a:t>
            </a:r>
            <a:r>
              <a:rPr lang="cs-CZ" dirty="0"/>
              <a:t>cena </a:t>
            </a:r>
            <a:r>
              <a:rPr lang="cs-CZ" dirty="0" smtClean="0"/>
              <a:t>určena </a:t>
            </a:r>
            <a:r>
              <a:rPr lang="cs-CZ" dirty="0"/>
              <a:t>jako </a:t>
            </a:r>
            <a:r>
              <a:rPr lang="cs-CZ" dirty="0" smtClean="0"/>
              <a:t>maximální </a:t>
            </a:r>
            <a:r>
              <a:rPr lang="cs-CZ" dirty="0"/>
              <a:t>dosažitelná na trhu a </a:t>
            </a:r>
            <a:r>
              <a:rPr lang="cs-CZ" dirty="0" smtClean="0"/>
              <a:t>odběratel </a:t>
            </a:r>
            <a:r>
              <a:rPr lang="cs-CZ" dirty="0"/>
              <a:t>požaduje </a:t>
            </a:r>
            <a:r>
              <a:rPr lang="cs-CZ" dirty="0" smtClean="0"/>
              <a:t>předložení </a:t>
            </a:r>
            <a:r>
              <a:rPr lang="cs-CZ" dirty="0"/>
              <a:t>kalkulace, je jejím cílem prokázat únosnost jednotlivých nákladových položek a zisku.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458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Naproti tomu </a:t>
            </a:r>
            <a:r>
              <a:rPr lang="cs-CZ" b="1" dirty="0"/>
              <a:t>kalkulace </a:t>
            </a:r>
            <a:r>
              <a:rPr lang="cs-CZ" b="1" dirty="0" smtClean="0"/>
              <a:t>nákladů </a:t>
            </a:r>
            <a:r>
              <a:rPr lang="cs-CZ" dirty="0"/>
              <a:t>je interní informací, není </a:t>
            </a:r>
            <a:r>
              <a:rPr lang="cs-CZ" dirty="0" smtClean="0"/>
              <a:t>přístupná veřejnosti </a:t>
            </a:r>
            <a:r>
              <a:rPr lang="cs-CZ" dirty="0"/>
              <a:t>a slouží jako nástroj vnitropodnikového </a:t>
            </a:r>
            <a:r>
              <a:rPr lang="cs-CZ" dirty="0" smtClean="0"/>
              <a:t>řízení </a:t>
            </a:r>
            <a:r>
              <a:rPr lang="cs-CZ" dirty="0"/>
              <a:t>(k </a:t>
            </a:r>
            <a:r>
              <a:rPr lang="cs-CZ" dirty="0" smtClean="0"/>
              <a:t>ocenění </a:t>
            </a:r>
            <a:r>
              <a:rPr lang="cs-CZ" dirty="0"/>
              <a:t>vnitropodnikových </a:t>
            </a:r>
            <a:r>
              <a:rPr lang="cs-CZ" dirty="0" smtClean="0"/>
              <a:t>výkonů, </a:t>
            </a:r>
            <a:r>
              <a:rPr lang="cs-CZ" dirty="0"/>
              <a:t>k </a:t>
            </a:r>
            <a:r>
              <a:rPr lang="cs-CZ" dirty="0" smtClean="0"/>
              <a:t>řízení </a:t>
            </a:r>
            <a:r>
              <a:rPr lang="cs-CZ" dirty="0"/>
              <a:t>a kontrole </a:t>
            </a:r>
            <a:r>
              <a:rPr lang="cs-CZ" dirty="0" smtClean="0"/>
              <a:t>nákladů </a:t>
            </a:r>
            <a:r>
              <a:rPr lang="cs-CZ" dirty="0"/>
              <a:t>apod</a:t>
            </a:r>
            <a:r>
              <a:rPr lang="cs-CZ" dirty="0" smtClean="0"/>
              <a:t>.).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K tomu je však uvedený </a:t>
            </a:r>
            <a:r>
              <a:rPr lang="cs-CZ" dirty="0" smtClean="0"/>
              <a:t>kalkulační </a:t>
            </a:r>
            <a:r>
              <a:rPr lang="cs-CZ" dirty="0"/>
              <a:t>vzorec málo podrobný; </a:t>
            </a:r>
            <a:r>
              <a:rPr lang="cs-CZ" dirty="0" smtClean="0"/>
              <a:t>rovněž </a:t>
            </a:r>
            <a:r>
              <a:rPr lang="cs-CZ" dirty="0"/>
              <a:t>nerozlišuje mezi relevantními a irelevantními </a:t>
            </a:r>
            <a:r>
              <a:rPr lang="cs-CZ" dirty="0" smtClean="0"/>
              <a:t>náklady.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925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 </a:t>
            </a:r>
            <a:r>
              <a:rPr lang="cs-CZ" dirty="0" smtClean="0"/>
              <a:t>kalkulačním </a:t>
            </a:r>
            <a:r>
              <a:rPr lang="cs-CZ" dirty="0"/>
              <a:t>vzorci jsou </a:t>
            </a:r>
            <a:r>
              <a:rPr lang="cs-CZ" dirty="0" smtClean="0"/>
              <a:t>dvě </a:t>
            </a:r>
            <a:r>
              <a:rPr lang="cs-CZ" dirty="0"/>
              <a:t>základní skupiny </a:t>
            </a:r>
            <a:r>
              <a:rPr lang="cs-CZ" dirty="0" smtClean="0"/>
              <a:t>nákladů </a:t>
            </a:r>
            <a:r>
              <a:rPr lang="cs-CZ" dirty="0"/>
              <a:t>– náklady </a:t>
            </a:r>
            <a:r>
              <a:rPr lang="cs-CZ" dirty="0" smtClean="0"/>
              <a:t>přímo </a:t>
            </a:r>
            <a:r>
              <a:rPr lang="cs-CZ" dirty="0"/>
              <a:t>a režijní.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Přímé </a:t>
            </a:r>
            <a:r>
              <a:rPr lang="cs-CZ" b="1" dirty="0"/>
              <a:t>náklady </a:t>
            </a:r>
            <a:r>
              <a:rPr lang="cs-CZ" dirty="0"/>
              <a:t>se </a:t>
            </a:r>
            <a:r>
              <a:rPr lang="cs-CZ" dirty="0" smtClean="0"/>
              <a:t>přímo přiřazují </a:t>
            </a:r>
            <a:r>
              <a:rPr lang="cs-CZ" dirty="0"/>
              <a:t>jednotlivým </a:t>
            </a:r>
            <a:r>
              <a:rPr lang="cs-CZ" dirty="0" smtClean="0"/>
              <a:t>druhům výrobků </a:t>
            </a:r>
            <a:r>
              <a:rPr lang="cs-CZ" dirty="0"/>
              <a:t>bez jejich </a:t>
            </a:r>
            <a:r>
              <a:rPr lang="cs-CZ" dirty="0" smtClean="0"/>
              <a:t>předchozího soustřeďování </a:t>
            </a:r>
            <a:r>
              <a:rPr lang="cs-CZ" dirty="0"/>
              <a:t>podle místa vzniku.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Do </a:t>
            </a:r>
            <a:r>
              <a:rPr lang="cs-CZ" dirty="0"/>
              <a:t>položky </a:t>
            </a:r>
            <a:r>
              <a:rPr lang="cs-CZ" dirty="0" smtClean="0"/>
              <a:t>přímý </a:t>
            </a:r>
            <a:r>
              <a:rPr lang="cs-CZ" dirty="0"/>
              <a:t>materiál </a:t>
            </a:r>
            <a:r>
              <a:rPr lang="cs-CZ" dirty="0" smtClean="0"/>
              <a:t>patří </a:t>
            </a:r>
            <a:r>
              <a:rPr lang="cs-CZ" dirty="0"/>
              <a:t>zejména suroviny, základní materiál, polotovary, pohonné hmoty, pomocný a ostatní materiál, výrobní obaly (podle toho, co je </a:t>
            </a:r>
            <a:r>
              <a:rPr lang="cs-CZ" dirty="0" smtClean="0"/>
              <a:t>předmětem </a:t>
            </a:r>
            <a:r>
              <a:rPr lang="cs-CZ" dirty="0"/>
              <a:t>kalkulace).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Jde </a:t>
            </a:r>
            <a:r>
              <a:rPr lang="cs-CZ" dirty="0"/>
              <a:t>o materiál, který se zpravidla stává trvalou </a:t>
            </a:r>
            <a:r>
              <a:rPr lang="cs-CZ" dirty="0" smtClean="0"/>
              <a:t>součástí </a:t>
            </a:r>
            <a:r>
              <a:rPr lang="cs-CZ" dirty="0"/>
              <a:t>výrobku nebo </a:t>
            </a:r>
            <a:r>
              <a:rPr lang="cs-CZ" dirty="0" smtClean="0"/>
              <a:t>přispívá </a:t>
            </a:r>
            <a:r>
              <a:rPr lang="cs-CZ" dirty="0"/>
              <a:t>k </a:t>
            </a:r>
            <a:r>
              <a:rPr lang="cs-CZ" dirty="0" smtClean="0"/>
              <a:t>vytvoření </a:t>
            </a:r>
            <a:r>
              <a:rPr lang="cs-CZ" dirty="0"/>
              <a:t>jeho </a:t>
            </a:r>
            <a:r>
              <a:rPr lang="cs-CZ" dirty="0" smtClean="0"/>
              <a:t>potřebných </a:t>
            </a:r>
            <a:r>
              <a:rPr lang="cs-CZ" dirty="0"/>
              <a:t>vlastností apod.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996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Do položky </a:t>
            </a:r>
            <a:r>
              <a:rPr lang="cs-CZ" b="1" dirty="0" smtClean="0"/>
              <a:t>přímé </a:t>
            </a:r>
            <a:r>
              <a:rPr lang="cs-CZ" b="1" dirty="0"/>
              <a:t>mzdy </a:t>
            </a:r>
            <a:r>
              <a:rPr lang="cs-CZ" dirty="0"/>
              <a:t>zpravidla </a:t>
            </a:r>
            <a:r>
              <a:rPr lang="cs-CZ" dirty="0" smtClean="0"/>
              <a:t>patří </a:t>
            </a:r>
            <a:r>
              <a:rPr lang="cs-CZ" dirty="0"/>
              <a:t>základní mzdy (úkolové, </a:t>
            </a:r>
            <a:r>
              <a:rPr lang="cs-CZ" dirty="0" smtClean="0"/>
              <a:t>časové </a:t>
            </a:r>
            <a:r>
              <a:rPr lang="cs-CZ" dirty="0"/>
              <a:t>apod.), </a:t>
            </a:r>
            <a:r>
              <a:rPr lang="cs-CZ" dirty="0" smtClean="0"/>
              <a:t>příplatky </a:t>
            </a:r>
            <a:r>
              <a:rPr lang="cs-CZ" dirty="0"/>
              <a:t>a doplatky ke </a:t>
            </a:r>
            <a:r>
              <a:rPr lang="cs-CZ" dirty="0" smtClean="0"/>
              <a:t>mzdě </a:t>
            </a:r>
            <a:r>
              <a:rPr lang="cs-CZ" dirty="0"/>
              <a:t>a prémie a </a:t>
            </a:r>
            <a:r>
              <a:rPr lang="cs-CZ" dirty="0" smtClean="0"/>
              <a:t>odměny </a:t>
            </a:r>
            <a:r>
              <a:rPr lang="cs-CZ" dirty="0"/>
              <a:t>výrobních </a:t>
            </a:r>
            <a:r>
              <a:rPr lang="cs-CZ" dirty="0" smtClean="0"/>
              <a:t>dělníků přímo </a:t>
            </a:r>
            <a:r>
              <a:rPr lang="cs-CZ" dirty="0"/>
              <a:t>související s kalkulovanými výkony.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V současné době </a:t>
            </a:r>
            <a:r>
              <a:rPr lang="cs-CZ" dirty="0"/>
              <a:t>je u </a:t>
            </a:r>
            <a:r>
              <a:rPr lang="cs-CZ" dirty="0" smtClean="0"/>
              <a:t>řady </a:t>
            </a:r>
            <a:r>
              <a:rPr lang="cs-CZ" dirty="0"/>
              <a:t>výrob obtížné rozlišit </a:t>
            </a:r>
            <a:r>
              <a:rPr lang="cs-CZ" dirty="0" smtClean="0"/>
              <a:t>přímé </a:t>
            </a:r>
            <a:r>
              <a:rPr lang="cs-CZ" dirty="0"/>
              <a:t>a režijní mzdové náklady, neboť podíl </a:t>
            </a:r>
            <a:r>
              <a:rPr lang="cs-CZ" dirty="0" smtClean="0"/>
              <a:t>přímých </a:t>
            </a:r>
            <a:r>
              <a:rPr lang="cs-CZ" dirty="0"/>
              <a:t>mezd klesá a </a:t>
            </a:r>
            <a:r>
              <a:rPr lang="cs-CZ" dirty="0" smtClean="0"/>
              <a:t>často </a:t>
            </a:r>
            <a:r>
              <a:rPr lang="cs-CZ" dirty="0"/>
              <a:t>i mizí</a:t>
            </a:r>
            <a:r>
              <a:rPr lang="cs-CZ" dirty="0" smtClean="0"/>
              <a:t>.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Do položky </a:t>
            </a:r>
            <a:r>
              <a:rPr lang="cs-CZ" b="1" dirty="0" smtClean="0"/>
              <a:t>ostatní přímé </a:t>
            </a:r>
            <a:r>
              <a:rPr lang="cs-CZ" b="1" dirty="0"/>
              <a:t>náklady </a:t>
            </a:r>
            <a:r>
              <a:rPr lang="cs-CZ" dirty="0"/>
              <a:t>se zpravidla zahrnuje technologické palivo a energie, odpisy, opravy a udržování, </a:t>
            </a:r>
            <a:r>
              <a:rPr lang="cs-CZ" dirty="0" smtClean="0"/>
              <a:t>příspěvky </a:t>
            </a:r>
            <a:r>
              <a:rPr lang="cs-CZ" dirty="0"/>
              <a:t>na sociální </a:t>
            </a:r>
            <a:r>
              <a:rPr lang="cs-CZ" dirty="0" smtClean="0"/>
              <a:t>zabezpečení, </a:t>
            </a:r>
            <a:r>
              <a:rPr lang="cs-CZ" dirty="0"/>
              <a:t>ztráty ze </a:t>
            </a:r>
            <a:r>
              <a:rPr lang="cs-CZ" dirty="0" smtClean="0"/>
              <a:t>zmatků </a:t>
            </a:r>
            <a:r>
              <a:rPr lang="cs-CZ" dirty="0"/>
              <a:t>a vadné výroby aj.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03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Režijní náklady </a:t>
            </a:r>
            <a:r>
              <a:rPr lang="cs-CZ" dirty="0"/>
              <a:t>(režie, </a:t>
            </a:r>
            <a:r>
              <a:rPr lang="cs-CZ" dirty="0" smtClean="0"/>
              <a:t>někdy </a:t>
            </a:r>
            <a:r>
              <a:rPr lang="cs-CZ" dirty="0"/>
              <a:t>též </a:t>
            </a:r>
            <a:r>
              <a:rPr lang="cs-CZ" dirty="0" smtClean="0"/>
              <a:t>nepřímé </a:t>
            </a:r>
            <a:r>
              <a:rPr lang="cs-CZ" dirty="0"/>
              <a:t>náklady) jsou náklady </a:t>
            </a:r>
            <a:r>
              <a:rPr lang="cs-CZ" dirty="0" smtClean="0"/>
              <a:t>společně </a:t>
            </a:r>
            <a:r>
              <a:rPr lang="cs-CZ" dirty="0"/>
              <a:t>vynakládané na celé kalkulované množství </a:t>
            </a:r>
            <a:r>
              <a:rPr lang="cs-CZ" dirty="0" smtClean="0"/>
              <a:t>výrobků, </a:t>
            </a:r>
            <a:r>
              <a:rPr lang="cs-CZ" dirty="0"/>
              <a:t>více </a:t>
            </a:r>
            <a:r>
              <a:rPr lang="cs-CZ" dirty="0" smtClean="0"/>
              <a:t>druhů výrobků </a:t>
            </a:r>
            <a:r>
              <a:rPr lang="cs-CZ" dirty="0"/>
              <a:t>nebo </a:t>
            </a:r>
            <a:r>
              <a:rPr lang="cs-CZ" dirty="0" smtClean="0"/>
              <a:t>zajištění </a:t>
            </a:r>
            <a:r>
              <a:rPr lang="cs-CZ" dirty="0"/>
              <a:t>chodu celého podniku, které není možné stanovit na </a:t>
            </a:r>
            <a:r>
              <a:rPr lang="cs-CZ" dirty="0" smtClean="0"/>
              <a:t>kalkulační </a:t>
            </a:r>
            <a:r>
              <a:rPr lang="cs-CZ" dirty="0"/>
              <a:t>jednici </a:t>
            </a:r>
            <a:r>
              <a:rPr lang="cs-CZ" dirty="0" smtClean="0"/>
              <a:t>přímo, </a:t>
            </a:r>
            <a:r>
              <a:rPr lang="cs-CZ" dirty="0"/>
              <a:t>nebo jejichž </a:t>
            </a:r>
            <a:r>
              <a:rPr lang="cs-CZ" dirty="0" smtClean="0"/>
              <a:t>přímé určování </a:t>
            </a:r>
            <a:r>
              <a:rPr lang="cs-CZ" dirty="0"/>
              <a:t>by bylo nehospodárné.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Na </a:t>
            </a:r>
            <a:r>
              <a:rPr lang="cs-CZ" dirty="0"/>
              <a:t>jednotlivé výrobky se režijní náklady </a:t>
            </a:r>
            <a:r>
              <a:rPr lang="cs-CZ" b="1" dirty="0" smtClean="0"/>
              <a:t>zúčtují nepřímo prostřednictvím přirážek </a:t>
            </a:r>
            <a:r>
              <a:rPr lang="cs-CZ" b="1" dirty="0"/>
              <a:t>podle </a:t>
            </a:r>
            <a:r>
              <a:rPr lang="cs-CZ" b="1" dirty="0" smtClean="0"/>
              <a:t>určitých klíčů</a:t>
            </a:r>
            <a:r>
              <a:rPr lang="cs-CZ" dirty="0" smtClean="0"/>
              <a:t>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Hranice </a:t>
            </a:r>
            <a:r>
              <a:rPr lang="cs-CZ" dirty="0"/>
              <a:t>mezi </a:t>
            </a:r>
            <a:r>
              <a:rPr lang="cs-CZ" dirty="0" smtClean="0"/>
              <a:t>přímými </a:t>
            </a:r>
            <a:r>
              <a:rPr lang="cs-CZ" dirty="0"/>
              <a:t>a režijními náklady je relativní; </a:t>
            </a:r>
            <a:r>
              <a:rPr lang="cs-CZ" dirty="0" smtClean="0"/>
              <a:t>obecně </a:t>
            </a:r>
            <a:r>
              <a:rPr lang="cs-CZ" dirty="0"/>
              <a:t>platí, že kvalita a využitelnost kalkulací roste </a:t>
            </a:r>
            <a:r>
              <a:rPr lang="cs-CZ" dirty="0" smtClean="0"/>
              <a:t>přičítáním </a:t>
            </a:r>
            <a:r>
              <a:rPr lang="cs-CZ" dirty="0"/>
              <a:t>co </a:t>
            </a:r>
            <a:r>
              <a:rPr lang="cs-CZ" dirty="0" smtClean="0"/>
              <a:t>největšího </a:t>
            </a:r>
            <a:r>
              <a:rPr lang="cs-CZ" dirty="0"/>
              <a:t>podílu </a:t>
            </a:r>
            <a:r>
              <a:rPr lang="cs-CZ" dirty="0" smtClean="0"/>
              <a:t>nákladů přímo </a:t>
            </a:r>
            <a:r>
              <a:rPr lang="cs-CZ" dirty="0"/>
              <a:t>na </a:t>
            </a:r>
            <a:r>
              <a:rPr lang="cs-CZ" dirty="0" smtClean="0"/>
              <a:t>kalkulační </a:t>
            </a:r>
            <a:r>
              <a:rPr lang="cs-CZ" dirty="0"/>
              <a:t>jednici.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364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Výrobní (</a:t>
            </a:r>
            <a:r>
              <a:rPr lang="cs-CZ" b="1" dirty="0"/>
              <a:t>provozní) režie </a:t>
            </a:r>
            <a:r>
              <a:rPr lang="cs-CZ" dirty="0"/>
              <a:t>zahrnuje nákladové položky související s </a:t>
            </a:r>
            <a:r>
              <a:rPr lang="cs-CZ" dirty="0" smtClean="0"/>
              <a:t>řízením </a:t>
            </a:r>
            <a:r>
              <a:rPr lang="cs-CZ" dirty="0"/>
              <a:t>a obsluhou výroby, které nelze stanovit </a:t>
            </a:r>
            <a:r>
              <a:rPr lang="cs-CZ" dirty="0" smtClean="0"/>
              <a:t>přímo </a:t>
            </a:r>
            <a:r>
              <a:rPr lang="cs-CZ" dirty="0"/>
              <a:t>na </a:t>
            </a:r>
            <a:r>
              <a:rPr lang="cs-CZ" dirty="0" smtClean="0"/>
              <a:t>kalkulační </a:t>
            </a:r>
            <a:r>
              <a:rPr lang="cs-CZ" dirty="0"/>
              <a:t>jednici.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Patří </a:t>
            </a:r>
            <a:r>
              <a:rPr lang="cs-CZ" dirty="0"/>
              <a:t>sem </a:t>
            </a:r>
            <a:r>
              <a:rPr lang="cs-CZ" dirty="0" smtClean="0"/>
              <a:t>především </a:t>
            </a:r>
            <a:r>
              <a:rPr lang="cs-CZ" dirty="0"/>
              <a:t>režijní mzdy (ve strojové </a:t>
            </a:r>
            <a:r>
              <a:rPr lang="cs-CZ" dirty="0" smtClean="0"/>
              <a:t>výrobě </a:t>
            </a:r>
            <a:r>
              <a:rPr lang="cs-CZ" dirty="0"/>
              <a:t>až 80 % mezd), </a:t>
            </a:r>
            <a:r>
              <a:rPr lang="cs-CZ" dirty="0" smtClean="0"/>
              <a:t>opotřebení nástrojů, </a:t>
            </a:r>
            <a:r>
              <a:rPr lang="cs-CZ" dirty="0"/>
              <a:t>odpisy hmotného </a:t>
            </a:r>
            <a:r>
              <a:rPr lang="cs-CZ" dirty="0" smtClean="0"/>
              <a:t>investičního </a:t>
            </a:r>
            <a:r>
              <a:rPr lang="cs-CZ" dirty="0"/>
              <a:t>majetku, </a:t>
            </a:r>
            <a:r>
              <a:rPr lang="cs-CZ" dirty="0" smtClean="0"/>
              <a:t>spotřeba </a:t>
            </a:r>
            <a:r>
              <a:rPr lang="cs-CZ" dirty="0"/>
              <a:t>energie, náklady na opravy, náklady na technický rozvoj, režijní materiál. 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987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Do položky </a:t>
            </a:r>
            <a:r>
              <a:rPr lang="cs-CZ" b="1" dirty="0" smtClean="0"/>
              <a:t>správní režie </a:t>
            </a:r>
            <a:r>
              <a:rPr lang="cs-CZ" dirty="0" smtClean="0"/>
              <a:t>patří </a:t>
            </a:r>
            <a:r>
              <a:rPr lang="cs-CZ" dirty="0"/>
              <a:t>nákladové položky související s </a:t>
            </a:r>
            <a:r>
              <a:rPr lang="cs-CZ" dirty="0" smtClean="0"/>
              <a:t>řízením </a:t>
            </a:r>
            <a:r>
              <a:rPr lang="cs-CZ" dirty="0"/>
              <a:t>podniku, závodu nebo obdobného </a:t>
            </a:r>
            <a:r>
              <a:rPr lang="cs-CZ" dirty="0" smtClean="0"/>
              <a:t>organizačního </a:t>
            </a:r>
            <a:r>
              <a:rPr lang="cs-CZ" dirty="0"/>
              <a:t>útvaru jako celku; </a:t>
            </a:r>
            <a:r>
              <a:rPr lang="cs-CZ" dirty="0" smtClean="0"/>
              <a:t>příkladem </a:t>
            </a:r>
            <a:r>
              <a:rPr lang="cs-CZ" dirty="0"/>
              <a:t>jsou odpisy správních budov, platy </a:t>
            </a:r>
            <a:r>
              <a:rPr lang="cs-CZ" dirty="0" smtClean="0"/>
              <a:t>řídicích pracovníků, </a:t>
            </a:r>
            <a:r>
              <a:rPr lang="cs-CZ" dirty="0"/>
              <a:t>poštovné a telefonní poplatky, </a:t>
            </a:r>
            <a:r>
              <a:rPr lang="cs-CZ" dirty="0" smtClean="0"/>
              <a:t>pojištění </a:t>
            </a:r>
            <a:r>
              <a:rPr lang="cs-CZ" dirty="0"/>
              <a:t>aj.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006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Odbytové náklady </a:t>
            </a:r>
            <a:r>
              <a:rPr lang="cs-CZ" dirty="0"/>
              <a:t>shrnují náklady spojené s odbytovou </a:t>
            </a:r>
            <a:r>
              <a:rPr lang="cs-CZ" dirty="0" smtClean="0"/>
              <a:t>činností, </a:t>
            </a:r>
            <a:r>
              <a:rPr lang="cs-CZ" dirty="0"/>
              <a:t>jako jsou náklady na skladování, propagaci, prodej a expedici výrobku.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140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Vzhledem k tomu, že </a:t>
            </a:r>
            <a:r>
              <a:rPr lang="cs-CZ" b="1" dirty="0" smtClean="0"/>
              <a:t>režijní náklady představují značnou část </a:t>
            </a:r>
            <a:r>
              <a:rPr lang="cs-CZ" b="1" dirty="0"/>
              <a:t>celkových </a:t>
            </a:r>
            <a:r>
              <a:rPr lang="cs-CZ" b="1" dirty="0" smtClean="0"/>
              <a:t>nákladů </a:t>
            </a:r>
            <a:r>
              <a:rPr lang="cs-CZ" dirty="0"/>
              <a:t>(v </a:t>
            </a:r>
            <a:r>
              <a:rPr lang="cs-CZ" dirty="0" smtClean="0"/>
              <a:t>některých </a:t>
            </a:r>
            <a:r>
              <a:rPr lang="cs-CZ" dirty="0"/>
              <a:t>podnicích dokonce </a:t>
            </a:r>
            <a:r>
              <a:rPr lang="cs-CZ" dirty="0" smtClean="0"/>
              <a:t>převažující část) </a:t>
            </a:r>
            <a:r>
              <a:rPr lang="cs-CZ" dirty="0"/>
              <a:t>a jejich velikost neustále roste, je </a:t>
            </a:r>
            <a:r>
              <a:rPr lang="cs-CZ" dirty="0" smtClean="0"/>
              <a:t>třeba řídit </a:t>
            </a:r>
            <a:r>
              <a:rPr lang="cs-CZ" dirty="0"/>
              <a:t>jejich vývoj a stanovit úkoly v jejich snižování.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Nejde </a:t>
            </a:r>
            <a:r>
              <a:rPr lang="cs-CZ" dirty="0"/>
              <a:t>však o jakékoli snižování (</a:t>
            </a:r>
            <a:r>
              <a:rPr lang="cs-CZ" dirty="0" smtClean="0"/>
              <a:t>např. </a:t>
            </a:r>
            <a:r>
              <a:rPr lang="cs-CZ" dirty="0"/>
              <a:t>zanedbáváním oprav </a:t>
            </a:r>
            <a:r>
              <a:rPr lang="cs-CZ" dirty="0" smtClean="0"/>
              <a:t>strojů), </a:t>
            </a:r>
            <a:r>
              <a:rPr lang="cs-CZ" dirty="0"/>
              <a:t>ale vždy ve vztahu k </a:t>
            </a:r>
            <a:r>
              <a:rPr lang="cs-CZ" dirty="0" smtClean="0"/>
              <a:t>výsledkům </a:t>
            </a:r>
            <a:r>
              <a:rPr lang="cs-CZ" dirty="0"/>
              <a:t>výroby. Režijní náklady jsou jedním z hlavních </a:t>
            </a:r>
            <a:r>
              <a:rPr lang="cs-CZ" dirty="0" smtClean="0"/>
              <a:t>zdrojů </a:t>
            </a:r>
            <a:r>
              <a:rPr lang="cs-CZ" dirty="0"/>
              <a:t>ke snižování celkových </a:t>
            </a:r>
            <a:r>
              <a:rPr lang="cs-CZ" dirty="0" smtClean="0"/>
              <a:t>nákladů </a:t>
            </a:r>
            <a:r>
              <a:rPr lang="cs-CZ" dirty="0"/>
              <a:t>a tím vedou k </a:t>
            </a:r>
            <a:r>
              <a:rPr lang="cs-CZ" dirty="0" smtClean="0"/>
              <a:t>růstu </a:t>
            </a:r>
            <a:r>
              <a:rPr lang="cs-CZ" dirty="0"/>
              <a:t>hospodárnosti. 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192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Jejich </a:t>
            </a:r>
            <a:r>
              <a:rPr lang="cs-CZ" dirty="0" smtClean="0"/>
              <a:t>řízení </a:t>
            </a:r>
            <a:r>
              <a:rPr lang="cs-CZ" dirty="0"/>
              <a:t>by </a:t>
            </a:r>
            <a:r>
              <a:rPr lang="cs-CZ" dirty="0" smtClean="0"/>
              <a:t>mělo </a:t>
            </a:r>
            <a:r>
              <a:rPr lang="cs-CZ" dirty="0"/>
              <a:t>zahrnovat: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stanovení </a:t>
            </a:r>
            <a:r>
              <a:rPr lang="cs-CZ" dirty="0"/>
              <a:t>cíle (úkolu) ve snižování,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evidenci</a:t>
            </a:r>
            <a:r>
              <a:rPr lang="cs-CZ" dirty="0"/>
              <a:t>, kontrolu a vyhodnocování </a:t>
            </a:r>
            <a:r>
              <a:rPr lang="cs-CZ" dirty="0" smtClean="0"/>
              <a:t>skutečných </a:t>
            </a:r>
            <a:r>
              <a:rPr lang="cs-CZ" dirty="0"/>
              <a:t>režijních </a:t>
            </a:r>
            <a:r>
              <a:rPr lang="cs-CZ" dirty="0" smtClean="0"/>
              <a:t>nákladů,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systém </a:t>
            </a:r>
            <a:r>
              <a:rPr lang="cs-CZ" dirty="0"/>
              <a:t>hmotné zainteresovanosti.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870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V nejobecnějším slova smyslu se kalkulací rozumí zjištění nebo stanoven nákladů, marže, zisku, ceny nebo jiné hodnotové veličiny na výrobek, práci nebo službu, na činnost nebo operaci, kterou je třeba v souvislosti s jejich uskutečněním provést, na podnikovou investiční akci nebo na jinak </a:t>
            </a:r>
            <a:r>
              <a:rPr lang="cs-CZ" b="1" dirty="0" smtClean="0"/>
              <a:t>naturálně vyjádřenou jednotku výkonu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Pro praktické </a:t>
            </a:r>
            <a:r>
              <a:rPr lang="cs-CZ" dirty="0" smtClean="0"/>
              <a:t>řízení </a:t>
            </a:r>
            <a:r>
              <a:rPr lang="cs-CZ" dirty="0"/>
              <a:t>režijních </a:t>
            </a:r>
            <a:r>
              <a:rPr lang="cs-CZ" dirty="0" smtClean="0"/>
              <a:t>nákladů </a:t>
            </a:r>
            <a:r>
              <a:rPr lang="cs-CZ" dirty="0"/>
              <a:t>je nutné je </a:t>
            </a:r>
            <a:r>
              <a:rPr lang="cs-CZ" dirty="0" smtClean="0"/>
              <a:t>členit </a:t>
            </a:r>
            <a:r>
              <a:rPr lang="cs-CZ" dirty="0"/>
              <a:t>do </a:t>
            </a:r>
            <a:r>
              <a:rPr lang="cs-CZ" dirty="0" smtClean="0"/>
              <a:t>podrobnějších </a:t>
            </a:r>
            <a:r>
              <a:rPr lang="cs-CZ" dirty="0"/>
              <a:t>položek; hloubka </a:t>
            </a:r>
            <a:r>
              <a:rPr lang="cs-CZ" dirty="0" smtClean="0"/>
              <a:t>členění </a:t>
            </a:r>
            <a:r>
              <a:rPr lang="cs-CZ" dirty="0"/>
              <a:t>závisí na typu výroby, použité technologii, organizaci vnitropodnikových </a:t>
            </a:r>
            <a:r>
              <a:rPr lang="cs-CZ" dirty="0" smtClean="0"/>
              <a:t>útvarů.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Lze </a:t>
            </a:r>
            <a:r>
              <a:rPr lang="cs-CZ" dirty="0"/>
              <a:t>je </a:t>
            </a:r>
            <a:r>
              <a:rPr lang="cs-CZ" dirty="0" smtClean="0"/>
              <a:t>členit </a:t>
            </a:r>
            <a:r>
              <a:rPr lang="cs-CZ" dirty="0"/>
              <a:t>z hlediska druhového (to </a:t>
            </a:r>
            <a:r>
              <a:rPr lang="cs-CZ" dirty="0" smtClean="0"/>
              <a:t>převládá), účelového </a:t>
            </a:r>
            <a:r>
              <a:rPr lang="cs-CZ" dirty="0"/>
              <a:t>nebo kombinovat </a:t>
            </a:r>
            <a:r>
              <a:rPr lang="cs-CZ" dirty="0" smtClean="0"/>
              <a:t>obě členění.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Lze </a:t>
            </a:r>
            <a:r>
              <a:rPr lang="cs-CZ" dirty="0"/>
              <a:t>je </a:t>
            </a:r>
            <a:r>
              <a:rPr lang="cs-CZ" dirty="0" smtClean="0"/>
              <a:t>členit </a:t>
            </a:r>
            <a:r>
              <a:rPr lang="cs-CZ" dirty="0"/>
              <a:t>i na náklady </a:t>
            </a:r>
            <a:r>
              <a:rPr lang="cs-CZ" dirty="0" smtClean="0"/>
              <a:t>střediskem </a:t>
            </a:r>
            <a:r>
              <a:rPr lang="cs-CZ" dirty="0"/>
              <a:t>ovlivnitelné a neovlivnitelné, nebo náklady fixní a variabilní.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094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Základním nástrojem </a:t>
            </a:r>
            <a:r>
              <a:rPr lang="cs-CZ" dirty="0" smtClean="0"/>
              <a:t>řízení </a:t>
            </a:r>
            <a:r>
              <a:rPr lang="cs-CZ" dirty="0"/>
              <a:t>režijních </a:t>
            </a:r>
            <a:r>
              <a:rPr lang="cs-CZ" dirty="0" smtClean="0"/>
              <a:t>nákladů </a:t>
            </a:r>
            <a:r>
              <a:rPr lang="cs-CZ" dirty="0"/>
              <a:t>jsou </a:t>
            </a:r>
            <a:r>
              <a:rPr lang="cs-CZ" b="1" dirty="0" smtClean="0"/>
              <a:t>rozpočty</a:t>
            </a:r>
            <a:r>
              <a:rPr lang="cs-CZ" dirty="0" smtClean="0"/>
              <a:t>, </a:t>
            </a:r>
            <a:r>
              <a:rPr lang="cs-CZ" dirty="0"/>
              <a:t>základem pro </a:t>
            </a:r>
            <a:r>
              <a:rPr lang="cs-CZ" dirty="0" smtClean="0"/>
              <a:t>rozpočtování </a:t>
            </a:r>
            <a:r>
              <a:rPr lang="cs-CZ" dirty="0"/>
              <a:t>jsou normy a </a:t>
            </a:r>
            <a:r>
              <a:rPr lang="cs-CZ" b="1" dirty="0"/>
              <a:t>limity </a:t>
            </a:r>
            <a:r>
              <a:rPr lang="cs-CZ" b="1" dirty="0" smtClean="0"/>
              <a:t>nákladů</a:t>
            </a:r>
            <a:r>
              <a:rPr lang="cs-CZ" dirty="0" smtClean="0"/>
              <a:t>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Základními </a:t>
            </a:r>
            <a:r>
              <a:rPr lang="cs-CZ" dirty="0"/>
              <a:t>útvary, za které se </a:t>
            </a:r>
            <a:r>
              <a:rPr lang="cs-CZ" dirty="0" smtClean="0"/>
              <a:t>rozpočty </a:t>
            </a:r>
            <a:r>
              <a:rPr lang="cs-CZ" dirty="0"/>
              <a:t>sestavují a kontroluje se jejich </a:t>
            </a:r>
            <a:r>
              <a:rPr lang="cs-CZ" dirty="0" smtClean="0"/>
              <a:t>plnění, </a:t>
            </a:r>
            <a:r>
              <a:rPr lang="cs-CZ" dirty="0"/>
              <a:t>jsou </a:t>
            </a:r>
            <a:r>
              <a:rPr lang="cs-CZ" dirty="0" smtClean="0"/>
              <a:t>hospodářská popř. </a:t>
            </a:r>
            <a:r>
              <a:rPr lang="cs-CZ" dirty="0"/>
              <a:t>nákladová </a:t>
            </a:r>
            <a:r>
              <a:rPr lang="cs-CZ" dirty="0" smtClean="0"/>
              <a:t>střediska.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327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Způsob </a:t>
            </a:r>
            <a:r>
              <a:rPr lang="cs-CZ" dirty="0"/>
              <a:t>stanovení vlastních </a:t>
            </a:r>
            <a:r>
              <a:rPr lang="cs-CZ" dirty="0" smtClean="0"/>
              <a:t>nákladů </a:t>
            </a:r>
            <a:r>
              <a:rPr lang="cs-CZ" dirty="0"/>
              <a:t>na </a:t>
            </a:r>
            <a:r>
              <a:rPr lang="cs-CZ" dirty="0" smtClean="0"/>
              <a:t>kalkulační jednici: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Přímé </a:t>
            </a:r>
            <a:r>
              <a:rPr lang="cs-CZ" dirty="0"/>
              <a:t>náklady se v operativních a plánovaných kalkulacích stanoví </a:t>
            </a:r>
            <a:r>
              <a:rPr lang="cs-CZ" dirty="0" smtClean="0"/>
              <a:t>přímo </a:t>
            </a:r>
            <a:r>
              <a:rPr lang="cs-CZ" dirty="0"/>
              <a:t>na </a:t>
            </a:r>
            <a:r>
              <a:rPr lang="cs-CZ" dirty="0" smtClean="0"/>
              <a:t>kalkulační </a:t>
            </a:r>
            <a:r>
              <a:rPr lang="cs-CZ" dirty="0"/>
              <a:t>jednici podle norem </a:t>
            </a:r>
            <a:r>
              <a:rPr lang="cs-CZ" dirty="0" smtClean="0"/>
              <a:t>spotřeby </a:t>
            </a:r>
            <a:r>
              <a:rPr lang="cs-CZ" dirty="0"/>
              <a:t>materiálu a práce; ve výsledných kalkulacích ve výši </a:t>
            </a:r>
            <a:r>
              <a:rPr lang="cs-CZ" dirty="0" smtClean="0"/>
              <a:t>skutečné spotřeby </a:t>
            </a:r>
            <a:r>
              <a:rPr lang="cs-CZ" dirty="0"/>
              <a:t>podle </a:t>
            </a:r>
            <a:r>
              <a:rPr lang="cs-CZ" dirty="0" smtClean="0"/>
              <a:t>údajů účetnictví, </a:t>
            </a:r>
            <a:r>
              <a:rPr lang="cs-CZ" dirty="0"/>
              <a:t>operativní evidence apod.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U </a:t>
            </a:r>
            <a:r>
              <a:rPr lang="cs-CZ" dirty="0"/>
              <a:t>výsledných kalkulací se nejprve zjišťují náklady a jejich složky na </a:t>
            </a:r>
            <a:r>
              <a:rPr lang="cs-CZ" dirty="0" smtClean="0"/>
              <a:t>skutečný </a:t>
            </a:r>
            <a:r>
              <a:rPr lang="cs-CZ" dirty="0"/>
              <a:t>objem výroby (pokud nejde o výrobu 1 kusu); </a:t>
            </a:r>
            <a:r>
              <a:rPr lang="cs-CZ" dirty="0" smtClean="0"/>
              <a:t>zjištěné </a:t>
            </a:r>
            <a:r>
              <a:rPr lang="cs-CZ" dirty="0"/>
              <a:t>náklady a jejich složky se pak </a:t>
            </a:r>
            <a:r>
              <a:rPr lang="cs-CZ" dirty="0" smtClean="0"/>
              <a:t>dělí počtem </a:t>
            </a:r>
            <a:r>
              <a:rPr lang="cs-CZ" dirty="0"/>
              <a:t>jednotek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600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Režijní náklady </a:t>
            </a:r>
            <a:r>
              <a:rPr lang="cs-CZ" dirty="0"/>
              <a:t>se v operativní nebo plánové kalkulaci stanoví na </a:t>
            </a:r>
            <a:r>
              <a:rPr lang="cs-CZ" dirty="0" smtClean="0"/>
              <a:t>kalkulační </a:t>
            </a:r>
            <a:r>
              <a:rPr lang="cs-CZ" dirty="0"/>
              <a:t>jednici </a:t>
            </a:r>
            <a:r>
              <a:rPr lang="cs-CZ" b="1" dirty="0" smtClean="0"/>
              <a:t>zúčtovací (režijní</a:t>
            </a:r>
            <a:r>
              <a:rPr lang="cs-CZ" b="1" dirty="0"/>
              <a:t>) </a:t>
            </a:r>
            <a:r>
              <a:rPr lang="cs-CZ" b="1" dirty="0" smtClean="0"/>
              <a:t>přirážkou</a:t>
            </a:r>
            <a:r>
              <a:rPr lang="cs-CZ" dirty="0" smtClean="0"/>
              <a:t>, </a:t>
            </a:r>
            <a:r>
              <a:rPr lang="cs-CZ" dirty="0"/>
              <a:t>což je v procentech </a:t>
            </a:r>
            <a:r>
              <a:rPr lang="cs-CZ" dirty="0" smtClean="0"/>
              <a:t>vyjádřený poměr </a:t>
            </a:r>
            <a:r>
              <a:rPr lang="cs-CZ" dirty="0"/>
              <a:t>režijních </a:t>
            </a:r>
            <a:r>
              <a:rPr lang="cs-CZ" dirty="0" smtClean="0"/>
              <a:t>nákladů </a:t>
            </a:r>
            <a:r>
              <a:rPr lang="cs-CZ" dirty="0"/>
              <a:t>ke zvolené </a:t>
            </a:r>
            <a:r>
              <a:rPr lang="cs-CZ" dirty="0" smtClean="0"/>
              <a:t>peněžní </a:t>
            </a:r>
            <a:r>
              <a:rPr lang="cs-CZ" dirty="0"/>
              <a:t>rozvrhové </a:t>
            </a:r>
            <a:r>
              <a:rPr lang="cs-CZ" dirty="0" smtClean="0"/>
              <a:t>základní, </a:t>
            </a:r>
            <a:r>
              <a:rPr lang="cs-CZ" dirty="0"/>
              <a:t>nebo </a:t>
            </a:r>
            <a:r>
              <a:rPr lang="cs-CZ" b="1" dirty="0" smtClean="0"/>
              <a:t>zúčtovací (režijní</a:t>
            </a:r>
            <a:r>
              <a:rPr lang="cs-CZ" b="1" dirty="0"/>
              <a:t>) sazbou</a:t>
            </a:r>
            <a:r>
              <a:rPr lang="cs-CZ" dirty="0"/>
              <a:t>, což je podíl režijních </a:t>
            </a:r>
            <a:r>
              <a:rPr lang="cs-CZ" dirty="0" smtClean="0"/>
              <a:t>nákladů připadající </a:t>
            </a:r>
            <a:r>
              <a:rPr lang="cs-CZ" dirty="0"/>
              <a:t>na jednotku naturální rozvrhové základny. Ve výsledné kalkulaci se rozvrhuje </a:t>
            </a:r>
            <a:r>
              <a:rPr lang="cs-CZ" dirty="0" smtClean="0"/>
              <a:t>skutečná </a:t>
            </a:r>
            <a:r>
              <a:rPr lang="cs-CZ" dirty="0"/>
              <a:t>výše režijních </a:t>
            </a:r>
            <a:r>
              <a:rPr lang="cs-CZ" dirty="0" smtClean="0"/>
              <a:t>nákladů.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300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Základnou pro </a:t>
            </a:r>
            <a:r>
              <a:rPr lang="cs-CZ" b="1" dirty="0" smtClean="0"/>
              <a:t>rozvrhování režijních nákladů </a:t>
            </a:r>
            <a:r>
              <a:rPr lang="cs-CZ" dirty="0"/>
              <a:t>bývají </a:t>
            </a:r>
            <a:r>
              <a:rPr lang="cs-CZ" dirty="0" smtClean="0"/>
              <a:t>veličiny peněžní </a:t>
            </a:r>
            <a:r>
              <a:rPr lang="cs-CZ" dirty="0"/>
              <a:t>(</a:t>
            </a:r>
            <a:r>
              <a:rPr lang="cs-CZ" dirty="0" smtClean="0"/>
              <a:t>např. přímé </a:t>
            </a:r>
            <a:r>
              <a:rPr lang="cs-CZ" dirty="0"/>
              <a:t>mzdy, </a:t>
            </a:r>
            <a:r>
              <a:rPr lang="cs-CZ" dirty="0" smtClean="0"/>
              <a:t>přímý </a:t>
            </a:r>
            <a:r>
              <a:rPr lang="cs-CZ" dirty="0"/>
              <a:t>materiál, celkové </a:t>
            </a:r>
            <a:r>
              <a:rPr lang="cs-CZ" dirty="0" smtClean="0"/>
              <a:t>přímé </a:t>
            </a:r>
            <a:r>
              <a:rPr lang="cs-CZ" dirty="0"/>
              <a:t>náklady, zpracovací náklady11) nebo naturální (</a:t>
            </a:r>
            <a:r>
              <a:rPr lang="cs-CZ" dirty="0" smtClean="0"/>
              <a:t>např. počet kusů </a:t>
            </a:r>
            <a:r>
              <a:rPr lang="cs-CZ" dirty="0"/>
              <a:t>výrobku, normohodiny nebo strojové hodiny, hmotnost výrobku, </a:t>
            </a:r>
            <a:r>
              <a:rPr lang="cs-CZ" dirty="0" smtClean="0"/>
              <a:t>spotřeby </a:t>
            </a:r>
            <a:r>
              <a:rPr lang="cs-CZ" dirty="0"/>
              <a:t>elektrické energie v kWh aj.).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Ve střediscích </a:t>
            </a:r>
            <a:r>
              <a:rPr lang="cs-CZ" dirty="0"/>
              <a:t>nevýrobních </a:t>
            </a:r>
            <a:r>
              <a:rPr lang="cs-CZ" dirty="0" smtClean="0"/>
              <a:t>můžeme </a:t>
            </a:r>
            <a:r>
              <a:rPr lang="cs-CZ" dirty="0"/>
              <a:t>použít </a:t>
            </a:r>
            <a:r>
              <a:rPr lang="cs-CZ" dirty="0" smtClean="0"/>
              <a:t>počet vyřízených </a:t>
            </a:r>
            <a:r>
              <a:rPr lang="cs-CZ" dirty="0"/>
              <a:t>zakázek </a:t>
            </a:r>
            <a:r>
              <a:rPr lang="cs-CZ" dirty="0" smtClean="0"/>
              <a:t>(středisko </a:t>
            </a:r>
            <a:r>
              <a:rPr lang="cs-CZ" dirty="0"/>
              <a:t>prodeje), množství zpracovaných dat </a:t>
            </a:r>
            <a:r>
              <a:rPr lang="cs-CZ" dirty="0" smtClean="0"/>
              <a:t>(výpočetní středisko), počet </a:t>
            </a:r>
            <a:r>
              <a:rPr lang="cs-CZ" dirty="0"/>
              <a:t>vyexpedovaných </a:t>
            </a:r>
            <a:r>
              <a:rPr lang="cs-CZ" dirty="0" smtClean="0"/>
              <a:t>výrobků (středisko </a:t>
            </a:r>
            <a:r>
              <a:rPr lang="cs-CZ" dirty="0"/>
              <a:t>expedice apod.).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137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Základna pro rozvrhování režijních </a:t>
            </a:r>
            <a:r>
              <a:rPr lang="cs-CZ" dirty="0" smtClean="0"/>
              <a:t>nákladů </a:t>
            </a:r>
            <a:r>
              <a:rPr lang="cs-CZ" dirty="0"/>
              <a:t>by </a:t>
            </a:r>
            <a:r>
              <a:rPr lang="cs-CZ" dirty="0" smtClean="0"/>
              <a:t>měla </a:t>
            </a:r>
            <a:r>
              <a:rPr lang="cs-CZ" dirty="0"/>
              <a:t>být zvolena tak, aby: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režijní </a:t>
            </a:r>
            <a:r>
              <a:rPr lang="cs-CZ" dirty="0"/>
              <a:t>náklady k ní byly v maximální </a:t>
            </a:r>
            <a:r>
              <a:rPr lang="cs-CZ" dirty="0" smtClean="0"/>
              <a:t>míře </a:t>
            </a:r>
            <a:r>
              <a:rPr lang="cs-CZ" dirty="0"/>
              <a:t>v </a:t>
            </a:r>
            <a:r>
              <a:rPr lang="cs-CZ" dirty="0" smtClean="0"/>
              <a:t>příčinné </a:t>
            </a:r>
            <a:r>
              <a:rPr lang="cs-CZ" dirty="0"/>
              <a:t>závislosti z hlediska jejich celkových </a:t>
            </a:r>
            <a:r>
              <a:rPr lang="cs-CZ" dirty="0" smtClean="0"/>
              <a:t>změn </a:t>
            </a:r>
            <a:r>
              <a:rPr lang="cs-CZ" dirty="0"/>
              <a:t>(</a:t>
            </a:r>
            <a:r>
              <a:rPr lang="cs-CZ" dirty="0" smtClean="0"/>
              <a:t>např. </a:t>
            </a:r>
            <a:r>
              <a:rPr lang="cs-CZ" dirty="0"/>
              <a:t>materiálová režie je závislá na objemu </a:t>
            </a:r>
            <a:r>
              <a:rPr lang="cs-CZ" dirty="0" smtClean="0"/>
              <a:t>spotřeby </a:t>
            </a:r>
            <a:r>
              <a:rPr lang="cs-CZ" dirty="0"/>
              <a:t>surovin a </a:t>
            </a:r>
            <a:r>
              <a:rPr lang="cs-CZ" dirty="0" smtClean="0"/>
              <a:t>materiálů);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tvořila </a:t>
            </a:r>
            <a:r>
              <a:rPr lang="cs-CZ" dirty="0"/>
              <a:t>podstatný podíl ve </a:t>
            </a:r>
            <a:r>
              <a:rPr lang="cs-CZ" dirty="0" smtClean="0"/>
              <a:t>struktuře nákladů </a:t>
            </a:r>
            <a:r>
              <a:rPr lang="cs-CZ" dirty="0"/>
              <a:t>(</a:t>
            </a:r>
            <a:r>
              <a:rPr lang="cs-CZ" dirty="0" smtClean="0"/>
              <a:t>např. </a:t>
            </a:r>
            <a:r>
              <a:rPr lang="cs-CZ" dirty="0"/>
              <a:t>v mechanizovaných a automatizovaných výrobách </a:t>
            </a:r>
            <a:r>
              <a:rPr lang="cs-CZ" dirty="0" smtClean="0"/>
              <a:t>tvoří </a:t>
            </a:r>
            <a:r>
              <a:rPr lang="cs-CZ" dirty="0"/>
              <a:t>výrobní mzdy nepatrný podíl z celkových </a:t>
            </a:r>
            <a:r>
              <a:rPr lang="cs-CZ" dirty="0" smtClean="0"/>
              <a:t>nákladů </a:t>
            </a:r>
            <a:r>
              <a:rPr lang="cs-CZ" dirty="0"/>
              <a:t>a jako rozvrhová základna pro režijní náklady jako celek by </a:t>
            </a:r>
            <a:r>
              <a:rPr lang="cs-CZ" dirty="0" smtClean="0"/>
              <a:t>neměly </a:t>
            </a:r>
            <a:r>
              <a:rPr lang="cs-CZ" dirty="0"/>
              <a:t>být použity);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byla dostateční </a:t>
            </a:r>
            <a:r>
              <a:rPr lang="cs-CZ" dirty="0"/>
              <a:t>velká, stálá a snadno zjistitelná.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45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Jako rozvrhových základen se </a:t>
            </a:r>
            <a:r>
              <a:rPr lang="cs-CZ" dirty="0" smtClean="0"/>
              <a:t>doporučuje </a:t>
            </a:r>
            <a:r>
              <a:rPr lang="cs-CZ" dirty="0"/>
              <a:t>používat</a:t>
            </a:r>
            <a:r>
              <a:rPr lang="cs-CZ" dirty="0" smtClean="0"/>
              <a:t>: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naturálních </a:t>
            </a:r>
            <a:r>
              <a:rPr lang="cs-CZ" b="1" dirty="0" smtClean="0"/>
              <a:t>ukazatelů </a:t>
            </a:r>
            <a:r>
              <a:rPr lang="cs-CZ" dirty="0"/>
              <a:t>(kg, t, kWh, </a:t>
            </a:r>
            <a:r>
              <a:rPr lang="cs-CZ" dirty="0" err="1"/>
              <a:t>tkm</a:t>
            </a:r>
            <a:r>
              <a:rPr lang="cs-CZ" dirty="0"/>
              <a:t>, m2, m3, l, hl, pracovní hodiny, normohodiny, strojové hodiny) a </a:t>
            </a:r>
            <a:r>
              <a:rPr lang="cs-CZ" dirty="0" smtClean="0"/>
              <a:t>zúčtovací </a:t>
            </a:r>
            <a:r>
              <a:rPr lang="cs-CZ" dirty="0"/>
              <a:t>sazbu stanovit </a:t>
            </a:r>
            <a:r>
              <a:rPr lang="cs-CZ" dirty="0" smtClean="0"/>
              <a:t>peněžní částkou </a:t>
            </a:r>
            <a:r>
              <a:rPr lang="cs-CZ" dirty="0"/>
              <a:t>na jednotku </a:t>
            </a:r>
            <a:r>
              <a:rPr lang="cs-CZ" dirty="0" smtClean="0"/>
              <a:t>těchto ukazatelů </a:t>
            </a:r>
            <a:r>
              <a:rPr lang="cs-CZ" dirty="0"/>
              <a:t>(</a:t>
            </a:r>
            <a:r>
              <a:rPr lang="cs-CZ" dirty="0" smtClean="0"/>
              <a:t>např. </a:t>
            </a:r>
            <a:r>
              <a:rPr lang="cs-CZ" dirty="0"/>
              <a:t>odpisy stroje na 1 strojovou hodinu;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 smtClean="0"/>
              <a:t>více </a:t>
            </a:r>
            <a:r>
              <a:rPr lang="cs-CZ" b="1" dirty="0"/>
              <a:t>rozvrhových základen</a:t>
            </a:r>
            <a:r>
              <a:rPr lang="cs-CZ" dirty="0"/>
              <a:t> (</a:t>
            </a:r>
            <a:r>
              <a:rPr lang="cs-CZ" dirty="0" smtClean="0"/>
              <a:t>např. </a:t>
            </a:r>
            <a:r>
              <a:rPr lang="cs-CZ" dirty="0"/>
              <a:t>pomocný materiál rozvrhovat z </a:t>
            </a:r>
            <a:r>
              <a:rPr lang="cs-CZ" dirty="0" smtClean="0"/>
              <a:t>větší části </a:t>
            </a:r>
            <a:r>
              <a:rPr lang="cs-CZ" dirty="0"/>
              <a:t>podle hmotnosti </a:t>
            </a:r>
            <a:r>
              <a:rPr lang="cs-CZ" dirty="0" smtClean="0"/>
              <a:t>výrobků, </a:t>
            </a:r>
            <a:r>
              <a:rPr lang="cs-CZ" dirty="0"/>
              <a:t>z menší </a:t>
            </a:r>
            <a:r>
              <a:rPr lang="cs-CZ" dirty="0" smtClean="0"/>
              <a:t>části </a:t>
            </a:r>
            <a:r>
              <a:rPr lang="cs-CZ" dirty="0"/>
              <a:t>podle jejich výrobního </a:t>
            </a:r>
            <a:r>
              <a:rPr lang="cs-CZ" dirty="0" smtClean="0"/>
              <a:t>času); 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co </a:t>
            </a:r>
            <a:r>
              <a:rPr lang="cs-CZ" dirty="0"/>
              <a:t>nejvíce </a:t>
            </a:r>
            <a:r>
              <a:rPr lang="cs-CZ" b="1" dirty="0"/>
              <a:t>diferencovaných </a:t>
            </a:r>
            <a:r>
              <a:rPr lang="cs-CZ" b="1" dirty="0" smtClean="0"/>
              <a:t>zúčtovacích </a:t>
            </a:r>
            <a:r>
              <a:rPr lang="cs-CZ" b="1" dirty="0"/>
              <a:t>sazeb</a:t>
            </a:r>
            <a:r>
              <a:rPr lang="cs-CZ" dirty="0"/>
              <a:t> (sazeb podle </a:t>
            </a:r>
            <a:r>
              <a:rPr lang="cs-CZ" dirty="0" smtClean="0"/>
              <a:t>druhů strojů </a:t>
            </a:r>
            <a:r>
              <a:rPr lang="cs-CZ" dirty="0"/>
              <a:t>apod.);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dirty="0" smtClean="0"/>
              <a:t>dynamických </a:t>
            </a:r>
            <a:r>
              <a:rPr lang="cs-CZ" dirty="0"/>
              <a:t>kalkulací (viz dále kalkulaci </a:t>
            </a:r>
            <a:r>
              <a:rPr lang="cs-CZ" dirty="0" smtClean="0"/>
              <a:t>přirážkovou).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332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K </a:t>
            </a:r>
            <a:r>
              <a:rPr lang="cs-CZ" dirty="0" smtClean="0"/>
              <a:t>řízení nákladů </a:t>
            </a:r>
            <a:r>
              <a:rPr lang="cs-CZ" dirty="0"/>
              <a:t>je nezbytné jejich sledování i z hlediska </a:t>
            </a:r>
            <a:r>
              <a:rPr lang="cs-CZ" dirty="0" smtClean="0"/>
              <a:t>věcného, </a:t>
            </a:r>
            <a:r>
              <a:rPr lang="cs-CZ" dirty="0"/>
              <a:t>tj. podle </a:t>
            </a:r>
            <a:r>
              <a:rPr lang="cs-CZ" dirty="0" smtClean="0"/>
              <a:t>výkonů (výrobků </a:t>
            </a:r>
            <a:r>
              <a:rPr lang="cs-CZ" dirty="0"/>
              <a:t>a služeb).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To </a:t>
            </a:r>
            <a:r>
              <a:rPr lang="cs-CZ" dirty="0"/>
              <a:t>je úkolem </a:t>
            </a:r>
            <a:r>
              <a:rPr lang="cs-CZ" dirty="0" smtClean="0"/>
              <a:t>kalkulací </a:t>
            </a:r>
            <a:r>
              <a:rPr lang="cs-CZ" b="1" dirty="0" smtClean="0"/>
              <a:t>vlastních nákladů</a:t>
            </a:r>
            <a:r>
              <a:rPr lang="cs-CZ" dirty="0" smtClean="0"/>
              <a:t>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Jejich </a:t>
            </a:r>
            <a:r>
              <a:rPr lang="cs-CZ" dirty="0"/>
              <a:t>význam je mnohostranný: v podniku slouží ke stanovení vnitropodnikových cen </a:t>
            </a:r>
            <a:r>
              <a:rPr lang="cs-CZ" dirty="0" smtClean="0"/>
              <a:t>výkonů, </a:t>
            </a:r>
            <a:r>
              <a:rPr lang="cs-CZ" dirty="0"/>
              <a:t>k sestavování </a:t>
            </a:r>
            <a:r>
              <a:rPr lang="cs-CZ" dirty="0" smtClean="0"/>
              <a:t>rozpočtů, </a:t>
            </a:r>
            <a:r>
              <a:rPr lang="cs-CZ" dirty="0"/>
              <a:t>ke kontrole a rozboru hospodárnosti výroby a rentability </a:t>
            </a:r>
            <a:r>
              <a:rPr lang="cs-CZ" dirty="0" smtClean="0"/>
              <a:t>výkonů, </a:t>
            </a:r>
            <a:r>
              <a:rPr lang="cs-CZ" dirty="0"/>
              <a:t>k limitování </a:t>
            </a:r>
            <a:r>
              <a:rPr lang="cs-CZ" dirty="0" smtClean="0"/>
              <a:t>nákladů apod.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5935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Vlastní náklady </a:t>
            </a:r>
            <a:r>
              <a:rPr lang="cs-CZ" b="1" dirty="0"/>
              <a:t>(náklady kalkulace) </a:t>
            </a:r>
            <a:r>
              <a:rPr lang="cs-CZ" dirty="0"/>
              <a:t>jsou ve </a:t>
            </a:r>
            <a:r>
              <a:rPr lang="cs-CZ" dirty="0" smtClean="0"/>
              <a:t>většině </a:t>
            </a:r>
            <a:r>
              <a:rPr lang="cs-CZ" dirty="0"/>
              <a:t>položek shodné s náklady </a:t>
            </a:r>
            <a:r>
              <a:rPr lang="cs-CZ" dirty="0" smtClean="0"/>
              <a:t>finančního účetnictví, </a:t>
            </a:r>
            <a:r>
              <a:rPr lang="cs-CZ" dirty="0"/>
              <a:t>v </a:t>
            </a:r>
            <a:r>
              <a:rPr lang="cs-CZ" dirty="0" smtClean="0"/>
              <a:t>některých </a:t>
            </a:r>
            <a:r>
              <a:rPr lang="cs-CZ" dirty="0"/>
              <a:t>se však liší; </a:t>
            </a:r>
            <a:r>
              <a:rPr lang="cs-CZ" dirty="0" smtClean="0"/>
              <a:t>např. </a:t>
            </a:r>
            <a:r>
              <a:rPr lang="cs-CZ" dirty="0"/>
              <a:t>podnikatelská mzda, </a:t>
            </a:r>
            <a:r>
              <a:rPr lang="cs-CZ" dirty="0" smtClean="0"/>
              <a:t>kalkulační </a:t>
            </a:r>
            <a:r>
              <a:rPr lang="cs-CZ" dirty="0"/>
              <a:t>úroky za použití vlastního kapitálu, </a:t>
            </a:r>
            <a:r>
              <a:rPr lang="cs-CZ" dirty="0" smtClean="0"/>
              <a:t>kalkulační </a:t>
            </a:r>
            <a:r>
              <a:rPr lang="cs-CZ" dirty="0"/>
              <a:t>nájemné za použití vlastních prostor se ve </a:t>
            </a:r>
            <a:r>
              <a:rPr lang="cs-CZ" dirty="0" smtClean="0"/>
              <a:t>finančních </a:t>
            </a:r>
            <a:r>
              <a:rPr lang="cs-CZ" dirty="0"/>
              <a:t>nákladech </a:t>
            </a:r>
            <a:r>
              <a:rPr lang="cs-CZ" dirty="0" smtClean="0"/>
              <a:t>neúčtují, </a:t>
            </a:r>
            <a:r>
              <a:rPr lang="cs-CZ" dirty="0"/>
              <a:t>ale do kalkulací se </a:t>
            </a:r>
            <a:r>
              <a:rPr lang="cs-CZ" dirty="0" smtClean="0"/>
              <a:t>dodateční </a:t>
            </a:r>
            <a:r>
              <a:rPr lang="cs-CZ" dirty="0"/>
              <a:t>zahrnují.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Podobné </a:t>
            </a:r>
            <a:r>
              <a:rPr lang="cs-CZ" dirty="0"/>
              <a:t>je to s odpisy: ve </a:t>
            </a:r>
            <a:r>
              <a:rPr lang="cs-CZ" dirty="0" smtClean="0"/>
              <a:t>finančním účetnictví </a:t>
            </a:r>
            <a:r>
              <a:rPr lang="cs-CZ" dirty="0"/>
              <a:t>se evidují podle </a:t>
            </a:r>
            <a:r>
              <a:rPr lang="cs-CZ" dirty="0" smtClean="0"/>
              <a:t>předpisů </a:t>
            </a:r>
            <a:r>
              <a:rPr lang="cs-CZ" dirty="0"/>
              <a:t>a po uplynutí stanovené doby se dále </a:t>
            </a:r>
            <a:r>
              <a:rPr lang="cs-CZ" dirty="0" smtClean="0"/>
              <a:t>neúčtují.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222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Kalkulační odpisy </a:t>
            </a:r>
            <a:r>
              <a:rPr lang="cs-CZ" dirty="0"/>
              <a:t>se </a:t>
            </a:r>
            <a:r>
              <a:rPr lang="cs-CZ" dirty="0" smtClean="0"/>
              <a:t>účtují </a:t>
            </a:r>
            <a:r>
              <a:rPr lang="cs-CZ" dirty="0"/>
              <a:t>v takové výši, aby zajistily </a:t>
            </a:r>
            <a:r>
              <a:rPr lang="cs-CZ" dirty="0" smtClean="0"/>
              <a:t>substanční </a:t>
            </a:r>
            <a:r>
              <a:rPr lang="cs-CZ" dirty="0"/>
              <a:t>zachování kapitálu (tj. aby </a:t>
            </a:r>
            <a:r>
              <a:rPr lang="cs-CZ" dirty="0" smtClean="0"/>
              <a:t>při náhradě </a:t>
            </a:r>
            <a:r>
              <a:rPr lang="cs-CZ" dirty="0"/>
              <a:t>daného </a:t>
            </a:r>
            <a:r>
              <a:rPr lang="cs-CZ" dirty="0" smtClean="0"/>
              <a:t>prostředku </a:t>
            </a:r>
            <a:r>
              <a:rPr lang="cs-CZ" dirty="0"/>
              <a:t>byly k dispozici peníze </a:t>
            </a:r>
            <a:r>
              <a:rPr lang="cs-CZ" dirty="0" smtClean="0"/>
              <a:t>potřebné </a:t>
            </a:r>
            <a:r>
              <a:rPr lang="cs-CZ" dirty="0"/>
              <a:t>k jeho </a:t>
            </a:r>
            <a:r>
              <a:rPr lang="cs-CZ" dirty="0" smtClean="0"/>
              <a:t>náhradě) </a:t>
            </a:r>
            <a:r>
              <a:rPr lang="cs-CZ" dirty="0"/>
              <a:t>a </a:t>
            </a:r>
            <a:r>
              <a:rPr lang="cs-CZ" dirty="0" smtClean="0"/>
              <a:t>účtují </a:t>
            </a:r>
            <a:r>
              <a:rPr lang="cs-CZ" dirty="0"/>
              <a:t>se tak dlouho, dokud je daný </a:t>
            </a:r>
            <a:r>
              <a:rPr lang="cs-CZ" dirty="0" smtClean="0"/>
              <a:t>prostředek </a:t>
            </a:r>
            <a:r>
              <a:rPr lang="cs-CZ" dirty="0"/>
              <a:t>využíván.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Kalkulační </a:t>
            </a:r>
            <a:r>
              <a:rPr lang="cs-CZ" dirty="0"/>
              <a:t>položka podnikatelská mzda, </a:t>
            </a:r>
            <a:r>
              <a:rPr lang="cs-CZ" dirty="0" smtClean="0"/>
              <a:t>kalkulační </a:t>
            </a:r>
            <a:r>
              <a:rPr lang="cs-CZ" dirty="0"/>
              <a:t>úroky, </a:t>
            </a:r>
            <a:r>
              <a:rPr lang="cs-CZ" dirty="0" smtClean="0"/>
              <a:t>kalkulační </a:t>
            </a:r>
            <a:r>
              <a:rPr lang="cs-CZ" dirty="0"/>
              <a:t>odpisy, </a:t>
            </a:r>
            <a:r>
              <a:rPr lang="cs-CZ" dirty="0" smtClean="0"/>
              <a:t>kalkulační </a:t>
            </a:r>
            <a:r>
              <a:rPr lang="cs-CZ" dirty="0"/>
              <a:t>nájemné, </a:t>
            </a:r>
            <a:r>
              <a:rPr lang="cs-CZ" dirty="0" smtClean="0"/>
              <a:t>kalkulační </a:t>
            </a:r>
            <a:r>
              <a:rPr lang="cs-CZ" dirty="0"/>
              <a:t>rizikové </a:t>
            </a:r>
            <a:r>
              <a:rPr lang="cs-CZ" dirty="0" smtClean="0"/>
              <a:t>přirážky </a:t>
            </a:r>
            <a:r>
              <a:rPr lang="cs-CZ" dirty="0"/>
              <a:t>se </a:t>
            </a:r>
            <a:r>
              <a:rPr lang="cs-CZ" dirty="0" smtClean="0"/>
              <a:t>označují </a:t>
            </a:r>
            <a:r>
              <a:rPr lang="cs-CZ" dirty="0"/>
              <a:t>jako </a:t>
            </a:r>
            <a:r>
              <a:rPr lang="cs-CZ" b="1" dirty="0" smtClean="0"/>
              <a:t>kalkulační druhy nákladů </a:t>
            </a:r>
            <a:r>
              <a:rPr lang="cs-CZ" dirty="0"/>
              <a:t>(též kalkulované náklady).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163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/>
              <a:t>Kalkulace</a:t>
            </a:r>
            <a:r>
              <a:rPr lang="cs-CZ" dirty="0"/>
              <a:t> </a:t>
            </a:r>
            <a:r>
              <a:rPr lang="cs-CZ" dirty="0" smtClean="0"/>
              <a:t>nákladů </a:t>
            </a:r>
            <a:r>
              <a:rPr lang="cs-CZ" dirty="0"/>
              <a:t>je písemný </a:t>
            </a:r>
            <a:r>
              <a:rPr lang="cs-CZ" dirty="0" smtClean="0"/>
              <a:t>přehled </a:t>
            </a:r>
            <a:r>
              <a:rPr lang="cs-CZ" dirty="0"/>
              <a:t>jednotlivých složek </a:t>
            </a:r>
            <a:r>
              <a:rPr lang="cs-CZ" dirty="0" smtClean="0"/>
              <a:t>nákladů </a:t>
            </a:r>
            <a:r>
              <a:rPr lang="cs-CZ" dirty="0"/>
              <a:t>a jejich úhrn na </a:t>
            </a:r>
            <a:r>
              <a:rPr lang="cs-CZ" dirty="0" smtClean="0"/>
              <a:t>kalkulační </a:t>
            </a:r>
            <a:r>
              <a:rPr lang="cs-CZ" dirty="0"/>
              <a:t>jednici.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b="1" dirty="0" smtClean="0"/>
              <a:t>Kalkulační jednice </a:t>
            </a:r>
            <a:r>
              <a:rPr lang="cs-CZ" dirty="0"/>
              <a:t>je </a:t>
            </a:r>
            <a:r>
              <a:rPr lang="cs-CZ" dirty="0" smtClean="0"/>
              <a:t>určitý </a:t>
            </a:r>
            <a:r>
              <a:rPr lang="cs-CZ" dirty="0"/>
              <a:t>výkon (výrobek, polotovar, práce nebo služba) vymezený </a:t>
            </a:r>
            <a:r>
              <a:rPr lang="cs-CZ" dirty="0" smtClean="0"/>
              <a:t>měřící </a:t>
            </a:r>
            <a:r>
              <a:rPr lang="cs-CZ" dirty="0"/>
              <a:t>jednotkou, </a:t>
            </a:r>
            <a:r>
              <a:rPr lang="cs-CZ" dirty="0" smtClean="0"/>
              <a:t>např. </a:t>
            </a:r>
            <a:r>
              <a:rPr lang="cs-CZ" dirty="0"/>
              <a:t>jednotkou množství (kusy), hmotnosti (kg), délky (m), plochy (m2 ), </a:t>
            </a:r>
            <a:r>
              <a:rPr lang="cs-CZ" dirty="0" smtClean="0"/>
              <a:t>času </a:t>
            </a:r>
            <a:r>
              <a:rPr lang="cs-CZ" dirty="0"/>
              <a:t>(h) apod.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Mohou </a:t>
            </a:r>
            <a:r>
              <a:rPr lang="cs-CZ" dirty="0"/>
              <a:t>to být výkony odbytové, prodávané mimo podnik, nebo vnitropodnikové, </a:t>
            </a:r>
            <a:r>
              <a:rPr lang="cs-CZ" dirty="0" smtClean="0"/>
              <a:t>předávané uvnitř </a:t>
            </a:r>
            <a:r>
              <a:rPr lang="cs-CZ" dirty="0"/>
              <a:t>podniku.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340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Jednotlivé složky </a:t>
            </a:r>
            <a:r>
              <a:rPr lang="cs-CZ" dirty="0" smtClean="0"/>
              <a:t>nákladů </a:t>
            </a:r>
            <a:r>
              <a:rPr lang="cs-CZ" dirty="0"/>
              <a:t>se </a:t>
            </a:r>
            <a:r>
              <a:rPr lang="cs-CZ" dirty="0" smtClean="0"/>
              <a:t>vyčíslují </a:t>
            </a:r>
            <a:r>
              <a:rPr lang="cs-CZ" dirty="0"/>
              <a:t>v </a:t>
            </a:r>
            <a:r>
              <a:rPr lang="cs-CZ" dirty="0" smtClean="0"/>
              <a:t>kalkulačních </a:t>
            </a:r>
            <a:r>
              <a:rPr lang="cs-CZ" dirty="0"/>
              <a:t>položkách. </a:t>
            </a:r>
            <a:endParaRPr lang="cs-CZ" dirty="0" smtClean="0"/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Doporučené kalkulační </a:t>
            </a:r>
            <a:r>
              <a:rPr lang="cs-CZ" dirty="0"/>
              <a:t>položky obsahuje všeobecný </a:t>
            </a:r>
            <a:r>
              <a:rPr lang="cs-CZ" b="1" dirty="0" smtClean="0"/>
              <a:t>kalkulační vzorec</a:t>
            </a:r>
            <a:r>
              <a:rPr lang="cs-CZ" dirty="0"/>
              <a:t>, který – i když není závazný a jeho struktura je </a:t>
            </a:r>
            <a:r>
              <a:rPr lang="cs-CZ" dirty="0" smtClean="0"/>
              <a:t>věcí </a:t>
            </a:r>
            <a:r>
              <a:rPr lang="cs-CZ" dirty="0"/>
              <a:t>podnikatelského subjektu – je používán </a:t>
            </a:r>
            <a:r>
              <a:rPr lang="cs-CZ" dirty="0" smtClean="0"/>
              <a:t>většinou podniků </a:t>
            </a:r>
            <a:r>
              <a:rPr lang="cs-CZ" dirty="0"/>
              <a:t>v </a:t>
            </a:r>
            <a:r>
              <a:rPr lang="cs-CZ" dirty="0" smtClean="0"/>
              <a:t>České </a:t>
            </a:r>
            <a:r>
              <a:rPr lang="cs-CZ" dirty="0"/>
              <a:t>republice.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9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Má tyto položky: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Všeobecný kalkulační vzorec:</a:t>
            </a:r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/>
              <a:t>1. </a:t>
            </a:r>
            <a:r>
              <a:rPr lang="cs-CZ" b="1" dirty="0" smtClean="0"/>
              <a:t>přímý </a:t>
            </a:r>
            <a:r>
              <a:rPr lang="cs-CZ" b="1" dirty="0"/>
              <a:t>materiál </a:t>
            </a:r>
            <a:endParaRPr lang="cs-CZ" b="1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 smtClean="0"/>
              <a:t>2</a:t>
            </a:r>
            <a:r>
              <a:rPr lang="cs-CZ" b="1" dirty="0"/>
              <a:t>. </a:t>
            </a:r>
            <a:r>
              <a:rPr lang="cs-CZ" b="1" dirty="0" smtClean="0"/>
              <a:t>přímé </a:t>
            </a:r>
            <a:r>
              <a:rPr lang="cs-CZ" b="1" dirty="0"/>
              <a:t>mzdy </a:t>
            </a:r>
            <a:endParaRPr lang="cs-CZ" b="1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 smtClean="0"/>
              <a:t>3</a:t>
            </a:r>
            <a:r>
              <a:rPr lang="cs-CZ" b="1" dirty="0"/>
              <a:t>. ostatní </a:t>
            </a:r>
            <a:r>
              <a:rPr lang="cs-CZ" b="1" dirty="0" smtClean="0"/>
              <a:t>přímé </a:t>
            </a:r>
            <a:r>
              <a:rPr lang="cs-CZ" b="1" dirty="0"/>
              <a:t>náklady </a:t>
            </a:r>
            <a:endParaRPr lang="cs-CZ" b="1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 smtClean="0"/>
              <a:t>4</a:t>
            </a:r>
            <a:r>
              <a:rPr lang="cs-CZ" b="1" dirty="0"/>
              <a:t>. výrobní (provozní) režie vlastní náklady výroby </a:t>
            </a:r>
            <a:r>
              <a:rPr lang="cs-CZ" dirty="0"/>
              <a:t>– položky 1 až 4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 smtClean="0"/>
              <a:t>5</a:t>
            </a:r>
            <a:r>
              <a:rPr lang="cs-CZ" b="1" dirty="0"/>
              <a:t>. správní režie vlastní náklady výkonu </a:t>
            </a:r>
            <a:r>
              <a:rPr lang="cs-CZ" dirty="0"/>
              <a:t>– položky 1 až 5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 smtClean="0"/>
              <a:t>6</a:t>
            </a:r>
            <a:r>
              <a:rPr lang="cs-CZ" b="1" dirty="0"/>
              <a:t>. odbytové náklady úplné vlastní náklady výkonu </a:t>
            </a:r>
            <a:r>
              <a:rPr lang="cs-CZ" dirty="0"/>
              <a:t>– položky 1 až 6 </a:t>
            </a:r>
            <a:endParaRPr lang="cs-CZ" dirty="0" smtClean="0"/>
          </a:p>
          <a:p>
            <a:pPr marL="820738" lvl="2" indent="-344488">
              <a:spcBef>
                <a:spcPts val="0"/>
              </a:spcBef>
              <a:buSzPts val="3200"/>
            </a:pPr>
            <a:r>
              <a:rPr lang="cs-CZ" b="1" dirty="0" smtClean="0"/>
              <a:t>7</a:t>
            </a:r>
            <a:r>
              <a:rPr lang="cs-CZ" b="1" dirty="0"/>
              <a:t>. zisk (ztráta) cena </a:t>
            </a:r>
            <a:r>
              <a:rPr lang="cs-CZ" b="1" dirty="0" smtClean="0"/>
              <a:t>výkonu.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963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 smtClean="0"/>
              <a:t>Kalkulace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/>
              <a:t>Uvedený vzorec je </a:t>
            </a:r>
            <a:r>
              <a:rPr lang="cs-CZ" dirty="0" smtClean="0"/>
              <a:t>vlastní </a:t>
            </a:r>
            <a:r>
              <a:rPr lang="cs-CZ" dirty="0"/>
              <a:t>vzorcem kalkulací ceny, kdy </a:t>
            </a:r>
            <a:r>
              <a:rPr lang="cs-CZ" b="1" dirty="0"/>
              <a:t>cena vzniká podle principu „náklady + zisk = </a:t>
            </a:r>
            <a:r>
              <a:rPr lang="cs-CZ" b="1" dirty="0" smtClean="0"/>
              <a:t>cena</a:t>
            </a:r>
            <a:r>
              <a:rPr lang="cs-CZ" dirty="0" smtClean="0"/>
              <a:t>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Jde </a:t>
            </a:r>
            <a:r>
              <a:rPr lang="cs-CZ" dirty="0"/>
              <a:t>o tzv. </a:t>
            </a:r>
            <a:r>
              <a:rPr lang="cs-CZ" b="1" dirty="0" smtClean="0"/>
              <a:t>nákladovou cenu</a:t>
            </a:r>
            <a:r>
              <a:rPr lang="cs-CZ" dirty="0" smtClean="0"/>
              <a:t>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Ta </a:t>
            </a:r>
            <a:r>
              <a:rPr lang="cs-CZ" dirty="0"/>
              <a:t>se používá v </a:t>
            </a:r>
            <a:r>
              <a:rPr lang="cs-CZ" dirty="0" smtClean="0"/>
              <a:t>případech, </a:t>
            </a:r>
            <a:r>
              <a:rPr lang="cs-CZ" dirty="0"/>
              <a:t>kdy cenu </a:t>
            </a:r>
            <a:r>
              <a:rPr lang="cs-CZ" dirty="0" smtClean="0"/>
              <a:t>neurčí přímo </a:t>
            </a:r>
            <a:r>
              <a:rPr lang="cs-CZ" dirty="0"/>
              <a:t>trh (</a:t>
            </a:r>
            <a:r>
              <a:rPr lang="cs-CZ" dirty="0" smtClean="0"/>
              <a:t>např. </a:t>
            </a:r>
            <a:r>
              <a:rPr lang="cs-CZ" dirty="0"/>
              <a:t>v zakázkové </a:t>
            </a:r>
            <a:r>
              <a:rPr lang="cs-CZ" dirty="0" smtClean="0"/>
              <a:t>výrobě, </a:t>
            </a:r>
            <a:r>
              <a:rPr lang="cs-CZ" dirty="0"/>
              <a:t>u nových – na trhu dosud neexistujících – </a:t>
            </a:r>
            <a:r>
              <a:rPr lang="cs-CZ" dirty="0" smtClean="0"/>
              <a:t>výrobků, </a:t>
            </a:r>
            <a:r>
              <a:rPr lang="cs-CZ" dirty="0"/>
              <a:t>u stavebních prací, v projektové </a:t>
            </a:r>
            <a:r>
              <a:rPr lang="cs-CZ" dirty="0" smtClean="0"/>
              <a:t>činnosti). </a:t>
            </a:r>
          </a:p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dirty="0" smtClean="0"/>
              <a:t>Zisk připočtený </a:t>
            </a:r>
            <a:r>
              <a:rPr lang="cs-CZ" dirty="0"/>
              <a:t>k </a:t>
            </a:r>
            <a:r>
              <a:rPr lang="cs-CZ" dirty="0" smtClean="0"/>
              <a:t>nákladům </a:t>
            </a:r>
            <a:r>
              <a:rPr lang="cs-CZ" dirty="0"/>
              <a:t>je stanoven tak, aby byla </a:t>
            </a:r>
            <a:r>
              <a:rPr lang="cs-CZ" dirty="0" smtClean="0"/>
              <a:t>zajištěna </a:t>
            </a:r>
            <a:r>
              <a:rPr lang="cs-CZ" dirty="0"/>
              <a:t>požadovaná výnosnost kapitálu (v posledních letech velká část firem </a:t>
            </a:r>
            <a:r>
              <a:rPr lang="cs-CZ" dirty="0" smtClean="0"/>
              <a:t>přechází </a:t>
            </a:r>
            <a:r>
              <a:rPr lang="cs-CZ" dirty="0"/>
              <a:t>na kalkulace </a:t>
            </a:r>
            <a:r>
              <a:rPr lang="cs-CZ" b="1" dirty="0" err="1"/>
              <a:t>target</a:t>
            </a:r>
            <a:r>
              <a:rPr lang="cs-CZ" b="1" dirty="0"/>
              <a:t> </a:t>
            </a:r>
            <a:r>
              <a:rPr lang="cs-CZ" b="1" dirty="0" err="1"/>
              <a:t>costing</a:t>
            </a:r>
            <a:r>
              <a:rPr lang="cs-CZ" b="1" dirty="0"/>
              <a:t> – cílové náklady</a:t>
            </a:r>
            <a:r>
              <a:rPr lang="cs-CZ" dirty="0"/>
              <a:t>, o kterých pojednáme dále). 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9/27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219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1693</Words>
  <Application>Microsoft Office PowerPoint</Application>
  <PresentationFormat>Předvádění na obrazovce (4:3)</PresentationFormat>
  <Paragraphs>126</Paragraphs>
  <Slides>27</Slides>
  <Notes>27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  Význam a využití kalkulací v podniku XNKC</vt:lpstr>
      <vt:lpstr>Kalkulace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Kalkulace nákladů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skr0004</cp:lastModifiedBy>
  <cp:revision>52</cp:revision>
  <dcterms:modified xsi:type="dcterms:W3CDTF">2023-03-12T14:25:02Z</dcterms:modified>
</cp:coreProperties>
</file>