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5"/>
  </p:notesMasterIdLst>
  <p:sldIdLst>
    <p:sldId id="256" r:id="rId2"/>
    <p:sldId id="257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61" r:id="rId3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1388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13545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27313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779749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432619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794752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841716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07519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507359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925809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562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043574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20996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6131151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174358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045943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578096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403435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765748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52492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769397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223407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267845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3334562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10416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590368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6889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588760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303152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07177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175161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219561" y="1820778"/>
            <a:ext cx="8704877" cy="2166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D10202"/>
              </a:buClr>
              <a:buSzPts val="4400"/>
              <a:buFont typeface="Calibri"/>
              <a:buNone/>
            </a:pPr>
            <a:r>
              <a:rPr lang="cs-CZ" b="1" dirty="0">
                <a:solidFill>
                  <a:srgbClr val="D10202"/>
                </a:solidFill>
              </a:rPr>
              <a:t/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Využití analýzy bodu zvratu </a:t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při řízení nákladů</a:t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/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XNKC</a:t>
            </a:r>
            <a:endParaRPr b="1"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464234" y="5884219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Autor: Ing. Jaroslav Škrabal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4419599" y="1703717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800942" y="5604868"/>
            <a:ext cx="3878824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08. </a:t>
            </a:r>
            <a:r>
              <a:rPr lang="cs-CZ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03</a:t>
            </a: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2023</a:t>
            </a:r>
            <a:endParaRPr dirty="0"/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Olomouc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9488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 fontScale="92500" lnSpcReduction="10000"/>
              </a:bodyPr>
              <a:lstStyle/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sz="3200" dirty="0" smtClean="0"/>
                  <a:t>Rozdíl mezi cenou výrobku p a jeho variabilními náklady b jsme nazvali </a:t>
                </a:r>
                <a:r>
                  <a:rPr lang="cs-CZ" sz="3200" b="1" dirty="0" smtClean="0"/>
                  <a:t>příspěvek </a:t>
                </a:r>
                <a:r>
                  <a:rPr lang="cs-CZ" sz="3200" b="1" dirty="0"/>
                  <a:t>na úhradu </a:t>
                </a:r>
                <a:r>
                  <a:rPr lang="cs-CZ" sz="3200" dirty="0"/>
                  <a:t>fixních </a:t>
                </a:r>
                <a:r>
                  <a:rPr lang="cs-CZ" sz="3200" dirty="0" smtClean="0"/>
                  <a:t>nákladů </a:t>
                </a:r>
                <a:r>
                  <a:rPr lang="cs-CZ" sz="3200" dirty="0"/>
                  <a:t>a </a:t>
                </a:r>
                <a:r>
                  <a:rPr lang="cs-CZ" sz="3200" dirty="0" smtClean="0"/>
                  <a:t>zisku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sz="3200" i="1" dirty="0" smtClean="0"/>
                  <a:t>ú = p – b;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sz="3200" i="1" dirty="0" smtClean="0"/>
                  <a:t>Z rovnice p*q = F + b*q můžeme odvodit, že: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ú= 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</m:oMath>
                </a14:m>
                <a:endParaRPr lang="cs-CZ" b="0" i="1" dirty="0" smtClean="0"/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dirty="0"/>
                  <a:t>což znamená, že bodu zvratu je dosaženo, když se </a:t>
                </a:r>
                <a:r>
                  <a:rPr lang="cs-CZ" b="1" dirty="0" smtClean="0"/>
                  <a:t>příspěvek </a:t>
                </a:r>
                <a:r>
                  <a:rPr lang="cs-CZ" b="1" dirty="0"/>
                  <a:t>na úhradu fixních </a:t>
                </a:r>
                <a:r>
                  <a:rPr lang="cs-CZ" b="1" dirty="0" smtClean="0"/>
                  <a:t>nákladů </a:t>
                </a:r>
                <a:r>
                  <a:rPr lang="cs-CZ" b="1" dirty="0"/>
                  <a:t>a zisku rovná fixním </a:t>
                </a:r>
                <a:r>
                  <a:rPr lang="cs-CZ" b="1" dirty="0" smtClean="0"/>
                  <a:t>nákladům připadajícím </a:t>
                </a:r>
                <a:r>
                  <a:rPr lang="cs-CZ" b="1" dirty="0"/>
                  <a:t>na jednotku produkce</a:t>
                </a:r>
                <a:r>
                  <a:rPr lang="cs-CZ" dirty="0"/>
                  <a:t>. </a:t>
                </a:r>
                <a:endParaRPr lang="cs-CZ" dirty="0" smtClean="0"/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dirty="0" smtClean="0"/>
                  <a:t>Jinými </a:t>
                </a:r>
                <a:r>
                  <a:rPr lang="cs-CZ" dirty="0"/>
                  <a:t>slovy – </a:t>
                </a:r>
                <a:r>
                  <a:rPr lang="cs-CZ" b="1" dirty="0"/>
                  <a:t>zisku</a:t>
                </a:r>
                <a:r>
                  <a:rPr lang="cs-CZ" dirty="0"/>
                  <a:t> </a:t>
                </a:r>
                <a:r>
                  <a:rPr lang="cs-CZ" dirty="0" smtClean="0"/>
                  <a:t>může </a:t>
                </a:r>
                <a:r>
                  <a:rPr lang="cs-CZ" dirty="0"/>
                  <a:t>být dosaženo teprve tehdy, jestliže </a:t>
                </a:r>
                <a:r>
                  <a:rPr lang="cs-CZ" b="1" dirty="0"/>
                  <a:t>celkový </a:t>
                </a:r>
                <a:r>
                  <a:rPr lang="cs-CZ" b="1" dirty="0" smtClean="0"/>
                  <a:t>příspěvek na úhradu pokryje celé </a:t>
                </a:r>
                <a:r>
                  <a:rPr lang="cs-CZ" b="1" dirty="0"/>
                  <a:t>fixní náklady</a:t>
                </a:r>
                <a:r>
                  <a:rPr lang="cs-CZ" dirty="0"/>
                  <a:t>.</a:t>
                </a:r>
                <a:endParaRPr lang="cs-CZ" i="1" dirty="0" smtClean="0"/>
              </a:p>
            </p:txBody>
          </p:sp>
        </mc:Choice>
        <mc:Fallback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948824"/>
              </a:xfrm>
              <a:prstGeom prst="rect">
                <a:avLst/>
              </a:prstGeom>
              <a:blipFill>
                <a:blip r:embed="rId3"/>
                <a:stretch>
                  <a:fillRect l="-1481" t="-2709" b="-98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758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948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 smtClean="0"/>
              <a:t>Př.: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 smtClean="0"/>
              <a:t>Čtvrtletní </a:t>
            </a:r>
            <a:r>
              <a:rPr lang="cs-CZ" dirty="0"/>
              <a:t>výrobní kapacita slévárenského </a:t>
            </a:r>
            <a:r>
              <a:rPr lang="cs-CZ" dirty="0" smtClean="0"/>
              <a:t>závodu je 1 320 </a:t>
            </a:r>
            <a:r>
              <a:rPr lang="cs-CZ" dirty="0"/>
              <a:t>t </a:t>
            </a:r>
            <a:r>
              <a:rPr lang="cs-CZ" dirty="0" smtClean="0"/>
              <a:t>odlitků. 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 smtClean="0"/>
              <a:t>Průměrná </a:t>
            </a:r>
            <a:r>
              <a:rPr lang="cs-CZ" dirty="0"/>
              <a:t>cena 1 t </a:t>
            </a:r>
            <a:r>
              <a:rPr lang="cs-CZ" dirty="0" smtClean="0"/>
              <a:t>odlitků </a:t>
            </a:r>
            <a:r>
              <a:rPr lang="cs-CZ" dirty="0"/>
              <a:t>je 6250 </a:t>
            </a:r>
            <a:r>
              <a:rPr lang="cs-CZ" dirty="0" smtClean="0"/>
              <a:t>Kč, </a:t>
            </a:r>
            <a:r>
              <a:rPr lang="cs-CZ" dirty="0"/>
              <a:t>fixní náklady jsou1 180 000 </a:t>
            </a:r>
            <a:r>
              <a:rPr lang="cs-CZ" dirty="0" smtClean="0"/>
              <a:t>Kč, </a:t>
            </a:r>
            <a:r>
              <a:rPr lang="cs-CZ" dirty="0"/>
              <a:t>variabilní náklady na 1 t </a:t>
            </a:r>
            <a:r>
              <a:rPr lang="cs-CZ" dirty="0" smtClean="0"/>
              <a:t>činí 4 710 Kč.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11/33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9416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9488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sz="3200" dirty="0" smtClean="0"/>
                  <a:t>Př.: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dirty="0" smtClean="0"/>
                  <a:t>Bod zvratu slévárenského závodu zjistíme </a:t>
                </a:r>
                <a:r>
                  <a:rPr lang="cs-CZ" dirty="0"/>
                  <a:t>dosazením do uvedeného vzorce</a:t>
                </a:r>
                <a:r>
                  <a:rPr lang="cs-CZ" dirty="0" smtClean="0"/>
                  <a:t>:</a:t>
                </a:r>
              </a:p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𝐵𝑍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 −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endParaRPr lang="cs-CZ" i="1" dirty="0" smtClean="0"/>
              </a:p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𝐵𝑍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1 180 000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6 250 −4 710</m:t>
                        </m:r>
                      </m:den>
                    </m:f>
                  </m:oMath>
                </a14:m>
                <a:endParaRPr lang="cs-CZ" i="1" dirty="0" smtClean="0"/>
              </a:p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𝐵𝑍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i="1">
                            <a:latin typeface="Cambria Math" panose="02040503050406030204" pitchFamily="18" charset="0"/>
                          </a:rPr>
                          <m:t>1 180 000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1 540</m:t>
                        </m:r>
                      </m:den>
                    </m:f>
                  </m:oMath>
                </a14:m>
                <a:endParaRPr lang="cs-CZ" i="1" dirty="0" smtClean="0"/>
              </a:p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𝑩𝒁</m:t>
                    </m:r>
                    <m:r>
                      <a:rPr lang="cs-CZ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𝟕𝟔𝟔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𝒕𝒖𝒏</m:t>
                    </m:r>
                  </m:oMath>
                </a14:m>
                <a:endParaRPr lang="cs-CZ" b="1" i="1" dirty="0" smtClean="0"/>
              </a:p>
            </p:txBody>
          </p:sp>
        </mc:Choice>
        <mc:Fallback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948824"/>
              </a:xfrm>
              <a:prstGeom prst="rect">
                <a:avLst/>
              </a:prstGeom>
              <a:blipFill>
                <a:blip r:embed="rId3"/>
                <a:stretch>
                  <a:fillRect l="-1481" t="-1601" r="-185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12/33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33035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948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 smtClean="0"/>
              <a:t>Vypočtený </a:t>
            </a:r>
            <a:r>
              <a:rPr lang="cs-CZ" sz="3200" dirty="0"/>
              <a:t>bod </a:t>
            </a:r>
            <a:r>
              <a:rPr lang="cs-CZ" sz="3200" dirty="0" smtClean="0"/>
              <a:t>zvratu udává, </a:t>
            </a:r>
            <a:r>
              <a:rPr lang="cs-CZ" sz="3200" dirty="0"/>
              <a:t>že výroba </a:t>
            </a:r>
            <a:r>
              <a:rPr lang="cs-CZ" sz="3200" dirty="0" smtClean="0"/>
              <a:t>závodu je </a:t>
            </a:r>
            <a:r>
              <a:rPr lang="cs-CZ" sz="3200" dirty="0"/>
              <a:t>ztrátová až do </a:t>
            </a:r>
            <a:r>
              <a:rPr lang="cs-CZ" sz="3200" dirty="0" smtClean="0"/>
              <a:t>objemu výroby </a:t>
            </a:r>
            <a:r>
              <a:rPr lang="cs-CZ" sz="3200" dirty="0"/>
              <a:t>766 tun za </a:t>
            </a:r>
            <a:r>
              <a:rPr lang="cs-CZ" sz="3200" dirty="0" smtClean="0"/>
              <a:t>čtvrtletí </a:t>
            </a:r>
            <a:r>
              <a:rPr lang="cs-CZ" sz="3200" dirty="0"/>
              <a:t>(v korunách 766 × 6 250 = </a:t>
            </a:r>
            <a:r>
              <a:rPr lang="cs-CZ" sz="3200" b="1" dirty="0"/>
              <a:t>4785,5 tis. </a:t>
            </a:r>
            <a:r>
              <a:rPr lang="cs-CZ" sz="3200" b="1" dirty="0" smtClean="0"/>
              <a:t>Kč</a:t>
            </a:r>
            <a:r>
              <a:rPr lang="cs-CZ" sz="3200" dirty="0" smtClean="0"/>
              <a:t>). 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 smtClean="0"/>
              <a:t>Tento </a:t>
            </a:r>
            <a:r>
              <a:rPr lang="cs-CZ" sz="3200" dirty="0"/>
              <a:t>objem výroby </a:t>
            </a:r>
            <a:r>
              <a:rPr lang="cs-CZ" sz="3200" dirty="0" smtClean="0"/>
              <a:t>představuje </a:t>
            </a:r>
            <a:r>
              <a:rPr lang="cs-CZ" sz="3200" dirty="0"/>
              <a:t>využití výrobní kapacity </a:t>
            </a:r>
            <a:r>
              <a:rPr lang="cs-CZ" sz="3200" dirty="0" smtClean="0"/>
              <a:t>závodu na </a:t>
            </a:r>
            <a:r>
              <a:rPr lang="cs-CZ" sz="3200" b="1" dirty="0"/>
              <a:t>58 %</a:t>
            </a:r>
            <a:r>
              <a:rPr lang="cs-CZ" sz="3200" dirty="0"/>
              <a:t>.</a:t>
            </a:r>
            <a:endParaRPr lang="cs-CZ" b="1" i="1" dirty="0" smtClean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13/33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673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9488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sz="3200" dirty="0" smtClean="0"/>
                  <a:t>Toto tzv. </a:t>
                </a:r>
                <a:r>
                  <a:rPr lang="cs-CZ" sz="3200" b="1" dirty="0"/>
                  <a:t>kritické </a:t>
                </a:r>
                <a:r>
                  <a:rPr lang="cs-CZ" sz="3200" b="1" dirty="0" smtClean="0"/>
                  <a:t>využití výrobní kapacity </a:t>
                </a:r>
                <a:r>
                  <a:rPr lang="cs-CZ" sz="3200" dirty="0"/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32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3200" b="0" i="1" dirty="0" smtClean="0">
                            <a:latin typeface="Cambria Math" panose="02040503050406030204" pitchFamily="18" charset="0"/>
                          </a:rPr>
                          <m:t>𝑉𝐾</m:t>
                        </m:r>
                      </m:e>
                      <m:sub>
                        <m:r>
                          <a:rPr lang="cs-CZ" sz="3200" b="0" i="1" dirty="0" smtClean="0">
                            <a:latin typeface="Cambria Math" panose="02040503050406030204" pitchFamily="18" charset="0"/>
                          </a:rPr>
                          <m:t>𝑘𝑟𝑖𝑡</m:t>
                        </m:r>
                      </m:sub>
                    </m:sSub>
                  </m:oMath>
                </a14:m>
                <a:r>
                  <a:rPr lang="cs-CZ" sz="3200" dirty="0" smtClean="0"/>
                  <a:t>zjistíme </a:t>
                </a:r>
                <a:r>
                  <a:rPr lang="cs-CZ" sz="3200" dirty="0"/>
                  <a:t>jako </a:t>
                </a:r>
                <a:r>
                  <a:rPr lang="cs-CZ" sz="3200" dirty="0" smtClean="0"/>
                  <a:t>poměr </a:t>
                </a:r>
                <a:r>
                  <a:rPr lang="cs-CZ" sz="3200" dirty="0"/>
                  <a:t>objemu výroby ve výši bodu zvratu a výrobní kapacity (VK</a:t>
                </a:r>
                <a:r>
                  <a:rPr lang="cs-CZ" sz="3200" dirty="0" smtClean="0"/>
                  <a:t>):</a:t>
                </a:r>
              </a:p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𝑉𝐾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𝑘𝑟𝑖𝑡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𝐵𝑍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∗100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𝑉𝐾</m:t>
                        </m:r>
                      </m:den>
                    </m:f>
                  </m:oMath>
                </a14:m>
                <a:endParaRPr lang="cs-CZ" i="1" dirty="0" smtClean="0"/>
              </a:p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Char char="•"/>
                </a:pPr>
                <a:r>
                  <a:rPr lang="cs-CZ" i="1" dirty="0" smtClean="0"/>
                  <a:t>v uvedeném příkladu:</a:t>
                </a:r>
              </a:p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𝑉𝐾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𝑘𝑟𝑖𝑡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766</m:t>
                        </m:r>
                        <m:r>
                          <a:rPr lang="cs-CZ" i="1">
                            <a:latin typeface="Cambria Math" panose="02040503050406030204" pitchFamily="18" charset="0"/>
                          </a:rPr>
                          <m:t>∗100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1 320</m:t>
                        </m:r>
                      </m:den>
                    </m:f>
                  </m:oMath>
                </a14:m>
                <a:endParaRPr lang="cs-CZ" i="1" dirty="0" smtClean="0"/>
              </a:p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𝑽𝑲</m:t>
                        </m:r>
                      </m:e>
                      <m:sub>
                        <m:r>
                          <a:rPr lang="cs-CZ" b="1" i="1">
                            <a:latin typeface="Cambria Math" panose="02040503050406030204" pitchFamily="18" charset="0"/>
                          </a:rPr>
                          <m:t>𝒌𝒓𝒊𝒕</m:t>
                        </m:r>
                      </m:sub>
                    </m:sSub>
                    <m:r>
                      <a:rPr lang="cs-CZ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𝟓𝟖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 %</m:t>
                    </m:r>
                  </m:oMath>
                </a14:m>
                <a:endParaRPr lang="cs-CZ" b="1" i="1" dirty="0" smtClean="0"/>
              </a:p>
            </p:txBody>
          </p:sp>
        </mc:Choice>
        <mc:Fallback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948824"/>
              </a:xfrm>
              <a:prstGeom prst="rect">
                <a:avLst/>
              </a:prstGeom>
              <a:blipFill>
                <a:blip r:embed="rId3"/>
                <a:stretch>
                  <a:fillRect l="-1481" t="-1601" r="-96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14/33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774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948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Znalost kritického využití výrobní kapacity je </a:t>
            </a:r>
            <a:r>
              <a:rPr lang="cs-CZ" dirty="0" smtClean="0"/>
              <a:t>důležitá </a:t>
            </a:r>
            <a:r>
              <a:rPr lang="cs-CZ" dirty="0"/>
              <a:t>již </a:t>
            </a:r>
            <a:r>
              <a:rPr lang="cs-CZ" dirty="0" smtClean="0"/>
              <a:t>při </a:t>
            </a:r>
            <a:r>
              <a:rPr lang="cs-CZ" dirty="0"/>
              <a:t>samotném projektování výrobních kapacit; je </a:t>
            </a:r>
            <a:r>
              <a:rPr lang="cs-CZ" dirty="0" smtClean="0"/>
              <a:t>nezbytně </a:t>
            </a:r>
            <a:r>
              <a:rPr lang="cs-CZ" dirty="0"/>
              <a:t>nutné, aby budoucí</a:t>
            </a:r>
            <a:r>
              <a:rPr lang="cs-CZ" b="1" dirty="0"/>
              <a:t> </a:t>
            </a:r>
            <a:r>
              <a:rPr lang="cs-CZ" b="1" dirty="0" smtClean="0"/>
              <a:t>potřeba určitého </a:t>
            </a:r>
            <a:r>
              <a:rPr lang="cs-CZ" b="1" dirty="0"/>
              <a:t>výrobku v </a:t>
            </a:r>
            <a:r>
              <a:rPr lang="cs-CZ" b="1" dirty="0" smtClean="0"/>
              <a:t>průměru </a:t>
            </a:r>
            <a:r>
              <a:rPr lang="cs-CZ" b="1" dirty="0"/>
              <a:t>trvale </a:t>
            </a:r>
            <a:r>
              <a:rPr lang="cs-CZ" b="1" dirty="0" smtClean="0"/>
              <a:t>převyšovala alespoň </a:t>
            </a:r>
            <a:r>
              <a:rPr lang="cs-CZ" b="1" dirty="0"/>
              <a:t>bod kritického využití výrobní kapacity</a:t>
            </a:r>
            <a:r>
              <a:rPr lang="cs-CZ" dirty="0"/>
              <a:t>; v </a:t>
            </a:r>
            <a:r>
              <a:rPr lang="cs-CZ" b="1" dirty="0" smtClean="0"/>
              <a:t>opačném</a:t>
            </a:r>
            <a:r>
              <a:rPr lang="cs-CZ" dirty="0" smtClean="0"/>
              <a:t> </a:t>
            </a:r>
            <a:r>
              <a:rPr lang="cs-CZ" b="1" dirty="0" smtClean="0"/>
              <a:t>případě</a:t>
            </a:r>
            <a:r>
              <a:rPr lang="cs-CZ" dirty="0" smtClean="0"/>
              <a:t> </a:t>
            </a:r>
            <a:r>
              <a:rPr lang="cs-CZ" dirty="0"/>
              <a:t>bude výroba </a:t>
            </a:r>
            <a:r>
              <a:rPr lang="cs-CZ" b="1" dirty="0"/>
              <a:t>ztrátová</a:t>
            </a:r>
            <a:r>
              <a:rPr lang="cs-CZ" dirty="0"/>
              <a:t>.</a:t>
            </a:r>
            <a:endParaRPr lang="cs-CZ" b="1" i="1" dirty="0" smtClean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15/33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806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9488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dirty="0" smtClean="0"/>
                  <a:t>Cílem podniků </a:t>
                </a:r>
                <a:r>
                  <a:rPr lang="cs-CZ" dirty="0"/>
                  <a:t>je produkovat </a:t>
                </a:r>
                <a:r>
                  <a:rPr lang="cs-CZ" b="1" dirty="0"/>
                  <a:t>zisk</a:t>
                </a:r>
                <a:r>
                  <a:rPr lang="cs-CZ" dirty="0"/>
                  <a:t>; </a:t>
                </a:r>
                <a:r>
                  <a:rPr lang="cs-CZ" dirty="0" smtClean="0"/>
                  <a:t>nestačí </a:t>
                </a:r>
                <a:r>
                  <a:rPr lang="cs-CZ" dirty="0"/>
                  <a:t>proto, aby operovaly </a:t>
                </a:r>
                <a:r>
                  <a:rPr lang="cs-CZ" b="1" dirty="0"/>
                  <a:t>„na“ bodu zvratu</a:t>
                </a:r>
                <a:r>
                  <a:rPr lang="cs-CZ" dirty="0"/>
                  <a:t>, ale musí </a:t>
                </a:r>
                <a:r>
                  <a:rPr lang="cs-CZ" dirty="0" smtClean="0"/>
                  <a:t>vyrábět </a:t>
                </a:r>
                <a:r>
                  <a:rPr lang="cs-CZ" dirty="0"/>
                  <a:t>a realizovat </a:t>
                </a:r>
                <a:r>
                  <a:rPr lang="cs-CZ" dirty="0" smtClean="0"/>
                  <a:t>alespoň </a:t>
                </a:r>
                <a:r>
                  <a:rPr lang="cs-CZ" dirty="0"/>
                  <a:t>takový </a:t>
                </a:r>
                <a:r>
                  <a:rPr lang="cs-CZ" b="1" dirty="0"/>
                  <a:t>objem</a:t>
                </a:r>
                <a:r>
                  <a:rPr lang="cs-CZ" dirty="0"/>
                  <a:t> </a:t>
                </a:r>
                <a:r>
                  <a:rPr lang="cs-CZ" b="1" dirty="0"/>
                  <a:t>produkce</a:t>
                </a:r>
                <a:r>
                  <a:rPr lang="cs-CZ" dirty="0"/>
                  <a:t>, který </a:t>
                </a:r>
                <a:r>
                  <a:rPr lang="cs-CZ" dirty="0" smtClean="0"/>
                  <a:t>přinese </a:t>
                </a:r>
                <a:r>
                  <a:rPr lang="cs-CZ" dirty="0"/>
                  <a:t>i </a:t>
                </a:r>
                <a:r>
                  <a:rPr lang="cs-CZ" b="1" dirty="0" smtClean="0"/>
                  <a:t>určitý</a:t>
                </a:r>
                <a:r>
                  <a:rPr lang="cs-CZ" dirty="0" smtClean="0"/>
                  <a:t> </a:t>
                </a:r>
                <a:r>
                  <a:rPr lang="cs-CZ" b="1" dirty="0"/>
                  <a:t>zisk</a:t>
                </a:r>
                <a:r>
                  <a:rPr lang="cs-CZ" dirty="0"/>
                  <a:t>. </a:t>
                </a:r>
                <a:endParaRPr lang="cs-CZ" dirty="0" smtClean="0"/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dirty="0" smtClean="0"/>
                  <a:t>Předpokládejme, </a:t>
                </a:r>
                <a:r>
                  <a:rPr lang="cs-CZ" dirty="0"/>
                  <a:t>že tento zisk je dán požadavky </a:t>
                </a:r>
                <a:r>
                  <a:rPr lang="cs-CZ" dirty="0" smtClean="0"/>
                  <a:t>akcionářů </a:t>
                </a:r>
                <a:r>
                  <a:rPr lang="cs-CZ" dirty="0"/>
                  <a:t>na dividendy, </a:t>
                </a:r>
                <a:r>
                  <a:rPr lang="cs-CZ" dirty="0" smtClean="0"/>
                  <a:t>podnebnými </a:t>
                </a:r>
                <a:r>
                  <a:rPr lang="cs-CZ" dirty="0"/>
                  <a:t>splátkami cizího kapitálu, </a:t>
                </a:r>
                <a:r>
                  <a:rPr lang="cs-CZ" dirty="0" smtClean="0"/>
                  <a:t>popř. </a:t>
                </a:r>
                <a:r>
                  <a:rPr lang="cs-CZ" dirty="0"/>
                  <a:t>dalšími </a:t>
                </a:r>
                <a:r>
                  <a:rPr lang="cs-CZ" dirty="0" smtClean="0"/>
                  <a:t>potřebami </a:t>
                </a:r>
                <a:r>
                  <a:rPr lang="cs-CZ" dirty="0"/>
                  <a:t>podniku (z výše </a:t>
                </a:r>
                <a:r>
                  <a:rPr lang="cs-CZ" dirty="0" smtClean="0"/>
                  <a:t>potřebného čistého </a:t>
                </a:r>
                <a:r>
                  <a:rPr lang="cs-CZ" dirty="0"/>
                  <a:t>zisku </a:t>
                </a:r>
                <a:r>
                  <a:rPr lang="cs-CZ" dirty="0" smtClean="0"/>
                  <a:t>vypočteme </a:t>
                </a:r>
                <a:r>
                  <a:rPr lang="cs-CZ" dirty="0"/>
                  <a:t>zisk </a:t>
                </a:r>
                <a:r>
                  <a:rPr lang="cs-CZ" dirty="0" smtClean="0"/>
                  <a:t>před zdaněním, </a:t>
                </a:r>
                <a:r>
                  <a:rPr lang="cs-CZ" dirty="0"/>
                  <a:t>se kterým zde </a:t>
                </a:r>
                <a:r>
                  <a:rPr lang="cs-CZ" dirty="0" smtClean="0"/>
                  <a:t>počítáme). 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dirty="0" smtClean="0"/>
                  <a:t>Tento </a:t>
                </a:r>
                <a:r>
                  <a:rPr lang="cs-CZ" b="1" dirty="0" smtClean="0"/>
                  <a:t>minimální zisk označíme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b="1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1" i="1" dirty="0" smtClean="0">
                            <a:latin typeface="Cambria Math" panose="02040503050406030204" pitchFamily="18" charset="0"/>
                          </a:rPr>
                          <m:t>𝒁</m:t>
                        </m:r>
                      </m:e>
                      <m:sub>
                        <m:r>
                          <a:rPr lang="cs-CZ" b="1" i="1" dirty="0" smtClean="0">
                            <a:latin typeface="Cambria Math" panose="02040503050406030204" pitchFamily="18" charset="0"/>
                          </a:rPr>
                          <m:t>𝒎𝒊𝒏</m:t>
                        </m:r>
                      </m:sub>
                    </m:sSub>
                  </m:oMath>
                </a14:m>
                <a:r>
                  <a:rPr lang="cs-CZ" dirty="0" smtClean="0"/>
                  <a:t>.</a:t>
                </a:r>
                <a:endParaRPr lang="cs-CZ" b="1" i="1" dirty="0" smtClean="0"/>
              </a:p>
            </p:txBody>
          </p:sp>
        </mc:Choice>
        <mc:Fallback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948824"/>
              </a:xfrm>
              <a:prstGeom prst="rect">
                <a:avLst/>
              </a:prstGeom>
              <a:blipFill>
                <a:blip r:embed="rId3"/>
                <a:stretch>
                  <a:fillRect l="-1481" t="-2217" r="-103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16/33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4895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94882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Char char="•"/>
                </a:pPr>
                <a:r>
                  <a:rPr lang="cs-CZ" dirty="0" smtClean="0"/>
                  <a:t>Pak nový bod zvratu, zahrnující i tvorbu tohoto zisku, zjistíme takto:</a:t>
                </a:r>
              </a:p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𝐵𝑍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sSub>
                          <m:sSubPr>
                            <m:ctrlPr>
                              <a:rPr lang="cs-CZ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sub>
                        </m:sSub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endParaRPr lang="cs-CZ" i="1" dirty="0" smtClean="0"/>
              </a:p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Char char="•"/>
                </a:pPr>
                <a:r>
                  <a:rPr lang="cs-CZ" i="1" dirty="0" smtClean="0"/>
                  <a:t>Vycházíme ze vztahu:</a:t>
                </a:r>
              </a:p>
              <a:p>
                <a:pPr marL="820738" lvl="2" indent="-344488">
                  <a:lnSpc>
                    <a:spcPct val="150000"/>
                  </a:lnSpc>
                  <a:spcBef>
                    <a:spcPts val="0"/>
                  </a:spcBef>
                  <a:buSzPts val="3200"/>
                </a:pP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endParaRPr lang="cs-CZ" i="1" dirty="0" smtClean="0"/>
              </a:p>
            </p:txBody>
          </p:sp>
        </mc:Choice>
        <mc:Fallback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948824"/>
              </a:xfrm>
              <a:prstGeom prst="rect">
                <a:avLst/>
              </a:prstGeom>
              <a:blipFill>
                <a:blip r:embed="rId3"/>
                <a:stretch>
                  <a:fillRect l="-1481" r="-192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17/33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1300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57200" y="1206500"/>
                <a:ext cx="8229600" cy="5041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 fontScale="92500" lnSpcReduction="10000"/>
              </a:bodyPr>
              <a:lstStyle/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dirty="0" smtClean="0"/>
                  <a:t>Př.: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dirty="0"/>
                  <a:t>Slévárenský závod (viz </a:t>
                </a:r>
                <a:r>
                  <a:rPr lang="cs-CZ" dirty="0" smtClean="0"/>
                  <a:t>předchozí příklad) </a:t>
                </a:r>
                <a:r>
                  <a:rPr lang="cs-CZ" dirty="0"/>
                  <a:t>chce dosáhnout v každém </a:t>
                </a:r>
                <a:r>
                  <a:rPr lang="cs-CZ" dirty="0" smtClean="0"/>
                  <a:t>čtvrtletí </a:t>
                </a:r>
                <a:r>
                  <a:rPr lang="cs-CZ" dirty="0"/>
                  <a:t>zisku ve výši 620 000 </a:t>
                </a:r>
                <a:r>
                  <a:rPr lang="cs-CZ" dirty="0" smtClean="0"/>
                  <a:t>Kč. </a:t>
                </a:r>
                <a:r>
                  <a:rPr lang="cs-CZ" dirty="0"/>
                  <a:t>Bod </a:t>
                </a:r>
                <a:r>
                  <a:rPr lang="cs-CZ" dirty="0" smtClean="0"/>
                  <a:t>zvratu zabezpečující tvorbu tohoto zisku vypočteme </a:t>
                </a:r>
                <a:r>
                  <a:rPr lang="cs-CZ" dirty="0"/>
                  <a:t>dosazením do vzorce</a:t>
                </a:r>
                <a:r>
                  <a:rPr lang="cs-CZ" dirty="0" smtClean="0"/>
                  <a:t>:</a:t>
                </a:r>
              </a:p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r>
                      <a:rPr lang="cs-CZ" b="0" i="1" smtClean="0">
                        <a:latin typeface="Cambria Math" panose="02040503050406030204" pitchFamily="18" charset="0"/>
                      </a:rPr>
                      <m:t>𝐵𝑍</m:t>
                    </m:r>
                    <m:r>
                      <a:rPr lang="cs-CZ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sSub>
                          <m:sSubPr>
                            <m:ctrlPr>
                              <a:rPr lang="cs-CZ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cs-CZ" b="0" i="1" smtClean="0"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sub>
                        </m:sSub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endParaRPr lang="cs-CZ" i="1" dirty="0" smtClean="0"/>
              </a:p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𝐵𝑍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1 180 000 + 620 000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6 205 −4 710</m:t>
                        </m:r>
                      </m:den>
                    </m:f>
                  </m:oMath>
                </a14:m>
                <a:endParaRPr lang="cs-CZ" i="1" dirty="0" smtClean="0"/>
              </a:p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r>
                      <a:rPr lang="cs-CZ" i="1">
                        <a:latin typeface="Cambria Math" panose="02040503050406030204" pitchFamily="18" charset="0"/>
                      </a:rPr>
                      <m:t>𝐵𝑍</m:t>
                    </m:r>
                    <m:r>
                      <a:rPr lang="cs-CZ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1 800 000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1 540</m:t>
                        </m:r>
                      </m:den>
                    </m:f>
                  </m:oMath>
                </a14:m>
                <a:endParaRPr lang="cs-CZ" i="1" dirty="0" smtClean="0"/>
              </a:p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r>
                      <a:rPr lang="cs-CZ" b="1" i="1">
                        <a:latin typeface="Cambria Math" panose="02040503050406030204" pitchFamily="18" charset="0"/>
                      </a:rPr>
                      <m:t>𝑩𝒁</m:t>
                    </m:r>
                    <m:r>
                      <a:rPr lang="cs-CZ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𝟏𝟕𝟎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endParaRPr lang="cs-CZ" b="1" i="1" dirty="0" smtClean="0"/>
              </a:p>
            </p:txBody>
          </p:sp>
        </mc:Choice>
        <mc:Fallback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06500"/>
                <a:ext cx="8229600" cy="5041900"/>
              </a:xfrm>
              <a:prstGeom prst="rect">
                <a:avLst/>
              </a:prstGeom>
              <a:blipFill>
                <a:blip r:embed="rId3"/>
                <a:stretch>
                  <a:fillRect l="-1481" t="-3507" r="-207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18/33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091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" fill="hold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500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57200" y="1206500"/>
                <a:ext cx="8229600" cy="5041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dirty="0" smtClean="0"/>
                  <a:t>Př.: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dirty="0" smtClean="0"/>
                  <a:t>Závod musí vyrobit čtvrtletně 1 170 t odlitků.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dirty="0" smtClean="0"/>
                  <a:t>Kritické využití výrobní kapacity se změní takto:</a:t>
                </a:r>
              </a:p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𝑉𝐾</m:t>
                        </m:r>
                      </m:e>
                      <m:sub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𝑘𝑟𝑖𝑡</m:t>
                        </m:r>
                      </m:sub>
                    </m:sSub>
                    <m:r>
                      <a:rPr lang="cs-CZ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1 170 ∗100</m:t>
                        </m:r>
                      </m:num>
                      <m:den>
                        <m:r>
                          <a:rPr lang="cs-CZ" b="0" i="1" smtClean="0">
                            <a:latin typeface="Cambria Math" panose="02040503050406030204" pitchFamily="18" charset="0"/>
                          </a:rPr>
                          <m:t>1 320</m:t>
                        </m:r>
                      </m:den>
                    </m:f>
                  </m:oMath>
                </a14:m>
                <a:r>
                  <a:rPr lang="cs-CZ" dirty="0" smtClean="0"/>
                  <a:t> </a:t>
                </a:r>
              </a:p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Font typeface="Arial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cs-CZ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i="1">
                            <a:latin typeface="Cambria Math" panose="02040503050406030204" pitchFamily="18" charset="0"/>
                          </a:rPr>
                          <m:t>𝑉𝐾</m:t>
                        </m:r>
                      </m:e>
                      <m:sub>
                        <m:r>
                          <a:rPr lang="cs-CZ" i="1">
                            <a:latin typeface="Cambria Math" panose="02040503050406030204" pitchFamily="18" charset="0"/>
                          </a:rPr>
                          <m:t>𝑘𝑟𝑖𝑡</m:t>
                        </m:r>
                      </m:sub>
                    </m:sSub>
                    <m:r>
                      <a:rPr lang="cs-CZ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𝟖𝟖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𝟔</m:t>
                    </m:r>
                    <m:r>
                      <a:rPr lang="cs-CZ" b="1" i="1" smtClean="0">
                        <a:latin typeface="Cambria Math" panose="02040503050406030204" pitchFamily="18" charset="0"/>
                      </a:rPr>
                      <m:t> %</m:t>
                    </m:r>
                  </m:oMath>
                </a14:m>
                <a:r>
                  <a:rPr lang="cs-CZ" b="1" dirty="0"/>
                  <a:t> </a:t>
                </a:r>
                <a:endParaRPr lang="cs-CZ" b="1" dirty="0" smtClean="0"/>
              </a:p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Font typeface="Arial"/>
                  <a:buChar char="•"/>
                </a:pPr>
                <a:r>
                  <a:rPr lang="cs-CZ" i="1" dirty="0" smtClean="0"/>
                  <a:t>Úloha je následně zobrazena v konečné verzi grafu.</a:t>
                </a:r>
                <a:endParaRPr lang="cs-CZ" i="1" dirty="0"/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endParaRPr lang="cs-CZ" b="1" i="1" dirty="0" smtClean="0"/>
              </a:p>
            </p:txBody>
          </p:sp>
        </mc:Choice>
        <mc:Fallback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06500"/>
                <a:ext cx="8229600" cy="5041900"/>
              </a:xfrm>
              <a:prstGeom prst="rect">
                <a:avLst/>
              </a:prstGeom>
              <a:blipFill>
                <a:blip r:embed="rId3"/>
                <a:stretch>
                  <a:fillRect l="-1481" t="-217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55393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Mezi základní ekonomické veličiny průmyslového podniku patří </a:t>
            </a:r>
            <a:r>
              <a:rPr lang="cs-CZ" b="1" dirty="0"/>
              <a:t>zisk, náklady, objem výroby, ceny produkce a tržby</a:t>
            </a:r>
            <a:r>
              <a:rPr lang="cs-CZ" dirty="0"/>
              <a:t>. 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Vztahy mezi nimi budeme nejprve zkoumat při výrobě výrobků stejného druhu.</a:t>
            </a:r>
            <a:endParaRPr sz="28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06500"/>
            <a:ext cx="8229600" cy="504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 smtClean="0"/>
              <a:t>Př.:</a:t>
            </a:r>
          </a:p>
          <a:p>
            <a:pPr marL="363538" lvl="1" indent="-344488">
              <a:lnSpc>
                <a:spcPct val="150000"/>
              </a:lnSpc>
              <a:spcBef>
                <a:spcPts val="0"/>
              </a:spcBef>
              <a:buSzPts val="3200"/>
              <a:buChar char="•"/>
            </a:pPr>
            <a:r>
              <a:rPr lang="cs-CZ" dirty="0" smtClean="0"/>
              <a:t>Kontrola (zaokrouhleno na tis. Kč):</a:t>
            </a:r>
          </a:p>
          <a:p>
            <a:pPr marL="363538" lvl="1" indent="-344488">
              <a:lnSpc>
                <a:spcPct val="150000"/>
              </a:lnSpc>
              <a:spcBef>
                <a:spcPts val="0"/>
              </a:spcBef>
              <a:buSzPts val="3200"/>
              <a:buChar char="•"/>
            </a:pPr>
            <a:r>
              <a:rPr lang="cs-CZ" i="1" dirty="0" smtClean="0"/>
              <a:t>Tržby (1 170t * 6 250)				7 312</a:t>
            </a:r>
          </a:p>
          <a:p>
            <a:pPr marL="363538" lvl="1" indent="-344488">
              <a:lnSpc>
                <a:spcPct val="150000"/>
              </a:lnSpc>
              <a:spcBef>
                <a:spcPts val="0"/>
              </a:spcBef>
              <a:buSzPts val="3200"/>
              <a:buChar char="•"/>
            </a:pPr>
            <a:r>
              <a:rPr lang="cs-CZ" i="1" dirty="0" smtClean="0"/>
              <a:t>Variabilní náklady (1 170t * 4 710)		5 512</a:t>
            </a:r>
          </a:p>
          <a:p>
            <a:pPr marL="363538" lvl="1" indent="-344488">
              <a:lnSpc>
                <a:spcPct val="150000"/>
              </a:lnSpc>
              <a:spcBef>
                <a:spcPts val="0"/>
              </a:spcBef>
              <a:buSzPts val="3200"/>
              <a:buChar char="•"/>
            </a:pPr>
            <a:r>
              <a:rPr lang="cs-CZ" i="1" dirty="0" smtClean="0"/>
              <a:t>Fixní náklady					1 180</a:t>
            </a:r>
          </a:p>
          <a:p>
            <a:pPr marL="363538" lvl="1" indent="-344488">
              <a:lnSpc>
                <a:spcPct val="150000"/>
              </a:lnSpc>
              <a:spcBef>
                <a:spcPts val="0"/>
              </a:spcBef>
              <a:buSzPts val="3200"/>
              <a:buChar char="•"/>
            </a:pPr>
            <a:r>
              <a:rPr lang="cs-CZ" i="1" dirty="0" smtClean="0"/>
              <a:t>Zisk							   620</a:t>
            </a:r>
            <a:endParaRPr lang="cs-CZ" i="1" dirty="0"/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endParaRPr lang="cs-CZ" b="1" i="1" dirty="0" smtClean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92907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57200" y="1206500"/>
                <a:ext cx="8229600" cy="54109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sz="2400" dirty="0" smtClean="0"/>
                  <a:t>Předpokládejme, </a:t>
                </a:r>
                <a:r>
                  <a:rPr lang="cs-CZ" sz="2400" dirty="0"/>
                  <a:t>že slévárenský podnik dosáhl ve </a:t>
                </a:r>
                <a:r>
                  <a:rPr lang="cs-CZ" sz="2400" dirty="0" smtClean="0"/>
                  <a:t>čtvrtletí </a:t>
                </a:r>
                <a:r>
                  <a:rPr lang="cs-CZ" sz="2400" b="1" dirty="0"/>
                  <a:t>tržeb ve výši </a:t>
                </a:r>
                <a:r>
                  <a:rPr lang="cs-CZ" sz="2400" b="1" dirty="0" smtClean="0"/>
                  <a:t>5 562 </a:t>
                </a:r>
                <a:r>
                  <a:rPr lang="cs-CZ" sz="2400" b="1" dirty="0"/>
                  <a:t>tis. </a:t>
                </a:r>
                <a:r>
                  <a:rPr lang="cs-CZ" sz="2400" b="1" dirty="0" smtClean="0"/>
                  <a:t>Kč</a:t>
                </a:r>
                <a:r>
                  <a:rPr lang="cs-CZ" sz="2400" dirty="0" smtClean="0"/>
                  <a:t>.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sz="2400" dirty="0" smtClean="0"/>
                  <a:t>Je </a:t>
                </a:r>
                <a:r>
                  <a:rPr lang="cs-CZ" sz="2400" dirty="0"/>
                  <a:t>to </a:t>
                </a:r>
                <a:r>
                  <a:rPr lang="cs-CZ" sz="2400" b="1" dirty="0" smtClean="0"/>
                  <a:t>méně</a:t>
                </a:r>
                <a:r>
                  <a:rPr lang="cs-CZ" sz="2400" dirty="0" smtClean="0"/>
                  <a:t>, </a:t>
                </a:r>
                <a:r>
                  <a:rPr lang="cs-CZ" sz="2400" dirty="0"/>
                  <a:t>než je </a:t>
                </a:r>
                <a:r>
                  <a:rPr lang="cs-CZ" sz="2400" dirty="0" smtClean="0"/>
                  <a:t>třeba </a:t>
                </a:r>
                <a:r>
                  <a:rPr lang="cs-CZ" sz="2400" dirty="0"/>
                  <a:t>k dosažení požadovaného </a:t>
                </a:r>
                <a:r>
                  <a:rPr lang="cs-CZ" sz="2400" b="1" dirty="0"/>
                  <a:t>zisku (620 tis. </a:t>
                </a:r>
                <a:r>
                  <a:rPr lang="cs-CZ" sz="2400" b="1" dirty="0" smtClean="0"/>
                  <a:t>Kč)</a:t>
                </a:r>
                <a:r>
                  <a:rPr lang="cs-CZ" sz="2400" dirty="0" smtClean="0"/>
                  <a:t>, </a:t>
                </a:r>
                <a:r>
                  <a:rPr lang="cs-CZ" sz="2400" dirty="0"/>
                  <a:t>ale více </a:t>
                </a:r>
                <a:r>
                  <a:rPr lang="cs-CZ" sz="2400" b="1" dirty="0"/>
                  <a:t>než je bod zvratu </a:t>
                </a:r>
                <a:r>
                  <a:rPr lang="cs-CZ" sz="2400" dirty="0"/>
                  <a:t>(</a:t>
                </a:r>
                <a:r>
                  <a:rPr lang="cs-CZ" sz="2400" b="1" dirty="0" smtClean="0"/>
                  <a:t>4 785 </a:t>
                </a:r>
                <a:r>
                  <a:rPr lang="cs-CZ" sz="2400" b="1" dirty="0"/>
                  <a:t>tis. </a:t>
                </a:r>
                <a:r>
                  <a:rPr lang="cs-CZ" sz="2400" b="1" dirty="0" smtClean="0"/>
                  <a:t>Kč</a:t>
                </a:r>
                <a:r>
                  <a:rPr lang="cs-CZ" sz="2400" dirty="0" smtClean="0"/>
                  <a:t>).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sz="2400" dirty="0" smtClean="0"/>
                  <a:t>Můžeme </a:t>
                </a:r>
                <a:r>
                  <a:rPr lang="cs-CZ" sz="2400" dirty="0"/>
                  <a:t>zjistit, jak je slévárna „daleko“ od bodu zvratu. </a:t>
                </a:r>
                <a:endParaRPr lang="cs-CZ" sz="2400" dirty="0" smtClean="0"/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sz="2400" dirty="0" smtClean="0"/>
                  <a:t>To vyjadřuje </a:t>
                </a:r>
                <a:r>
                  <a:rPr lang="cs-CZ" sz="2400" dirty="0"/>
                  <a:t>koeficient </a:t>
                </a:r>
                <a:r>
                  <a:rPr lang="cs-CZ" sz="2400" dirty="0" smtClean="0"/>
                  <a:t>bezpečnosti </a:t>
                </a:r>
                <a14:m>
                  <m:oMath xmlns:m="http://schemas.openxmlformats.org/officeDocument/2006/math">
                    <m:r>
                      <a:rPr lang="cs-CZ" sz="2400" i="1" dirty="0" smtClean="0">
                        <a:latin typeface="Cambria Math" panose="02040503050406030204" pitchFamily="18" charset="0"/>
                      </a:rPr>
                      <m:t>𝑘𝐵</m:t>
                    </m:r>
                  </m:oMath>
                </a14:m>
                <a:r>
                  <a:rPr lang="cs-CZ" sz="2400" dirty="0" smtClean="0"/>
                  <a:t>: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𝑘𝑏</m:t>
                    </m:r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cs-CZ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𝐵𝑍</m:t>
                        </m:r>
                      </m:num>
                      <m:den>
                        <m:sSub>
                          <m:sSubPr>
                            <m:ctrlPr>
                              <a:rPr lang="cs-CZ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b>
                            <m:r>
                              <a:rPr lang="cs-CZ" sz="24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</m:sSub>
                      </m:den>
                    </m:f>
                  </m:oMath>
                </a14:m>
                <a:endParaRPr lang="cs-CZ" sz="2400" i="1" dirty="0" smtClean="0"/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sz="2400" i="1" dirty="0" smtClean="0"/>
                  <a:t>kde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cs-CZ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b>
                    </m:sSub>
                  </m:oMath>
                </a14:m>
                <a:r>
                  <a:rPr lang="cs-CZ" sz="2400" i="1" dirty="0"/>
                  <a:t> </a:t>
                </a:r>
                <a:r>
                  <a:rPr lang="cs-CZ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𝑗𝑒 𝑠𝑘𝑢𝑡𝑒č𝑛ě 𝑜𝑠𝑎ž𝑒𝑛ý 𝑜𝑏𝑗𝑒𝑚 𝑣ý𝑟𝑜𝑏𝑦 (𝑣 𝐾č </a:t>
                </a:r>
                <a:r>
                  <a:rPr lang="cs-CZ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𝑛𝑒𝑏𝑜 𝑣 </a:t>
                </a:r>
                <a:r>
                  <a:rPr lang="cs-CZ" sz="24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𝑛𝑎𝑡𝑢𝑟á𝑙𝑛í𝑐ℎ𝑗𝑒𝑑𝑛𝑜𝑡𝑘á𝑐ℎ</a:t>
                </a:r>
                <a:r>
                  <a:rPr lang="cs-CZ" sz="2400" dirty="0" smtClean="0">
                    <a:latin typeface="Calibri" panose="020F0502020204030204" pitchFamily="34" charset="0"/>
                    <a:cs typeface="Calibri" panose="020F0502020204030204" pitchFamily="34" charset="0"/>
                  </a:rPr>
                  <a:t>)</a:t>
                </a:r>
              </a:p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</a:rPr>
                      <m:t>𝑘𝑏</m:t>
                    </m:r>
                    <m:r>
                      <a:rPr lang="cs-CZ" sz="24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400" b="1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5 562−4 785</m:t>
                        </m:r>
                      </m:num>
                      <m:den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5 562</m:t>
                        </m:r>
                      </m:den>
                    </m:f>
                  </m:oMath>
                </a14:m>
                <a:endParaRPr lang="cs-CZ" sz="2400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r>
                      <a:rPr lang="cs-CZ" sz="2400" b="1" i="1">
                        <a:latin typeface="Cambria Math" panose="02040503050406030204" pitchFamily="18" charset="0"/>
                      </a:rPr>
                      <m:t>𝒌𝒃</m:t>
                    </m:r>
                    <m:r>
                      <a:rPr lang="cs-CZ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𝟏𝟑</m:t>
                    </m:r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𝟗𝟕</m:t>
                    </m:r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 %</m:t>
                    </m:r>
                  </m:oMath>
                </a14:m>
                <a:endParaRPr lang="cs-CZ" sz="2400" b="1" i="1" dirty="0" smtClean="0"/>
              </a:p>
            </p:txBody>
          </p:sp>
        </mc:Choice>
        <mc:Fallback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06500"/>
                <a:ext cx="8229600" cy="5410914"/>
              </a:xfrm>
              <a:prstGeom prst="rect">
                <a:avLst/>
              </a:prstGeom>
              <a:blipFill>
                <a:blip r:embed="rId3"/>
                <a:stretch>
                  <a:fillRect l="-1481" t="-2928" r="-37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21/33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8439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06500"/>
            <a:ext cx="8229600" cy="5410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2400" dirty="0" smtClean="0"/>
              <a:t>Bod zvratu a kritického využití výrobní kapacity slévárenského závodu: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endParaRPr lang="cs-CZ" sz="2400" b="1" i="1" dirty="0" smtClean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22/33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32632" t="27739" r="31842" b="20331"/>
          <a:stretch/>
        </p:blipFill>
        <p:spPr>
          <a:xfrm>
            <a:off x="2106737" y="1702057"/>
            <a:ext cx="5293895" cy="4352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40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57200" y="1206500"/>
                <a:ext cx="8229600" cy="54109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sz="2400" dirty="0" smtClean="0"/>
                  <a:t>Blíží-li se koeficient nule (skutečný </a:t>
                </a:r>
                <a:r>
                  <a:rPr lang="cs-CZ" sz="2400" dirty="0"/>
                  <a:t>objem výroby nebo prodeje se blíží bodu zvratu), hrozí podniku, že se dostane do ztráty. </a:t>
                </a:r>
                <a:endParaRPr lang="cs-CZ" sz="2400" dirty="0" smtClean="0"/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sz="2400" dirty="0" smtClean="0"/>
                  <a:t>Nemůže-li </a:t>
                </a:r>
                <a:r>
                  <a:rPr lang="cs-CZ" sz="2400" dirty="0"/>
                  <a:t>zvýšit tržby (objem </a:t>
                </a:r>
                <a:r>
                  <a:rPr lang="cs-CZ" sz="2400" dirty="0" smtClean="0"/>
                  <a:t>prodejů </a:t>
                </a:r>
                <a:r>
                  <a:rPr lang="cs-CZ" sz="2400" dirty="0"/>
                  <a:t>a ceny), musí snížit variabilní náklady nebo odbourat </a:t>
                </a:r>
                <a:r>
                  <a:rPr lang="cs-CZ" sz="2400" dirty="0" smtClean="0"/>
                  <a:t>část </a:t>
                </a:r>
                <a:r>
                  <a:rPr lang="cs-CZ" sz="2400" dirty="0"/>
                  <a:t>fixních </a:t>
                </a:r>
                <a:r>
                  <a:rPr lang="cs-CZ" sz="2400" dirty="0" smtClean="0"/>
                  <a:t>nákladů.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sz="2400" dirty="0" smtClean="0"/>
                  <a:t>Při </a:t>
                </a:r>
                <a:r>
                  <a:rPr lang="cs-CZ" sz="2400" b="1" dirty="0" smtClean="0"/>
                  <a:t>různorodé </a:t>
                </a:r>
                <a:r>
                  <a:rPr lang="cs-CZ" sz="2400" b="1" dirty="0"/>
                  <a:t>produkci </a:t>
                </a:r>
                <a:r>
                  <a:rPr lang="cs-CZ" sz="2400" dirty="0"/>
                  <a:t>musíme pro </a:t>
                </a:r>
                <a:r>
                  <a:rPr lang="cs-CZ" sz="2400" dirty="0" smtClean="0"/>
                  <a:t>vyjádření </a:t>
                </a:r>
                <a:r>
                  <a:rPr lang="cs-CZ" sz="2400" dirty="0"/>
                  <a:t>závislosti </a:t>
                </a:r>
                <a:r>
                  <a:rPr lang="cs-CZ" sz="2400" dirty="0" smtClean="0"/>
                  <a:t>nákladů </a:t>
                </a:r>
                <a:r>
                  <a:rPr lang="cs-CZ" sz="2400" dirty="0"/>
                  <a:t>a objemu výroby použít globální nákladovou funkci, tj. funkci </a:t>
                </a:r>
                <a:r>
                  <a:rPr lang="cs-CZ" sz="2400" dirty="0" smtClean="0"/>
                  <a:t>vyjadřující </a:t>
                </a:r>
                <a:r>
                  <a:rPr lang="cs-CZ" sz="2400" dirty="0"/>
                  <a:t>vztah mezi celkovou produkcí a celkovými náklady. </a:t>
                </a:r>
                <a:r>
                  <a:rPr lang="cs-CZ" sz="2400" dirty="0" smtClean="0"/>
                  <a:t>Předpokládáme opět </a:t>
                </a:r>
                <a:r>
                  <a:rPr lang="cs-CZ" sz="2400" dirty="0"/>
                  <a:t>lineární vývoj celkových </a:t>
                </a:r>
                <a:r>
                  <a:rPr lang="cs-CZ" sz="2400" dirty="0" smtClean="0"/>
                  <a:t>nákladů.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sz="2400" dirty="0" smtClean="0"/>
                  <a:t>Pak ve funkci: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𝑵</m:t>
                    </m:r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𝑭</m:t>
                    </m:r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𝒉</m:t>
                    </m:r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𝑸</m:t>
                    </m:r>
                  </m:oMath>
                </a14:m>
                <a:endParaRPr lang="cs-CZ" sz="2400" b="1" dirty="0" smtClean="0"/>
              </a:p>
            </p:txBody>
          </p:sp>
        </mc:Choice>
        <mc:Fallback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06500"/>
                <a:ext cx="8229600" cy="5410914"/>
              </a:xfrm>
              <a:prstGeom prst="rect">
                <a:avLst/>
              </a:prstGeom>
              <a:blipFill>
                <a:blip r:embed="rId3"/>
                <a:stretch>
                  <a:fillRect l="-1481" t="-2928" r="-148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23/33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9150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57200" y="1206500"/>
                <a:ext cx="8229600" cy="54109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dirty="0" smtClean="0"/>
                  <a:t>Představuje </a:t>
                </a:r>
                <a:r>
                  <a:rPr lang="cs-CZ" dirty="0"/>
                  <a:t>parametr </a:t>
                </a:r>
                <a:r>
                  <a:rPr lang="cs-CZ" b="1" dirty="0"/>
                  <a:t>h</a:t>
                </a:r>
                <a:r>
                  <a:rPr lang="cs-CZ" dirty="0"/>
                  <a:t> podíl celkových variabilních </a:t>
                </a:r>
                <a:r>
                  <a:rPr lang="cs-CZ" dirty="0" smtClean="0"/>
                  <a:t>nákladů </a:t>
                </a:r>
                <a:r>
                  <a:rPr lang="cs-CZ" dirty="0"/>
                  <a:t>na 1 </a:t>
                </a:r>
                <a:r>
                  <a:rPr lang="cs-CZ" dirty="0" smtClean="0"/>
                  <a:t>Kč </a:t>
                </a:r>
                <a:r>
                  <a:rPr lang="cs-CZ" dirty="0"/>
                  <a:t>produkce (tržeb), </a:t>
                </a:r>
                <a:r>
                  <a:rPr lang="cs-CZ" dirty="0" smtClean="0"/>
                  <a:t>proměnná </a:t>
                </a:r>
                <a:r>
                  <a:rPr lang="cs-CZ" b="1" dirty="0"/>
                  <a:t>Q</a:t>
                </a:r>
                <a:r>
                  <a:rPr lang="cs-CZ" dirty="0"/>
                  <a:t> celkovou produkci (tržby) </a:t>
                </a:r>
                <a:r>
                  <a:rPr lang="cs-CZ" dirty="0" smtClean="0"/>
                  <a:t>vyjádřenou peněžně. 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dirty="0" smtClean="0"/>
                  <a:t>Parametr </a:t>
                </a:r>
                <a:r>
                  <a:rPr lang="cs-CZ" dirty="0"/>
                  <a:t>h je obdobou známého </a:t>
                </a:r>
                <a:r>
                  <a:rPr lang="cs-CZ" dirty="0" smtClean="0"/>
                  <a:t>haléřového </a:t>
                </a:r>
                <a:r>
                  <a:rPr lang="cs-CZ" dirty="0"/>
                  <a:t>ukazatele nákladovosti, který však </a:t>
                </a:r>
                <a:r>
                  <a:rPr lang="cs-CZ" dirty="0" smtClean="0"/>
                  <a:t>představuje </a:t>
                </a:r>
                <a:r>
                  <a:rPr lang="cs-CZ" dirty="0"/>
                  <a:t>podíl veškerých </a:t>
                </a:r>
                <a:r>
                  <a:rPr lang="cs-CZ" dirty="0" smtClean="0"/>
                  <a:t>nákladů </a:t>
                </a:r>
                <a:r>
                  <a:rPr lang="cs-CZ" dirty="0"/>
                  <a:t>na 1 </a:t>
                </a:r>
                <a:r>
                  <a:rPr lang="cs-CZ" dirty="0" smtClean="0"/>
                  <a:t>Kč </a:t>
                </a:r>
                <a:r>
                  <a:rPr lang="cs-CZ" dirty="0"/>
                  <a:t>produkce</a:t>
                </a:r>
                <a:r>
                  <a:rPr lang="cs-CZ" dirty="0" smtClean="0"/>
                  <a:t>.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dirty="0" smtClean="0"/>
                  <a:t>Propočet </a:t>
                </a:r>
                <a:r>
                  <a:rPr lang="cs-CZ" b="1" dirty="0"/>
                  <a:t>bodu zvratu </a:t>
                </a:r>
                <a:r>
                  <a:rPr lang="cs-CZ" dirty="0"/>
                  <a:t>a </a:t>
                </a:r>
                <a:r>
                  <a:rPr lang="cs-CZ" b="1" dirty="0"/>
                  <a:t>bodu kritického využití výrobní kapacity </a:t>
                </a:r>
                <a:r>
                  <a:rPr lang="cs-CZ" dirty="0"/>
                  <a:t>je </a:t>
                </a:r>
                <a:r>
                  <a:rPr lang="cs-CZ" b="1" dirty="0"/>
                  <a:t>shodný</a:t>
                </a:r>
                <a:r>
                  <a:rPr lang="cs-CZ" dirty="0"/>
                  <a:t> s </a:t>
                </a:r>
                <a:r>
                  <a:rPr lang="cs-CZ" dirty="0" smtClean="0"/>
                  <a:t>propočtem </a:t>
                </a:r>
                <a:r>
                  <a:rPr lang="cs-CZ" b="1" dirty="0" smtClean="0"/>
                  <a:t>při</a:t>
                </a:r>
                <a:r>
                  <a:rPr lang="cs-CZ" dirty="0" smtClean="0"/>
                  <a:t> </a:t>
                </a:r>
                <a:r>
                  <a:rPr lang="cs-CZ" b="1" dirty="0"/>
                  <a:t>stejnorodé produkci</a:t>
                </a:r>
                <a:r>
                  <a:rPr lang="cs-CZ" dirty="0" smtClean="0"/>
                  <a:t>.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r>
                      <a:rPr lang="cs-CZ" sz="3200" b="0" i="1" smtClean="0">
                        <a:latin typeface="Cambria Math" panose="02040503050406030204" pitchFamily="18" charset="0"/>
                      </a:rPr>
                      <m:t>𝐵𝑍</m:t>
                    </m:r>
                    <m:r>
                      <a:rPr lang="cs-CZ" sz="32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32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num>
                      <m:den>
                        <m:r>
                          <a:rPr lang="cs-CZ" sz="32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cs-CZ" sz="32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</m:oMath>
                </a14:m>
                <a:r>
                  <a:rPr lang="cs-CZ" sz="3200" dirty="0" smtClean="0"/>
                  <a:t> popř. </a:t>
                </a:r>
                <a14:m>
                  <m:oMath xmlns:m="http://schemas.openxmlformats.org/officeDocument/2006/math">
                    <m:r>
                      <a:rPr lang="cs-CZ" sz="3200" b="0" i="1" smtClean="0">
                        <a:latin typeface="Cambria Math" panose="02040503050406030204" pitchFamily="18" charset="0"/>
                      </a:rPr>
                      <m:t>𝐵𝑍</m:t>
                    </m:r>
                    <m:r>
                      <a:rPr lang="cs-CZ" sz="32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32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cs-CZ" sz="3200" b="0" i="1" smtClean="0">
                            <a:latin typeface="Cambria Math" panose="02040503050406030204" pitchFamily="18" charset="0"/>
                          </a:rPr>
                          <m:t>+ </m:t>
                        </m:r>
                        <m:sSub>
                          <m:sSubPr>
                            <m:ctrlPr>
                              <a:rPr lang="cs-CZ" sz="32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cs-CZ" sz="32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cs-CZ" sz="3200" b="0" i="1" smtClean="0"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sub>
                        </m:sSub>
                      </m:num>
                      <m:den>
                        <m:r>
                          <a:rPr lang="cs-CZ" sz="32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cs-CZ" sz="32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</m:oMath>
                </a14:m>
                <a:endParaRPr lang="cs-CZ" sz="2400" dirty="0" smtClean="0"/>
              </a:p>
            </p:txBody>
          </p:sp>
        </mc:Choice>
        <mc:Fallback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06500"/>
                <a:ext cx="8229600" cy="5410914"/>
              </a:xfrm>
              <a:prstGeom prst="rect">
                <a:avLst/>
              </a:prstGeom>
              <a:blipFill>
                <a:blip r:embed="rId3"/>
                <a:stretch>
                  <a:fillRect l="-1481" t="-2027" r="-444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24/33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97207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06500"/>
            <a:ext cx="8229600" cy="5410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Jmenovatel zlomku 1 – h </a:t>
            </a:r>
            <a:r>
              <a:rPr lang="cs-CZ" dirty="0" smtClean="0"/>
              <a:t>představuje </a:t>
            </a:r>
            <a:r>
              <a:rPr lang="cs-CZ" b="1" dirty="0"/>
              <a:t>výši </a:t>
            </a:r>
            <a:r>
              <a:rPr lang="cs-CZ" b="1" dirty="0" smtClean="0"/>
              <a:t>příspěvku </a:t>
            </a:r>
            <a:r>
              <a:rPr lang="cs-CZ" b="1" dirty="0"/>
              <a:t>na úhradu fixních </a:t>
            </a:r>
            <a:r>
              <a:rPr lang="cs-CZ" b="1" dirty="0" smtClean="0"/>
              <a:t>nákladů </a:t>
            </a:r>
            <a:r>
              <a:rPr lang="cs-CZ" b="1" dirty="0"/>
              <a:t>a zisku </a:t>
            </a:r>
            <a:r>
              <a:rPr lang="cs-CZ" b="1" dirty="0" smtClean="0"/>
              <a:t>připadající </a:t>
            </a:r>
            <a:r>
              <a:rPr lang="cs-CZ" b="1" dirty="0"/>
              <a:t>na 1 </a:t>
            </a:r>
            <a:r>
              <a:rPr lang="cs-CZ" b="1" dirty="0" smtClean="0"/>
              <a:t>Kč </a:t>
            </a:r>
            <a:r>
              <a:rPr lang="cs-CZ" b="1" dirty="0"/>
              <a:t>objemu výroby</a:t>
            </a:r>
            <a:r>
              <a:rPr lang="cs-CZ" dirty="0"/>
              <a:t>; je to obdoba </a:t>
            </a:r>
            <a:r>
              <a:rPr lang="cs-CZ" dirty="0" smtClean="0"/>
              <a:t>příspěvku </a:t>
            </a:r>
            <a:r>
              <a:rPr lang="cs-CZ" dirty="0"/>
              <a:t>na úhradu fixních </a:t>
            </a:r>
            <a:r>
              <a:rPr lang="cs-CZ" dirty="0" smtClean="0"/>
              <a:t>nákladů </a:t>
            </a:r>
            <a:r>
              <a:rPr lang="cs-CZ" dirty="0"/>
              <a:t>a zisku v absolutní výši</a:t>
            </a:r>
            <a:r>
              <a:rPr lang="cs-CZ" dirty="0" smtClean="0"/>
              <a:t>.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 smtClean="0"/>
              <a:t>Pokud </a:t>
            </a:r>
            <a:r>
              <a:rPr lang="cs-CZ" dirty="0"/>
              <a:t>neznáme nákladovou funkci, zjistíme jej jako podíl celkových variabilních </a:t>
            </a:r>
            <a:r>
              <a:rPr lang="cs-CZ" dirty="0" smtClean="0"/>
              <a:t>nákladů </a:t>
            </a:r>
            <a:r>
              <a:rPr lang="cs-CZ" dirty="0"/>
              <a:t>a celkového objemu tržeb (podklady poskytne manažerské, resp. nákladové </a:t>
            </a:r>
            <a:r>
              <a:rPr lang="cs-CZ" dirty="0" smtClean="0"/>
              <a:t>účetnictví).</a:t>
            </a:r>
            <a:endParaRPr lang="cs-CZ" sz="2400" dirty="0" smtClean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25/33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3495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06500"/>
            <a:ext cx="8229600" cy="5410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 smtClean="0"/>
              <a:t>Př.: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2400" dirty="0"/>
              <a:t>Byla </a:t>
            </a:r>
            <a:r>
              <a:rPr lang="cs-CZ" sz="2400" dirty="0" smtClean="0"/>
              <a:t>zjištěna </a:t>
            </a:r>
            <a:r>
              <a:rPr lang="cs-CZ" sz="2400" dirty="0"/>
              <a:t>tato globální nákladová funkce </a:t>
            </a:r>
            <a:r>
              <a:rPr lang="cs-CZ" sz="2400" dirty="0" smtClean="0"/>
              <a:t>určitý </a:t>
            </a:r>
            <a:r>
              <a:rPr lang="cs-CZ" sz="2400" dirty="0"/>
              <a:t>výrobní jednotky</a:t>
            </a:r>
            <a:r>
              <a:rPr lang="cs-CZ" sz="2400" dirty="0" smtClean="0"/>
              <a:t>: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2400" i="1" dirty="0" smtClean="0"/>
              <a:t>N = 1 488 000 + 0,76Q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2400" dirty="0"/>
              <a:t>Minimální zisk byl stanoven ve výši 960 000 </a:t>
            </a:r>
            <a:r>
              <a:rPr lang="cs-CZ" sz="2400" dirty="0" smtClean="0"/>
              <a:t>Kč. 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2400" dirty="0" smtClean="0"/>
              <a:t>Při </a:t>
            </a:r>
            <a:r>
              <a:rPr lang="cs-CZ" sz="2400" dirty="0"/>
              <a:t>dané sortimentní </a:t>
            </a:r>
            <a:r>
              <a:rPr lang="cs-CZ" sz="2400" dirty="0" smtClean="0"/>
              <a:t>skladbě činí </a:t>
            </a:r>
            <a:r>
              <a:rPr lang="cs-CZ" sz="2400" dirty="0"/>
              <a:t>výrobní kapacita </a:t>
            </a:r>
            <a:r>
              <a:rPr lang="cs-CZ" sz="2400" dirty="0" smtClean="0"/>
              <a:t>vyjádřená peněžní </a:t>
            </a:r>
            <a:r>
              <a:rPr lang="cs-CZ" sz="2400" dirty="0"/>
              <a:t>10 mil. </a:t>
            </a:r>
            <a:r>
              <a:rPr lang="cs-CZ" sz="2400" dirty="0" smtClean="0"/>
              <a:t>Kč. 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2400" dirty="0" smtClean="0"/>
              <a:t>Všechny </a:t>
            </a:r>
            <a:r>
              <a:rPr lang="cs-CZ" sz="2400" dirty="0"/>
              <a:t>údaje se týkají </a:t>
            </a:r>
            <a:r>
              <a:rPr lang="cs-CZ" sz="2400" dirty="0" smtClean="0"/>
              <a:t>měsíčního </a:t>
            </a:r>
            <a:r>
              <a:rPr lang="cs-CZ" sz="2400" dirty="0"/>
              <a:t>období. </a:t>
            </a:r>
            <a:endParaRPr lang="cs-CZ" sz="2400" dirty="0" smtClean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26/33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116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57200" y="1206500"/>
                <a:ext cx="8229600" cy="541091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dirty="0" smtClean="0"/>
                  <a:t>Př.: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sz="2400" dirty="0" smtClean="0"/>
                  <a:t>Bod zvratu vypočteme </a:t>
                </a:r>
                <a:r>
                  <a:rPr lang="cs-CZ" sz="2400" dirty="0"/>
                  <a:t>dosazením daných </a:t>
                </a:r>
                <a:r>
                  <a:rPr lang="cs-CZ" sz="2400" dirty="0" smtClean="0"/>
                  <a:t>údajů </a:t>
                </a:r>
                <a:r>
                  <a:rPr lang="cs-CZ" sz="2400" dirty="0"/>
                  <a:t>do vzorce</a:t>
                </a:r>
                <a:r>
                  <a:rPr lang="cs-CZ" sz="2400" dirty="0" smtClean="0"/>
                  <a:t>:</a:t>
                </a:r>
              </a:p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𝐵𝑍</m:t>
                    </m:r>
                    <m:r>
                      <a:rPr lang="cs-CZ" sz="24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num>
                      <m:den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den>
                    </m:f>
                  </m:oMath>
                </a14:m>
                <a:endParaRPr lang="cs-CZ" sz="2400" i="1" dirty="0" smtClean="0"/>
              </a:p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</a:rPr>
                      <m:t>𝐵𝑍</m:t>
                    </m:r>
                    <m:r>
                      <a:rPr lang="cs-CZ" sz="24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1 488 000</m:t>
                        </m:r>
                      </m:num>
                      <m:den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1−0,76</m:t>
                        </m:r>
                      </m:den>
                    </m:f>
                  </m:oMath>
                </a14:m>
                <a:endParaRPr lang="cs-CZ" sz="2400" i="1" dirty="0" smtClean="0"/>
              </a:p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r>
                      <a:rPr lang="cs-CZ" sz="2400" i="1">
                        <a:latin typeface="Cambria Math" panose="02040503050406030204" pitchFamily="18" charset="0"/>
                      </a:rPr>
                      <m:t>𝐵𝑍</m:t>
                    </m:r>
                    <m:r>
                      <a:rPr lang="cs-CZ" sz="24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400" i="1">
                            <a:latin typeface="Cambria Math" panose="02040503050406030204" pitchFamily="18" charset="0"/>
                          </a:rPr>
                          <m:t>1 488 000</m:t>
                        </m:r>
                      </m:num>
                      <m:den>
                        <m:r>
                          <a:rPr lang="cs-CZ" sz="2400" b="0" i="1" smtClean="0">
                            <a:latin typeface="Cambria Math" panose="02040503050406030204" pitchFamily="18" charset="0"/>
                          </a:rPr>
                          <m:t>0,24</m:t>
                        </m:r>
                      </m:den>
                    </m:f>
                  </m:oMath>
                </a14:m>
                <a:endParaRPr lang="cs-CZ" sz="2400" i="1" dirty="0" smtClean="0"/>
              </a:p>
              <a:p>
                <a:pPr marL="363538" lvl="1" indent="-344488">
                  <a:lnSpc>
                    <a:spcPct val="150000"/>
                  </a:lnSpc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r>
                      <a:rPr lang="cs-CZ" sz="2400" b="1" i="1">
                        <a:latin typeface="Cambria Math" panose="02040503050406030204" pitchFamily="18" charset="0"/>
                      </a:rPr>
                      <m:t>𝑩𝒁</m:t>
                    </m:r>
                    <m:r>
                      <a:rPr lang="cs-CZ" sz="2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𝟔</m:t>
                    </m:r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𝟐𝟎𝟎</m:t>
                    </m:r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𝒕𝒊𝒔</m:t>
                    </m:r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. </m:t>
                    </m:r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𝑲</m:t>
                    </m:r>
                    <m:r>
                      <a:rPr lang="cs-CZ" sz="2400" b="1" i="1" smtClean="0">
                        <a:latin typeface="Cambria Math" panose="02040503050406030204" pitchFamily="18" charset="0"/>
                      </a:rPr>
                      <m:t>č</m:t>
                    </m:r>
                  </m:oMath>
                </a14:m>
                <a:endParaRPr lang="cs-CZ" sz="2400" b="1" i="1" dirty="0" smtClean="0"/>
              </a:p>
            </p:txBody>
          </p:sp>
        </mc:Choice>
        <mc:Fallback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06500"/>
                <a:ext cx="8229600" cy="5410914"/>
              </a:xfrm>
              <a:prstGeom prst="rect">
                <a:avLst/>
              </a:prstGeom>
              <a:blipFill>
                <a:blip r:embed="rId3"/>
                <a:stretch>
                  <a:fillRect l="-1481" t="-202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27/33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24506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06500"/>
            <a:ext cx="8229600" cy="5410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 smtClean="0"/>
              <a:t>Př.: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2400" dirty="0" smtClean="0"/>
              <a:t>Kontrola (v tis. Kč):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2400" dirty="0" smtClean="0"/>
              <a:t>Tržby 				      6 200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2400" dirty="0" smtClean="0"/>
              <a:t>Fixní náklady			    - 1 488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2400" dirty="0" smtClean="0"/>
              <a:t>Var. Náklady (6 200 * 0,76)	    - 4 712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2400" dirty="0" smtClean="0"/>
              <a:t>Zisk 						0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2400" dirty="0"/>
              <a:t>Aby výrobní jednotka </a:t>
            </a:r>
            <a:r>
              <a:rPr lang="cs-CZ" sz="2400" b="1" dirty="0"/>
              <a:t>nebyla ztrátová</a:t>
            </a:r>
            <a:r>
              <a:rPr lang="cs-CZ" sz="2400" dirty="0"/>
              <a:t>, musí </a:t>
            </a:r>
            <a:r>
              <a:rPr lang="cs-CZ" sz="2400" b="1" dirty="0"/>
              <a:t>vyrobit za 6 200 000 </a:t>
            </a:r>
            <a:r>
              <a:rPr lang="cs-CZ" sz="2400" b="1" dirty="0" smtClean="0"/>
              <a:t>Kč </a:t>
            </a:r>
            <a:r>
              <a:rPr lang="cs-CZ" sz="2400" b="1" dirty="0"/>
              <a:t>produkce</a:t>
            </a:r>
            <a:r>
              <a:rPr lang="cs-CZ" sz="2400" dirty="0"/>
              <a:t>. </a:t>
            </a:r>
            <a:endParaRPr lang="cs-CZ" sz="2400" dirty="0" smtClean="0"/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2400" dirty="0" smtClean="0"/>
              <a:t>Tento </a:t>
            </a:r>
            <a:r>
              <a:rPr lang="cs-CZ" sz="2400" dirty="0"/>
              <a:t>objem produkce </a:t>
            </a:r>
            <a:r>
              <a:rPr lang="cs-CZ" sz="2400" dirty="0" smtClean="0"/>
              <a:t>představuje </a:t>
            </a:r>
            <a:r>
              <a:rPr lang="cs-CZ" sz="2400" dirty="0"/>
              <a:t>využití výrobní kapacity na </a:t>
            </a:r>
            <a:r>
              <a:rPr lang="cs-CZ" sz="2400" b="1" dirty="0"/>
              <a:t>62 % (v tis. </a:t>
            </a:r>
            <a:r>
              <a:rPr lang="cs-CZ" sz="2400" b="1" dirty="0" smtClean="0"/>
              <a:t>Kč: 6 200 </a:t>
            </a:r>
            <a:r>
              <a:rPr lang="cs-CZ" sz="2400" b="1" dirty="0"/>
              <a:t>/ 10 000)</a:t>
            </a:r>
            <a:r>
              <a:rPr lang="cs-CZ" sz="2400" dirty="0"/>
              <a:t>.</a:t>
            </a:r>
            <a:endParaRPr lang="cs-CZ" sz="2400" dirty="0" smtClean="0"/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endParaRPr lang="cs-CZ" sz="2400" b="1" i="1" dirty="0" smtClean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28/33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61179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06500"/>
            <a:ext cx="8229600" cy="5410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Upozorníme </a:t>
            </a:r>
            <a:r>
              <a:rPr lang="cs-CZ" dirty="0" smtClean="0"/>
              <a:t>ještě </a:t>
            </a:r>
            <a:r>
              <a:rPr lang="cs-CZ" dirty="0"/>
              <a:t>na jednu </a:t>
            </a:r>
            <a:r>
              <a:rPr lang="cs-CZ" dirty="0" smtClean="0"/>
              <a:t>důležitou věc. 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 smtClean="0"/>
              <a:t>Jedním </a:t>
            </a:r>
            <a:r>
              <a:rPr lang="cs-CZ" dirty="0"/>
              <a:t>z </a:t>
            </a:r>
            <a:r>
              <a:rPr lang="cs-CZ" dirty="0" smtClean="0"/>
              <a:t>úkolů manažerů </a:t>
            </a:r>
            <a:r>
              <a:rPr lang="cs-CZ" dirty="0"/>
              <a:t>v podnicích s </a:t>
            </a:r>
            <a:r>
              <a:rPr lang="cs-CZ" dirty="0" smtClean="0"/>
              <a:t>různorodou </a:t>
            </a:r>
            <a:r>
              <a:rPr lang="cs-CZ" dirty="0"/>
              <a:t>produkcí (s výrobkovým mixem) je rozhodovat (v rámci tržních podmínek) o </a:t>
            </a:r>
            <a:r>
              <a:rPr lang="cs-CZ" dirty="0" smtClean="0"/>
              <a:t>vyráběném </a:t>
            </a:r>
            <a:r>
              <a:rPr lang="cs-CZ" dirty="0"/>
              <a:t>množství jednotlivých </a:t>
            </a:r>
            <a:r>
              <a:rPr lang="cs-CZ" dirty="0" smtClean="0"/>
              <a:t>výrobků. 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 smtClean="0"/>
              <a:t>K řešení </a:t>
            </a:r>
            <a:r>
              <a:rPr lang="cs-CZ" dirty="0"/>
              <a:t>mohou použít </a:t>
            </a:r>
            <a:r>
              <a:rPr lang="cs-CZ" dirty="0" smtClean="0"/>
              <a:t>buď </a:t>
            </a:r>
            <a:r>
              <a:rPr lang="cs-CZ" b="1" dirty="0" smtClean="0"/>
              <a:t>lineární programování</a:t>
            </a:r>
            <a:r>
              <a:rPr lang="cs-CZ" dirty="0" smtClean="0"/>
              <a:t>, nebo </a:t>
            </a:r>
            <a:r>
              <a:rPr lang="cs-CZ" b="1" dirty="0"/>
              <a:t>stanovit </a:t>
            </a:r>
            <a:r>
              <a:rPr lang="cs-CZ" b="1" dirty="0" smtClean="0"/>
              <a:t>pořadí </a:t>
            </a:r>
            <a:r>
              <a:rPr lang="cs-CZ" b="1" dirty="0"/>
              <a:t>výhodnosti jednotlivých </a:t>
            </a:r>
            <a:r>
              <a:rPr lang="cs-CZ" b="1" dirty="0" smtClean="0"/>
              <a:t>druhů výrobků</a:t>
            </a:r>
            <a:r>
              <a:rPr lang="cs-CZ" dirty="0" smtClean="0"/>
              <a:t> (většinou </a:t>
            </a:r>
            <a:r>
              <a:rPr lang="cs-CZ" dirty="0"/>
              <a:t>podle </a:t>
            </a:r>
            <a:r>
              <a:rPr lang="cs-CZ" dirty="0" smtClean="0"/>
              <a:t>příspěvku </a:t>
            </a:r>
            <a:r>
              <a:rPr lang="cs-CZ" dirty="0"/>
              <a:t>na úhradu – podklady poskytne nákladové </a:t>
            </a:r>
            <a:r>
              <a:rPr lang="cs-CZ" dirty="0" smtClean="0"/>
              <a:t>účetnictví) </a:t>
            </a:r>
            <a:r>
              <a:rPr lang="cs-CZ" dirty="0"/>
              <a:t>a podle tohoto </a:t>
            </a:r>
            <a:r>
              <a:rPr lang="cs-CZ" dirty="0" smtClean="0"/>
              <a:t>pořadí </a:t>
            </a:r>
            <a:r>
              <a:rPr lang="cs-CZ" dirty="0"/>
              <a:t>je </a:t>
            </a:r>
            <a:r>
              <a:rPr lang="cs-CZ" dirty="0" smtClean="0"/>
              <a:t>zařazovat </a:t>
            </a:r>
            <a:r>
              <a:rPr lang="cs-CZ" dirty="0"/>
              <a:t>do výrobního plánu.</a:t>
            </a:r>
            <a:endParaRPr lang="cs-CZ" sz="2400" b="1" i="1" dirty="0" smtClean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29/33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855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Známe tuto symboliku: 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sz="2800" b="1" dirty="0"/>
              <a:t>q</a:t>
            </a:r>
            <a:r>
              <a:rPr lang="cs-CZ" sz="2800" dirty="0"/>
              <a:t> – počet (množství) vyrobených a prodaných výrobků, 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sz="2800" b="1" dirty="0"/>
              <a:t>p</a:t>
            </a:r>
            <a:r>
              <a:rPr lang="cs-CZ" sz="2800" dirty="0"/>
              <a:t> – cena za jednotku (cena výrobku), 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sz="2800" b="1" dirty="0"/>
              <a:t>T</a:t>
            </a:r>
            <a:r>
              <a:rPr lang="cs-CZ" sz="2800" dirty="0"/>
              <a:t> – celkové tržby (předpokládáme, že vše, co se vyrobí, se také prodá), 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sz="2800" b="1" dirty="0"/>
              <a:t>F</a:t>
            </a:r>
            <a:r>
              <a:rPr lang="cs-CZ" sz="2800" dirty="0"/>
              <a:t> – fixní náklady, 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sz="2800" b="1" dirty="0"/>
              <a:t>b</a:t>
            </a:r>
            <a:r>
              <a:rPr lang="cs-CZ" sz="2800" dirty="0"/>
              <a:t> – variabilní náklady na jednotku (na jeden výrobek), 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sz="2800" b="1" dirty="0"/>
              <a:t>N</a:t>
            </a:r>
            <a:r>
              <a:rPr lang="cs-CZ" sz="2800" dirty="0"/>
              <a:t> – celkové náklady.</a:t>
            </a:r>
            <a:endParaRPr sz="2800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597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06500"/>
            <a:ext cx="8229600" cy="54109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Pro manažery z dosud uvedených </a:t>
            </a:r>
            <a:r>
              <a:rPr lang="cs-CZ" dirty="0" smtClean="0"/>
              <a:t>příkladů </a:t>
            </a:r>
            <a:r>
              <a:rPr lang="cs-CZ" dirty="0"/>
              <a:t>vyplývá, že po </a:t>
            </a:r>
            <a:r>
              <a:rPr lang="cs-CZ" b="1" dirty="0"/>
              <a:t>dosažení bodu zvratu vzniká zisk</a:t>
            </a:r>
            <a:r>
              <a:rPr lang="cs-CZ" dirty="0"/>
              <a:t>, který </a:t>
            </a:r>
            <a:r>
              <a:rPr lang="cs-CZ" dirty="0" smtClean="0"/>
              <a:t>při </a:t>
            </a:r>
            <a:r>
              <a:rPr lang="cs-CZ" b="1" dirty="0" smtClean="0"/>
              <a:t>neměnné ceně </a:t>
            </a:r>
            <a:r>
              <a:rPr lang="cs-CZ" b="1" dirty="0"/>
              <a:t>a </a:t>
            </a:r>
            <a:r>
              <a:rPr lang="cs-CZ" b="1" dirty="0" smtClean="0"/>
              <a:t>proporcionální </a:t>
            </a:r>
            <a:r>
              <a:rPr lang="cs-CZ" b="1" dirty="0"/>
              <a:t>se vyvíjejících variabilních nákladech </a:t>
            </a:r>
            <a:r>
              <a:rPr lang="cs-CZ" dirty="0"/>
              <a:t>je tím </a:t>
            </a:r>
            <a:r>
              <a:rPr lang="cs-CZ" b="1" dirty="0"/>
              <a:t>vyšší</a:t>
            </a:r>
            <a:r>
              <a:rPr lang="cs-CZ" dirty="0"/>
              <a:t>, </a:t>
            </a:r>
            <a:r>
              <a:rPr lang="cs-CZ" dirty="0" smtClean="0"/>
              <a:t>čím </a:t>
            </a:r>
            <a:r>
              <a:rPr lang="cs-CZ" b="1" dirty="0"/>
              <a:t>více </a:t>
            </a:r>
            <a:r>
              <a:rPr lang="cs-CZ" b="1" dirty="0" smtClean="0"/>
              <a:t>výrobků </a:t>
            </a:r>
            <a:r>
              <a:rPr lang="cs-CZ" b="1" dirty="0"/>
              <a:t>se vyrábí </a:t>
            </a:r>
            <a:r>
              <a:rPr lang="cs-CZ" dirty="0"/>
              <a:t>(že se musí prodat, je </a:t>
            </a:r>
            <a:r>
              <a:rPr lang="cs-CZ" dirty="0" smtClean="0"/>
              <a:t>samozřejmý předpoklad). 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b="1" dirty="0" smtClean="0"/>
              <a:t>Snaží se </a:t>
            </a:r>
            <a:r>
              <a:rPr lang="cs-CZ" b="1" dirty="0"/>
              <a:t>proto co nejvíce </a:t>
            </a:r>
            <a:r>
              <a:rPr lang="cs-CZ" b="1" dirty="0" smtClean="0"/>
              <a:t>výrobků </a:t>
            </a:r>
            <a:r>
              <a:rPr lang="cs-CZ" b="1" dirty="0"/>
              <a:t>vyrobit a prodat.</a:t>
            </a:r>
            <a:endParaRPr lang="cs-CZ" sz="2400" b="1" i="1" dirty="0" smtClean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30/33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34356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516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200" b="1" dirty="0"/>
              <a:t>Bod </a:t>
            </a:r>
            <a:r>
              <a:rPr lang="cs-CZ" sz="3200" b="1" dirty="0" smtClean="0"/>
              <a:t>zvratu pomocí peněžních toků</a:t>
            </a:r>
            <a:br>
              <a:rPr lang="cs-CZ" sz="3200" b="1" dirty="0" smtClean="0"/>
            </a:br>
            <a:r>
              <a:rPr lang="cs-CZ" sz="3200" b="1" dirty="0" smtClean="0"/>
              <a:t>(Cash </a:t>
            </a:r>
            <a:r>
              <a:rPr lang="cs-CZ" sz="3200" b="1" dirty="0" err="1" smtClean="0"/>
              <a:t>Break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Even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Analysis</a:t>
            </a:r>
            <a:r>
              <a:rPr lang="cs-CZ" sz="3200" b="1" dirty="0" smtClean="0"/>
              <a:t>)</a:t>
            </a:r>
            <a:endParaRPr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62100"/>
            <a:ext cx="8229600" cy="5055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/>
              <a:t>Analýzu bodu zvratu lze též provést na </a:t>
            </a:r>
            <a:r>
              <a:rPr lang="cs-CZ" dirty="0" smtClean="0"/>
              <a:t>základě toků peněz </a:t>
            </a:r>
            <a:r>
              <a:rPr lang="cs-CZ" dirty="0"/>
              <a:t>(cash </a:t>
            </a:r>
            <a:r>
              <a:rPr lang="cs-CZ" dirty="0" err="1"/>
              <a:t>flow</a:t>
            </a:r>
            <a:r>
              <a:rPr lang="cs-CZ" dirty="0"/>
              <a:t>). </a:t>
            </a:r>
            <a:endParaRPr lang="cs-CZ" dirty="0" smtClean="0"/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 smtClean="0"/>
              <a:t>V určitém </a:t>
            </a:r>
            <a:r>
              <a:rPr lang="cs-CZ" dirty="0"/>
              <a:t>období v </a:t>
            </a:r>
            <a:r>
              <a:rPr lang="cs-CZ" dirty="0" smtClean="0"/>
              <a:t>řadě podniků </a:t>
            </a:r>
            <a:r>
              <a:rPr lang="cs-CZ" dirty="0"/>
              <a:t>jen </a:t>
            </a:r>
            <a:r>
              <a:rPr lang="cs-CZ" dirty="0" smtClean="0"/>
              <a:t>část </a:t>
            </a:r>
            <a:r>
              <a:rPr lang="cs-CZ" dirty="0"/>
              <a:t>fixních </a:t>
            </a:r>
            <a:r>
              <a:rPr lang="cs-CZ" dirty="0" smtClean="0"/>
              <a:t>nákladů </a:t>
            </a:r>
            <a:r>
              <a:rPr lang="cs-CZ" dirty="0"/>
              <a:t>je výdaji </a:t>
            </a:r>
            <a:r>
              <a:rPr lang="cs-CZ" dirty="0" smtClean="0"/>
              <a:t>peněz. 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 smtClean="0"/>
              <a:t>Bod </a:t>
            </a:r>
            <a:r>
              <a:rPr lang="cs-CZ" dirty="0"/>
              <a:t>zvratu se pak posunuje </a:t>
            </a:r>
            <a:r>
              <a:rPr lang="cs-CZ" dirty="0" smtClean="0"/>
              <a:t>směrem </a:t>
            </a:r>
            <a:r>
              <a:rPr lang="cs-CZ" dirty="0"/>
              <a:t>k </a:t>
            </a:r>
            <a:r>
              <a:rPr lang="cs-CZ" dirty="0" smtClean="0"/>
              <a:t>počátku </a:t>
            </a:r>
            <a:r>
              <a:rPr lang="cs-CZ" dirty="0"/>
              <a:t>(bod </a:t>
            </a:r>
            <a:r>
              <a:rPr lang="cs-CZ" dirty="0" smtClean="0"/>
              <a:t>0).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 smtClean="0"/>
              <a:t>Předpokládáme, </a:t>
            </a:r>
            <a:r>
              <a:rPr lang="cs-CZ" dirty="0"/>
              <a:t>že jen 40 % fixních </a:t>
            </a:r>
            <a:r>
              <a:rPr lang="cs-CZ" dirty="0" smtClean="0"/>
              <a:t>nákladů </a:t>
            </a:r>
            <a:r>
              <a:rPr lang="cs-CZ" dirty="0"/>
              <a:t>je </a:t>
            </a:r>
            <a:r>
              <a:rPr lang="cs-CZ" dirty="0" smtClean="0"/>
              <a:t>peněžními </a:t>
            </a:r>
            <a:r>
              <a:rPr lang="cs-CZ" dirty="0"/>
              <a:t>výdaji a zbývajících 60 % jsou </a:t>
            </a:r>
            <a:r>
              <a:rPr lang="cs-CZ" dirty="0" smtClean="0"/>
              <a:t>nepeněžité </a:t>
            </a:r>
            <a:r>
              <a:rPr lang="cs-CZ" dirty="0"/>
              <a:t>náklady (</a:t>
            </a:r>
            <a:r>
              <a:rPr lang="cs-CZ" dirty="0" err="1" smtClean="0"/>
              <a:t>napč</a:t>
            </a:r>
            <a:r>
              <a:rPr lang="cs-CZ" dirty="0" smtClean="0"/>
              <a:t>. </a:t>
            </a:r>
            <a:r>
              <a:rPr lang="cs-CZ" dirty="0"/>
              <a:t>odpisy). </a:t>
            </a:r>
            <a:endParaRPr lang="cs-CZ" dirty="0" smtClean="0"/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 smtClean="0"/>
              <a:t>Ostatní veličiny </a:t>
            </a:r>
            <a:r>
              <a:rPr lang="cs-CZ" dirty="0"/>
              <a:t>se </a:t>
            </a:r>
            <a:r>
              <a:rPr lang="cs-CZ" dirty="0" smtClean="0"/>
              <a:t>nemění. 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 smtClean="0"/>
              <a:t>Obrázek na dalším slajdu ukazuje</a:t>
            </a:r>
            <a:r>
              <a:rPr lang="cs-CZ" dirty="0"/>
              <a:t>, že podnik </a:t>
            </a:r>
            <a:r>
              <a:rPr lang="cs-CZ" dirty="0" smtClean="0"/>
              <a:t>může přežívat </a:t>
            </a:r>
            <a:r>
              <a:rPr lang="cs-CZ" dirty="0"/>
              <a:t>v období ztráty, pokud operuje nad </a:t>
            </a:r>
            <a:r>
              <a:rPr lang="cs-CZ" dirty="0" smtClean="0"/>
              <a:t>peněžním </a:t>
            </a:r>
            <a:r>
              <a:rPr lang="cs-CZ" dirty="0"/>
              <a:t>bodem </a:t>
            </a:r>
            <a:r>
              <a:rPr lang="cs-CZ" dirty="0" smtClean="0"/>
              <a:t>zvratu, aniž </a:t>
            </a:r>
            <a:r>
              <a:rPr lang="cs-CZ" dirty="0"/>
              <a:t>by byl ohrožen platební neschopností, tj. neschopností uspokojovat své </a:t>
            </a:r>
            <a:r>
              <a:rPr lang="cs-CZ" dirty="0" smtClean="0"/>
              <a:t>peněžní </a:t>
            </a:r>
            <a:r>
              <a:rPr lang="cs-CZ" dirty="0"/>
              <a:t>závazky.</a:t>
            </a:r>
            <a:endParaRPr lang="cs-CZ" sz="2400" b="1" i="1" dirty="0" smtClean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31/33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205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516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sz="3200" b="1" dirty="0"/>
              <a:t>Bod </a:t>
            </a:r>
            <a:r>
              <a:rPr lang="cs-CZ" sz="3200" b="1" dirty="0" smtClean="0"/>
              <a:t>zvratu pomocí peněžních toků</a:t>
            </a:r>
            <a:br>
              <a:rPr lang="cs-CZ" sz="3200" b="1" dirty="0" smtClean="0"/>
            </a:br>
            <a:r>
              <a:rPr lang="cs-CZ" sz="3200" b="1" dirty="0" smtClean="0"/>
              <a:t>(Cash </a:t>
            </a:r>
            <a:r>
              <a:rPr lang="cs-CZ" sz="3200" b="1" dirty="0" err="1" smtClean="0"/>
              <a:t>Break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Even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Analysis</a:t>
            </a:r>
            <a:r>
              <a:rPr lang="cs-CZ" sz="3200" b="1" dirty="0" smtClean="0"/>
              <a:t>)</a:t>
            </a:r>
            <a:endParaRPr sz="32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562100"/>
            <a:ext cx="8229600" cy="5055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dirty="0" smtClean="0"/>
              <a:t>Peněžní bod zvratu</a:t>
            </a:r>
            <a:endParaRPr lang="cs-CZ" sz="2400" b="1" i="1" dirty="0" smtClean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32/33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/>
          <a:srcRect l="28859" t="33197" r="31843" b="22515"/>
          <a:stretch/>
        </p:blipFill>
        <p:spPr>
          <a:xfrm>
            <a:off x="1523999" y="2229995"/>
            <a:ext cx="6047873" cy="3833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32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cs-CZ" sz="4400">
                <a:solidFill>
                  <a:srgbClr val="FF0000"/>
                </a:solidFill>
              </a:rPr>
              <a:t>DĚKUJI ZA POZORNOST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Při neměnné ceně se tržby vyvíjejí podle vztahu: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sz="2800" i="1" dirty="0"/>
              <a:t>T = p*q</a:t>
            </a:r>
            <a:endParaRPr lang="cs-CZ" sz="2800" dirty="0"/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Celkové náklady mají tento průběh: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sz="2800" i="1" dirty="0"/>
              <a:t>N = F + b*q</a:t>
            </a:r>
            <a:endParaRPr lang="cs-CZ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06727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Průběh obou funkcí (funkce tržeb i funkce nákladů) můžeme znázornit graficky:</a:t>
            </a:r>
          </a:p>
          <a:p>
            <a:pPr marL="820738" lvl="2" indent="-344488">
              <a:spcBef>
                <a:spcPts val="0"/>
              </a:spcBef>
              <a:buSzPts val="3200"/>
            </a:pPr>
            <a:r>
              <a:rPr lang="cs-CZ" sz="2000" b="1" i="1" dirty="0"/>
              <a:t>Grafická analýza bodu zvratu</a:t>
            </a:r>
            <a:endParaRPr lang="cs-CZ" sz="2800" b="1" i="1" dirty="0"/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endParaRPr lang="cs-CZ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287CE2B1-9A6A-4447-B5AC-4ECFCBE3B1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368" t="31123" r="66053" b="38140"/>
          <a:stretch/>
        </p:blipFill>
        <p:spPr>
          <a:xfrm>
            <a:off x="2424226" y="2634021"/>
            <a:ext cx="3874169" cy="344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19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Z grafu je </a:t>
            </a:r>
            <a:r>
              <a:rPr lang="cs-CZ" sz="3200" dirty="0" smtClean="0"/>
              <a:t>zřejmé, </a:t>
            </a:r>
            <a:r>
              <a:rPr lang="cs-CZ" sz="3200" dirty="0"/>
              <a:t>že </a:t>
            </a:r>
            <a:r>
              <a:rPr lang="cs-CZ" sz="3200" dirty="0" smtClean="0"/>
              <a:t>při </a:t>
            </a:r>
            <a:r>
              <a:rPr lang="cs-CZ" sz="3200" b="1" dirty="0"/>
              <a:t>nulovém</a:t>
            </a:r>
            <a:r>
              <a:rPr lang="cs-CZ" sz="3200" dirty="0"/>
              <a:t> objemu výroby vzniká </a:t>
            </a:r>
            <a:r>
              <a:rPr lang="cs-CZ" sz="3200" b="1" dirty="0"/>
              <a:t>ztráta</a:t>
            </a:r>
            <a:r>
              <a:rPr lang="cs-CZ" sz="3200" dirty="0"/>
              <a:t> ve výši fixních </a:t>
            </a:r>
            <a:r>
              <a:rPr lang="cs-CZ" sz="3200" dirty="0" smtClean="0"/>
              <a:t>nákladů, </a:t>
            </a:r>
            <a:r>
              <a:rPr lang="cs-CZ" sz="3200" dirty="0"/>
              <a:t>která se zmenšuje se zvyšujícím se objemem výroby, až </a:t>
            </a:r>
            <a:r>
              <a:rPr lang="cs-CZ" sz="3200" dirty="0" smtClean="0"/>
              <a:t>při určitém </a:t>
            </a:r>
            <a:r>
              <a:rPr lang="cs-CZ" sz="3200" dirty="0"/>
              <a:t>objemu výroby (kdy se </a:t>
            </a:r>
            <a:r>
              <a:rPr lang="cs-CZ" sz="3200" dirty="0" smtClean="0"/>
              <a:t>obě přímky </a:t>
            </a:r>
            <a:r>
              <a:rPr lang="cs-CZ" sz="3200" dirty="0"/>
              <a:t>protínají) zaniká</a:t>
            </a:r>
            <a:r>
              <a:rPr lang="cs-CZ" sz="3200" dirty="0" smtClean="0"/>
              <a:t>.</a:t>
            </a:r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 smtClean="0"/>
              <a:t>Při </a:t>
            </a:r>
            <a:r>
              <a:rPr lang="cs-CZ" sz="3200" dirty="0"/>
              <a:t>dalším </a:t>
            </a:r>
            <a:r>
              <a:rPr lang="cs-CZ" sz="3200" b="1" dirty="0" smtClean="0"/>
              <a:t>rozšiřování</a:t>
            </a:r>
            <a:r>
              <a:rPr lang="cs-CZ" sz="3200" dirty="0" smtClean="0"/>
              <a:t> </a:t>
            </a:r>
            <a:r>
              <a:rPr lang="cs-CZ" sz="3200" b="1" dirty="0"/>
              <a:t>výroby</a:t>
            </a:r>
            <a:r>
              <a:rPr lang="cs-CZ" sz="3200" dirty="0"/>
              <a:t> </a:t>
            </a:r>
            <a:r>
              <a:rPr lang="cs-CZ" sz="3200" dirty="0" smtClean="0"/>
              <a:t>začne </a:t>
            </a:r>
            <a:r>
              <a:rPr lang="cs-CZ" sz="3200" dirty="0"/>
              <a:t>vznikat </a:t>
            </a:r>
            <a:r>
              <a:rPr lang="cs-CZ" sz="3200" b="1" dirty="0"/>
              <a:t>zisk</a:t>
            </a:r>
            <a:r>
              <a:rPr lang="cs-CZ" sz="3200" dirty="0"/>
              <a:t>.</a:t>
            </a:r>
            <a:endParaRPr lang="cs-CZ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9861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457200" y="1299576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/>
              <a:t>Objem výroby q, </a:t>
            </a:r>
            <a:r>
              <a:rPr lang="cs-CZ" sz="3200" dirty="0" smtClean="0"/>
              <a:t>při </a:t>
            </a:r>
            <a:r>
              <a:rPr lang="cs-CZ" sz="3200" dirty="0"/>
              <a:t>kterém se tržby rovnají celkovým </a:t>
            </a:r>
            <a:r>
              <a:rPr lang="cs-CZ" sz="3200" dirty="0" smtClean="0"/>
              <a:t>nákladům </a:t>
            </a:r>
            <a:r>
              <a:rPr lang="cs-CZ" sz="3200" dirty="0"/>
              <a:t>(T=N), nazýváme </a:t>
            </a:r>
            <a:r>
              <a:rPr lang="cs-CZ" sz="3200" b="1" dirty="0"/>
              <a:t>bod zvratu</a:t>
            </a:r>
            <a:r>
              <a:rPr lang="cs-CZ" sz="3200" dirty="0"/>
              <a:t> (též kritický bod rentability, bod krytí </a:t>
            </a:r>
            <a:r>
              <a:rPr lang="cs-CZ" sz="3200" dirty="0" smtClean="0"/>
              <a:t>nákladů, </a:t>
            </a:r>
            <a:r>
              <a:rPr lang="cs-CZ" sz="3200" dirty="0"/>
              <a:t>bod zisku, mrtvý bod, nulový bod, anglicky </a:t>
            </a:r>
            <a:r>
              <a:rPr lang="cs-CZ" sz="3200" dirty="0" err="1"/>
              <a:t>Break</a:t>
            </a:r>
            <a:r>
              <a:rPr lang="cs-CZ" sz="3200" dirty="0"/>
              <a:t> </a:t>
            </a:r>
            <a:r>
              <a:rPr lang="cs-CZ" sz="3200" dirty="0" err="1"/>
              <a:t>Even</a:t>
            </a:r>
            <a:r>
              <a:rPr lang="cs-CZ" sz="3200" dirty="0"/>
              <a:t> Point); </a:t>
            </a:r>
            <a:r>
              <a:rPr lang="cs-CZ" sz="3200" dirty="0" smtClean="0"/>
              <a:t>označíme </a:t>
            </a:r>
            <a:r>
              <a:rPr lang="cs-CZ" sz="3200" dirty="0"/>
              <a:t>jej </a:t>
            </a:r>
            <a:r>
              <a:rPr lang="cs-CZ" sz="3200" b="1" dirty="0"/>
              <a:t>BZ</a:t>
            </a:r>
            <a:r>
              <a:rPr lang="cs-CZ" sz="3200" dirty="0"/>
              <a:t>. </a:t>
            </a:r>
            <a:endParaRPr lang="cs-CZ" sz="3200" dirty="0" smtClean="0"/>
          </a:p>
          <a:p>
            <a:pPr marL="363538" lvl="1" indent="-344488">
              <a:spcBef>
                <a:spcPts val="0"/>
              </a:spcBef>
              <a:buSzPts val="3200"/>
              <a:buChar char="•"/>
            </a:pPr>
            <a:r>
              <a:rPr lang="cs-CZ" sz="3200" dirty="0" smtClean="0"/>
              <a:t>Postup označujeme </a:t>
            </a:r>
            <a:r>
              <a:rPr lang="cs-CZ" sz="3200" dirty="0"/>
              <a:t>jako </a:t>
            </a:r>
            <a:r>
              <a:rPr lang="cs-CZ" sz="3200" b="1" dirty="0"/>
              <a:t>analýzu bodu zvratu </a:t>
            </a:r>
            <a:r>
              <a:rPr lang="cs-CZ" sz="3200" dirty="0"/>
              <a:t>(</a:t>
            </a:r>
            <a:r>
              <a:rPr lang="cs-CZ" sz="3200" dirty="0" err="1"/>
              <a:t>Break</a:t>
            </a:r>
            <a:r>
              <a:rPr lang="cs-CZ" sz="3200" dirty="0"/>
              <a:t> </a:t>
            </a:r>
            <a:r>
              <a:rPr lang="cs-CZ" sz="3200" dirty="0" err="1"/>
              <a:t>Even</a:t>
            </a:r>
            <a:r>
              <a:rPr lang="cs-CZ" sz="3200" dirty="0"/>
              <a:t> Point </a:t>
            </a:r>
            <a:r>
              <a:rPr lang="cs-CZ" sz="3200" dirty="0" err="1"/>
              <a:t>Analysis</a:t>
            </a:r>
            <a:r>
              <a:rPr lang="cs-CZ" sz="3200" dirty="0"/>
              <a:t> nebo </a:t>
            </a:r>
            <a:r>
              <a:rPr lang="cs-CZ" sz="3200" dirty="0" err="1"/>
              <a:t>Cost</a:t>
            </a:r>
            <a:r>
              <a:rPr lang="cs-CZ" sz="3200" dirty="0"/>
              <a:t>-</a:t>
            </a:r>
            <a:r>
              <a:rPr lang="cs-CZ" sz="3200" dirty="0" err="1"/>
              <a:t>Volume</a:t>
            </a:r>
            <a:r>
              <a:rPr lang="cs-CZ" sz="3200" dirty="0"/>
              <a:t>-Profit </a:t>
            </a:r>
            <a:r>
              <a:rPr lang="cs-CZ" sz="3200" dirty="0" err="1"/>
              <a:t>Analysis</a:t>
            </a:r>
            <a:r>
              <a:rPr lang="cs-CZ" sz="3200" dirty="0"/>
              <a:t>).</a:t>
            </a:r>
            <a:endParaRPr lang="cs-CZ" i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9604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5259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sz="3200" dirty="0" smtClean="0"/>
                  <a:t>Jak zjistíme bod zvratu Bod zvratu odvodíme ze vztahu </a:t>
                </a:r>
                <a:r>
                  <a:rPr lang="cs-CZ" sz="3200" b="1" dirty="0" smtClean="0"/>
                  <a:t>T=N</a:t>
                </a:r>
                <a:r>
                  <a:rPr lang="cs-CZ" sz="3200" dirty="0" smtClean="0"/>
                  <a:t> takto:</a:t>
                </a:r>
              </a:p>
              <a:p>
                <a:pPr marL="820738" lvl="2" indent="-344488">
                  <a:spcBef>
                    <a:spcPts val="0"/>
                  </a:spcBef>
                  <a:buSzPts val="3200"/>
                </a:pPr>
                <a:r>
                  <a:rPr lang="cs-CZ" sz="3200" i="1" dirty="0" smtClean="0"/>
                  <a:t>T = N;</a:t>
                </a:r>
              </a:p>
              <a:p>
                <a:pPr marL="820738" lvl="2" indent="-344488">
                  <a:spcBef>
                    <a:spcPts val="0"/>
                  </a:spcBef>
                  <a:buSzPts val="3200"/>
                </a:pPr>
                <a:r>
                  <a:rPr lang="cs-CZ" sz="3200" i="1" dirty="0" smtClean="0"/>
                  <a:t>P*q = F + b*q;</a:t>
                </a:r>
              </a:p>
              <a:p>
                <a:pPr marL="820738" lvl="2" indent="-344488">
                  <a:spcBef>
                    <a:spcPts val="0"/>
                  </a:spcBef>
                  <a:buSzPts val="3200"/>
                </a:pPr>
                <a14:m>
                  <m:oMath xmlns:m="http://schemas.openxmlformats.org/officeDocument/2006/math">
                    <m:r>
                      <a:rPr lang="cs-CZ" sz="3200" b="0" i="1" smtClean="0">
                        <a:latin typeface="Cambria Math" panose="02040503050406030204" pitchFamily="18" charset="0"/>
                      </a:rPr>
                      <m:t>𝑞</m:t>
                    </m:r>
                    <m:d>
                      <m:dPr>
                        <m:ctrlPr>
                          <a:rPr lang="cs-CZ" sz="3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cs-CZ" sz="3200" b="0" i="1" smtClean="0">
                            <a:latin typeface="Cambria Math" panose="02040503050406030204" pitchFamily="18" charset="0"/>
                          </a:rPr>
                          <m:t>𝐵𝑍</m:t>
                        </m:r>
                      </m:e>
                    </m:d>
                    <m:r>
                      <a:rPr lang="cs-CZ" sz="32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32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num>
                      <m:den>
                        <m:r>
                          <a:rPr lang="cs-CZ" sz="3200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  <m:r>
                          <a:rPr lang="cs-CZ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cs-CZ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endParaRPr lang="cs-CZ" sz="2800" b="0" i="1" dirty="0" smtClean="0"/>
              </a:p>
              <a:p>
                <a:pPr marL="476250" lvl="2" indent="0">
                  <a:spcBef>
                    <a:spcPts val="0"/>
                  </a:spcBef>
                  <a:buSzPts val="3200"/>
                  <a:buNone/>
                </a:pPr>
                <a:endParaRPr lang="cs-CZ" i="1" dirty="0" smtClean="0"/>
              </a:p>
            </p:txBody>
          </p:sp>
        </mc:Choice>
        <mc:Fallback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525963"/>
              </a:xfrm>
              <a:prstGeom prst="rect">
                <a:avLst/>
              </a:prstGeom>
              <a:blipFill>
                <a:blip r:embed="rId3"/>
                <a:stretch>
                  <a:fillRect l="-1481" t="-175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01888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 b="1" dirty="0"/>
              <a:t>Bod zvratu</a:t>
            </a:r>
            <a:endParaRPr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8" name="Google Shape;98;p14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52596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normAutofit/>
              </a:bodyPr>
              <a:lstStyle/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sz="3200" dirty="0" smtClean="0"/>
                  <a:t>Bod zvratu můžeme </a:t>
                </a:r>
                <a:r>
                  <a:rPr lang="cs-CZ" sz="3200" dirty="0"/>
                  <a:t>odvodit i z jednotkových </a:t>
                </a:r>
                <a:r>
                  <a:rPr lang="cs-CZ" sz="3200" dirty="0" smtClean="0"/>
                  <a:t>(průměrných) veličin. 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sz="3200" dirty="0" smtClean="0"/>
                  <a:t>Z </a:t>
                </a:r>
                <a:r>
                  <a:rPr lang="cs-CZ" sz="3200" dirty="0"/>
                  <a:t>rovnice </a:t>
                </a:r>
                <a:r>
                  <a:rPr lang="cs-CZ" sz="3200" dirty="0" smtClean="0"/>
                  <a:t>p*q </a:t>
                </a:r>
                <a:r>
                  <a:rPr lang="cs-CZ" sz="3200" dirty="0"/>
                  <a:t>= F + </a:t>
                </a:r>
                <a:r>
                  <a:rPr lang="cs-CZ" sz="3200" dirty="0" smtClean="0"/>
                  <a:t>b*q </a:t>
                </a:r>
                <a:r>
                  <a:rPr lang="cs-CZ" sz="3200" dirty="0"/>
                  <a:t>snadno odvodíme, že</a:t>
                </a:r>
                <a:r>
                  <a:rPr lang="cs-CZ" sz="3200" dirty="0" smtClean="0"/>
                  <a:t>:</a:t>
                </a:r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14:m>
                  <m:oMath xmlns:m="http://schemas.openxmlformats.org/officeDocument/2006/math">
                    <m:r>
                      <a:rPr lang="cs-CZ" sz="2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cs-CZ" sz="28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cs-CZ" sz="2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num>
                      <m:den>
                        <m:r>
                          <a:rPr lang="cs-CZ" sz="2800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den>
                    </m:f>
                    <m:r>
                      <a:rPr lang="cs-CZ" sz="2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cs-CZ" sz="2800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cs-CZ" sz="2800" b="0" i="1" dirty="0" smtClean="0"/>
              </a:p>
              <a:p>
                <a:pPr marL="363538" lvl="1" indent="-344488">
                  <a:spcBef>
                    <a:spcPts val="0"/>
                  </a:spcBef>
                  <a:buSzPts val="3200"/>
                  <a:buChar char="•"/>
                </a:pPr>
                <a:r>
                  <a:rPr lang="cs-CZ" dirty="0"/>
                  <a:t>což znamená, že bodu zvratu je dosaženo, když se </a:t>
                </a:r>
                <a:r>
                  <a:rPr lang="cs-CZ" b="1" dirty="0"/>
                  <a:t>cena rovná </a:t>
                </a:r>
                <a:r>
                  <a:rPr lang="cs-CZ" b="1" dirty="0" smtClean="0"/>
                  <a:t>průměrným nákladům </a:t>
                </a:r>
                <a:r>
                  <a:rPr lang="cs-CZ" dirty="0" smtClean="0"/>
                  <a:t>(součtů fixních nákladů připadajících </a:t>
                </a:r>
                <a:r>
                  <a:rPr lang="cs-CZ" dirty="0"/>
                  <a:t>na jednotku produkce a variabilních </a:t>
                </a:r>
                <a:r>
                  <a:rPr lang="cs-CZ" dirty="0" smtClean="0"/>
                  <a:t>nákladů </a:t>
                </a:r>
                <a:r>
                  <a:rPr lang="cs-CZ" dirty="0"/>
                  <a:t>na jednotku produkce).</a:t>
                </a:r>
                <a:endParaRPr lang="cs-CZ" sz="2800" b="0" dirty="0" smtClean="0"/>
              </a:p>
              <a:p>
                <a:pPr marL="476250" lvl="2" indent="0">
                  <a:spcBef>
                    <a:spcPts val="0"/>
                  </a:spcBef>
                  <a:buSzPts val="3200"/>
                  <a:buNone/>
                </a:pPr>
                <a:endParaRPr lang="cs-CZ" i="1" dirty="0" smtClean="0"/>
              </a:p>
            </p:txBody>
          </p:sp>
        </mc:Choice>
        <mc:Fallback>
          <p:sp>
            <p:nvSpPr>
              <p:cNvPr id="98" name="Google Shape;98;p14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99576"/>
                <a:ext cx="8229600" cy="4525963"/>
              </a:xfrm>
              <a:prstGeom prst="rect">
                <a:avLst/>
              </a:prstGeom>
              <a:blipFill>
                <a:blip r:embed="rId3"/>
                <a:stretch>
                  <a:fillRect l="-1481" t="-1750" r="-14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 smtClean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9/33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42750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528</TotalTime>
  <Words>1352</Words>
  <Application>Microsoft Office PowerPoint</Application>
  <PresentationFormat>Předvádění na obrazovce (4:3)</PresentationFormat>
  <Paragraphs>195</Paragraphs>
  <Slides>33</Slides>
  <Notes>33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7" baseType="lpstr">
      <vt:lpstr>Arial</vt:lpstr>
      <vt:lpstr>Calibri</vt:lpstr>
      <vt:lpstr>Cambria Math</vt:lpstr>
      <vt:lpstr>Office Theme</vt:lpstr>
      <vt:lpstr> Využití analýzy bodu zvratu  při řízení nákladů  XNKC</vt:lpstr>
      <vt:lpstr>Bod zvratu</vt:lpstr>
      <vt:lpstr>Bod zvratu</vt:lpstr>
      <vt:lpstr>Bod zvratu</vt:lpstr>
      <vt:lpstr>Bod zvratu</vt:lpstr>
      <vt:lpstr>Bod zvratu</vt:lpstr>
      <vt:lpstr>Bod zvratu</vt:lpstr>
      <vt:lpstr>Bod zvratu</vt:lpstr>
      <vt:lpstr>Bod zvratu</vt:lpstr>
      <vt:lpstr>Bod zvratu</vt:lpstr>
      <vt:lpstr>Bod zvratu</vt:lpstr>
      <vt:lpstr>Bod zvratu</vt:lpstr>
      <vt:lpstr>Bod zvratu</vt:lpstr>
      <vt:lpstr>Bod zvratu</vt:lpstr>
      <vt:lpstr>Bod zvratu</vt:lpstr>
      <vt:lpstr>Bod zvratu</vt:lpstr>
      <vt:lpstr>Bod zvratu</vt:lpstr>
      <vt:lpstr>Bod zvratu</vt:lpstr>
      <vt:lpstr>Bod zvratu</vt:lpstr>
      <vt:lpstr>Bod zvratu</vt:lpstr>
      <vt:lpstr>Bod zvratu</vt:lpstr>
      <vt:lpstr>Bod zvratu</vt:lpstr>
      <vt:lpstr>Bod zvratu</vt:lpstr>
      <vt:lpstr>Bod zvratu</vt:lpstr>
      <vt:lpstr>Bod zvratu</vt:lpstr>
      <vt:lpstr>Bod zvratu</vt:lpstr>
      <vt:lpstr>Bod zvratu</vt:lpstr>
      <vt:lpstr>Bod zvratu</vt:lpstr>
      <vt:lpstr>Bod zvratu</vt:lpstr>
      <vt:lpstr>Bod zvratu</vt:lpstr>
      <vt:lpstr>Bod zvratu pomocí peněžních toků (Cash Break Even Analysis)</vt:lpstr>
      <vt:lpstr>Bod zvratu pomocí peněžních toků (Cash Break Even Analysis)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Strategický management XSM</dc:title>
  <dc:creator>Škrabal Jaroslav</dc:creator>
  <cp:lastModifiedBy>skr0004</cp:lastModifiedBy>
  <cp:revision>45</cp:revision>
  <dcterms:modified xsi:type="dcterms:W3CDTF">2023-03-06T17:06:49Z</dcterms:modified>
</cp:coreProperties>
</file>