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4"/>
  </p:notesMasterIdLst>
  <p:sldIdLst>
    <p:sldId id="256" r:id="rId2"/>
    <p:sldId id="257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7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  <p:sldId id="328" r:id="rId31"/>
    <p:sldId id="329" r:id="rId32"/>
    <p:sldId id="330" r:id="rId33"/>
    <p:sldId id="331" r:id="rId34"/>
    <p:sldId id="332" r:id="rId35"/>
    <p:sldId id="333" r:id="rId36"/>
    <p:sldId id="334" r:id="rId37"/>
    <p:sldId id="335" r:id="rId38"/>
    <p:sldId id="336" r:id="rId39"/>
    <p:sldId id="337" r:id="rId40"/>
    <p:sldId id="338" r:id="rId41"/>
    <p:sldId id="339" r:id="rId42"/>
    <p:sldId id="261" r:id="rId4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1108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41755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46812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06350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20680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15949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46327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62055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01826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6495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637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64143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08957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88451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00814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91835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42330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65178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61210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4381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3828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178895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58740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35875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606337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376618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225943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014802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47279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324799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720202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4964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578806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27084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87651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7796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2440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3279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75852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8166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19561" y="1298330"/>
            <a:ext cx="8704877" cy="2688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/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Klasifikace nákladů podle druhu, účelu a vztahu ke změně objemu výkonů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/>
            </a:r>
            <a:br>
              <a:rPr lang="cs-CZ" b="1" dirty="0" smtClean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XNKC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02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b="1" dirty="0">
                <a:solidFill>
                  <a:schemeClr val="accent5"/>
                </a:solidFill>
              </a:rPr>
              <a:t>Účelové třídění nákladů:</a:t>
            </a:r>
          </a:p>
          <a:p>
            <a:pPr lvl="1"/>
            <a:r>
              <a:rPr lang="cs-CZ" dirty="0"/>
              <a:t>Je založeno na jednom ze dvou základních hledisek:</a:t>
            </a:r>
          </a:p>
          <a:p>
            <a:pPr marL="1485900" lvl="2" indent="-457200">
              <a:buFont typeface="+mj-lt"/>
              <a:buAutoNum type="alphaLcParenR"/>
            </a:pPr>
            <a:r>
              <a:rPr lang="cs-CZ" b="1" dirty="0"/>
              <a:t>Náklady třídíme podle místa vzniku a odpovědnosti</a:t>
            </a:r>
            <a:r>
              <a:rPr lang="cs-CZ" dirty="0"/>
              <a:t>, tj. podle vnitropodnikových útvarů (středisek);</a:t>
            </a:r>
          </a:p>
          <a:p>
            <a:pPr marL="1485900" lvl="2" indent="-457200">
              <a:buFont typeface="+mj-lt"/>
              <a:buAutoNum type="alphaLcParenR"/>
            </a:pPr>
            <a:r>
              <a:rPr lang="cs-CZ" b="1" dirty="0"/>
              <a:t>Náklady třídíme podle výkonu</a:t>
            </a:r>
            <a:r>
              <a:rPr lang="cs-CZ" dirty="0"/>
              <a:t>, tj. kalkulační třídění nákladů.</a:t>
            </a:r>
          </a:p>
          <a:p>
            <a:pPr marL="1028700" lvl="2" indent="0"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6215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Třídění nákladů podle místa vzniku a odpovědnosti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 smtClean="0"/>
              <a:t>Třídění nákladu </a:t>
            </a:r>
            <a:r>
              <a:rPr lang="cs-CZ" dirty="0"/>
              <a:t>podle místa vzniku a </a:t>
            </a:r>
            <a:r>
              <a:rPr lang="cs-CZ" dirty="0" smtClean="0"/>
              <a:t>odpovědnosti </a:t>
            </a:r>
            <a:r>
              <a:rPr lang="cs-CZ" dirty="0"/>
              <a:t>odpovídá na otázku, kde </a:t>
            </a:r>
            <a:r>
              <a:rPr lang="cs-CZ" b="1" dirty="0"/>
              <a:t>náklady vznikly a kdo je </a:t>
            </a:r>
            <a:r>
              <a:rPr lang="cs-CZ" b="1" dirty="0" smtClean="0"/>
              <a:t>odpovědný </a:t>
            </a:r>
            <a:r>
              <a:rPr lang="cs-CZ" b="1" dirty="0"/>
              <a:t>za jejich vznik</a:t>
            </a:r>
            <a:r>
              <a:rPr lang="cs-CZ" dirty="0"/>
              <a:t>. </a:t>
            </a:r>
            <a:endParaRPr lang="cs-CZ" dirty="0" smtClean="0"/>
          </a:p>
          <a:p>
            <a:pPr marL="342900" lvl="2"/>
            <a:r>
              <a:rPr lang="cs-CZ" dirty="0" smtClean="0"/>
              <a:t>Je </a:t>
            </a:r>
            <a:r>
              <a:rPr lang="cs-CZ" dirty="0"/>
              <a:t>to v </a:t>
            </a:r>
            <a:r>
              <a:rPr lang="cs-CZ" dirty="0" smtClean="0"/>
              <a:t>podstatě třídění nákladů </a:t>
            </a:r>
            <a:r>
              <a:rPr lang="cs-CZ" dirty="0"/>
              <a:t>podle </a:t>
            </a:r>
            <a:r>
              <a:rPr lang="cs-CZ" b="1" dirty="0"/>
              <a:t>vnitropodnikových</a:t>
            </a:r>
            <a:r>
              <a:rPr lang="cs-CZ" dirty="0"/>
              <a:t> </a:t>
            </a:r>
            <a:r>
              <a:rPr lang="cs-CZ" b="1" dirty="0" smtClean="0"/>
              <a:t>útvarů</a:t>
            </a:r>
            <a:r>
              <a:rPr lang="cs-CZ" dirty="0" smtClean="0"/>
              <a:t>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0176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Třídění nákladů podle místa vzniku a odpovědnosti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Podle velikosti podniku a složitosti výroby se náklady členění v několika úrovních. </a:t>
            </a:r>
            <a:endParaRPr lang="cs-CZ" dirty="0" smtClean="0"/>
          </a:p>
          <a:p>
            <a:pPr marL="342900" lvl="2"/>
            <a:r>
              <a:rPr lang="cs-CZ" dirty="0" smtClean="0"/>
              <a:t>V </a:t>
            </a:r>
            <a:r>
              <a:rPr lang="cs-CZ" dirty="0"/>
              <a:t>prvé z nich se </a:t>
            </a:r>
            <a:r>
              <a:rPr lang="cs-CZ" dirty="0" smtClean="0"/>
              <a:t>člení </a:t>
            </a:r>
            <a:r>
              <a:rPr lang="cs-CZ" dirty="0"/>
              <a:t>na </a:t>
            </a:r>
            <a:r>
              <a:rPr lang="cs-CZ" b="1" dirty="0"/>
              <a:t>náklady </a:t>
            </a:r>
            <a:r>
              <a:rPr lang="cs-CZ" b="1" dirty="0" smtClean="0"/>
              <a:t>výrobní </a:t>
            </a:r>
            <a:r>
              <a:rPr lang="cs-CZ" b="1" dirty="0"/>
              <a:t>č</a:t>
            </a:r>
            <a:r>
              <a:rPr lang="cs-CZ" b="1" dirty="0" smtClean="0"/>
              <a:t>innosti </a:t>
            </a:r>
            <a:r>
              <a:rPr lang="cs-CZ" b="1" dirty="0"/>
              <a:t>a náklady </a:t>
            </a:r>
            <a:r>
              <a:rPr lang="cs-CZ" b="1" dirty="0" smtClean="0"/>
              <a:t>nevýrobní činnosti</a:t>
            </a:r>
            <a:r>
              <a:rPr lang="cs-CZ" dirty="0" smtClean="0"/>
              <a:t>, </a:t>
            </a:r>
            <a:r>
              <a:rPr lang="cs-CZ" dirty="0"/>
              <a:t>náklady výrobní </a:t>
            </a:r>
            <a:r>
              <a:rPr lang="cs-CZ" dirty="0" smtClean="0"/>
              <a:t>činnosti </a:t>
            </a:r>
            <a:r>
              <a:rPr lang="cs-CZ" dirty="0"/>
              <a:t>dále na náklady hlavní, pomocné, vedlejší a </a:t>
            </a:r>
            <a:r>
              <a:rPr lang="cs-CZ" dirty="0" smtClean="0"/>
              <a:t>přidružené </a:t>
            </a:r>
            <a:r>
              <a:rPr lang="cs-CZ" dirty="0"/>
              <a:t>výroby, náklady na nevýrobní </a:t>
            </a:r>
            <a:r>
              <a:rPr lang="cs-CZ" dirty="0" smtClean="0"/>
              <a:t>činnosti </a:t>
            </a:r>
            <a:r>
              <a:rPr lang="cs-CZ" dirty="0"/>
              <a:t>na náklady na odbyt, správu, zásobování atd. </a:t>
            </a:r>
            <a:endParaRPr lang="cs-CZ" dirty="0" smtClean="0"/>
          </a:p>
          <a:p>
            <a:pPr marL="342900" lvl="2"/>
            <a:r>
              <a:rPr lang="cs-CZ" dirty="0"/>
              <a:t>Ve </a:t>
            </a:r>
            <a:r>
              <a:rPr lang="cs-CZ" dirty="0" smtClean="0"/>
              <a:t>výrobě </a:t>
            </a:r>
            <a:r>
              <a:rPr lang="cs-CZ" dirty="0"/>
              <a:t>se náklady obvykle </a:t>
            </a:r>
            <a:r>
              <a:rPr lang="cs-CZ" dirty="0" smtClean="0"/>
              <a:t>člení </a:t>
            </a:r>
            <a:r>
              <a:rPr lang="cs-CZ" dirty="0"/>
              <a:t>na </a:t>
            </a:r>
            <a:r>
              <a:rPr lang="cs-CZ" b="1" dirty="0"/>
              <a:t>technologické</a:t>
            </a:r>
            <a:r>
              <a:rPr lang="cs-CZ" dirty="0"/>
              <a:t> </a:t>
            </a:r>
            <a:r>
              <a:rPr lang="cs-CZ" b="1" dirty="0"/>
              <a:t>náklady</a:t>
            </a:r>
            <a:r>
              <a:rPr lang="cs-CZ" dirty="0"/>
              <a:t> (ty jsou </a:t>
            </a:r>
            <a:r>
              <a:rPr lang="cs-CZ" dirty="0" smtClean="0"/>
              <a:t>řízeny </a:t>
            </a:r>
            <a:r>
              <a:rPr lang="cs-CZ" dirty="0" err="1" smtClean="0"/>
              <a:t>technicko-hospodářskými</a:t>
            </a:r>
            <a:r>
              <a:rPr lang="cs-CZ" dirty="0" smtClean="0"/>
              <a:t> </a:t>
            </a:r>
            <a:r>
              <a:rPr lang="cs-CZ" dirty="0"/>
              <a:t>normami) a </a:t>
            </a:r>
            <a:r>
              <a:rPr lang="cs-CZ" b="1" dirty="0"/>
              <a:t>náklady</a:t>
            </a:r>
            <a:r>
              <a:rPr lang="cs-CZ" dirty="0"/>
              <a:t> </a:t>
            </a:r>
            <a:r>
              <a:rPr lang="cs-CZ" b="1" dirty="0"/>
              <a:t>na obsluhu a </a:t>
            </a:r>
            <a:r>
              <a:rPr lang="cs-CZ" b="1" dirty="0" smtClean="0"/>
              <a:t>řízení </a:t>
            </a:r>
            <a:r>
              <a:rPr lang="cs-CZ" dirty="0"/>
              <a:t>(jejich položky jsou </a:t>
            </a:r>
            <a:r>
              <a:rPr lang="cs-CZ" dirty="0" smtClean="0"/>
              <a:t>řízený </a:t>
            </a:r>
            <a:r>
              <a:rPr lang="cs-CZ" dirty="0"/>
              <a:t>limity a normativy, jejich souhrn </a:t>
            </a:r>
            <a:r>
              <a:rPr lang="cs-CZ" dirty="0" smtClean="0"/>
              <a:t>rozpočty).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245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Třídění nákladů podle místa vzniku a odpovědnosti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2"/>
            <a:r>
              <a:rPr lang="cs-CZ" dirty="0"/>
              <a:t>Technologické náklady, které souvisejí </a:t>
            </a:r>
            <a:r>
              <a:rPr lang="cs-CZ" dirty="0" smtClean="0"/>
              <a:t>přímo </a:t>
            </a:r>
            <a:r>
              <a:rPr lang="cs-CZ" dirty="0"/>
              <a:t>s </a:t>
            </a:r>
            <a:r>
              <a:rPr lang="cs-CZ" dirty="0" smtClean="0"/>
              <a:t>určitým </a:t>
            </a:r>
            <a:r>
              <a:rPr lang="cs-CZ" dirty="0"/>
              <a:t>výkonem, se </a:t>
            </a:r>
            <a:r>
              <a:rPr lang="cs-CZ" dirty="0" smtClean="0"/>
              <a:t>označují </a:t>
            </a:r>
            <a:r>
              <a:rPr lang="cs-CZ" dirty="0"/>
              <a:t>jako </a:t>
            </a:r>
            <a:r>
              <a:rPr lang="cs-CZ" b="1" dirty="0"/>
              <a:t>jednicové náklady</a:t>
            </a:r>
            <a:r>
              <a:rPr lang="cs-CZ" dirty="0"/>
              <a:t>, </a:t>
            </a:r>
            <a:r>
              <a:rPr lang="cs-CZ" b="1" dirty="0"/>
              <a:t>ostatní</a:t>
            </a:r>
            <a:r>
              <a:rPr lang="cs-CZ" dirty="0"/>
              <a:t> </a:t>
            </a:r>
            <a:r>
              <a:rPr lang="cs-CZ" b="1" dirty="0"/>
              <a:t>technologické náklady </a:t>
            </a:r>
            <a:r>
              <a:rPr lang="cs-CZ" dirty="0"/>
              <a:t>a </a:t>
            </a:r>
            <a:r>
              <a:rPr lang="cs-CZ" b="1" dirty="0"/>
              <a:t>náklady na obsluhu a </a:t>
            </a:r>
            <a:r>
              <a:rPr lang="cs-CZ" b="1" dirty="0" smtClean="0"/>
              <a:t>řízení</a:t>
            </a:r>
            <a:r>
              <a:rPr lang="cs-CZ" dirty="0" smtClean="0"/>
              <a:t>, </a:t>
            </a:r>
            <a:r>
              <a:rPr lang="cs-CZ" dirty="0"/>
              <a:t>které souvisejí s výrobou jako celkem, se </a:t>
            </a:r>
            <a:r>
              <a:rPr lang="cs-CZ" dirty="0" smtClean="0"/>
              <a:t>označují </a:t>
            </a:r>
            <a:r>
              <a:rPr lang="cs-CZ" dirty="0"/>
              <a:t>jako náklady režijní</a:t>
            </a:r>
            <a:r>
              <a:rPr lang="cs-CZ" dirty="0" smtClean="0"/>
              <a:t>.</a:t>
            </a:r>
          </a:p>
          <a:p>
            <a:pPr marL="342900" lvl="2"/>
            <a:r>
              <a:rPr lang="cs-CZ" dirty="0" smtClean="0"/>
              <a:t>Řízení </a:t>
            </a:r>
            <a:r>
              <a:rPr lang="cs-CZ" dirty="0"/>
              <a:t>a kontrola režijních </a:t>
            </a:r>
            <a:r>
              <a:rPr lang="cs-CZ" dirty="0" smtClean="0"/>
              <a:t>nákladů </a:t>
            </a:r>
            <a:r>
              <a:rPr lang="cs-CZ" dirty="0"/>
              <a:t>je </a:t>
            </a:r>
            <a:r>
              <a:rPr lang="cs-CZ" dirty="0" smtClean="0"/>
              <a:t>obtížnější </a:t>
            </a:r>
            <a:r>
              <a:rPr lang="cs-CZ" dirty="0"/>
              <a:t>a </a:t>
            </a:r>
            <a:r>
              <a:rPr lang="cs-CZ" dirty="0" smtClean="0"/>
              <a:t>mění přesná </a:t>
            </a:r>
            <a:r>
              <a:rPr lang="cs-CZ" dirty="0"/>
              <a:t>než </a:t>
            </a:r>
            <a:r>
              <a:rPr lang="cs-CZ" dirty="0" smtClean="0"/>
              <a:t>nákladů </a:t>
            </a:r>
            <a:r>
              <a:rPr lang="cs-CZ" dirty="0"/>
              <a:t>jednicových. </a:t>
            </a:r>
            <a:endParaRPr lang="cs-CZ" dirty="0" smtClean="0"/>
          </a:p>
          <a:p>
            <a:pPr marL="342900" lvl="2"/>
            <a:r>
              <a:rPr lang="cs-CZ" dirty="0" smtClean="0"/>
              <a:t>Sledují se podle středisek a nástrojem jejich řízení jsou rozpočty režijních nákladů</a:t>
            </a:r>
            <a:r>
              <a:rPr lang="cs-CZ" dirty="0" smtClean="0"/>
              <a:t>, které jsou součástí rozpočtu vnitropodnikových útvarů:</a:t>
            </a:r>
          </a:p>
          <a:p>
            <a:pPr marL="800100" lvl="3"/>
            <a:r>
              <a:rPr lang="cs-CZ" b="1" dirty="0" smtClean="0"/>
              <a:t>Hospodářská střediska</a:t>
            </a:r>
          </a:p>
          <a:p>
            <a:pPr marL="800100" lvl="3"/>
            <a:r>
              <a:rPr lang="cs-CZ" b="1" dirty="0" smtClean="0"/>
              <a:t>Nákladová střediska.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0159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Kalkulační členění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 smtClean="0"/>
              <a:t>Kalkulační členění nákladů </a:t>
            </a:r>
            <a:r>
              <a:rPr lang="cs-CZ" dirty="0"/>
              <a:t>nám </a:t>
            </a:r>
            <a:r>
              <a:rPr lang="cs-CZ" dirty="0" smtClean="0"/>
              <a:t>říká, </a:t>
            </a:r>
            <a:r>
              <a:rPr lang="cs-CZ" b="1" dirty="0"/>
              <a:t>na co byly náklady vynaloženy</a:t>
            </a:r>
            <a:r>
              <a:rPr lang="cs-CZ" dirty="0"/>
              <a:t> (na které výrobky nebo služby). </a:t>
            </a:r>
            <a:endParaRPr lang="cs-CZ" dirty="0" smtClean="0"/>
          </a:p>
          <a:p>
            <a:pPr marL="342900" lvl="2"/>
            <a:r>
              <a:rPr lang="cs-CZ" dirty="0" smtClean="0"/>
              <a:t>Toto </a:t>
            </a:r>
            <a:r>
              <a:rPr lang="cs-CZ" dirty="0"/>
              <a:t>hledisko je pro podnik rozhodující; </a:t>
            </a:r>
            <a:r>
              <a:rPr lang="cs-CZ" b="1" dirty="0" smtClean="0"/>
              <a:t>umožňuje </a:t>
            </a:r>
            <a:r>
              <a:rPr lang="cs-CZ" b="1" dirty="0"/>
              <a:t>zjistit rentabilitu </a:t>
            </a:r>
            <a:r>
              <a:rPr lang="cs-CZ" dirty="0"/>
              <a:t>(zisk) </a:t>
            </a:r>
            <a:r>
              <a:rPr lang="cs-CZ" b="1" dirty="0"/>
              <a:t>jednotlivých </a:t>
            </a:r>
            <a:r>
              <a:rPr lang="cs-CZ" b="1" dirty="0" smtClean="0"/>
              <a:t>výrobků </a:t>
            </a:r>
            <a:r>
              <a:rPr lang="cs-CZ" dirty="0"/>
              <a:t>(služeb) a </a:t>
            </a:r>
            <a:r>
              <a:rPr lang="cs-CZ" b="1" dirty="0" smtClean="0"/>
              <a:t>řídit </a:t>
            </a:r>
            <a:r>
              <a:rPr lang="cs-CZ" b="1" dirty="0"/>
              <a:t>výrobkovou strukturu</a:t>
            </a:r>
            <a:r>
              <a:rPr lang="cs-CZ" dirty="0"/>
              <a:t>, neboť jednotlivé výrobky </a:t>
            </a:r>
            <a:r>
              <a:rPr lang="cs-CZ" dirty="0" smtClean="0"/>
              <a:t>přispívají různou mírou </a:t>
            </a:r>
            <a:r>
              <a:rPr lang="cs-CZ" dirty="0"/>
              <a:t>k </a:t>
            </a:r>
            <a:r>
              <a:rPr lang="cs-CZ" dirty="0" smtClean="0"/>
              <a:t>tvorbě </a:t>
            </a:r>
            <a:r>
              <a:rPr lang="cs-CZ" dirty="0"/>
              <a:t>zisku podniku. </a:t>
            </a:r>
            <a:endParaRPr lang="cs-CZ" dirty="0" smtClean="0"/>
          </a:p>
          <a:p>
            <a:pPr marL="342900" lvl="2"/>
            <a:r>
              <a:rPr lang="cs-CZ" dirty="0" smtClean="0"/>
              <a:t>Je </a:t>
            </a:r>
            <a:r>
              <a:rPr lang="cs-CZ" dirty="0"/>
              <a:t>podkladem pro </a:t>
            </a:r>
            <a:r>
              <a:rPr lang="cs-CZ" dirty="0" smtClean="0"/>
              <a:t>řadu </a:t>
            </a:r>
            <a:r>
              <a:rPr lang="cs-CZ" dirty="0"/>
              <a:t>dalších manažerských rozhodování, </a:t>
            </a:r>
            <a:r>
              <a:rPr lang="cs-CZ" dirty="0" smtClean="0"/>
              <a:t>např. </a:t>
            </a:r>
            <a:r>
              <a:rPr lang="cs-CZ" dirty="0"/>
              <a:t>zda </a:t>
            </a:r>
            <a:r>
              <a:rPr lang="cs-CZ" b="1" dirty="0"/>
              <a:t>výrobek vyrobit nebo koupit</a:t>
            </a:r>
            <a:r>
              <a:rPr lang="cs-CZ" dirty="0"/>
              <a:t>, zda </a:t>
            </a:r>
            <a:r>
              <a:rPr lang="cs-CZ" b="1" dirty="0" smtClean="0"/>
              <a:t>určitou činnost </a:t>
            </a:r>
            <a:r>
              <a:rPr lang="cs-CZ" b="1" dirty="0"/>
              <a:t>zajistit vlastními silami nebo zajistit </a:t>
            </a:r>
            <a:r>
              <a:rPr lang="cs-CZ" b="1" dirty="0" smtClean="0"/>
              <a:t>dodavatelský </a:t>
            </a:r>
            <a:r>
              <a:rPr lang="cs-CZ" dirty="0"/>
              <a:t>(outsourcing, </a:t>
            </a:r>
            <a:r>
              <a:rPr lang="cs-CZ" dirty="0" err="1"/>
              <a:t>offshoring</a:t>
            </a:r>
            <a:r>
              <a:rPr lang="cs-CZ" dirty="0"/>
              <a:t>, </a:t>
            </a:r>
            <a:r>
              <a:rPr lang="cs-CZ" dirty="0" err="1" smtClean="0"/>
              <a:t>insourcing</a:t>
            </a:r>
            <a:r>
              <a:rPr lang="cs-CZ" dirty="0" smtClean="0"/>
              <a:t>), </a:t>
            </a:r>
            <a:r>
              <a:rPr lang="cs-CZ" b="1" dirty="0"/>
              <a:t>pomáhá </a:t>
            </a:r>
            <a:r>
              <a:rPr lang="cs-CZ" b="1" dirty="0" smtClean="0"/>
              <a:t>určit dočasnou </a:t>
            </a:r>
            <a:r>
              <a:rPr lang="cs-CZ" b="1" dirty="0"/>
              <a:t>minimální „ztrátovou“ cenu atd</a:t>
            </a:r>
            <a:r>
              <a:rPr lang="cs-CZ" dirty="0"/>
              <a:t>. </a:t>
            </a:r>
            <a:endParaRPr lang="cs-CZ" dirty="0" smtClean="0"/>
          </a:p>
          <a:p>
            <a:pPr marL="342900" lvl="2"/>
            <a:r>
              <a:rPr lang="cs-CZ" dirty="0" smtClean="0"/>
              <a:t>Přesně </a:t>
            </a:r>
            <a:r>
              <a:rPr lang="cs-CZ" dirty="0"/>
              <a:t>vymezený výkon je </a:t>
            </a:r>
            <a:r>
              <a:rPr lang="cs-CZ" b="1" dirty="0" smtClean="0"/>
              <a:t>kalkulační jednicí</a:t>
            </a:r>
            <a:r>
              <a:rPr lang="cs-CZ" dirty="0"/>
              <a:t>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5583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Kalkulační členění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V posledních letech se náklady </a:t>
            </a:r>
            <a:r>
              <a:rPr lang="cs-CZ" dirty="0" smtClean="0"/>
              <a:t>začaly </a:t>
            </a:r>
            <a:r>
              <a:rPr lang="cs-CZ" dirty="0"/>
              <a:t>sledovat a </a:t>
            </a:r>
            <a:r>
              <a:rPr lang="cs-CZ" dirty="0" smtClean="0"/>
              <a:t>řídit </a:t>
            </a:r>
            <a:r>
              <a:rPr lang="cs-CZ" dirty="0"/>
              <a:t>podle jednotlivých </a:t>
            </a:r>
            <a:r>
              <a:rPr lang="cs-CZ" dirty="0" smtClean="0"/>
              <a:t>činností, </a:t>
            </a:r>
            <a:r>
              <a:rPr lang="cs-CZ" dirty="0"/>
              <a:t>resp. </a:t>
            </a:r>
            <a:r>
              <a:rPr lang="cs-CZ" dirty="0" smtClean="0"/>
              <a:t>procesů. </a:t>
            </a:r>
          </a:p>
          <a:p>
            <a:pPr marL="342900" lvl="2"/>
            <a:r>
              <a:rPr lang="cs-CZ" dirty="0" smtClean="0"/>
              <a:t>Účetnictví, </a:t>
            </a:r>
            <a:r>
              <a:rPr lang="cs-CZ" dirty="0"/>
              <a:t>které toto zajištuje, je nazýváno </a:t>
            </a:r>
            <a:r>
              <a:rPr lang="cs-CZ" b="1" dirty="0" smtClean="0"/>
              <a:t>procesní účetnictví </a:t>
            </a:r>
            <a:r>
              <a:rPr lang="cs-CZ" dirty="0"/>
              <a:t>nebo </a:t>
            </a:r>
            <a:r>
              <a:rPr lang="cs-CZ" dirty="0" smtClean="0"/>
              <a:t>účetnictví </a:t>
            </a:r>
            <a:r>
              <a:rPr lang="cs-CZ" dirty="0"/>
              <a:t>založené na procesech, což je odvozeno od </a:t>
            </a:r>
            <a:r>
              <a:rPr lang="cs-CZ" dirty="0" smtClean="0"/>
              <a:t>původního </a:t>
            </a:r>
            <a:r>
              <a:rPr lang="cs-CZ" dirty="0"/>
              <a:t>anglického názvu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Accounting</a:t>
            </a:r>
            <a:r>
              <a:rPr lang="cs-CZ" dirty="0"/>
              <a:t> (též </a:t>
            </a:r>
            <a:r>
              <a:rPr lang="cs-CZ" dirty="0" err="1"/>
              <a:t>Cost</a:t>
            </a:r>
            <a:r>
              <a:rPr lang="cs-CZ" dirty="0"/>
              <a:t>-Driver </a:t>
            </a:r>
            <a:r>
              <a:rPr lang="cs-CZ" dirty="0" err="1"/>
              <a:t>Accounting</a:t>
            </a:r>
            <a:r>
              <a:rPr lang="cs-CZ" dirty="0"/>
              <a:t>); kalkulace na </a:t>
            </a:r>
            <a:r>
              <a:rPr lang="cs-CZ" dirty="0" smtClean="0"/>
              <a:t>něm </a:t>
            </a:r>
            <a:r>
              <a:rPr lang="cs-CZ" dirty="0"/>
              <a:t>založené jsou nazývány </a:t>
            </a:r>
            <a:r>
              <a:rPr lang="cs-CZ" b="1" dirty="0"/>
              <a:t>kalkulace podle </a:t>
            </a:r>
            <a:r>
              <a:rPr lang="cs-CZ" b="1" dirty="0" smtClean="0"/>
              <a:t>dílčích činností </a:t>
            </a:r>
            <a:r>
              <a:rPr lang="cs-CZ" dirty="0"/>
              <a:t>(podle elementárních </a:t>
            </a:r>
            <a:r>
              <a:rPr lang="cs-CZ" dirty="0" smtClean="0"/>
              <a:t>procesů) </a:t>
            </a:r>
            <a:r>
              <a:rPr lang="cs-CZ" dirty="0"/>
              <a:t>nebo kalkulace ABC (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– ABC).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4366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Členění nákladů v manažerském rozhodování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Pro </a:t>
            </a:r>
            <a:r>
              <a:rPr lang="cs-CZ" dirty="0" smtClean="0"/>
              <a:t>řadu </a:t>
            </a:r>
            <a:r>
              <a:rPr lang="cs-CZ" dirty="0"/>
              <a:t>manažerských rozhodování je </a:t>
            </a:r>
            <a:r>
              <a:rPr lang="cs-CZ" dirty="0" smtClean="0"/>
              <a:t>důležité třídění nákladů </a:t>
            </a:r>
            <a:r>
              <a:rPr lang="cs-CZ" dirty="0"/>
              <a:t>podle jejich závislosti na </a:t>
            </a:r>
            <a:r>
              <a:rPr lang="cs-CZ" dirty="0" smtClean="0"/>
              <a:t>změnách </a:t>
            </a:r>
            <a:r>
              <a:rPr lang="cs-CZ" dirty="0"/>
              <a:t>objemu výroby. </a:t>
            </a:r>
            <a:endParaRPr lang="cs-CZ" dirty="0" smtClean="0"/>
          </a:p>
          <a:p>
            <a:pPr marL="342900" lvl="2"/>
            <a:r>
              <a:rPr lang="cs-CZ" dirty="0" smtClean="0"/>
              <a:t>Základní </a:t>
            </a:r>
            <a:r>
              <a:rPr lang="cs-CZ" dirty="0"/>
              <a:t>skupiny </a:t>
            </a:r>
            <a:r>
              <a:rPr lang="cs-CZ" dirty="0" smtClean="0"/>
              <a:t>nákladů </a:t>
            </a:r>
            <a:r>
              <a:rPr lang="cs-CZ" dirty="0"/>
              <a:t>jsou </a:t>
            </a:r>
            <a:r>
              <a:rPr lang="cs-CZ" b="1" dirty="0"/>
              <a:t>náklady</a:t>
            </a:r>
            <a:r>
              <a:rPr lang="cs-CZ" dirty="0"/>
              <a:t> </a:t>
            </a:r>
            <a:r>
              <a:rPr lang="cs-CZ" b="1" dirty="0"/>
              <a:t>fixní</a:t>
            </a:r>
            <a:r>
              <a:rPr lang="cs-CZ" dirty="0"/>
              <a:t> a </a:t>
            </a:r>
            <a:r>
              <a:rPr lang="cs-CZ" b="1" dirty="0"/>
              <a:t>náklady</a:t>
            </a:r>
            <a:r>
              <a:rPr lang="cs-CZ" dirty="0"/>
              <a:t> </a:t>
            </a:r>
            <a:r>
              <a:rPr lang="cs-CZ" b="1" dirty="0" smtClean="0"/>
              <a:t>variabilní</a:t>
            </a:r>
            <a:r>
              <a:rPr lang="cs-CZ" dirty="0" smtClean="0"/>
              <a:t>.</a:t>
            </a:r>
          </a:p>
          <a:p>
            <a:pPr marL="342900" lvl="2"/>
            <a:r>
              <a:rPr lang="cs-CZ" dirty="0"/>
              <a:t>Je </a:t>
            </a:r>
            <a:r>
              <a:rPr lang="cs-CZ" dirty="0" smtClean="0"/>
              <a:t>třeba </a:t>
            </a:r>
            <a:r>
              <a:rPr lang="cs-CZ" dirty="0"/>
              <a:t>si zapamatovat charakteristiku následných kategorií </a:t>
            </a:r>
            <a:r>
              <a:rPr lang="cs-CZ" dirty="0" smtClean="0"/>
              <a:t>nákladů. </a:t>
            </a:r>
          </a:p>
          <a:p>
            <a:pPr marL="342900" lvl="2"/>
            <a:r>
              <a:rPr lang="cs-CZ" dirty="0" smtClean="0"/>
              <a:t>Celkové </a:t>
            </a:r>
            <a:r>
              <a:rPr lang="cs-CZ" dirty="0"/>
              <a:t>náklady </a:t>
            </a:r>
            <a:r>
              <a:rPr lang="cs-CZ" b="1" i="1" dirty="0"/>
              <a:t>N</a:t>
            </a:r>
            <a:r>
              <a:rPr lang="cs-CZ" dirty="0"/>
              <a:t> jsou veškeré náklady vynaložené na celkový objem produkce. </a:t>
            </a:r>
            <a:endParaRPr lang="cs-CZ" dirty="0" smtClean="0"/>
          </a:p>
          <a:p>
            <a:pPr marL="342900" lvl="2"/>
            <a:r>
              <a:rPr lang="cs-CZ" dirty="0" smtClean="0"/>
              <a:t>Nebudou-li </a:t>
            </a:r>
            <a:r>
              <a:rPr lang="cs-CZ" dirty="0"/>
              <a:t>náklady blíže </a:t>
            </a:r>
            <a:r>
              <a:rPr lang="cs-CZ" dirty="0" smtClean="0"/>
              <a:t>určeny, </a:t>
            </a:r>
            <a:r>
              <a:rPr lang="cs-CZ" dirty="0"/>
              <a:t>budeme mít vždy na mysli celkové náklady.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0732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Členění nákladů v manažerském rozhodování</a:t>
            </a:r>
            <a:endParaRPr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299576"/>
                <a:ext cx="8229600" cy="45259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42900" lvl="2"/>
                <a:r>
                  <a:rPr lang="cs-CZ" dirty="0" smtClean="0"/>
                  <a:t>Průměrné </a:t>
                </a:r>
                <a:r>
                  <a:rPr lang="cs-CZ" dirty="0"/>
                  <a:t>(jednotkové) náklady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cs-CZ" dirty="0" smtClean="0"/>
                  <a:t> </a:t>
                </a:r>
                <a:r>
                  <a:rPr lang="cs-CZ" dirty="0"/>
                  <a:t>jsou náklady na jednotku produkce. </a:t>
                </a:r>
                <a:endParaRPr lang="cs-CZ" dirty="0" smtClean="0"/>
              </a:p>
              <a:p>
                <a:pPr marL="342900" lvl="2"/>
                <a:r>
                  <a:rPr lang="cs-CZ" dirty="0" smtClean="0"/>
                  <a:t>Vypočteme </a:t>
                </a:r>
                <a:r>
                  <a:rPr lang="cs-CZ" dirty="0"/>
                  <a:t>je tak, že celkové náklady </a:t>
                </a:r>
                <a:r>
                  <a:rPr lang="cs-CZ" i="1" dirty="0"/>
                  <a:t>N</a:t>
                </a:r>
                <a:r>
                  <a:rPr lang="cs-CZ" dirty="0"/>
                  <a:t> </a:t>
                </a:r>
                <a:r>
                  <a:rPr lang="cs-CZ" dirty="0" smtClean="0"/>
                  <a:t>dělíme </a:t>
                </a:r>
                <a:r>
                  <a:rPr lang="cs-CZ" dirty="0"/>
                  <a:t>celkovým množstvím produkce</a:t>
                </a:r>
                <a:r>
                  <a:rPr lang="cs-CZ" dirty="0" smtClean="0"/>
                  <a:t>:</a:t>
                </a:r>
              </a:p>
              <a:p>
                <a:pPr marL="342900" lvl="2"/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342900" lvl="2"/>
                <a:r>
                  <a:rPr lang="cs-CZ" dirty="0" smtClean="0"/>
                  <a:t>Je-li objem produkce vyjádřen v Kč (Q), dostaneme haléřový ukazatel nákladovosti </a:t>
                </a:r>
                <a:r>
                  <a:rPr lang="cs-CZ" b="1" i="1" dirty="0" smtClean="0"/>
                  <a:t>h</a:t>
                </a:r>
                <a:r>
                  <a:rPr lang="cs-CZ" dirty="0" smtClean="0"/>
                  <a:t>, který vyjadřuje podíl nákladů na 1 Kč produkce:</a:t>
                </a:r>
              </a:p>
              <a:p>
                <a:pPr marL="342900" lvl="2"/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den>
                    </m:f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99576"/>
                <a:ext cx="8229600" cy="4525963"/>
              </a:xfrm>
              <a:prstGeom prst="rect">
                <a:avLst/>
              </a:prstGeom>
              <a:blipFill>
                <a:blip r:embed="rId3"/>
                <a:stretch>
                  <a:fillRect l="-519" r="-51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2785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Členění nákladů v manažerském rozhodování</a:t>
            </a:r>
            <a:endParaRPr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257300"/>
                <a:ext cx="8229600" cy="50964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42900" lvl="2"/>
                <a:r>
                  <a:rPr lang="cs-CZ" dirty="0" smtClean="0"/>
                  <a:t>Přírůstkové náklady ∆N tvoří přírůstek nákladů vyvolaný přírůstkem objemu produkce:</a:t>
                </a:r>
              </a:p>
              <a:p>
                <a:pPr marL="800100" lvl="3"/>
                <a14:m>
                  <m:oMath xmlns:m="http://schemas.openxmlformats.org/officeDocument/2006/math">
                    <m:r>
                      <a:rPr lang="cs-CZ" sz="2800" i="1" smtClean="0">
                        <a:latin typeface="Cambria Math" panose="02040503050406030204" pitchFamily="18" charset="0"/>
                      </a:rPr>
                      <m:t>∆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cs-CZ" sz="2800" dirty="0" smtClean="0"/>
              </a:p>
              <a:p>
                <a:pPr marL="0" lvl="2" indent="0">
                  <a:buNone/>
                </a:pPr>
                <a:endParaRPr lang="cs-CZ" dirty="0" smtClean="0"/>
              </a:p>
              <a:p>
                <a:pPr marL="342900" lvl="2"/>
                <a:r>
                  <a:rPr lang="cs-CZ" dirty="0" smtClean="0"/>
                  <a:t>Marginální (mezní, diferenciální, hraniční) náklady MN jsou náklady vyvolaný přírůstkem produkce o jednu jednotku:</a:t>
                </a:r>
              </a:p>
              <a:p>
                <a:pPr marL="800100" lvl="3"/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𝑀𝑁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∆ 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 1 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𝑗𝑒𝑑𝑛𝑜𝑡𝑘𝑢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342900" lvl="2"/>
                <a:endParaRPr lang="cs-CZ" dirty="0"/>
              </a:p>
            </p:txBody>
          </p:sp>
        </mc:Choice>
        <mc:Fallback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57300"/>
                <a:ext cx="8229600" cy="5096462"/>
              </a:xfrm>
              <a:prstGeom prst="rect">
                <a:avLst/>
              </a:prstGeom>
              <a:blipFill>
                <a:blip r:embed="rId3"/>
                <a:stretch>
                  <a:fillRect l="-51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6776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17600"/>
            <a:ext cx="8470900" cy="50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sz="2800" dirty="0"/>
              <a:t>Evidenci </a:t>
            </a:r>
            <a:r>
              <a:rPr lang="cs-CZ" sz="2800" dirty="0" smtClean="0"/>
              <a:t>nákladů </a:t>
            </a:r>
            <a:r>
              <a:rPr lang="cs-CZ" sz="2800" dirty="0"/>
              <a:t>v podniku </a:t>
            </a:r>
            <a:r>
              <a:rPr lang="cs-CZ" sz="2800" dirty="0" smtClean="0"/>
              <a:t>zabezpečuje účetnictví </a:t>
            </a:r>
            <a:r>
              <a:rPr lang="cs-CZ" sz="2800" dirty="0"/>
              <a:t>podniku. </a:t>
            </a:r>
            <a:endParaRPr lang="cs-CZ" sz="2800" dirty="0" smtClean="0"/>
          </a:p>
          <a:p>
            <a:pPr marL="342900" lvl="2"/>
            <a:r>
              <a:rPr lang="cs-CZ" sz="2800" dirty="0" smtClean="0"/>
              <a:t>To </a:t>
            </a:r>
            <a:r>
              <a:rPr lang="cs-CZ" sz="2800" dirty="0"/>
              <a:t>se obvykle </a:t>
            </a:r>
            <a:r>
              <a:rPr lang="cs-CZ" sz="2800" dirty="0" smtClean="0"/>
              <a:t>člení na:</a:t>
            </a:r>
          </a:p>
          <a:p>
            <a:pPr marL="800100" lvl="3"/>
            <a:r>
              <a:rPr lang="cs-CZ" sz="2400" b="1" dirty="0" smtClean="0">
                <a:solidFill>
                  <a:srgbClr val="00B050"/>
                </a:solidFill>
              </a:rPr>
              <a:t>finanční účetnictví,</a:t>
            </a:r>
          </a:p>
          <a:p>
            <a:pPr marL="800100" lvl="3"/>
            <a:r>
              <a:rPr lang="cs-CZ" sz="2400" b="1" dirty="0" smtClean="0">
                <a:solidFill>
                  <a:schemeClr val="bg2"/>
                </a:solidFill>
              </a:rPr>
              <a:t>nákladové účetnictví,</a:t>
            </a:r>
          </a:p>
          <a:p>
            <a:pPr marL="800100" lvl="3"/>
            <a:r>
              <a:rPr lang="cs-CZ" sz="2400" b="1" dirty="0" smtClean="0">
                <a:solidFill>
                  <a:srgbClr val="C00000"/>
                </a:solidFill>
              </a:rPr>
              <a:t>manažerské účetnictví.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19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V podstatě používáme </a:t>
            </a:r>
            <a:r>
              <a:rPr lang="cs-CZ" sz="3200" b="1" dirty="0"/>
              <a:t>dvojí pojetí nákladů</a:t>
            </a:r>
            <a:r>
              <a:rPr lang="cs-CZ" sz="3200" dirty="0"/>
              <a:t>: </a:t>
            </a:r>
          </a:p>
          <a:p>
            <a:pPr marL="812800" lvl="2" indent="-368300">
              <a:spcBef>
                <a:spcPts val="0"/>
              </a:spcBef>
              <a:buSzPts val="3200"/>
            </a:pPr>
            <a:r>
              <a:rPr lang="cs-CZ" sz="2800" dirty="0"/>
              <a:t>jedno </a:t>
            </a:r>
            <a:r>
              <a:rPr lang="cs-CZ" sz="2800" b="1" dirty="0"/>
              <a:t>ve finančním účetnictví</a:t>
            </a:r>
            <a:r>
              <a:rPr lang="cs-CZ" sz="2800" dirty="0"/>
              <a:t>, které je určené pro externí uživatele, </a:t>
            </a:r>
          </a:p>
          <a:p>
            <a:pPr marL="812800" lvl="2" indent="-368300">
              <a:spcBef>
                <a:spcPts val="0"/>
              </a:spcBef>
              <a:buSzPts val="3200"/>
            </a:pPr>
            <a:r>
              <a:rPr lang="cs-CZ" sz="2800" dirty="0"/>
              <a:t>druhé ve </a:t>
            </a:r>
            <a:r>
              <a:rPr lang="cs-CZ" sz="2800" b="1" dirty="0"/>
              <a:t>vnitropodnikovém</a:t>
            </a:r>
            <a:r>
              <a:rPr lang="cs-CZ" sz="2800" dirty="0"/>
              <a:t> (</a:t>
            </a:r>
            <a:r>
              <a:rPr lang="cs-CZ" sz="2800" b="1" dirty="0"/>
              <a:t>manažerském</a:t>
            </a:r>
            <a:r>
              <a:rPr lang="cs-CZ" sz="2800" dirty="0"/>
              <a:t>) </a:t>
            </a:r>
            <a:r>
              <a:rPr lang="cs-CZ" sz="2800" b="1" dirty="0"/>
              <a:t>účetnictví</a:t>
            </a:r>
            <a:r>
              <a:rPr lang="cs-CZ" sz="2800" dirty="0"/>
              <a:t>, kterého využívají </a:t>
            </a:r>
            <a:r>
              <a:rPr lang="cs-CZ" sz="2800" dirty="0" smtClean="0"/>
              <a:t>manažeři </a:t>
            </a:r>
            <a:r>
              <a:rPr lang="cs-CZ" sz="2800" dirty="0"/>
              <a:t>v </a:t>
            </a:r>
            <a:r>
              <a:rPr lang="cs-CZ" sz="2800" dirty="0" smtClean="0"/>
              <a:t>řízení.</a:t>
            </a:r>
            <a:endParaRPr sz="28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17600"/>
            <a:ext cx="8229600" cy="522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sz="2800" b="1" dirty="0" smtClean="0">
                <a:solidFill>
                  <a:srgbClr val="00B050"/>
                </a:solidFill>
              </a:rPr>
              <a:t>Finanční účetnictví:</a:t>
            </a:r>
          </a:p>
          <a:p>
            <a:pPr marL="800100" lvl="3"/>
            <a:r>
              <a:rPr lang="cs-CZ" sz="2400" dirty="0" smtClean="0"/>
              <a:t>Finanční účetnictví </a:t>
            </a:r>
            <a:r>
              <a:rPr lang="cs-CZ" sz="2400" dirty="0"/>
              <a:t>sleduje informace </a:t>
            </a:r>
            <a:r>
              <a:rPr lang="cs-CZ" sz="2400" b="1" dirty="0"/>
              <a:t>za podnik jako celek a je </a:t>
            </a:r>
            <a:r>
              <a:rPr lang="cs-CZ" sz="2400" b="1" dirty="0" smtClean="0"/>
              <a:t>určeno především </a:t>
            </a:r>
            <a:r>
              <a:rPr lang="cs-CZ" sz="2400" b="1" dirty="0"/>
              <a:t>pro externí uživatele </a:t>
            </a:r>
            <a:r>
              <a:rPr lang="cs-CZ" sz="2400" dirty="0" smtClean="0"/>
              <a:t>(např. daňové </a:t>
            </a:r>
            <a:r>
              <a:rPr lang="cs-CZ" sz="2400" dirty="0"/>
              <a:t>orgány, banky – bývá proto nazýváno externí </a:t>
            </a:r>
            <a:r>
              <a:rPr lang="cs-CZ" sz="2400" dirty="0" smtClean="0"/>
              <a:t>účetnictví); </a:t>
            </a:r>
          </a:p>
          <a:p>
            <a:pPr marL="800100" lvl="3"/>
            <a:r>
              <a:rPr lang="cs-CZ" sz="2400" dirty="0" smtClean="0"/>
              <a:t>Je upraveno vázanými normami (je standardizováno).</a:t>
            </a:r>
          </a:p>
          <a:p>
            <a:pPr marL="800100" lvl="3"/>
            <a:r>
              <a:rPr lang="cs-CZ" sz="2400" dirty="0" smtClean="0"/>
              <a:t>Základní normou regulující finanční účetnictví v ČR je </a:t>
            </a:r>
            <a:r>
              <a:rPr lang="cs-CZ" sz="2400" b="1" dirty="0" smtClean="0"/>
              <a:t>zákon o účetnictví, účtové osnovy a postupy pro různé typy účetních jednotek</a:t>
            </a:r>
            <a:r>
              <a:rPr lang="cs-CZ" sz="2400" dirty="0" smtClean="0"/>
              <a:t>.</a:t>
            </a:r>
          </a:p>
          <a:p>
            <a:pPr marL="800100" lvl="3"/>
            <a:r>
              <a:rPr lang="cs-CZ" sz="2400" dirty="0" smtClean="0"/>
              <a:t>V současné době dochází k </a:t>
            </a:r>
            <a:r>
              <a:rPr lang="cs-CZ" sz="2400" b="1" dirty="0" smtClean="0"/>
              <a:t>harmonizaci</a:t>
            </a:r>
            <a:r>
              <a:rPr lang="cs-CZ" sz="2400" dirty="0" smtClean="0"/>
              <a:t> finančního účetního výkaznictví v rámci EU i ostatního světa.</a:t>
            </a:r>
            <a:endParaRPr lang="cs-CZ" sz="24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8983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4720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sz="2800" b="1" dirty="0" smtClean="0">
                <a:solidFill>
                  <a:schemeClr val="bg2"/>
                </a:solidFill>
              </a:rPr>
              <a:t>Nákladové (provozní) účetnictví:</a:t>
            </a:r>
          </a:p>
          <a:p>
            <a:pPr marL="800100" lvl="3"/>
            <a:r>
              <a:rPr lang="cs-CZ" sz="2400" dirty="0" smtClean="0"/>
              <a:t>tvoří </a:t>
            </a:r>
            <a:r>
              <a:rPr lang="cs-CZ" sz="2400" dirty="0"/>
              <a:t>soustava analytických </a:t>
            </a:r>
            <a:r>
              <a:rPr lang="cs-CZ" sz="2400" dirty="0" smtClean="0"/>
              <a:t>účtů, </a:t>
            </a:r>
            <a:r>
              <a:rPr lang="cs-CZ" sz="2400" dirty="0"/>
              <a:t>na kterých se nemusí </a:t>
            </a:r>
            <a:r>
              <a:rPr lang="cs-CZ" sz="2400" dirty="0" smtClean="0"/>
              <a:t>účtovat podvojně </a:t>
            </a:r>
            <a:r>
              <a:rPr lang="cs-CZ" sz="2400" dirty="0"/>
              <a:t>a které slouží </a:t>
            </a:r>
            <a:r>
              <a:rPr lang="cs-CZ" sz="2400" dirty="0" smtClean="0"/>
              <a:t>především </a:t>
            </a:r>
            <a:r>
              <a:rPr lang="cs-CZ" sz="2400" dirty="0"/>
              <a:t>vnitropodnikovému </a:t>
            </a:r>
            <a:r>
              <a:rPr lang="cs-CZ" sz="2400" dirty="0" smtClean="0"/>
              <a:t>řízení. </a:t>
            </a:r>
          </a:p>
          <a:p>
            <a:pPr marL="800100" lvl="3"/>
            <a:r>
              <a:rPr lang="cs-CZ" sz="2400" dirty="0" smtClean="0"/>
              <a:t>Je </a:t>
            </a:r>
            <a:r>
              <a:rPr lang="cs-CZ" sz="2400" dirty="0"/>
              <a:t>úzce </a:t>
            </a:r>
            <a:r>
              <a:rPr lang="cs-CZ" sz="2400" b="1" dirty="0"/>
              <a:t>spojeno s kalkulacemi, </a:t>
            </a:r>
            <a:r>
              <a:rPr lang="cs-CZ" sz="2400" b="1" dirty="0" smtClean="0"/>
              <a:t>rozpočty, </a:t>
            </a:r>
            <a:r>
              <a:rPr lang="cs-CZ" sz="2400" b="1" dirty="0"/>
              <a:t>hmotnou stránkou </a:t>
            </a:r>
            <a:r>
              <a:rPr lang="cs-CZ" sz="2400" b="1" dirty="0" smtClean="0"/>
              <a:t>hospodářských procesů, </a:t>
            </a:r>
            <a:r>
              <a:rPr lang="cs-CZ" sz="2400" b="1" dirty="0"/>
              <a:t>kontrolní </a:t>
            </a:r>
            <a:r>
              <a:rPr lang="cs-CZ" sz="2400" b="1" dirty="0" smtClean="0"/>
              <a:t>činností </a:t>
            </a:r>
            <a:r>
              <a:rPr lang="cs-CZ" sz="2400" b="1" dirty="0"/>
              <a:t>atd</a:t>
            </a:r>
            <a:r>
              <a:rPr lang="cs-CZ" sz="2400" dirty="0"/>
              <a:t>. </a:t>
            </a:r>
            <a:endParaRPr lang="cs-CZ" sz="2400" dirty="0" smtClean="0"/>
          </a:p>
          <a:p>
            <a:pPr marL="800100" lvl="3"/>
            <a:r>
              <a:rPr lang="cs-CZ" sz="2400" dirty="0" smtClean="0"/>
              <a:t>Je </a:t>
            </a:r>
            <a:r>
              <a:rPr lang="cs-CZ" sz="2400" b="1" dirty="0" smtClean="0"/>
              <a:t>zaměřeno buď </a:t>
            </a:r>
            <a:r>
              <a:rPr lang="cs-CZ" sz="2400" b="1" dirty="0"/>
              <a:t>na výkony, nebo na </a:t>
            </a:r>
            <a:r>
              <a:rPr lang="cs-CZ" sz="2400" b="1" dirty="0" smtClean="0"/>
              <a:t>střediska, </a:t>
            </a:r>
            <a:r>
              <a:rPr lang="cs-CZ" sz="2400" b="1" dirty="0"/>
              <a:t>v poslední </a:t>
            </a:r>
            <a:r>
              <a:rPr lang="cs-CZ" sz="2400" b="1" dirty="0" smtClean="0"/>
              <a:t>době </a:t>
            </a:r>
            <a:r>
              <a:rPr lang="cs-CZ" sz="2400" b="1" dirty="0"/>
              <a:t>i na procesy</a:t>
            </a:r>
            <a:r>
              <a:rPr lang="cs-CZ" sz="2400" dirty="0"/>
              <a:t> (</a:t>
            </a:r>
            <a:r>
              <a:rPr lang="cs-CZ" sz="2400" i="1" dirty="0" err="1"/>
              <a:t>acitivity</a:t>
            </a:r>
            <a:r>
              <a:rPr lang="cs-CZ" sz="2400" i="1" dirty="0"/>
              <a:t> </a:t>
            </a:r>
            <a:r>
              <a:rPr lang="cs-CZ" sz="2400" i="1" dirty="0" err="1"/>
              <a:t>based</a:t>
            </a:r>
            <a:r>
              <a:rPr lang="cs-CZ" sz="2400" i="1" dirty="0"/>
              <a:t> </a:t>
            </a:r>
            <a:r>
              <a:rPr lang="cs-CZ" sz="2400" i="1" dirty="0" err="1"/>
              <a:t>accounting</a:t>
            </a:r>
            <a:r>
              <a:rPr lang="cs-CZ" sz="2400" dirty="0"/>
              <a:t>). </a:t>
            </a:r>
            <a:endParaRPr lang="cs-CZ" sz="2400" dirty="0" smtClean="0"/>
          </a:p>
          <a:p>
            <a:pPr marL="800100" lvl="3"/>
            <a:r>
              <a:rPr lang="cs-CZ" sz="2400" dirty="0" smtClean="0"/>
              <a:t>Tradiční </a:t>
            </a:r>
            <a:r>
              <a:rPr lang="cs-CZ" sz="2400" b="1" dirty="0"/>
              <a:t>nákladové </a:t>
            </a:r>
            <a:r>
              <a:rPr lang="cs-CZ" sz="2400" b="1" dirty="0" smtClean="0"/>
              <a:t>účetnictví postupně přerostlo </a:t>
            </a:r>
            <a:r>
              <a:rPr lang="cs-CZ" sz="2400" b="1" dirty="0"/>
              <a:t>v </a:t>
            </a:r>
            <a:r>
              <a:rPr lang="cs-CZ" sz="2400" b="1" dirty="0" smtClean="0"/>
              <a:t>účetnictví </a:t>
            </a:r>
            <a:r>
              <a:rPr lang="cs-CZ" sz="2400" b="1" dirty="0"/>
              <a:t>manažerské</a:t>
            </a:r>
            <a:r>
              <a:rPr lang="cs-CZ" sz="2400" dirty="0"/>
              <a:t>.</a:t>
            </a:r>
            <a:endParaRPr lang="cs-CZ" sz="24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1127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965200"/>
            <a:ext cx="82296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2"/>
            <a:r>
              <a:rPr lang="cs-CZ" b="1" dirty="0">
                <a:solidFill>
                  <a:srgbClr val="C00000"/>
                </a:solidFill>
              </a:rPr>
              <a:t>Manažerské účetnictví (management </a:t>
            </a:r>
            <a:r>
              <a:rPr lang="cs-CZ" b="1" dirty="0" err="1" smtClean="0">
                <a:solidFill>
                  <a:srgbClr val="C00000"/>
                </a:solidFill>
              </a:rPr>
              <a:t>accounting</a:t>
            </a:r>
            <a:r>
              <a:rPr lang="cs-CZ" b="1" dirty="0" smtClean="0">
                <a:solidFill>
                  <a:srgbClr val="C00000"/>
                </a:solidFill>
              </a:rPr>
              <a:t>):</a:t>
            </a:r>
          </a:p>
          <a:p>
            <a:pPr marL="800100" lvl="3"/>
            <a:r>
              <a:rPr lang="cs-CZ" sz="2200" dirty="0"/>
              <a:t>slouží </a:t>
            </a:r>
            <a:r>
              <a:rPr lang="cs-CZ" sz="2200" dirty="0" smtClean="0"/>
              <a:t>bezprostředně </a:t>
            </a:r>
            <a:r>
              <a:rPr lang="cs-CZ" sz="2200" dirty="0"/>
              <a:t>pro </a:t>
            </a:r>
            <a:r>
              <a:rPr lang="cs-CZ" sz="2200" b="1" dirty="0"/>
              <a:t>efektivní </a:t>
            </a:r>
            <a:r>
              <a:rPr lang="cs-CZ" sz="2200" b="1" dirty="0" smtClean="0"/>
              <a:t>řízení </a:t>
            </a:r>
            <a:r>
              <a:rPr lang="cs-CZ" sz="2200" b="1" dirty="0"/>
              <a:t>podniku a jeho vnitropodnikových </a:t>
            </a:r>
            <a:r>
              <a:rPr lang="cs-CZ" sz="2200" b="1" dirty="0" smtClean="0"/>
              <a:t>útvarů </a:t>
            </a:r>
            <a:r>
              <a:rPr lang="cs-CZ" sz="2200" dirty="0" smtClean="0"/>
              <a:t>(středisek). </a:t>
            </a:r>
          </a:p>
          <a:p>
            <a:pPr marL="800100" lvl="3"/>
            <a:r>
              <a:rPr lang="cs-CZ" sz="2200" dirty="0" smtClean="0"/>
              <a:t>Není </a:t>
            </a:r>
            <a:r>
              <a:rPr lang="cs-CZ" sz="2200" dirty="0"/>
              <a:t>regulováno žádnými </a:t>
            </a:r>
            <a:r>
              <a:rPr lang="cs-CZ" sz="2200" dirty="0" smtClean="0"/>
              <a:t>předpisy </a:t>
            </a:r>
            <a:r>
              <a:rPr lang="cs-CZ" sz="2200" dirty="0"/>
              <a:t>a je zcela fakultativní. </a:t>
            </a:r>
            <a:endParaRPr lang="cs-CZ" sz="2200" dirty="0" smtClean="0"/>
          </a:p>
          <a:p>
            <a:pPr marL="800100" lvl="3"/>
            <a:r>
              <a:rPr lang="cs-CZ" sz="2200" dirty="0" smtClean="0"/>
              <a:t>Spolu </a:t>
            </a:r>
            <a:r>
              <a:rPr lang="cs-CZ" sz="2200" dirty="0"/>
              <a:t>s </a:t>
            </a:r>
            <a:r>
              <a:rPr lang="cs-CZ" sz="2200" dirty="0" smtClean="0"/>
              <a:t>rozpočetnictvím tvoří </a:t>
            </a:r>
            <a:r>
              <a:rPr lang="cs-CZ" sz="2200" dirty="0"/>
              <a:t>tzv. </a:t>
            </a:r>
            <a:r>
              <a:rPr lang="cs-CZ" sz="2200" b="1" dirty="0"/>
              <a:t>interní </a:t>
            </a:r>
            <a:r>
              <a:rPr lang="cs-CZ" sz="2200" b="1" dirty="0" smtClean="0"/>
              <a:t>účetnictví</a:t>
            </a:r>
            <a:r>
              <a:rPr lang="cs-CZ" sz="2200" dirty="0" smtClean="0"/>
              <a:t>. </a:t>
            </a:r>
          </a:p>
          <a:p>
            <a:pPr marL="800100" lvl="3"/>
            <a:r>
              <a:rPr lang="cs-CZ" sz="2200" dirty="0" smtClean="0"/>
              <a:t>Využívá </a:t>
            </a:r>
            <a:r>
              <a:rPr lang="cs-CZ" sz="2200" b="1" dirty="0" smtClean="0"/>
              <a:t>údajů finančního </a:t>
            </a:r>
            <a:r>
              <a:rPr lang="cs-CZ" sz="2200" b="1" dirty="0"/>
              <a:t>i nákladového </a:t>
            </a:r>
            <a:r>
              <a:rPr lang="cs-CZ" sz="2200" b="1" dirty="0" smtClean="0"/>
              <a:t>účetnictví, </a:t>
            </a:r>
            <a:r>
              <a:rPr lang="cs-CZ" sz="2200" b="1" dirty="0"/>
              <a:t>kalkulací, operativní evidence, statistiky, používá statistických, matematických aj. metod a </a:t>
            </a:r>
            <a:r>
              <a:rPr lang="cs-CZ" sz="2200" b="1" dirty="0" smtClean="0"/>
              <a:t>postupů</a:t>
            </a:r>
            <a:r>
              <a:rPr lang="cs-CZ" sz="2200" dirty="0" smtClean="0"/>
              <a:t>. </a:t>
            </a:r>
          </a:p>
          <a:p>
            <a:pPr marL="800100" lvl="3"/>
            <a:r>
              <a:rPr lang="cs-CZ" sz="2200" dirty="0" smtClean="0"/>
              <a:t>Jeho předmětem </a:t>
            </a:r>
            <a:r>
              <a:rPr lang="cs-CZ" sz="2200" dirty="0"/>
              <a:t>jsou nejen </a:t>
            </a:r>
            <a:r>
              <a:rPr lang="cs-CZ" sz="2200" b="1" dirty="0"/>
              <a:t>náklady</a:t>
            </a:r>
            <a:r>
              <a:rPr lang="cs-CZ" sz="2200" dirty="0"/>
              <a:t>, ale i </a:t>
            </a:r>
            <a:r>
              <a:rPr lang="cs-CZ" sz="2200" b="1" dirty="0"/>
              <a:t>výnosy</a:t>
            </a:r>
            <a:r>
              <a:rPr lang="cs-CZ" sz="2200" dirty="0"/>
              <a:t>, </a:t>
            </a:r>
            <a:r>
              <a:rPr lang="cs-CZ" sz="2200" dirty="0" smtClean="0"/>
              <a:t>někdy </a:t>
            </a:r>
            <a:r>
              <a:rPr lang="cs-CZ" sz="2200" dirty="0"/>
              <a:t>i </a:t>
            </a:r>
            <a:r>
              <a:rPr lang="cs-CZ" sz="2200" b="1" dirty="0"/>
              <a:t>cash </a:t>
            </a:r>
            <a:r>
              <a:rPr lang="cs-CZ" sz="2200" b="1" dirty="0" err="1"/>
              <a:t>flow</a:t>
            </a:r>
            <a:r>
              <a:rPr lang="cs-CZ" sz="2200" dirty="0"/>
              <a:t>. </a:t>
            </a:r>
            <a:endParaRPr lang="cs-CZ" sz="2200" dirty="0" smtClean="0"/>
          </a:p>
          <a:p>
            <a:pPr marL="800100" lvl="3"/>
            <a:r>
              <a:rPr lang="cs-CZ" sz="2200" dirty="0" smtClean="0"/>
              <a:t>Zajišťuje </a:t>
            </a:r>
            <a:r>
              <a:rPr lang="cs-CZ" sz="2200" b="1" dirty="0"/>
              <a:t>soustavnou kontrolu </a:t>
            </a:r>
            <a:r>
              <a:rPr lang="cs-CZ" sz="2200" dirty="0" smtClean="0"/>
              <a:t>(někdy přerůstá </a:t>
            </a:r>
            <a:r>
              <a:rPr lang="cs-CZ" sz="2200" dirty="0"/>
              <a:t>v controlling) a </a:t>
            </a:r>
            <a:r>
              <a:rPr lang="cs-CZ" sz="2200" b="1" dirty="0"/>
              <a:t>poskytuje podklady pro manažerské rozhodování</a:t>
            </a:r>
            <a:r>
              <a:rPr lang="cs-CZ" sz="2200" dirty="0"/>
              <a:t>. </a:t>
            </a:r>
            <a:endParaRPr lang="cs-CZ" sz="2200" dirty="0" smtClean="0"/>
          </a:p>
          <a:p>
            <a:pPr marL="800100" lvl="3"/>
            <a:r>
              <a:rPr lang="cs-CZ" sz="2200" dirty="0" smtClean="0"/>
              <a:t>Je součástí </a:t>
            </a:r>
            <a:r>
              <a:rPr lang="cs-CZ" sz="2200" b="1" dirty="0"/>
              <a:t>manažerského </a:t>
            </a:r>
            <a:r>
              <a:rPr lang="cs-CZ" sz="2200" b="1" dirty="0" smtClean="0"/>
              <a:t>informačního </a:t>
            </a:r>
            <a:r>
              <a:rPr lang="cs-CZ" sz="2200" b="1" dirty="0"/>
              <a:t>systému</a:t>
            </a:r>
            <a:r>
              <a:rPr lang="cs-CZ" sz="2200" dirty="0"/>
              <a:t>, který sám je </a:t>
            </a:r>
            <a:r>
              <a:rPr lang="cs-CZ" sz="2200" dirty="0" smtClean="0"/>
              <a:t>součástí </a:t>
            </a:r>
            <a:r>
              <a:rPr lang="cs-CZ" sz="2200" dirty="0"/>
              <a:t>celkového </a:t>
            </a:r>
            <a:r>
              <a:rPr lang="cs-CZ" sz="2200" dirty="0" smtClean="0"/>
              <a:t>informačního </a:t>
            </a:r>
            <a:r>
              <a:rPr lang="cs-CZ" sz="2200" dirty="0"/>
              <a:t>systému podniku.</a:t>
            </a:r>
            <a:endParaRPr lang="cs-CZ" sz="22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4880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Manažersk</a:t>
            </a:r>
            <a:r>
              <a:rPr lang="cs-CZ" sz="2800" b="1" dirty="0" smtClean="0"/>
              <a:t>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235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V podnikové ekonomice hrají náklady rozhodující úlohu, neboť </a:t>
            </a:r>
            <a:r>
              <a:rPr lang="cs-CZ" dirty="0" smtClean="0"/>
              <a:t>téměř </a:t>
            </a:r>
            <a:r>
              <a:rPr lang="cs-CZ" dirty="0"/>
              <a:t>každé </a:t>
            </a:r>
            <a:r>
              <a:rPr lang="cs-CZ" b="1" dirty="0"/>
              <a:t>manažerské rozhodnutí vychází ze srovnávání </a:t>
            </a:r>
            <a:r>
              <a:rPr lang="cs-CZ" b="1" dirty="0" smtClean="0"/>
              <a:t>nákladů</a:t>
            </a:r>
            <a:r>
              <a:rPr lang="cs-CZ" dirty="0" smtClean="0"/>
              <a:t> </a:t>
            </a:r>
            <a:r>
              <a:rPr lang="cs-CZ" dirty="0"/>
              <a:t>(kolik </a:t>
            </a:r>
            <a:r>
              <a:rPr lang="cs-CZ" dirty="0" smtClean="0"/>
              <a:t>něco </a:t>
            </a:r>
            <a:r>
              <a:rPr lang="cs-CZ" dirty="0"/>
              <a:t>stojí) s </a:t>
            </a:r>
            <a:r>
              <a:rPr lang="cs-CZ" b="1" dirty="0"/>
              <a:t>výnosy</a:t>
            </a:r>
            <a:r>
              <a:rPr lang="cs-CZ" dirty="0"/>
              <a:t> (kolik z toho získáme). </a:t>
            </a:r>
            <a:endParaRPr lang="cs-CZ" dirty="0" smtClean="0"/>
          </a:p>
          <a:p>
            <a:pPr marL="342900" lvl="2"/>
            <a:r>
              <a:rPr lang="cs-CZ" dirty="0" smtClean="0"/>
              <a:t>Tak např. </a:t>
            </a:r>
            <a:r>
              <a:rPr lang="cs-CZ" b="1" dirty="0"/>
              <a:t>srovnáváme výnosy (tržby) </a:t>
            </a:r>
            <a:r>
              <a:rPr lang="cs-CZ" dirty="0"/>
              <a:t>z výroby nového výrobku s </a:t>
            </a:r>
            <a:r>
              <a:rPr lang="cs-CZ" b="1" dirty="0"/>
              <a:t>náklady na </a:t>
            </a:r>
            <a:r>
              <a:rPr lang="cs-CZ" b="1" dirty="0" smtClean="0"/>
              <a:t>zavádění </a:t>
            </a:r>
            <a:r>
              <a:rPr lang="cs-CZ" b="1" dirty="0"/>
              <a:t>jeho výroby </a:t>
            </a:r>
            <a:r>
              <a:rPr lang="cs-CZ" dirty="0"/>
              <a:t>a </a:t>
            </a:r>
            <a:r>
              <a:rPr lang="cs-CZ" b="1" dirty="0"/>
              <a:t>prodeje</a:t>
            </a:r>
            <a:r>
              <a:rPr lang="cs-CZ" dirty="0"/>
              <a:t>, nebo </a:t>
            </a:r>
            <a:r>
              <a:rPr lang="cs-CZ" b="1" dirty="0"/>
              <a:t>výnosy z investice a náklady na ni vynaložené</a:t>
            </a:r>
            <a:r>
              <a:rPr lang="cs-CZ" dirty="0"/>
              <a:t> apod. </a:t>
            </a:r>
            <a:endParaRPr lang="cs-CZ" dirty="0" smtClean="0"/>
          </a:p>
          <a:p>
            <a:pPr marL="342900" lvl="2"/>
            <a:r>
              <a:rPr lang="cs-CZ" dirty="0" smtClean="0"/>
              <a:t>Náklady</a:t>
            </a:r>
            <a:r>
              <a:rPr lang="cs-CZ" dirty="0"/>
              <a:t>, které jsou evidovány a vykazovány v </a:t>
            </a:r>
            <a:r>
              <a:rPr lang="cs-CZ" dirty="0" smtClean="0"/>
              <a:t>účetnictví </a:t>
            </a:r>
            <a:r>
              <a:rPr lang="cs-CZ" dirty="0"/>
              <a:t>a </a:t>
            </a:r>
            <a:r>
              <a:rPr lang="cs-CZ" dirty="0" smtClean="0"/>
              <a:t>účetních </a:t>
            </a:r>
            <a:r>
              <a:rPr lang="cs-CZ" dirty="0"/>
              <a:t>výkazech (viz </a:t>
            </a:r>
            <a:r>
              <a:rPr lang="cs-CZ" dirty="0" smtClean="0"/>
              <a:t>dříve </a:t>
            </a:r>
            <a:r>
              <a:rPr lang="cs-CZ" dirty="0"/>
              <a:t>výsledovka), </a:t>
            </a:r>
            <a:r>
              <a:rPr lang="cs-CZ" dirty="0" smtClean="0"/>
              <a:t>označujeme </a:t>
            </a:r>
            <a:r>
              <a:rPr lang="cs-CZ" dirty="0"/>
              <a:t>jako </a:t>
            </a:r>
            <a:r>
              <a:rPr lang="cs-CZ" b="1" dirty="0" smtClean="0"/>
              <a:t>účetní náklady</a:t>
            </a:r>
            <a:r>
              <a:rPr lang="cs-CZ" dirty="0"/>
              <a:t>. </a:t>
            </a:r>
            <a:endParaRPr lang="cs-CZ" dirty="0" smtClean="0"/>
          </a:p>
          <a:p>
            <a:pPr marL="342900" lvl="2"/>
            <a:r>
              <a:rPr lang="cs-CZ" dirty="0" smtClean="0"/>
              <a:t>Ty </a:t>
            </a:r>
            <a:r>
              <a:rPr lang="cs-CZ" dirty="0"/>
              <a:t>však pro </a:t>
            </a:r>
            <a:r>
              <a:rPr lang="cs-CZ" dirty="0" smtClean="0"/>
              <a:t>řadu </a:t>
            </a:r>
            <a:r>
              <a:rPr lang="cs-CZ" b="1" dirty="0"/>
              <a:t>manažerských rozhodování nevyhovují</a:t>
            </a:r>
            <a:r>
              <a:rPr lang="cs-CZ" dirty="0"/>
              <a:t>. </a:t>
            </a:r>
            <a:endParaRPr lang="cs-CZ" dirty="0" smtClean="0"/>
          </a:p>
          <a:p>
            <a:pPr marL="342900" lvl="2"/>
            <a:r>
              <a:rPr lang="cs-CZ" dirty="0" smtClean="0"/>
              <a:t>Vzniklo </a:t>
            </a:r>
            <a:r>
              <a:rPr lang="cs-CZ" dirty="0"/>
              <a:t>proto tzv. </a:t>
            </a:r>
            <a:r>
              <a:rPr lang="cs-CZ" b="1" dirty="0">
                <a:solidFill>
                  <a:srgbClr val="FF0000"/>
                </a:solidFill>
              </a:rPr>
              <a:t>manažerské </a:t>
            </a:r>
            <a:r>
              <a:rPr lang="cs-CZ" b="1" dirty="0" smtClean="0">
                <a:solidFill>
                  <a:srgbClr val="FF0000"/>
                </a:solidFill>
              </a:rPr>
              <a:t>pojetí nákladů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2936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Manažersk</a:t>
            </a:r>
            <a:r>
              <a:rPr lang="cs-CZ" sz="2800" b="1" dirty="0" smtClean="0"/>
              <a:t>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 smtClean="0">
                <a:solidFill>
                  <a:srgbClr val="FF0000"/>
                </a:solidFill>
              </a:rPr>
              <a:t>Manažerské pojetí </a:t>
            </a:r>
            <a:r>
              <a:rPr lang="cs-CZ" dirty="0" smtClean="0"/>
              <a:t>nákladů oproti běžnému (účetnímu) pojetí nákladů vychází z toho, že:</a:t>
            </a:r>
          </a:p>
          <a:p>
            <a:pPr marL="914400" lvl="3" indent="-457200">
              <a:buFont typeface="+mj-lt"/>
              <a:buAutoNum type="arabicPeriod"/>
            </a:pPr>
            <a:r>
              <a:rPr lang="cs-CZ" i="1" dirty="0" smtClean="0">
                <a:solidFill>
                  <a:srgbClr val="7030A0"/>
                </a:solidFill>
              </a:rPr>
              <a:t>Pracuje s ekonomickými (skutečnými, relevantními) náklady, které oproti nákladům uváděným v účetnictví zahrnuje i tzv. oportunitní (alternativní) náklady.</a:t>
            </a:r>
          </a:p>
          <a:p>
            <a:pPr marL="1371600" lvl="4" indent="-457200">
              <a:buFont typeface="Arial" panose="020B0604020202020204" pitchFamily="34" charset="0"/>
              <a:buChar char="•"/>
            </a:pPr>
            <a:r>
              <a:rPr lang="cs-CZ" dirty="0" smtClean="0"/>
              <a:t>Proto např. při rozhodování o zavedené nového výrobku musíme počítat s jeho oportunitními náklady a nikoliv jen s náklady vykalkulovanými na tento výrobek, při použití vlastního kapitálu musíme počítat s úroky z tohoto kapitálu apod.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457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Manažersk</a:t>
            </a:r>
            <a:r>
              <a:rPr lang="cs-CZ" sz="2800" b="1" dirty="0" smtClean="0"/>
              <a:t>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/>
              <a:t>Př. </a:t>
            </a:r>
            <a:r>
              <a:rPr lang="cs-CZ" dirty="0"/>
              <a:t>Pan </a:t>
            </a:r>
            <a:r>
              <a:rPr lang="cs-CZ" dirty="0" smtClean="0"/>
              <a:t>Kříž </a:t>
            </a:r>
            <a:r>
              <a:rPr lang="cs-CZ" dirty="0"/>
              <a:t>se rozhodl, že bude podnikat coby </a:t>
            </a:r>
            <a:r>
              <a:rPr lang="cs-CZ" dirty="0" smtClean="0"/>
              <a:t>řemeslník. </a:t>
            </a:r>
          </a:p>
          <a:p>
            <a:pPr marL="342900" lvl="2"/>
            <a:r>
              <a:rPr lang="cs-CZ" dirty="0" smtClean="0"/>
              <a:t>Podle různých </a:t>
            </a:r>
            <a:r>
              <a:rPr lang="cs-CZ" dirty="0"/>
              <a:t>informací zjistil, že </a:t>
            </a:r>
            <a:r>
              <a:rPr lang="cs-CZ" dirty="0" smtClean="0"/>
              <a:t>ročně může vydělat </a:t>
            </a:r>
            <a:r>
              <a:rPr lang="cs-CZ" dirty="0"/>
              <a:t>cca 500 tis. </a:t>
            </a:r>
            <a:r>
              <a:rPr lang="cs-CZ" dirty="0" smtClean="0"/>
              <a:t>Kč, </a:t>
            </a:r>
            <a:r>
              <a:rPr lang="cs-CZ" dirty="0"/>
              <a:t>výrobní aj. náklady budou 300 tis. </a:t>
            </a:r>
            <a:endParaRPr lang="cs-CZ" dirty="0" smtClean="0"/>
          </a:p>
          <a:p>
            <a:pPr marL="342900" lvl="2"/>
            <a:r>
              <a:rPr lang="cs-CZ" dirty="0" smtClean="0"/>
              <a:t>Jeho </a:t>
            </a:r>
            <a:r>
              <a:rPr lang="cs-CZ" dirty="0"/>
              <a:t>zisk </a:t>
            </a:r>
            <a:r>
              <a:rPr lang="cs-CZ" dirty="0" smtClean="0"/>
              <a:t>před zdaněním </a:t>
            </a:r>
            <a:r>
              <a:rPr lang="cs-CZ" dirty="0"/>
              <a:t>tedy bude 200 tis. </a:t>
            </a:r>
            <a:r>
              <a:rPr lang="cs-CZ" dirty="0" smtClean="0"/>
              <a:t>Kč </a:t>
            </a:r>
            <a:r>
              <a:rPr lang="cs-CZ" dirty="0"/>
              <a:t>(po </a:t>
            </a:r>
            <a:r>
              <a:rPr lang="cs-CZ" dirty="0" smtClean="0"/>
              <a:t>odečtení daně </a:t>
            </a:r>
            <a:r>
              <a:rPr lang="cs-CZ" dirty="0"/>
              <a:t>z </a:t>
            </a:r>
            <a:r>
              <a:rPr lang="cs-CZ" dirty="0" smtClean="0"/>
              <a:t>příjmů </a:t>
            </a:r>
            <a:r>
              <a:rPr lang="cs-CZ" dirty="0"/>
              <a:t>(20 %) mu zbude cca 160 tis. </a:t>
            </a:r>
            <a:r>
              <a:rPr lang="cs-CZ" dirty="0" smtClean="0"/>
              <a:t>Kč). </a:t>
            </a:r>
          </a:p>
          <a:p>
            <a:pPr marL="342900" lvl="2"/>
            <a:r>
              <a:rPr lang="cs-CZ" dirty="0" smtClean="0"/>
              <a:t>Ale </a:t>
            </a:r>
            <a:r>
              <a:rPr lang="cs-CZ" dirty="0"/>
              <a:t>pozor: do </a:t>
            </a:r>
            <a:r>
              <a:rPr lang="cs-CZ" dirty="0" smtClean="0"/>
              <a:t>zřízení </a:t>
            </a:r>
            <a:r>
              <a:rPr lang="cs-CZ" dirty="0"/>
              <a:t>firmy musí investovat 1 mil. </a:t>
            </a:r>
            <a:r>
              <a:rPr lang="cs-CZ" dirty="0" smtClean="0"/>
              <a:t>Kč (dejme </a:t>
            </a:r>
            <a:r>
              <a:rPr lang="cs-CZ" dirty="0"/>
              <a:t>tomu, že úroková míra banky je 6 %) a </a:t>
            </a:r>
            <a:r>
              <a:rPr lang="cs-CZ" dirty="0" smtClean="0"/>
              <a:t>přijde </a:t>
            </a:r>
            <a:r>
              <a:rPr lang="cs-CZ" dirty="0"/>
              <a:t>o dosavadní </a:t>
            </a:r>
            <a:r>
              <a:rPr lang="cs-CZ" dirty="0" smtClean="0"/>
              <a:t>měsíční </a:t>
            </a:r>
            <a:r>
              <a:rPr lang="cs-CZ" dirty="0"/>
              <a:t>mzdu 16 000 </a:t>
            </a:r>
            <a:r>
              <a:rPr lang="cs-CZ" dirty="0" smtClean="0"/>
              <a:t>Kč.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0536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Manažersk</a:t>
            </a:r>
            <a:r>
              <a:rPr lang="cs-CZ" sz="2800" b="1" dirty="0" smtClean="0"/>
              <a:t>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 smtClean="0"/>
              <a:t>Sestavíme rozpočty </a:t>
            </a:r>
            <a:r>
              <a:rPr lang="cs-CZ" dirty="0"/>
              <a:t>(v tis. </a:t>
            </a:r>
            <a:r>
              <a:rPr lang="cs-CZ" dirty="0" smtClean="0"/>
              <a:t>Kč):</a:t>
            </a:r>
          </a:p>
          <a:p>
            <a:pPr marL="800100" lvl="3"/>
            <a:r>
              <a:rPr lang="cs-CZ" dirty="0" smtClean="0"/>
              <a:t>Rozpočtem podle účetnictví</a:t>
            </a:r>
          </a:p>
          <a:p>
            <a:pPr marL="1257300" lvl="4"/>
            <a:r>
              <a:rPr lang="cs-CZ" dirty="0" smtClean="0"/>
              <a:t>Tržby: 		500</a:t>
            </a:r>
          </a:p>
          <a:p>
            <a:pPr marL="1257300" lvl="4"/>
            <a:r>
              <a:rPr lang="cs-CZ" dirty="0" smtClean="0"/>
              <a:t>Náklady 		300</a:t>
            </a:r>
          </a:p>
          <a:p>
            <a:pPr marL="1257300" lvl="4"/>
            <a:r>
              <a:rPr lang="cs-CZ" dirty="0" smtClean="0"/>
              <a:t>Účetní zisk 		200</a:t>
            </a:r>
          </a:p>
          <a:p>
            <a:pPr marL="1257300" lvl="4"/>
            <a:r>
              <a:rPr lang="cs-CZ" dirty="0" smtClean="0"/>
              <a:t>(zisk  po zdanění 160)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236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Manažersk</a:t>
            </a:r>
            <a:r>
              <a:rPr lang="cs-CZ" sz="2800" b="1" dirty="0" smtClean="0"/>
              <a:t>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 smtClean="0"/>
              <a:t>Sestavíme rozpočty </a:t>
            </a:r>
            <a:r>
              <a:rPr lang="cs-CZ" dirty="0"/>
              <a:t>(v tis. </a:t>
            </a:r>
            <a:r>
              <a:rPr lang="cs-CZ" dirty="0" smtClean="0"/>
              <a:t>Kč):</a:t>
            </a:r>
          </a:p>
          <a:p>
            <a:pPr marL="800100" lvl="3"/>
            <a:r>
              <a:rPr lang="cs-CZ" dirty="0" smtClean="0"/>
              <a:t>Rozpočet s oportunitními náklady:</a:t>
            </a:r>
          </a:p>
          <a:p>
            <a:pPr marL="1257300" lvl="4"/>
            <a:r>
              <a:rPr lang="cs-CZ" dirty="0" smtClean="0"/>
              <a:t>Tržby				500</a:t>
            </a:r>
          </a:p>
          <a:p>
            <a:pPr marL="1257300" lvl="4"/>
            <a:r>
              <a:rPr lang="cs-CZ" dirty="0" smtClean="0"/>
              <a:t>Náklady účetní		300</a:t>
            </a:r>
          </a:p>
          <a:p>
            <a:pPr marL="1257300" lvl="4"/>
            <a:r>
              <a:rPr lang="cs-CZ" dirty="0" smtClean="0"/>
              <a:t>Oportunitní náklady 		252</a:t>
            </a:r>
          </a:p>
          <a:p>
            <a:pPr marL="1714500" lvl="5"/>
            <a:r>
              <a:rPr lang="cs-CZ" dirty="0"/>
              <a:t>(finančního kapitálu 60, ušlá mzda 192</a:t>
            </a:r>
            <a:r>
              <a:rPr lang="cs-CZ" dirty="0" smtClean="0"/>
              <a:t>)</a:t>
            </a:r>
          </a:p>
          <a:p>
            <a:pPr marL="1257300" lvl="4"/>
            <a:r>
              <a:rPr lang="cs-CZ" dirty="0" smtClean="0"/>
              <a:t>Ekonomický zisk (ztráta)	- 52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5405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Manažersk</a:t>
            </a:r>
            <a:r>
              <a:rPr lang="cs-CZ" sz="2800" b="1" dirty="0" smtClean="0"/>
              <a:t>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Manažerské pojetí nákladů oproti běžnému (účetnímu) pojetí nákladů vychází z toho, že</a:t>
            </a:r>
            <a:r>
              <a:rPr lang="cs-CZ" dirty="0" smtClean="0"/>
              <a:t>:</a:t>
            </a:r>
          </a:p>
          <a:p>
            <a:pPr marL="800100" lvl="3"/>
            <a:r>
              <a:rPr lang="cs-CZ" dirty="0" smtClean="0">
                <a:solidFill>
                  <a:srgbClr val="7030A0"/>
                </a:solidFill>
              </a:rPr>
              <a:t>2. Při každém rozhodování bere v úvahu přírůstkové náklady, tedy ty náklady, které jsou tímto rozhodováním ovlivněny.</a:t>
            </a:r>
          </a:p>
          <a:p>
            <a:pPr marL="1257300" lvl="4"/>
            <a:r>
              <a:rPr lang="cs-CZ" dirty="0" smtClean="0"/>
              <a:t>Zbývající náklady považuje za irelevantní tomuto rozhodnutí a nazývá je utopené náklady (</a:t>
            </a:r>
            <a:r>
              <a:rPr lang="cs-CZ" dirty="0" err="1" smtClean="0"/>
              <a:t>sunk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smtClean="0"/>
              <a:t>).</a:t>
            </a:r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5079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Manažersk</a:t>
            </a:r>
            <a:r>
              <a:rPr lang="cs-CZ" sz="2800" b="1" dirty="0" smtClean="0"/>
              <a:t>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Př. Máme </a:t>
            </a:r>
            <a:r>
              <a:rPr lang="cs-CZ" dirty="0" smtClean="0"/>
              <a:t>volnou kapacitu dílny</a:t>
            </a:r>
            <a:r>
              <a:rPr lang="cs-CZ" dirty="0"/>
              <a:t>, jejíž výrobní náklady na 1 </a:t>
            </a:r>
            <a:r>
              <a:rPr lang="cs-CZ" dirty="0" smtClean="0"/>
              <a:t>strojovou hodinu jsou 25 Kč </a:t>
            </a:r>
            <a:r>
              <a:rPr lang="cs-CZ" dirty="0"/>
              <a:t>a režijní náklady 30 </a:t>
            </a:r>
            <a:r>
              <a:rPr lang="cs-CZ" dirty="0" smtClean="0"/>
              <a:t>Kč, </a:t>
            </a:r>
            <a:r>
              <a:rPr lang="cs-CZ" dirty="0"/>
              <a:t>celkem tedy 55 </a:t>
            </a:r>
            <a:r>
              <a:rPr lang="cs-CZ" dirty="0" smtClean="0"/>
              <a:t>Kč/h</a:t>
            </a:r>
            <a:r>
              <a:rPr lang="cs-CZ" dirty="0"/>
              <a:t>. </a:t>
            </a:r>
            <a:endParaRPr lang="cs-CZ" dirty="0" smtClean="0"/>
          </a:p>
          <a:p>
            <a:pPr marL="342900" lvl="2"/>
            <a:r>
              <a:rPr lang="cs-CZ" dirty="0" smtClean="0"/>
              <a:t>Máme </a:t>
            </a:r>
            <a:r>
              <a:rPr lang="cs-CZ" dirty="0"/>
              <a:t>možnost </a:t>
            </a:r>
            <a:r>
              <a:rPr lang="cs-CZ" dirty="0" smtClean="0"/>
              <a:t>volnou kapacitu prodat</a:t>
            </a:r>
            <a:r>
              <a:rPr lang="cs-CZ" dirty="0"/>
              <a:t>, a to 1 </a:t>
            </a:r>
            <a:r>
              <a:rPr lang="cs-CZ" dirty="0" smtClean="0"/>
              <a:t>hodinu za </a:t>
            </a:r>
            <a:r>
              <a:rPr lang="cs-CZ" dirty="0"/>
              <a:t>40 </a:t>
            </a:r>
            <a:r>
              <a:rPr lang="cs-CZ" dirty="0" smtClean="0"/>
              <a:t>Kč. </a:t>
            </a:r>
          </a:p>
          <a:p>
            <a:pPr marL="342900" lvl="2"/>
            <a:r>
              <a:rPr lang="cs-CZ" dirty="0" smtClean="0"/>
              <a:t>Není </a:t>
            </a:r>
            <a:r>
              <a:rPr lang="cs-CZ" dirty="0"/>
              <a:t>to ztrátová akce? </a:t>
            </a:r>
            <a:endParaRPr lang="cs-CZ" dirty="0" smtClean="0"/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6761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dirty="0"/>
              <a:t>Ekonomická teorie definuje náklady podniku jako </a:t>
            </a:r>
            <a:r>
              <a:rPr lang="cs-CZ" b="1" i="1" dirty="0"/>
              <a:t>peněžní oceněnou spotřebu výrobních faktorů včetně veřejných výdajů, která je vyvolána tvorbou podnikových výnosů</a:t>
            </a:r>
            <a:r>
              <a:rPr lang="cs-CZ" dirty="0"/>
              <a:t>.</a:t>
            </a:r>
          </a:p>
          <a:p>
            <a:pPr algn="l"/>
            <a:r>
              <a:rPr lang="cs-CZ" dirty="0"/>
              <a:t>Účetní pojetí nákladů tuto obecnou definici zhruba odráží: </a:t>
            </a:r>
            <a:r>
              <a:rPr lang="cs-CZ" b="1" i="1" dirty="0"/>
              <a:t>účetní náklady – to je spotřeba hodnot (snížení hodnot) v daném období zachycená ve finančním účetnictví</a:t>
            </a:r>
            <a:r>
              <a:rPr lang="cs-CZ" dirty="0"/>
              <a:t>.</a:t>
            </a:r>
            <a:endParaRPr lang="cs-CZ" sz="28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6178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Manažersk</a:t>
            </a:r>
            <a:r>
              <a:rPr lang="cs-CZ" sz="2800" b="1" dirty="0" smtClean="0"/>
              <a:t>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 smtClean="0"/>
              <a:t>Není </a:t>
            </a:r>
            <a:r>
              <a:rPr lang="cs-CZ" dirty="0"/>
              <a:t>to ztrátová akce? </a:t>
            </a:r>
            <a:endParaRPr lang="cs-CZ" dirty="0" smtClean="0"/>
          </a:p>
          <a:p>
            <a:pPr marL="342900" lvl="2"/>
            <a:r>
              <a:rPr lang="cs-CZ" dirty="0" smtClean="0"/>
              <a:t>Z </a:t>
            </a:r>
            <a:r>
              <a:rPr lang="cs-CZ" dirty="0"/>
              <a:t>hlediska u nás </a:t>
            </a:r>
            <a:r>
              <a:rPr lang="cs-CZ" dirty="0" smtClean="0"/>
              <a:t>všeobecně uplatňovaného kalkulačního přístupu </a:t>
            </a:r>
            <a:r>
              <a:rPr lang="cs-CZ" dirty="0"/>
              <a:t>se prodej kapacity jeví jako </a:t>
            </a:r>
            <a:r>
              <a:rPr lang="cs-CZ" b="1" dirty="0"/>
              <a:t>ztrátový</a:t>
            </a:r>
            <a:r>
              <a:rPr lang="cs-CZ" dirty="0"/>
              <a:t>; z hlediska koncepce </a:t>
            </a:r>
            <a:r>
              <a:rPr lang="cs-CZ" dirty="0" smtClean="0"/>
              <a:t>přírůstkových nákladů </a:t>
            </a:r>
            <a:r>
              <a:rPr lang="cs-CZ" dirty="0"/>
              <a:t>je však prodej </a:t>
            </a:r>
            <a:r>
              <a:rPr lang="cs-CZ" b="1" dirty="0"/>
              <a:t>výhodný</a:t>
            </a:r>
            <a:r>
              <a:rPr lang="cs-CZ" dirty="0"/>
              <a:t>, neboť relevantními náklady </a:t>
            </a:r>
            <a:r>
              <a:rPr lang="cs-CZ" dirty="0" smtClean="0"/>
              <a:t>jsou pouze přímé </a:t>
            </a:r>
            <a:r>
              <a:rPr lang="cs-CZ" dirty="0"/>
              <a:t>výrobní náklady (250 </a:t>
            </a:r>
            <a:r>
              <a:rPr lang="cs-CZ" dirty="0" smtClean="0"/>
              <a:t>Kč), </a:t>
            </a:r>
            <a:r>
              <a:rPr lang="cs-CZ" dirty="0"/>
              <a:t>které </a:t>
            </a:r>
            <a:r>
              <a:rPr lang="cs-CZ" dirty="0" smtClean="0"/>
              <a:t>jsou rozhodnutím </a:t>
            </a:r>
            <a:r>
              <a:rPr lang="cs-CZ" dirty="0"/>
              <a:t>vyvolány, zatímco režijní náklady (pokud jsou celé fixní) budou vznikat, i když </a:t>
            </a:r>
            <a:r>
              <a:rPr lang="cs-CZ" dirty="0" smtClean="0"/>
              <a:t>vůbec vyrábět </a:t>
            </a:r>
            <a:r>
              <a:rPr lang="cs-CZ" dirty="0"/>
              <a:t>nebudeme.</a:t>
            </a:r>
            <a:endParaRPr lang="cs-CZ" dirty="0" smtClean="0"/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2386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Manažersk</a:t>
            </a:r>
            <a:r>
              <a:rPr lang="cs-CZ" sz="2800" b="1" dirty="0" smtClean="0"/>
              <a:t>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Manažerské pojetí nákladů oproti běžnému (účetnímu) pojetí nákladů vychází z toho, že</a:t>
            </a:r>
            <a:r>
              <a:rPr lang="cs-CZ" dirty="0" smtClean="0"/>
              <a:t>:</a:t>
            </a:r>
          </a:p>
          <a:p>
            <a:pPr marL="800100" lvl="3"/>
            <a:r>
              <a:rPr lang="cs-CZ" dirty="0">
                <a:solidFill>
                  <a:srgbClr val="7030A0"/>
                </a:solidFill>
              </a:rPr>
              <a:t>3. Rozlišuje krátkodobý a dlouhodobý pohled na náklady a jejich vývoj. </a:t>
            </a:r>
            <a:endParaRPr lang="cs-CZ" dirty="0" smtClean="0">
              <a:solidFill>
                <a:srgbClr val="7030A0"/>
              </a:solidFill>
            </a:endParaRPr>
          </a:p>
          <a:p>
            <a:pPr marL="1257300" lvl="4"/>
            <a:r>
              <a:rPr lang="cs-CZ" dirty="0" smtClean="0"/>
              <a:t>V </a:t>
            </a:r>
            <a:r>
              <a:rPr lang="cs-CZ" dirty="0"/>
              <a:t>krátkodobém pohledu jsou </a:t>
            </a:r>
            <a:r>
              <a:rPr lang="cs-CZ" dirty="0" smtClean="0"/>
              <a:t>některé </a:t>
            </a:r>
            <a:r>
              <a:rPr lang="cs-CZ" dirty="0"/>
              <a:t>výrobní </a:t>
            </a:r>
            <a:r>
              <a:rPr lang="cs-CZ" dirty="0" smtClean="0"/>
              <a:t>činitele </a:t>
            </a:r>
            <a:r>
              <a:rPr lang="cs-CZ" dirty="0"/>
              <a:t>(vstupy) podniku </a:t>
            </a:r>
            <a:r>
              <a:rPr lang="cs-CZ" dirty="0" smtClean="0"/>
              <a:t>neměnné, </a:t>
            </a:r>
            <a:r>
              <a:rPr lang="cs-CZ" dirty="0"/>
              <a:t>fixní </a:t>
            </a:r>
            <a:r>
              <a:rPr lang="cs-CZ" dirty="0" smtClean="0"/>
              <a:t>(např. počet strojů </a:t>
            </a:r>
            <a:r>
              <a:rPr lang="cs-CZ" dirty="0"/>
              <a:t>a výrobního </a:t>
            </a:r>
            <a:r>
              <a:rPr lang="cs-CZ" dirty="0" smtClean="0"/>
              <a:t>zařízení, počet řídících pracovníků), některé </a:t>
            </a:r>
            <a:r>
              <a:rPr lang="cs-CZ" dirty="0"/>
              <a:t>jsou </a:t>
            </a:r>
            <a:r>
              <a:rPr lang="cs-CZ" dirty="0" smtClean="0"/>
              <a:t>proměnné, </a:t>
            </a:r>
            <a:r>
              <a:rPr lang="cs-CZ" dirty="0"/>
              <a:t>variabilní a </a:t>
            </a:r>
            <a:r>
              <a:rPr lang="cs-CZ" dirty="0" smtClean="0"/>
              <a:t>mění </a:t>
            </a:r>
            <a:r>
              <a:rPr lang="cs-CZ" dirty="0"/>
              <a:t>se s objemem </a:t>
            </a:r>
            <a:r>
              <a:rPr lang="cs-CZ" dirty="0" smtClean="0"/>
              <a:t>vyráběné </a:t>
            </a:r>
            <a:r>
              <a:rPr lang="cs-CZ" dirty="0"/>
              <a:t>produkce </a:t>
            </a:r>
            <a:r>
              <a:rPr lang="cs-CZ" dirty="0" smtClean="0"/>
              <a:t>(např. </a:t>
            </a:r>
            <a:r>
              <a:rPr lang="cs-CZ" dirty="0"/>
              <a:t>množství </a:t>
            </a:r>
            <a:r>
              <a:rPr lang="cs-CZ" dirty="0" smtClean="0"/>
              <a:t>spotřebovaných </a:t>
            </a:r>
            <a:r>
              <a:rPr lang="cs-CZ" dirty="0"/>
              <a:t>surovin, práce). </a:t>
            </a:r>
            <a:endParaRPr lang="cs-CZ" dirty="0" smtClean="0"/>
          </a:p>
          <a:p>
            <a:pPr marL="1257300" lvl="4"/>
            <a:r>
              <a:rPr lang="cs-CZ" dirty="0"/>
              <a:t>To se odráží v nákladech, které – jak jsme ukázali </a:t>
            </a:r>
            <a:r>
              <a:rPr lang="cs-CZ" dirty="0" smtClean="0"/>
              <a:t>dříve </a:t>
            </a:r>
            <a:r>
              <a:rPr lang="cs-CZ" dirty="0"/>
              <a:t>– jsou </a:t>
            </a:r>
            <a:r>
              <a:rPr lang="cs-CZ" dirty="0" smtClean="0"/>
              <a:t>peněžním vyjádřením spotřeby těchto </a:t>
            </a:r>
            <a:r>
              <a:rPr lang="cs-CZ" dirty="0"/>
              <a:t>výrobních </a:t>
            </a:r>
            <a:r>
              <a:rPr lang="cs-CZ" dirty="0" smtClean="0"/>
              <a:t>činitelů: fixní </a:t>
            </a:r>
            <a:r>
              <a:rPr lang="cs-CZ" dirty="0"/>
              <a:t>č</a:t>
            </a:r>
            <a:r>
              <a:rPr lang="cs-CZ" dirty="0" smtClean="0"/>
              <a:t>initele vyvolávají vznik </a:t>
            </a:r>
            <a:r>
              <a:rPr lang="cs-CZ" dirty="0"/>
              <a:t>fixních </a:t>
            </a:r>
            <a:r>
              <a:rPr lang="cs-CZ" dirty="0" smtClean="0"/>
              <a:t>nákladů, proměnné činitele </a:t>
            </a:r>
            <a:r>
              <a:rPr lang="cs-CZ" dirty="0"/>
              <a:t>vznik variabilních </a:t>
            </a:r>
            <a:r>
              <a:rPr lang="cs-CZ" dirty="0" smtClean="0"/>
              <a:t>(proměnných) nákladů.</a:t>
            </a:r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0122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Manažersk</a:t>
            </a:r>
            <a:r>
              <a:rPr lang="cs-CZ" sz="2800" b="1" dirty="0" smtClean="0"/>
              <a:t>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/>
              <a:t>V dlouhodobém pohledu </a:t>
            </a:r>
            <a:r>
              <a:rPr lang="cs-CZ" dirty="0"/>
              <a:t>jsou veškeré výrobní </a:t>
            </a:r>
            <a:r>
              <a:rPr lang="cs-CZ" dirty="0" smtClean="0"/>
              <a:t>činitele </a:t>
            </a:r>
            <a:r>
              <a:rPr lang="cs-CZ" b="1" dirty="0" smtClean="0"/>
              <a:t>proměnné</a:t>
            </a:r>
            <a:r>
              <a:rPr lang="cs-CZ" dirty="0" smtClean="0"/>
              <a:t> (manažeři </a:t>
            </a:r>
            <a:r>
              <a:rPr lang="cs-CZ" dirty="0"/>
              <a:t>rozhodují o velikosti a </a:t>
            </a:r>
            <a:r>
              <a:rPr lang="cs-CZ" dirty="0" smtClean="0"/>
              <a:t>počtu strojů </a:t>
            </a:r>
            <a:r>
              <a:rPr lang="cs-CZ" dirty="0"/>
              <a:t>a výrobního </a:t>
            </a:r>
            <a:r>
              <a:rPr lang="cs-CZ" dirty="0" smtClean="0"/>
              <a:t>zařízení), </a:t>
            </a:r>
            <a:r>
              <a:rPr lang="cs-CZ" dirty="0"/>
              <a:t>a tudíž </a:t>
            </a:r>
            <a:r>
              <a:rPr lang="cs-CZ" b="1" dirty="0" smtClean="0"/>
              <a:t>neexistují</a:t>
            </a:r>
            <a:r>
              <a:rPr lang="cs-CZ" dirty="0" smtClean="0"/>
              <a:t> </a:t>
            </a:r>
            <a:r>
              <a:rPr lang="cs-CZ" b="1" dirty="0" smtClean="0"/>
              <a:t>žádné fixní náklady</a:t>
            </a:r>
            <a:r>
              <a:rPr lang="cs-CZ" dirty="0" smtClean="0"/>
              <a:t>. </a:t>
            </a:r>
          </a:p>
          <a:p>
            <a:pPr marL="342900" lvl="2"/>
            <a:r>
              <a:rPr lang="cs-CZ" dirty="0" smtClean="0"/>
              <a:t>Chování </a:t>
            </a:r>
            <a:r>
              <a:rPr lang="cs-CZ" dirty="0"/>
              <a:t>(vývoj) </a:t>
            </a:r>
            <a:r>
              <a:rPr lang="cs-CZ" dirty="0" smtClean="0"/>
              <a:t>nákladů </a:t>
            </a:r>
            <a:r>
              <a:rPr lang="cs-CZ" dirty="0"/>
              <a:t>zachycují </a:t>
            </a:r>
            <a:r>
              <a:rPr lang="cs-CZ" b="1" dirty="0"/>
              <a:t>nákladové funkce</a:t>
            </a:r>
            <a:r>
              <a:rPr lang="cs-CZ" dirty="0"/>
              <a:t>, které jsou </a:t>
            </a:r>
            <a:r>
              <a:rPr lang="cs-CZ" dirty="0" smtClean="0"/>
              <a:t>rovněž </a:t>
            </a:r>
            <a:r>
              <a:rPr lang="cs-CZ" b="1" dirty="0"/>
              <a:t>krátkodobé a dlouhodobé</a:t>
            </a:r>
            <a:r>
              <a:rPr lang="cs-CZ" dirty="0"/>
              <a:t>. </a:t>
            </a:r>
            <a:endParaRPr lang="cs-CZ" dirty="0" smtClean="0"/>
          </a:p>
          <a:p>
            <a:pPr marL="342900" lvl="2"/>
            <a:r>
              <a:rPr lang="cs-CZ" dirty="0" smtClean="0"/>
              <a:t>Krátkodobých </a:t>
            </a:r>
            <a:r>
              <a:rPr lang="cs-CZ" dirty="0"/>
              <a:t>nákladových funkcí </a:t>
            </a:r>
            <a:r>
              <a:rPr lang="cs-CZ" b="1" dirty="0"/>
              <a:t>používají</a:t>
            </a:r>
            <a:r>
              <a:rPr lang="cs-CZ" dirty="0"/>
              <a:t> </a:t>
            </a:r>
            <a:r>
              <a:rPr lang="cs-CZ" b="1" dirty="0" smtClean="0"/>
              <a:t>manažeři</a:t>
            </a:r>
            <a:r>
              <a:rPr lang="cs-CZ" dirty="0" smtClean="0"/>
              <a:t> </a:t>
            </a:r>
            <a:r>
              <a:rPr lang="cs-CZ" dirty="0"/>
              <a:t>v </a:t>
            </a:r>
            <a:r>
              <a:rPr lang="cs-CZ" b="1" dirty="0" smtClean="0"/>
              <a:t>běžném</a:t>
            </a:r>
            <a:r>
              <a:rPr lang="cs-CZ" dirty="0" smtClean="0"/>
              <a:t>, </a:t>
            </a:r>
            <a:r>
              <a:rPr lang="cs-CZ" b="1" dirty="0"/>
              <a:t>operativním</a:t>
            </a:r>
            <a:r>
              <a:rPr lang="cs-CZ" dirty="0"/>
              <a:t> </a:t>
            </a:r>
            <a:r>
              <a:rPr lang="cs-CZ" b="1" dirty="0" smtClean="0"/>
              <a:t>řízení</a:t>
            </a:r>
            <a:r>
              <a:rPr lang="cs-CZ" dirty="0" smtClean="0"/>
              <a:t>, </a:t>
            </a:r>
            <a:r>
              <a:rPr lang="cs-CZ" b="1" dirty="0"/>
              <a:t>dlouhodobých</a:t>
            </a:r>
            <a:r>
              <a:rPr lang="cs-CZ" dirty="0"/>
              <a:t> </a:t>
            </a:r>
            <a:r>
              <a:rPr lang="cs-CZ" b="1" dirty="0"/>
              <a:t>nákladových</a:t>
            </a:r>
            <a:r>
              <a:rPr lang="cs-CZ" dirty="0"/>
              <a:t> </a:t>
            </a:r>
            <a:r>
              <a:rPr lang="cs-CZ" b="1" dirty="0"/>
              <a:t>funkcí v dlouhodobém nebo strategickém plánování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6949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1"/>
            <a:ext cx="8229600" cy="5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2"/>
            <a:r>
              <a:rPr lang="cs-CZ" dirty="0" smtClean="0"/>
              <a:t>V závislosti na změnách objemu výroby se mění část celkových nákladů – </a:t>
            </a:r>
            <a:r>
              <a:rPr lang="cs-CZ" b="1" dirty="0" smtClean="0"/>
              <a:t>nazýváme je náklady variabilní</a:t>
            </a:r>
            <a:r>
              <a:rPr lang="cs-CZ" dirty="0" smtClean="0"/>
              <a:t>.</a:t>
            </a:r>
          </a:p>
          <a:p>
            <a:pPr marL="342900" lvl="2"/>
            <a:r>
              <a:rPr lang="cs-CZ" dirty="0" smtClean="0"/>
              <a:t>Ty se mohou vyvíjet buď stejně rychle jako objem výroby - pak jde o proporcionální náklady, rychleji než objem výroby – pak jde o </a:t>
            </a:r>
            <a:r>
              <a:rPr lang="cs-CZ" dirty="0" err="1" smtClean="0"/>
              <a:t>nadproporcionální</a:t>
            </a:r>
            <a:r>
              <a:rPr lang="cs-CZ" dirty="0" smtClean="0"/>
              <a:t> (progresivní) náklady, nebo pomaleji než objem výroby a pak jde o </a:t>
            </a:r>
            <a:r>
              <a:rPr lang="cs-CZ" dirty="0" err="1" smtClean="0"/>
              <a:t>podproporcionální</a:t>
            </a:r>
            <a:r>
              <a:rPr lang="cs-CZ" dirty="0" smtClean="0"/>
              <a:t> (degresivní) náklady.</a:t>
            </a:r>
          </a:p>
          <a:p>
            <a:pPr marL="342900" lvl="2"/>
            <a:r>
              <a:rPr lang="cs-CZ" dirty="0" smtClean="0"/>
              <a:t>Zjistíme-li v praxi, že se náklady vyvíjejí </a:t>
            </a:r>
            <a:r>
              <a:rPr lang="cs-CZ" dirty="0" err="1" smtClean="0"/>
              <a:t>nadproporcionálně</a:t>
            </a:r>
            <a:r>
              <a:rPr lang="cs-CZ" dirty="0" smtClean="0"/>
              <a:t>, musíme udělat taková opatření, abychom tento nepříznivý vývoj změnil.</a:t>
            </a:r>
          </a:p>
          <a:p>
            <a:pPr marL="342900" lvl="2"/>
            <a:r>
              <a:rPr lang="cs-CZ" b="1" dirty="0" smtClean="0"/>
              <a:t>Do variabilních nákladů patří jednicové  náklady a část nákladů režijních.</a:t>
            </a:r>
          </a:p>
          <a:p>
            <a:pPr marL="342900" lvl="2"/>
            <a:r>
              <a:rPr lang="cs-CZ" b="1" dirty="0" smtClean="0"/>
              <a:t>Při  manažerských výpočtech obvykle předpokládáme, že náklady vyvíjejí lineárně </a:t>
            </a:r>
            <a:r>
              <a:rPr lang="cs-CZ" dirty="0" smtClean="0"/>
              <a:t>(proporcionálně).</a:t>
            </a:r>
          </a:p>
          <a:p>
            <a:pPr marL="342900" lvl="2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8362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/>
              <a:t>Druhá </a:t>
            </a:r>
            <a:r>
              <a:rPr lang="cs-CZ" b="1" dirty="0" smtClean="0"/>
              <a:t>část nákladů </a:t>
            </a:r>
            <a:r>
              <a:rPr lang="cs-CZ" dirty="0"/>
              <a:t>je na </a:t>
            </a:r>
            <a:r>
              <a:rPr lang="cs-CZ" dirty="0" smtClean="0"/>
              <a:t>změnách </a:t>
            </a:r>
            <a:r>
              <a:rPr lang="cs-CZ" dirty="0"/>
              <a:t>objemu výroby nezávislá, </a:t>
            </a:r>
            <a:r>
              <a:rPr lang="cs-CZ" dirty="0" smtClean="0"/>
              <a:t>nemění </a:t>
            </a:r>
            <a:r>
              <a:rPr lang="cs-CZ" dirty="0"/>
              <a:t>se; nazýváme ji </a:t>
            </a:r>
            <a:r>
              <a:rPr lang="cs-CZ" b="1" dirty="0"/>
              <a:t>fixní</a:t>
            </a:r>
            <a:r>
              <a:rPr lang="cs-CZ" dirty="0"/>
              <a:t> (pevné, </a:t>
            </a:r>
            <a:r>
              <a:rPr lang="cs-CZ" dirty="0" smtClean="0"/>
              <a:t>neměnné) </a:t>
            </a:r>
            <a:r>
              <a:rPr lang="cs-CZ" dirty="0"/>
              <a:t>náklady. </a:t>
            </a:r>
            <a:endParaRPr lang="cs-CZ" dirty="0" smtClean="0"/>
          </a:p>
          <a:p>
            <a:pPr marL="342900" lvl="2"/>
            <a:r>
              <a:rPr lang="cs-CZ" dirty="0" smtClean="0"/>
              <a:t>Tyto </a:t>
            </a:r>
            <a:r>
              <a:rPr lang="cs-CZ" dirty="0"/>
              <a:t>náklady jsou vyvolány nutností </a:t>
            </a:r>
            <a:r>
              <a:rPr lang="cs-CZ" b="1" dirty="0" smtClean="0"/>
              <a:t>zabezpečit </a:t>
            </a:r>
            <a:r>
              <a:rPr lang="cs-CZ" b="1" dirty="0"/>
              <a:t>chod (provozní pohotovost, výrobní kapacitu) podniku jako </a:t>
            </a:r>
            <a:r>
              <a:rPr lang="cs-CZ" b="1" dirty="0" smtClean="0"/>
              <a:t>celku</a:t>
            </a:r>
            <a:r>
              <a:rPr lang="cs-CZ" dirty="0" smtClean="0"/>
              <a:t>. </a:t>
            </a:r>
          </a:p>
          <a:p>
            <a:pPr marL="342900" lvl="2"/>
            <a:r>
              <a:rPr lang="cs-CZ" dirty="0" smtClean="0"/>
              <a:t>Někdy </a:t>
            </a:r>
            <a:r>
              <a:rPr lang="cs-CZ" dirty="0"/>
              <a:t>jsou nazývány </a:t>
            </a:r>
            <a:r>
              <a:rPr lang="cs-CZ" b="1" dirty="0"/>
              <a:t>náklady provozní </a:t>
            </a:r>
            <a:r>
              <a:rPr lang="cs-CZ" b="1" dirty="0" smtClean="0"/>
              <a:t>připravenosti, </a:t>
            </a:r>
            <a:r>
              <a:rPr lang="cs-CZ" b="1" dirty="0"/>
              <a:t>pohotovostní nebo kapacitní</a:t>
            </a:r>
            <a:r>
              <a:rPr lang="cs-CZ" dirty="0"/>
              <a:t>. </a:t>
            </a:r>
            <a:endParaRPr lang="cs-CZ" dirty="0" smtClean="0"/>
          </a:p>
          <a:p>
            <a:pPr marL="342900" lvl="2"/>
            <a:r>
              <a:rPr lang="cs-CZ" dirty="0" smtClean="0"/>
              <a:t>Jejich neměnnost </a:t>
            </a:r>
            <a:r>
              <a:rPr lang="cs-CZ" dirty="0"/>
              <a:t>je však </a:t>
            </a:r>
            <a:r>
              <a:rPr lang="cs-CZ" dirty="0" smtClean="0"/>
              <a:t>relativní–i fixní </a:t>
            </a:r>
            <a:r>
              <a:rPr lang="cs-CZ" dirty="0"/>
              <a:t>náklady se </a:t>
            </a:r>
            <a:r>
              <a:rPr lang="cs-CZ" dirty="0" smtClean="0"/>
              <a:t>mění např. při změnách </a:t>
            </a:r>
            <a:r>
              <a:rPr lang="cs-CZ" dirty="0"/>
              <a:t>výrobní kapacity nebo </a:t>
            </a:r>
            <a:r>
              <a:rPr lang="cs-CZ" dirty="0" smtClean="0"/>
              <a:t>při </a:t>
            </a:r>
            <a:r>
              <a:rPr lang="cs-CZ" dirty="0"/>
              <a:t>rozsáhlé </a:t>
            </a:r>
            <a:r>
              <a:rPr lang="cs-CZ" dirty="0" smtClean="0"/>
              <a:t>změně </a:t>
            </a:r>
            <a:r>
              <a:rPr lang="cs-CZ" dirty="0"/>
              <a:t>výrobního programu; </a:t>
            </a:r>
            <a:r>
              <a:rPr lang="cs-CZ" dirty="0" smtClean="0"/>
              <a:t>nemění </a:t>
            </a:r>
            <a:r>
              <a:rPr lang="cs-CZ" dirty="0"/>
              <a:t>se však plynule, ale najednou, skokem. </a:t>
            </a:r>
            <a:endParaRPr lang="cs-CZ" dirty="0" smtClean="0"/>
          </a:p>
          <a:p>
            <a:pPr marL="342900" lvl="2"/>
            <a:r>
              <a:rPr lang="cs-CZ" b="1" dirty="0" smtClean="0"/>
              <a:t>Dělení nákladů </a:t>
            </a:r>
            <a:r>
              <a:rPr lang="cs-CZ" b="1" dirty="0"/>
              <a:t>na fixní a variabilní má proto své </a:t>
            </a:r>
            <a:r>
              <a:rPr lang="cs-CZ" b="1" dirty="0" smtClean="0"/>
              <a:t>opodstatnění </a:t>
            </a:r>
            <a:r>
              <a:rPr lang="cs-CZ" b="1" dirty="0"/>
              <a:t>pouze v krátkém období, neboť v delším </a:t>
            </a:r>
            <a:r>
              <a:rPr lang="cs-CZ" b="1" dirty="0" smtClean="0"/>
              <a:t>časovém </a:t>
            </a:r>
            <a:r>
              <a:rPr lang="cs-CZ" b="1" dirty="0"/>
              <a:t>období se </a:t>
            </a:r>
            <a:r>
              <a:rPr lang="cs-CZ" b="1" dirty="0" smtClean="0"/>
              <a:t>mění </a:t>
            </a:r>
            <a:r>
              <a:rPr lang="cs-CZ" b="1" dirty="0"/>
              <a:t>i náklady fixní.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5473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Do </a:t>
            </a:r>
            <a:r>
              <a:rPr lang="cs-CZ" b="1" dirty="0"/>
              <a:t>fixních</a:t>
            </a:r>
            <a:r>
              <a:rPr lang="cs-CZ" dirty="0"/>
              <a:t> </a:t>
            </a:r>
            <a:r>
              <a:rPr lang="cs-CZ" b="1" dirty="0" smtClean="0"/>
              <a:t>nákladů</a:t>
            </a:r>
            <a:r>
              <a:rPr lang="cs-CZ" dirty="0" smtClean="0"/>
              <a:t> patří </a:t>
            </a:r>
            <a:r>
              <a:rPr lang="cs-CZ" b="1" dirty="0"/>
              <a:t>velká </a:t>
            </a:r>
            <a:r>
              <a:rPr lang="cs-CZ" b="1" dirty="0" smtClean="0"/>
              <a:t>část </a:t>
            </a:r>
            <a:r>
              <a:rPr lang="cs-CZ" b="1" dirty="0"/>
              <a:t>režií, </a:t>
            </a:r>
            <a:r>
              <a:rPr lang="cs-CZ" b="1" dirty="0" smtClean="0"/>
              <a:t>např. </a:t>
            </a:r>
            <a:r>
              <a:rPr lang="cs-CZ" b="1" dirty="0"/>
              <a:t>odpisy, mzdy správních a </a:t>
            </a:r>
            <a:r>
              <a:rPr lang="cs-CZ" b="1" dirty="0" smtClean="0"/>
              <a:t>technickohospodářských pracovníků, </a:t>
            </a:r>
            <a:r>
              <a:rPr lang="cs-CZ" b="1" dirty="0"/>
              <a:t>nájemné, </a:t>
            </a:r>
            <a:r>
              <a:rPr lang="cs-CZ" b="1" dirty="0" smtClean="0"/>
              <a:t>pojištění, </a:t>
            </a:r>
            <a:r>
              <a:rPr lang="cs-CZ" b="1" dirty="0"/>
              <a:t>úroky z </a:t>
            </a:r>
            <a:r>
              <a:rPr lang="cs-CZ" b="1" dirty="0" smtClean="0"/>
              <a:t>půjček, </a:t>
            </a:r>
            <a:r>
              <a:rPr lang="cs-CZ" b="1" dirty="0"/>
              <a:t>leasingové poplatky, náklady na </a:t>
            </a:r>
            <a:r>
              <a:rPr lang="cs-CZ" b="1" dirty="0" smtClean="0"/>
              <a:t>počítačové </a:t>
            </a:r>
            <a:r>
              <a:rPr lang="cs-CZ" b="1" dirty="0"/>
              <a:t>vybavení, náklady na školení a </a:t>
            </a:r>
            <a:r>
              <a:rPr lang="cs-CZ" b="1" dirty="0" smtClean="0"/>
              <a:t>vzdělávání pracovníků, bezpečnostní </a:t>
            </a:r>
            <a:r>
              <a:rPr lang="cs-CZ" b="1" dirty="0"/>
              <a:t>služba aj</a:t>
            </a:r>
            <a:r>
              <a:rPr lang="cs-CZ" dirty="0"/>
              <a:t>. </a:t>
            </a:r>
            <a:endParaRPr lang="cs-CZ" dirty="0" smtClean="0"/>
          </a:p>
          <a:p>
            <a:pPr marL="342900" lvl="2"/>
            <a:r>
              <a:rPr lang="cs-CZ" dirty="0" smtClean="0"/>
              <a:t>V průběhu </a:t>
            </a:r>
            <a:r>
              <a:rPr lang="cs-CZ" dirty="0"/>
              <a:t>doby ve </a:t>
            </a:r>
            <a:r>
              <a:rPr lang="cs-CZ" dirty="0" smtClean="0"/>
              <a:t>většině </a:t>
            </a:r>
            <a:r>
              <a:rPr lang="cs-CZ" dirty="0"/>
              <a:t>výrob dochází k </a:t>
            </a:r>
            <a:r>
              <a:rPr lang="cs-CZ" dirty="0" smtClean="0"/>
              <a:t>růstu </a:t>
            </a:r>
            <a:r>
              <a:rPr lang="cs-CZ" dirty="0"/>
              <a:t>podílu fixních </a:t>
            </a:r>
            <a:r>
              <a:rPr lang="cs-CZ" dirty="0" smtClean="0"/>
              <a:t>nákladů, </a:t>
            </a:r>
            <a:r>
              <a:rPr lang="cs-CZ" dirty="0"/>
              <a:t>dokonce </a:t>
            </a:r>
            <a:r>
              <a:rPr lang="cs-CZ" dirty="0" smtClean="0"/>
              <a:t>některé </a:t>
            </a:r>
            <a:r>
              <a:rPr lang="cs-CZ" dirty="0"/>
              <a:t>jednicové náklady (</a:t>
            </a:r>
            <a:r>
              <a:rPr lang="cs-CZ" dirty="0" smtClean="0"/>
              <a:t>např. </a:t>
            </a:r>
            <a:r>
              <a:rPr lang="cs-CZ" dirty="0"/>
              <a:t>mzdy) se </a:t>
            </a:r>
            <a:r>
              <a:rPr lang="cs-CZ" dirty="0" smtClean="0"/>
              <a:t>mění </a:t>
            </a:r>
            <a:r>
              <a:rPr lang="cs-CZ" dirty="0"/>
              <a:t>v náklady </a:t>
            </a:r>
            <a:r>
              <a:rPr lang="cs-CZ" dirty="0" smtClean="0"/>
              <a:t>fixní.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137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endParaRPr lang="cs-CZ" b="1" dirty="0" smtClean="0">
              <a:solidFill>
                <a:srgbClr val="FF0000"/>
              </a:solidFill>
            </a:endParaRPr>
          </a:p>
          <a:p>
            <a:pPr marL="342900" lvl="2"/>
            <a:endParaRPr lang="cs-CZ" b="1" dirty="0">
              <a:solidFill>
                <a:srgbClr val="FF0000"/>
              </a:solidFill>
            </a:endParaRPr>
          </a:p>
          <a:p>
            <a:pPr marL="342900" lvl="2"/>
            <a:endParaRPr lang="cs-CZ" b="1" dirty="0" smtClean="0">
              <a:solidFill>
                <a:srgbClr val="FF0000"/>
              </a:solidFill>
            </a:endParaRPr>
          </a:p>
          <a:p>
            <a:pPr marL="342900" lvl="2"/>
            <a:endParaRPr lang="cs-CZ" b="1" dirty="0">
              <a:solidFill>
                <a:srgbClr val="FF0000"/>
              </a:solidFill>
            </a:endParaRPr>
          </a:p>
          <a:p>
            <a:pPr marL="342900" lvl="2" algn="ctr"/>
            <a:r>
              <a:rPr lang="cs-CZ" b="1" dirty="0" smtClean="0">
                <a:solidFill>
                  <a:srgbClr val="FF0000"/>
                </a:solidFill>
              </a:rPr>
              <a:t>Pamatujme </a:t>
            </a:r>
            <a:r>
              <a:rPr lang="cs-CZ" b="1" dirty="0">
                <a:solidFill>
                  <a:srgbClr val="FF0000"/>
                </a:solidFill>
              </a:rPr>
              <a:t>si, že </a:t>
            </a:r>
            <a:r>
              <a:rPr lang="cs-CZ" b="1" dirty="0" smtClean="0">
                <a:solidFill>
                  <a:srgbClr val="FF0000"/>
                </a:solidFill>
              </a:rPr>
              <a:t>fixní náklady </a:t>
            </a:r>
            <a:r>
              <a:rPr lang="cs-CZ" b="1" dirty="0">
                <a:solidFill>
                  <a:srgbClr val="FF0000"/>
                </a:solidFill>
              </a:rPr>
              <a:t>vznikají, i když se nic nevyrábí (</a:t>
            </a:r>
            <a:r>
              <a:rPr lang="cs-CZ" b="1" dirty="0" smtClean="0">
                <a:solidFill>
                  <a:srgbClr val="FF0000"/>
                </a:solidFill>
              </a:rPr>
              <a:t>např. při </a:t>
            </a:r>
            <a:r>
              <a:rPr lang="cs-CZ" b="1" dirty="0">
                <a:solidFill>
                  <a:srgbClr val="FF0000"/>
                </a:solidFill>
              </a:rPr>
              <a:t>celozávodní dovolené, </a:t>
            </a:r>
            <a:r>
              <a:rPr lang="cs-CZ" b="1" dirty="0" smtClean="0">
                <a:solidFill>
                  <a:srgbClr val="FF0000"/>
                </a:solidFill>
              </a:rPr>
              <a:t>při </a:t>
            </a:r>
            <a:r>
              <a:rPr lang="cs-CZ" b="1" dirty="0">
                <a:solidFill>
                  <a:srgbClr val="FF0000"/>
                </a:solidFill>
              </a:rPr>
              <a:t>stávce)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9076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Existence fixních </a:t>
            </a:r>
            <a:r>
              <a:rPr lang="cs-CZ" dirty="0" smtClean="0"/>
              <a:t>nákladů </a:t>
            </a:r>
            <a:r>
              <a:rPr lang="cs-CZ" dirty="0"/>
              <a:t>má </a:t>
            </a:r>
            <a:r>
              <a:rPr lang="cs-CZ" dirty="0" smtClean="0"/>
              <a:t>mimořádný </a:t>
            </a:r>
            <a:r>
              <a:rPr lang="cs-CZ" dirty="0"/>
              <a:t>vliv na vztahy mezi </a:t>
            </a:r>
            <a:r>
              <a:rPr lang="cs-CZ" b="1" dirty="0"/>
              <a:t>základními ekonomickými </a:t>
            </a:r>
            <a:r>
              <a:rPr lang="cs-CZ" b="1" dirty="0" smtClean="0"/>
              <a:t>veličinami </a:t>
            </a:r>
            <a:r>
              <a:rPr lang="cs-CZ" b="1" dirty="0"/>
              <a:t>podniku, jako jsou objem výroby, náklady a zisk</a:t>
            </a:r>
            <a:r>
              <a:rPr lang="cs-CZ" dirty="0"/>
              <a:t>. </a:t>
            </a:r>
            <a:endParaRPr lang="cs-CZ" dirty="0" smtClean="0"/>
          </a:p>
          <a:p>
            <a:pPr marL="342900" lvl="2"/>
            <a:r>
              <a:rPr lang="cs-CZ" b="1" dirty="0" smtClean="0"/>
              <a:t>S růstem </a:t>
            </a:r>
            <a:r>
              <a:rPr lang="cs-CZ" b="1" dirty="0"/>
              <a:t>objemu výroby klesají totiž </a:t>
            </a:r>
            <a:r>
              <a:rPr lang="cs-CZ" b="1" dirty="0" smtClean="0"/>
              <a:t>průměrné </a:t>
            </a:r>
            <a:r>
              <a:rPr lang="cs-CZ" b="1" dirty="0"/>
              <a:t>fixní náklady (a tím i celkové náklady) na jednotku produkce</a:t>
            </a:r>
            <a:r>
              <a:rPr lang="cs-CZ" dirty="0"/>
              <a:t>. </a:t>
            </a:r>
            <a:endParaRPr lang="cs-CZ" dirty="0" smtClean="0"/>
          </a:p>
          <a:p>
            <a:pPr marL="342900" lvl="2"/>
            <a:r>
              <a:rPr lang="cs-CZ" dirty="0" smtClean="0"/>
              <a:t>Tomuto </a:t>
            </a:r>
            <a:r>
              <a:rPr lang="cs-CZ" dirty="0"/>
              <a:t>jevu se </a:t>
            </a:r>
            <a:r>
              <a:rPr lang="cs-CZ" dirty="0" smtClean="0"/>
              <a:t>říká </a:t>
            </a:r>
            <a:r>
              <a:rPr lang="cs-CZ" b="1" dirty="0"/>
              <a:t>degrese </a:t>
            </a:r>
            <a:r>
              <a:rPr lang="cs-CZ" b="1" dirty="0" smtClean="0"/>
              <a:t>nákladů</a:t>
            </a:r>
            <a:r>
              <a:rPr lang="cs-CZ" dirty="0" smtClean="0"/>
              <a:t>. </a:t>
            </a:r>
          </a:p>
          <a:p>
            <a:pPr marL="342900" lvl="2"/>
            <a:r>
              <a:rPr lang="cs-CZ" dirty="0" smtClean="0"/>
              <a:t>Proto </a:t>
            </a:r>
            <a:r>
              <a:rPr lang="cs-CZ" dirty="0"/>
              <a:t>se ani zisk z jednotky produkce nevyvíjí </a:t>
            </a:r>
            <a:r>
              <a:rPr lang="cs-CZ" dirty="0" smtClean="0"/>
              <a:t>lineárně.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9182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Př. </a:t>
            </a:r>
            <a:r>
              <a:rPr lang="cs-CZ" dirty="0" smtClean="0"/>
              <a:t>Roční </a:t>
            </a:r>
            <a:r>
              <a:rPr lang="cs-CZ" dirty="0"/>
              <a:t>fixní náklady </a:t>
            </a:r>
            <a:r>
              <a:rPr lang="cs-CZ" dirty="0" smtClean="0"/>
              <a:t>závodu vyrábějícího kuličková </a:t>
            </a:r>
            <a:r>
              <a:rPr lang="cs-CZ" dirty="0"/>
              <a:t>ložiska </a:t>
            </a:r>
            <a:r>
              <a:rPr lang="cs-CZ" dirty="0" smtClean="0"/>
              <a:t>jsou 3,6 </a:t>
            </a:r>
            <a:r>
              <a:rPr lang="cs-CZ" dirty="0"/>
              <a:t>mil. </a:t>
            </a:r>
            <a:r>
              <a:rPr lang="cs-CZ" dirty="0" smtClean="0"/>
              <a:t>Kč. </a:t>
            </a:r>
          </a:p>
          <a:p>
            <a:pPr marL="342900" lvl="2"/>
            <a:r>
              <a:rPr lang="cs-CZ" dirty="0" smtClean="0"/>
              <a:t>Variabilní </a:t>
            </a:r>
            <a:r>
              <a:rPr lang="cs-CZ" dirty="0"/>
              <a:t>náklady na jedno ložisko </a:t>
            </a:r>
            <a:r>
              <a:rPr lang="cs-CZ" dirty="0" smtClean="0"/>
              <a:t>jsou 4 Kč, </a:t>
            </a:r>
            <a:r>
              <a:rPr lang="cs-CZ" dirty="0"/>
              <a:t>cena ložiska je 9 </a:t>
            </a:r>
            <a:r>
              <a:rPr lang="cs-CZ" dirty="0" smtClean="0"/>
              <a:t>Kč. </a:t>
            </a:r>
          </a:p>
          <a:p>
            <a:pPr marL="342900" lvl="2"/>
            <a:r>
              <a:rPr lang="cs-CZ" dirty="0" smtClean="0"/>
              <a:t>Výrobní </a:t>
            </a:r>
            <a:r>
              <a:rPr lang="cs-CZ" dirty="0"/>
              <a:t>kapacita je </a:t>
            </a:r>
            <a:r>
              <a:rPr lang="cs-CZ" dirty="0" smtClean="0"/>
              <a:t>1 100 </a:t>
            </a:r>
            <a:r>
              <a:rPr lang="cs-CZ" dirty="0"/>
              <a:t>tis. </a:t>
            </a:r>
            <a:r>
              <a:rPr lang="cs-CZ" dirty="0" smtClean="0"/>
              <a:t>kusů </a:t>
            </a:r>
            <a:r>
              <a:rPr lang="cs-CZ" dirty="0"/>
              <a:t>ložisek. </a:t>
            </a:r>
            <a:endParaRPr lang="cs-CZ" dirty="0" smtClean="0"/>
          </a:p>
          <a:p>
            <a:pPr marL="342900" lvl="2"/>
            <a:r>
              <a:rPr lang="cs-CZ" dirty="0" smtClean="0"/>
              <a:t>Údaje </a:t>
            </a:r>
            <a:r>
              <a:rPr lang="cs-CZ" dirty="0"/>
              <a:t>o vyrobeném množství a nákladech obsahuje </a:t>
            </a:r>
            <a:r>
              <a:rPr lang="cs-CZ" dirty="0" smtClean="0"/>
              <a:t>tabulka na dalším slajdu.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9114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30357" t="23175" r="32411" b="37777"/>
          <a:stretch/>
        </p:blipFill>
        <p:spPr>
          <a:xfrm>
            <a:off x="457200" y="1371599"/>
            <a:ext cx="8202185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371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algn="l"/>
            <a:r>
              <a:rPr lang="cs-CZ" b="1" dirty="0"/>
              <a:t>Náklady je nutné odlišit od peněžních výdajů</a:t>
            </a:r>
            <a:r>
              <a:rPr lang="cs-CZ" dirty="0"/>
              <a:t>, které představují </a:t>
            </a:r>
            <a:r>
              <a:rPr lang="cs-CZ" b="1" dirty="0"/>
              <a:t>úbytek peněžních fondů podniku </a:t>
            </a:r>
            <a:r>
              <a:rPr lang="cs-CZ" dirty="0"/>
              <a:t>(stavu hotovostí, peněz na účtech v bance) bez ohledu na účel jejich použití. </a:t>
            </a:r>
          </a:p>
          <a:p>
            <a:pPr lvl="1"/>
            <a:r>
              <a:rPr lang="cs-CZ" dirty="0"/>
              <a:t>Např. nákup stroje je peněžním výdajem (lépe výdaji), ale není nákladem (lépe náklady), tím jsou až odpisy, kterými cenu stroje převádíme do nákladů; odpisy však nejsou peněžním výdajem (tím byl nákup stroje). </a:t>
            </a:r>
          </a:p>
          <a:p>
            <a:pPr lvl="1"/>
            <a:r>
              <a:rPr lang="cs-CZ" dirty="0"/>
              <a:t>Vyplacené dividendy jsou výdaji, nikoli však náklady. </a:t>
            </a:r>
          </a:p>
          <a:p>
            <a:pPr lvl="1"/>
            <a:r>
              <a:rPr lang="cs-CZ" dirty="0"/>
              <a:t>Předem placené nájemné je nákladem budoucích období, i když bylo zaplaceno v jednom měsíci (v něm bylo výdajem), vytváření rezervy na mzdy za dovolenou je nákladem všech měsíců, i když mzdy jsou vyplaceny (jsou peněžním výdajem) až v měsíci dovolených apod.</a:t>
            </a:r>
            <a:endParaRPr lang="cs-CZ" sz="24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5026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lvl="2"/>
            <a:r>
              <a:rPr lang="cs-CZ" dirty="0"/>
              <a:t>Z tabulky je </a:t>
            </a:r>
            <a:r>
              <a:rPr lang="cs-CZ" dirty="0" smtClean="0"/>
              <a:t>zřejmé, </a:t>
            </a:r>
            <a:r>
              <a:rPr lang="cs-CZ" dirty="0"/>
              <a:t>že v </a:t>
            </a:r>
            <a:r>
              <a:rPr lang="cs-CZ" dirty="0" smtClean="0"/>
              <a:t>důsledku </a:t>
            </a:r>
            <a:r>
              <a:rPr lang="cs-CZ" dirty="0"/>
              <a:t>existence fixních </a:t>
            </a:r>
            <a:r>
              <a:rPr lang="cs-CZ" dirty="0" smtClean="0"/>
              <a:t>nákladů </a:t>
            </a:r>
            <a:r>
              <a:rPr lang="cs-CZ" dirty="0"/>
              <a:t>klesají náklady na výrobek a </a:t>
            </a:r>
            <a:r>
              <a:rPr lang="cs-CZ" dirty="0" smtClean="0"/>
              <a:t>haléřový </a:t>
            </a:r>
            <a:r>
              <a:rPr lang="cs-CZ" dirty="0"/>
              <a:t>ukazatel nákladovosti a roste zisk na výrobek. </a:t>
            </a:r>
            <a:endParaRPr lang="cs-CZ" dirty="0" smtClean="0"/>
          </a:p>
          <a:p>
            <a:pPr marL="342900" lvl="2"/>
            <a:r>
              <a:rPr lang="cs-CZ" dirty="0" smtClean="0"/>
              <a:t>Pokles </a:t>
            </a:r>
            <a:r>
              <a:rPr lang="cs-CZ" dirty="0"/>
              <a:t>(degrese) </a:t>
            </a:r>
            <a:r>
              <a:rPr lang="cs-CZ" dirty="0" smtClean="0"/>
              <a:t>nákladů </a:t>
            </a:r>
            <a:r>
              <a:rPr lang="cs-CZ" dirty="0"/>
              <a:t>a </a:t>
            </a:r>
            <a:r>
              <a:rPr lang="cs-CZ" dirty="0" smtClean="0"/>
              <a:t>růst </a:t>
            </a:r>
            <a:r>
              <a:rPr lang="cs-CZ" dirty="0"/>
              <a:t>zisku je tím vyšší, </a:t>
            </a:r>
            <a:r>
              <a:rPr lang="cs-CZ" dirty="0" smtClean="0"/>
              <a:t>čím </a:t>
            </a:r>
            <a:r>
              <a:rPr lang="cs-CZ" dirty="0"/>
              <a:t>nižší je základní </a:t>
            </a:r>
            <a:r>
              <a:rPr lang="cs-CZ" dirty="0" smtClean="0"/>
              <a:t>úroveň </a:t>
            </a:r>
            <a:r>
              <a:rPr lang="cs-CZ" dirty="0"/>
              <a:t>zvyšující se výroby. </a:t>
            </a:r>
            <a:endParaRPr lang="cs-CZ" dirty="0" smtClean="0"/>
          </a:p>
          <a:p>
            <a:pPr marL="342900" lvl="2"/>
            <a:r>
              <a:rPr lang="cs-CZ" dirty="0" smtClean="0"/>
              <a:t>Nejnižší </a:t>
            </a:r>
            <a:r>
              <a:rPr lang="cs-CZ" dirty="0"/>
              <a:t>je </a:t>
            </a:r>
            <a:r>
              <a:rPr lang="cs-CZ" dirty="0" smtClean="0"/>
              <a:t>při </a:t>
            </a:r>
            <a:r>
              <a:rPr lang="cs-CZ" dirty="0"/>
              <a:t>plném využití výrobní kapacity, </a:t>
            </a:r>
            <a:r>
              <a:rPr lang="cs-CZ" dirty="0" smtClean="0"/>
              <a:t>při </a:t>
            </a:r>
            <a:r>
              <a:rPr lang="cs-CZ" dirty="0"/>
              <a:t>kterém je objem fixních </a:t>
            </a:r>
            <a:r>
              <a:rPr lang="cs-CZ" dirty="0" smtClean="0"/>
              <a:t>nákladů </a:t>
            </a:r>
            <a:r>
              <a:rPr lang="cs-CZ" dirty="0"/>
              <a:t>na jednotku produkce nejnižší. </a:t>
            </a:r>
            <a:endParaRPr lang="cs-CZ" dirty="0" smtClean="0"/>
          </a:p>
          <a:p>
            <a:pPr marL="342900" lvl="2"/>
            <a:r>
              <a:rPr lang="cs-CZ" dirty="0" smtClean="0"/>
              <a:t>Pokles nákladů </a:t>
            </a:r>
            <a:r>
              <a:rPr lang="cs-CZ" dirty="0"/>
              <a:t>na výrobek </a:t>
            </a:r>
            <a:r>
              <a:rPr lang="cs-CZ" dirty="0" smtClean="0"/>
              <a:t>při růstu </a:t>
            </a:r>
            <a:r>
              <a:rPr lang="cs-CZ" dirty="0"/>
              <a:t>objemu výroby z 600 na 700 </a:t>
            </a:r>
            <a:r>
              <a:rPr lang="cs-CZ" dirty="0" smtClean="0"/>
              <a:t>kusů </a:t>
            </a:r>
            <a:r>
              <a:rPr lang="cs-CZ" dirty="0"/>
              <a:t>je 86 </a:t>
            </a:r>
            <a:r>
              <a:rPr lang="cs-CZ" dirty="0" smtClean="0"/>
              <a:t>haléřů, </a:t>
            </a:r>
            <a:r>
              <a:rPr lang="cs-CZ" dirty="0"/>
              <a:t>z </a:t>
            </a:r>
            <a:r>
              <a:rPr lang="cs-CZ" dirty="0" smtClean="0"/>
              <a:t>1 000 </a:t>
            </a:r>
            <a:r>
              <a:rPr lang="cs-CZ" dirty="0"/>
              <a:t>na </a:t>
            </a:r>
            <a:r>
              <a:rPr lang="cs-CZ" dirty="0" smtClean="0"/>
              <a:t>1 100 kusů </a:t>
            </a:r>
            <a:r>
              <a:rPr lang="cs-CZ" dirty="0"/>
              <a:t>33 </a:t>
            </a:r>
            <a:r>
              <a:rPr lang="cs-CZ" dirty="0" smtClean="0"/>
              <a:t>haléřů </a:t>
            </a:r>
            <a:r>
              <a:rPr lang="cs-CZ" dirty="0"/>
              <a:t>a </a:t>
            </a:r>
            <a:r>
              <a:rPr lang="cs-CZ" dirty="0" smtClean="0"/>
              <a:t>ještě větší </a:t>
            </a:r>
            <a:r>
              <a:rPr lang="cs-CZ" dirty="0"/>
              <a:t>je pokles </a:t>
            </a:r>
            <a:r>
              <a:rPr lang="cs-CZ" dirty="0" smtClean="0"/>
              <a:t>při rozšíření </a:t>
            </a:r>
            <a:r>
              <a:rPr lang="cs-CZ" dirty="0"/>
              <a:t>výroby ze 100 na 200 </a:t>
            </a:r>
            <a:r>
              <a:rPr lang="cs-CZ" dirty="0" smtClean="0"/>
              <a:t>kusů </a:t>
            </a:r>
            <a:r>
              <a:rPr lang="cs-CZ" dirty="0"/>
              <a:t>(extrapolací hodnot zjistíme 18 </a:t>
            </a:r>
            <a:r>
              <a:rPr lang="cs-CZ" dirty="0" smtClean="0"/>
              <a:t>Kč!). </a:t>
            </a:r>
          </a:p>
          <a:p>
            <a:pPr marL="342900" lvl="2"/>
            <a:r>
              <a:rPr lang="cs-CZ" dirty="0" smtClean="0"/>
              <a:t>Průběh </a:t>
            </a:r>
            <a:r>
              <a:rPr lang="cs-CZ" dirty="0"/>
              <a:t>fixních </a:t>
            </a:r>
            <a:r>
              <a:rPr lang="cs-CZ" dirty="0" smtClean="0"/>
              <a:t>nákladů připadajících </a:t>
            </a:r>
            <a:r>
              <a:rPr lang="cs-CZ" dirty="0"/>
              <a:t>na 1 kus </a:t>
            </a:r>
            <a:r>
              <a:rPr lang="cs-CZ" dirty="0" smtClean="0"/>
              <a:t>znázorněn </a:t>
            </a:r>
            <a:r>
              <a:rPr lang="cs-CZ" dirty="0"/>
              <a:t>graficky </a:t>
            </a:r>
            <a:r>
              <a:rPr lang="cs-CZ" dirty="0" smtClean="0"/>
              <a:t>vytváří </a:t>
            </a:r>
            <a:r>
              <a:rPr lang="cs-CZ" dirty="0" err="1" smtClean="0"/>
              <a:t>rektangulární</a:t>
            </a:r>
            <a:r>
              <a:rPr lang="cs-CZ" dirty="0" smtClean="0"/>
              <a:t> </a:t>
            </a:r>
            <a:r>
              <a:rPr lang="cs-CZ" dirty="0"/>
              <a:t>hyperbolu, jejíž asymptotou jsou </a:t>
            </a:r>
            <a:r>
              <a:rPr lang="cs-CZ" dirty="0" smtClean="0"/>
              <a:t>obě </a:t>
            </a:r>
            <a:r>
              <a:rPr lang="cs-CZ" dirty="0"/>
              <a:t>osy. </a:t>
            </a:r>
            <a:endParaRPr lang="cs-CZ" dirty="0" smtClean="0"/>
          </a:p>
          <a:p>
            <a:pPr marL="342900" lvl="2"/>
            <a:r>
              <a:rPr lang="cs-CZ" dirty="0" smtClean="0"/>
              <a:t>Jedním </a:t>
            </a:r>
            <a:r>
              <a:rPr lang="cs-CZ" dirty="0"/>
              <a:t>z </a:t>
            </a:r>
            <a:r>
              <a:rPr lang="cs-CZ" dirty="0" smtClean="0"/>
              <a:t>úkolů řízení </a:t>
            </a:r>
            <a:r>
              <a:rPr lang="cs-CZ" dirty="0"/>
              <a:t>podniku je proto </a:t>
            </a:r>
            <a:r>
              <a:rPr lang="cs-CZ" dirty="0" smtClean="0"/>
              <a:t>maximální </a:t>
            </a:r>
            <a:r>
              <a:rPr lang="cs-CZ" dirty="0"/>
              <a:t>využít degresi </a:t>
            </a:r>
            <a:r>
              <a:rPr lang="cs-CZ" dirty="0" smtClean="0"/>
              <a:t>nákladů </a:t>
            </a:r>
            <a:r>
              <a:rPr lang="cs-CZ" dirty="0"/>
              <a:t>k soustavnému snižování nákladovosti výrobku co nejvyšším využíváním výrobních kapacit.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0576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 smtClean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2"/>
            <a:r>
              <a:rPr lang="cs-CZ" dirty="0"/>
              <a:t>V souvislosti s existencí fixních </a:t>
            </a:r>
            <a:r>
              <a:rPr lang="cs-CZ" dirty="0" smtClean="0"/>
              <a:t>nákladů </a:t>
            </a:r>
            <a:r>
              <a:rPr lang="cs-CZ" dirty="0"/>
              <a:t>je </a:t>
            </a:r>
            <a:r>
              <a:rPr lang="cs-CZ" dirty="0" smtClean="0"/>
              <a:t>třeba </a:t>
            </a:r>
            <a:r>
              <a:rPr lang="cs-CZ" dirty="0"/>
              <a:t>poukázat na </a:t>
            </a:r>
            <a:r>
              <a:rPr lang="cs-CZ" dirty="0" smtClean="0"/>
              <a:t>tři </a:t>
            </a:r>
            <a:r>
              <a:rPr lang="cs-CZ" dirty="0"/>
              <a:t>jevy</a:t>
            </a:r>
            <a:r>
              <a:rPr lang="cs-CZ" dirty="0" smtClean="0"/>
              <a:t>:</a:t>
            </a:r>
          </a:p>
          <a:p>
            <a:pPr marL="800100" lvl="3"/>
            <a:r>
              <a:rPr lang="cs-CZ" b="1" dirty="0" smtClean="0"/>
              <a:t>na relativní úsporu </a:t>
            </a:r>
            <a:r>
              <a:rPr lang="cs-CZ" b="1" dirty="0"/>
              <a:t>fixních </a:t>
            </a:r>
            <a:r>
              <a:rPr lang="cs-CZ" b="1" dirty="0" smtClean="0"/>
              <a:t>nákladů,</a:t>
            </a:r>
          </a:p>
          <a:p>
            <a:pPr marL="1257300" lvl="4"/>
            <a:r>
              <a:rPr lang="cs-CZ" dirty="0"/>
              <a:t>K relativní </a:t>
            </a:r>
            <a:r>
              <a:rPr lang="cs-CZ" dirty="0" smtClean="0"/>
              <a:t>úspoře </a:t>
            </a:r>
            <a:r>
              <a:rPr lang="cs-CZ" dirty="0"/>
              <a:t>fixních </a:t>
            </a:r>
            <a:r>
              <a:rPr lang="cs-CZ" dirty="0" smtClean="0"/>
              <a:t>nákladů </a:t>
            </a:r>
            <a:r>
              <a:rPr lang="cs-CZ" dirty="0"/>
              <a:t>dochází </a:t>
            </a:r>
            <a:r>
              <a:rPr lang="cs-CZ" dirty="0" smtClean="0"/>
              <a:t>při </a:t>
            </a:r>
            <a:r>
              <a:rPr lang="cs-CZ" dirty="0"/>
              <a:t>zvyšování objemu produkce </a:t>
            </a:r>
            <a:r>
              <a:rPr lang="cs-CZ" dirty="0" smtClean="0"/>
              <a:t>při neměnných </a:t>
            </a:r>
            <a:r>
              <a:rPr lang="cs-CZ" dirty="0"/>
              <a:t>fixních nákladech.</a:t>
            </a:r>
            <a:endParaRPr lang="cs-CZ" dirty="0" smtClean="0"/>
          </a:p>
          <a:p>
            <a:pPr marL="800100" lvl="3"/>
            <a:r>
              <a:rPr lang="cs-CZ" b="1" dirty="0" smtClean="0"/>
              <a:t>na </a:t>
            </a:r>
            <a:r>
              <a:rPr lang="cs-CZ" b="1" dirty="0"/>
              <a:t>nevyužité </a:t>
            </a:r>
            <a:r>
              <a:rPr lang="cs-CZ" b="1" dirty="0" smtClean="0"/>
              <a:t>fixní náklady</a:t>
            </a:r>
          </a:p>
          <a:p>
            <a:pPr marL="1257300" lvl="4"/>
            <a:r>
              <a:rPr lang="cs-CZ" dirty="0"/>
              <a:t>Ta </a:t>
            </a:r>
            <a:r>
              <a:rPr lang="cs-CZ" dirty="0" smtClean="0"/>
              <a:t>část </a:t>
            </a:r>
            <a:r>
              <a:rPr lang="cs-CZ" dirty="0"/>
              <a:t>celkových fixních </a:t>
            </a:r>
            <a:r>
              <a:rPr lang="cs-CZ" dirty="0" smtClean="0"/>
              <a:t>nákladů, </a:t>
            </a:r>
            <a:r>
              <a:rPr lang="cs-CZ" dirty="0"/>
              <a:t>která odpovídá nevyužité výrobní </a:t>
            </a:r>
            <a:r>
              <a:rPr lang="cs-CZ" dirty="0" smtClean="0"/>
              <a:t>kapacitě, </a:t>
            </a:r>
            <a:r>
              <a:rPr lang="cs-CZ" dirty="0"/>
              <a:t>se nazývá nevyužité </a:t>
            </a:r>
            <a:r>
              <a:rPr lang="cs-CZ" dirty="0" smtClean="0"/>
              <a:t>(měně výstižně </a:t>
            </a:r>
            <a:r>
              <a:rPr lang="cs-CZ" dirty="0"/>
              <a:t>volné) </a:t>
            </a:r>
            <a:r>
              <a:rPr lang="cs-CZ" dirty="0" smtClean="0"/>
              <a:t>fixní náklady.</a:t>
            </a:r>
          </a:p>
          <a:p>
            <a:pPr marL="800100" lvl="3"/>
            <a:r>
              <a:rPr lang="cs-CZ" b="1" dirty="0" smtClean="0"/>
              <a:t>a </a:t>
            </a:r>
            <a:r>
              <a:rPr lang="cs-CZ" b="1" dirty="0"/>
              <a:t>na tzv. remanenci </a:t>
            </a:r>
            <a:r>
              <a:rPr lang="cs-CZ" b="1" dirty="0" smtClean="0"/>
              <a:t>nákladů.</a:t>
            </a:r>
          </a:p>
          <a:p>
            <a:pPr marL="1257300" lvl="4"/>
            <a:r>
              <a:rPr lang="cs-CZ" dirty="0"/>
              <a:t>Z dosavadního výkladu plyne, že s </a:t>
            </a:r>
            <a:r>
              <a:rPr lang="cs-CZ" dirty="0" smtClean="0"/>
              <a:t>růstem </a:t>
            </a:r>
            <a:r>
              <a:rPr lang="cs-CZ" dirty="0"/>
              <a:t>podniku (zvyšováním jeho výrobní kapacity) rostou fixní náklady. </a:t>
            </a:r>
            <a:endParaRPr lang="cs-CZ" dirty="0" smtClean="0"/>
          </a:p>
          <a:p>
            <a:pPr marL="1257300" lvl="4"/>
            <a:r>
              <a:rPr lang="cs-CZ" dirty="0" smtClean="0"/>
              <a:t>To </a:t>
            </a:r>
            <a:r>
              <a:rPr lang="cs-CZ" dirty="0"/>
              <a:t>však neplatí </a:t>
            </a:r>
            <a:r>
              <a:rPr lang="cs-CZ" dirty="0" smtClean="0"/>
              <a:t>obráceně: </a:t>
            </a:r>
            <a:r>
              <a:rPr lang="cs-CZ" dirty="0"/>
              <a:t>s omezením výroby (zmenšením podniku) fixní náklady </a:t>
            </a:r>
            <a:r>
              <a:rPr lang="cs-CZ" dirty="0" smtClean="0"/>
              <a:t>většinou </a:t>
            </a:r>
            <a:r>
              <a:rPr lang="cs-CZ" dirty="0"/>
              <a:t>neklesají (a když, tak až po </a:t>
            </a:r>
            <a:r>
              <a:rPr lang="cs-CZ" dirty="0" smtClean="0"/>
              <a:t>určité době), </a:t>
            </a:r>
            <a:r>
              <a:rPr lang="cs-CZ" dirty="0"/>
              <a:t>ale </a:t>
            </a:r>
            <a:r>
              <a:rPr lang="cs-CZ" dirty="0" smtClean="0"/>
              <a:t>zůstávají </a:t>
            </a:r>
            <a:r>
              <a:rPr lang="cs-CZ" dirty="0"/>
              <a:t>ve stejné výši (vznikají odpisy budov a </a:t>
            </a:r>
            <a:r>
              <a:rPr lang="cs-CZ" dirty="0" smtClean="0"/>
              <a:t>strojů, </a:t>
            </a:r>
            <a:r>
              <a:rPr lang="cs-CZ" dirty="0"/>
              <a:t>podnik musí platit úroky, </a:t>
            </a:r>
            <a:r>
              <a:rPr lang="cs-CZ" dirty="0" smtClean="0"/>
              <a:t>různé dně, </a:t>
            </a:r>
            <a:r>
              <a:rPr lang="cs-CZ" dirty="0"/>
              <a:t>nájmy atd.).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5280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algn="l"/>
            <a:r>
              <a:rPr lang="cs-CZ" b="1" dirty="0"/>
              <a:t>Náklady vždy musí souviset s výnosy </a:t>
            </a:r>
            <a:r>
              <a:rPr lang="cs-CZ" dirty="0"/>
              <a:t>příslušného období; </a:t>
            </a:r>
            <a:endParaRPr lang="cs-CZ" dirty="0" smtClean="0"/>
          </a:p>
          <a:p>
            <a:pPr lvl="1"/>
            <a:r>
              <a:rPr lang="cs-CZ" dirty="0" smtClean="0"/>
              <a:t>musí </a:t>
            </a:r>
            <a:r>
              <a:rPr lang="cs-CZ" dirty="0"/>
              <a:t>být zajištěna věcná a časová shoda výnosů a nákladů s vykazovaným obdobím. </a:t>
            </a:r>
          </a:p>
          <a:p>
            <a:pPr algn="l"/>
            <a:r>
              <a:rPr lang="cs-CZ" dirty="0"/>
              <a:t>To zabezpečuje tzv. </a:t>
            </a:r>
            <a:r>
              <a:rPr lang="cs-CZ" b="1" dirty="0"/>
              <a:t>časové rozlišování nákladů a výnosů</a:t>
            </a:r>
            <a:r>
              <a:rPr lang="cs-CZ" dirty="0"/>
              <a:t>. </a:t>
            </a:r>
          </a:p>
          <a:p>
            <a:pPr algn="l"/>
            <a:r>
              <a:rPr lang="cs-CZ" dirty="0"/>
              <a:t>Výsledkem je, že některé výnosové a nákladové položky se převádějí z jednoho období do jiného období (jiných období). </a:t>
            </a:r>
          </a:p>
          <a:p>
            <a:pPr algn="l"/>
            <a:r>
              <a:rPr lang="cs-CZ" dirty="0"/>
              <a:t>Tyto položky se nazývají přechodné. </a:t>
            </a:r>
            <a:endParaRPr lang="cs-CZ" dirty="0" smtClean="0"/>
          </a:p>
          <a:p>
            <a:pPr algn="l"/>
            <a:r>
              <a:rPr lang="cs-CZ" dirty="0" smtClean="0"/>
              <a:t>To </a:t>
            </a:r>
            <a:r>
              <a:rPr lang="cs-CZ" dirty="0"/>
              <a:t>vše řeší účetnictví. </a:t>
            </a:r>
          </a:p>
          <a:p>
            <a:pPr algn="l"/>
            <a:r>
              <a:rPr lang="cs-CZ" dirty="0"/>
              <a:t>My si budeme pamatovat, že k sobě patří na </a:t>
            </a:r>
            <a:r>
              <a:rPr lang="cs-CZ" b="1" dirty="0"/>
              <a:t>jedné straně </a:t>
            </a:r>
            <a:r>
              <a:rPr lang="cs-CZ" b="1" dirty="0">
                <a:solidFill>
                  <a:schemeClr val="accent4"/>
                </a:solidFill>
              </a:rPr>
              <a:t>výnosy, náklady a zisk</a:t>
            </a:r>
            <a:r>
              <a:rPr lang="cs-CZ" dirty="0"/>
              <a:t>, na </a:t>
            </a:r>
            <a:r>
              <a:rPr lang="cs-CZ" b="1" dirty="0">
                <a:solidFill>
                  <a:schemeClr val="accent2"/>
                </a:solidFill>
              </a:rPr>
              <a:t>druhé straně </a:t>
            </a:r>
            <a:r>
              <a:rPr lang="cs-CZ" dirty="0"/>
              <a:t>jsou </a:t>
            </a:r>
            <a:r>
              <a:rPr lang="cs-CZ" b="1" dirty="0">
                <a:solidFill>
                  <a:srgbClr val="00B050"/>
                </a:solidFill>
              </a:rPr>
              <a:t>peněžní příjmy, peněžní výdaje a cash </a:t>
            </a:r>
            <a:r>
              <a:rPr lang="cs-CZ" b="1" dirty="0" err="1" smtClean="0">
                <a:solidFill>
                  <a:srgbClr val="00B050"/>
                </a:solidFill>
              </a:rPr>
              <a:t>flow</a:t>
            </a:r>
            <a:r>
              <a:rPr lang="cs-CZ" b="1" dirty="0" smtClean="0">
                <a:solidFill>
                  <a:srgbClr val="00B050"/>
                </a:solidFill>
              </a:rPr>
              <a:t>.</a:t>
            </a:r>
            <a:endParaRPr lang="cs-CZ" sz="2400" b="1" dirty="0">
              <a:solidFill>
                <a:srgbClr val="00B050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924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dirty="0"/>
              <a:t>Náklady jsou důležitým syntetickým ukazatelem kvality činnosti podniku. </a:t>
            </a:r>
          </a:p>
          <a:p>
            <a:pPr algn="l"/>
            <a:r>
              <a:rPr lang="cs-CZ" dirty="0"/>
              <a:t>Úkolem </a:t>
            </a:r>
            <a:r>
              <a:rPr lang="cs-CZ" b="1" dirty="0"/>
              <a:t>managementu je proto usměrňovat je a řídit</a:t>
            </a:r>
            <a:r>
              <a:rPr lang="cs-CZ" dirty="0"/>
              <a:t>. </a:t>
            </a:r>
          </a:p>
          <a:p>
            <a:pPr algn="l"/>
            <a:r>
              <a:rPr lang="cs-CZ" dirty="0"/>
              <a:t>Řízení nákladů vyžaduje jejich </a:t>
            </a:r>
            <a:r>
              <a:rPr lang="cs-CZ" b="1" dirty="0"/>
              <a:t>podrobné</a:t>
            </a:r>
            <a:r>
              <a:rPr lang="cs-CZ" dirty="0"/>
              <a:t> </a:t>
            </a:r>
            <a:r>
              <a:rPr lang="cs-CZ" b="1" dirty="0"/>
              <a:t>třídění</a:t>
            </a:r>
            <a:r>
              <a:rPr lang="cs-CZ" dirty="0"/>
              <a:t>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7499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b="1" dirty="0">
                <a:solidFill>
                  <a:srgbClr val="00B050"/>
                </a:solidFill>
              </a:rPr>
              <a:t>Druhové třídění nákladů:</a:t>
            </a:r>
          </a:p>
          <a:p>
            <a:pPr lvl="1"/>
            <a:r>
              <a:rPr lang="cs-CZ" dirty="0"/>
              <a:t>Je jejich soustřeďování do stejnorodých skupin spojených s činností jednotlivých výrobních faktorů (materiál, práce, investiční majetek).</a:t>
            </a:r>
          </a:p>
          <a:p>
            <a:pPr lvl="1"/>
            <a:r>
              <a:rPr lang="cs-CZ" dirty="0"/>
              <a:t>Toto třídění odpovídá na otázku, </a:t>
            </a:r>
            <a:r>
              <a:rPr lang="cs-CZ" b="1" dirty="0"/>
              <a:t>co bylo spotřebováno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0007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algn="l"/>
            <a:r>
              <a:rPr lang="cs-CZ" b="1" dirty="0">
                <a:solidFill>
                  <a:srgbClr val="00B050"/>
                </a:solidFill>
              </a:rPr>
              <a:t>Druhové třídění nákladů:</a:t>
            </a:r>
          </a:p>
          <a:p>
            <a:pPr lvl="1"/>
            <a:r>
              <a:rPr lang="cs-CZ" dirty="0"/>
              <a:t>Základními nákladovými duhy jsou:</a:t>
            </a:r>
          </a:p>
          <a:p>
            <a:pPr lvl="2"/>
            <a:r>
              <a:rPr lang="cs-CZ" b="1" dirty="0"/>
              <a:t>Spotřeba</a:t>
            </a:r>
            <a:r>
              <a:rPr lang="cs-CZ" dirty="0"/>
              <a:t> surovin a materiálu, paliv a energie, provozních látek;</a:t>
            </a:r>
          </a:p>
          <a:p>
            <a:pPr lvl="2"/>
            <a:r>
              <a:rPr lang="cs-CZ" b="1" dirty="0"/>
              <a:t>Odpisy</a:t>
            </a:r>
            <a:r>
              <a:rPr lang="cs-CZ" dirty="0"/>
              <a:t> budov, strojů, výrobního zařízení, nástrojů, nehmotného investičního majetku;</a:t>
            </a:r>
          </a:p>
          <a:p>
            <a:pPr lvl="2"/>
            <a:r>
              <a:rPr lang="cs-CZ" b="1" dirty="0"/>
              <a:t>Mzdové</a:t>
            </a:r>
            <a:r>
              <a:rPr lang="cs-CZ" dirty="0"/>
              <a:t> a ostatní osobní náklady (mzdy, platy, provize, sociální a zdravotní pojištění);</a:t>
            </a:r>
          </a:p>
          <a:p>
            <a:pPr lvl="2"/>
            <a:r>
              <a:rPr lang="cs-CZ" b="1" dirty="0"/>
              <a:t>Finanční</a:t>
            </a:r>
            <a:r>
              <a:rPr lang="cs-CZ" dirty="0"/>
              <a:t> náklady (pojistné, placené úroky, poplatky, aj.);</a:t>
            </a:r>
          </a:p>
          <a:p>
            <a:pPr lvl="2"/>
            <a:r>
              <a:rPr lang="cs-CZ" b="1" dirty="0"/>
              <a:t>Náklady</a:t>
            </a:r>
            <a:r>
              <a:rPr lang="cs-CZ" dirty="0"/>
              <a:t> na externí služby (opravy, nájemné, dopravné, cestovné).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8595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algn="l"/>
            <a:r>
              <a:rPr lang="cs-CZ" b="1" dirty="0">
                <a:solidFill>
                  <a:srgbClr val="00B050"/>
                </a:solidFill>
              </a:rPr>
              <a:t>Druhové třídění nákladů:</a:t>
            </a:r>
          </a:p>
          <a:p>
            <a:pPr lvl="1"/>
            <a:r>
              <a:rPr lang="cs-CZ" dirty="0"/>
              <a:t>Podrobnější druhové třídění se uplatňuje např</a:t>
            </a:r>
            <a:r>
              <a:rPr lang="cs-CZ" b="1" dirty="0"/>
              <a:t>. ve výkazu zisku a ztráty (výsledovce) nebo v účtové osnově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Druhové třídění je důležité </a:t>
            </a:r>
            <a:r>
              <a:rPr lang="cs-CZ" b="1" dirty="0"/>
              <a:t>pro finanční účetnictví </a:t>
            </a:r>
            <a:r>
              <a:rPr lang="cs-CZ" dirty="0"/>
              <a:t>a </a:t>
            </a:r>
            <a:r>
              <a:rPr lang="cs-CZ" b="1" dirty="0"/>
              <a:t>pro finanční a jiné analýzy </a:t>
            </a:r>
            <a:r>
              <a:rPr lang="cs-CZ" dirty="0"/>
              <a:t>(výpočet zisku, ukazatele hodnoty přidané zpracováním, analýzy dílcích nákladovostí aj.). </a:t>
            </a:r>
          </a:p>
          <a:p>
            <a:pPr lvl="1"/>
            <a:r>
              <a:rPr lang="cs-CZ" b="1" dirty="0"/>
              <a:t>Nákladové druhy představují externí náklady. </a:t>
            </a:r>
          </a:p>
          <a:p>
            <a:pPr lvl="1"/>
            <a:r>
              <a:rPr lang="cs-CZ" dirty="0"/>
              <a:t>Jsou to náklady prvotní, které vznikají stykem podniku s jeho okolím (např. spotřeba materiálu) nebo s jeho zaměstnanci (mzdové náklady). </a:t>
            </a:r>
            <a:endParaRPr lang="cs-CZ" dirty="0" smtClean="0"/>
          </a:p>
          <a:p>
            <a:pPr lvl="1"/>
            <a:r>
              <a:rPr lang="cs-CZ" dirty="0" smtClean="0"/>
              <a:t>Jsou </a:t>
            </a:r>
            <a:r>
              <a:rPr lang="cs-CZ" dirty="0"/>
              <a:t>to náklady jednoduché, protože je nelze dále členit.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2287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2862</Words>
  <Application>Microsoft Office PowerPoint</Application>
  <PresentationFormat>Předvádění na obrazovce (4:3)</PresentationFormat>
  <Paragraphs>258</Paragraphs>
  <Slides>42</Slides>
  <Notes>42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6" baseType="lpstr">
      <vt:lpstr>Arial</vt:lpstr>
      <vt:lpstr>Calibri</vt:lpstr>
      <vt:lpstr>Cambria Math</vt:lpstr>
      <vt:lpstr>Office Theme</vt:lpstr>
      <vt:lpstr> Klasifikace nákladů podle druhu, účelu a vztahu ke změně objemu výkonů  XNKC</vt:lpstr>
      <vt:lpstr>Pojetí nákladů</vt:lpstr>
      <vt:lpstr>Pojetí nákladů</vt:lpstr>
      <vt:lpstr>Pojetí nákladů</vt:lpstr>
      <vt:lpstr>Pojetí nákladů</vt:lpstr>
      <vt:lpstr>Klasifikace nákladů</vt:lpstr>
      <vt:lpstr>Klasifikace nákladů</vt:lpstr>
      <vt:lpstr>Klasifikace nákladů</vt:lpstr>
      <vt:lpstr>Klasifikace nákladů</vt:lpstr>
      <vt:lpstr>Klasifikace nákladů</vt:lpstr>
      <vt:lpstr>Třídění nákladů podle místa vzniku a odpovědnosti</vt:lpstr>
      <vt:lpstr>Třídění nákladů podle místa vzniku a odpovědnosti</vt:lpstr>
      <vt:lpstr>Třídění nákladů podle místa vzniku a odpovědnosti</vt:lpstr>
      <vt:lpstr>Kalkulační členění nákladů</vt:lpstr>
      <vt:lpstr>Kalkulační členění nákladů</vt:lpstr>
      <vt:lpstr>Členění nákladů v manažerském rozhodování</vt:lpstr>
      <vt:lpstr>Členění nákladů v manažerském rozhodování</vt:lpstr>
      <vt:lpstr>Členění nákladů v manažerském rozhodování</vt:lpstr>
      <vt:lpstr>Evidence nákladů</vt:lpstr>
      <vt:lpstr>Evidence nákladů</vt:lpstr>
      <vt:lpstr>Evidence nákladů</vt:lpstr>
      <vt:lpstr>Evidence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skr0004</cp:lastModifiedBy>
  <cp:revision>28</cp:revision>
  <dcterms:modified xsi:type="dcterms:W3CDTF">2023-02-21T19:23:09Z</dcterms:modified>
</cp:coreProperties>
</file>