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19"/>
  </p:notesMasterIdLst>
  <p:sldIdLst>
    <p:sldId id="256" r:id="rId2"/>
    <p:sldId id="257" r:id="rId3"/>
    <p:sldId id="282" r:id="rId4"/>
    <p:sldId id="283" r:id="rId5"/>
    <p:sldId id="284" r:id="rId6"/>
    <p:sldId id="285" r:id="rId7"/>
    <p:sldId id="286" r:id="rId8"/>
    <p:sldId id="287" r:id="rId9"/>
    <p:sldId id="288" r:id="rId10"/>
    <p:sldId id="289" r:id="rId11"/>
    <p:sldId id="290" r:id="rId12"/>
    <p:sldId id="291" r:id="rId13"/>
    <p:sldId id="292" r:id="rId14"/>
    <p:sldId id="293" r:id="rId15"/>
    <p:sldId id="294" r:id="rId16"/>
    <p:sldId id="295" r:id="rId17"/>
    <p:sldId id="281" r:id="rId18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9" d="100"/>
          <a:sy n="119" d="100"/>
        </p:scale>
        <p:origin x="1296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6" name="Google Shape;86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7" name="Google Shape;87;p1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1</a:t>
            </a:fld>
            <a:endParaRPr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87595852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4851439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81681592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87163848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56343928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15970110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71279265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3" name="Google Shape;123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8382897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59817628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95326847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64294484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76062718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06132403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30764319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8304765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2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8" name="Google Shape;18;p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1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1"/>
          <p:cNvSpPr txBox="1">
            <a:spLocks noGrp="1"/>
          </p:cNvSpPr>
          <p:nvPr>
            <p:ph type="body" idx="1"/>
          </p:nvPr>
        </p:nvSpPr>
        <p:spPr>
          <a:xfrm rot="5400000">
            <a:off x="2309019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1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2"/>
          <p:cNvSpPr txBox="1">
            <a:spLocks noGrp="1"/>
          </p:cNvSpPr>
          <p:nvPr>
            <p:ph type="title"/>
          </p:nvPr>
        </p:nvSpPr>
        <p:spPr>
          <a:xfrm rot="5400000">
            <a:off x="4732338" y="2171701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2"/>
          <p:cNvSpPr txBox="1">
            <a:spLocks noGrp="1"/>
          </p:cNvSpPr>
          <p:nvPr>
            <p:ph type="body" idx="1"/>
          </p:nvPr>
        </p:nvSpPr>
        <p:spPr>
          <a:xfrm rot="5400000">
            <a:off x="541338" y="190500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1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3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3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4" name="Google Shape;24;p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4"/>
          <p:cNvSpPr txBox="1"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sz="4000" b="1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4"/>
          <p:cNvSpPr txBox="1"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marL="914400" lvl="1" indent="-2286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0" name="Google Shape;30;p4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4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5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5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36" name="Google Shape;36;p5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37" name="Google Shape;37;p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5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6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6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3" name="Google Shape;43;p6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4" name="Google Shape;44;p6"/>
          <p:cNvSpPr txBox="1">
            <a:spLocks noGrp="1"/>
          </p:cNvSpPr>
          <p:nvPr>
            <p:ph type="body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5" name="Google Shape;45;p6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6" name="Google Shape;46;p6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7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7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8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8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8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9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9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marL="1371600" lvl="2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marL="2286000" lvl="4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marL="2743200" lvl="5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1" name="Google Shape;61;p9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62" name="Google Shape;62;p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9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9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0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0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10"/>
          <p:cNvSpPr txBox="1">
            <a:spLocks noGrp="1"/>
          </p:cNvSpPr>
          <p:nvPr>
            <p:ph type="body" idx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69" name="Google Shape;69;p10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3">
            <a:alphaModFix/>
          </a:blip>
          <a:stretch>
            <a:fillRect/>
          </a:stretch>
        </a:blip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3"/>
          <p:cNvSpPr txBox="1">
            <a:spLocks noGrp="1"/>
          </p:cNvSpPr>
          <p:nvPr>
            <p:ph type="ctrTitle"/>
          </p:nvPr>
        </p:nvSpPr>
        <p:spPr>
          <a:xfrm>
            <a:off x="67160" y="1798032"/>
            <a:ext cx="8704877" cy="16890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lvl="0">
              <a:buClr>
                <a:srgbClr val="D10202"/>
              </a:buClr>
              <a:buSzPts val="4400"/>
            </a:pPr>
            <a:br>
              <a:rPr lang="cs-CZ" b="1" dirty="0">
                <a:solidFill>
                  <a:srgbClr val="D10202"/>
                </a:solidFill>
              </a:rPr>
            </a:br>
            <a:r>
              <a:rPr lang="cs-CZ" b="1" dirty="0">
                <a:solidFill>
                  <a:srgbClr val="D10202"/>
                </a:solidFill>
              </a:rPr>
              <a:t>Přístupy k tvorbě ceny u nového výrobku</a:t>
            </a:r>
            <a:br>
              <a:rPr lang="cs-CZ" b="1" dirty="0">
                <a:solidFill>
                  <a:srgbClr val="D10202"/>
                </a:solidFill>
              </a:rPr>
            </a:br>
            <a:br>
              <a:rPr lang="pl-PL" b="1" dirty="0">
                <a:solidFill>
                  <a:srgbClr val="D10202"/>
                </a:solidFill>
              </a:rPr>
            </a:br>
            <a:r>
              <a:rPr lang="cs-CZ" b="1" dirty="0">
                <a:solidFill>
                  <a:srgbClr val="D10202"/>
                </a:solidFill>
              </a:rPr>
              <a:t>XNKC</a:t>
            </a:r>
            <a:endParaRPr b="1" dirty="0"/>
          </a:p>
        </p:txBody>
      </p:sp>
      <p:sp>
        <p:nvSpPr>
          <p:cNvPr id="90" name="Google Shape;90;p13"/>
          <p:cNvSpPr txBox="1"/>
          <p:nvPr/>
        </p:nvSpPr>
        <p:spPr>
          <a:xfrm>
            <a:off x="464234" y="5884219"/>
            <a:ext cx="4894206" cy="5340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cs-CZ" sz="18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Autor: Ing. Jaroslav Škrabal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</a:pPr>
            <a:endParaRPr sz="16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1" name="Google Shape;91;p13" descr="Výsledek obrázku pro ikea logo"/>
          <p:cNvSpPr/>
          <p:nvPr/>
        </p:nvSpPr>
        <p:spPr>
          <a:xfrm>
            <a:off x="4419599" y="1703717"/>
            <a:ext cx="1877683" cy="18776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2" name="Google Shape;92;p13"/>
          <p:cNvSpPr txBox="1"/>
          <p:nvPr/>
        </p:nvSpPr>
        <p:spPr>
          <a:xfrm>
            <a:off x="4800942" y="5604868"/>
            <a:ext cx="3878824" cy="72559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cs-CZ" sz="1800" b="1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10. </a:t>
            </a:r>
            <a:r>
              <a:rPr lang="cs-CZ" sz="18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05</a:t>
            </a:r>
            <a:r>
              <a:rPr lang="cs-CZ" sz="1800" b="1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2023</a:t>
            </a:r>
            <a:endParaRPr dirty="0"/>
          </a:p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cs-CZ" sz="1800" b="1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Olomouc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</a:pPr>
            <a:endParaRPr sz="1600" b="0" u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lvl="0">
              <a:buSzPts val="4400"/>
            </a:pPr>
            <a:r>
              <a:rPr lang="cs-CZ" b="1" dirty="0"/>
              <a:t>Analýzou nákladů a analýzou stavu nabídky a poptávky </a:t>
            </a:r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750741"/>
            <a:ext cx="8229600" cy="45896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Cena samozřejmě ovlivňuje i poptávku po produktu a naopak. 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Aby bylo možné vybranou cenovou strategii realizovat, je potřeba stanovit konkrétní výši ceny. 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Tu následně posuzovat, zda je vysoká nebo nízká např. vzhledem ke konkurenci, nákladům, požadavkům zákazníka apod.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10/17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3693775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lvl="0">
              <a:buSzPts val="4400"/>
            </a:pPr>
            <a:r>
              <a:rPr lang="cs-CZ" b="1" dirty="0"/>
              <a:t>Analýzou nákladů a analýzou stavu nabídky a poptávky </a:t>
            </a:r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750741"/>
            <a:ext cx="8229600" cy="45896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Základní faktory rozhodování podniku o cenách lze rozdělit na dvě skupiny:</a:t>
            </a:r>
          </a:p>
          <a:p>
            <a:pPr marL="820738" lvl="2" indent="-344488">
              <a:spcBef>
                <a:spcPts val="0"/>
              </a:spcBef>
              <a:buSzPts val="3200"/>
            </a:pPr>
            <a:r>
              <a:rPr lang="cs-CZ" b="1" dirty="0"/>
              <a:t>interní faktory </a:t>
            </a:r>
            <a:r>
              <a:rPr lang="cs-CZ" dirty="0"/>
              <a:t>– variabilní a fixní náklady, jednicové a režijní náklady</a:t>
            </a:r>
          </a:p>
          <a:p>
            <a:pPr marL="820738" lvl="2" indent="-344488">
              <a:spcBef>
                <a:spcPts val="0"/>
              </a:spcBef>
              <a:buSzPts val="3200"/>
            </a:pPr>
            <a:r>
              <a:rPr lang="cs-CZ" b="1" dirty="0"/>
              <a:t>externí faktory </a:t>
            </a:r>
            <a:r>
              <a:rPr lang="cs-CZ" dirty="0"/>
              <a:t>– stav nabídky a poptávky na daném trhu, struktura a požadavky zákazníků, konkurence na trhu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11/17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9690225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lvl="0">
              <a:buSzPts val="4400"/>
            </a:pPr>
            <a:r>
              <a:rPr lang="cs-CZ" b="1" dirty="0"/>
              <a:t>Volbou vhodné metody tvorby ceny</a:t>
            </a:r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750741"/>
            <a:ext cx="8229600" cy="45896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sz="3200" dirty="0"/>
              <a:t>Existují tři základní skupiny metod stanovení ceny:</a:t>
            </a:r>
          </a:p>
          <a:p>
            <a:pPr marL="820738" lvl="2" indent="-344488">
              <a:spcBef>
                <a:spcPts val="0"/>
              </a:spcBef>
              <a:buSzPts val="3200"/>
            </a:pPr>
            <a:r>
              <a:rPr lang="cs-CZ" sz="2800" dirty="0"/>
              <a:t>Metody tvorby cen orientované na náklady</a:t>
            </a:r>
          </a:p>
          <a:p>
            <a:pPr marL="820738" lvl="2" indent="-344488">
              <a:spcBef>
                <a:spcPts val="0"/>
              </a:spcBef>
              <a:buSzPts val="3200"/>
            </a:pPr>
            <a:r>
              <a:rPr lang="cs-CZ" sz="2800" dirty="0"/>
              <a:t>Metody tvorby cen orientované na konkurenci</a:t>
            </a:r>
          </a:p>
          <a:p>
            <a:pPr marL="820738" lvl="2" indent="-344488">
              <a:spcBef>
                <a:spcPts val="0"/>
              </a:spcBef>
              <a:buSzPts val="3200"/>
            </a:pPr>
            <a:r>
              <a:rPr lang="cs-CZ" sz="2800" dirty="0"/>
              <a:t>Metody tvorby cen orientované na zákazníka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12/17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0104990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>
              <a:buSzPts val="4400"/>
            </a:pPr>
            <a:r>
              <a:rPr lang="cs-CZ" b="1" dirty="0"/>
              <a:t>Vymezení nástrojů cenové politiky</a:t>
            </a:r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750741"/>
            <a:ext cx="8229600" cy="45896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sz="3200" dirty="0"/>
              <a:t>Mezi nástroje cenové politiky patří tzv. kondiční politika – politika cenových slev a srážek, příplatků a přirážek.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sz="3200" b="1" dirty="0"/>
              <a:t>Slevy a srážky:</a:t>
            </a:r>
          </a:p>
          <a:p>
            <a:pPr marL="820738" lvl="2" indent="-344488">
              <a:spcBef>
                <a:spcPts val="0"/>
              </a:spcBef>
              <a:buSzPts val="3200"/>
            </a:pPr>
            <a:r>
              <a:rPr lang="cs-CZ" dirty="0"/>
              <a:t>Úprava ceny, pomocí kterých podnik odměňuje zákazníka za včasnou platbu, hromadný nákup nebo nákup mimo sezónu. </a:t>
            </a:r>
          </a:p>
          <a:p>
            <a:pPr marL="820738" lvl="2" indent="-344488">
              <a:spcBef>
                <a:spcPts val="0"/>
              </a:spcBef>
              <a:buSzPts val="3200"/>
            </a:pPr>
            <a:r>
              <a:rPr lang="cs-CZ" dirty="0"/>
              <a:t>Jde např. o hotovostní slevy, naturální slevy, množstevní slevy apod.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13/17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1992855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>
              <a:buSzPts val="4400"/>
            </a:pPr>
            <a:r>
              <a:rPr lang="cs-CZ" b="1" dirty="0"/>
              <a:t>Vymezení nástrojů cenové politiky</a:t>
            </a:r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750741"/>
            <a:ext cx="8229600" cy="45896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sz="3200" b="1" dirty="0"/>
              <a:t>Cenové srážky:</a:t>
            </a:r>
          </a:p>
          <a:p>
            <a:pPr marL="820738" lvl="2" indent="-344488">
              <a:spcBef>
                <a:spcPts val="0"/>
              </a:spcBef>
              <a:buSzPts val="3200"/>
            </a:pPr>
            <a:r>
              <a:rPr lang="cs-CZ" dirty="0"/>
              <a:t>Jde např. o cenové srážky na protiúčet, kdy je sleva podmíněna vrácením starého zboží při koupi nebo propagační srážky, kdy se poskytuje sleva maloobchodníkům, kteří se podílejí na podpůrných akcích v prodejně.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14/17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4476178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>
              <a:buSzPts val="4400"/>
            </a:pPr>
            <a:r>
              <a:rPr lang="cs-CZ" b="1" dirty="0"/>
              <a:t>Vymezení nástrojů cenové politiky</a:t>
            </a:r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750741"/>
            <a:ext cx="8229600" cy="45896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sz="3200" b="1" dirty="0"/>
              <a:t>Cenové příplatky:</a:t>
            </a:r>
          </a:p>
          <a:p>
            <a:pPr marL="820738" lvl="2" indent="-344488">
              <a:spcBef>
                <a:spcPts val="0"/>
              </a:spcBef>
              <a:buSzPts val="3200"/>
            </a:pPr>
            <a:r>
              <a:rPr lang="cs-CZ" dirty="0"/>
              <a:t>Tyto cenové příplatky byly uplatňovány při prodeji malého množství, kdy nejsou uhrazeny všechny jednicové náklady.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15/17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6664405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>
              <a:buSzPts val="4400"/>
            </a:pPr>
            <a:r>
              <a:rPr lang="cs-CZ" b="1" dirty="0"/>
              <a:t>Zjištění cenové kontroly</a:t>
            </a:r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750741"/>
            <a:ext cx="8229600" cy="45896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sz="3200" dirty="0"/>
              <a:t>V rámci kontroly je potřeba neustále sledovat tržní situaci a přizpůsobovat se proměnlivým podmínkám tržního prostředí. 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sz="3200" dirty="0"/>
              <a:t>Kontrola by se měla soustřeďovat hlavně na konkurenční ceny, obchodní ceny a konečné spotřebitelské ceny. </a:t>
            </a:r>
            <a:endParaRPr lang="cs-CZ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16/17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2824156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18"/>
          <p:cNvSpPr txBox="1">
            <a:spLocks noGrp="1"/>
          </p:cNvSpPr>
          <p:nvPr>
            <p:ph type="title"/>
          </p:nvPr>
        </p:nvSpPr>
        <p:spPr>
          <a:xfrm>
            <a:off x="798534" y="2747962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4400"/>
              <a:buFont typeface="Calibri"/>
              <a:buNone/>
            </a:pPr>
            <a:r>
              <a:rPr lang="cs-CZ" sz="4800" dirty="0">
                <a:solidFill>
                  <a:srgbClr val="C00000"/>
                </a:solidFill>
              </a:rPr>
              <a:t>Děkuji za pozornost</a:t>
            </a:r>
            <a:endParaRPr sz="44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47539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lvl="0">
              <a:buSzPts val="4400"/>
            </a:pPr>
            <a:r>
              <a:rPr lang="cs-CZ" b="1" dirty="0"/>
              <a:t>Strategie tvorby cen nového výrobku</a:t>
            </a:r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750741"/>
            <a:ext cx="8229600" cy="45896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Stanovení ceny výrobku nebo služby je složitý proces, který začíná v období vývoje a prochází všemi fázemi cyklu tržní životnosti. 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Je nutné sledovat pozici na trhu, poptávku po daném zboží, i jeho substitutech a komplementech, charakteru trhu a konkurenční nabídky.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2/17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lvl="0">
              <a:buSzPts val="4400"/>
            </a:pPr>
            <a:r>
              <a:rPr lang="cs-CZ" b="1" dirty="0"/>
              <a:t>Strategie tvorby cen nového výrobku</a:t>
            </a:r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750741"/>
            <a:ext cx="8229600" cy="45896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Cenová politika podniku se vytváří v závislosti na politice produktu, distribuce a komunikace. Úroveň ceny se odvíjí podle stádia výrobku na trhu. 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Celý proces systematického rozhodování o cenách se skládá z následujících činností.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3/17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0416276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>
              <a:buSzPts val="4400"/>
            </a:pPr>
            <a:r>
              <a:rPr lang="cs-CZ" b="1" dirty="0"/>
              <a:t>Vymezení cílů cenové politiky</a:t>
            </a:r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750741"/>
            <a:ext cx="8229600" cy="45896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Cíle mohou být jak v souladu, tak i ve vzájemném rozporu. 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Například získání prestiže je spojeno s vysokou cenou, ovšem proniknutí na trh, kde existuje konkurence s nízkými cenami, vyžaduje cenu nízkou. 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Při stanovení ceny je nutné vycházet z cenové politiky, která je odvozena z celkové strategie podniku.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4/17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4097559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>
              <a:buSzPts val="4400"/>
            </a:pPr>
            <a:r>
              <a:rPr lang="cs-CZ" b="1" dirty="0"/>
              <a:t>Vymezení cílů cenové politiky</a:t>
            </a:r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750741"/>
            <a:ext cx="8229600" cy="45896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Cíle lze rozdělit do dvou základních skupin:</a:t>
            </a:r>
          </a:p>
          <a:p>
            <a:pPr marL="820738" lvl="2" indent="-344488">
              <a:spcBef>
                <a:spcPts val="0"/>
              </a:spcBef>
              <a:buSzPts val="3200"/>
            </a:pPr>
            <a:r>
              <a:rPr lang="cs-CZ" b="1" dirty="0"/>
              <a:t>Ekonomické cíle:</a:t>
            </a:r>
          </a:p>
          <a:p>
            <a:pPr marL="1277938" lvl="3" indent="-344488">
              <a:spcBef>
                <a:spcPts val="0"/>
              </a:spcBef>
              <a:buSzPts val="3200"/>
            </a:pPr>
            <a:r>
              <a:rPr lang="cs-CZ" dirty="0"/>
              <a:t>Maximalizace zisku</a:t>
            </a:r>
          </a:p>
          <a:p>
            <a:pPr marL="1277938" lvl="3" indent="-344488">
              <a:spcBef>
                <a:spcPts val="0"/>
              </a:spcBef>
              <a:buSzPts val="3200"/>
            </a:pPr>
            <a:r>
              <a:rPr lang="cs-CZ" dirty="0"/>
              <a:t>Maximalizace tržeb</a:t>
            </a:r>
          </a:p>
          <a:p>
            <a:pPr marL="1277938" lvl="3" indent="-344488">
              <a:spcBef>
                <a:spcPts val="0"/>
              </a:spcBef>
              <a:buSzPts val="3200"/>
            </a:pPr>
            <a:r>
              <a:rPr lang="cs-CZ" dirty="0"/>
              <a:t>Maximalizace prodeje</a:t>
            </a:r>
          </a:p>
          <a:p>
            <a:pPr marL="1277938" lvl="3" indent="-344488">
              <a:spcBef>
                <a:spcPts val="0"/>
              </a:spcBef>
              <a:buSzPts val="3200"/>
            </a:pPr>
            <a:r>
              <a:rPr lang="cs-CZ" dirty="0"/>
              <a:t>Dosažení určitého tržního podílu</a:t>
            </a:r>
          </a:p>
          <a:p>
            <a:pPr marL="1277938" lvl="3" indent="-344488">
              <a:spcBef>
                <a:spcPts val="0"/>
              </a:spcBef>
              <a:buSzPts val="3200"/>
            </a:pPr>
            <a:r>
              <a:rPr lang="cs-CZ" dirty="0"/>
              <a:t>Přežití</a:t>
            </a:r>
          </a:p>
          <a:p>
            <a:pPr marL="1277938" lvl="3" indent="-344488">
              <a:spcBef>
                <a:spcPts val="0"/>
              </a:spcBef>
              <a:buSzPts val="3200"/>
            </a:pPr>
            <a:r>
              <a:rPr lang="cs-CZ" dirty="0"/>
              <a:t>Návratnost investic apod. 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5/17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0057450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>
              <a:buSzPts val="4400"/>
            </a:pPr>
            <a:r>
              <a:rPr lang="cs-CZ" b="1" dirty="0"/>
              <a:t>Vymezení cílů cenové politiky</a:t>
            </a:r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750741"/>
            <a:ext cx="8229600" cy="45896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Cíle lze rozdělit do dvou základních skupin:</a:t>
            </a:r>
          </a:p>
          <a:p>
            <a:pPr marL="820738" lvl="2" indent="-344488">
              <a:spcBef>
                <a:spcPts val="0"/>
              </a:spcBef>
              <a:buSzPts val="3200"/>
            </a:pPr>
            <a:r>
              <a:rPr lang="cs-CZ" b="1" dirty="0"/>
              <a:t>Psychologické cíle:</a:t>
            </a:r>
          </a:p>
          <a:p>
            <a:pPr marL="1277938" lvl="3" indent="-344488">
              <a:lnSpc>
                <a:spcPct val="150000"/>
              </a:lnSpc>
              <a:spcBef>
                <a:spcPts val="0"/>
              </a:spcBef>
              <a:buSzPts val="3200"/>
            </a:pPr>
            <a:r>
              <a:rPr lang="cs-CZ" dirty="0"/>
              <a:t>Získání prestiže a vytvoření pozitivní image ve společnosti;</a:t>
            </a:r>
          </a:p>
          <a:p>
            <a:pPr marL="1277938" lvl="3" indent="-344488">
              <a:lnSpc>
                <a:spcPct val="150000"/>
              </a:lnSpc>
              <a:spcBef>
                <a:spcPts val="0"/>
              </a:spcBef>
              <a:buSzPts val="3200"/>
            </a:pPr>
            <a:r>
              <a:rPr lang="cs-CZ" dirty="0"/>
              <a:t>Věrnost zákazníků (firmě, výrobků apod.)</a:t>
            </a:r>
          </a:p>
          <a:p>
            <a:pPr marL="1277938" lvl="3" indent="-344488">
              <a:lnSpc>
                <a:spcPct val="150000"/>
              </a:lnSpc>
              <a:spcBef>
                <a:spcPts val="0"/>
              </a:spcBef>
              <a:buSzPts val="3200"/>
            </a:pPr>
            <a:r>
              <a:rPr lang="cs-CZ" dirty="0"/>
              <a:t>Spokojenost zákazníka.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6/17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0238396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>
              <a:buSzPts val="4400"/>
            </a:pPr>
            <a:r>
              <a:rPr lang="cs-CZ" b="1" dirty="0"/>
              <a:t>Určení strategie cenové politiky</a:t>
            </a:r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750741"/>
            <a:ext cx="8229600" cy="45896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Lze chápat jako stanovené určité úrovně ceny, které má splnit vymezený cíl: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b="1" dirty="0"/>
              <a:t>Strategie vysokých cen:</a:t>
            </a:r>
          </a:p>
          <a:p>
            <a:pPr marL="820738" lvl="2" indent="-344488">
              <a:spcBef>
                <a:spcPts val="0"/>
              </a:spcBef>
              <a:buSzPts val="3200"/>
            </a:pPr>
            <a:r>
              <a:rPr lang="cs-CZ" dirty="0"/>
              <a:t>V případě zvolení této strategie by měl mít na trhu pozitivní image a vysoce kvalitní výrobky. </a:t>
            </a:r>
          </a:p>
          <a:p>
            <a:pPr marL="820738" lvl="2" indent="-344488">
              <a:spcBef>
                <a:spcPts val="0"/>
              </a:spcBef>
              <a:buSzPts val="3200"/>
            </a:pPr>
            <a:r>
              <a:rPr lang="cs-CZ" dirty="0"/>
              <a:t>Zákazníci musí tuto skutečnost vnímat a nákup zboží by měl být spojen s určitou prestiží. </a:t>
            </a:r>
          </a:p>
          <a:p>
            <a:pPr marL="820738" lvl="2" indent="-344488">
              <a:spcBef>
                <a:spcPts val="0"/>
              </a:spcBef>
              <a:buSzPts val="3200"/>
            </a:pPr>
            <a:r>
              <a:rPr lang="cs-CZ" dirty="0"/>
              <a:t>Uplatněním této strategie by mělo pro podnik znamenat splnění cíle, maximalizace zisku a získání vedoucího postavení v kvalitě výrobku.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endParaRPr lang="cs-CZ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7/17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9251462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>
              <a:buSzPts val="4400"/>
            </a:pPr>
            <a:r>
              <a:rPr lang="cs-CZ" b="1" dirty="0"/>
              <a:t>Určení strategie cenové politiky</a:t>
            </a:r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750741"/>
            <a:ext cx="8229600" cy="45896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b="1" dirty="0"/>
              <a:t>Strategie středních cen:</a:t>
            </a:r>
          </a:p>
          <a:p>
            <a:pPr marL="820738" lvl="2" indent="-344488">
              <a:spcBef>
                <a:spcPts val="0"/>
              </a:spcBef>
              <a:buSzPts val="3200"/>
            </a:pPr>
            <a:r>
              <a:rPr lang="cs-CZ" dirty="0"/>
              <a:t>Odpovídá nadefinování obvyklých cen na trhu. </a:t>
            </a:r>
          </a:p>
          <a:p>
            <a:pPr marL="820738" lvl="2" indent="-344488">
              <a:spcBef>
                <a:spcPts val="0"/>
              </a:spcBef>
              <a:buSzPts val="3200"/>
            </a:pPr>
            <a:r>
              <a:rPr lang="cs-CZ" dirty="0"/>
              <a:t>Strategie by měla podniku přinést splnění cíle maximalizace obratu prostřednictvím cen, které budou dostupné širokému spektru zákazníků.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8/17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9302786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>
              <a:buSzPts val="4400"/>
            </a:pPr>
            <a:r>
              <a:rPr lang="cs-CZ" b="1" dirty="0"/>
              <a:t>Určení strategie cenové politiky</a:t>
            </a:r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750741"/>
            <a:ext cx="8229600" cy="45896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b="1" dirty="0"/>
              <a:t>Strategie nízkých cen:</a:t>
            </a:r>
          </a:p>
          <a:p>
            <a:pPr marL="820738" lvl="2" indent="-344488">
              <a:spcBef>
                <a:spcPts val="0"/>
              </a:spcBef>
              <a:buSzPts val="3200"/>
            </a:pPr>
            <a:r>
              <a:rPr lang="cs-CZ" dirty="0"/>
              <a:t>Používá se ve spojení zboží nižší nebo proměnlivé kvality. </a:t>
            </a:r>
          </a:p>
          <a:p>
            <a:pPr marL="820738" lvl="2" indent="-344488">
              <a:spcBef>
                <a:spcPts val="0"/>
              </a:spcBef>
              <a:buSzPts val="3200"/>
            </a:pPr>
            <a:r>
              <a:rPr lang="cs-CZ" dirty="0"/>
              <a:t>Nízká cena může být odměnou pro zákazníka za riziko, které je spojeno s koupí. </a:t>
            </a:r>
          </a:p>
          <a:p>
            <a:pPr marL="820738" lvl="2" indent="-344488">
              <a:spcBef>
                <a:spcPts val="0"/>
              </a:spcBef>
              <a:buSzPts val="3200"/>
            </a:pPr>
            <a:r>
              <a:rPr lang="cs-CZ" dirty="0"/>
              <a:t>Cílem podniku je maximalizace prodeje prostřednictvím nízkých cen.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9/17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2081102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1326</TotalTime>
  <Words>715</Words>
  <Application>Microsoft Office PowerPoint</Application>
  <PresentationFormat>Předvádění na obrazovce (4:3)</PresentationFormat>
  <Paragraphs>88</Paragraphs>
  <Slides>17</Slides>
  <Notes>17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20" baseType="lpstr">
      <vt:lpstr>Arial</vt:lpstr>
      <vt:lpstr>Calibri</vt:lpstr>
      <vt:lpstr>Office Theme</vt:lpstr>
      <vt:lpstr> Přístupy k tvorbě ceny u nového výrobku  XNKC</vt:lpstr>
      <vt:lpstr>Strategie tvorby cen nového výrobku</vt:lpstr>
      <vt:lpstr>Strategie tvorby cen nového výrobku</vt:lpstr>
      <vt:lpstr>Vymezení cílů cenové politiky</vt:lpstr>
      <vt:lpstr>Vymezení cílů cenové politiky</vt:lpstr>
      <vt:lpstr>Vymezení cílů cenové politiky</vt:lpstr>
      <vt:lpstr>Určení strategie cenové politiky</vt:lpstr>
      <vt:lpstr>Určení strategie cenové politiky</vt:lpstr>
      <vt:lpstr>Určení strategie cenové politiky</vt:lpstr>
      <vt:lpstr>Analýzou nákladů a analýzou stavu nabídky a poptávky </vt:lpstr>
      <vt:lpstr>Analýzou nákladů a analýzou stavu nabídky a poptávky </vt:lpstr>
      <vt:lpstr>Volbou vhodné metody tvorby ceny</vt:lpstr>
      <vt:lpstr>Vymezení nástrojů cenové politiky</vt:lpstr>
      <vt:lpstr>Vymezení nástrojů cenové politiky</vt:lpstr>
      <vt:lpstr>Vymezení nástrojů cenové politiky</vt:lpstr>
      <vt:lpstr>Zjištění cenové kontroly</vt:lpstr>
      <vt:lpstr>Děkuji za pozornost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Strategický management XSM</dc:title>
  <dc:creator>Škrabal Jaroslav</dc:creator>
  <cp:lastModifiedBy>Škrabal Jaroslav</cp:lastModifiedBy>
  <cp:revision>103</cp:revision>
  <dcterms:modified xsi:type="dcterms:W3CDTF">2023-04-13T11:22:29Z</dcterms:modified>
</cp:coreProperties>
</file>