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4"/>
  </p:notes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6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281" r:id="rId4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9" d="100"/>
          <a:sy n="119" d="100"/>
        </p:scale>
        <p:origin x="129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57184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57943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029435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825517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62640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608475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9450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40141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6300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92160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68821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25096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779162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3964128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94930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953856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246288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755451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2187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99360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343278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6238875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51858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209510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722002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414379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546263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478291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2977607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352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62941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447909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15818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3828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82687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43269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44415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997147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484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67160" y="2171699"/>
            <a:ext cx="8704877" cy="1689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>
              <a:buClr>
                <a:srgbClr val="D10202"/>
              </a:buClr>
              <a:buSzPts val="4400"/>
            </a:pP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Metody stanovení cen</a:t>
            </a:r>
            <a:br>
              <a:rPr lang="cs-CZ" b="1" dirty="0">
                <a:solidFill>
                  <a:srgbClr val="D10202"/>
                </a:solidFill>
              </a:rPr>
            </a:br>
            <a:br>
              <a:rPr lang="pl-PL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XNKC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03. </a:t>
            </a:r>
            <a:r>
              <a:rPr lang="cs-CZ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05</a:t>
            </a:r>
            <a:r>
              <a:rPr lang="cs-CZ" sz="1800" b="1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2023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Cena stanovená v závislosti na konkurenci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62965"/>
            <a:ext cx="8229600" cy="467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Existují dvě formy stanovení ceny v závislosti na konkurenci: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/>
              <a:t>1. Orientace na cenu v oboru</a:t>
            </a:r>
            <a:r>
              <a:rPr lang="cs-CZ" dirty="0"/>
              <a:t>: nejčastěji se setkáváme právě s orientací na průměr konkurenčních cen (</a:t>
            </a:r>
            <a:r>
              <a:rPr lang="cs-CZ" dirty="0" err="1"/>
              <a:t>going-rate-pricing</a:t>
            </a:r>
            <a:r>
              <a:rPr lang="cs-CZ" dirty="0"/>
              <a:t>).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/>
              <a:t>2. Orientace na cenového vůdce</a:t>
            </a:r>
            <a:r>
              <a:rPr lang="cs-CZ" dirty="0"/>
              <a:t>: představuje takové stanovení ceny, jemuž se ostatní přizpůsobují. </a:t>
            </a:r>
          </a:p>
          <a:p>
            <a:pPr marL="1277938" lvl="3" indent="-344488">
              <a:spcBef>
                <a:spcPts val="0"/>
              </a:spcBef>
              <a:buSzPts val="3200"/>
            </a:pPr>
            <a:r>
              <a:rPr lang="cs-CZ" dirty="0"/>
              <a:t>Tento způsob je poměrně jednoduchý, na druhou stranu je třeba dodat, že firma věnuje menší pozornost jak vlastním nákladům, tak i poptávce.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70228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Cena stanovená v závislosti na konkurenci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62965"/>
            <a:ext cx="8229600" cy="467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Cena je nástrojem zvolené strategie, kterou může být: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odrazení konkurence prostřednictvím cen;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rychlejší proniknutí na trh prostřednictvím nízkých cen;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exkluzivita (vysoké ceny).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3341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Cena podle vnímání hodnoty zákazníkem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62965"/>
            <a:ext cx="8229600" cy="467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Metoda stanovení ceny podle vnímání hodnoty zákazníkem (</a:t>
            </a:r>
            <a:r>
              <a:rPr lang="cs-CZ" dirty="0" err="1"/>
              <a:t>value</a:t>
            </a:r>
            <a:r>
              <a:rPr lang="cs-CZ" dirty="0"/>
              <a:t>-in-use-</a:t>
            </a:r>
            <a:r>
              <a:rPr lang="cs-CZ" dirty="0" err="1"/>
              <a:t>price</a:t>
            </a:r>
            <a:r>
              <a:rPr lang="cs-CZ" dirty="0"/>
              <a:t>) představuje relativně nový způsob vycházející z marketingové koncepce a odráží pohled zákazníka, pro kterého nejsou důležité výrobní náklady, ale hodnota výrobku.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Základem úspěšného použití této metody je dostatečně přesné zjištění názoru kupujícího na hodnotu (užitek) nabízeného produktu.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/>
              <a:t>Vnímaná hodnota </a:t>
            </a:r>
            <a:r>
              <a:rPr lang="cs-CZ" dirty="0"/>
              <a:t>se skládá z několika prvků – z představy zákazníků o výkonu výrobku, z úrovně distribuce, kvality záruky, zákaznické podpory – a dále z „měkčích“ atributů, jako je pověst, důvěryhodnost a vážnost dodavatele.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45826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Cena podle vnímání hodnoty zákazníkem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62965"/>
            <a:ext cx="8229600" cy="467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Názor kupujícího je možné zjišťovat buď přímým dotazem na přiměřenost ceny, nebo prostřednictvím bodového ohodnocení jím akceptované hodnoty různých nabízených výrobků.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V tomto případě se cena stanoví v proporci k počtu bodů, přidělených v průběhu testu jednotlivým produktům.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Nejsložitější je u této metody definice parametrů a vah výrobků.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Každému parametru se přisoudí body v intervalu 0–100, které jsou poté vynásobeny vahou parametru.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Pro výši ceny je rozhodující celkový součet bodů.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3752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3200" b="1" dirty="0"/>
              <a:t>Tvorba cen v zavilosti na chování spotřebitele aneb psychologická podstata tvorby cen</a:t>
            </a:r>
            <a:endParaRPr sz="32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62965"/>
            <a:ext cx="8229600" cy="467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Ekonomické modely, ale také všeobecné mínění se shodují v tom, že spotřebitelé věnují pozornost ceně v době, kdy se rozhoduje o nákupu.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Psychologický proces odehrávající se u spotřebitele mezi dobou, kdy poprvé registruje cenu produktu, a časem, kdy zařazuje cenu a její význam mezi ostatní kritéria, závisí na tom, co zamýšlí koupit.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Spotřebitel si nejprve vybavuje cenu, kterou má uloženu ve své paměti.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Teprve potom vnímá cenu z různých stimulů, jako jsou reklama, podpora prodeje atd.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3555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Tvorba cen podle hodnoty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62965"/>
            <a:ext cx="8229600" cy="467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Typem tvorby cen podle hodnoty je tvorba trvale nízkých cen (</a:t>
            </a:r>
            <a:r>
              <a:rPr lang="cs-CZ" dirty="0" err="1"/>
              <a:t>everyday</a:t>
            </a:r>
            <a:r>
              <a:rPr lang="cs-CZ" dirty="0"/>
              <a:t> </a:t>
            </a:r>
            <a:r>
              <a:rPr lang="cs-CZ" dirty="0" err="1"/>
              <a:t>low</a:t>
            </a:r>
            <a:r>
              <a:rPr lang="cs-CZ" dirty="0"/>
              <a:t> </a:t>
            </a:r>
            <a:r>
              <a:rPr lang="cs-CZ" dirty="0" err="1"/>
              <a:t>pricing</a:t>
            </a:r>
            <a:r>
              <a:rPr lang="cs-CZ" dirty="0"/>
              <a:t> – EDLP), k níž dochází na </a:t>
            </a:r>
            <a:r>
              <a:rPr lang="cs-CZ" dirty="0" err="1"/>
              <a:t>retailingové</a:t>
            </a:r>
            <a:r>
              <a:rPr lang="cs-CZ" dirty="0"/>
              <a:t> úrovni.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Dalším typem je </a:t>
            </a:r>
            <a:r>
              <a:rPr lang="cs-CZ" dirty="0" err="1"/>
              <a:t>high-low</a:t>
            </a:r>
            <a:r>
              <a:rPr lang="cs-CZ" dirty="0"/>
              <a:t> </a:t>
            </a:r>
            <a:r>
              <a:rPr lang="cs-CZ" dirty="0" err="1"/>
              <a:t>pricing</a:t>
            </a:r>
            <a:r>
              <a:rPr lang="cs-CZ" dirty="0"/>
              <a:t>, kdy </a:t>
            </a:r>
            <a:r>
              <a:rPr lang="cs-CZ" dirty="0" err="1"/>
              <a:t>retailer</a:t>
            </a:r>
            <a:r>
              <a:rPr lang="cs-CZ" dirty="0"/>
              <a:t> účtuje každodenně vyšší ceny, ale pak provádí četné propagační akce, při nichž jsou ceny dočasně sníženy pod úroveň EDLP.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Důvodem, proč maloobchodníci přijímají metodu EDLP, je to, že neustálé prodejní a propagační akce jsou nákladné a snižují důvěru spotřebitelů v každodenní ceny zboží v regálech.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033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Diferencovaná tvorba cen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62965"/>
            <a:ext cx="8229600" cy="467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Ceny mohou být různým způsobem diferencovány, například podle segmentu zákazníků, lokalit (hlavní město – ostatní obce; střed města – okrajová část), cenových zón, formy produktu, image, velikosti nákupu, distribuční cesty, času (v hlavní sezoně – mimo hlavní sezonu), vytíženosti apod.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923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Adaptivní tvorba cen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Adaptivní tvorba cen (</a:t>
            </a:r>
            <a:r>
              <a:rPr lang="cs-CZ" dirty="0" err="1"/>
              <a:t>adaptive</a:t>
            </a:r>
            <a:r>
              <a:rPr lang="cs-CZ" dirty="0"/>
              <a:t> </a:t>
            </a:r>
            <a:r>
              <a:rPr lang="cs-CZ" dirty="0" err="1"/>
              <a:t>pricing</a:t>
            </a:r>
            <a:r>
              <a:rPr lang="cs-CZ" dirty="0"/>
              <a:t>) vychází z faktu, že různí zákazníci mají různé potřeby, a proto přikládají danému produktu či službě různou hodnotu.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Klíčem k adaptivní tvorbě cen je podle Mohammeda </a:t>
            </a:r>
            <a:r>
              <a:rPr lang="cs-CZ" dirty="0" err="1"/>
              <a:t>Rafiho</a:t>
            </a:r>
            <a:r>
              <a:rPr lang="cs-CZ" dirty="0"/>
              <a:t> (2011) uvědomit si, že cena – stejně jako barva či tvar – je jen jedním z atributů produktu.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Firmy běžně mění barvu a tvar výrobku, aby oslovily různé zákazníky.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Prodávají různými distribučními cestami (kamenné obchody, přímý prodej, prodej online) a někdy podle zvolené cesty účtují značně rozdílné ceny.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Využitím adaptivní tvorby cen mohou firmy přizpůsobit produkt smyslu zákazníků pro hodnotu, aniž by snižovaly cenu.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17/42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30983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Adaptivní tvorba cen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Nejjednodušší metodou adaptivní cenotvorby jsou „varianty“ – „dobrá“, „lepší“ a „nejlepší“ varianta téhož produktu.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Levnější verze (nižší kvalita, menší množství, méně vlastností) může být magnetem pro zákazníky citlivé na cenu.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Metoda dobře funguje ve firmách se spotřebním zbožím.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Jednou z největších výhod adaptivní tvorby cen je větší flexibilita, když ekonomika začne zase růst.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Levnější variantu firma prostě stáhne z trhu.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90966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Tvorba cen sdílením přínosů a rizika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Kupující se často mohou bránit přijetí návrhu prodávajícího kvůli vysoké úrovni vnímaného rizika.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Prodávající má možnost nabídnout absorpci části nebo celého rizika, pokud plně neposkytne slíbenou hodnotu.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2926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/>
              <a:t>Metody stanovení cen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750741"/>
            <a:ext cx="8229600" cy="4589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/>
              <a:t>Pro určení produktů existují různé metody, například: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Cena jako vyjádření hodnoty vnímané zákazníkem;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Následování cen konkurence;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Stanovení ceny respektující návratnost investic;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Stanovení ceny se zřetelem k možnosti uzavření kontraktu;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Stanovení ceny podle velikosti poptávky;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Stanovení ceny s ohledem na náklady.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Tvorba cen aukcí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Tvorba cen aukcí je stále populárnější, zvláště v důsledku šíření internetu.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Aukce jsou rovněž formou způsobu distribuce produktů: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/>
              <a:t>Anglické aukce – zvyšující se nabídky (cena se postupně zvyšuje). </a:t>
            </a:r>
          </a:p>
          <a:p>
            <a:pPr marL="1277938" lvl="3" indent="-344488">
              <a:spcBef>
                <a:spcPts val="0"/>
              </a:spcBef>
              <a:buSzPts val="3200"/>
            </a:pPr>
            <a:r>
              <a:rPr lang="cs-CZ" dirty="0"/>
              <a:t>Je jeden prodávající a mnoho kupujících. Používají se k prodeji starožitností, dobytka, realit, použitého vybavení a ojetých automobilů.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/>
              <a:t>Holandské aukce – snižující se nabídky. </a:t>
            </a:r>
          </a:p>
          <a:p>
            <a:pPr marL="1277938" lvl="3" indent="-344488">
              <a:spcBef>
                <a:spcPts val="0"/>
              </a:spcBef>
              <a:buSzPts val="3200"/>
            </a:pPr>
            <a:r>
              <a:rPr lang="cs-CZ" dirty="0"/>
              <a:t>Je jeden prodávající a mnoho kupujících nebo jeden kupující a mnoho prodávajících. </a:t>
            </a:r>
          </a:p>
          <a:p>
            <a:pPr marL="1277938" lvl="3" indent="-344488">
              <a:spcBef>
                <a:spcPts val="0"/>
              </a:spcBef>
              <a:buSzPts val="3200"/>
            </a:pPr>
            <a:r>
              <a:rPr lang="cs-CZ" dirty="0"/>
              <a:t>V prvním případě licitátor ohlásí nejvyšší cenu za nějaký výrobek a pak pomalu cenu snižuje, dokud ji některý z účastníků aukce nepřijme. </a:t>
            </a:r>
          </a:p>
          <a:p>
            <a:pPr marL="1277938" lvl="3" indent="-344488">
              <a:spcBef>
                <a:spcPts val="0"/>
              </a:spcBef>
              <a:buSzPts val="3200"/>
            </a:pPr>
            <a:r>
              <a:rPr lang="cs-CZ" dirty="0"/>
              <a:t>V druhém případě kupující oznámí, co by chtěl koupit, a potenciální prodávající pak soupeří, kdo získá zakázku nejnižší cenou.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17630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Tvorba cen obálkovou metodou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Obálková metoda se často používá ve výběrových řízeních na získání zakázky, pronájmu nebo koupi nebytových prostor a nemovitostí aj.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Účastnící se fyzické nebo právnické osoby mohou podat jen jedinou cenovou nabídku, aniž by znaly nabídku ostatních.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Nikdo z nich nepodá nabídku, který by šla pod jeho náklady, ale z obavy, že kontrakt nezíská, nemůže podat ani příliš vysokou nabídku.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21/42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215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800" dirty="0">
                <a:solidFill>
                  <a:srgbClr val="C00000"/>
                </a:solidFill>
              </a:rPr>
              <a:t>Příklady k procvičení</a:t>
            </a:r>
            <a:endParaRPr sz="4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1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Financování nákladů na vzdělání v soukromé škole </a:t>
            </a:r>
            <a:r>
              <a:rPr lang="cs-CZ" dirty="0" err="1"/>
              <a:t>Eduk</a:t>
            </a:r>
            <a:r>
              <a:rPr lang="cs-CZ" dirty="0"/>
              <a:t>, a.s., je možno zajistit dvěma základními způsoby: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Jednotným školným, které optimalizuje příjmy na základě informací o předpokládané zavilosti výše školného a možného zájmu studentů, doplněným dodatečnými příspěvky z různých dalších finančních zdrojů, nebo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Kombinací jednotného školného a stipendií, které uhrazují čísti nákladů studia příjmové nižších skupin studentů.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50707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1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Vedení školy má k dispozici údaje o vzájemném vztahu ročního školného a poštu zájemců o studium: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24/42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6E6936CF-4021-4D9A-8BD3-70AD8974CA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665254"/>
              </p:ext>
            </p:extLst>
          </p:nvPr>
        </p:nvGraphicFramePr>
        <p:xfrm>
          <a:off x="1611682" y="2369516"/>
          <a:ext cx="6096000" cy="2966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16776588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4798783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Roční školné na 1 studenta (Kč)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Počet zájemců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221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60 000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562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50 000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615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86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6476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612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5 000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6288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6 000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2572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0357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1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Zjednodušeně se přitom předpokládá, že veškeré náklady školy (odpisy budovy, nájemné, </a:t>
            </a:r>
            <a:r>
              <a:rPr lang="cs-CZ" dirty="0" err="1"/>
              <a:t>soobní</a:t>
            </a:r>
            <a:r>
              <a:rPr lang="cs-CZ" dirty="0"/>
              <a:t> náklady učitelů a dalších pracovníků, ostatní provozní náklady) jsou fixní.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Maximální kapacita školy je 6 000 studentů.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Naším úkolem je zjisti, jaké jednotné školné vedení školy stanoví:</a:t>
            </a:r>
          </a:p>
          <a:p>
            <a:pPr marL="990600" lvl="2" indent="-514350">
              <a:spcBef>
                <a:spcPts val="0"/>
              </a:spcBef>
              <a:buSzPts val="3200"/>
              <a:buFont typeface="+mj-lt"/>
              <a:buAutoNum type="alphaLcParenR"/>
            </a:pPr>
            <a:r>
              <a:rPr lang="cs-CZ" dirty="0"/>
              <a:t>Bez nabídky stipendií a</a:t>
            </a:r>
          </a:p>
          <a:p>
            <a:pPr marL="990600" lvl="2" indent="-514350">
              <a:spcBef>
                <a:spcPts val="0"/>
              </a:spcBef>
              <a:buSzPts val="3200"/>
              <a:buFont typeface="+mj-lt"/>
              <a:buAutoNum type="alphaLcParenR"/>
            </a:pPr>
            <a:r>
              <a:rPr lang="cs-CZ" dirty="0"/>
              <a:t>S možností poskytnout stipendia; vedení školy předpokládá, že ochota zaplatit školné závisí na příjmech rodiny.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25/42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7672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1 - Řešení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a)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Z jednoduchého propočtu dosažitelných výnosů při rozdílné výši školného a tomu odpovídajícímu počtu uchazečů vyplývá, že nejvyšší výnosy 90. mil Kč přinese školné 30 000 Kč ročně při předpokládaném počtu 3 000 uchazečů.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26/42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1881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1 - Řešení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b)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Maximálně dosažitelné výnosy jsou dány ochotou uchazečů zaplatit požadované školené.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Pokud vedení školy stanoví jednotné školné ve výši 30 000 Kč pro všechny studenty, někteří z nich by byli ochotni zaplatit i více, jiní však studovat nebudou moci.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Cílem je nalézt takový systém stipendií, které by každému studentovi při školném 60 000 K uhradil rozdíl, který již není ochoten zaplatit.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Maximální výnosy, které může vedení školy touto cenovou politikou dosáhnout, jsou přitom oproti předchozí variantě dvounásobné – činí 180 mil. Kč.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Jejich úroveň lze propočítat jako plochu pod přímkou poptávky uchazečů o studium.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27/42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9056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1 - Řešení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b) </a:t>
            </a: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28/42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6" name="Tabulka 15">
            <a:extLst>
              <a:ext uri="{FF2B5EF4-FFF2-40B4-BE49-F238E27FC236}">
                <a16:creationId xmlns:a16="http://schemas.microsoft.com/office/drawing/2014/main" id="{3EB0B512-5E03-418F-A851-8274B26374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970908"/>
              </p:ext>
            </p:extLst>
          </p:nvPr>
        </p:nvGraphicFramePr>
        <p:xfrm>
          <a:off x="814191" y="2078155"/>
          <a:ext cx="7966552" cy="3751821"/>
        </p:xfrm>
        <a:graphic>
          <a:graphicData uri="http://schemas.openxmlformats.org/drawingml/2006/table">
            <a:tbl>
              <a:tblPr/>
              <a:tblGrid>
                <a:gridCol w="995819">
                  <a:extLst>
                    <a:ext uri="{9D8B030D-6E8A-4147-A177-3AD203B41FA5}">
                      <a16:colId xmlns:a16="http://schemas.microsoft.com/office/drawing/2014/main" val="2146097008"/>
                    </a:ext>
                  </a:extLst>
                </a:gridCol>
                <a:gridCol w="995819">
                  <a:extLst>
                    <a:ext uri="{9D8B030D-6E8A-4147-A177-3AD203B41FA5}">
                      <a16:colId xmlns:a16="http://schemas.microsoft.com/office/drawing/2014/main" val="1969579622"/>
                    </a:ext>
                  </a:extLst>
                </a:gridCol>
                <a:gridCol w="995819">
                  <a:extLst>
                    <a:ext uri="{9D8B030D-6E8A-4147-A177-3AD203B41FA5}">
                      <a16:colId xmlns:a16="http://schemas.microsoft.com/office/drawing/2014/main" val="1481234187"/>
                    </a:ext>
                  </a:extLst>
                </a:gridCol>
                <a:gridCol w="995819">
                  <a:extLst>
                    <a:ext uri="{9D8B030D-6E8A-4147-A177-3AD203B41FA5}">
                      <a16:colId xmlns:a16="http://schemas.microsoft.com/office/drawing/2014/main" val="913355366"/>
                    </a:ext>
                  </a:extLst>
                </a:gridCol>
                <a:gridCol w="995819">
                  <a:extLst>
                    <a:ext uri="{9D8B030D-6E8A-4147-A177-3AD203B41FA5}">
                      <a16:colId xmlns:a16="http://schemas.microsoft.com/office/drawing/2014/main" val="2172158812"/>
                    </a:ext>
                  </a:extLst>
                </a:gridCol>
                <a:gridCol w="995819">
                  <a:extLst>
                    <a:ext uri="{9D8B030D-6E8A-4147-A177-3AD203B41FA5}">
                      <a16:colId xmlns:a16="http://schemas.microsoft.com/office/drawing/2014/main" val="3723123265"/>
                    </a:ext>
                  </a:extLst>
                </a:gridCol>
                <a:gridCol w="995819">
                  <a:extLst>
                    <a:ext uri="{9D8B030D-6E8A-4147-A177-3AD203B41FA5}">
                      <a16:colId xmlns:a16="http://schemas.microsoft.com/office/drawing/2014/main" val="2446745590"/>
                    </a:ext>
                  </a:extLst>
                </a:gridCol>
                <a:gridCol w="995819">
                  <a:extLst>
                    <a:ext uri="{9D8B030D-6E8A-4147-A177-3AD203B41FA5}">
                      <a16:colId xmlns:a16="http://schemas.microsoft.com/office/drawing/2014/main" val="354200775"/>
                    </a:ext>
                  </a:extLst>
                </a:gridCol>
              </a:tblGrid>
              <a:tr h="416869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studentů</a:t>
                      </a:r>
                    </a:p>
                  </a:txBody>
                  <a:tcPr marL="9525" marR="9525" marT="9525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2362914"/>
                  </a:ext>
                </a:extLst>
              </a:tr>
              <a:tr h="41686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9105"/>
                  </a:ext>
                </a:extLst>
              </a:tr>
              <a:tr h="41686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3934766"/>
                  </a:ext>
                </a:extLst>
              </a:tr>
              <a:tr h="41686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4372424"/>
                  </a:ext>
                </a:extLst>
              </a:tr>
              <a:tr h="41686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1556167"/>
                  </a:ext>
                </a:extLst>
              </a:tr>
              <a:tr h="41686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291087"/>
                  </a:ext>
                </a:extLst>
              </a:tr>
              <a:tr h="41686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2182528"/>
                  </a:ext>
                </a:extLst>
              </a:tr>
              <a:tr h="41686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10 000,0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60 000,0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6081746"/>
                  </a:ext>
                </a:extLst>
              </a:tr>
              <a:tr h="41686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Roční školné (tis. Kč)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352670"/>
                  </a:ext>
                </a:extLst>
              </a:tr>
            </a:tbl>
          </a:graphicData>
        </a:graphic>
      </p:graphicFrame>
      <p:cxnSp>
        <p:nvCxnSpPr>
          <p:cNvPr id="18" name="Přímá spojnice 17">
            <a:extLst>
              <a:ext uri="{FF2B5EF4-FFF2-40B4-BE49-F238E27FC236}">
                <a16:creationId xmlns:a16="http://schemas.microsoft.com/office/drawing/2014/main" id="{5590EC24-79B3-4509-AA0C-40ADCBCEB407}"/>
              </a:ext>
            </a:extLst>
          </p:cNvPr>
          <p:cNvCxnSpPr>
            <a:cxnSpLocks/>
          </p:cNvCxnSpPr>
          <p:nvPr/>
        </p:nvCxnSpPr>
        <p:spPr>
          <a:xfrm>
            <a:off x="2793304" y="2718148"/>
            <a:ext cx="5987439" cy="224215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395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2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365337"/>
            <a:ext cx="8229600" cy="497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Výnosy z prodeje digitálního přehrávače DP-1 činily za minulé období 12. mil. Kč Na základě jejich analýzy bylo zjištěno, že jednu třetinu (4. mil. Kč) činily výnosy od zákazníků, u nichž výše nákupu byla vyšší než 10. tis. Kč, a kteří tedy získali slevu ve výši 1 % z ceny. Příspěvek z tržeb daného výrobku je u základní ceny 30 %.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Naším úkolem je zjisti:</a:t>
            </a:r>
          </a:p>
          <a:p>
            <a:pPr marL="933450" lvl="2" indent="-457200">
              <a:spcBef>
                <a:spcPts val="0"/>
              </a:spcBef>
              <a:buSzPts val="3200"/>
              <a:buFont typeface="+mj-lt"/>
              <a:buAutoNum type="alphaLcParenR"/>
            </a:pPr>
            <a:r>
              <a:rPr lang="cs-CZ" dirty="0"/>
              <a:t>O kolik procent by bylo třeba zvýšit objem prodeje tohoto výrobku, aby se nesnížil zisk, pokud vedení společnosti uvažuje o podpoře prodeje snížením ceny o jedno, dvě nebo tři procenta.</a:t>
            </a:r>
          </a:p>
          <a:p>
            <a:pPr marL="933450" lvl="2" indent="-457200">
              <a:spcBef>
                <a:spcPts val="0"/>
              </a:spcBef>
              <a:buSzPts val="3200"/>
              <a:buFont typeface="+mj-lt"/>
              <a:buAutoNum type="alphaLcParenR"/>
            </a:pPr>
            <a:r>
              <a:rPr lang="cs-CZ" dirty="0"/>
              <a:t>Jak velkou slevu v procentech je možno nabídnout zákazníkovi pro dodatečný prodej, jehož podmínky prodeje budou samostatné.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29/42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1198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/>
              <a:t>Metody stanovení cen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750741"/>
            <a:ext cx="8229600" cy="4589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/>
              <a:t>K nejčastěji používaným metodám patří: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1. metody orientované na náklady;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2. metody orientované na poptávku;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3. metody orientované na konkurenci.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06717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657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2 - Řešení</a:t>
            </a:r>
            <a:endParaRPr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Google Shape;98;p1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57200" y="1077238"/>
                <a:ext cx="8229600" cy="52631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rmAutofit fontScale="92500" lnSpcReduction="10000"/>
              </a:bodyPr>
              <a:lstStyle/>
              <a:p>
                <a:pPr marL="533400" lvl="1" indent="-514350">
                  <a:spcBef>
                    <a:spcPts val="0"/>
                  </a:spcBef>
                  <a:buSzPts val="3200"/>
                  <a:buFont typeface="+mj-lt"/>
                  <a:buAutoNum type="alphaLcParenR"/>
                </a:pPr>
                <a:r>
                  <a:rPr lang="cs-CZ" dirty="0"/>
                  <a:t>Průměrný příspěvek z tržeb (PT) lze zjisti následujícím způsobem:</a:t>
                </a:r>
              </a:p>
              <a:p>
                <a:pPr marL="990600" lvl="2" indent="-514350">
                  <a:spcBef>
                    <a:spcPts val="0"/>
                  </a:spcBef>
                  <a:buSzPts val="3200"/>
                  <a:buFont typeface="Arial" panose="020B0604020202020204" pitchFamily="34" charset="0"/>
                  <a:buChar char="•"/>
                </a:pPr>
                <a:r>
                  <a:rPr lang="cs-CZ" dirty="0"/>
                  <a:t>Propočet průměrného příspěvku z tržeb:</a:t>
                </a:r>
              </a:p>
              <a:p>
                <a:pPr marL="1447800" lvl="3" indent="-514350">
                  <a:spcBef>
                    <a:spcPts val="0"/>
                  </a:spcBef>
                  <a:buSzPts val="3200"/>
                  <a:buFont typeface="Arial" panose="020B0604020202020204" pitchFamily="34" charset="0"/>
                  <a:buChar char="•"/>
                </a:pPr>
                <a:r>
                  <a:rPr lang="cs-CZ" dirty="0"/>
                  <a:t>Při PT 29 % je celková marže ze 4 mil. Kč 1 160 000 Kč;</a:t>
                </a:r>
              </a:p>
              <a:p>
                <a:pPr marL="1447800" lvl="3" indent="-514350">
                  <a:spcBef>
                    <a:spcPts val="0"/>
                  </a:spcBef>
                  <a:buSzPts val="3200"/>
                  <a:buFont typeface="Arial" panose="020B0604020202020204" pitchFamily="34" charset="0"/>
                  <a:buChar char="•"/>
                </a:pPr>
                <a:r>
                  <a:rPr lang="cs-CZ" dirty="0"/>
                  <a:t>Při PT 30 % je celková marže z 8 mil. Kč 2 400 000 Kč.</a:t>
                </a:r>
              </a:p>
              <a:p>
                <a:pPr marL="476250" lvl="1" indent="-457200">
                  <a:spcBef>
                    <a:spcPts val="0"/>
                  </a:spcBef>
                  <a:buSzPts val="3200"/>
                </a:pPr>
                <a:r>
                  <a:rPr lang="cs-CZ" dirty="0"/>
                  <a:t>Průměrný PT z 12 mil. výnosů z prodeje tedy činí 29,6667 %.</a:t>
                </a:r>
              </a:p>
              <a:p>
                <a:pPr marL="476250" lvl="1" indent="-457200">
                  <a:spcBef>
                    <a:spcPts val="0"/>
                  </a:spcBef>
                  <a:buSzPts val="3200"/>
                </a:pPr>
                <a:r>
                  <a:rPr lang="cs-CZ" dirty="0"/>
                  <a:t>Nezbytné zvýšení objemu prodeje při uvažovaném snížení ceny je možno zjistit na základě vztahu:</a:t>
                </a:r>
              </a:p>
              <a:p>
                <a:pPr marL="19050" lvl="1" indent="0">
                  <a:spcBef>
                    <a:spcPts val="0"/>
                  </a:spcBef>
                  <a:buSzPts val="32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num>
                        <m:den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𝑃𝑇</m:t>
                          </m:r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den>
                      </m:f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 ∗100</m:t>
                      </m:r>
                    </m:oMath>
                  </m:oMathPara>
                </a14:m>
                <a:endParaRPr lang="cs-CZ" b="0" dirty="0"/>
              </a:p>
              <a:p>
                <a:pPr marL="933450" lvl="2" indent="-457200">
                  <a:spcBef>
                    <a:spcPts val="0"/>
                  </a:spcBef>
                  <a:buSzPts val="3200"/>
                </a:pPr>
                <a:r>
                  <a:rPr lang="cs-CZ" dirty="0"/>
                  <a:t>Kde	</a:t>
                </a:r>
                <a:r>
                  <a:rPr lang="cs-CZ" i="1" dirty="0"/>
                  <a:t>Q</a:t>
                </a:r>
                <a:r>
                  <a:rPr lang="cs-CZ" dirty="0"/>
                  <a:t>: je nezbytné zvýšení prodaného množství v 		     procentech;</a:t>
                </a:r>
              </a:p>
              <a:p>
                <a:pPr marL="476250" lvl="2" indent="0">
                  <a:spcBef>
                    <a:spcPts val="0"/>
                  </a:spcBef>
                  <a:buSzPts val="3200"/>
                  <a:buNone/>
                </a:pPr>
                <a:r>
                  <a:rPr lang="cs-CZ" dirty="0"/>
                  <a:t>		</a:t>
                </a:r>
                <a:r>
                  <a:rPr lang="cs-CZ" i="1" dirty="0"/>
                  <a:t>PT</a:t>
                </a:r>
                <a:r>
                  <a:rPr lang="cs-CZ" dirty="0"/>
                  <a:t>: Příspěvek z tržeb v procentech;</a:t>
                </a:r>
              </a:p>
              <a:p>
                <a:pPr marL="476250" lvl="2" indent="0">
                  <a:spcBef>
                    <a:spcPts val="0"/>
                  </a:spcBef>
                  <a:buSzPts val="3200"/>
                  <a:buNone/>
                </a:pPr>
                <a:r>
                  <a:rPr lang="cs-CZ" dirty="0"/>
                  <a:t>		</a:t>
                </a:r>
                <a:r>
                  <a:rPr lang="cs-CZ" i="1" dirty="0"/>
                  <a:t>X</a:t>
                </a:r>
                <a:r>
                  <a:rPr lang="cs-CZ" dirty="0"/>
                  <a:t>: Uvažovaná změna ceny (v tomto případě snížení).</a:t>
                </a:r>
              </a:p>
            </p:txBody>
          </p:sp>
        </mc:Choice>
        <mc:Fallback xmlns="">
          <p:sp>
            <p:nvSpPr>
              <p:cNvPr id="98" name="Google Shape;98;p1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077238"/>
                <a:ext cx="8229600" cy="5263177"/>
              </a:xfrm>
              <a:prstGeom prst="rect">
                <a:avLst/>
              </a:prstGeom>
              <a:blipFill>
                <a:blip r:embed="rId3"/>
                <a:stretch>
                  <a:fillRect l="-1778" t="-394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30/42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95522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657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2 - Řešení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077238"/>
            <a:ext cx="8229600" cy="5263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r>
              <a:rPr lang="cs-CZ" dirty="0"/>
              <a:t>Výsledky:</a:t>
            </a:r>
          </a:p>
          <a:p>
            <a:pPr marL="476250" lvl="1" indent="-457200">
              <a:spcBef>
                <a:spcPts val="0"/>
              </a:spcBef>
              <a:buSzPts val="3200"/>
            </a:pPr>
            <a:r>
              <a:rPr lang="cs-CZ" dirty="0"/>
              <a:t>V případě snížení ceny o procento je třeba tedy zvýšit objem prodej o 1/(28,6666) * 100 = </a:t>
            </a:r>
            <a:r>
              <a:rPr lang="cs-CZ" b="1" dirty="0">
                <a:solidFill>
                  <a:srgbClr val="C00000"/>
                </a:solidFill>
              </a:rPr>
              <a:t>3,48838 %</a:t>
            </a:r>
          </a:p>
          <a:p>
            <a:pPr marL="476250" lvl="1" indent="-457200">
              <a:spcBef>
                <a:spcPts val="0"/>
              </a:spcBef>
              <a:buSzPts val="3200"/>
            </a:pPr>
            <a:r>
              <a:rPr lang="cs-CZ" dirty="0"/>
              <a:t>V případě snížení ceny o dvě procenta je třeba zvýšit objem prodej o 2/(27,6666) * 100 = </a:t>
            </a:r>
            <a:r>
              <a:rPr lang="cs-CZ" b="1" dirty="0">
                <a:solidFill>
                  <a:srgbClr val="C00000"/>
                </a:solidFill>
              </a:rPr>
              <a:t>7,22893 %</a:t>
            </a:r>
          </a:p>
          <a:p>
            <a:pPr marL="476250" lvl="1" indent="-457200">
              <a:spcBef>
                <a:spcPts val="0"/>
              </a:spcBef>
              <a:buSzPts val="3200"/>
            </a:pPr>
            <a:r>
              <a:rPr lang="cs-CZ" dirty="0"/>
              <a:t>V případě snížení ceny o tři procenta je třeba tedy zvýšit objem prodej o 3/(26,6666) * 100 = </a:t>
            </a:r>
            <a:r>
              <a:rPr lang="cs-CZ" b="1" dirty="0">
                <a:solidFill>
                  <a:srgbClr val="C00000"/>
                </a:solidFill>
              </a:rPr>
              <a:t>11,25002 %</a:t>
            </a:r>
            <a:r>
              <a:rPr lang="cs-CZ" dirty="0">
                <a:solidFill>
                  <a:schemeClr val="tx1"/>
                </a:solidFill>
              </a:rPr>
              <a:t>.</a:t>
            </a:r>
            <a:endParaRPr lang="cs-CZ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31/42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19619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657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2 - Řešení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077238"/>
            <a:ext cx="8229600" cy="5263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r>
              <a:rPr lang="cs-CZ" dirty="0"/>
              <a:t>Výsledky:</a:t>
            </a: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b="1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32/42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DC4EBB9F-9E07-4978-83F7-5B6A625208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215684"/>
              </p:ext>
            </p:extLst>
          </p:nvPr>
        </p:nvGraphicFramePr>
        <p:xfrm>
          <a:off x="688932" y="1945640"/>
          <a:ext cx="7828766" cy="283930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14383">
                  <a:extLst>
                    <a:ext uri="{9D8B030D-6E8A-4147-A177-3AD203B41FA5}">
                      <a16:colId xmlns:a16="http://schemas.microsoft.com/office/drawing/2014/main" val="3831564361"/>
                    </a:ext>
                  </a:extLst>
                </a:gridCol>
                <a:gridCol w="3914383">
                  <a:extLst>
                    <a:ext uri="{9D8B030D-6E8A-4147-A177-3AD203B41FA5}">
                      <a16:colId xmlns:a16="http://schemas.microsoft.com/office/drawing/2014/main" val="682866895"/>
                    </a:ext>
                  </a:extLst>
                </a:gridCol>
              </a:tblGrid>
              <a:tr h="1126335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Snížení ceny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Nezbytné zvýšení výnosů z prodeje vyjádřených v původních cenách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3625061"/>
                  </a:ext>
                </a:extLst>
              </a:tr>
              <a:tr h="570989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3,48838 % (418 605,6 Kč)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3517525"/>
                  </a:ext>
                </a:extLst>
              </a:tr>
              <a:tr h="570989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7,22893 % (867 471,6 Kč)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8440869"/>
                  </a:ext>
                </a:extLst>
              </a:tr>
              <a:tr h="570989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11,25002 % (1 350 002,4 Kč)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1598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4836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657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2 - Řešení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077238"/>
            <a:ext cx="8229600" cy="5263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 startAt="2"/>
            </a:pPr>
            <a:r>
              <a:rPr lang="cs-CZ" dirty="0">
                <a:solidFill>
                  <a:schemeClr val="tx1"/>
                </a:solidFill>
              </a:rPr>
              <a:t>Řešení b)</a:t>
            </a:r>
          </a:p>
          <a:p>
            <a:pPr marL="476250" lvl="1" indent="-457200">
              <a:spcBef>
                <a:spcPts val="0"/>
              </a:spcBef>
              <a:buSzPts val="3200"/>
            </a:pPr>
            <a:r>
              <a:rPr lang="cs-CZ" dirty="0">
                <a:solidFill>
                  <a:schemeClr val="tx1"/>
                </a:solidFill>
              </a:rPr>
              <a:t>Sleva bude výhodná, pokud bude nižší než 30 % ze základní ceny.</a:t>
            </a:r>
          </a:p>
          <a:p>
            <a:pPr marL="476250" lvl="1" indent="-457200">
              <a:spcBef>
                <a:spcPts val="0"/>
              </a:spcBef>
              <a:buSzPts val="3200"/>
            </a:pPr>
            <a:r>
              <a:rPr lang="cs-CZ" dirty="0">
                <a:solidFill>
                  <a:schemeClr val="tx1"/>
                </a:solidFill>
              </a:rPr>
              <a:t>Dodatečný prodej (při kterém se nemění cenové podmínky ostatních dodávek na trhu) zvýší zisk tehdy, pokud bude cena vyšší než variabilní náklady výkonu; ty činí v tomto případě 70 % ze základní ceny.</a:t>
            </a: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dirty="0">
              <a:solidFill>
                <a:srgbClr val="C00000"/>
              </a:solidFill>
            </a:endParaRP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33/42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3354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657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3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077238"/>
            <a:ext cx="8229600" cy="5263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Oddělení controllingu společnosti Sport a.s. připravilo souhrnné informace pro stanovení nákladové ceny dvou produktů – tenisových míčů a tenisových raket. Pro výrobu těchto produktů se využívá zcela jiné technologické vybavení a odlišné technologické prostupy. V níže uvedené tabulce je uveden rozpočet pro oba produkty.</a:t>
            </a:r>
          </a:p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Požadované zhodnocení aktiv hlavní výdělečné činnosti je za podnik jako celek stanoveno ve výši 10 % vázaného kapitálu. </a:t>
            </a: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dirty="0">
              <a:solidFill>
                <a:srgbClr val="C00000"/>
              </a:solidFill>
            </a:endParaRP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34/42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6416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557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3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951978"/>
            <a:ext cx="8229600" cy="5388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>
              <a:spcBef>
                <a:spcPts val="0"/>
              </a:spcBef>
              <a:buSzPts val="3200"/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Naším úkolem je:</a:t>
            </a:r>
          </a:p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r>
              <a:rPr lang="cs-CZ" dirty="0">
                <a:solidFill>
                  <a:schemeClr val="tx1"/>
                </a:solidFill>
              </a:rPr>
              <a:t>Stanovit směrnou ziskovou přirážku pro každý z obou produktů, a</a:t>
            </a:r>
          </a:p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r>
              <a:rPr lang="cs-CZ" dirty="0">
                <a:solidFill>
                  <a:schemeClr val="tx1"/>
                </a:solidFill>
              </a:rPr>
              <a:t>Stanovit směrnou cenu tenisového míče a tenisové rakety.</a:t>
            </a: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dirty="0">
              <a:solidFill>
                <a:schemeClr val="tx1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dirty="0">
              <a:solidFill>
                <a:srgbClr val="C00000"/>
              </a:solidFill>
            </a:endParaRP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35/42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5057A31D-3EA0-4A34-B530-05C081BE0F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986138"/>
              </p:ext>
            </p:extLst>
          </p:nvPr>
        </p:nvGraphicFramePr>
        <p:xfrm>
          <a:off x="889348" y="3118213"/>
          <a:ext cx="7365304" cy="306590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52906">
                  <a:extLst>
                    <a:ext uri="{9D8B030D-6E8A-4147-A177-3AD203B41FA5}">
                      <a16:colId xmlns:a16="http://schemas.microsoft.com/office/drawing/2014/main" val="1895811579"/>
                    </a:ext>
                  </a:extLst>
                </a:gridCol>
                <a:gridCol w="1806640">
                  <a:extLst>
                    <a:ext uri="{9D8B030D-6E8A-4147-A177-3AD203B41FA5}">
                      <a16:colId xmlns:a16="http://schemas.microsoft.com/office/drawing/2014/main" val="3610680388"/>
                    </a:ext>
                  </a:extLst>
                </a:gridCol>
                <a:gridCol w="1805758">
                  <a:extLst>
                    <a:ext uri="{9D8B030D-6E8A-4147-A177-3AD203B41FA5}">
                      <a16:colId xmlns:a16="http://schemas.microsoft.com/office/drawing/2014/main" val="2995932064"/>
                    </a:ext>
                  </a:extLst>
                </a:gridCol>
              </a:tblGrid>
              <a:tr h="279185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Tenisové míče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Tenisové rakety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862047"/>
                  </a:ext>
                </a:extLst>
              </a:tr>
              <a:tr h="474615">
                <a:tc>
                  <a:txBody>
                    <a:bodyPr/>
                    <a:lstStyle/>
                    <a:p>
                      <a:r>
                        <a:rPr lang="cs-CZ" dirty="0"/>
                        <a:t>Objem výroby a prodeje při standartním využití kapacity (ks)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100 000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20 000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2738657"/>
                  </a:ext>
                </a:extLst>
              </a:tr>
              <a:tr h="414146">
                <a:tc>
                  <a:txBody>
                    <a:bodyPr/>
                    <a:lstStyle/>
                    <a:p>
                      <a:r>
                        <a:rPr lang="cs-CZ" dirty="0"/>
                        <a:t>Variabilní náklady výroby a prodeje (Kč)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3 000 000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10 000 000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8689639"/>
                  </a:ext>
                </a:extLst>
              </a:tr>
              <a:tr h="279185">
                <a:tc>
                  <a:txBody>
                    <a:bodyPr/>
                    <a:lstStyle/>
                    <a:p>
                      <a:r>
                        <a:rPr lang="cs-CZ" dirty="0"/>
                        <a:t>Fixní náklady výroby a prodeje (Kč)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1 000 000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30 000 000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6541692"/>
                  </a:ext>
                </a:extLst>
              </a:tr>
              <a:tr h="279185">
                <a:tc>
                  <a:txBody>
                    <a:bodyPr/>
                    <a:lstStyle/>
                    <a:p>
                      <a:r>
                        <a:rPr lang="cs-CZ" dirty="0"/>
                        <a:t>Celkové náklady (Kč)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4 000 000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40 000 000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2584593"/>
                  </a:ext>
                </a:extLst>
              </a:tr>
              <a:tr h="279185">
                <a:tc>
                  <a:txBody>
                    <a:bodyPr/>
                    <a:lstStyle/>
                    <a:p>
                      <a:r>
                        <a:rPr lang="cs-CZ" dirty="0"/>
                        <a:t>Stálá aktiva (Kč)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800 000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60 000 000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7340562"/>
                  </a:ext>
                </a:extLst>
              </a:tr>
              <a:tr h="279185">
                <a:tc>
                  <a:txBody>
                    <a:bodyPr/>
                    <a:lstStyle/>
                    <a:p>
                      <a:r>
                        <a:rPr lang="cs-CZ" dirty="0"/>
                        <a:t>Pracovní kapitál (Kč)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200 000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20 000 000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89019691"/>
                  </a:ext>
                </a:extLst>
              </a:tr>
              <a:tr h="279185">
                <a:tc>
                  <a:txBody>
                    <a:bodyPr/>
                    <a:lstStyle/>
                    <a:p>
                      <a:r>
                        <a:rPr lang="cs-CZ" dirty="0"/>
                        <a:t>Vázaný kapitál celkem (Kč)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1 000 000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80 000 000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9739591"/>
                  </a:ext>
                </a:extLst>
              </a:tr>
              <a:tr h="279185">
                <a:tc>
                  <a:txBody>
                    <a:bodyPr/>
                    <a:lstStyle/>
                    <a:p>
                      <a:r>
                        <a:rPr lang="cs-CZ" dirty="0"/>
                        <a:t>Obrátky kapitálu CN/CK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4,0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0,5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8866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299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557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3 - Řešení</a:t>
            </a:r>
            <a:endParaRPr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Google Shape;98;p1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57200" y="951978"/>
                <a:ext cx="8229600" cy="53884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rmAutofit/>
              </a:bodyPr>
              <a:lstStyle/>
              <a:p>
                <a:pPr marL="476250" lvl="1" indent="-457200">
                  <a:spcBef>
                    <a:spcPts val="0"/>
                  </a:spcBef>
                  <a:buSzPts val="3200"/>
                  <a:buFont typeface="Arial" panose="020B0604020202020204" pitchFamily="34" charset="0"/>
                  <a:buChar char="•"/>
                </a:pPr>
                <a:r>
                  <a:rPr lang="cs-CZ" dirty="0">
                    <a:solidFill>
                      <a:schemeClr val="tx1"/>
                    </a:solidFill>
                  </a:rPr>
                  <a:t>Při požadovaném zhodnocení aktiv hlavní výdělečné činnosti by měl být výrobou a prodejem obou produktů vytvořen zisk ve výši 8 100 000 Kč (10 % vázaného kapitálu 81 000 000). Z toho 100 000 Kč u tenisových míčů a 8 000 000 Kč u tenisových raket.</a:t>
                </a:r>
              </a:p>
              <a:p>
                <a:pPr marL="19050" lvl="1" indent="0">
                  <a:spcBef>
                    <a:spcPts val="0"/>
                  </a:spcBef>
                  <a:buSzPts val="3200"/>
                  <a:buNone/>
                </a:pPr>
                <a:endParaRPr lang="cs-CZ" dirty="0">
                  <a:solidFill>
                    <a:schemeClr val="tx1"/>
                  </a:solidFill>
                </a:endParaRPr>
              </a:p>
              <a:p>
                <a:pPr marL="533400" lvl="1" indent="-514350">
                  <a:spcBef>
                    <a:spcPts val="0"/>
                  </a:spcBef>
                  <a:buSzPts val="3200"/>
                  <a:buFont typeface="+mj-lt"/>
                  <a:buAutoNum type="alphaLcParenR"/>
                </a:pPr>
                <a:r>
                  <a:rPr lang="cs-CZ" dirty="0">
                    <a:solidFill>
                      <a:schemeClr val="tx1"/>
                    </a:solidFill>
                  </a:rPr>
                  <a:t>Propočet směrné ziskové přirážky k nákladům:</a:t>
                </a:r>
              </a:p>
              <a:p>
                <a:pPr marL="19050" lvl="1" indent="0">
                  <a:spcBef>
                    <a:spcPts val="0"/>
                  </a:spcBef>
                  <a:buSzPts val="32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𝑅𝑒𝑛𝑡𝑎𝑏𝑖𝑙𝑖𝑡𝑎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𝑘𝑙𝑎𝑑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ů </m:t>
                      </m:r>
                      <m:sSub>
                        <m:sSubPr>
                          <m:ctrlP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)= </m:t>
                      </m:r>
                      <m:f>
                        <m:fPr>
                          <m:ctrlP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𝑧𝑖𝑠𝑘</m:t>
                          </m:r>
                        </m:num>
                        <m:den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𝑎𝑘𝑡𝑖𝑣𝑎</m:t>
                          </m:r>
                        </m:den>
                      </m:f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𝑝𝑜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č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𝑒𝑡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𝑜𝑏𝑟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𝑡𝑒𝑘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𝑎𝑘𝑡𝑖𝑣</m:t>
                      </m:r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  <a:p>
                <a:pPr marL="19050" lvl="1" indent="0">
                  <a:spcBef>
                    <a:spcPts val="0"/>
                  </a:spcBef>
                  <a:buSzPts val="3200"/>
                  <a:buNone/>
                </a:pPr>
                <a:endParaRPr lang="cs-CZ" dirty="0">
                  <a:solidFill>
                    <a:schemeClr val="tx1"/>
                  </a:solidFill>
                </a:endParaRPr>
              </a:p>
              <a:p>
                <a:pPr marL="19050" lvl="1" indent="0">
                  <a:spcBef>
                    <a:spcPts val="0"/>
                  </a:spcBef>
                  <a:buSzPts val="3200"/>
                  <a:buNone/>
                </a:pPr>
                <a:endParaRPr lang="cs-CZ" dirty="0">
                  <a:solidFill>
                    <a:schemeClr val="tx1"/>
                  </a:solidFill>
                </a:endParaRPr>
              </a:p>
              <a:p>
                <a:pPr marL="476250" lvl="1" indent="-457200">
                  <a:spcBef>
                    <a:spcPts val="0"/>
                  </a:spcBef>
                  <a:buSzPts val="3200"/>
                </a:pPr>
                <a:endParaRPr lang="cs-CZ" dirty="0">
                  <a:solidFill>
                    <a:srgbClr val="C00000"/>
                  </a:solidFill>
                </a:endParaRPr>
              </a:p>
              <a:p>
                <a:pPr marL="19050" lvl="1" indent="0">
                  <a:spcBef>
                    <a:spcPts val="0"/>
                  </a:spcBef>
                  <a:buSzPts val="3200"/>
                  <a:buNone/>
                </a:pPr>
                <a:endParaRPr lang="cs-CZ" dirty="0">
                  <a:solidFill>
                    <a:srgbClr val="C00000"/>
                  </a:solidFill>
                </a:endParaRPr>
              </a:p>
              <a:p>
                <a:pPr marL="476250" lvl="1" indent="-457200">
                  <a:spcBef>
                    <a:spcPts val="0"/>
                  </a:spcBef>
                  <a:buSzPts val="3200"/>
                </a:pPr>
                <a:endParaRPr lang="cs-CZ" b="1" dirty="0">
                  <a:solidFill>
                    <a:srgbClr val="C00000"/>
                  </a:solidFill>
                </a:endParaRPr>
              </a:p>
              <a:p>
                <a:pPr marL="476250" lvl="1" indent="-457200">
                  <a:spcBef>
                    <a:spcPts val="0"/>
                  </a:spcBef>
                  <a:buSzPts val="3200"/>
                </a:pPr>
                <a:endParaRPr lang="cs-CZ" b="1" dirty="0">
                  <a:solidFill>
                    <a:srgbClr val="C00000"/>
                  </a:solidFill>
                </a:endParaRPr>
              </a:p>
              <a:p>
                <a:pPr marL="533400" lvl="1" indent="-514350">
                  <a:spcBef>
                    <a:spcPts val="0"/>
                  </a:spcBef>
                  <a:buSzPts val="3200"/>
                  <a:buFont typeface="+mj-lt"/>
                  <a:buAutoNum type="alphaLcParenR"/>
                </a:pPr>
                <a:endParaRPr lang="cs-CZ" dirty="0"/>
              </a:p>
            </p:txBody>
          </p:sp>
        </mc:Choice>
        <mc:Fallback xmlns="">
          <p:sp>
            <p:nvSpPr>
              <p:cNvPr id="98" name="Google Shape;98;p1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951978"/>
                <a:ext cx="8229600" cy="5388437"/>
              </a:xfrm>
              <a:prstGeom prst="rect">
                <a:avLst/>
              </a:prstGeom>
              <a:blipFill>
                <a:blip r:embed="rId3"/>
                <a:stretch>
                  <a:fillRect l="-1778" t="-2036" r="-96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36/42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9330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557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3 - Řešení</a:t>
            </a:r>
            <a:endParaRPr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Google Shape;98;p1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57200" y="1077238"/>
                <a:ext cx="8229600" cy="52607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rmAutofit fontScale="70000" lnSpcReduction="20000"/>
              </a:bodyPr>
              <a:lstStyle/>
              <a:p>
                <a:pPr marL="361950" lvl="1">
                  <a:spcBef>
                    <a:spcPts val="0"/>
                  </a:spcBef>
                  <a:buSzPts val="3200"/>
                </a:pPr>
                <a:r>
                  <a:rPr lang="cs-CZ" sz="2400" b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Směrná zisková přirážka vycházející z rentability nákladů tenisových míčů činí:</a:t>
                </a:r>
              </a:p>
              <a:p>
                <a:pPr marL="19050" lvl="1" indent="0">
                  <a:lnSpc>
                    <a:spcPct val="150000"/>
                  </a:lnSpc>
                  <a:spcBef>
                    <a:spcPts val="0"/>
                  </a:spcBef>
                  <a:buSzPts val="32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𝑅𝑒𝑛𝑡𝑎𝑏𝑖𝑙𝑖𝑡𝑎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𝑘𝑙𝑎𝑑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ů </m:t>
                      </m:r>
                      <m:sSub>
                        <m:sSubPr>
                          <m:ctrlP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)= </m:t>
                      </m:r>
                      <m:f>
                        <m:fPr>
                          <m:ctrlP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𝑧𝑖𝑠𝑘</m:t>
                          </m:r>
                        </m:num>
                        <m:den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𝑎𝑘𝑡𝑖𝑣𝑎</m:t>
                          </m:r>
                        </m:den>
                      </m:f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𝑝𝑜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č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𝑒𝑡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𝑜𝑏𝑟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𝑡𝑒𝑘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𝑎𝑘𝑡𝑖𝑣</m:t>
                      </m:r>
                    </m:oMath>
                  </m:oMathPara>
                </a14:m>
                <a:endParaRPr lang="cs-CZ" sz="2400" b="0" dirty="0">
                  <a:solidFill>
                    <a:schemeClr val="tx1"/>
                  </a:solidFill>
                </a:endParaRPr>
              </a:p>
              <a:p>
                <a:pPr marL="19050" lvl="1" indent="0">
                  <a:lnSpc>
                    <a:spcPct val="150000"/>
                  </a:lnSpc>
                  <a:spcBef>
                    <a:spcPts val="0"/>
                  </a:spcBef>
                  <a:buSzPts val="32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𝑅𝑒𝑛𝑡𝑎𝑏𝑖𝑙𝑖𝑡𝑎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𝑘𝑙𝑎𝑑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ů </m:t>
                      </m:r>
                      <m:sSub>
                        <m:sSubPr>
                          <m:ctrlP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)= </m:t>
                      </m:r>
                      <m:f>
                        <m:fPr>
                          <m:ctrlP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100 000</m:t>
                          </m:r>
                        </m:num>
                        <m:den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1 000 000</m:t>
                          </m:r>
                        </m:den>
                      </m:f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:4</m:t>
                      </m:r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  <a:p>
                <a:pPr marL="19050" lvl="1" indent="0" algn="ctr">
                  <a:lnSpc>
                    <a:spcPct val="150000"/>
                  </a:lnSpc>
                  <a:spcBef>
                    <a:spcPts val="0"/>
                  </a:spcBef>
                  <a:buSzPts val="3200"/>
                  <a:buNone/>
                </a:pPr>
                <a14:m>
                  <m:oMath xmlns:m="http://schemas.openxmlformats.org/officeDocument/2006/math"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𝑅𝑒𝑛𝑡𝑎𝑏𝑖𝑙𝑖𝑡𝑎</m:t>
                    </m:r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á</m:t>
                    </m:r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𝑘𝑙𝑎𝑑</m:t>
                    </m:r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ů </m:t>
                    </m:r>
                    <m:sSub>
                      <m:sSubPr>
                        <m:ctrlP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)=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𝟎𝟐𝟓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(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%</m:t>
                    </m:r>
                  </m:oMath>
                </a14:m>
                <a:r>
                  <a:rPr lang="cs-CZ" sz="2400" b="1" dirty="0">
                    <a:solidFill>
                      <a:schemeClr val="tx1"/>
                    </a:solidFill>
                  </a:rPr>
                  <a:t>)</a:t>
                </a:r>
              </a:p>
              <a:p>
                <a:pPr marL="19050" lvl="1" indent="0">
                  <a:spcBef>
                    <a:spcPts val="0"/>
                  </a:spcBef>
                  <a:buSzPts val="3200"/>
                  <a:buNone/>
                </a:pPr>
                <a:endParaRPr lang="cs-CZ" sz="2400" b="0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marL="361950" lvl="1">
                  <a:spcBef>
                    <a:spcPts val="0"/>
                  </a:spcBef>
                  <a:buSzPts val="3200"/>
                </a:pPr>
                <a:r>
                  <a:rPr lang="cs-CZ" sz="2400" b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Směrná zisková přirážka vycházející z rentability nákladů tenisových raket činí:</a:t>
                </a:r>
              </a:p>
              <a:p>
                <a:pPr marL="361950" lvl="1">
                  <a:spcBef>
                    <a:spcPts val="0"/>
                  </a:spcBef>
                  <a:buSzPts val="3200"/>
                </a:pPr>
                <a:endParaRPr lang="cs-CZ" sz="2400" b="0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marL="19050" lvl="1" indent="0">
                  <a:lnSpc>
                    <a:spcPct val="150000"/>
                  </a:lnSpc>
                  <a:spcBef>
                    <a:spcPts val="0"/>
                  </a:spcBef>
                  <a:buSzPts val="32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𝑅𝑒𝑛𝑡𝑎𝑏𝑖𝑙𝑖𝑡𝑎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𝑘𝑙𝑎𝑑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ů </m:t>
                      </m:r>
                      <m:sSub>
                        <m:sSubPr>
                          <m:ctrlP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)= </m:t>
                      </m:r>
                      <m:f>
                        <m:fPr>
                          <m:ctrlP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𝑧𝑖𝑠𝑘</m:t>
                          </m:r>
                        </m:num>
                        <m:den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𝑎𝑘𝑡𝑖𝑣𝑎</m:t>
                          </m:r>
                        </m:den>
                      </m:f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𝑝𝑜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č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𝑒𝑡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𝑜𝑏𝑟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𝑡𝑒𝑘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𝑎𝑘𝑡𝑖𝑣</m:t>
                      </m:r>
                    </m:oMath>
                  </m:oMathPara>
                </a14:m>
                <a:endParaRPr lang="cs-CZ" sz="2400" b="0" dirty="0">
                  <a:solidFill>
                    <a:schemeClr val="tx1"/>
                  </a:solidFill>
                </a:endParaRPr>
              </a:p>
              <a:p>
                <a:pPr marL="19050" lvl="1" indent="0">
                  <a:lnSpc>
                    <a:spcPct val="150000"/>
                  </a:lnSpc>
                  <a:spcBef>
                    <a:spcPts val="0"/>
                  </a:spcBef>
                  <a:buSzPts val="32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𝑅𝑒𝑛𝑡𝑎𝑏𝑖𝑙𝑖𝑡𝑎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𝑘𝑙𝑎𝑑</m:t>
                      </m:r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ů </m:t>
                      </m:r>
                      <m:sSub>
                        <m:sSubPr>
                          <m:ctrlP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)= </m:t>
                      </m:r>
                      <m:f>
                        <m:fPr>
                          <m:ctrlP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800 000</m:t>
                          </m:r>
                        </m:num>
                        <m:den>
                          <m:r>
                            <a:rPr lang="cs-CZ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8 000 000</m:t>
                          </m:r>
                        </m:den>
                      </m:f>
                      <m:r>
                        <a:rPr lang="cs-CZ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:05</m:t>
                      </m:r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  <a:p>
                <a:pPr marL="19050" lvl="1" indent="0" algn="ctr">
                  <a:lnSpc>
                    <a:spcPct val="150000"/>
                  </a:lnSpc>
                  <a:spcBef>
                    <a:spcPts val="0"/>
                  </a:spcBef>
                  <a:buSzPts val="3200"/>
                  <a:buNone/>
                </a:pPr>
                <a14:m>
                  <m:oMath xmlns:m="http://schemas.openxmlformats.org/officeDocument/2006/math"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𝑅𝑒𝑛𝑡𝑎𝑏𝑖𝑙𝑖𝑡𝑎</m:t>
                    </m:r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á</m:t>
                    </m:r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𝑘𝑙𝑎𝑑</m:t>
                    </m:r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ů </m:t>
                    </m:r>
                    <m:sSub>
                      <m:sSubPr>
                        <m:ctrlP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cs-CZ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)=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(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𝟐𝟎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𝟎𝟎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%</m:t>
                    </m:r>
                  </m:oMath>
                </a14:m>
                <a:r>
                  <a:rPr lang="cs-CZ" sz="2400" b="1" dirty="0">
                    <a:solidFill>
                      <a:schemeClr val="tx1"/>
                    </a:solidFill>
                  </a:rPr>
                  <a:t>)</a:t>
                </a:r>
              </a:p>
              <a:p>
                <a:pPr marL="19050" lvl="1" indent="0" algn="ctr">
                  <a:lnSpc>
                    <a:spcPct val="150000"/>
                  </a:lnSpc>
                  <a:spcBef>
                    <a:spcPts val="0"/>
                  </a:spcBef>
                  <a:buSzPts val="3200"/>
                  <a:buNone/>
                </a:pPr>
                <a:endParaRPr lang="cs-CZ" sz="2400" b="1" dirty="0">
                  <a:solidFill>
                    <a:schemeClr val="tx1"/>
                  </a:solidFill>
                </a:endParaRPr>
              </a:p>
              <a:p>
                <a:pPr marL="19050" lvl="1" indent="0">
                  <a:spcBef>
                    <a:spcPts val="0"/>
                  </a:spcBef>
                  <a:buSzPts val="3200"/>
                  <a:buNone/>
                </a:pPr>
                <a:endParaRPr lang="cs-CZ" dirty="0">
                  <a:solidFill>
                    <a:schemeClr val="tx1"/>
                  </a:solidFill>
                </a:endParaRPr>
              </a:p>
              <a:p>
                <a:pPr marL="476250" lvl="1" indent="-457200">
                  <a:spcBef>
                    <a:spcPts val="0"/>
                  </a:spcBef>
                  <a:buSzPts val="3200"/>
                </a:pPr>
                <a:endParaRPr lang="cs-CZ" dirty="0">
                  <a:solidFill>
                    <a:srgbClr val="C00000"/>
                  </a:solidFill>
                </a:endParaRPr>
              </a:p>
              <a:p>
                <a:pPr marL="19050" lvl="1" indent="0">
                  <a:spcBef>
                    <a:spcPts val="0"/>
                  </a:spcBef>
                  <a:buSzPts val="3200"/>
                  <a:buNone/>
                </a:pPr>
                <a:endParaRPr lang="cs-CZ" dirty="0">
                  <a:solidFill>
                    <a:srgbClr val="C00000"/>
                  </a:solidFill>
                </a:endParaRPr>
              </a:p>
              <a:p>
                <a:pPr marL="476250" lvl="1" indent="-457200">
                  <a:spcBef>
                    <a:spcPts val="0"/>
                  </a:spcBef>
                  <a:buSzPts val="3200"/>
                </a:pPr>
                <a:endParaRPr lang="cs-CZ" b="1" dirty="0">
                  <a:solidFill>
                    <a:srgbClr val="C00000"/>
                  </a:solidFill>
                </a:endParaRPr>
              </a:p>
              <a:p>
                <a:pPr marL="476250" lvl="1" indent="-457200">
                  <a:spcBef>
                    <a:spcPts val="0"/>
                  </a:spcBef>
                  <a:buSzPts val="3200"/>
                </a:pPr>
                <a:endParaRPr lang="cs-CZ" b="1" dirty="0">
                  <a:solidFill>
                    <a:srgbClr val="C00000"/>
                  </a:solidFill>
                </a:endParaRPr>
              </a:p>
              <a:p>
                <a:pPr marL="533400" lvl="1" indent="-514350">
                  <a:spcBef>
                    <a:spcPts val="0"/>
                  </a:spcBef>
                  <a:buSzPts val="3200"/>
                  <a:buFont typeface="+mj-lt"/>
                  <a:buAutoNum type="alphaLcParenR"/>
                </a:pPr>
                <a:endParaRPr lang="cs-CZ" dirty="0"/>
              </a:p>
            </p:txBody>
          </p:sp>
        </mc:Choice>
        <mc:Fallback xmlns="">
          <p:sp>
            <p:nvSpPr>
              <p:cNvPr id="98" name="Google Shape;98;p1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077238"/>
                <a:ext cx="8229600" cy="5260797"/>
              </a:xfrm>
              <a:prstGeom prst="rect">
                <a:avLst/>
              </a:prstGeom>
              <a:blipFill>
                <a:blip r:embed="rId3"/>
                <a:stretch>
                  <a:fillRect l="-1481" t="-544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37/42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2704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557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3 - Řešení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077238"/>
            <a:ext cx="8229600" cy="52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1950" lvl="1">
              <a:spcBef>
                <a:spcPts val="0"/>
              </a:spcBef>
              <a:buSzPts val="3200"/>
            </a:pPr>
            <a:r>
              <a:rPr lang="cs-CZ" sz="24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Formální správnost propočtu směrné ziskové přirážky je možno ověřit vynásobením celkových nákladů každého z obou produktů jejich předpokládanou ziskovostí.</a:t>
            </a: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9050" lvl="1" indent="0" algn="ctr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4 000 000 Kč * 0,025 ≐ 100 000 (tenisové míče)</a:t>
            </a:r>
          </a:p>
          <a:p>
            <a:pPr marL="19050" lvl="1" indent="0" algn="ctr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40 000 000 Kč * 0,2 = 8 000 000 (tenisové rakety)</a:t>
            </a:r>
          </a:p>
          <a:p>
            <a:pPr marL="19050" lvl="1" indent="0" algn="ctr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endParaRPr lang="cs-CZ" sz="2400" b="1" dirty="0">
              <a:solidFill>
                <a:schemeClr val="tx1"/>
              </a:solidFill>
            </a:endParaRP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dirty="0">
              <a:solidFill>
                <a:schemeClr val="tx1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dirty="0">
              <a:solidFill>
                <a:srgbClr val="C00000"/>
              </a:solidFill>
            </a:endParaRP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38/42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279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557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3 - Řešení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077238"/>
            <a:ext cx="8461332" cy="52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 algn="just">
              <a:spcBef>
                <a:spcPts val="0"/>
              </a:spcBef>
              <a:buSzPts val="3200"/>
              <a:buFont typeface="+mj-lt"/>
              <a:buAutoNum type="alphaLcParenR" startAt="2"/>
            </a:pPr>
            <a:r>
              <a:rPr lang="cs-CZ" b="1" dirty="0">
                <a:solidFill>
                  <a:schemeClr val="tx1"/>
                </a:solidFill>
              </a:rPr>
              <a:t>Stanovení směrné ceny tenisového míče a tenisové rakety</a:t>
            </a:r>
          </a:p>
          <a:p>
            <a:pPr marL="476250" lvl="1" indent="-457200" algn="just">
              <a:spcBef>
                <a:spcPts val="0"/>
              </a:spcBef>
              <a:buSzPts val="3200"/>
              <a:buFont typeface="+mj-lt"/>
              <a:buAutoNum type="alphaLcParenR" startAt="2"/>
            </a:pPr>
            <a:endParaRPr lang="cs-CZ" b="1" dirty="0">
              <a:solidFill>
                <a:schemeClr val="tx1"/>
              </a:solidFill>
            </a:endParaRPr>
          </a:p>
          <a:p>
            <a:pPr marL="476250" lvl="1" indent="-457200" algn="just">
              <a:spcBef>
                <a:spcPts val="0"/>
              </a:spcBef>
              <a:buSzPts val="3200"/>
            </a:pPr>
            <a:r>
              <a:rPr lang="cs-CZ" b="1" dirty="0">
                <a:solidFill>
                  <a:schemeClr val="tx1"/>
                </a:solidFill>
              </a:rPr>
              <a:t>Směrná cena tenisového míče 41Kč/ks:</a:t>
            </a:r>
          </a:p>
          <a:p>
            <a:pPr marL="933450" lvl="2" indent="-457200" algn="just">
              <a:spcBef>
                <a:spcPts val="0"/>
              </a:spcBef>
              <a:buSzPts val="3200"/>
            </a:pPr>
            <a:r>
              <a:rPr lang="cs-CZ" dirty="0">
                <a:solidFill>
                  <a:schemeClr val="tx1"/>
                </a:solidFill>
              </a:rPr>
              <a:t>Variabilní náklady 3 000 000 : 10 000 = 	30 Kč/ks</a:t>
            </a:r>
          </a:p>
          <a:p>
            <a:pPr marL="933450" lvl="2" indent="-457200" algn="just">
              <a:spcBef>
                <a:spcPts val="0"/>
              </a:spcBef>
              <a:buSzPts val="3200"/>
            </a:pPr>
            <a:r>
              <a:rPr lang="cs-CZ" u="sng" dirty="0">
                <a:solidFill>
                  <a:schemeClr val="tx1"/>
                </a:solidFill>
              </a:rPr>
              <a:t>Fixní náklady 1 000 000 : 10 000 = 		10 Kč/ks</a:t>
            </a:r>
          </a:p>
          <a:p>
            <a:pPr marL="933450" lvl="2" indent="-457200" algn="just">
              <a:spcBef>
                <a:spcPts val="0"/>
              </a:spcBef>
              <a:buSzPts val="3200"/>
            </a:pPr>
            <a:r>
              <a:rPr lang="cs-CZ" dirty="0">
                <a:solidFill>
                  <a:schemeClr val="tx1"/>
                </a:solidFill>
              </a:rPr>
              <a:t>Plné náklady					40 Kč/ks	</a:t>
            </a:r>
          </a:p>
          <a:p>
            <a:pPr marL="933450" lvl="2" indent="-457200" algn="just">
              <a:spcBef>
                <a:spcPts val="0"/>
              </a:spcBef>
              <a:buSzPts val="3200"/>
            </a:pPr>
            <a:r>
              <a:rPr lang="cs-CZ" b="1" dirty="0">
                <a:solidFill>
                  <a:schemeClr val="tx1"/>
                </a:solidFill>
              </a:rPr>
              <a:t>Zisk 0,025 * 40 = 1 Kč/ks</a:t>
            </a:r>
          </a:p>
          <a:p>
            <a:pPr marL="476250" lvl="2" indent="0" algn="just">
              <a:spcBef>
                <a:spcPts val="0"/>
              </a:spcBef>
              <a:buSzPts val="3200"/>
              <a:buNone/>
            </a:pPr>
            <a:endParaRPr lang="cs-CZ" dirty="0">
              <a:solidFill>
                <a:schemeClr val="tx1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dirty="0">
              <a:solidFill>
                <a:srgbClr val="C00000"/>
              </a:solidFill>
            </a:endParaRP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39/42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71998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Nákladově orientovaná tvorba ceny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750741"/>
            <a:ext cx="8229600" cy="4589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/>
              <a:t>Nákladová cena </a:t>
            </a:r>
            <a:r>
              <a:rPr lang="cs-CZ" dirty="0"/>
              <a:t>umožňuje firmám monitorovat a řídit náklady.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Pro marketéry představuje důležité východisko pro rozhodování o prodejních cenách, možných slevách, velikosti prodejních sérií, distribučních cestách, komunikačním mixu atd.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Nákladová cena může být stanovena různými metodami.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/>
              <a:t>Stanovení ceny v závislosti na struktuře </a:t>
            </a:r>
            <a:r>
              <a:rPr lang="cs-CZ" dirty="0"/>
              <a:t>nákladů je pouze jedním z mnoha faktorů, které rozhodují o výši ceny.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Snahou firem je docílit takové ceny, která pokryje náklady na vývoj, výrobu, distribuci, prodej produktu, marketing a také odměny za úsilí a riziko.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3349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557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3 - Řešení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077238"/>
            <a:ext cx="8461332" cy="52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 algn="just">
              <a:spcBef>
                <a:spcPts val="0"/>
              </a:spcBef>
              <a:buSzPts val="3200"/>
              <a:buFont typeface="+mj-lt"/>
              <a:buAutoNum type="alphaLcParenR" startAt="2"/>
            </a:pPr>
            <a:r>
              <a:rPr lang="cs-CZ" b="1" dirty="0">
                <a:solidFill>
                  <a:schemeClr val="tx1"/>
                </a:solidFill>
              </a:rPr>
              <a:t>Stanovení směrné ceny tenisového míče a tenisové rakety</a:t>
            </a:r>
          </a:p>
          <a:p>
            <a:pPr marL="476250" lvl="1" indent="-457200" algn="just">
              <a:spcBef>
                <a:spcPts val="0"/>
              </a:spcBef>
              <a:buSzPts val="3200"/>
              <a:buFont typeface="+mj-lt"/>
              <a:buAutoNum type="alphaLcParenR" startAt="2"/>
            </a:pPr>
            <a:endParaRPr lang="cs-CZ" b="1" dirty="0">
              <a:solidFill>
                <a:schemeClr val="tx1"/>
              </a:solidFill>
            </a:endParaRPr>
          </a:p>
          <a:p>
            <a:pPr marL="476250" lvl="1" indent="-457200" algn="just">
              <a:spcBef>
                <a:spcPts val="0"/>
              </a:spcBef>
              <a:buSzPts val="3200"/>
            </a:pPr>
            <a:r>
              <a:rPr lang="cs-CZ" b="1" dirty="0">
                <a:solidFill>
                  <a:schemeClr val="tx1"/>
                </a:solidFill>
              </a:rPr>
              <a:t>Směrná cena tenisové rakety 2 400 Kč/ks:</a:t>
            </a:r>
          </a:p>
          <a:p>
            <a:pPr marL="933450" lvl="2" indent="-457200" algn="just">
              <a:spcBef>
                <a:spcPts val="0"/>
              </a:spcBef>
              <a:buSzPts val="3200"/>
            </a:pPr>
            <a:r>
              <a:rPr lang="cs-CZ" dirty="0">
                <a:solidFill>
                  <a:schemeClr val="tx1"/>
                </a:solidFill>
              </a:rPr>
              <a:t>Variabilní náklady 10 000 000 : 20 000 = 	   500 Kč/ks</a:t>
            </a:r>
          </a:p>
          <a:p>
            <a:pPr marL="933450" lvl="2" indent="-457200" algn="just">
              <a:spcBef>
                <a:spcPts val="0"/>
              </a:spcBef>
              <a:buSzPts val="3200"/>
            </a:pPr>
            <a:r>
              <a:rPr lang="cs-CZ" u="sng" dirty="0">
                <a:solidFill>
                  <a:schemeClr val="tx1"/>
                </a:solidFill>
              </a:rPr>
              <a:t>Fixní náklady 30 000 000 : 20 000 = 		1 500 Kč/ks</a:t>
            </a:r>
          </a:p>
          <a:p>
            <a:pPr marL="933450" lvl="2" indent="-457200" algn="just">
              <a:spcBef>
                <a:spcPts val="0"/>
              </a:spcBef>
              <a:buSzPts val="3200"/>
            </a:pPr>
            <a:r>
              <a:rPr lang="cs-CZ" dirty="0">
                <a:solidFill>
                  <a:schemeClr val="tx1"/>
                </a:solidFill>
              </a:rPr>
              <a:t>Plné náklady					2 000 Kč/ks	</a:t>
            </a:r>
          </a:p>
          <a:p>
            <a:pPr marL="933450" lvl="2" indent="-457200" algn="just">
              <a:spcBef>
                <a:spcPts val="0"/>
              </a:spcBef>
              <a:buSzPts val="3200"/>
            </a:pPr>
            <a:r>
              <a:rPr lang="cs-CZ" b="1" dirty="0">
                <a:solidFill>
                  <a:schemeClr val="tx1"/>
                </a:solidFill>
              </a:rPr>
              <a:t>Zisk 0,2 * 2 000 = 400 Kč/ks</a:t>
            </a:r>
          </a:p>
          <a:p>
            <a:pPr marL="476250" lvl="2" indent="0" algn="just">
              <a:spcBef>
                <a:spcPts val="0"/>
              </a:spcBef>
              <a:buSzPts val="3200"/>
              <a:buNone/>
            </a:pPr>
            <a:endParaRPr lang="cs-CZ" dirty="0">
              <a:solidFill>
                <a:schemeClr val="tx1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dirty="0">
              <a:solidFill>
                <a:srgbClr val="C00000"/>
              </a:solidFill>
            </a:endParaRP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40/42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397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557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4400"/>
            </a:pPr>
            <a:r>
              <a:rPr lang="cs-CZ" sz="4000" b="1" dirty="0"/>
              <a:t>Příklad č. 3 - Řešení</a:t>
            </a:r>
            <a:endParaRPr sz="40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077238"/>
            <a:ext cx="8461332" cy="52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76250" lvl="1" indent="-457200" algn="just">
              <a:spcBef>
                <a:spcPts val="0"/>
              </a:spcBef>
              <a:buSzPts val="3200"/>
              <a:buFont typeface="+mj-lt"/>
              <a:buAutoNum type="alphaLcParenR" startAt="2"/>
            </a:pPr>
            <a:r>
              <a:rPr lang="cs-CZ" b="1" dirty="0">
                <a:solidFill>
                  <a:schemeClr val="tx1"/>
                </a:solidFill>
              </a:rPr>
              <a:t>Stanovení směrné ceny tenisového míče a tenisové rakety</a:t>
            </a:r>
          </a:p>
          <a:p>
            <a:pPr marL="476250" lvl="1" indent="-457200" algn="just">
              <a:spcBef>
                <a:spcPts val="0"/>
              </a:spcBef>
              <a:buSzPts val="3200"/>
              <a:buFont typeface="+mj-lt"/>
              <a:buAutoNum type="alphaLcParenR" startAt="2"/>
            </a:pPr>
            <a:endParaRPr lang="cs-CZ" b="1" dirty="0">
              <a:solidFill>
                <a:schemeClr val="tx1"/>
              </a:solidFill>
            </a:endParaRPr>
          </a:p>
          <a:p>
            <a:pPr marL="476250" lvl="1" indent="-457200" algn="just">
              <a:spcBef>
                <a:spcPts val="0"/>
              </a:spcBef>
              <a:buSzPts val="3200"/>
            </a:pPr>
            <a:r>
              <a:rPr lang="cs-CZ" dirty="0">
                <a:solidFill>
                  <a:schemeClr val="tx1"/>
                </a:solidFill>
              </a:rPr>
              <a:t>Dosažení požadované výše zisku prodejem plánovaného objemu obou produktů je možno ověřit jednoduchým propočtem.</a:t>
            </a:r>
          </a:p>
          <a:p>
            <a:pPr marL="476250" lvl="1" indent="-457200" algn="just">
              <a:spcBef>
                <a:spcPts val="0"/>
              </a:spcBef>
              <a:buSzPts val="3200"/>
            </a:pPr>
            <a:r>
              <a:rPr lang="cs-CZ" dirty="0">
                <a:solidFill>
                  <a:schemeClr val="tx1"/>
                </a:solidFill>
              </a:rPr>
              <a:t>Výše zisku stanovená rozpočtem je věcně zajištěná.</a:t>
            </a:r>
          </a:p>
          <a:p>
            <a:pPr marL="476250" lvl="1" indent="-457200" algn="just">
              <a:spcBef>
                <a:spcPts val="0"/>
              </a:spcBef>
              <a:buSzPts val="3200"/>
            </a:pPr>
            <a:endParaRPr lang="cs-CZ" dirty="0">
              <a:solidFill>
                <a:schemeClr val="tx1"/>
              </a:solidFill>
            </a:endParaRPr>
          </a:p>
          <a:p>
            <a:pPr marL="19050" lvl="1" indent="0" algn="ctr">
              <a:spcBef>
                <a:spcPts val="0"/>
              </a:spcBef>
              <a:buSzPts val="3200"/>
              <a:buNone/>
            </a:pPr>
            <a:r>
              <a:rPr lang="cs-CZ" dirty="0">
                <a:solidFill>
                  <a:schemeClr val="tx1"/>
                </a:solidFill>
              </a:rPr>
              <a:t>100 000 ks * 1 Kč/ks </a:t>
            </a:r>
            <a:r>
              <a:rPr lang="cs-CZ" b="0" i="0" dirty="0">
                <a:solidFill>
                  <a:srgbClr val="040C28"/>
                </a:solidFill>
                <a:effectLst/>
                <a:latin typeface="Google Sans"/>
              </a:rPr>
              <a:t>≐ </a:t>
            </a:r>
            <a:r>
              <a:rPr lang="cs-CZ" b="1" i="0" dirty="0">
                <a:solidFill>
                  <a:srgbClr val="040C28"/>
                </a:solidFill>
                <a:effectLst/>
                <a:latin typeface="Google Sans"/>
              </a:rPr>
              <a:t>100 000 Kč (tenisové míče)</a:t>
            </a:r>
          </a:p>
          <a:p>
            <a:pPr marL="19050" lvl="1" indent="0" algn="ctr">
              <a:spcBef>
                <a:spcPts val="0"/>
              </a:spcBef>
              <a:buSzPts val="3200"/>
              <a:buNone/>
            </a:pPr>
            <a:r>
              <a:rPr lang="cs-CZ" dirty="0">
                <a:solidFill>
                  <a:srgbClr val="040C28"/>
                </a:solidFill>
                <a:latin typeface="Google Sans"/>
              </a:rPr>
              <a:t>20 000 ks * 400 Kč/ks = </a:t>
            </a:r>
            <a:r>
              <a:rPr lang="cs-CZ" b="1" dirty="0">
                <a:solidFill>
                  <a:srgbClr val="040C28"/>
                </a:solidFill>
                <a:latin typeface="Google Sans"/>
              </a:rPr>
              <a:t>8 000 000 (tenisové rakety)</a:t>
            </a:r>
            <a:endParaRPr lang="cs-CZ" b="1" dirty="0">
              <a:solidFill>
                <a:schemeClr val="tx1"/>
              </a:solidFill>
            </a:endParaRPr>
          </a:p>
          <a:p>
            <a:pPr marL="476250" lvl="2" indent="0" algn="just">
              <a:spcBef>
                <a:spcPts val="0"/>
              </a:spcBef>
              <a:buSzPts val="3200"/>
              <a:buNone/>
            </a:pPr>
            <a:endParaRPr lang="cs-CZ" dirty="0">
              <a:solidFill>
                <a:schemeClr val="tx1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dirty="0">
              <a:solidFill>
                <a:srgbClr val="C00000"/>
              </a:solidFill>
            </a:endParaRPr>
          </a:p>
          <a:p>
            <a:pPr marL="19050" lvl="1" indent="0">
              <a:spcBef>
                <a:spcPts val="0"/>
              </a:spcBef>
              <a:buSzPts val="3200"/>
              <a:buNone/>
            </a:pPr>
            <a:endParaRPr lang="cs-CZ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476250" lvl="1" indent="-457200">
              <a:spcBef>
                <a:spcPts val="0"/>
              </a:spcBef>
              <a:buSzPts val="3200"/>
            </a:pPr>
            <a:endParaRPr lang="cs-CZ" b="1" dirty="0">
              <a:solidFill>
                <a:srgbClr val="C00000"/>
              </a:solidFill>
            </a:endParaRPr>
          </a:p>
          <a:p>
            <a:pPr marL="533400" lvl="1" indent="-514350">
              <a:spcBef>
                <a:spcPts val="0"/>
              </a:spcBef>
              <a:buSzPts val="3200"/>
              <a:buFont typeface="+mj-lt"/>
              <a:buAutoNum type="alphaLcParenR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41/42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789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800" dirty="0">
                <a:solidFill>
                  <a:srgbClr val="C00000"/>
                </a:solidFill>
              </a:rPr>
              <a:t>Děkuji za pozornost</a:t>
            </a:r>
            <a:endParaRPr sz="4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753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Nákladově orientovaná tvorba ceny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750741"/>
            <a:ext cx="8229600" cy="4589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endParaRPr lang="cs-CZ" sz="3600" b="1" dirty="0">
              <a:solidFill>
                <a:srgbClr val="FF0000"/>
              </a:solidFill>
            </a:endParaRP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sz="3600" b="1" dirty="0">
                <a:solidFill>
                  <a:srgbClr val="C00000"/>
                </a:solidFill>
              </a:rPr>
              <a:t>Náklady určují dolní hranici ceny.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endParaRPr lang="cs-CZ" sz="3600" b="1" dirty="0">
              <a:solidFill>
                <a:srgbClr val="C00000"/>
              </a:solidFill>
            </a:endParaRP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sz="3600" b="1" dirty="0">
                <a:solidFill>
                  <a:srgbClr val="C00000"/>
                </a:solidFill>
              </a:rPr>
              <a:t>Horní hranice ceny je limitovaná poptávkou.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endParaRPr lang="cs-CZ" sz="36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87133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Nákladově orientovaná tvorba ceny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750741"/>
            <a:ext cx="8229600" cy="4589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Překročí-li produkt určitou cenovou hranici, nebude již prodejný.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Pro správné stanovení cenových hladin je nutné vzít v úvahu: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vlastní náklady firmy (fixní a variabilní);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kupní sílu zákaznických segmentů;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ceny v zákaznických segmentech;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konkurenční ceny;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reakci konkurence na firemní cenovou politiku;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postoje a očekávání zákazníků.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0657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Nákladově orientovaná tvorba ceny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03123"/>
            <a:ext cx="8229600" cy="4837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I když je nákladová metoda stanovení rozšířená a u firem oblíbená, přesto nelze cenu odvozovat pouze od nákladů.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Firmy mohou produkovat stejné produkty s rozdílnými náklady.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Zákazníka může jen stěží zajímat výše nákladů, kterou si do ceny kalkuluje jak výrobce, tak prodávající.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Zákazníka zajímá především konečná cena, za kterou získá požadovaný produkt v porovnání s jím vnímanou hodnotou produktu.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Úkolem firem by mělo být maximální snižování nákladů při zaručení všech vlastností produktu, které požaduje zákazník.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35487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/>
              <a:t>Cena orientována na poptávku 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03123"/>
            <a:ext cx="8229600" cy="4837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Metoda využívá cenovou elasticitu poptávky vycházející z ekonomické teorie nabídky a poptávky. Je zapotřebí získat odpovědi na následující otázky: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Jaká je struktura poptávky?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Jaké jsou cenové představy zákazníků?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Jaká je cenová pohotovost zákazníků?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Jaké jsou cenové třídy zákazníků (horní, střední a dolní třída)?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/>
              <a:t>Jaký význam přikládají zákazníci image a kvalitě produktu?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4615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5199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Cena stanovená v závislosti na konkurenci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62965"/>
            <a:ext cx="8229600" cy="467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Cena založená na konkurenci se řídí cenou konkurence a věnuje menší pozornost vlastním nákladům, případně poptávce.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Cena produktu firmy v porovnání s konkurencí může být vyšší, stejná nebo nižší.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888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1315</TotalTime>
  <Words>2989</Words>
  <Application>Microsoft Office PowerPoint</Application>
  <PresentationFormat>Předvádění na obrazovce (4:3)</PresentationFormat>
  <Paragraphs>362</Paragraphs>
  <Slides>42</Slides>
  <Notes>42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47" baseType="lpstr">
      <vt:lpstr>Arial</vt:lpstr>
      <vt:lpstr>Calibri</vt:lpstr>
      <vt:lpstr>Cambria Math</vt:lpstr>
      <vt:lpstr>Google Sans</vt:lpstr>
      <vt:lpstr>Office Theme</vt:lpstr>
      <vt:lpstr> Metody stanovení cen  XNKC</vt:lpstr>
      <vt:lpstr>Metody stanovení cen</vt:lpstr>
      <vt:lpstr>Metody stanovení cen</vt:lpstr>
      <vt:lpstr>Nákladově orientovaná tvorba ceny</vt:lpstr>
      <vt:lpstr>Nákladově orientovaná tvorba ceny</vt:lpstr>
      <vt:lpstr>Nákladově orientovaná tvorba ceny</vt:lpstr>
      <vt:lpstr>Nákladově orientovaná tvorba ceny</vt:lpstr>
      <vt:lpstr>Cena orientována na poptávku </vt:lpstr>
      <vt:lpstr>Cena stanovená v závislosti na konkurenci</vt:lpstr>
      <vt:lpstr>Cena stanovená v závislosti na konkurenci</vt:lpstr>
      <vt:lpstr>Cena stanovená v závislosti na konkurenci</vt:lpstr>
      <vt:lpstr>Cena podle vnímání hodnoty zákazníkem</vt:lpstr>
      <vt:lpstr>Cena podle vnímání hodnoty zákazníkem</vt:lpstr>
      <vt:lpstr>Tvorba cen v zavilosti na chování spotřebitele aneb psychologická podstata tvorby cen</vt:lpstr>
      <vt:lpstr>Tvorba cen podle hodnoty</vt:lpstr>
      <vt:lpstr>Diferencovaná tvorba cen</vt:lpstr>
      <vt:lpstr>Adaptivní tvorba cen</vt:lpstr>
      <vt:lpstr>Adaptivní tvorba cen</vt:lpstr>
      <vt:lpstr>Tvorba cen sdílením přínosů a rizika</vt:lpstr>
      <vt:lpstr>Tvorba cen aukcí</vt:lpstr>
      <vt:lpstr>Tvorba cen obálkovou metodou</vt:lpstr>
      <vt:lpstr>Příklady k procvičení</vt:lpstr>
      <vt:lpstr>Příklad č. 1</vt:lpstr>
      <vt:lpstr>Příklad č. 1</vt:lpstr>
      <vt:lpstr>Příklad č. 1</vt:lpstr>
      <vt:lpstr>Příklad č. 1 - Řešení</vt:lpstr>
      <vt:lpstr>Příklad č. 1 - Řešení</vt:lpstr>
      <vt:lpstr>Příklad č. 1 - Řešení</vt:lpstr>
      <vt:lpstr>Příklad č. 2</vt:lpstr>
      <vt:lpstr>Příklad č. 2 - Řešení</vt:lpstr>
      <vt:lpstr>Příklad č. 2 - Řešení</vt:lpstr>
      <vt:lpstr>Příklad č. 2 - Řešení</vt:lpstr>
      <vt:lpstr>Příklad č. 2 - Řešení</vt:lpstr>
      <vt:lpstr>Příklad č. 3</vt:lpstr>
      <vt:lpstr>Příklad č. 3</vt:lpstr>
      <vt:lpstr>Příklad č. 3 - Řešení</vt:lpstr>
      <vt:lpstr>Příklad č. 3 - Řešení</vt:lpstr>
      <vt:lpstr>Příklad č. 3 - Řešení</vt:lpstr>
      <vt:lpstr>Příklad č. 3 - Řešení</vt:lpstr>
      <vt:lpstr>Příklad č. 3 - Řešení</vt:lpstr>
      <vt:lpstr>Příklad č. 3 - Řešení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Strategický management XSM</dc:title>
  <dc:creator>Škrabal Jaroslav</dc:creator>
  <cp:lastModifiedBy>Škrabal Jaroslav</cp:lastModifiedBy>
  <cp:revision>102</cp:revision>
  <dcterms:modified xsi:type="dcterms:W3CDTF">2023-04-13T11:22:20Z</dcterms:modified>
</cp:coreProperties>
</file>