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74" r:id="rId3"/>
    <p:sldId id="501" r:id="rId4"/>
    <p:sldId id="500" r:id="rId5"/>
    <p:sldId id="494" r:id="rId6"/>
    <p:sldId id="487" r:id="rId7"/>
    <p:sldId id="488" r:id="rId8"/>
    <p:sldId id="493" r:id="rId9"/>
    <p:sldId id="492" r:id="rId10"/>
    <p:sldId id="486" r:id="rId11"/>
    <p:sldId id="485" r:id="rId12"/>
    <p:sldId id="497" r:id="rId13"/>
    <p:sldId id="502" r:id="rId14"/>
    <p:sldId id="503" r:id="rId15"/>
    <p:sldId id="495" r:id="rId16"/>
    <p:sldId id="483" r:id="rId17"/>
    <p:sldId id="498" r:id="rId18"/>
    <p:sldId id="481" r:id="rId19"/>
    <p:sldId id="505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79" d="100"/>
          <a:sy n="79" d="100"/>
        </p:scale>
        <p:origin x="-111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27.2.2023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27.2.2023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mediaguru.cz/clanky/2019/08/jen-8-spotrebitelu-na-svete-je-loajalni-ke-znacc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(XMZN)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5. přednáška</a:t>
            </a:r>
            <a:b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Zákaznická loajalita ke značce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2928245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 smtClean="0">
                <a:cs typeface="Arial"/>
              </a:rPr>
              <a:t>PhDr. Ing</a:t>
            </a:r>
            <a:r>
              <a:rPr lang="cs-CZ" sz="1400" dirty="0">
                <a:cs typeface="Arial"/>
              </a:rPr>
              <a:t>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</a:t>
            </a:r>
            <a:r>
              <a:rPr lang="cs-CZ" sz="1400">
                <a:cs typeface="Arial"/>
              </a:rPr>
              <a:t>LS </a:t>
            </a:r>
            <a:r>
              <a:rPr lang="cs-CZ" sz="1400" smtClean="0">
                <a:cs typeface="Arial"/>
              </a:rPr>
              <a:t>2022/2023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Advokát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Nejvyšší uváděnou formou loajality je tzv. advokacie.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Advokát značky </a:t>
            </a:r>
            <a:r>
              <a:rPr lang="cs-CZ" sz="1600" dirty="0" smtClean="0"/>
              <a:t>je </a:t>
            </a:r>
            <a:r>
              <a:rPr lang="cs-CZ" sz="1600" dirty="0"/>
              <a:t>takový zákazník, který je připraven se za vaši značku pohádat, obhajovat ji.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Ochota ke změně značky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400" dirty="0" smtClean="0"/>
              <a:t>Češi </a:t>
            </a:r>
            <a:r>
              <a:rPr lang="cs-CZ" sz="1400" dirty="0"/>
              <a:t>jsou oproti světu i Evropě věrnější, zdroj: </a:t>
            </a:r>
            <a:r>
              <a:rPr lang="cs-CZ" sz="1400" dirty="0" err="1"/>
              <a:t>Nielsen</a:t>
            </a:r>
            <a:r>
              <a:rPr lang="cs-CZ" sz="1400" dirty="0"/>
              <a:t> (n=30 000 internetových </a:t>
            </a:r>
            <a:r>
              <a:rPr lang="cs-CZ" sz="1400" dirty="0" err="1"/>
              <a:t>respodentů</a:t>
            </a:r>
            <a:r>
              <a:rPr lang="cs-CZ" sz="1400" dirty="0" smtClean="0"/>
              <a:t>).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marL="0" indent="0">
              <a:spcBef>
                <a:spcPts val="600"/>
              </a:spcBef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8" y="1900991"/>
            <a:ext cx="6821206" cy="353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Spokojenost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Lze </a:t>
            </a:r>
            <a:r>
              <a:rPr lang="cs-CZ" sz="1600" dirty="0"/>
              <a:t>definovat tři základní stavy spokojenosti: </a:t>
            </a:r>
            <a:endParaRPr lang="cs-CZ" sz="1600" dirty="0" smtClean="0"/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potěšení zákazníka </a:t>
            </a:r>
            <a:r>
              <a:rPr lang="cs-CZ" sz="1600" dirty="0" smtClean="0"/>
              <a:t>– představy </a:t>
            </a:r>
            <a:r>
              <a:rPr lang="cs-CZ" sz="1600" dirty="0"/>
              <a:t>a očekávání jsou realitou </a:t>
            </a:r>
            <a:r>
              <a:rPr lang="cs-CZ" sz="1600" dirty="0" smtClean="0"/>
              <a:t>překonány,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plná/naprostá </a:t>
            </a:r>
            <a:r>
              <a:rPr lang="cs-CZ" sz="1600" b="1" dirty="0"/>
              <a:t>spokojenost </a:t>
            </a:r>
            <a:r>
              <a:rPr lang="cs-CZ" sz="1600" b="1" dirty="0" smtClean="0"/>
              <a:t>zákazníka</a:t>
            </a:r>
            <a:r>
              <a:rPr lang="cs-CZ" sz="1600" dirty="0" smtClean="0"/>
              <a:t> – shoda </a:t>
            </a:r>
            <a:r>
              <a:rPr lang="cs-CZ" sz="1600" dirty="0"/>
              <a:t>mezi očekáváním a realitou, požadavky byly </a:t>
            </a:r>
            <a:r>
              <a:rPr lang="cs-CZ" sz="1600" dirty="0" smtClean="0"/>
              <a:t>uspokojeny,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 smtClean="0"/>
              <a:t>limitovaná spokojenost </a:t>
            </a:r>
            <a:r>
              <a:rPr lang="cs-CZ" sz="1600" dirty="0" smtClean="0"/>
              <a:t>– realita </a:t>
            </a:r>
            <a:r>
              <a:rPr lang="cs-CZ" sz="1600" dirty="0"/>
              <a:t>není totožná </a:t>
            </a:r>
            <a:r>
              <a:rPr lang="cs-CZ" sz="1600" dirty="0" smtClean="0"/>
              <a:t>s požadavky zákazníka.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(</a:t>
            </a:r>
            <a:r>
              <a:rPr lang="cs-CZ" sz="1600" dirty="0" err="1" smtClean="0"/>
              <a:t>Kotler</a:t>
            </a:r>
            <a:r>
              <a:rPr lang="cs-CZ" sz="1600" dirty="0"/>
              <a:t>, </a:t>
            </a:r>
            <a:r>
              <a:rPr lang="cs-CZ" sz="1600" dirty="0" smtClean="0"/>
              <a:t>Keller) uvádí </a:t>
            </a:r>
            <a:r>
              <a:rPr lang="cs-CZ" sz="1600" b="1" dirty="0" smtClean="0"/>
              <a:t>definici </a:t>
            </a:r>
            <a:r>
              <a:rPr lang="cs-CZ" sz="1600" b="1" dirty="0"/>
              <a:t>věrnosti </a:t>
            </a:r>
            <a:r>
              <a:rPr lang="cs-CZ" sz="1600" dirty="0"/>
              <a:t>jako: „Hluboce zakořeněná potřeba opakovaného nákupu nebo využití preferovaného výrobku nebo služby </a:t>
            </a:r>
            <a:r>
              <a:rPr lang="cs-CZ" sz="1600" dirty="0" smtClean="0"/>
              <a:t>v budoucnu</a:t>
            </a:r>
            <a:r>
              <a:rPr lang="cs-CZ" sz="1600" dirty="0"/>
              <a:t>, a to bez vlivu aktuální situace a marketingových snah </a:t>
            </a:r>
            <a:r>
              <a:rPr lang="cs-CZ" sz="1600" dirty="0" smtClean="0"/>
              <a:t>s potenciálem </a:t>
            </a:r>
            <a:r>
              <a:rPr lang="cs-CZ" sz="1600" dirty="0"/>
              <a:t>způsobit změnu chování zákazníka</a:t>
            </a:r>
            <a:r>
              <a:rPr lang="cs-CZ" sz="1600" dirty="0" smtClean="0"/>
              <a:t>.“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Brand </a:t>
            </a:r>
            <a:r>
              <a:rPr lang="cs-CZ" sz="1600" dirty="0" err="1"/>
              <a:t>loyalty</a:t>
            </a:r>
            <a:r>
              <a:rPr lang="cs-CZ" sz="1600" dirty="0"/>
              <a:t>, neboli věrnost, znamená, že zákazník je natolik spokojen </a:t>
            </a:r>
            <a:r>
              <a:rPr lang="cs-CZ" sz="1600" dirty="0" smtClean="0"/>
              <a:t>s nakoupeným </a:t>
            </a:r>
            <a:r>
              <a:rPr lang="cs-CZ" sz="1600" dirty="0"/>
              <a:t>výrobkem či službou, že nákup opakuje. Brand </a:t>
            </a:r>
            <a:r>
              <a:rPr lang="cs-CZ" sz="1600" dirty="0" err="1"/>
              <a:t>loyalty</a:t>
            </a:r>
            <a:r>
              <a:rPr lang="cs-CZ" sz="1600" dirty="0"/>
              <a:t> je záměrná, dlouhotrvající, založena na možnosti výběru a je funkcí hodnotícího procesu (Koudelka 1997</a:t>
            </a:r>
            <a:r>
              <a:rPr lang="cs-CZ" sz="1600" dirty="0" smtClean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Loajalitu lze tedy obecně popsat jako ochotu spotřebitele nakupovat produkt od stejného výrobce, bez ohledu na ovlivňující vnější faktory</a:t>
            </a:r>
            <a:r>
              <a:rPr lang="cs-CZ" sz="1600" dirty="0" smtClean="0"/>
              <a:t>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903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věrnosti zákazníka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Konkrétně </a:t>
            </a:r>
            <a:r>
              <a:rPr lang="cs-CZ" sz="1600" dirty="0"/>
              <a:t>lze </a:t>
            </a:r>
            <a:r>
              <a:rPr lang="cs-CZ" sz="1600" b="1" dirty="0"/>
              <a:t>loajalitu</a:t>
            </a:r>
            <a:r>
              <a:rPr lang="cs-CZ" sz="1600" dirty="0"/>
              <a:t> dělit na </a:t>
            </a:r>
            <a:r>
              <a:rPr lang="cs-CZ" sz="1600" b="1" dirty="0"/>
              <a:t>vztahovou</a:t>
            </a:r>
            <a:r>
              <a:rPr lang="cs-CZ" sz="1600" dirty="0"/>
              <a:t> a </a:t>
            </a:r>
            <a:r>
              <a:rPr lang="cs-CZ" sz="1600" b="1" dirty="0" smtClean="0"/>
              <a:t>postojovou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Lze ji </a:t>
            </a:r>
            <a:r>
              <a:rPr lang="cs-CZ" sz="1600" dirty="0"/>
              <a:t>pomocí behaviorální i emocionální stránky přiblížit jako způsob budoucího chování zákazníků, kteří projevují zájem opakovanými nákupy a pozitivními referencemi.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S behaviorální </a:t>
            </a:r>
            <a:r>
              <a:rPr lang="cs-CZ" sz="1600" dirty="0"/>
              <a:t>stránkou souvisí opakované a možná i zvětšující se objemy nákupů. </a:t>
            </a:r>
            <a:r>
              <a:rPr lang="cs-CZ" sz="1600" dirty="0" smtClean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Do emocionálního aspektu </a:t>
            </a:r>
            <a:r>
              <a:rPr lang="cs-CZ" sz="1600" dirty="0"/>
              <a:t>spadá to, co zákazníky vede </a:t>
            </a:r>
            <a:r>
              <a:rPr lang="cs-CZ" sz="1600" dirty="0" smtClean="0"/>
              <a:t>k opakovaným </a:t>
            </a:r>
            <a:r>
              <a:rPr lang="cs-CZ" sz="1600" dirty="0"/>
              <a:t>nákupům, např. služby, značka, propagace apod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Budoucí </a:t>
            </a:r>
            <a:r>
              <a:rPr lang="cs-CZ" sz="1600" dirty="0"/>
              <a:t>chování zákazníků lze předvídat i </a:t>
            </a:r>
            <a:r>
              <a:rPr lang="cs-CZ" sz="1600" dirty="0" smtClean="0"/>
              <a:t>s ohledem </a:t>
            </a:r>
            <a:r>
              <a:rPr lang="cs-CZ" sz="1600" dirty="0"/>
              <a:t>na určité ekonomické ukazatele, jako je například cena produktů nebo očekávaný náklad na životní cyklus.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33710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</a:t>
            </a:r>
            <a:r>
              <a:rPr lang="cs-CZ" sz="1600" b="1" dirty="0" smtClean="0"/>
              <a:t>monopolem/dodavatelem</a:t>
            </a:r>
            <a:r>
              <a:rPr lang="cs-CZ" sz="1600" dirty="0" smtClean="0"/>
              <a:t> - Jde </a:t>
            </a:r>
            <a:r>
              <a:rPr lang="cs-CZ" sz="1600" dirty="0"/>
              <a:t>o extrémní situaci, kdy zákazník nemá žádnou jinou dodavatelskou možnost. Zákazníci vyjadřují vysokou míru nespokojenosti a frustrace. V dnešním prostředí se jedná o </a:t>
            </a:r>
            <a:r>
              <a:rPr lang="cs-CZ" sz="1600" dirty="0" smtClean="0"/>
              <a:t>výjimečnou situaci.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 smtClean="0"/>
              <a:t>Loajalita </a:t>
            </a:r>
            <a:r>
              <a:rPr lang="cs-CZ" sz="1600" b="1" dirty="0"/>
              <a:t>vynucená vysokými náklady na změnu </a:t>
            </a:r>
            <a:r>
              <a:rPr lang="cs-CZ" sz="1600" b="1" dirty="0" smtClean="0"/>
              <a:t>dodavatele</a:t>
            </a:r>
            <a:r>
              <a:rPr lang="cs-CZ" sz="1600" dirty="0" smtClean="0"/>
              <a:t> - Zákazník </a:t>
            </a:r>
            <a:r>
              <a:rPr lang="cs-CZ" sz="1600" dirty="0"/>
              <a:t>má již možnost využít nabídku od konkurence, ale kvůli vysokým iniciačním nákladům zůstává u dosavadního dodavatele. I v tomto případě jde o velkou míru negativního vnímání ze strany zákazníků</a:t>
            </a:r>
            <a:r>
              <a:rPr lang="cs-CZ" sz="1600" dirty="0" smtClean="0"/>
              <a:t>.</a:t>
            </a:r>
          </a:p>
          <a:p>
            <a:pPr lvl="0" algn="just">
              <a:lnSpc>
                <a:spcPct val="150000"/>
              </a:lnSpc>
              <a:buFont typeface="+mj-lt"/>
              <a:buAutoNum type="arabicParenR"/>
            </a:pPr>
            <a:r>
              <a:rPr lang="cs-CZ" sz="1600" b="1" dirty="0"/>
              <a:t>Loajalita podněcovaná </a:t>
            </a:r>
            <a:r>
              <a:rPr lang="cs-CZ" sz="1600" b="1" dirty="0" smtClean="0"/>
              <a:t>dodavatelem</a:t>
            </a:r>
            <a:r>
              <a:rPr lang="cs-CZ" sz="1600" dirty="0" smtClean="0"/>
              <a:t> - </a:t>
            </a:r>
            <a:r>
              <a:rPr lang="cs-CZ" sz="1600" dirty="0"/>
              <a:t>Vyskytuje se ve značně konkurenčním prostředí. Dodávající organizace uplatňuje různé marketingové nástroje, aby udržela své stávající zákazníky. V některých případech tyto programy mohou selhávat, protože zákazníci mají možnost využívat také nabídku </a:t>
            </a:r>
            <a:r>
              <a:rPr lang="cs-CZ" sz="1600" dirty="0" smtClean="0"/>
              <a:t>konkurentů.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0068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4) </a:t>
            </a:r>
            <a:r>
              <a:rPr lang="cs-CZ" sz="1600" b="1" dirty="0" smtClean="0"/>
              <a:t>Loajalita zvyková </a:t>
            </a:r>
            <a:r>
              <a:rPr lang="cs-CZ" sz="1600" dirty="0" smtClean="0"/>
              <a:t>- Typická </a:t>
            </a:r>
            <a:r>
              <a:rPr lang="cs-CZ" sz="1600" dirty="0"/>
              <a:t>pro mnoho zákazníků, kteří z nějakých důvodů, nechtějí měnit své zažité zvyky. Pokud by se však na to organizace příliš spoléhala a systematicky nezlepšovala svou nabídku, může se rychle dostat do existenčních problémů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5) </a:t>
            </a:r>
            <a:r>
              <a:rPr lang="cs-CZ" sz="1600" b="1" dirty="0" smtClean="0"/>
              <a:t>Loajalita zavazující</a:t>
            </a:r>
            <a:r>
              <a:rPr lang="cs-CZ" sz="1600" dirty="0" smtClean="0"/>
              <a:t> - Dle </a:t>
            </a:r>
            <a:r>
              <a:rPr lang="cs-CZ" sz="1600" dirty="0"/>
              <a:t>výkonnosti organizace se jedná o nejatraktivnější formu loajality. Zákazníci jsou vysoce spokojeni a mají tak pocit určitých závazků. Takoví </a:t>
            </a:r>
            <a:r>
              <a:rPr lang="cs-CZ" sz="1600" dirty="0" smtClean="0"/>
              <a:t>zákazníci jsou </a:t>
            </a:r>
            <a:r>
              <a:rPr lang="cs-CZ" sz="1600" dirty="0"/>
              <a:t>nevědomky neformálními marketingovými týmy a propagují značku svých dodavatelů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Stupně loajality zákazníků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loajální - vybere </a:t>
            </a:r>
            <a:r>
              <a:rPr lang="cs-CZ" sz="1600" dirty="0"/>
              <a:t>si váš výrobek bez </a:t>
            </a:r>
            <a:r>
              <a:rPr lang="cs-CZ" sz="1600" dirty="0" smtClean="0"/>
              <a:t>váhání,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Mírně loajální – koupí si váš </a:t>
            </a:r>
            <a:r>
              <a:rPr lang="cs-CZ" sz="1600" dirty="0"/>
              <a:t>výrobek </a:t>
            </a:r>
            <a:r>
              <a:rPr lang="cs-CZ" sz="1600" dirty="0" smtClean="0"/>
              <a:t>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Indiferentní - bude </a:t>
            </a:r>
            <a:r>
              <a:rPr lang="cs-CZ" sz="1600" dirty="0"/>
              <a:t>zkoumat užitečnost opakovaného </a:t>
            </a:r>
            <a:r>
              <a:rPr lang="cs-CZ" sz="1600" dirty="0" smtClean="0"/>
              <a:t>nákupu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Velmi nejistý - bude </a:t>
            </a:r>
            <a:r>
              <a:rPr lang="cs-CZ" sz="1600" dirty="0"/>
              <a:t>váhat a asi si váš výrobek už </a:t>
            </a:r>
            <a:r>
              <a:rPr lang="cs-CZ" sz="1600" dirty="0" smtClean="0"/>
              <a:t>nekoupí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cs-CZ" sz="1600" dirty="0" smtClean="0"/>
              <a:t>Ztracený - určitě </a:t>
            </a:r>
            <a:r>
              <a:rPr lang="cs-CZ" sz="1600" dirty="0"/>
              <a:t>si váš výrobek už </a:t>
            </a:r>
            <a:r>
              <a:rPr lang="cs-CZ" sz="1600" dirty="0" smtClean="0"/>
              <a:t>nekoupí.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574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míru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600" b="1" dirty="0"/>
              <a:t>Míru loajality ovlivňují určité faktory</a:t>
            </a:r>
            <a:r>
              <a:rPr lang="cs-CZ" sz="1600" b="1" dirty="0" smtClean="0"/>
              <a:t>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při </a:t>
            </a:r>
            <a:r>
              <a:rPr lang="cs-CZ" sz="1600" dirty="0"/>
              <a:t>překonání </a:t>
            </a:r>
            <a:r>
              <a:rPr lang="cs-CZ" sz="1600" dirty="0" smtClean="0"/>
              <a:t>očekávání přichází </a:t>
            </a:r>
            <a:r>
              <a:rPr lang="cs-CZ" sz="1600" dirty="0"/>
              <a:t>zákazníkovo potěšení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míra </a:t>
            </a:r>
            <a:r>
              <a:rPr lang="cs-CZ" sz="1600" dirty="0"/>
              <a:t>spokojenosti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setrvačnost </a:t>
            </a:r>
            <a:r>
              <a:rPr lang="cs-CZ" sz="1600" dirty="0"/>
              <a:t>zákazníka a jeho </a:t>
            </a:r>
            <a:r>
              <a:rPr lang="cs-CZ" sz="1600" dirty="0" smtClean="0"/>
              <a:t>nepřipravenost na </a:t>
            </a:r>
            <a:r>
              <a:rPr lang="cs-CZ" sz="1600" dirty="0"/>
              <a:t>změnu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vztahy </a:t>
            </a:r>
            <a:r>
              <a:rPr lang="cs-CZ" sz="1600" dirty="0"/>
              <a:t>mezi obchodními partnery</a:t>
            </a:r>
            <a:r>
              <a:rPr lang="cs-CZ" sz="1600" dirty="0" smtClean="0"/>
              <a:t>,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postavení dodavatele na trhu.</a:t>
            </a: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974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113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b="1" dirty="0">
                <a:solidFill>
                  <a:srgbClr val="C00000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488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Věrný zákazník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3189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 smtClean="0"/>
              <a:t>Věrný </a:t>
            </a:r>
            <a:r>
              <a:rPr lang="cs-CZ" sz="1600" b="1" dirty="0"/>
              <a:t>zákazník </a:t>
            </a:r>
            <a:r>
              <a:rPr lang="cs-CZ" sz="1600" dirty="0"/>
              <a:t>už z definice pojmu u jedné značky musí nakoupit nejméně dvakrát – jeho nákup </a:t>
            </a:r>
            <a:r>
              <a:rPr lang="cs-CZ" sz="1600" dirty="0" smtClean="0"/>
              <a:t>není náhodný</a:t>
            </a:r>
            <a:r>
              <a:rPr lang="cs-CZ" sz="1600" dirty="0"/>
              <a:t>. Přesně ví </a:t>
            </a:r>
            <a:r>
              <a:rPr lang="cs-CZ" sz="1600" b="1" dirty="0"/>
              <a:t>co</a:t>
            </a:r>
            <a:r>
              <a:rPr lang="cs-CZ" sz="1600" dirty="0"/>
              <a:t> (alespoň v rámci sortimentu) chce </a:t>
            </a:r>
            <a:r>
              <a:rPr lang="cs-CZ" sz="1600" b="1" dirty="0"/>
              <a:t>od koho</a:t>
            </a:r>
            <a:r>
              <a:rPr lang="cs-CZ" sz="1600" dirty="0"/>
              <a:t> nakoupit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Skutečná </a:t>
            </a:r>
            <a:r>
              <a:rPr lang="cs-CZ" sz="1600" dirty="0"/>
              <a:t>loajalita vyžaduje zapojení </a:t>
            </a:r>
            <a:r>
              <a:rPr lang="cs-CZ" sz="1600" b="1" dirty="0"/>
              <a:t>emocí</a:t>
            </a:r>
            <a:r>
              <a:rPr lang="cs-CZ" sz="1600" dirty="0"/>
              <a:t> – takový zákazník je potom do určité míry navíc imunní vůči konkurenčním nabídkám.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Věrní zákazníci o svém pozitivním vztahu k </a:t>
            </a:r>
            <a:r>
              <a:rPr lang="cs-CZ" sz="1600" dirty="0" err="1"/>
              <a:t>brandu</a:t>
            </a:r>
            <a:r>
              <a:rPr lang="cs-CZ" sz="1600" dirty="0"/>
              <a:t> také řeknou svým přátelům a rodině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právě </a:t>
            </a:r>
            <a:r>
              <a:rPr lang="cs-CZ" sz="1600" dirty="0" err="1"/>
              <a:t>word-of-mouth</a:t>
            </a:r>
            <a:r>
              <a:rPr lang="cs-CZ" sz="1600" dirty="0"/>
              <a:t> marketing je jedním z nejúčinnějších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Loajální zákazníci se ke svým oblíbeným značkám </a:t>
            </a:r>
            <a:r>
              <a:rPr lang="cs-CZ" sz="1600" b="1" dirty="0"/>
              <a:t>vrací častěji</a:t>
            </a:r>
            <a:r>
              <a:rPr lang="cs-CZ" sz="1600" dirty="0"/>
              <a:t>, kontrolují aktuální nabídku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jak už bylo řečeno; </a:t>
            </a:r>
            <a:r>
              <a:rPr lang="cs-CZ" sz="1600" b="1" dirty="0"/>
              <a:t>více utrácejí</a:t>
            </a:r>
            <a:r>
              <a:rPr lang="cs-CZ" sz="1600" dirty="0"/>
              <a:t>. </a:t>
            </a:r>
          </a:p>
          <a:p>
            <a:pPr algn="just">
              <a:lnSpc>
                <a:spcPct val="150000"/>
              </a:lnSpc>
            </a:pPr>
            <a:endParaRPr lang="cs-CZ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6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Věrnost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Vysoké </a:t>
            </a:r>
            <a:r>
              <a:rPr lang="cs-CZ" sz="1600" dirty="0" smtClean="0"/>
              <a:t>povědomí </a:t>
            </a:r>
            <a:r>
              <a:rPr lang="cs-CZ" sz="1600" dirty="0"/>
              <a:t>o značce a velmi pozitivní </a:t>
            </a:r>
            <a:r>
              <a:rPr lang="cs-CZ" sz="1600" dirty="0" smtClean="0"/>
              <a:t>asociace </a:t>
            </a:r>
            <a:r>
              <a:rPr lang="cs-CZ" sz="1600" dirty="0"/>
              <a:t>s ní spojené vedou k preferenci a tedy i </a:t>
            </a:r>
            <a:r>
              <a:rPr lang="cs-CZ" sz="1600" b="1" dirty="0"/>
              <a:t>k věrnosti ke značce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Zákazníci </a:t>
            </a:r>
            <a:r>
              <a:rPr lang="cs-CZ" sz="1600" dirty="0"/>
              <a:t>s vysokou loajalitou nemají potřebu měnit své oblíbené značky a hledat něco nového.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Vysoká </a:t>
            </a:r>
            <a:r>
              <a:rPr lang="cs-CZ" sz="1600" dirty="0"/>
              <a:t>loajalita je jedním z důležitých aspektů, které </a:t>
            </a:r>
            <a:r>
              <a:rPr lang="cs-CZ" sz="1600" b="1" dirty="0"/>
              <a:t>tvoří </a:t>
            </a:r>
            <a:r>
              <a:rPr lang="cs-CZ" sz="1600" b="1" dirty="0" smtClean="0"/>
              <a:t>hodnotu značky.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Loajalitu lidí si značka získá především </a:t>
            </a:r>
            <a:r>
              <a:rPr lang="cs-CZ" sz="1600" b="1" dirty="0"/>
              <a:t>jasně formulovaným a zajímavým </a:t>
            </a:r>
            <a:r>
              <a:rPr lang="cs-CZ" sz="1600" b="1" dirty="0" smtClean="0"/>
              <a:t>posláním</a:t>
            </a:r>
            <a:r>
              <a:rPr lang="cs-CZ" sz="1600" dirty="0" smtClean="0"/>
              <a:t>, </a:t>
            </a:r>
            <a:r>
              <a:rPr lang="cs-CZ" sz="1600" dirty="0"/>
              <a:t>se kterým se </a:t>
            </a:r>
            <a:r>
              <a:rPr lang="cs-CZ" sz="1600" dirty="0" smtClean="0"/>
              <a:t>lidé </a:t>
            </a:r>
            <a:r>
              <a:rPr lang="cs-CZ" sz="1600" dirty="0"/>
              <a:t>ztotožní, </a:t>
            </a:r>
            <a:r>
              <a:rPr lang="cs-CZ" sz="1600" b="1" dirty="0" err="1"/>
              <a:t>prozákaznickým</a:t>
            </a:r>
            <a:r>
              <a:rPr lang="cs-CZ" sz="1600" b="1" dirty="0"/>
              <a:t> přístupem</a:t>
            </a:r>
            <a:r>
              <a:rPr lang="cs-CZ" sz="1600" dirty="0"/>
              <a:t>, který svědomitě pečuje o své zákazníky, snahou naslouchat lidem a brát si od nich podněty ke zlepšení, budováním komunity kolem sebe a v neposlední řadě také silnou image, se kterou se budou chtít lidé spojovat.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8366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 zákaznické loajality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600" b="1" dirty="0"/>
              <a:t>Stupeň loajality zákazníků </a:t>
            </a:r>
            <a:r>
              <a:rPr lang="cs-CZ" sz="1600" dirty="0"/>
              <a:t>odráží jejich ochotu znovu a znovu se vracet k vaší značce.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Taková </a:t>
            </a:r>
            <a:r>
              <a:rPr lang="cs-CZ" sz="1600" dirty="0"/>
              <a:t>věrnost je výsledkem pozitivního zážitku z uskutečněného nákupu, spokojenosti kupujícího a samozřejmě i hodnoty nabízených produktů.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Zní to jako </a:t>
            </a:r>
            <a:r>
              <a:rPr lang="cs-CZ" sz="1600" dirty="0" smtClean="0"/>
              <a:t>samozřejmost, ale zákaznická </a:t>
            </a:r>
            <a:r>
              <a:rPr lang="cs-CZ" sz="1600" dirty="0"/>
              <a:t>loajalita se ale v posledním desetiletí stala přímo ekonomickou nutností. Základna věrných zákazníků totiž může </a:t>
            </a:r>
            <a:r>
              <a:rPr lang="cs-CZ" sz="1600" dirty="0" smtClean="0"/>
              <a:t>podnikání </a:t>
            </a:r>
            <a:r>
              <a:rPr lang="cs-CZ" sz="1600" dirty="0"/>
              <a:t>pomoci více než marketingové aktivity a prodej samotný.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967" y="3833423"/>
            <a:ext cx="3613833" cy="229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99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1600" dirty="0" smtClean="0"/>
              <a:t>Loajalita ke značce ztrácí hodnotu, věrných je jen 8 % spotřebitelů, ukazuje výzkum agentury </a:t>
            </a:r>
            <a:r>
              <a:rPr lang="cs-CZ" sz="1600" dirty="0" err="1" smtClean="0"/>
              <a:t>Nielsen</a:t>
            </a:r>
            <a:r>
              <a:rPr lang="cs-CZ" sz="1600" dirty="0" smtClean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1000" dirty="0" smtClean="0"/>
              <a:t>Zdroj</a:t>
            </a:r>
            <a:r>
              <a:rPr lang="cs-CZ" sz="1000" dirty="0"/>
              <a:t>: </a:t>
            </a:r>
            <a:r>
              <a:rPr lang="cs-CZ" sz="1000" dirty="0" err="1"/>
              <a:t>Mediaguru</a:t>
            </a:r>
            <a:r>
              <a:rPr lang="cs-CZ" sz="1000" dirty="0"/>
              <a:t>, </a:t>
            </a:r>
            <a:r>
              <a:rPr lang="cs-CZ" sz="1000" dirty="0">
                <a:hlinkClick r:id="rId2"/>
              </a:rPr>
              <a:t>https://www.mediaguru.cz/</a:t>
            </a:r>
            <a:r>
              <a:rPr lang="cs-CZ" sz="1000" dirty="0" err="1">
                <a:hlinkClick r:id="rId2"/>
              </a:rPr>
              <a:t>clanky</a:t>
            </a:r>
            <a:r>
              <a:rPr lang="cs-CZ" sz="1000" dirty="0">
                <a:hlinkClick r:id="rId2"/>
              </a:rPr>
              <a:t>/2019/08/jen-8-spotrebitelu-na-svete-je-loajalni-ke-znacce/</a:t>
            </a:r>
            <a:r>
              <a:rPr lang="cs-CZ" sz="1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marL="0" indent="0">
              <a:spcBef>
                <a:spcPts val="600"/>
              </a:spcBef>
              <a:buNone/>
            </a:pPr>
            <a:endParaRPr lang="cs-CZ" sz="1000" dirty="0" smtClean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 smtClean="0">
              <a:cs typeface="Arial"/>
            </a:endParaRPr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863" y="2142213"/>
            <a:ext cx="5305927" cy="3494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26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Nízká loajalita ke značce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Nízká loajalita je výzvou pro </a:t>
            </a:r>
            <a:r>
              <a:rPr lang="cs-CZ" sz="1600" b="1" dirty="0"/>
              <a:t>nové malé značky,</a:t>
            </a:r>
            <a:r>
              <a:rPr lang="cs-CZ" sz="1600" dirty="0"/>
              <a:t> které profitují z rychlejších procesů výrobců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mnohé z nich se zrodily v online prostředí.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Místo </a:t>
            </a:r>
            <a:r>
              <a:rPr lang="cs-CZ" sz="1600" dirty="0"/>
              <a:t>zaměření na úzkou skupinu spotřebitelů by však měly upozorňovat na produkty, které mají potenciál oslovit širší publikum.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Kromě </a:t>
            </a:r>
            <a:r>
              <a:rPr lang="cs-CZ" sz="1600" dirty="0"/>
              <a:t>spotřebitelů, kteří vyhledávají novinky, tak mohou spíše zasáhnout i ty „věrné“, kteří nemají jen motivaci ke změně</a:t>
            </a:r>
            <a:r>
              <a:rPr lang="cs-CZ" sz="16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066" y="4162926"/>
            <a:ext cx="2924985" cy="1644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536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Lovebrand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err="1"/>
              <a:t>Lovebrand</a:t>
            </a:r>
            <a:r>
              <a:rPr lang="cs-CZ" sz="1600" dirty="0"/>
              <a:t> je značka, kterou </a:t>
            </a:r>
            <a:r>
              <a:rPr lang="cs-CZ" sz="1600" b="1" dirty="0"/>
              <a:t>mají lidé rádi</a:t>
            </a:r>
            <a:r>
              <a:rPr lang="cs-CZ" sz="1600" dirty="0"/>
              <a:t>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K</a:t>
            </a:r>
            <a:r>
              <a:rPr lang="cs-CZ" sz="1600" dirty="0"/>
              <a:t> </a:t>
            </a:r>
            <a:r>
              <a:rPr lang="cs-CZ" sz="1600" dirty="0" err="1"/>
              <a:t>lovebrandu</a:t>
            </a:r>
            <a:r>
              <a:rPr lang="cs-CZ" sz="1600" dirty="0"/>
              <a:t> mají pozitivní vztah, často používají jeho výrobky nebo služby, rádi o něm mluví a </a:t>
            </a:r>
            <a:r>
              <a:rPr lang="cs-CZ" sz="1600" b="1" dirty="0"/>
              <a:t>doporučují jej</a:t>
            </a:r>
            <a:r>
              <a:rPr lang="cs-CZ" sz="1600" dirty="0"/>
              <a:t> svým přátelům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Mezi základní charakteristiky </a:t>
            </a:r>
            <a:r>
              <a:rPr lang="cs-CZ" sz="1600" dirty="0" err="1"/>
              <a:t>lovebrandu</a:t>
            </a:r>
            <a:r>
              <a:rPr lang="cs-CZ" sz="1600" dirty="0"/>
              <a:t> patří obdiv, porozumění tomu, co značka reprezentuje a chce.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smtClean="0"/>
              <a:t>Zákazník </a:t>
            </a:r>
            <a:r>
              <a:rPr lang="cs-CZ" sz="1600" dirty="0"/>
              <a:t>chce vědět o tom, co značka dělá a pak také se s ní identifikovat – má tedy chuť být spojován s danou značkou. </a:t>
            </a:r>
            <a:endParaRPr lang="cs-CZ" sz="1600" dirty="0" smtClean="0"/>
          </a:p>
          <a:p>
            <a:pPr algn="just">
              <a:lnSpc>
                <a:spcPct val="150000"/>
              </a:lnSpc>
            </a:pPr>
            <a:r>
              <a:rPr lang="cs-CZ" sz="1600" dirty="0" err="1" smtClean="0"/>
              <a:t>Lovebrand</a:t>
            </a:r>
            <a:r>
              <a:rPr lang="cs-CZ" sz="1600" dirty="0" smtClean="0"/>
              <a:t> </a:t>
            </a:r>
            <a:r>
              <a:rPr lang="cs-CZ" sz="1600" dirty="0"/>
              <a:t>lidem často zvyšuje sebevědomí nebo jim přiděluje určitý společenský status.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Příslib značky (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brand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</a:t>
            </a:r>
            <a:r>
              <a:rPr lang="cs-CZ" sz="2400" dirty="0" smtClean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Příslib je </a:t>
            </a:r>
            <a:r>
              <a:rPr lang="cs-CZ" sz="1600" b="1" dirty="0"/>
              <a:t>vyjádření očekávání</a:t>
            </a:r>
            <a:r>
              <a:rPr lang="cs-CZ" sz="1600" dirty="0"/>
              <a:t>, které značka zákazníkovi nabízí. Pokud si ji koupí, očekává, že se příslib naplní.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Příslib </a:t>
            </a:r>
            <a:r>
              <a:rPr lang="cs-CZ" sz="1600" dirty="0"/>
              <a:t>je tedy </a:t>
            </a:r>
            <a:r>
              <a:rPr lang="cs-CZ" sz="1600" b="1" dirty="0"/>
              <a:t>souhrn výhod a hodnot</a:t>
            </a:r>
            <a:r>
              <a:rPr lang="cs-CZ" sz="1600" dirty="0"/>
              <a:t>, které značka skrze svůj produkt nebo službu dodá zákazníkovi. Projevit se může v reklamních textech nebo </a:t>
            </a:r>
            <a:r>
              <a:rPr lang="cs-CZ" sz="1600" dirty="0" smtClean="0"/>
              <a:t>sloganech.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Příklad: </a:t>
            </a:r>
            <a:r>
              <a:rPr lang="cs-CZ" sz="1600" dirty="0"/>
              <a:t>Přislíbit tedy můžete nějakou funkčně-racionální výhodu (prací prášek Ariel: čistí, odstraňuje skvrny, rozjasňuje) nebo emoce (aviváž Lenor: Je to víc než jen přikrývka, je to můj tajný způsob, jak v ní probudit úsměv) či společenský status (pánské oděvy Blažek: Důležité je nepochybovat o svých rozhodnutích… Pro muže s příběhem).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010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846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MANAGEMENT ZNAČKY  (XMZN)  5. přednáška Téma: Zákaznická loajalita ke značce </vt:lpstr>
      <vt:lpstr>Obsah předmětu</vt:lpstr>
      <vt:lpstr>Věrný zákazník</vt:lpstr>
      <vt:lpstr>Věrnost ke značce</vt:lpstr>
      <vt:lpstr>Stupeň zákaznické loajality</vt:lpstr>
      <vt:lpstr>Loajalita ke značce</vt:lpstr>
      <vt:lpstr>Nízká loajalita ke značce</vt:lpstr>
      <vt:lpstr>Lovebrand</vt:lpstr>
      <vt:lpstr>Příslib značky (brand promise) </vt:lpstr>
      <vt:lpstr>Advokát značky</vt:lpstr>
      <vt:lpstr>Ochota ke změně značky</vt:lpstr>
      <vt:lpstr>Spokojenost</vt:lpstr>
      <vt:lpstr>Definice věrnosti zákazníka</vt:lpstr>
      <vt:lpstr>Definice věrnosti zákazníka</vt:lpstr>
      <vt:lpstr>Formy loajality zákazníků</vt:lpstr>
      <vt:lpstr>Formy loajality zákazníků</vt:lpstr>
      <vt:lpstr>Stupně loajality zákazníků</vt:lpstr>
      <vt:lpstr>Faktory ovlivňující míru loajality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68</cp:revision>
  <cp:lastPrinted>2020-03-04T10:01:56Z</cp:lastPrinted>
  <dcterms:created xsi:type="dcterms:W3CDTF">2020-03-04T09:39:52Z</dcterms:created>
  <dcterms:modified xsi:type="dcterms:W3CDTF">2023-02-27T17:58:37Z</dcterms:modified>
</cp:coreProperties>
</file>