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52"/>
  </p:notesMasterIdLst>
  <p:handoutMasterIdLst>
    <p:handoutMasterId r:id="rId53"/>
  </p:handoutMasterIdLst>
  <p:sldIdLst>
    <p:sldId id="388" r:id="rId2"/>
    <p:sldId id="314" r:id="rId3"/>
    <p:sldId id="390" r:id="rId4"/>
    <p:sldId id="389" r:id="rId5"/>
    <p:sldId id="352" r:id="rId6"/>
    <p:sldId id="354" r:id="rId7"/>
    <p:sldId id="371" r:id="rId8"/>
    <p:sldId id="353" r:id="rId9"/>
    <p:sldId id="393" r:id="rId10"/>
    <p:sldId id="383" r:id="rId11"/>
    <p:sldId id="392" r:id="rId12"/>
    <p:sldId id="307" r:id="rId13"/>
    <p:sldId id="368" r:id="rId14"/>
    <p:sldId id="369" r:id="rId15"/>
    <p:sldId id="370" r:id="rId16"/>
    <p:sldId id="391" r:id="rId17"/>
    <p:sldId id="386" r:id="rId18"/>
    <p:sldId id="394" r:id="rId19"/>
    <p:sldId id="395" r:id="rId20"/>
    <p:sldId id="397" r:id="rId21"/>
    <p:sldId id="396" r:id="rId22"/>
    <p:sldId id="398" r:id="rId23"/>
    <p:sldId id="380" r:id="rId24"/>
    <p:sldId id="381" r:id="rId25"/>
    <p:sldId id="316" r:id="rId26"/>
    <p:sldId id="360" r:id="rId27"/>
    <p:sldId id="364" r:id="rId28"/>
    <p:sldId id="285" r:id="rId29"/>
    <p:sldId id="305" r:id="rId30"/>
    <p:sldId id="310" r:id="rId31"/>
    <p:sldId id="311" r:id="rId32"/>
    <p:sldId id="309" r:id="rId33"/>
    <p:sldId id="308" r:id="rId34"/>
    <p:sldId id="333" r:id="rId35"/>
    <p:sldId id="295" r:id="rId36"/>
    <p:sldId id="387" r:id="rId37"/>
    <p:sldId id="332" r:id="rId38"/>
    <p:sldId id="321" r:id="rId39"/>
    <p:sldId id="338" r:id="rId40"/>
    <p:sldId id="331" r:id="rId41"/>
    <p:sldId id="322" r:id="rId42"/>
    <p:sldId id="334" r:id="rId43"/>
    <p:sldId id="325" r:id="rId44"/>
    <p:sldId id="339" r:id="rId45"/>
    <p:sldId id="326" r:id="rId46"/>
    <p:sldId id="335" r:id="rId47"/>
    <p:sldId id="336" r:id="rId48"/>
    <p:sldId id="399" r:id="rId49"/>
    <p:sldId id="400" r:id="rId50"/>
    <p:sldId id="401" r:id="rId51"/>
  </p:sldIdLst>
  <p:sldSz cx="9144000" cy="6858000" type="screen4x3"/>
  <p:notesSz cx="7010400" cy="9296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4660" autoAdjust="0"/>
  </p:normalViewPr>
  <p:slideViewPr>
    <p:cSldViewPr>
      <p:cViewPr varScale="1">
        <p:scale>
          <a:sx n="135" d="100"/>
          <a:sy n="135" d="100"/>
        </p:scale>
        <p:origin x="105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6195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3DD437-CDA4-4411-B3BE-87F85067D0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4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y.cvut.cz/vychova/vychova1/inf_pram/index.html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3C1E7C-D48E-41A5-B8EC-A0708FF670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C80BE-F7E2-4FC2-B2A4-43DFAA770BAC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5EAC02DD-0E0B-489D-966D-4ADFD051E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C17AB079-F808-482B-AAC3-DA3A0BE78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definice - norma ČSN 01 0198 Formální úprava rešerší - definice:</a:t>
            </a:r>
            <a:r>
              <a:rPr lang="cs-CZ" altLang="cs-CZ" sz="1400"/>
              <a:t> </a:t>
            </a:r>
          </a:p>
          <a:p>
            <a:r>
              <a:rPr lang="cs-CZ" altLang="cs-CZ" b="1" i="1"/>
              <a:t>„Rešerše … je </a:t>
            </a:r>
            <a:r>
              <a:rPr lang="cs-CZ" altLang="cs-CZ" b="1" i="1">
                <a:solidFill>
                  <a:srgbClr val="FF3D42"/>
                </a:solidFill>
              </a:rPr>
              <a:t>soupis záznamů</a:t>
            </a:r>
            <a:r>
              <a:rPr lang="cs-CZ" altLang="cs-CZ" b="1" i="1"/>
              <a:t> dokumentů nebo jejich částí (rešerše dokumentografická) nebo </a:t>
            </a:r>
            <a:r>
              <a:rPr lang="cs-CZ" altLang="cs-CZ" b="1" i="1">
                <a:solidFill>
                  <a:srgbClr val="FF3D42"/>
                </a:solidFill>
              </a:rPr>
              <a:t>souhrn faktografických informací</a:t>
            </a:r>
            <a:r>
              <a:rPr lang="cs-CZ" altLang="cs-CZ" b="1" i="1"/>
              <a:t> (rešerše faktografická) vybraných podle věcných a formálních hledisek 	</a:t>
            </a:r>
            <a:r>
              <a:rPr lang="cs-CZ" altLang="cs-CZ" b="1" i="1">
                <a:solidFill>
                  <a:srgbClr val="FF3D42"/>
                </a:solidFill>
              </a:rPr>
              <a:t>odpovídajících rešeršnímu dotazu</a:t>
            </a:r>
            <a:r>
              <a:rPr lang="cs-CZ" altLang="cs-CZ" b="1" i="1"/>
              <a:t> (tematika, časové vymezení, jazyk a druhy dokumentů atd.).“</a:t>
            </a:r>
          </a:p>
          <a:p>
            <a:endParaRPr lang="cs-CZ" altLang="cs-CZ"/>
          </a:p>
          <a:p>
            <a:r>
              <a:rPr lang="cs-CZ" altLang="cs-CZ" sz="1000" b="1"/>
              <a:t>definice - KTD -  Česká terminologická databáze knihovnictví a informační vědy (TDKIV):</a:t>
            </a:r>
            <a:r>
              <a:rPr lang="cs-CZ" altLang="cs-CZ" sz="1400"/>
              <a:t> </a:t>
            </a:r>
          </a:p>
          <a:p>
            <a:pPr lvl="1"/>
            <a:r>
              <a:rPr lang="cs-CZ" altLang="cs-CZ" b="1" i="1"/>
              <a:t>„</a:t>
            </a:r>
            <a:r>
              <a:rPr lang="cs-CZ" altLang="cs-CZ" b="1" i="1">
                <a:solidFill>
                  <a:srgbClr val="FF3D42"/>
                </a:solidFill>
              </a:rPr>
              <a:t>Výsledek </a:t>
            </a:r>
            <a:r>
              <a:rPr lang="cs-CZ" altLang="cs-CZ" b="1" i="1"/>
              <a:t>(popř. proces) </a:t>
            </a:r>
            <a:r>
              <a:rPr lang="cs-CZ" altLang="cs-CZ" b="1" i="1">
                <a:solidFill>
                  <a:srgbClr val="FF3D42"/>
                </a:solidFill>
              </a:rPr>
              <a:t>vyhledávání informací</a:t>
            </a:r>
            <a:r>
              <a:rPr lang="cs-CZ" altLang="cs-CZ" b="1" i="1"/>
              <a:t> ve formě dokumentografických nebo faktografických záznamů, </a:t>
            </a:r>
            <a:r>
              <a:rPr lang="cs-CZ" altLang="cs-CZ" b="1" i="1">
                <a:solidFill>
                  <a:srgbClr val="FF3D42"/>
                </a:solidFill>
              </a:rPr>
              <a:t>popř. plných textů dokumentů</a:t>
            </a:r>
            <a:r>
              <a:rPr lang="cs-CZ" altLang="cs-CZ" b="1" i="1"/>
              <a:t>.“</a:t>
            </a:r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253FD0-BE68-44B6-91E3-852695461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53B16-4DFE-45EC-9C14-6DF0910BDDAF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010982A-CB7E-46F9-883E-6672A46D7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CEF0970-DA45-4C84-BF43-1B2271EB4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nebo mě zajímají podobné výzkumy i z jiných oblasti</a:t>
            </a:r>
          </a:p>
          <a:p>
            <a:r>
              <a:rPr lang="cs-CZ" altLang="cs-CZ"/>
              <a:t>    - hledám jenom výsledky pro můj zkoumaný vzorek, abych měl s čím porovnávat</a:t>
            </a:r>
          </a:p>
          <a:p>
            <a:r>
              <a:rPr lang="cs-CZ" altLang="cs-CZ"/>
              <a:t>    - nebo se chci také poučit o metodách</a:t>
            </a:r>
          </a:p>
          <a:p>
            <a:endParaRPr lang="cs-CZ" altLang="cs-CZ"/>
          </a:p>
          <a:p>
            <a:pPr lvl="1">
              <a:buClr>
                <a:schemeClr val="tx1"/>
              </a:buClr>
            </a:pPr>
            <a:r>
              <a:rPr lang="cs-CZ" altLang="cs-CZ" sz="1000" b="1"/>
              <a:t>formulace rešeršního požadavku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identifikace klíčových pojmů rešeršního požadavku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stanovení jejich vzájemných vztahů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volba zdroje či zdrojů informací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využití dříve vypracovaných rešerší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příprava zadání (formulace) dotazu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7896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CDBDA1-4B87-42B4-808D-34E14A22D6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9BA01-2D93-4D31-946C-49BE0FA2F1C7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74189C0D-F19C-4523-96E4-2393CBA840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5805AF34-5151-4F7E-B09C-089DAD676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problém použití pojmů u nerodilých autorů</a:t>
            </a:r>
          </a:p>
          <a:p>
            <a:endParaRPr lang="cs-CZ" altLang="cs-CZ"/>
          </a:p>
          <a:p>
            <a:r>
              <a:rPr lang="cs-CZ" altLang="cs-CZ"/>
              <a:t>příklad na transliteraci: Čerenkovovo záření</a:t>
            </a:r>
          </a:p>
          <a:p>
            <a:endParaRPr lang="cs-CZ" altLang="cs-CZ"/>
          </a:p>
          <a:p>
            <a:r>
              <a:rPr lang="cs-CZ" altLang="cs-CZ" sz="1800" b="1"/>
              <a:t>základem je porozumění tématu</a:t>
            </a:r>
          </a:p>
          <a:p>
            <a:r>
              <a:rPr lang="cs-CZ" altLang="cs-CZ" sz="1800" b="1"/>
              <a:t>pomůcky</a:t>
            </a:r>
          </a:p>
          <a:p>
            <a:r>
              <a:rPr lang="cs-CZ" altLang="cs-CZ" sz="1800" b="1"/>
              <a:t>- slovníky a příručky, kde si můžeme termíny ověřit nebo najít jejich vysvětlení</a:t>
            </a:r>
          </a:p>
          <a:p>
            <a:pPr>
              <a:buFontTx/>
              <a:buChar char="-"/>
            </a:pPr>
            <a:r>
              <a:rPr lang="cs-CZ" altLang="cs-CZ" sz="1800" b="1"/>
              <a:t>konzultace problematiky s jiným odborníkem z daného oboru</a:t>
            </a:r>
          </a:p>
          <a:p>
            <a:pPr>
              <a:buFontTx/>
              <a:buChar char="-"/>
            </a:pPr>
            <a:r>
              <a:rPr lang="cs-CZ" altLang="cs-CZ" sz="1800" b="1"/>
              <a:t>uvedení analogického díla uživatelem</a:t>
            </a:r>
          </a:p>
          <a:p>
            <a:r>
              <a:rPr lang="cs-CZ" altLang="cs-CZ" sz="1800" b="1"/>
              <a:t>výsledek - vyjádření tématu v izolovaných pojmech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B21BDE-3132-4348-B557-D471EA5E07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81D67-AB2F-4FC7-96F7-A1DBD2C4A313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30F7E8A6-CEDD-4FBD-9A42-B19F8BB94F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099EA19-853E-4541-BB64-B957C5462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JAK pracovat s informacemi</a:t>
            </a:r>
          </a:p>
          <a:p>
            <a:r>
              <a:rPr lang="cs-CZ" altLang="cs-CZ"/>
              <a:t>http://knihovna.vsb.cz/kurzy/index.html</a:t>
            </a:r>
          </a:p>
          <a:p>
            <a:endParaRPr lang="cs-CZ" altLang="cs-CZ"/>
          </a:p>
          <a:p>
            <a:r>
              <a:rPr lang="cs-CZ" altLang="cs-CZ"/>
              <a:t>Kurz informační výchovy  </a:t>
            </a:r>
          </a:p>
          <a:p>
            <a:r>
              <a:rPr lang="cs-CZ" altLang="cs-CZ"/>
              <a:t>http://knihovny.cvut.cz/vychova/infvychova.htm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F20A2D-0016-4616-A46E-7471829B2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1B2D8-1090-4859-BBF7-BDD9DE9261F2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7AA1CD52-751B-46B5-A4E8-403342F6D8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B0F4F5F0-B22A-4A10-A496-2A1B22507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Důrazné varování před pouhým opisováním nebo drobným modifikováním těchto literárních přehledů: časté chyby v nich obsažené se předávají dál, ale zkušený a pečlivý oponent většinou jejich původ pozná. Zvětšují také informační šum.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3D7B1A-0E31-4249-814C-FD893D9AED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59F66-B184-4197-8DBA-A57F7AD9C9C0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2C132CA2-1909-4AC2-8946-AB81C3C6B7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15D7A6E6-0A3F-4090-9188-57FB20837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Převzato a zkraceno z http://ucebny.natur.cuni.cz/gk/zpracovani_reserse_pokyny.html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relevance  X pertinence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úplnost rešerše</a:t>
            </a:r>
          </a:p>
          <a:p>
            <a:pPr>
              <a:lnSpc>
                <a:spcPct val="90000"/>
              </a:lnSpc>
            </a:pPr>
            <a:r>
              <a:rPr lang="cs-CZ" altLang="cs-CZ"/>
              <a:t>přesnost rešerše</a:t>
            </a:r>
          </a:p>
          <a:p>
            <a:pPr>
              <a:lnSpc>
                <a:spcPct val="90000"/>
              </a:lnSpc>
            </a:pPr>
            <a:endParaRPr lang="cs-CZ" altLang="cs-CZ" sz="1800" b="1"/>
          </a:p>
          <a:p>
            <a:pPr>
              <a:lnSpc>
                <a:spcPct val="90000"/>
              </a:lnSpc>
            </a:pPr>
            <a:r>
              <a:rPr lang="cs-CZ" altLang="cs-CZ" sz="1800" b="1"/>
              <a:t>relevance informací znamená, že vyhledané informace odpovídají zadanému dotazu a jsou vhodné k řešení daného informačního problému </a:t>
            </a:r>
          </a:p>
          <a:p>
            <a:pPr>
              <a:lnSpc>
                <a:spcPct val="90000"/>
              </a:lnSpc>
            </a:pPr>
            <a:r>
              <a:rPr lang="cs-CZ" altLang="cs-CZ" sz="1800" b="1"/>
              <a:t>pertinence znamená, že vyhledané informace přesně odpovídají konkrétní potřebě uživatele 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  <a:buClr>
                <a:srgbClr val="FFFFFF"/>
              </a:buClr>
            </a:pPr>
            <a:r>
              <a:rPr lang="cs-CZ" altLang="cs-CZ" b="1"/>
              <a:t>negativní rešerše</a:t>
            </a:r>
          </a:p>
          <a:p>
            <a:pPr>
              <a:lnSpc>
                <a:spcPct val="90000"/>
              </a:lnSpc>
              <a:buClr>
                <a:srgbClr val="FFFFFF"/>
              </a:buClr>
            </a:pPr>
            <a:r>
              <a:rPr lang="cs-CZ" altLang="cs-CZ" b="1"/>
              <a:t>	</a:t>
            </a:r>
            <a:r>
              <a:rPr lang="cs-CZ" altLang="cs-CZ" b="1" i="1"/>
              <a:t>případ, kdy vyčerpáme všechny zdroje a nedostaneme žádné výsledky</a:t>
            </a:r>
          </a:p>
          <a:p>
            <a:pPr>
              <a:lnSpc>
                <a:spcPct val="90000"/>
              </a:lnSpc>
              <a:buClr>
                <a:srgbClr val="FFFFFF"/>
              </a:buClr>
            </a:pPr>
            <a:r>
              <a:rPr lang="cs-CZ" altLang="cs-CZ" b="1" i="1"/>
              <a:t>	i negativní rešerše může přinést závažnou informaci - že nebylo o dané problematice nic publikováno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E6FF95-7167-4A20-B1B8-D5FED712F6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E12C6-4E1D-4667-B1C6-1D94010EA91D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C00A0CB3-0BD7-47D2-AFF1-473C72515E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8F39256-3955-4091-BDF3-C0A902F71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Hledat různé metody, jak si uchovávat nalezené informace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D80138-32A8-48E6-94F0-7BC08558E2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BB8B8-BFEC-4DE6-8672-E41C6DC5B005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63F44AD0-A72C-495D-A0E3-B9E5E2EB8F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653C725D-C5F1-47AC-BC19-B5013D932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Výsledkem hledání v </a:t>
            </a:r>
            <a:r>
              <a:rPr lang="cs-CZ" altLang="cs-CZ" b="1"/>
              <a:t>plnotextových databázích</a:t>
            </a:r>
            <a:r>
              <a:rPr lang="cs-CZ" altLang="cs-CZ"/>
              <a:t> je přímo text hledaného dokumentu (</a:t>
            </a:r>
            <a:r>
              <a:rPr lang="cs-CZ" altLang="cs-CZ">
                <a:hlinkClick r:id="rId3"/>
              </a:rPr>
              <a:t>primárního informačního pramene</a:t>
            </a:r>
            <a:r>
              <a:rPr lang="cs-CZ" altLang="cs-CZ"/>
              <a:t>). </a:t>
            </a:r>
          </a:p>
          <a:p>
            <a:r>
              <a:rPr lang="cs-CZ" altLang="cs-CZ"/>
              <a:t>Výsledkem hledání ve </a:t>
            </a:r>
            <a:r>
              <a:rPr lang="cs-CZ" altLang="cs-CZ" b="1"/>
              <a:t>faktografických databázích</a:t>
            </a:r>
            <a:r>
              <a:rPr lang="cs-CZ" altLang="cs-CZ"/>
              <a:t> jsou </a:t>
            </a:r>
            <a:r>
              <a:rPr lang="cs-CZ" altLang="cs-CZ" b="1"/>
              <a:t>konkrétní informace a data</a:t>
            </a:r>
            <a:r>
              <a:rPr lang="cs-CZ" altLang="cs-CZ"/>
              <a:t>, která mohou mít numerickou, textovou nebo kombinovanou podobu. Žádaná informace je ihned k dispozici. </a:t>
            </a:r>
          </a:p>
          <a:p>
            <a:r>
              <a:rPr lang="cs-CZ" altLang="cs-CZ"/>
              <a:t>Výsledkem hledání v </a:t>
            </a:r>
            <a:r>
              <a:rPr lang="cs-CZ" altLang="cs-CZ" b="1"/>
              <a:t>bibliografické databázi</a:t>
            </a:r>
            <a:r>
              <a:rPr lang="cs-CZ" altLang="cs-CZ"/>
              <a:t> je </a:t>
            </a:r>
            <a:r>
              <a:rPr lang="cs-CZ" altLang="cs-CZ" b="1"/>
              <a:t>záznam o dokumentu</a:t>
            </a:r>
            <a:r>
              <a:rPr lang="cs-CZ" altLang="cs-CZ"/>
              <a:t>, který obsahuje pouze údaje o hledaném - </a:t>
            </a:r>
            <a:r>
              <a:rPr lang="cs-CZ" altLang="cs-CZ" b="1"/>
              <a:t>zdrojovém dokumentu</a:t>
            </a:r>
            <a:r>
              <a:rPr lang="cs-CZ" altLang="cs-CZ"/>
              <a:t> (primárním informačním pramenu) nikoliv dokument samotný. </a:t>
            </a:r>
          </a:p>
          <a:p>
            <a:endParaRPr lang="cs-CZ" altLang="cs-CZ"/>
          </a:p>
          <a:p>
            <a:r>
              <a:rPr lang="cs-CZ" altLang="cs-CZ"/>
              <a:t>Seznam zajímavých knihoven: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32E7B4-6B8C-4EC8-8F91-EE46115B7C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CD016-61AD-4B74-B46E-30D0100FF035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A5EBDBFF-AC42-4FC9-868C-184D8DD21F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A929B7F6-A3FD-415F-9F0E-C86A62DA9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http://knihovny.cvut.cz/vychova/vychova2/databaze/index.html</a:t>
            </a:r>
          </a:p>
          <a:p>
            <a:endParaRPr lang="cs-CZ" altLang="cs-CZ"/>
          </a:p>
          <a:p>
            <a:r>
              <a:rPr lang="cs-CZ" altLang="cs-CZ" b="1"/>
              <a:t>elektronické dodávání dokumentů (EDD) </a:t>
            </a:r>
            <a:r>
              <a:rPr lang="cs-CZ" altLang="cs-CZ"/>
              <a:t>- služba knihovny, která uživateli umožňuje v rámci meziknihovní výpůjční služby získat kopii požadovaného dokumentu v elektronické formě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1057DD-E7B0-4CFC-B547-FBE0BAE84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63D57-4E75-4FFE-BF4E-7A16EBC0E3F3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23A2306F-5AC6-46F8-B461-784AC5300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F24E56A2-9E71-4B32-BC9B-9D748325F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využívat volný i neviditelný</a:t>
            </a:r>
          </a:p>
          <a:p>
            <a:r>
              <a:rPr lang="cs-CZ" altLang="cs-CZ"/>
              <a:t>analogie s ledovcem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D96986-6B4A-4F62-8CE5-AAA98410D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31C1D-415C-4699-B503-3B3EA8A1B6E4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18576BBF-4A82-4187-9C59-38647443A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E6FB1BA8-7C13-4AC9-9ECC-8A1B1A0C6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http://knihovny.cvut.cz/vychova/vychova2/internet_zdroj_informaci/index.html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3C1E7C-D48E-41A5-B8EC-A0708FF670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C80BE-F7E2-4FC2-B2A4-43DFAA770BAC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5EAC02DD-0E0B-489D-966D-4ADFD051E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C17AB079-F808-482B-AAC3-DA3A0BE78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definice - norma ČSN 01 0198 Formální úprava rešerší - definice:</a:t>
            </a:r>
            <a:r>
              <a:rPr lang="cs-CZ" altLang="cs-CZ" sz="1400"/>
              <a:t> </a:t>
            </a:r>
          </a:p>
          <a:p>
            <a:r>
              <a:rPr lang="cs-CZ" altLang="cs-CZ" b="1" i="1"/>
              <a:t>„Rešerše … je </a:t>
            </a:r>
            <a:r>
              <a:rPr lang="cs-CZ" altLang="cs-CZ" b="1" i="1">
                <a:solidFill>
                  <a:srgbClr val="FF3D42"/>
                </a:solidFill>
              </a:rPr>
              <a:t>soupis záznamů</a:t>
            </a:r>
            <a:r>
              <a:rPr lang="cs-CZ" altLang="cs-CZ" b="1" i="1"/>
              <a:t> dokumentů nebo jejich částí (rešerše dokumentografická) nebo </a:t>
            </a:r>
            <a:r>
              <a:rPr lang="cs-CZ" altLang="cs-CZ" b="1" i="1">
                <a:solidFill>
                  <a:srgbClr val="FF3D42"/>
                </a:solidFill>
              </a:rPr>
              <a:t>souhrn faktografických informací</a:t>
            </a:r>
            <a:r>
              <a:rPr lang="cs-CZ" altLang="cs-CZ" b="1" i="1"/>
              <a:t> (rešerše faktografická) vybraných podle věcných a formálních hledisek 	</a:t>
            </a:r>
            <a:r>
              <a:rPr lang="cs-CZ" altLang="cs-CZ" b="1" i="1">
                <a:solidFill>
                  <a:srgbClr val="FF3D42"/>
                </a:solidFill>
              </a:rPr>
              <a:t>odpovídajících rešeršnímu dotazu</a:t>
            </a:r>
            <a:r>
              <a:rPr lang="cs-CZ" altLang="cs-CZ" b="1" i="1"/>
              <a:t> (tematika, časové vymezení, jazyk a druhy dokumentů atd.).“</a:t>
            </a:r>
          </a:p>
          <a:p>
            <a:endParaRPr lang="cs-CZ" altLang="cs-CZ"/>
          </a:p>
          <a:p>
            <a:r>
              <a:rPr lang="cs-CZ" altLang="cs-CZ" sz="1000" b="1"/>
              <a:t>definice - KTD -  Česká terminologická databáze knihovnictví a informační vědy (TDKIV):</a:t>
            </a:r>
            <a:r>
              <a:rPr lang="cs-CZ" altLang="cs-CZ" sz="1400"/>
              <a:t> </a:t>
            </a:r>
          </a:p>
          <a:p>
            <a:pPr lvl="1"/>
            <a:r>
              <a:rPr lang="cs-CZ" altLang="cs-CZ" b="1" i="1"/>
              <a:t>„</a:t>
            </a:r>
            <a:r>
              <a:rPr lang="cs-CZ" altLang="cs-CZ" b="1" i="1">
                <a:solidFill>
                  <a:srgbClr val="FF3D42"/>
                </a:solidFill>
              </a:rPr>
              <a:t>Výsledek </a:t>
            </a:r>
            <a:r>
              <a:rPr lang="cs-CZ" altLang="cs-CZ" b="1" i="1"/>
              <a:t>(popř. proces) </a:t>
            </a:r>
            <a:r>
              <a:rPr lang="cs-CZ" altLang="cs-CZ" b="1" i="1">
                <a:solidFill>
                  <a:srgbClr val="FF3D42"/>
                </a:solidFill>
              </a:rPr>
              <a:t>vyhledávání informací</a:t>
            </a:r>
            <a:r>
              <a:rPr lang="cs-CZ" altLang="cs-CZ" b="1" i="1"/>
              <a:t> ve formě dokumentografických nebo faktografických záznamů, </a:t>
            </a:r>
            <a:r>
              <a:rPr lang="cs-CZ" altLang="cs-CZ" b="1" i="1">
                <a:solidFill>
                  <a:srgbClr val="FF3D42"/>
                </a:solidFill>
              </a:rPr>
              <a:t>popř. plných textů dokumentů</a:t>
            </a:r>
            <a:r>
              <a:rPr lang="cs-CZ" altLang="cs-CZ" b="1" i="1"/>
              <a:t>.“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695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E43FBB-EC9A-48B9-B4F7-E23DFD72B0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09F2D-8C86-404F-A11D-A25050790D98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EE7576FF-BF40-4AB7-80F3-1F0694359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DF681AC0-DDAC-4F71-8EDA-3CB4D2A3F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americký chemik, začal s publikacemi z genetiky, ve Philadelphii </a:t>
            </a:r>
          </a:p>
          <a:p>
            <a:pPr>
              <a:lnSpc>
                <a:spcPct val="90000"/>
              </a:lnSpc>
            </a:pPr>
            <a:r>
              <a:rPr lang="cs-CZ" altLang="cs-CZ"/>
              <a:t>z Akademické příručky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1997 – WoS – více než 8 000 časopisů, 35 jazyků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2001 – WoK – více oddílů, kromě časopisů a citací také patenty, chemické sloučeniny, genetických sekvencí, …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Pojmy: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citace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formalizovaný odkaz na určitý výsledek, metodu či myšlenku v jiné publikaci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vyjadřuje vzájemnou vazbu mezi pracemi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citovanost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počet citací dané práce za dané období </a:t>
            </a:r>
            <a:r>
              <a:rPr lang="cs-CZ" altLang="cs-CZ">
                <a:cs typeface="Arial" panose="020B0604020202020204" pitchFamily="34" charset="0"/>
              </a:rPr>
              <a:t>≈ důležitost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základní měřítko hodnocení práce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citační index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sekundární dokument, který spojuje citovaný a citující dokument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citační analýza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vznikaji komunity, ktere odmitaji hrat hru ISI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3C1E7C-D48E-41A5-B8EC-A0708FF670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DC80BE-F7E2-4FC2-B2A4-43DFAA770BAC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5EAC02DD-0E0B-489D-966D-4ADFD051E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C17AB079-F808-482B-AAC3-DA3A0BE78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definice - norma ČSN 01 0198 Formální úprava rešerší - definice:</a:t>
            </a:r>
            <a:r>
              <a:rPr lang="cs-CZ" altLang="cs-CZ" sz="1400"/>
              <a:t> </a:t>
            </a:r>
          </a:p>
          <a:p>
            <a:r>
              <a:rPr lang="cs-CZ" altLang="cs-CZ" b="1" i="1"/>
              <a:t>„Rešerše … je </a:t>
            </a:r>
            <a:r>
              <a:rPr lang="cs-CZ" altLang="cs-CZ" b="1" i="1">
                <a:solidFill>
                  <a:srgbClr val="FF3D42"/>
                </a:solidFill>
              </a:rPr>
              <a:t>soupis záznamů</a:t>
            </a:r>
            <a:r>
              <a:rPr lang="cs-CZ" altLang="cs-CZ" b="1" i="1"/>
              <a:t> dokumentů nebo jejich částí (rešerše dokumentografická) nebo </a:t>
            </a:r>
            <a:r>
              <a:rPr lang="cs-CZ" altLang="cs-CZ" b="1" i="1">
                <a:solidFill>
                  <a:srgbClr val="FF3D42"/>
                </a:solidFill>
              </a:rPr>
              <a:t>souhrn faktografických informací</a:t>
            </a:r>
            <a:r>
              <a:rPr lang="cs-CZ" altLang="cs-CZ" b="1" i="1"/>
              <a:t> (rešerše faktografická) vybraných podle věcných a formálních hledisek 	</a:t>
            </a:r>
            <a:r>
              <a:rPr lang="cs-CZ" altLang="cs-CZ" b="1" i="1">
                <a:solidFill>
                  <a:srgbClr val="FF3D42"/>
                </a:solidFill>
              </a:rPr>
              <a:t>odpovídajících rešeršnímu dotazu</a:t>
            </a:r>
            <a:r>
              <a:rPr lang="cs-CZ" altLang="cs-CZ" b="1" i="1"/>
              <a:t> (tematika, časové vymezení, jazyk a druhy dokumentů atd.).“</a:t>
            </a:r>
          </a:p>
          <a:p>
            <a:endParaRPr lang="cs-CZ" altLang="cs-CZ"/>
          </a:p>
          <a:p>
            <a:r>
              <a:rPr lang="cs-CZ" altLang="cs-CZ" sz="1000" b="1"/>
              <a:t>definice - KTD -  Česká terminologická databáze knihovnictví a informační vědy (TDKIV):</a:t>
            </a:r>
            <a:r>
              <a:rPr lang="cs-CZ" altLang="cs-CZ" sz="1400"/>
              <a:t> </a:t>
            </a:r>
          </a:p>
          <a:p>
            <a:pPr lvl="1"/>
            <a:r>
              <a:rPr lang="cs-CZ" altLang="cs-CZ" b="1" i="1"/>
              <a:t>„</a:t>
            </a:r>
            <a:r>
              <a:rPr lang="cs-CZ" altLang="cs-CZ" b="1" i="1">
                <a:solidFill>
                  <a:srgbClr val="FF3D42"/>
                </a:solidFill>
              </a:rPr>
              <a:t>Výsledek </a:t>
            </a:r>
            <a:r>
              <a:rPr lang="cs-CZ" altLang="cs-CZ" b="1" i="1"/>
              <a:t>(popř. proces) </a:t>
            </a:r>
            <a:r>
              <a:rPr lang="cs-CZ" altLang="cs-CZ" b="1" i="1">
                <a:solidFill>
                  <a:srgbClr val="FF3D42"/>
                </a:solidFill>
              </a:rPr>
              <a:t>vyhledávání informací</a:t>
            </a:r>
            <a:r>
              <a:rPr lang="cs-CZ" altLang="cs-CZ" b="1" i="1"/>
              <a:t> ve formě dokumentografických nebo faktografických záznamů, </a:t>
            </a:r>
            <a:r>
              <a:rPr lang="cs-CZ" altLang="cs-CZ" b="1" i="1">
                <a:solidFill>
                  <a:srgbClr val="FF3D42"/>
                </a:solidFill>
              </a:rPr>
              <a:t>popř. plných textů dokumentů</a:t>
            </a:r>
            <a:r>
              <a:rPr lang="cs-CZ" altLang="cs-CZ" b="1" i="1"/>
              <a:t>.“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7418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45B3C9-39FD-4CC0-8516-BF29F8004F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85DA7-F3ED-4473-B60D-B23464A3A8FB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DB2C519F-CDA5-4DC2-AB76-7D78DAE08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8BE35E0C-5A6B-4D87-A96B-5F595ECAB8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700"/>
              <a:t>rešeršní strategií rozumíme přístup k vyhledávání položek ve zdrojích informací k jednomu požadavku</a:t>
            </a:r>
          </a:p>
          <a:p>
            <a:pPr>
              <a:lnSpc>
                <a:spcPct val="80000"/>
              </a:lnSpc>
            </a:pPr>
            <a:r>
              <a:rPr lang="cs-CZ" altLang="cs-CZ" sz="700"/>
              <a:t>podle Charlese Bourna (*1931-, Stanford Research Institute, zabýval se knihovnickou analýzou, automatizací, metodami vyhodnocováním apod.) a jeho spolupracovníků lze rozlišovat 5 typů přístupu</a:t>
            </a:r>
          </a:p>
          <a:p>
            <a:pPr>
              <a:lnSpc>
                <a:spcPct val="80000"/>
              </a:lnSpc>
            </a:pPr>
            <a:endParaRPr lang="cs-CZ" altLang="cs-CZ" sz="700"/>
          </a:p>
          <a:p>
            <a:pPr>
              <a:lnSpc>
                <a:spcPct val="80000"/>
              </a:lnSpc>
            </a:pPr>
            <a:endParaRPr lang="cs-CZ" altLang="cs-CZ" sz="700"/>
          </a:p>
          <a:p>
            <a:pPr>
              <a:lnSpc>
                <a:spcPct val="80000"/>
              </a:lnSpc>
            </a:pPr>
            <a:r>
              <a:rPr lang="cs-CZ" altLang="cs-CZ" sz="700" b="1"/>
              <a:t>Stavebnich kamenu</a:t>
            </a:r>
          </a:p>
          <a:p>
            <a:pPr>
              <a:lnSpc>
                <a:spcPct val="80000"/>
              </a:lnSpc>
            </a:pPr>
            <a:r>
              <a:rPr lang="cs-CZ" altLang="cs-CZ" sz="700"/>
              <a:t>- cely problem rozkladam do mensich stavebnich bloku (building blocks)</a:t>
            </a:r>
          </a:p>
          <a:p>
            <a:pPr>
              <a:lnSpc>
                <a:spcPct val="80000"/>
              </a:lnSpc>
            </a:pPr>
            <a:r>
              <a:rPr lang="cs-CZ" altLang="cs-CZ" sz="700"/>
              <a:t>- vytezeni terminu</a:t>
            </a:r>
          </a:p>
          <a:p>
            <a:pPr>
              <a:lnSpc>
                <a:spcPct val="80000"/>
              </a:lnSpc>
            </a:pPr>
            <a:r>
              <a:rPr lang="cs-CZ" altLang="cs-CZ" sz="700"/>
              <a:t>- vzorovy zaznam</a:t>
            </a:r>
          </a:p>
          <a:p>
            <a:pPr>
              <a:lnSpc>
                <a:spcPct val="80000"/>
              </a:lnSpc>
            </a:pPr>
            <a:r>
              <a:rPr lang="cs-CZ" altLang="cs-CZ" sz="1000" b="1"/>
              <a:t>založena na zjednodušeném přeformulování dotazu do několika dotazů dílčích průběh rešerše se rozpadá do několika dílčích, které se ve finále spojí v jeden soubor</a:t>
            </a:r>
          </a:p>
          <a:p>
            <a:pPr>
              <a:lnSpc>
                <a:spcPct val="80000"/>
              </a:lnSpc>
            </a:pPr>
            <a:r>
              <a:rPr lang="cs-CZ" altLang="cs-CZ" sz="1000" b="1"/>
              <a:t>v současnosti se považuje za nejrozšířenější</a:t>
            </a:r>
          </a:p>
          <a:p>
            <a:pPr>
              <a:lnSpc>
                <a:spcPct val="80000"/>
              </a:lnSpc>
            </a:pPr>
            <a:endParaRPr lang="cs-CZ" altLang="cs-CZ" sz="700"/>
          </a:p>
          <a:p>
            <a:pPr>
              <a:lnSpc>
                <a:spcPct val="80000"/>
              </a:lnSpc>
            </a:pPr>
            <a:r>
              <a:rPr lang="cs-CZ" altLang="cs-CZ" sz="700" b="1"/>
              <a:t>Strategie rostouci perly</a:t>
            </a:r>
          </a:p>
          <a:p>
            <a:pPr>
              <a:lnSpc>
                <a:spcPct val="80000"/>
              </a:lnSpc>
            </a:pPr>
            <a:r>
              <a:rPr lang="cs-CZ" altLang="cs-CZ" sz="700"/>
              <a:t>- hodi se pokud neni znama terminologie, udelam nastrel a vytezim terminy a klicova slova </a:t>
            </a:r>
          </a:p>
          <a:p>
            <a:pPr>
              <a:lnSpc>
                <a:spcPct val="80000"/>
              </a:lnSpc>
            </a:pPr>
            <a:r>
              <a:rPr lang="cs-CZ" altLang="cs-CZ" sz="700"/>
              <a:t>u nalezeneho dokumentu</a:t>
            </a:r>
          </a:p>
          <a:p>
            <a:pPr>
              <a:lnSpc>
                <a:spcPct val="80000"/>
              </a:lnSpc>
            </a:pPr>
            <a:r>
              <a:rPr lang="cs-CZ" altLang="cs-CZ" sz="700"/>
              <a:t>- u ERICa staci kliknout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nektere databaze nabizeji relatite articles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altLang="cs-CZ" sz="1000" b="1"/>
              <a:t>začíná vyhledáváním záznamu k nejužšímu možnému pojmu v požadavku s cílem nalézt alespoň jeden relevantní záznam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700"/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700"/>
          </a:p>
          <a:p>
            <a:pPr>
              <a:lnSpc>
                <a:spcPct val="80000"/>
              </a:lnSpc>
            </a:pPr>
            <a:endParaRPr lang="cs-CZ" altLang="cs-CZ" sz="700"/>
          </a:p>
          <a:p>
            <a:pPr>
              <a:lnSpc>
                <a:spcPct val="80000"/>
              </a:lnSpc>
            </a:pPr>
            <a:r>
              <a:rPr lang="cs-CZ" altLang="cs-CZ" sz="700" b="1"/>
              <a:t>Strategie osekavani</a:t>
            </a:r>
          </a:p>
          <a:p>
            <a:pPr>
              <a:lnSpc>
                <a:spcPct val="80000"/>
              </a:lnSpc>
            </a:pPr>
            <a:r>
              <a:rPr lang="cs-CZ" altLang="cs-CZ" sz="900"/>
              <a:t>v případě, že se při vyhledávání podle původního širšího zadání očekává velké množství vyhledaných záznamů</a:t>
            </a:r>
          </a:p>
          <a:p>
            <a:pPr>
              <a:lnSpc>
                <a:spcPct val="80000"/>
              </a:lnSpc>
            </a:pPr>
            <a:r>
              <a:rPr lang="cs-CZ" altLang="cs-CZ" sz="900"/>
              <a:t>taktiky, jak počet záznamů omezit:</a:t>
            </a:r>
            <a:endParaRPr lang="cs-CZ" altLang="cs-CZ" sz="700"/>
          </a:p>
          <a:p>
            <a:pPr>
              <a:lnSpc>
                <a:spcPct val="80000"/>
              </a:lnSpc>
            </a:pPr>
            <a:r>
              <a:rPr lang="cs-CZ" altLang="cs-CZ" sz="700"/>
              <a:t>- vyhledavani ve vysledcich vyhledavani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zuzujeme podle parametru - casovy, typ dokumentu</a:t>
            </a:r>
          </a:p>
          <a:p>
            <a:pPr>
              <a:lnSpc>
                <a:spcPct val="80000"/>
              </a:lnSpc>
            </a:pPr>
            <a:endParaRPr lang="cs-CZ" altLang="cs-CZ" sz="700"/>
          </a:p>
          <a:p>
            <a:pPr>
              <a:lnSpc>
                <a:spcPct val="80000"/>
              </a:lnSpc>
            </a:pPr>
            <a:r>
              <a:rPr lang="cs-CZ" altLang="cs-CZ" sz="700" b="1"/>
              <a:t>podle nejužší fasety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za předpokladu, že máme alespoň dva klíčové pojmy, které nejsou na stejné úrovni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nejdříve použijeme kombinaci s nižší úrovní, tj. detailnějším pojmem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příklad: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vliv dialogové technologie na akvizici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nejdříve: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akvizice AND dialogové technologie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pokud nás vyhledávání uspokojí, rešerše tím končí - uspokojivý počet je v různých oborech a pro různé účely odlišný, ale v praxi se uvádí 20-25 záznamů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pokud dostaneme příliš malý počet záznamů, volíme v dalším kroku vyhledávání kombinaci s širším pojmem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akvizice AND automatizace</a:t>
            </a:r>
          </a:p>
          <a:p>
            <a:pPr>
              <a:lnSpc>
                <a:spcPct val="80000"/>
              </a:lnSpc>
            </a:pPr>
            <a:endParaRPr lang="cs-CZ" altLang="cs-CZ" sz="700"/>
          </a:p>
          <a:p>
            <a:pPr>
              <a:lnSpc>
                <a:spcPct val="80000"/>
              </a:lnSpc>
            </a:pPr>
            <a:r>
              <a:rPr lang="cs-CZ" altLang="cs-CZ" sz="700" b="1"/>
              <a:t>podle největší četnosti výskytu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podobná strategii předešlé - nepřihlíží však k hierarchickým úrovním pojmů, ale pouze k četnosti výskytu v bázi - vychází  ze statistických údajů o příslušných bázích, jejichž jádrem jsou frekvenční rejstříky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příklad: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700"/>
              <a:t>hledáme-li v databázi informatických oborů „faktografické informační systémy o životním prostředí"  - začneme s termínem "životní prostředí", protože jeho výskyt v této databázi bude  (pravděpodobně) méně četný než termín "faktografické informační systémy"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7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253FD0-BE68-44B6-91E3-852695461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53B16-4DFE-45EC-9C14-6DF0910BDDAF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010982A-CB7E-46F9-883E-6672A46D7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CEF0970-DA45-4C84-BF43-1B2271EB4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nebo mě zajímají podobné výzkumy i z jiných oblasti</a:t>
            </a:r>
          </a:p>
          <a:p>
            <a:r>
              <a:rPr lang="cs-CZ" altLang="cs-CZ"/>
              <a:t>    - hledám jenom výsledky pro můj zkoumaný vzorek, abych měl s čím porovnávat</a:t>
            </a:r>
          </a:p>
          <a:p>
            <a:r>
              <a:rPr lang="cs-CZ" altLang="cs-CZ"/>
              <a:t>    - nebo se chci také poučit o metodách</a:t>
            </a:r>
          </a:p>
          <a:p>
            <a:endParaRPr lang="cs-CZ" altLang="cs-CZ"/>
          </a:p>
          <a:p>
            <a:pPr lvl="1">
              <a:buClr>
                <a:schemeClr val="tx1"/>
              </a:buClr>
            </a:pPr>
            <a:r>
              <a:rPr lang="cs-CZ" altLang="cs-CZ" sz="1000" b="1"/>
              <a:t>formulace rešeršního požadavku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identifikace klíčových pojmů rešeršního požadavku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stanovení jejich vzájemných vztahů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volba zdroje či zdrojů informací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využití dříve vypracovaných rešerší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příprava zadání (formulace) dotazu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417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253FD0-BE68-44B6-91E3-852695461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53B16-4DFE-45EC-9C14-6DF0910BDDAF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010982A-CB7E-46F9-883E-6672A46D7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CEF0970-DA45-4C84-BF43-1B2271EB4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nebo mě zajímají podobné výzkumy i z jiných oblasti</a:t>
            </a:r>
          </a:p>
          <a:p>
            <a:r>
              <a:rPr lang="cs-CZ" altLang="cs-CZ"/>
              <a:t>    - hledám jenom výsledky pro můj zkoumaný vzorek, abych měl s čím porovnávat</a:t>
            </a:r>
          </a:p>
          <a:p>
            <a:r>
              <a:rPr lang="cs-CZ" altLang="cs-CZ"/>
              <a:t>    - nebo se chci také poučit o metodách</a:t>
            </a:r>
          </a:p>
          <a:p>
            <a:endParaRPr lang="cs-CZ" altLang="cs-CZ"/>
          </a:p>
          <a:p>
            <a:pPr lvl="1">
              <a:buClr>
                <a:schemeClr val="tx1"/>
              </a:buClr>
            </a:pPr>
            <a:r>
              <a:rPr lang="cs-CZ" altLang="cs-CZ" sz="1000" b="1"/>
              <a:t>formulace rešeršního požadavku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identifikace klíčových pojmů rešeršního požadavku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stanovení jejich vzájemných vztahů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volba zdroje či zdrojů informací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využití dříve vypracovaných rešerší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příprava zadání (formulace) dotazu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2006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253FD0-BE68-44B6-91E3-852695461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53B16-4DFE-45EC-9C14-6DF0910BDDAF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010982A-CB7E-46F9-883E-6672A46D7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CEF0970-DA45-4C84-BF43-1B2271EB4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nebo mě zajímají podobné výzkumy i z jiných oblasti</a:t>
            </a:r>
          </a:p>
          <a:p>
            <a:r>
              <a:rPr lang="cs-CZ" altLang="cs-CZ"/>
              <a:t>    - hledám jenom výsledky pro můj zkoumaný vzorek, abych měl s čím porovnávat</a:t>
            </a:r>
          </a:p>
          <a:p>
            <a:r>
              <a:rPr lang="cs-CZ" altLang="cs-CZ"/>
              <a:t>    - nebo se chci také poučit o metodách</a:t>
            </a:r>
          </a:p>
          <a:p>
            <a:endParaRPr lang="cs-CZ" altLang="cs-CZ"/>
          </a:p>
          <a:p>
            <a:pPr lvl="1">
              <a:buClr>
                <a:schemeClr val="tx1"/>
              </a:buClr>
            </a:pPr>
            <a:r>
              <a:rPr lang="cs-CZ" altLang="cs-CZ" sz="1000" b="1"/>
              <a:t>formulace rešeršního požadavku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identifikace klíčových pojmů rešeršního požadavku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stanovení jejich vzájemných vztahů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volba zdroje či zdrojů informací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využití dříve vypracovaných rešerší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příprava zadání (formulace) dotazu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9065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253FD0-BE68-44B6-91E3-852695461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53B16-4DFE-45EC-9C14-6DF0910BDDAF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010982A-CB7E-46F9-883E-6672A46D7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CEF0970-DA45-4C84-BF43-1B2271EB4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nebo mě zajímají podobné výzkumy i z jiných oblasti</a:t>
            </a:r>
          </a:p>
          <a:p>
            <a:r>
              <a:rPr lang="cs-CZ" altLang="cs-CZ"/>
              <a:t>    - hledám jenom výsledky pro můj zkoumaný vzorek, abych měl s čím porovnávat</a:t>
            </a:r>
          </a:p>
          <a:p>
            <a:r>
              <a:rPr lang="cs-CZ" altLang="cs-CZ"/>
              <a:t>    - nebo se chci také poučit o metodách</a:t>
            </a:r>
          </a:p>
          <a:p>
            <a:endParaRPr lang="cs-CZ" altLang="cs-CZ"/>
          </a:p>
          <a:p>
            <a:pPr lvl="1">
              <a:buClr>
                <a:schemeClr val="tx1"/>
              </a:buClr>
            </a:pPr>
            <a:r>
              <a:rPr lang="cs-CZ" altLang="cs-CZ" sz="1000" b="1"/>
              <a:t>formulace rešeršního požadavku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identifikace klíčových pojmů rešeršního požadavku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stanovení jejich vzájemných vztahů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volba zdroje či zdrojů informací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využití dříve vypracovaných rešerší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příprava zadání (formulace) dotazu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5417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253FD0-BE68-44B6-91E3-852695461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53B16-4DFE-45EC-9C14-6DF0910BDDA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8010982A-CB7E-46F9-883E-6672A46D7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CEF0970-DA45-4C84-BF43-1B2271EB4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nebo mě zajímají podobné výzkumy i z jiných oblasti</a:t>
            </a:r>
          </a:p>
          <a:p>
            <a:r>
              <a:rPr lang="cs-CZ" altLang="cs-CZ"/>
              <a:t>    - hledám jenom výsledky pro můj zkoumaný vzorek, abych měl s čím porovnávat</a:t>
            </a:r>
          </a:p>
          <a:p>
            <a:r>
              <a:rPr lang="cs-CZ" altLang="cs-CZ"/>
              <a:t>    - nebo se chci také poučit o metodách</a:t>
            </a:r>
          </a:p>
          <a:p>
            <a:endParaRPr lang="cs-CZ" altLang="cs-CZ"/>
          </a:p>
          <a:p>
            <a:pPr lvl="1">
              <a:buClr>
                <a:schemeClr val="tx1"/>
              </a:buClr>
            </a:pPr>
            <a:r>
              <a:rPr lang="cs-CZ" altLang="cs-CZ" sz="1000" b="1"/>
              <a:t>formulace rešeršního požadavku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identifikace klíčových pojmů rešeršního požadavku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stanovení jejich vzájemných vztahů</a:t>
            </a:r>
            <a:endParaRPr lang="cs-CZ" altLang="cs-CZ" b="1"/>
          </a:p>
          <a:p>
            <a:pPr lvl="2">
              <a:buClr>
                <a:schemeClr val="tx1"/>
              </a:buClr>
            </a:pPr>
            <a:r>
              <a:rPr lang="cs-CZ" altLang="cs-CZ" b="1" i="1"/>
              <a:t>volba zdroje či zdrojů informací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využití dříve vypracovaných rešerší</a:t>
            </a:r>
          </a:p>
          <a:p>
            <a:pPr lvl="2">
              <a:buClr>
                <a:schemeClr val="tx1"/>
              </a:buClr>
            </a:pPr>
            <a:r>
              <a:rPr lang="cs-CZ" altLang="cs-CZ" b="1" i="1"/>
              <a:t>příprava zadání (formulace) dotazu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2485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6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2004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878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000" b="1"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5584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21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8866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86120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89488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8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51249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0364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421839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685783" rtl="0" eaLnBrk="1" latinLnBrk="0" hangingPunct="1">
        <a:lnSpc>
          <a:spcPct val="90000"/>
        </a:lnSpc>
        <a:spcBef>
          <a:spcPct val="0"/>
        </a:spcBef>
        <a:buNone/>
        <a:defRPr sz="4000" b="1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rchenginecolossus.com/index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isiknowledge.com/portal.cgi/portal.cgi?Init=Yes&amp;SID=T1pNlNicb54L6dbGdM@" TargetMode="External"/><Relationship Id="rId7" Type="http://schemas.openxmlformats.org/officeDocument/2006/relationships/hyperlink" Target="http://eifl.nkp.cz/vyhl.htm" TargetMode="External"/><Relationship Id="rId2" Type="http://schemas.openxmlformats.org/officeDocument/2006/relationships/hyperlink" Target="http://www.eric.ed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.ebscohost.com/ehost/selectdb?vid=1&amp;hid=117&amp;sid=c0423e58-b722-49c2-aae4-fe28e0a0fb0f%40sessionmgr109" TargetMode="External"/><Relationship Id="rId5" Type="http://schemas.openxmlformats.org/officeDocument/2006/relationships/hyperlink" Target="http://proquest.umi.com/pqdweb?RQT=302&amp;cfc=1" TargetMode="External"/><Relationship Id="rId4" Type="http://schemas.openxmlformats.org/officeDocument/2006/relationships/hyperlink" Target="http://scholar.google.com/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ofknowledge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webofknowledge.com/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opus.com/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webofknowledge.com/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opus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5440135"/>
          </a:xfrm>
        </p:spPr>
        <p:txBody>
          <a:bodyPr/>
          <a:lstStyle/>
          <a:p>
            <a:pPr algn="l"/>
            <a:br>
              <a:rPr lang="cs-CZ" sz="7200" b="1" dirty="0">
                <a:solidFill>
                  <a:srgbClr val="C00000"/>
                </a:solidFill>
              </a:rPr>
            </a:br>
            <a:br>
              <a:rPr lang="cs-CZ" sz="7200" b="1" dirty="0">
                <a:solidFill>
                  <a:srgbClr val="C00000"/>
                </a:solidFill>
              </a:rPr>
            </a:br>
            <a:r>
              <a:rPr lang="cs-CZ" sz="7200" b="1" dirty="0">
                <a:solidFill>
                  <a:srgbClr val="C00000"/>
                </a:solidFill>
              </a:rPr>
              <a:t>  </a:t>
            </a:r>
            <a:r>
              <a:rPr lang="cs-CZ" sz="8000" b="1" dirty="0">
                <a:solidFill>
                  <a:srgbClr val="C00000"/>
                </a:solidFill>
              </a:rPr>
              <a:t>Rešeršní činnost</a:t>
            </a:r>
            <a:br>
              <a:rPr lang="cs-CZ" sz="7200" b="1" dirty="0">
                <a:solidFill>
                  <a:srgbClr val="C00000"/>
                </a:solidFill>
              </a:rPr>
            </a:br>
            <a:br>
              <a:rPr lang="cs-CZ" sz="7200" b="1" dirty="0">
                <a:solidFill>
                  <a:srgbClr val="C00000"/>
                </a:solidFill>
              </a:rPr>
            </a:br>
            <a:r>
              <a:rPr lang="cs-CZ" sz="2400" b="1" dirty="0">
                <a:solidFill>
                  <a:schemeClr val="tx1"/>
                </a:solidFill>
              </a:rPr>
              <a:t>Martin Fink</a:t>
            </a:r>
            <a:br>
              <a:rPr lang="cs-CZ" sz="2400" b="1" dirty="0">
                <a:solidFill>
                  <a:schemeClr val="tx1"/>
                </a:solidFill>
              </a:rPr>
            </a:br>
            <a:r>
              <a:rPr lang="cs-CZ" sz="2400" b="1" dirty="0">
                <a:solidFill>
                  <a:schemeClr val="tx1"/>
                </a:solidFill>
              </a:rPr>
              <a:t>martin</a:t>
            </a:r>
            <a:r>
              <a:rPr lang="cs-CZ" sz="2400" dirty="0">
                <a:solidFill>
                  <a:schemeClr val="tx1"/>
                </a:solidFill>
              </a:rPr>
              <a:t>.fink@mvso.cz</a:t>
            </a:r>
            <a:br>
              <a:rPr lang="cs-CZ" altLang="cs-CZ" sz="2400" dirty="0">
                <a:solidFill>
                  <a:schemeClr val="tx1"/>
                </a:solidFill>
              </a:rPr>
            </a:br>
            <a:br>
              <a:rPr lang="cs-CZ" altLang="cs-CZ" sz="3200" i="1" dirty="0">
                <a:solidFill>
                  <a:schemeClr val="tx1"/>
                </a:solidFill>
              </a:rPr>
            </a:br>
            <a:endParaRPr lang="cs-CZ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40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88640"/>
            <a:ext cx="8064000" cy="1325563"/>
          </a:xfrm>
        </p:spPr>
        <p:txBody>
          <a:bodyPr/>
          <a:lstStyle/>
          <a:p>
            <a:r>
              <a:rPr lang="cs-CZ" altLang="cs-CZ" dirty="0"/>
              <a:t>Metodika rešeršní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280472" cy="4494053"/>
          </a:xfrm>
        </p:spPr>
        <p:txBody>
          <a:bodyPr>
            <a:normAutofit/>
          </a:bodyPr>
          <a:lstStyle/>
          <a:p>
            <a:pPr marL="857250" indent="-857250">
              <a:buClr>
                <a:schemeClr val="tx2"/>
              </a:buClr>
              <a:buFont typeface="+mj-lt"/>
              <a:buAutoNum type="romanUcPeriod"/>
            </a:pPr>
            <a:r>
              <a:rPr lang="cs-CZ" altLang="cs-CZ" sz="3600" b="1" i="1" dirty="0">
                <a:solidFill>
                  <a:srgbClr val="C00000"/>
                </a:solidFill>
              </a:rPr>
              <a:t>příprava rešerše</a:t>
            </a:r>
          </a:p>
          <a:p>
            <a:pPr marL="838200" lvl="1" indent="-493713">
              <a:buClr>
                <a:schemeClr val="tx2"/>
              </a:buClr>
            </a:pPr>
            <a:r>
              <a:rPr lang="cs-CZ" altLang="cs-CZ" sz="3600" b="1" i="1" dirty="0"/>
              <a:t>formulace rešeršního požadavku</a:t>
            </a:r>
          </a:p>
          <a:p>
            <a:pPr marL="838200" lvl="1" indent="-493713">
              <a:buClr>
                <a:schemeClr val="tx2"/>
              </a:buClr>
            </a:pPr>
            <a:r>
              <a:rPr lang="cs-CZ" altLang="cs-CZ" sz="3600" b="1" i="1" dirty="0"/>
              <a:t>volba rešeršní strategie</a:t>
            </a:r>
          </a:p>
          <a:p>
            <a:pPr marL="857250" indent="-857250">
              <a:buClr>
                <a:schemeClr val="tx2"/>
              </a:buClr>
              <a:buFont typeface="+mj-lt"/>
              <a:buAutoNum type="romanUcPeriod"/>
            </a:pPr>
            <a:r>
              <a:rPr lang="cs-CZ" altLang="cs-CZ" sz="3600" b="1" i="1" dirty="0">
                <a:solidFill>
                  <a:srgbClr val="C00000"/>
                </a:solidFill>
              </a:rPr>
              <a:t>informační průzkum neboli vyhledávání</a:t>
            </a:r>
          </a:p>
          <a:p>
            <a:pPr marL="857250" indent="-857250">
              <a:buClr>
                <a:schemeClr val="tx2"/>
              </a:buClr>
              <a:buFont typeface="+mj-lt"/>
              <a:buAutoNum type="romanUcPeriod"/>
            </a:pPr>
            <a:r>
              <a:rPr lang="cs-CZ" altLang="cs-CZ" sz="3600" b="1" i="1" dirty="0">
                <a:solidFill>
                  <a:srgbClr val="C00000"/>
                </a:solidFill>
              </a:rPr>
              <a:t>zpracování výsledků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589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lvl="1" indent="-569913" algn="ctr">
              <a:buClr>
                <a:schemeClr val="tx1"/>
              </a:buClr>
            </a:pPr>
            <a:r>
              <a:rPr lang="cs-CZ" altLang="cs-CZ" sz="4000" b="1" kern="1200" dirty="0">
                <a:solidFill>
                  <a:srgbClr val="CF1F28"/>
                </a:solidFill>
                <a:latin typeface="+mn-lt"/>
                <a:ea typeface="+mj-ea"/>
                <a:cs typeface="+mj-cs"/>
              </a:rPr>
              <a:t>Formulace rešeršního požadavku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064000" cy="4494053"/>
          </a:xfrm>
        </p:spPr>
        <p:txBody>
          <a:bodyPr>
            <a:normAutofit/>
          </a:bodyPr>
          <a:lstStyle/>
          <a:p>
            <a:pPr marL="1128712" lvl="2" indent="-457200">
              <a:buClr>
                <a:srgbClr val="C00000"/>
              </a:buClr>
            </a:pPr>
            <a:r>
              <a:rPr lang="cs-CZ" altLang="cs-CZ" sz="3200" b="1" i="1" dirty="0"/>
              <a:t>identifikace klíčových pojmů rešeršního požadavku</a:t>
            </a:r>
            <a:endParaRPr lang="cs-CZ" altLang="cs-CZ" sz="3200" b="1" dirty="0"/>
          </a:p>
          <a:p>
            <a:pPr marL="1128712" lvl="2" indent="-457200">
              <a:buClr>
                <a:srgbClr val="C00000"/>
              </a:buClr>
            </a:pPr>
            <a:r>
              <a:rPr lang="cs-CZ" altLang="cs-CZ" sz="3200" b="1" i="1" dirty="0"/>
              <a:t>stanovení jejich vzájemných vztahů</a:t>
            </a:r>
            <a:endParaRPr lang="cs-CZ" altLang="cs-CZ" sz="3200" b="1" dirty="0"/>
          </a:p>
          <a:p>
            <a:pPr marL="1128712" lvl="2" indent="-457200">
              <a:buClr>
                <a:srgbClr val="C00000"/>
              </a:buClr>
            </a:pPr>
            <a:r>
              <a:rPr lang="cs-CZ" altLang="cs-CZ" sz="3200" b="1" i="1" dirty="0"/>
              <a:t>volba zdroje či zdrojů informací</a:t>
            </a:r>
          </a:p>
          <a:p>
            <a:pPr marL="1128712" lvl="2" indent="-457200">
              <a:buClr>
                <a:srgbClr val="C00000"/>
              </a:buClr>
            </a:pPr>
            <a:r>
              <a:rPr lang="cs-CZ" altLang="cs-CZ" sz="3200" b="1" i="1" dirty="0"/>
              <a:t>využití dříve vypracovaných rešerší</a:t>
            </a:r>
          </a:p>
          <a:p>
            <a:pPr marL="1128712" lvl="2" indent="-457200">
              <a:buClr>
                <a:srgbClr val="C00000"/>
              </a:buClr>
            </a:pPr>
            <a:r>
              <a:rPr lang="cs-CZ" altLang="cs-CZ" sz="3200" b="1" i="1" dirty="0"/>
              <a:t>příprava zadání (formulace) dotazu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5135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26B1B6-B2A4-41A6-A6D0-17093693E2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1619250" y="6381750"/>
            <a:ext cx="59769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cs-CZ" altLang="cs-CZ"/>
              <a:t>Zdeňka Broklová - Úvod do rešeršní a výzkumné činnosti</a:t>
            </a:r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6F79E958-9A1E-4CA7-B626-4BA78867D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62950" cy="1100138"/>
          </a:xfrm>
        </p:spPr>
        <p:txBody>
          <a:bodyPr/>
          <a:lstStyle/>
          <a:p>
            <a:pPr algn="ctr"/>
            <a:r>
              <a:rPr lang="cs-CZ" altLang="cs-CZ" sz="4000" b="1" dirty="0"/>
              <a:t>Jak mohu hledat (rešeršní strategie)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883191F-2419-41B8-91EF-E8CD09B6D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latin typeface="+mn-lt"/>
              </a:rPr>
              <a:t>Metoda stavebních kamenů</a:t>
            </a:r>
          </a:p>
          <a:p>
            <a:r>
              <a:rPr lang="cs-CZ" altLang="cs-CZ" sz="4000" dirty="0">
                <a:latin typeface="+mn-lt"/>
              </a:rPr>
              <a:t>Strategie rostoucí perly</a:t>
            </a:r>
          </a:p>
          <a:p>
            <a:r>
              <a:rPr lang="cs-CZ" altLang="cs-CZ" sz="4000" dirty="0"/>
              <a:t>Strategie osekávání</a:t>
            </a:r>
          </a:p>
          <a:p>
            <a:r>
              <a:rPr lang="cs-CZ" altLang="cs-CZ" sz="4000" dirty="0">
                <a:latin typeface="+mn-lt"/>
              </a:rPr>
              <a:t>Metoda sněhové koule</a:t>
            </a:r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04" y="288389"/>
            <a:ext cx="8064000" cy="1325563"/>
          </a:xfrm>
        </p:spPr>
        <p:txBody>
          <a:bodyPr/>
          <a:lstStyle/>
          <a:p>
            <a:pPr eaLnBrk="1" hangingPunct="1"/>
            <a:r>
              <a:rPr lang="cs-CZ" dirty="0"/>
              <a:t>Volba rešeršní strategie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3600" b="1" dirty="0"/>
              <a:t>Strategie stavebních kamenů:</a:t>
            </a:r>
          </a:p>
          <a:p>
            <a:pPr lvl="1" eaLnBrk="1" hangingPunct="1"/>
            <a:r>
              <a:rPr lang="cs-CZ" sz="2800" dirty="0"/>
              <a:t>kombinace výsledků vyhledávání pomocí AND</a:t>
            </a:r>
          </a:p>
          <a:p>
            <a:pPr lvl="1" eaLnBrk="1" hangingPunct="1"/>
            <a:r>
              <a:rPr lang="cs-CZ" sz="2800" dirty="0"/>
              <a:t>mění jedno z klíčových slov a jedno zůstává stejné </a:t>
            </a:r>
          </a:p>
          <a:p>
            <a:pPr lvl="1" eaLnBrk="1" hangingPunct="1"/>
            <a:r>
              <a:rPr lang="cs-CZ" sz="2800" dirty="0"/>
              <a:t>např.:</a:t>
            </a:r>
          </a:p>
          <a:p>
            <a:pPr lvl="3">
              <a:buNone/>
            </a:pPr>
            <a:r>
              <a:rPr lang="cs-CZ" sz="2800" i="1" dirty="0"/>
              <a:t>	</a:t>
            </a:r>
            <a:r>
              <a:rPr lang="cs-CZ" sz="2800" i="1" dirty="0">
                <a:solidFill>
                  <a:srgbClr val="FF1901"/>
                </a:solidFill>
              </a:rPr>
              <a:t>knihovní systémy AND </a:t>
            </a:r>
            <a:r>
              <a:rPr lang="cs-CZ" sz="2800" i="1" dirty="0" err="1">
                <a:solidFill>
                  <a:srgbClr val="FF1901"/>
                </a:solidFill>
              </a:rPr>
              <a:t>Library</a:t>
            </a:r>
            <a:r>
              <a:rPr lang="cs-CZ" sz="2800" i="1" dirty="0">
                <a:solidFill>
                  <a:srgbClr val="FF1901"/>
                </a:solidFill>
              </a:rPr>
              <a:t> 2.0</a:t>
            </a:r>
            <a:endParaRPr lang="cs-CZ" sz="2800" dirty="0">
              <a:solidFill>
                <a:srgbClr val="FF1901"/>
              </a:solidFill>
            </a:endParaRPr>
          </a:p>
          <a:p>
            <a:pPr lvl="3">
              <a:buNone/>
            </a:pPr>
            <a:r>
              <a:rPr lang="cs-CZ" sz="2800" i="1" dirty="0">
                <a:solidFill>
                  <a:srgbClr val="FF1901"/>
                </a:solidFill>
              </a:rPr>
              <a:t>	knihovní systémy AND vyhledávání</a:t>
            </a:r>
          </a:p>
          <a:p>
            <a:pPr lvl="3">
              <a:buNone/>
            </a:pPr>
            <a:r>
              <a:rPr lang="cs-CZ" sz="2800" i="1" dirty="0">
                <a:solidFill>
                  <a:srgbClr val="FF1901"/>
                </a:solidFill>
              </a:rPr>
              <a:t>	knihovní systémy AND fasety</a:t>
            </a:r>
            <a:endParaRPr lang="cs-CZ" sz="2800" dirty="0">
              <a:solidFill>
                <a:srgbClr val="FF1901"/>
              </a:solidFill>
            </a:endParaRPr>
          </a:p>
          <a:p>
            <a:pPr lvl="1" eaLnBrk="1" hangingPunct="1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Volba rešeršní strategie 2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cs-CZ" sz="3600" b="1" dirty="0"/>
              <a:t>Strategie rostoucí perly:</a:t>
            </a:r>
          </a:p>
          <a:p>
            <a:pPr lvl="1" eaLnBrk="1" hangingPunct="1"/>
            <a:r>
              <a:rPr lang="cs-CZ" sz="2800" dirty="0"/>
              <a:t>postupné rozšiřování dotazu a doplňování o další klíčová slova</a:t>
            </a:r>
          </a:p>
          <a:p>
            <a:pPr lvl="1" eaLnBrk="1" hangingPunct="1"/>
            <a:r>
              <a:rPr lang="cs-CZ" sz="2800" dirty="0"/>
              <a:t>cílem získání více vhodných dokumentů</a:t>
            </a:r>
          </a:p>
          <a:p>
            <a:pPr lvl="1" eaLnBrk="1" hangingPunct="1"/>
            <a:r>
              <a:rPr lang="cs-CZ" sz="2800" dirty="0"/>
              <a:t>mění jedno z klíčových slov a jedno zůstává stejné </a:t>
            </a:r>
          </a:p>
          <a:p>
            <a:pPr lvl="1" eaLnBrk="1" hangingPunct="1"/>
            <a:r>
              <a:rPr lang="cs-CZ" sz="2800" dirty="0"/>
              <a:t>např.:</a:t>
            </a:r>
          </a:p>
          <a:p>
            <a:pPr lvl="2">
              <a:buNone/>
            </a:pPr>
            <a:r>
              <a:rPr lang="cs-CZ" i="1" dirty="0"/>
              <a:t>	</a:t>
            </a:r>
            <a:r>
              <a:rPr lang="cs-CZ" sz="2800" i="1" dirty="0">
                <a:solidFill>
                  <a:srgbClr val="FF1901"/>
                </a:solidFill>
              </a:rPr>
              <a:t>moderní knihovní systémy AND </a:t>
            </a:r>
            <a:r>
              <a:rPr lang="cs-CZ" sz="2800" i="1" dirty="0" err="1">
                <a:solidFill>
                  <a:srgbClr val="FF1901"/>
                </a:solidFill>
              </a:rPr>
              <a:t>Library</a:t>
            </a:r>
            <a:r>
              <a:rPr lang="cs-CZ" sz="2800" i="1" dirty="0">
                <a:solidFill>
                  <a:srgbClr val="FF1901"/>
                </a:solidFill>
              </a:rPr>
              <a:t> 2.0</a:t>
            </a:r>
            <a:endParaRPr lang="cs-CZ" sz="2800" dirty="0">
              <a:solidFill>
                <a:srgbClr val="FF1901"/>
              </a:solidFill>
            </a:endParaRPr>
          </a:p>
          <a:p>
            <a:pPr lvl="2">
              <a:buNone/>
            </a:pPr>
            <a:r>
              <a:rPr lang="cs-CZ" sz="2800" dirty="0"/>
              <a:t>	pokud málo dokumentů - rozšíření: </a:t>
            </a:r>
          </a:p>
          <a:p>
            <a:pPr lvl="2">
              <a:buNone/>
            </a:pPr>
            <a:r>
              <a:rPr lang="cs-CZ" sz="2800" i="1" dirty="0"/>
              <a:t>	</a:t>
            </a:r>
            <a:r>
              <a:rPr lang="cs-CZ" sz="2800" i="1" dirty="0">
                <a:solidFill>
                  <a:srgbClr val="FF1901"/>
                </a:solidFill>
              </a:rPr>
              <a:t>knihovní systémy AND </a:t>
            </a:r>
            <a:r>
              <a:rPr lang="cs-CZ" sz="2800" i="1" dirty="0" err="1">
                <a:solidFill>
                  <a:srgbClr val="FF1901"/>
                </a:solidFill>
              </a:rPr>
              <a:t>Library</a:t>
            </a:r>
            <a:r>
              <a:rPr lang="cs-CZ" sz="2800" i="1" dirty="0">
                <a:solidFill>
                  <a:srgbClr val="FF1901"/>
                </a:solidFill>
              </a:rPr>
              <a:t> 2.0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Volba rešeršní strategie 3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540000" y="1690692"/>
            <a:ext cx="7850187" cy="54721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3600" b="1" dirty="0"/>
              <a:t>Strategie osekávání:</a:t>
            </a:r>
          </a:p>
          <a:p>
            <a:pPr lvl="1" eaLnBrk="1" hangingPunct="1"/>
            <a:r>
              <a:rPr lang="cs-CZ" sz="2800" dirty="0"/>
              <a:t>zužování dotazu</a:t>
            </a:r>
          </a:p>
          <a:p>
            <a:pPr lvl="1" eaLnBrk="1" hangingPunct="1"/>
            <a:r>
              <a:rPr lang="cs-CZ" sz="2800" dirty="0"/>
              <a:t>zpřesňování klíčových slov</a:t>
            </a:r>
          </a:p>
          <a:p>
            <a:pPr lvl="1" eaLnBrk="1" hangingPunct="1"/>
            <a:r>
              <a:rPr lang="cs-CZ" sz="2800" dirty="0"/>
              <a:t>cíl: snížení konečného počtu záznamů</a:t>
            </a:r>
          </a:p>
          <a:p>
            <a:pPr lvl="1" eaLnBrk="1" hangingPunct="1"/>
            <a:r>
              <a:rPr lang="cs-CZ" sz="2800" dirty="0"/>
              <a:t>např.:</a:t>
            </a:r>
          </a:p>
          <a:p>
            <a:pPr lvl="2">
              <a:buNone/>
            </a:pPr>
            <a:r>
              <a:rPr lang="cs-CZ" sz="2800" dirty="0"/>
              <a:t>	</a:t>
            </a:r>
            <a:r>
              <a:rPr lang="cs-CZ" sz="2800" dirty="0">
                <a:solidFill>
                  <a:srgbClr val="FF1901"/>
                </a:solidFill>
              </a:rPr>
              <a:t>(knihovní systémy AND </a:t>
            </a:r>
            <a:r>
              <a:rPr lang="cs-CZ" sz="2800" dirty="0" err="1">
                <a:solidFill>
                  <a:srgbClr val="FF1901"/>
                </a:solidFill>
              </a:rPr>
              <a:t>Library</a:t>
            </a:r>
            <a:r>
              <a:rPr lang="cs-CZ" sz="2800" dirty="0">
                <a:solidFill>
                  <a:srgbClr val="FF1901"/>
                </a:solidFill>
              </a:rPr>
              <a:t> 2.0) NOT fasetové vyhledávání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999" y="188640"/>
            <a:ext cx="8064000" cy="1325563"/>
          </a:xfrm>
        </p:spPr>
        <p:txBody>
          <a:bodyPr/>
          <a:lstStyle/>
          <a:p>
            <a:pPr eaLnBrk="1" hangingPunct="1"/>
            <a:r>
              <a:rPr lang="cs-CZ" dirty="0"/>
              <a:t>Volba rešeršní strategie 4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46906" y="1340768"/>
            <a:ext cx="7850187" cy="567802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3600" b="1" dirty="0"/>
              <a:t>Metoda sněhové koule:</a:t>
            </a:r>
          </a:p>
          <a:p>
            <a:r>
              <a:rPr lang="cs-CZ" sz="2800" dirty="0"/>
              <a:t>jakmile je nalezen jeden užitečný článek úzce související s  tématem, podíváte se na </a:t>
            </a:r>
            <a:r>
              <a:rPr lang="cs-CZ" sz="2800" b="1" dirty="0"/>
              <a:t>reference</a:t>
            </a:r>
            <a:r>
              <a:rPr lang="cs-CZ" sz="2800" dirty="0"/>
              <a:t> v něm a projdete si je </a:t>
            </a:r>
          </a:p>
          <a:p>
            <a:r>
              <a:rPr lang="cs-CZ" sz="2800" dirty="0"/>
              <a:t>mnohé databáze navíc ke každému článku najdou související, díky nimž se dostanete k dalším „cestičkám“ citací.</a:t>
            </a:r>
          </a:p>
          <a:p>
            <a:r>
              <a:rPr lang="cs-CZ" sz="2800" dirty="0"/>
              <a:t>určitou nevýhodou je v některých oborech i postup směrem ke stále starším článkům </a:t>
            </a:r>
          </a:p>
        </p:txBody>
      </p:sp>
    </p:spTree>
    <p:extLst>
      <p:ext uri="{BB962C8B-B14F-4D97-AF65-F5344CB8AC3E}">
        <p14:creationId xmlns:p14="http://schemas.microsoft.com/office/powerpoint/2010/main" val="3846753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AA01553-A365-4BCA-A915-4D79B1433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064000" cy="1325563"/>
          </a:xfrm>
        </p:spPr>
        <p:txBody>
          <a:bodyPr/>
          <a:lstStyle/>
          <a:p>
            <a:pPr>
              <a:buClr>
                <a:srgbClr val="FFFFFF"/>
              </a:buClr>
            </a:pPr>
            <a:r>
              <a:rPr lang="cs-CZ" altLang="cs-CZ" dirty="0"/>
              <a:t>Informační průzkum - vyhledávání</a:t>
            </a:r>
            <a:br>
              <a:rPr lang="cs-CZ" altLang="cs-CZ" i="1" dirty="0"/>
            </a:br>
            <a:endParaRPr lang="cs-CZ" altLang="cs-CZ" sz="2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8B16F99-91F0-4E61-B980-6F87C2ADC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4400" y="1457400"/>
            <a:ext cx="8229600" cy="5400600"/>
          </a:xfrm>
        </p:spPr>
        <p:txBody>
          <a:bodyPr>
            <a:noAutofit/>
          </a:bodyPr>
          <a:lstStyle/>
          <a:p>
            <a:pPr lvl="1">
              <a:buClr>
                <a:schemeClr val="tx2"/>
              </a:buClr>
            </a:pPr>
            <a:r>
              <a:rPr lang="cs-CZ" altLang="cs-CZ" sz="3200" dirty="0"/>
              <a:t>nejprve zjistíme, zda neexistuje </a:t>
            </a:r>
            <a:r>
              <a:rPr lang="cs-CZ" altLang="cs-CZ" sz="3200" b="1" dirty="0"/>
              <a:t>hotová rešerše</a:t>
            </a:r>
            <a:r>
              <a:rPr lang="cs-CZ" altLang="cs-CZ" sz="3200" dirty="0"/>
              <a:t> na dané téma</a:t>
            </a:r>
          </a:p>
          <a:p>
            <a:pPr lvl="1">
              <a:buClr>
                <a:schemeClr val="tx2"/>
              </a:buClr>
            </a:pPr>
            <a:r>
              <a:rPr lang="cs-CZ" altLang="cs-CZ" sz="3200" dirty="0"/>
              <a:t>začínáme vlastními materiály</a:t>
            </a:r>
          </a:p>
          <a:p>
            <a:pPr lvl="1">
              <a:buClr>
                <a:schemeClr val="tx2"/>
              </a:buClr>
            </a:pPr>
            <a:r>
              <a:rPr lang="cs-CZ" altLang="cs-CZ" sz="3200" dirty="0"/>
              <a:t>pokud nenajdeme dostatek zdrojů ve vlastní knihovně, rozšiřujeme vyhledávání na další zdroje</a:t>
            </a:r>
          </a:p>
          <a:p>
            <a:pPr lvl="1">
              <a:buClr>
                <a:schemeClr val="tx2"/>
              </a:buClr>
            </a:pPr>
            <a:r>
              <a:rPr lang="cs-CZ" altLang="cs-CZ" sz="3200" dirty="0"/>
              <a:t>po vyčerpání sekundárních a terciárních zdrojů se uchylujeme k primárním pramenům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879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AA01553-A365-4BCA-A915-4D79B1433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44624"/>
            <a:ext cx="8064000" cy="1325563"/>
          </a:xfrm>
        </p:spPr>
        <p:txBody>
          <a:bodyPr/>
          <a:lstStyle/>
          <a:p>
            <a:r>
              <a:rPr lang="cs-CZ" altLang="cs-CZ" dirty="0"/>
              <a:t>Vyhledávací postup:</a:t>
            </a:r>
            <a:endParaRPr lang="cs-CZ" altLang="cs-CZ" sz="2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8B16F99-91F0-4E61-B980-6F87C2ADC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4400" y="1196752"/>
            <a:ext cx="8229600" cy="54006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800" dirty="0"/>
              <a:t>ujasněte si dobře, co a k čemu chcete najít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jak to bude zasazeno ve výzkumu/práci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v jakých jazycích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jak staré dokumenty jsou ještě zajímavé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zaměřím se pouze na nějakou oblast (region, věk/pohlaví respondentů, …) nebo mě zajímají podobné výzkumy i z jiných oblasti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stanovte si čas, který hledání věnujete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dopřejte si dostatek času, ale úměrně rozsahu výzkumu/práce (asi 1/3 času)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solidFill>
                  <a:srgbClr val="FF3300"/>
                </a:solidFill>
              </a:rPr>
              <a:t>ukončete hledání ve stanovený termín</a:t>
            </a:r>
            <a:r>
              <a:rPr lang="cs-CZ" altLang="cs-CZ" sz="2800" dirty="0"/>
              <a:t> (buďte disciplinovaní)</a:t>
            </a:r>
          </a:p>
        </p:txBody>
      </p:sp>
    </p:spTree>
    <p:extLst>
      <p:ext uri="{BB962C8B-B14F-4D97-AF65-F5344CB8AC3E}">
        <p14:creationId xmlns:p14="http://schemas.microsoft.com/office/powerpoint/2010/main" val="1252235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AA01553-A365-4BCA-A915-4D79B1433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44624"/>
            <a:ext cx="8064000" cy="1325563"/>
          </a:xfrm>
        </p:spPr>
        <p:txBody>
          <a:bodyPr/>
          <a:lstStyle/>
          <a:p>
            <a:r>
              <a:rPr lang="cs-CZ" altLang="cs-CZ" dirty="0"/>
              <a:t>Zpracování výsledků</a:t>
            </a:r>
            <a:endParaRPr lang="cs-CZ" altLang="cs-CZ" sz="2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8B16F99-91F0-4E61-B980-6F87C2ADC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4400" y="1196752"/>
            <a:ext cx="8229600" cy="54006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4000" b="1" dirty="0"/>
              <a:t>Struktura rešerše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4000" dirty="0"/>
              <a:t>povinné části:</a:t>
            </a:r>
          </a:p>
          <a:p>
            <a:pPr lvl="1">
              <a:lnSpc>
                <a:spcPct val="80000"/>
              </a:lnSpc>
            </a:pPr>
            <a:r>
              <a:rPr lang="cs-CZ" altLang="cs-CZ" sz="3700" dirty="0"/>
              <a:t>titulní list</a:t>
            </a:r>
          </a:p>
          <a:p>
            <a:pPr lvl="1">
              <a:lnSpc>
                <a:spcPct val="80000"/>
              </a:lnSpc>
            </a:pPr>
            <a:r>
              <a:rPr lang="cs-CZ" altLang="cs-CZ" sz="3700" dirty="0"/>
              <a:t>analytický list</a:t>
            </a:r>
          </a:p>
          <a:p>
            <a:pPr lvl="1">
              <a:lnSpc>
                <a:spcPct val="80000"/>
              </a:lnSpc>
            </a:pPr>
            <a:r>
              <a:rPr lang="cs-CZ" altLang="cs-CZ" sz="3700" dirty="0"/>
              <a:t>základní část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4000" dirty="0"/>
              <a:t>volitelné části</a:t>
            </a:r>
          </a:p>
          <a:p>
            <a:pPr lvl="1">
              <a:lnSpc>
                <a:spcPct val="80000"/>
              </a:lnSpc>
            </a:pPr>
            <a:r>
              <a:rPr lang="cs-CZ" altLang="cs-CZ" sz="3700" dirty="0"/>
              <a:t>rejstříky</a:t>
            </a:r>
          </a:p>
          <a:p>
            <a:pPr lvl="1">
              <a:lnSpc>
                <a:spcPct val="80000"/>
              </a:lnSpc>
            </a:pPr>
            <a:r>
              <a:rPr lang="cs-CZ" altLang="cs-CZ" sz="3700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313560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56485BF9-13AF-4E8F-A92A-122DB75E0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dirty="0"/>
              <a:t>Proč rešerše?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4295248F-0126-473E-A892-07766C2B7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484784"/>
            <a:ext cx="8064000" cy="466724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i="1" dirty="0">
                <a:solidFill>
                  <a:schemeClr val="tx1"/>
                </a:solidFill>
              </a:rPr>
              <a:t>Východiskem vědeckého studia musí být pečlivé prostudování existující literatury o dané otázce, abychom nezjišťovali věci dávno známé</a:t>
            </a:r>
            <a:r>
              <a:rPr lang="cs-CZ" altLang="cs-CZ" sz="2800" dirty="0">
                <a:solidFill>
                  <a:schemeClr val="tx1"/>
                </a:solidFill>
              </a:rPr>
              <a:t>.“ Šesták, Z. (2002, s. 26)</a:t>
            </a:r>
          </a:p>
          <a:p>
            <a:pPr>
              <a:lnSpc>
                <a:spcPct val="90000"/>
              </a:lnSpc>
            </a:pPr>
            <a:r>
              <a:rPr lang="cs-CZ" altLang="cs-CZ" sz="2800" i="1" dirty="0">
                <a:solidFill>
                  <a:schemeClr val="tx1"/>
                </a:solidFill>
              </a:rPr>
              <a:t>Efektivní vyhledávání informací a jeho  aplikování „ve správnou dobu správnými (poučenými a informačně připravenými) lidmi“ je sice jen jedním, ale strategickým aspektem uspění v novodobém prostředí. … schopnost vyhledat relevantní informace patří mezi konkurenční výhody, a nezáleží, v jakém pracujeme oboru. Papík R. (2001)</a:t>
            </a:r>
            <a:br>
              <a:rPr lang="cs-CZ" altLang="cs-CZ" sz="2800" i="1" dirty="0">
                <a:solidFill>
                  <a:schemeClr val="tx1"/>
                </a:solidFill>
              </a:rPr>
            </a:br>
            <a:endParaRPr lang="cs-CZ" altLang="cs-CZ" sz="2800" i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AA01553-A365-4BCA-A915-4D79B1433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44624"/>
            <a:ext cx="8064000" cy="1325563"/>
          </a:xfrm>
        </p:spPr>
        <p:txBody>
          <a:bodyPr/>
          <a:lstStyle/>
          <a:p>
            <a:r>
              <a:rPr lang="cs-CZ" altLang="cs-CZ" dirty="0"/>
              <a:t>Zpracování výsledků</a:t>
            </a:r>
            <a:endParaRPr lang="cs-CZ" altLang="cs-CZ" sz="2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8B16F99-91F0-4E61-B980-6F87C2ADC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4400" y="1196752"/>
            <a:ext cx="8518080" cy="54006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4000" b="1" dirty="0"/>
              <a:t>Analytický list </a:t>
            </a:r>
            <a:r>
              <a:rPr lang="cs-CZ" sz="4000" dirty="0"/>
              <a:t>= informace o zpracování rešerše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druhy dokumentů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časové vymezení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 jazykové vymezení (volitelné)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geografické vymezení (volitelné)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 způsob uspořádání záznamů (např. názvy, autor; chronologicky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text dotazu rešerše</a:t>
            </a:r>
            <a:endParaRPr lang="cs-CZ" altLang="cs-CZ" sz="3700" dirty="0"/>
          </a:p>
        </p:txBody>
      </p:sp>
    </p:spTree>
    <p:extLst>
      <p:ext uri="{BB962C8B-B14F-4D97-AF65-F5344CB8AC3E}">
        <p14:creationId xmlns:p14="http://schemas.microsoft.com/office/powerpoint/2010/main" val="778850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AA01553-A365-4BCA-A915-4D79B1433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44624"/>
            <a:ext cx="8064000" cy="1325563"/>
          </a:xfrm>
        </p:spPr>
        <p:txBody>
          <a:bodyPr/>
          <a:lstStyle/>
          <a:p>
            <a:r>
              <a:rPr lang="cs-CZ" altLang="cs-CZ" dirty="0"/>
              <a:t>Zpracování výsledků</a:t>
            </a:r>
            <a:endParaRPr lang="cs-CZ" altLang="cs-CZ" sz="2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8B16F99-91F0-4E61-B980-6F87C2ADC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4400" y="1628800"/>
            <a:ext cx="8229600" cy="54006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3600" b="1" dirty="0"/>
              <a:t>Analytický list: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3700" dirty="0"/>
          </a:p>
          <a:p>
            <a:pPr>
              <a:lnSpc>
                <a:spcPct val="80000"/>
              </a:lnSpc>
            </a:pPr>
            <a:r>
              <a:rPr lang="cs-CZ" sz="4000" dirty="0"/>
              <a:t>výčet a charakteristiky informačních pramenů použitých u rešerše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přehled použitých zkratek + význam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další vysvětlivky, poznámky,…</a:t>
            </a:r>
            <a:endParaRPr lang="cs-CZ" altLang="cs-CZ" sz="3700" dirty="0"/>
          </a:p>
        </p:txBody>
      </p:sp>
    </p:spTree>
    <p:extLst>
      <p:ext uri="{BB962C8B-B14F-4D97-AF65-F5344CB8AC3E}">
        <p14:creationId xmlns:p14="http://schemas.microsoft.com/office/powerpoint/2010/main" val="1573233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AA01553-A365-4BCA-A915-4D79B1433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44624"/>
            <a:ext cx="8064000" cy="1325563"/>
          </a:xfrm>
        </p:spPr>
        <p:txBody>
          <a:bodyPr/>
          <a:lstStyle/>
          <a:p>
            <a:r>
              <a:rPr lang="cs-CZ" altLang="cs-CZ" dirty="0"/>
              <a:t>Zpracování výsledků</a:t>
            </a:r>
            <a:endParaRPr lang="cs-CZ" altLang="cs-CZ" sz="2000" dirty="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8B16F99-91F0-4E61-B980-6F87C2ADC8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4400" y="1628800"/>
            <a:ext cx="8229600" cy="54006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3600" b="1" dirty="0"/>
              <a:t>Základní část :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soupis záznamů dokumentů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dle citačních norem (stylů)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4000" dirty="0"/>
              <a:t>lze rozšířit o anotace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uložení zdrojového dokumentu (URL, knihovna,…)</a:t>
            </a:r>
            <a:endParaRPr lang="cs-CZ" altLang="cs-CZ" sz="3700" dirty="0"/>
          </a:p>
        </p:txBody>
      </p:sp>
    </p:spTree>
    <p:extLst>
      <p:ext uri="{BB962C8B-B14F-4D97-AF65-F5344CB8AC3E}">
        <p14:creationId xmlns:p14="http://schemas.microsoft.com/office/powerpoint/2010/main" val="2576360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7777162" cy="720725"/>
          </a:xfrm>
        </p:spPr>
        <p:txBody>
          <a:bodyPr/>
          <a:lstStyle/>
          <a:p>
            <a:pPr algn="ctr"/>
            <a:r>
              <a:rPr lang="cs-CZ" sz="4000" b="1" dirty="0"/>
              <a:t>Booleovské vyhledávání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785813" y="1285875"/>
            <a:ext cx="8358187" cy="5256213"/>
          </a:xfrm>
        </p:spPr>
        <p:txBody>
          <a:bodyPr/>
          <a:lstStyle/>
          <a:p>
            <a:r>
              <a:rPr lang="cs-CZ" dirty="0">
                <a:latin typeface="+mn-lt"/>
              </a:rPr>
              <a:t>operátor </a:t>
            </a:r>
            <a:r>
              <a:rPr lang="cs-CZ" b="1" dirty="0">
                <a:latin typeface="+mn-lt"/>
              </a:rPr>
              <a:t>AND</a:t>
            </a:r>
            <a:r>
              <a:rPr lang="cs-CZ" sz="2800" dirty="0">
                <a:latin typeface="+mn-lt"/>
              </a:rPr>
              <a:t> – průnik, logický součin</a:t>
            </a:r>
          </a:p>
          <a:p>
            <a:r>
              <a:rPr lang="cs-CZ" dirty="0">
                <a:latin typeface="+mn-lt"/>
              </a:rPr>
              <a:t>operátor </a:t>
            </a:r>
            <a:r>
              <a:rPr lang="cs-CZ" b="1" dirty="0">
                <a:latin typeface="+mn-lt"/>
              </a:rPr>
              <a:t>OR</a:t>
            </a:r>
            <a:r>
              <a:rPr lang="cs-CZ" sz="2800" dirty="0">
                <a:latin typeface="+mn-lt"/>
              </a:rPr>
              <a:t> – sjednocení, logický součet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operátor </a:t>
            </a:r>
            <a:r>
              <a:rPr lang="cs-CZ" b="1" dirty="0">
                <a:latin typeface="+mn-lt"/>
              </a:rPr>
              <a:t>NOT</a:t>
            </a:r>
            <a:r>
              <a:rPr lang="cs-CZ" sz="2800" dirty="0">
                <a:latin typeface="+mn-lt"/>
              </a:rPr>
              <a:t> - logická negace</a:t>
            </a:r>
            <a:endParaRPr lang="cs-CZ" b="1" dirty="0">
              <a:latin typeface="+mn-lt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sz="2800" dirty="0"/>
          </a:p>
        </p:txBody>
      </p:sp>
      <p:pic>
        <p:nvPicPr>
          <p:cNvPr id="5" name="Picture 4" descr="n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244" y="4277107"/>
            <a:ext cx="3377257" cy="151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07" y="4480677"/>
            <a:ext cx="3236538" cy="146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52936"/>
            <a:ext cx="3323134" cy="147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77357" y="34043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(zužuje počet výsledků)</a:t>
            </a:r>
          </a:p>
        </p:txBody>
      </p:sp>
    </p:spTree>
    <p:extLst>
      <p:ext uri="{BB962C8B-B14F-4D97-AF65-F5344CB8AC3E}">
        <p14:creationId xmlns:p14="http://schemas.microsoft.com/office/powerpoint/2010/main" val="163317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Další operátory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7751" y="1484784"/>
            <a:ext cx="8064000" cy="4411687"/>
          </a:xfrm>
        </p:spPr>
        <p:txBody>
          <a:bodyPr>
            <a:noAutofit/>
          </a:bodyPr>
          <a:lstStyle/>
          <a:p>
            <a:r>
              <a:rPr lang="cs-CZ" sz="2800" dirty="0" err="1">
                <a:latin typeface="+mn-lt"/>
              </a:rPr>
              <a:t>proximitní</a:t>
            </a:r>
            <a:r>
              <a:rPr lang="cs-CZ" sz="2800" dirty="0">
                <a:latin typeface="+mn-lt"/>
              </a:rPr>
              <a:t> operátory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 err="1">
                <a:latin typeface="+mn-lt"/>
              </a:rPr>
              <a:t>near</a:t>
            </a:r>
            <a:r>
              <a:rPr lang="cs-CZ" sz="2800" dirty="0">
                <a:latin typeface="+mn-lt"/>
              </a:rPr>
              <a:t>, n/4</a:t>
            </a:r>
          </a:p>
          <a:p>
            <a:r>
              <a:rPr lang="cs-CZ" sz="2800" dirty="0">
                <a:latin typeface="+mn-lt"/>
              </a:rPr>
              <a:t>krácení termínů (</a:t>
            </a:r>
            <a:r>
              <a:rPr lang="cs-CZ" sz="2800" dirty="0" err="1">
                <a:latin typeface="+mn-lt"/>
              </a:rPr>
              <a:t>truncation</a:t>
            </a:r>
            <a:r>
              <a:rPr lang="cs-CZ" sz="2800" dirty="0">
                <a:latin typeface="+mn-lt"/>
              </a:rPr>
              <a:t>) </a:t>
            </a:r>
            <a:r>
              <a:rPr lang="en-US" sz="2800" dirty="0">
                <a:latin typeface="+mn-lt"/>
              </a:rPr>
              <a:t>*</a:t>
            </a:r>
            <a:endParaRPr lang="cs-CZ" sz="2800" dirty="0">
              <a:latin typeface="+mn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+mn-lt"/>
              </a:rPr>
              <a:t>educat</a:t>
            </a:r>
            <a:r>
              <a:rPr lang="en-US" sz="2800" dirty="0">
                <a:latin typeface="+mn-lt"/>
              </a:rPr>
              <a:t>* </a:t>
            </a:r>
            <a:r>
              <a:rPr lang="cs-CZ" sz="2800" dirty="0">
                <a:latin typeface="+mn-lt"/>
              </a:rPr>
              <a:t>najde </a:t>
            </a:r>
            <a:r>
              <a:rPr lang="en-US" sz="2800" dirty="0">
                <a:latin typeface="+mn-lt"/>
              </a:rPr>
              <a:t>educator, educated, education</a:t>
            </a:r>
            <a:endParaRPr lang="cs-CZ" sz="2800" dirty="0">
              <a:latin typeface="+mn-lt"/>
            </a:endParaRPr>
          </a:p>
          <a:p>
            <a:r>
              <a:rPr lang="cs-CZ" sz="2800" dirty="0">
                <a:latin typeface="+mn-lt"/>
              </a:rPr>
              <a:t>zástupné znaky (</a:t>
            </a:r>
            <a:r>
              <a:rPr lang="cs-CZ" sz="2800" dirty="0" err="1">
                <a:latin typeface="+mn-lt"/>
              </a:rPr>
              <a:t>wild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cards</a:t>
            </a:r>
            <a:r>
              <a:rPr lang="cs-CZ" sz="2800" dirty="0">
                <a:latin typeface="+mn-lt"/>
              </a:rPr>
              <a:t>) 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+mn-lt"/>
              </a:rPr>
              <a:t>educat</a:t>
            </a:r>
            <a:r>
              <a:rPr lang="en-US" sz="2800" dirty="0">
                <a:latin typeface="+mn-lt"/>
              </a:rPr>
              <a:t>?? </a:t>
            </a:r>
            <a:r>
              <a:rPr lang="cs-CZ" sz="2800" dirty="0">
                <a:latin typeface="+mn-lt"/>
              </a:rPr>
              <a:t>najde </a:t>
            </a:r>
            <a:r>
              <a:rPr lang="en-US" sz="2800" dirty="0">
                <a:latin typeface="+mn-lt"/>
              </a:rPr>
              <a:t>educator</a:t>
            </a:r>
            <a:r>
              <a:rPr lang="cs-CZ" sz="2800" dirty="0">
                <a:latin typeface="+mn-lt"/>
              </a:rPr>
              <a:t>,</a:t>
            </a:r>
            <a:r>
              <a:rPr lang="en-US" sz="2800" dirty="0">
                <a:latin typeface="+mn-lt"/>
              </a:rPr>
              <a:t> educated</a:t>
            </a:r>
            <a:r>
              <a:rPr lang="cs-CZ" sz="2800" dirty="0">
                <a:latin typeface="+mn-lt"/>
              </a:rPr>
              <a:t>, nenajde</a:t>
            </a:r>
            <a:r>
              <a:rPr lang="en-US" sz="2800" dirty="0">
                <a:latin typeface="+mn-lt"/>
              </a:rPr>
              <a:t> education</a:t>
            </a:r>
            <a:endParaRPr lang="cs-CZ" sz="2800" dirty="0">
              <a:latin typeface="+mn-lt"/>
            </a:endParaRPr>
          </a:p>
          <a:p>
            <a:r>
              <a:rPr lang="cs-CZ" sz="2800" dirty="0">
                <a:latin typeface="+mn-lt"/>
              </a:rPr>
              <a:t>fráze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>
                <a:latin typeface="+mn-lt"/>
              </a:rPr>
              <a:t>„</a:t>
            </a:r>
            <a:r>
              <a:rPr lang="cs-CZ" sz="2800" dirty="0" err="1">
                <a:latin typeface="+mn-lt"/>
              </a:rPr>
              <a:t>modern</a:t>
            </a:r>
            <a:r>
              <a:rPr lang="cs-CZ" sz="2800" dirty="0">
                <a:latin typeface="+mn-lt"/>
              </a:rPr>
              <a:t> technology“</a:t>
            </a:r>
          </a:p>
        </p:txBody>
      </p:sp>
    </p:spTree>
    <p:extLst>
      <p:ext uri="{BB962C8B-B14F-4D97-AF65-F5344CB8AC3E}">
        <p14:creationId xmlns:p14="http://schemas.microsoft.com/office/powerpoint/2010/main" val="992362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B53BF1B4-9D79-4616-8852-3C3D39BCC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116632"/>
            <a:ext cx="8064000" cy="1325563"/>
          </a:xfrm>
        </p:spPr>
        <p:txBody>
          <a:bodyPr/>
          <a:lstStyle/>
          <a:p>
            <a:r>
              <a:rPr lang="cs-CZ" altLang="cs-CZ" dirty="0"/>
              <a:t>Klíčová slova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722796D0-1A35-4F39-A66C-27A3EB7DC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268760"/>
            <a:ext cx="8064000" cy="49685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podle tématu rešerše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lze využít slovníky a příručky - ověření termínů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pozor na cizojazyčné pojmy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transliteraci jmen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konzultace problematiky s jiným odborníkem z daného oboru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synonyma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najít vztahy mezi klíčovými slovy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úpravy na základě průběžných výsledků vyhledávání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54177" y="764704"/>
            <a:ext cx="7993062" cy="508000"/>
          </a:xfrm>
        </p:spPr>
        <p:txBody>
          <a:bodyPr/>
          <a:lstStyle/>
          <a:p>
            <a:pPr eaLnBrk="1" hangingPunct="1"/>
            <a:r>
              <a:rPr lang="cs-CZ" dirty="0"/>
              <a:t>Použité jazyky v procesu vyhledávání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přirozený jazyk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sz="2800" dirty="0"/>
              <a:t>jazyk autorů, zadavatelů rešerše, zpracovatelů,…</a:t>
            </a:r>
          </a:p>
          <a:p>
            <a:pPr eaLnBrk="1" hangingPunct="1"/>
            <a:r>
              <a:rPr lang="cs-CZ" sz="2800" dirty="0"/>
              <a:t>selekční jazyky</a:t>
            </a:r>
          </a:p>
          <a:p>
            <a:pPr lvl="1"/>
            <a:r>
              <a:rPr lang="cs-CZ" sz="2800" dirty="0"/>
              <a:t>pro organizaci dokumentů v systémech</a:t>
            </a:r>
          </a:p>
          <a:p>
            <a:pPr eaLnBrk="1" hangingPunct="1"/>
            <a:r>
              <a:rPr lang="cs-CZ" sz="2800" dirty="0"/>
              <a:t>dotazovací jazyky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sz="2800" dirty="0"/>
              <a:t>pro zadání dotazu ve vyhledávacích  systémech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Negativní rešerše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/>
              <a:t>vyčerpáme všechny zdroje, ale…</a:t>
            </a:r>
          </a:p>
          <a:p>
            <a:pPr marL="0" indent="0" eaLnBrk="1" hangingPunct="1">
              <a:buNone/>
            </a:pPr>
            <a:r>
              <a:rPr lang="cs-CZ" sz="3600" dirty="0"/>
              <a:t>  …žádný záznam</a:t>
            </a:r>
          </a:p>
          <a:p>
            <a:pPr eaLnBrk="1" hangingPunct="1"/>
            <a:r>
              <a:rPr lang="cs-CZ" sz="3600" dirty="0" err="1"/>
              <a:t>info</a:t>
            </a:r>
            <a:r>
              <a:rPr lang="cs-CZ" sz="3600" dirty="0"/>
              <a:t> pro zadavatele: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sz="3600" dirty="0">
                <a:sym typeface="Wingdings" panose="05000000000000000000" pitchFamily="2" charset="2"/>
              </a:rPr>
              <a:t>o dané problematice nebylo nic publikováno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sz="3600" dirty="0">
                <a:sym typeface="Wingdings" panose="05000000000000000000" pitchFamily="2" charset="2"/>
              </a:rPr>
              <a:t>špatně formulované téma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84A9B6-2B68-4DC6-9120-0B36ECAE5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7596188" y="6381750"/>
            <a:ext cx="10906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06C25679-A423-4320-A738-67436B610C70}" type="slidenum">
              <a:rPr lang="cs-CZ" altLang="cs-CZ" smtClean="0"/>
              <a:pPr/>
              <a:t>28</a:t>
            </a:fld>
            <a:endParaRPr lang="cs-CZ" altLang="cs-CZ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0DFD4D3B-1EC5-4794-8C38-30AB50988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Kde hledat informace</a:t>
            </a:r>
            <a:br>
              <a:rPr lang="cs-CZ" altLang="cs-CZ" sz="4000"/>
            </a:br>
            <a:r>
              <a:rPr lang="cs-CZ" altLang="cs-CZ" sz="4000"/>
              <a:t>				 </a:t>
            </a:r>
            <a:r>
              <a:rPr lang="cs-CZ" altLang="cs-CZ" sz="2000" i="1"/>
              <a:t>o knihách, článcích, výzkumech, …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40D656B-1AD3-44FB-8F8C-D5BD2AD2E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knihovny, bibliografické rejstříky, …</a:t>
            </a:r>
          </a:p>
          <a:p>
            <a:pPr>
              <a:lnSpc>
                <a:spcPct val="90000"/>
              </a:lnSpc>
            </a:pPr>
            <a:r>
              <a:rPr lang="cs-CZ" altLang="cs-CZ"/>
              <a:t>časopisy – archívy</a:t>
            </a:r>
          </a:p>
          <a:p>
            <a:pPr>
              <a:lnSpc>
                <a:spcPct val="90000"/>
              </a:lnSpc>
            </a:pPr>
            <a:r>
              <a:rPr lang="cs-CZ" altLang="cs-CZ"/>
              <a:t>databáze – zejména elektronické</a:t>
            </a:r>
          </a:p>
          <a:p>
            <a:pPr>
              <a:lnSpc>
                <a:spcPct val="90000"/>
              </a:lnSpc>
            </a:pPr>
            <a:r>
              <a:rPr lang="cs-CZ" altLang="cs-CZ"/>
              <a:t>internet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volně abstrakty a bibliografické údaje, vlastní text často zpoplatněn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normální by mělo být za přístup k informacím platit, cca 1-3% zdrojů na výzkum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EA59914A-8388-483A-AD30-B224847EC4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Kde budu hledat?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8DAFCC69-347A-40CE-9BAD-C040E2F90A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362950" cy="453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mnoho knihoven a vyhledávačů – obecné i specializované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poraďte se kolegy nebo knihovníky, které jsou dobré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vyzkoušejte různé osobně a naučte se je správně používat, zjistěte si, které máte přístupné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jádrové dokumenty</a:t>
            </a:r>
            <a:r>
              <a:rPr lang="cs-CZ" altLang="cs-CZ" sz="2400" dirty="0"/>
              <a:t>, jádrové zdroje informací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lidi školení v knihovnách, ale neznají obor – výhodné je spolupracovat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56485BF9-13AF-4E8F-A92A-122DB75E0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dirty="0"/>
              <a:t>Specifika oborů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4295248F-0126-473E-A892-07766C2B7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484784"/>
            <a:ext cx="8064000" cy="466724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/>
              <a:t>exaktní obory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"stárnutí" informací probíhá rychleji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musí být více a důsledněji obeznámeny s informačním světem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 </a:t>
            </a:r>
            <a:r>
              <a:rPr lang="cs-CZ" altLang="cs-CZ" sz="2800" b="1" dirty="0"/>
              <a:t>společenskovědní disciplíny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 čas „plyne příznivěji“ z hlediska stárnutí informací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neskutečné možnosti kombinace nových pohledů, které jsou umožněny díky pokročilým metodám vyhledávání a vytěžování informačních a znalostních zdrojů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44108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4A3DF5C3-72D3-445F-8F3D-AA3848B32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Vhodné startovací body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F4685A51-DFF1-448D-A7D8-6678980820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dobrá vysokoškolská učebnice, která uvádí i citace původní literatury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monografie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přehledové referáty a články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literatura obhájených diplomek a dizertací na podobné téma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Science </a:t>
            </a:r>
            <a:r>
              <a:rPr lang="cs-CZ" altLang="cs-CZ" sz="2400" dirty="0" err="1"/>
              <a:t>Citation</a:t>
            </a:r>
            <a:r>
              <a:rPr lang="cs-CZ" altLang="cs-CZ" sz="2400" dirty="0"/>
              <a:t> Index (ISI)</a:t>
            </a:r>
          </a:p>
          <a:p>
            <a:pPr>
              <a:lnSpc>
                <a:spcPct val="90000"/>
              </a:lnSpc>
            </a:pPr>
            <a:r>
              <a:rPr lang="cs-CZ" altLang="cs-CZ" sz="2400" dirty="0" err="1"/>
              <a:t>Current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Contents</a:t>
            </a:r>
            <a:r>
              <a:rPr lang="cs-CZ" altLang="cs-CZ" sz="2400" dirty="0"/>
              <a:t> (ISI) </a:t>
            </a:r>
          </a:p>
          <a:p>
            <a:pPr lvl="3">
              <a:lnSpc>
                <a:spcPct val="90000"/>
              </a:lnSpc>
            </a:pPr>
            <a:r>
              <a:rPr lang="cs-CZ" altLang="cs-CZ" sz="1600" dirty="0"/>
              <a:t>pro průběžné vyhledávání nových článků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5B869A-92B5-47AE-AFCB-48AC1D7D00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7596188" y="6381750"/>
            <a:ext cx="10906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06C25679-A423-4320-A738-67436B610C70}" type="slidenum">
              <a:rPr lang="cs-CZ" altLang="cs-CZ" smtClean="0"/>
              <a:pPr/>
              <a:t>31</a:t>
            </a:fld>
            <a:endParaRPr lang="cs-CZ" altLang="cs-CZ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9E678C03-6375-4519-A5F8-6C21DB68D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238" y="188640"/>
            <a:ext cx="8064000" cy="1325563"/>
          </a:xfrm>
        </p:spPr>
        <p:txBody>
          <a:bodyPr/>
          <a:lstStyle/>
          <a:p>
            <a:pPr algn="ctr"/>
            <a:r>
              <a:rPr lang="cs-CZ" altLang="cs-CZ" sz="4000" b="1" dirty="0"/>
              <a:t>Vyhledáváme :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50000B8-33D8-4BFF-A548-A17D24734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268760"/>
            <a:ext cx="8064000" cy="535843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4000" dirty="0"/>
              <a:t>začněte vyhledávat přesně téma výzkumu</a:t>
            </a:r>
          </a:p>
          <a:p>
            <a:pPr>
              <a:lnSpc>
                <a:spcPct val="90000"/>
              </a:lnSpc>
            </a:pPr>
            <a:r>
              <a:rPr lang="cs-CZ" altLang="cs-CZ" sz="4000" dirty="0"/>
              <a:t>volte vhodná klíčová slova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4000" dirty="0"/>
              <a:t>uvažujte synonyma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4000" dirty="0"/>
              <a:t>konkretizujte a zobecňujte podle počtu nalezených dokumentů</a:t>
            </a:r>
          </a:p>
          <a:p>
            <a:pPr>
              <a:lnSpc>
                <a:spcPct val="90000"/>
              </a:lnSpc>
            </a:pPr>
            <a:r>
              <a:rPr lang="cs-CZ" altLang="cs-CZ" sz="4000" dirty="0"/>
              <a:t>nepodceňujte zpravodajské servery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4000" dirty="0"/>
              <a:t>mohou mít i specializované sekce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4000" dirty="0"/>
              <a:t>jsou aktuální</a:t>
            </a:r>
          </a:p>
          <a:p>
            <a:pPr>
              <a:lnSpc>
                <a:spcPct val="90000"/>
              </a:lnSpc>
            </a:pPr>
            <a:r>
              <a:rPr lang="cs-CZ" altLang="cs-CZ" sz="4000" dirty="0"/>
              <a:t>braňte se spamu – nutnost registrace do veřejného vyhledavače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sz="4300" b="1" dirty="0">
                <a:solidFill>
                  <a:srgbClr val="CF1F28"/>
                </a:solidFill>
                <a:ea typeface="+mj-ea"/>
                <a:cs typeface="+mj-cs"/>
              </a:rPr>
              <a:t>stále sledujte cíl = to, co chcete najít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D957A0F7-3AC0-4982-823D-6D0D8FE1E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Tipy a rady – když se nedaří: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2A4EFEF-ADBC-4A8E-B6E8-8E34EAC31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/>
              <a:t>Pozor na </a:t>
            </a:r>
            <a:r>
              <a:rPr lang="cs-CZ" altLang="cs-CZ" sz="1800" b="1">
                <a:solidFill>
                  <a:srgbClr val="FF3300"/>
                </a:solidFill>
              </a:rPr>
              <a:t>překlepy</a:t>
            </a:r>
            <a:r>
              <a:rPr lang="cs-CZ" altLang="cs-CZ" sz="1800"/>
              <a:t> (nejčastější příčina nulového výsledku)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Pozor na rozdíly mezi </a:t>
            </a:r>
            <a:r>
              <a:rPr lang="cs-CZ" altLang="cs-CZ" sz="1800" b="1"/>
              <a:t>britskou a americkou</a:t>
            </a:r>
            <a:r>
              <a:rPr lang="cs-CZ" altLang="cs-CZ" sz="1800"/>
              <a:t> angličtinou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Jako téma rešerše (formulace dotazu v přirozeném jazyce) zkuste navrhnout název dokumentu, který by byl ideální odpovědí na zadaný dotaz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Začněte s vyhledáváním od nejdůležitějších pojmů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Nedoporučuje se používat v dotazech obecná slova (problém, systém, otázka, využití...) a slovesa  (tzv. </a:t>
            </a:r>
            <a:r>
              <a:rPr lang="cs-CZ" altLang="cs-CZ" sz="1800">
                <a:solidFill>
                  <a:srgbClr val="FF3300"/>
                </a:solidFill>
              </a:rPr>
              <a:t>stop-slova</a:t>
            </a:r>
            <a:r>
              <a:rPr lang="cs-CZ" altLang="cs-CZ" sz="180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Je-li dostupný </a:t>
            </a:r>
            <a:r>
              <a:rPr lang="cs-CZ" altLang="cs-CZ" sz="1800" b="1">
                <a:solidFill>
                  <a:srgbClr val="FF3300"/>
                </a:solidFill>
              </a:rPr>
              <a:t>slovník vyhledávacích termínů</a:t>
            </a:r>
            <a:r>
              <a:rPr lang="cs-CZ" altLang="cs-CZ" sz="1800"/>
              <a:t> (index), je vhodné vždy před zadáním dotazu ověřit přítomnost navrhovaných slov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Pozor na víceslovné výrazy (fráze) - každý zdroj řeší jejich používání jinak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Sledujte v průběhu rešerše, jak vypadají vyhledané záznamy 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solidFill>
                  <a:srgbClr val="FF3300"/>
                </a:solidFill>
              </a:rPr>
              <a:t>Zhodnoťte vyhledávací termíny ve světle toho, co jste našli.</a:t>
            </a:r>
            <a:r>
              <a:rPr lang="cs-CZ" altLang="cs-CZ" sz="1800"/>
              <a:t> Nejsou některé termíny používány v jiném smyslu? (např. KNIHA v biologické databázi může být část žaludku krávy)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Před započetím nového dotazu je vhodné dosavadní strategii </a:t>
            </a:r>
            <a:r>
              <a:rPr lang="cs-CZ" altLang="cs-CZ" sz="1800" b="1">
                <a:solidFill>
                  <a:srgbClr val="FF3300"/>
                </a:solidFill>
              </a:rPr>
              <a:t>uložit</a:t>
            </a:r>
            <a:r>
              <a:rPr lang="cs-CZ" altLang="cs-CZ" sz="1800"/>
              <a:t> a pak začít znovu </a:t>
            </a:r>
          </a:p>
          <a:p>
            <a:pPr>
              <a:lnSpc>
                <a:spcPct val="80000"/>
              </a:lnSpc>
            </a:pPr>
            <a:r>
              <a:rPr lang="cs-CZ" altLang="cs-CZ" sz="1800" b="1">
                <a:solidFill>
                  <a:srgbClr val="FF3300"/>
                </a:solidFill>
              </a:rPr>
              <a:t>Pokud všechno selže, začněte znovu od začátku</a:t>
            </a:r>
            <a:r>
              <a:rPr lang="cs-CZ" altLang="cs-CZ" sz="1800"/>
              <a:t> 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283F02D6-0163-4017-BB67-D457D6AE9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595313"/>
          </a:xfrm>
        </p:spPr>
        <p:txBody>
          <a:bodyPr/>
          <a:lstStyle/>
          <a:p>
            <a:r>
              <a:rPr lang="cs-CZ" altLang="cs-CZ" sz="4000" dirty="0"/>
              <a:t>Co dělat, když …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08841D25-3A6A-4A3C-BB53-CE1434E58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60462"/>
            <a:ext cx="8229600" cy="453707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200" b="1" dirty="0"/>
              <a:t>záznamy nejsou relevantní: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jste si jisti, že máte ujasněn předmět rešerše?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podívejte se do záznamů, které relevantní jsou, a vyberte z nich vhodnější termíny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vyberte úplně jiné termíny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vyberte jiný zdroj (jinou databázi) </a:t>
            </a:r>
          </a:p>
          <a:p>
            <a:pPr>
              <a:lnSpc>
                <a:spcPct val="80000"/>
              </a:lnSpc>
            </a:pPr>
            <a:r>
              <a:rPr lang="cs-CZ" altLang="cs-CZ" sz="2200" b="1" dirty="0"/>
              <a:t>výsledkem je příliš mnoho záznamů: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přidejte další vyhledávací termíny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místo operátoru AND mezi termíny zadejte v dotazu operátor </a:t>
            </a:r>
            <a:r>
              <a:rPr lang="cs-CZ" altLang="cs-CZ" sz="2200" dirty="0" err="1"/>
              <a:t>proximity</a:t>
            </a:r>
            <a:r>
              <a:rPr lang="cs-CZ" altLang="cs-CZ" sz="2200" dirty="0"/>
              <a:t> nebo frázi (pevné spojení termínů vedle sebe)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limitujte vyhledávací termíny výskytem v určitém poli (název, deskriptor,...)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/>
              <a:t>omezte vyhledané záznamy v plnotextových databázích počtem slov (vytřídění krátkých nevýznamných článků)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6525C971-03E4-4EA0-82D8-537C88D88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dělat, když …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7083CC16-9068-45C9-A073-2030F6034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17705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/>
              <a:t>výsledkem je příliš málo záznamů: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vypusťte nejméně důležitý vyhledávací termín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použijte krácení (přidání dalších variant termínu)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podívejte se do vyhledaných záznamů a vyberte z nich další termíny (metoda rostoucí perly)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vyberte další zdroj (další databázi)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nabízí-li rešeršní systém dva způsoby vyhledávání (např. </a:t>
            </a:r>
            <a:r>
              <a:rPr lang="cs-CZ" altLang="cs-CZ" sz="2400" dirty="0" err="1"/>
              <a:t>simple</a:t>
            </a:r>
            <a:r>
              <a:rPr lang="cs-CZ" altLang="cs-CZ" sz="2400" dirty="0"/>
              <a:t> – </a:t>
            </a:r>
            <a:r>
              <a:rPr lang="cs-CZ" altLang="cs-CZ" sz="2400" dirty="0" err="1"/>
              <a:t>advanced</a:t>
            </a:r>
            <a:r>
              <a:rPr lang="cs-CZ" altLang="cs-CZ" sz="2400" dirty="0"/>
              <a:t>), zkuste oba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přehodnoťte požadavek – psalo se o tom vůbec? (obtížné hledání informací ke zcela novým tématům)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negativní rešerše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56EF5B08-30A7-4A5B-8385-735DF867C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365129"/>
            <a:ext cx="8064000" cy="759615"/>
          </a:xfrm>
        </p:spPr>
        <p:txBody>
          <a:bodyPr/>
          <a:lstStyle/>
          <a:p>
            <a:r>
              <a:rPr lang="cs-CZ" altLang="cs-CZ" dirty="0"/>
              <a:t>Našli jste?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FB2F396E-798A-4FB9-97FE-FAFEE7873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4745"/>
            <a:ext cx="8507413" cy="504110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3300"/>
                </a:solidFill>
              </a:rPr>
              <a:t>			</a:t>
            </a:r>
            <a:endParaRPr lang="cs-CZ" altLang="cs-CZ" sz="2400" b="1" dirty="0">
              <a:solidFill>
                <a:srgbClr val="FF33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3600" b="1" dirty="0"/>
              <a:t>uložte si</a:t>
            </a:r>
            <a:r>
              <a:rPr lang="cs-CZ" altLang="cs-CZ" sz="3600" dirty="0"/>
              <a:t>:</a:t>
            </a:r>
          </a:p>
          <a:p>
            <a:pPr lvl="1">
              <a:lnSpc>
                <a:spcPct val="80000"/>
              </a:lnSpc>
            </a:pPr>
            <a:r>
              <a:rPr lang="cs-CZ" altLang="cs-CZ" sz="3600" dirty="0"/>
              <a:t>přesnou URL adresu </a:t>
            </a:r>
          </a:p>
          <a:p>
            <a:pPr lvl="1">
              <a:lnSpc>
                <a:spcPct val="80000"/>
              </a:lnSpc>
            </a:pPr>
            <a:r>
              <a:rPr lang="cs-CZ" altLang="cs-CZ" sz="3600" dirty="0"/>
              <a:t>přesné datum a čas – web se stále mění!</a:t>
            </a:r>
          </a:p>
          <a:p>
            <a:pPr lvl="1">
              <a:lnSpc>
                <a:spcPct val="80000"/>
              </a:lnSpc>
            </a:pPr>
            <a:r>
              <a:rPr lang="cs-CZ" altLang="cs-CZ" sz="3600" dirty="0"/>
              <a:t>krátký popis nalezeného materiálu</a:t>
            </a:r>
          </a:p>
          <a:p>
            <a:pPr lvl="1">
              <a:lnSpc>
                <a:spcPct val="80000"/>
              </a:lnSpc>
            </a:pPr>
            <a:r>
              <a:rPr lang="cs-CZ" altLang="cs-CZ" sz="3600" dirty="0"/>
              <a:t>jak jste ho nalezli (klíčová slova)</a:t>
            </a:r>
          </a:p>
          <a:p>
            <a:pPr lvl="1">
              <a:lnSpc>
                <a:spcPct val="80000"/>
              </a:lnSpc>
            </a:pPr>
            <a:endParaRPr lang="cs-CZ" altLang="cs-CZ" sz="36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3600" b="1" dirty="0"/>
              <a:t>Zvažte, zda si neuložit celý materiál nebo jeho část pro „</a:t>
            </a:r>
            <a:r>
              <a:rPr lang="cs-CZ" altLang="cs-CZ" sz="3600" b="1" dirty="0" err="1"/>
              <a:t>offline</a:t>
            </a:r>
            <a:r>
              <a:rPr lang="cs-CZ" altLang="cs-CZ" sz="3600" b="1" dirty="0"/>
              <a:t>“ použití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		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			</a:t>
            </a:r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A29BB1BA-A98D-43B0-8D1C-435537BF8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dirty="0"/>
              <a:t>Kdy skončit s hledáním?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DA171FEB-2565-4B0C-B3DA-DBC854C7C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8CC1CE8-2ED3-4B08-A6C5-EB1FD3AA4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818537"/>
            <a:ext cx="3722681" cy="4005064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163B4C7-736F-42EA-9EA6-024AF4C46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827692"/>
            <a:ext cx="3722680" cy="400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5001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A29BB1BA-A98D-43B0-8D1C-435537BF8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dirty="0"/>
              <a:t>Kdy skončit s hledáním?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DA171FEB-2565-4B0C-B3DA-DBC854C7C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825624"/>
            <a:ext cx="8784976" cy="4411687"/>
          </a:xfrm>
        </p:spPr>
        <p:txBody>
          <a:bodyPr>
            <a:noAutofit/>
          </a:bodyPr>
          <a:lstStyle/>
          <a:p>
            <a:pPr lvl="1"/>
            <a:r>
              <a:rPr lang="cs-CZ" altLang="cs-CZ" sz="2400" b="1" dirty="0">
                <a:latin typeface="+mn-lt"/>
              </a:rPr>
              <a:t>relevance, pertinence</a:t>
            </a:r>
          </a:p>
          <a:p>
            <a:pPr lvl="1"/>
            <a:r>
              <a:rPr lang="cs-CZ" altLang="cs-CZ" sz="2400" b="1" dirty="0">
                <a:latin typeface="+mn-lt"/>
              </a:rPr>
              <a:t>úplnost</a:t>
            </a:r>
          </a:p>
          <a:p>
            <a:pPr lvl="1"/>
            <a:r>
              <a:rPr lang="cs-CZ" altLang="cs-CZ" sz="2400" b="1" dirty="0">
                <a:latin typeface="+mn-lt"/>
              </a:rPr>
              <a:t>přesnost</a:t>
            </a:r>
          </a:p>
          <a:p>
            <a:pPr marL="0" indent="0">
              <a:buNone/>
            </a:pPr>
            <a:endParaRPr lang="cs-CZ" altLang="cs-CZ" sz="2400" dirty="0">
              <a:latin typeface="+mn-lt"/>
            </a:endParaRPr>
          </a:p>
          <a:p>
            <a:endParaRPr lang="cs-CZ" altLang="cs-CZ" sz="2400" dirty="0">
              <a:latin typeface="+mn-lt"/>
            </a:endParaRPr>
          </a:p>
          <a:p>
            <a:endParaRPr lang="cs-CZ" altLang="cs-CZ" sz="2400" dirty="0">
              <a:latin typeface="+mn-lt"/>
            </a:endParaRPr>
          </a:p>
          <a:p>
            <a:endParaRPr lang="cs-CZ" altLang="cs-CZ" sz="2400" dirty="0">
              <a:latin typeface="+mn-lt"/>
            </a:endParaRPr>
          </a:p>
          <a:p>
            <a:endParaRPr lang="cs-CZ" altLang="cs-CZ" sz="2400" dirty="0">
              <a:latin typeface="+mn-lt"/>
            </a:endParaRPr>
          </a:p>
          <a:p>
            <a:pPr marL="0" indent="0">
              <a:buNone/>
            </a:pPr>
            <a:r>
              <a:rPr lang="cs-CZ" altLang="cs-CZ" sz="2800" b="1" dirty="0">
                <a:latin typeface="+mn-lt"/>
              </a:rPr>
              <a:t>Neplatí, že větší množství záznamů = vyšší kvalita rešerše. </a:t>
            </a:r>
          </a:p>
        </p:txBody>
      </p:sp>
      <p:pic>
        <p:nvPicPr>
          <p:cNvPr id="5122" name="Picture 2" descr="ObrÃ¡zek 3 Relevance vyhledÃ¡vÃ¡nÃ­">
            <a:extLst>
              <a:ext uri="{FF2B5EF4-FFF2-40B4-BE49-F238E27FC236}">
                <a16:creationId xmlns:a16="http://schemas.microsoft.com/office/drawing/2014/main" id="{D5348A8E-3D9D-40CA-B177-4AE59FC79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060848"/>
            <a:ext cx="3938589" cy="3214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C62117DA-5328-45AC-B95D-85031FB9C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dirty="0"/>
              <a:t>Informační prameny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06ACB2B7-21A8-4985-8B14-AE6116E600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412776"/>
            <a:ext cx="8064000" cy="4494053"/>
          </a:xfrm>
        </p:spPr>
        <p:txBody>
          <a:bodyPr>
            <a:normAutofit lnSpcReduction="10000"/>
          </a:bodyPr>
          <a:lstStyle/>
          <a:p>
            <a:r>
              <a:rPr lang="cs-CZ" altLang="cs-CZ" sz="2800" b="1" dirty="0">
                <a:latin typeface="+mn-lt"/>
              </a:rPr>
              <a:t>primární dokumenty</a:t>
            </a:r>
          </a:p>
          <a:p>
            <a:pPr lvl="1"/>
            <a:r>
              <a:rPr lang="cs-CZ" altLang="cs-CZ" sz="2800" dirty="0">
                <a:latin typeface="+mn-lt"/>
              </a:rPr>
              <a:t>vědecké a odborné publikace, vysokoškolská skripta, sborníky, seriály, publikované přednášky apod.</a:t>
            </a:r>
          </a:p>
          <a:p>
            <a:r>
              <a:rPr lang="cs-CZ" altLang="cs-CZ" sz="2800" b="1" dirty="0">
                <a:latin typeface="+mn-lt"/>
              </a:rPr>
              <a:t>sekundární dokumenty</a:t>
            </a:r>
          </a:p>
          <a:p>
            <a:pPr lvl="1"/>
            <a:r>
              <a:rPr lang="cs-CZ" altLang="cs-CZ" sz="2800" dirty="0">
                <a:latin typeface="+mn-lt"/>
              </a:rPr>
              <a:t>knihovní katalogy, bibliografie, dokumentační kartotéky, citační rejstříky apod.</a:t>
            </a:r>
          </a:p>
          <a:p>
            <a:r>
              <a:rPr lang="cs-CZ" altLang="cs-CZ" sz="2800" b="1" dirty="0">
                <a:latin typeface="+mn-lt"/>
              </a:rPr>
              <a:t>terciární dokumenty</a:t>
            </a:r>
          </a:p>
          <a:p>
            <a:pPr lvl="1"/>
            <a:r>
              <a:rPr lang="cs-CZ" altLang="cs-CZ" sz="2800" dirty="0">
                <a:latin typeface="+mn-lt"/>
              </a:rPr>
              <a:t>bibliografie bibliografií, soupisy rešerší, seznamy databází</a:t>
            </a:r>
          </a:p>
          <a:p>
            <a:endParaRPr lang="cs-CZ" altLang="cs-CZ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1C522103-FFE8-4747-83CC-5FC0F61F8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Kde najdu primární dokument?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35773D9B-5BFC-4997-BC10-3830F7EC7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/>
              <a:t>kniha, učebnice, sborník, výzkumná zpráva, …</a:t>
            </a:r>
          </a:p>
          <a:p>
            <a:pPr lvl="1"/>
            <a:r>
              <a:rPr lang="cs-CZ" altLang="cs-CZ" sz="2400"/>
              <a:t>Souborné katalogy</a:t>
            </a:r>
          </a:p>
          <a:p>
            <a:pPr lvl="1"/>
            <a:r>
              <a:rPr lang="cs-CZ" altLang="cs-CZ" sz="2400"/>
              <a:t>Vysokoškolské knihovny</a:t>
            </a:r>
          </a:p>
          <a:p>
            <a:pPr lvl="1"/>
            <a:r>
              <a:rPr lang="cs-CZ" altLang="cs-CZ" sz="2400"/>
              <a:t>Ústřední odborné knihovny</a:t>
            </a:r>
          </a:p>
          <a:p>
            <a:pPr lvl="1"/>
            <a:r>
              <a:rPr lang="cs-CZ" altLang="cs-CZ" sz="2400"/>
              <a:t>Specializované knihovny</a:t>
            </a:r>
          </a:p>
          <a:p>
            <a:pPr lvl="1"/>
            <a:r>
              <a:rPr lang="cs-CZ" altLang="cs-CZ" sz="2400"/>
              <a:t>Vědecké knihovny</a:t>
            </a:r>
          </a:p>
          <a:p>
            <a:r>
              <a:rPr lang="cs-CZ" altLang="cs-CZ" sz="2800"/>
              <a:t>časopis</a:t>
            </a:r>
          </a:p>
          <a:p>
            <a:pPr lvl="1"/>
            <a:r>
              <a:rPr lang="cs-CZ" altLang="cs-CZ" sz="2400"/>
              <a:t>Virtuální polytechnická knihovna (VPK)</a:t>
            </a:r>
          </a:p>
          <a:p>
            <a:pPr lvl="1"/>
            <a:r>
              <a:rPr lang="cs-CZ" altLang="cs-CZ" sz="2400"/>
              <a:t>SKC/Seriály - Souborný katalog České republiky (CASLIN)</a:t>
            </a: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56485BF9-13AF-4E8F-A92A-122DB75E0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dirty="0"/>
              <a:t>Význam termínu rešerše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4295248F-0126-473E-A892-07766C2B7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484784"/>
            <a:ext cx="8064000" cy="466724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>
                <a:latin typeface="+mn-lt"/>
              </a:rPr>
              <a:t>odvozuje se od francouzského „</a:t>
            </a:r>
            <a:r>
              <a:rPr lang="cs-CZ" altLang="cs-CZ" sz="2800" dirty="0" err="1">
                <a:latin typeface="+mn-lt"/>
              </a:rPr>
              <a:t>recherche</a:t>
            </a:r>
            <a:r>
              <a:rPr lang="cs-CZ" altLang="cs-CZ" sz="2800" dirty="0">
                <a:latin typeface="+mn-lt"/>
              </a:rPr>
              <a:t>“, což znamená: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+mn-lt"/>
              </a:rPr>
              <a:t>hledání, vyhledávání, pátrání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+mn-lt"/>
              </a:rPr>
              <a:t>šetření, vyšetřování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+mn-lt"/>
              </a:rPr>
              <a:t>výzkum, průzkum, bádání, rešerše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+mn-lt"/>
              </a:rPr>
              <a:t>rešerší se nazývá vyhledávání informací z dostupných zdrojů: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+mn-lt"/>
              </a:rPr>
              <a:t>proces vyhledávání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+mn-lt"/>
              </a:rPr>
              <a:t>produkt vyhledávání</a:t>
            </a:r>
          </a:p>
        </p:txBody>
      </p:sp>
    </p:spTree>
    <p:extLst>
      <p:ext uri="{BB962C8B-B14F-4D97-AF65-F5344CB8AC3E}">
        <p14:creationId xmlns:p14="http://schemas.microsoft.com/office/powerpoint/2010/main" val="6287704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0E863A92-A0A2-40CA-90EE-CD20DEC0F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Databáze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5036C714-DDAE-4887-9283-1B249E1246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268760"/>
            <a:ext cx="8064000" cy="463806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Bibliografické</a:t>
            </a:r>
            <a:r>
              <a:rPr lang="cs-CZ" altLang="cs-CZ" sz="2400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Faktografické</a:t>
            </a:r>
            <a:r>
              <a:rPr lang="cs-CZ" altLang="cs-CZ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numerické</a:t>
            </a:r>
            <a:r>
              <a:rPr lang="cs-CZ" altLang="cs-CZ" sz="2400" dirty="0"/>
              <a:t> (hlavně statistická data) 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faktové</a:t>
            </a:r>
            <a:r>
              <a:rPr lang="cs-CZ" altLang="cs-CZ" sz="2400" dirty="0"/>
              <a:t> (slovně nebo pomocí tabulek shrnují podstatná fakta z původních pramenů) 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databáze</a:t>
            </a:r>
            <a:r>
              <a:rPr lang="cs-CZ" altLang="cs-CZ" sz="2400" dirty="0"/>
              <a:t> typu průvodce (adresáře firem, katalogy výrobců, rejstříky)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Plnotextové (fulltextové)</a:t>
            </a:r>
            <a:r>
              <a:rPr lang="cs-CZ" altLang="cs-CZ" sz="2400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Katalogy, rejstříky, adresáře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 dirty="0"/>
              <a:t>specializované informace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online X </a:t>
            </a:r>
            <a:r>
              <a:rPr lang="cs-CZ" altLang="cs-CZ" sz="2400" dirty="0" err="1"/>
              <a:t>offline</a:t>
            </a:r>
            <a:r>
              <a:rPr lang="cs-CZ" altLang="cs-CZ" sz="2400" dirty="0"/>
              <a:t> přístup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D51CB86D-18B3-42E3-8142-1C3E00791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Online zdroje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557011CE-20F0-4CEA-8A6A-AF1534174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Je internet zadarmo a je internet jediným a nejlepším zdrojem informací?</a:t>
            </a:r>
          </a:p>
          <a:p>
            <a:endParaRPr lang="cs-CZ" altLang="cs-CZ" sz="2800" dirty="0"/>
          </a:p>
          <a:p>
            <a:r>
              <a:rPr lang="cs-CZ" altLang="cs-CZ" sz="2800" dirty="0"/>
              <a:t>strategie vyhledávání v prostoru internetu dělené do 3 kategorií (dle Tkačíkové)</a:t>
            </a:r>
          </a:p>
          <a:p>
            <a:pPr lvl="1"/>
            <a:r>
              <a:rPr lang="cs-CZ" altLang="cs-CZ" sz="2800" dirty="0" err="1"/>
              <a:t>browsing</a:t>
            </a:r>
            <a:r>
              <a:rPr lang="cs-CZ" altLang="cs-CZ" sz="2800" dirty="0"/>
              <a:t> (listování stránkami WWW)</a:t>
            </a:r>
          </a:p>
          <a:p>
            <a:pPr lvl="1"/>
            <a:r>
              <a:rPr lang="cs-CZ" altLang="cs-CZ" sz="2800" dirty="0" err="1"/>
              <a:t>starting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points</a:t>
            </a:r>
            <a:r>
              <a:rPr lang="cs-CZ" altLang="cs-CZ" sz="2800" dirty="0"/>
              <a:t> (startovní body)</a:t>
            </a:r>
          </a:p>
          <a:p>
            <a:pPr lvl="1"/>
            <a:r>
              <a:rPr lang="cs-CZ" altLang="cs-CZ" sz="2800" dirty="0" err="1"/>
              <a:t>search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engines</a:t>
            </a:r>
            <a:r>
              <a:rPr lang="cs-CZ" altLang="cs-CZ" sz="2800" dirty="0"/>
              <a:t> (vyhledávací nástroje)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5FDF9A57-4911-4837-8FBD-5E9A5B72C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00138"/>
          </a:xfrm>
        </p:spPr>
        <p:txBody>
          <a:bodyPr/>
          <a:lstStyle/>
          <a:p>
            <a:r>
              <a:rPr lang="cs-CZ" altLang="cs-CZ" sz="4000"/>
              <a:t>Zásady práce s elektronickými informačními zdroji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FC2533B1-A5A6-467C-9D5A-9FB236ABAF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105275"/>
          </a:xfrm>
        </p:spPr>
        <p:txBody>
          <a:bodyPr/>
          <a:lstStyle/>
          <a:p>
            <a:r>
              <a:rPr lang="cs-CZ" altLang="cs-CZ" sz="2800"/>
              <a:t>Chovat se hospodárně </a:t>
            </a:r>
          </a:p>
          <a:p>
            <a:pPr lvl="1"/>
            <a:r>
              <a:rPr lang="cs-CZ" altLang="cs-CZ" sz="2400"/>
              <a:t>nestahovat velké množství záznamů </a:t>
            </a:r>
          </a:p>
          <a:p>
            <a:pPr lvl="1"/>
            <a:r>
              <a:rPr lang="cs-CZ" altLang="cs-CZ" sz="2400"/>
              <a:t>nepobývat zbytečně dlouho v databázích</a:t>
            </a:r>
          </a:p>
          <a:p>
            <a:r>
              <a:rPr lang="cs-CZ" altLang="cs-CZ" sz="2800"/>
              <a:t>Respektovat autorský zákon</a:t>
            </a:r>
          </a:p>
          <a:p>
            <a:r>
              <a:rPr lang="cs-CZ" altLang="cs-CZ" sz="2800"/>
              <a:t>Respektovat licenční dohody </a:t>
            </a:r>
          </a:p>
          <a:p>
            <a:pPr lvl="1"/>
            <a:r>
              <a:rPr lang="cs-CZ" altLang="cs-CZ" sz="2400"/>
              <a:t>např. nedovolují poskytovat přístup k databázím ani výsledky rešerše třetím osobám </a:t>
            </a:r>
          </a:p>
          <a:p>
            <a:r>
              <a:rPr lang="cs-CZ" altLang="cs-CZ" sz="2800"/>
              <a:t>Nepoužívat databáze ke komerčním účelům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41AC897D-823E-441B-94CC-B62768D064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7596188" y="6381750"/>
            <a:ext cx="10906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cs-CZ" altLang="cs-CZ" dirty="0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FACC6982-2768-40BF-AE96-B90408A02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Internet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BA08238E-8D1D-4C06-85C8-9247BDF53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0000" y="1412776"/>
            <a:ext cx="8064000" cy="449405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600" dirty="0"/>
              <a:t>volný web </a:t>
            </a:r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nesourodé prostředí, různí autoři</a:t>
            </a:r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složité ověření informací</a:t>
            </a:r>
          </a:p>
          <a:p>
            <a:pPr>
              <a:lnSpc>
                <a:spcPct val="80000"/>
              </a:lnSpc>
            </a:pPr>
            <a:endParaRPr lang="cs-CZ" altLang="cs-CZ" sz="2600" dirty="0"/>
          </a:p>
          <a:p>
            <a:pPr>
              <a:lnSpc>
                <a:spcPct val="80000"/>
              </a:lnSpc>
            </a:pPr>
            <a:r>
              <a:rPr lang="cs-CZ" altLang="cs-CZ" sz="2600" dirty="0"/>
              <a:t>neviditelný internet </a:t>
            </a:r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není viditelný pro vyhledávací </a:t>
            </a:r>
            <a:r>
              <a:rPr lang="cs-CZ" altLang="cs-CZ" sz="2600" dirty="0" err="1"/>
              <a:t>enginy</a:t>
            </a:r>
            <a:r>
              <a:rPr lang="cs-CZ" altLang="cs-CZ" sz="2600" dirty="0"/>
              <a:t> jako Google</a:t>
            </a:r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mnohem větší než viditelný</a:t>
            </a:r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např. databázová centra</a:t>
            </a:r>
          </a:p>
          <a:p>
            <a:pPr>
              <a:lnSpc>
                <a:spcPct val="80000"/>
              </a:lnSpc>
            </a:pPr>
            <a:endParaRPr lang="cs-CZ" altLang="cs-CZ" sz="2600" dirty="0"/>
          </a:p>
          <a:p>
            <a:pPr>
              <a:lnSpc>
                <a:spcPct val="80000"/>
              </a:lnSpc>
            </a:pPr>
            <a:r>
              <a:rPr lang="cs-CZ" altLang="cs-CZ" sz="2600" dirty="0"/>
              <a:t>web2</a:t>
            </a:r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uživatel je vtahován do systému </a:t>
            </a:r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hodnoceni zdrojů, rating, </a:t>
            </a:r>
            <a:r>
              <a:rPr lang="cs-CZ" altLang="cs-CZ" sz="2600" dirty="0" err="1"/>
              <a:t>návštěvovanost</a:t>
            </a:r>
            <a:endParaRPr lang="cs-CZ" altLang="cs-CZ" sz="2600" dirty="0"/>
          </a:p>
          <a:p>
            <a:pPr lvl="1">
              <a:lnSpc>
                <a:spcPct val="80000"/>
              </a:lnSpc>
            </a:pPr>
            <a:r>
              <a:rPr lang="cs-CZ" altLang="cs-CZ" sz="2600" dirty="0"/>
              <a:t>diskuzní skupiny, blogy, Wiki systémy</a:t>
            </a:r>
          </a:p>
          <a:p>
            <a:pPr lvl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F472C434-2B27-4779-BC63-9973FCBE3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Vyhledávací nástroje internetu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A4D99DDA-CD94-40AF-A98B-E8BEC1857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Virtuální knihovny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Předmětově orientované soupisy zdrojů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Služby založené na automatizovaném sběru dat (search engines) 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hlinkClick r:id="rId3"/>
              </a:rPr>
              <a:t>International directory of search engines</a:t>
            </a: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800"/>
              <a:t>Metahledače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Vyhledávací nástroje s unifikovaným rozhraním (gateway)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Služby specializované na prohledávání určitého prostoru </a:t>
            </a:r>
            <a:r>
              <a:rPr lang="cs-CZ" altLang="cs-CZ" sz="2000"/>
              <a:t>(geografického, hledání osob, firem, osobních stránek, diskusních skupin (chaty), software aj.)</a:t>
            </a:r>
            <a:r>
              <a:rPr lang="cs-CZ" altLang="cs-CZ" sz="2800"/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F9C6B1D2-0CE4-4651-A8F7-344C5D28A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 možných zdrojů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E881E5D4-6A8E-454A-B242-3A191F11A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800"/>
              <a:t>ERIC (</a:t>
            </a:r>
            <a:r>
              <a:rPr lang="cs-CZ" altLang="cs-CZ" sz="2800">
                <a:hlinkClick r:id="rId2"/>
              </a:rPr>
              <a:t>http://www.eric.ed.gov/</a:t>
            </a:r>
            <a:r>
              <a:rPr lang="cs-CZ" altLang="cs-CZ" sz="2800"/>
              <a:t>) – Education Resource Information Center</a:t>
            </a:r>
          </a:p>
          <a:p>
            <a:r>
              <a:rPr lang="cs-CZ" altLang="cs-CZ" sz="2800">
                <a:hlinkClick r:id="rId3"/>
              </a:rPr>
              <a:t>Web of Knowledge </a:t>
            </a:r>
            <a:r>
              <a:rPr lang="cs-CZ" altLang="cs-CZ" sz="2800"/>
              <a:t>(Web of Science)</a:t>
            </a:r>
          </a:p>
          <a:p>
            <a:pPr lvl="1"/>
            <a:r>
              <a:rPr lang="cs-CZ" altLang="cs-CZ" sz="2400"/>
              <a:t>nutnost se odhlašovat!!!</a:t>
            </a:r>
          </a:p>
          <a:p>
            <a:r>
              <a:rPr lang="cs-CZ" altLang="cs-CZ" sz="2800">
                <a:hlinkClick r:id="rId4"/>
              </a:rPr>
              <a:t>http://scholar.google.com</a:t>
            </a:r>
            <a:r>
              <a:rPr lang="cs-CZ" altLang="cs-CZ" sz="2800"/>
              <a:t> </a:t>
            </a:r>
          </a:p>
          <a:p>
            <a:pPr lvl="1"/>
            <a:r>
              <a:rPr lang="cs-CZ" altLang="cs-CZ" sz="2400"/>
              <a:t>lze využít JIB SFX pro získání fulltextu</a:t>
            </a:r>
          </a:p>
          <a:p>
            <a:r>
              <a:rPr lang="cs-CZ" altLang="cs-CZ" sz="2800">
                <a:hlinkClick r:id="rId5"/>
              </a:rPr>
              <a:t>ProQuest 5000 International</a:t>
            </a:r>
            <a:endParaRPr lang="cs-CZ" altLang="cs-CZ" sz="2800"/>
          </a:p>
          <a:p>
            <a:r>
              <a:rPr lang="cs-CZ" altLang="cs-CZ" sz="2800"/>
              <a:t>EBSCOhost – </a:t>
            </a:r>
            <a:r>
              <a:rPr lang="cs-CZ" altLang="cs-CZ" sz="2800">
                <a:hlinkClick r:id="rId6"/>
              </a:rPr>
              <a:t>přístup přes www</a:t>
            </a:r>
            <a:r>
              <a:rPr lang="cs-CZ" altLang="cs-CZ" sz="2800"/>
              <a:t>, </a:t>
            </a:r>
            <a:r>
              <a:rPr lang="cs-CZ" altLang="cs-CZ" sz="2800">
                <a:hlinkClick r:id="rId7"/>
              </a:rPr>
              <a:t>návod</a:t>
            </a:r>
            <a:r>
              <a:rPr lang="cs-CZ" altLang="cs-CZ" sz="2800"/>
              <a:t> z NKP</a:t>
            </a:r>
          </a:p>
          <a:p>
            <a:pPr lvl="1"/>
            <a:r>
              <a:rPr lang="cs-CZ" altLang="cs-CZ" sz="2400"/>
              <a:t>obsahuje i ERIC</a:t>
            </a: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330F8E4D-4215-4510-BF26-90C1402F7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Science Citation Index (SCI)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915ED1EC-E04B-46E8-B6AB-1B0D2EC1B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/>
              <a:t>Dr. Eugene Garfield</a:t>
            </a:r>
            <a:r>
              <a:rPr lang="cs-CZ" altLang="cs-CZ" sz="2000"/>
              <a:t> – konec 50. let 20. století navrhuje připojovat </a:t>
            </a:r>
            <a:br>
              <a:rPr lang="cs-CZ" altLang="cs-CZ" sz="2000"/>
            </a:br>
            <a:r>
              <a:rPr lang="cs-CZ" altLang="cs-CZ" sz="2000"/>
              <a:t>k bibliografickým záznamům i citace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1958 – zakládá </a:t>
            </a:r>
            <a:r>
              <a:rPr lang="cs-CZ" altLang="cs-CZ" sz="2000" b="1"/>
              <a:t>Institute of Scientific Information</a:t>
            </a:r>
            <a:r>
              <a:rPr lang="cs-CZ" altLang="cs-CZ" sz="2000"/>
              <a:t> (ISI)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1961 – SCI zachycuje citační údaje z více než 500 časopisů, jejich počet postupně roste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karentovaný časopis (Current Contents, CC)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1973 – Social Sciences Citation Index (SSCI)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další speciální citační indexy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1997 – </a:t>
            </a:r>
            <a:r>
              <a:rPr lang="cs-CZ" altLang="cs-CZ" sz="2000" b="1"/>
              <a:t>Web of Science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2001 – </a:t>
            </a:r>
            <a:r>
              <a:rPr lang="cs-CZ" altLang="cs-CZ" sz="2000" b="1"/>
              <a:t>Web of Knowledge </a:t>
            </a:r>
            <a:br>
              <a:rPr lang="cs-CZ" altLang="cs-CZ" sz="2000" b="1"/>
            </a:br>
            <a:r>
              <a:rPr lang="cs-CZ" altLang="cs-CZ" sz="2000" b="1"/>
              <a:t>		</a:t>
            </a:r>
            <a:r>
              <a:rPr lang="cs-CZ" altLang="cs-CZ" sz="2000" b="1">
                <a:hlinkClick r:id="rId3"/>
              </a:rPr>
              <a:t>http://www.webofknowledge.com/</a:t>
            </a:r>
            <a:endParaRPr lang="cs-CZ" altLang="cs-CZ" sz="2000" b="1"/>
          </a:p>
          <a:p>
            <a:pPr lvl="1">
              <a:lnSpc>
                <a:spcPct val="80000"/>
              </a:lnSpc>
            </a:pPr>
            <a:r>
              <a:rPr lang="cs-CZ" altLang="cs-CZ" sz="1800"/>
              <a:t>poplatky za přístup (pro vědecké instituce a vysoké školy placeno z grantu MŠMT), 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stále vychází i papírově (6x ročně, referátový časopis Journal Citation Reports)</a:t>
            </a:r>
          </a:p>
        </p:txBody>
      </p:sp>
      <p:pic>
        <p:nvPicPr>
          <p:cNvPr id="162820" name="Picture 4">
            <a:extLst>
              <a:ext uri="{FF2B5EF4-FFF2-40B4-BE49-F238E27FC236}">
                <a16:creationId xmlns:a16="http://schemas.microsoft.com/office/drawing/2014/main" id="{92C12046-7EDF-4587-8868-CE82D11C2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068638"/>
            <a:ext cx="15763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E60D9167-7415-4B80-AEB6-236808D9C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cs-CZ" altLang="cs-CZ" sz="4000"/>
              <a:t>ISI Web of Knowledge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1E584615-5D21-4DAB-ABB9-F47EE919C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9743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Webové rozhraní pro přístup ke strukturovaným informacím z oblasti vědy a výzkumu s celosvětovým a multidisciplinárním zaměřením 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ISI Web of Science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Citační rejstříky: 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Science Citation Index Expanded - oblast přírodních a technických věd 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Social Sciences Citation Index - oblast společenských věd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Arts&amp;Humanities Citation Index - oblast společenských věd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Dokumenty: články z časopisů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Přes 20 mil. záznamů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Plné texty u předplacených časopisů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komunikace v angličtině, abstrakty v angličtině, primární dokumenty v různých jazycích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Aktualizace týdně (25 tis. nových záznamu, 440 tis. citačních odkazů)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Retrospektiva: od 1980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ISI Journal Citation Reports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CrossSearch – prohledávání souhrnné databáze ISI WoK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E60D9167-7415-4B80-AEB6-236808D9C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cs-CZ" altLang="cs-CZ" sz="4000" dirty="0"/>
              <a:t>Vyhledávače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1E584615-5D21-4DAB-ABB9-F47EE919C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97437"/>
          </a:xfrm>
        </p:spPr>
        <p:txBody>
          <a:bodyPr>
            <a:normAutofit/>
          </a:bodyPr>
          <a:lstStyle/>
          <a:p>
            <a:r>
              <a:rPr lang="cs-CZ" altLang="cs-CZ" sz="4400" dirty="0">
                <a:hlinkClick r:id="rId2"/>
              </a:rPr>
              <a:t>https://scholar.google.com/</a:t>
            </a:r>
            <a:endParaRPr lang="cs-CZ" altLang="cs-CZ" sz="4400" dirty="0"/>
          </a:p>
          <a:p>
            <a:r>
              <a:rPr lang="cs-CZ" sz="4400" dirty="0">
                <a:hlinkClick r:id="rId3"/>
              </a:rPr>
              <a:t>www.isiwebofknowledge.com</a:t>
            </a:r>
          </a:p>
          <a:p>
            <a:pPr>
              <a:lnSpc>
                <a:spcPct val="80000"/>
              </a:lnSpc>
            </a:pPr>
            <a:r>
              <a:rPr lang="cs-CZ" altLang="cs-CZ" sz="4400" dirty="0">
                <a:hlinkClick r:id="rId4"/>
              </a:rPr>
              <a:t>https://www.scopus.com/</a:t>
            </a:r>
            <a:endParaRPr lang="cs-CZ" altLang="cs-CZ" sz="4400" dirty="0"/>
          </a:p>
          <a:p>
            <a:pPr marL="0" indent="0">
              <a:lnSpc>
                <a:spcPct val="80000"/>
              </a:lnSpc>
              <a:buNone/>
            </a:pPr>
            <a:br>
              <a:rPr lang="cs-CZ" sz="2000" dirty="0"/>
            </a:br>
            <a:br>
              <a:rPr lang="cs-CZ" sz="2000" dirty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8150185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E60D9167-7415-4B80-AEB6-236808D9C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cs-CZ" altLang="cs-CZ" sz="4000" dirty="0"/>
              <a:t>Vyhledávače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1E584615-5D21-4DAB-ABB9-F47EE919C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97437"/>
          </a:xfrm>
        </p:spPr>
        <p:txBody>
          <a:bodyPr>
            <a:normAutofit/>
          </a:bodyPr>
          <a:lstStyle/>
          <a:p>
            <a:r>
              <a:rPr lang="cs-CZ" altLang="cs-CZ" sz="4400" dirty="0">
                <a:hlinkClick r:id="rId2"/>
              </a:rPr>
              <a:t>https://www.google.com/</a:t>
            </a:r>
          </a:p>
          <a:p>
            <a:r>
              <a:rPr lang="cs-CZ" altLang="cs-CZ" sz="4400" dirty="0">
                <a:hlinkClick r:id="rId2"/>
              </a:rPr>
              <a:t>https://scholar.google.com/</a:t>
            </a:r>
            <a:endParaRPr lang="cs-CZ" altLang="cs-CZ" sz="4400" dirty="0"/>
          </a:p>
          <a:p>
            <a:r>
              <a:rPr lang="cs-CZ" altLang="cs-CZ" sz="4400" dirty="0"/>
              <a:t>https://www.researchgate.net/</a:t>
            </a:r>
          </a:p>
          <a:p>
            <a:r>
              <a:rPr lang="cs-CZ" sz="4400" dirty="0">
                <a:hlinkClick r:id="rId3"/>
              </a:rPr>
              <a:t>www.isiwebofknowledge.com</a:t>
            </a:r>
          </a:p>
          <a:p>
            <a:pPr>
              <a:lnSpc>
                <a:spcPct val="80000"/>
              </a:lnSpc>
            </a:pPr>
            <a:r>
              <a:rPr lang="cs-CZ" altLang="cs-CZ" sz="4400" dirty="0">
                <a:hlinkClick r:id="rId4"/>
              </a:rPr>
              <a:t>https://www.scopus.com/</a:t>
            </a:r>
            <a:endParaRPr lang="cs-CZ" altLang="cs-CZ" sz="44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4400" dirty="0"/>
          </a:p>
        </p:txBody>
      </p:sp>
    </p:spTree>
    <p:extLst>
      <p:ext uri="{BB962C8B-B14F-4D97-AF65-F5344CB8AC3E}">
        <p14:creationId xmlns:p14="http://schemas.microsoft.com/office/powerpoint/2010/main" val="407178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b="1" dirty="0"/>
              <a:t>Dělení rešerše dle úplnosti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40000" y="1484784"/>
            <a:ext cx="8280472" cy="4422045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sz="3200" b="1" dirty="0">
                <a:latin typeface="+mn-lt"/>
              </a:rPr>
              <a:t>úplná</a:t>
            </a:r>
          </a:p>
          <a:p>
            <a:pPr lvl="1" eaLnBrk="1" hangingPunct="1"/>
            <a:r>
              <a:rPr lang="cs-CZ" sz="3200" dirty="0">
                <a:latin typeface="+mn-lt"/>
              </a:rPr>
              <a:t>všechny dostupné </a:t>
            </a:r>
            <a:r>
              <a:rPr lang="cs-CZ" sz="3200" dirty="0" err="1">
                <a:latin typeface="+mn-lt"/>
              </a:rPr>
              <a:t>info</a:t>
            </a:r>
            <a:r>
              <a:rPr lang="cs-CZ" sz="3200" dirty="0">
                <a:latin typeface="+mn-lt"/>
              </a:rPr>
              <a:t> a dokumenty, které odpovídá tématu rešeršního dotazu</a:t>
            </a:r>
          </a:p>
          <a:p>
            <a:pPr marL="0" indent="0" eaLnBrk="1" hangingPunct="1">
              <a:buNone/>
            </a:pPr>
            <a:r>
              <a:rPr lang="cs-CZ" sz="3200" b="1" dirty="0">
                <a:latin typeface="+mn-lt"/>
              </a:rPr>
              <a:t>výběrová</a:t>
            </a:r>
          </a:p>
          <a:p>
            <a:pPr lvl="1" eaLnBrk="1" hangingPunct="1"/>
            <a:r>
              <a:rPr lang="cs-CZ" sz="3200" dirty="0">
                <a:latin typeface="+mn-lt"/>
              </a:rPr>
              <a:t>výběr informací a dokumentů</a:t>
            </a:r>
          </a:p>
          <a:p>
            <a:pPr lvl="1" eaLnBrk="1" hangingPunct="1"/>
            <a:r>
              <a:rPr lang="cs-CZ" sz="3200" dirty="0">
                <a:latin typeface="+mn-lt"/>
              </a:rPr>
              <a:t>dle zadání uživatele</a:t>
            </a:r>
          </a:p>
          <a:p>
            <a:pPr lvl="1" eaLnBrk="1" hangingPunct="1"/>
            <a:r>
              <a:rPr lang="cs-CZ" sz="3200" dirty="0">
                <a:latin typeface="+mn-lt"/>
              </a:rPr>
              <a:t>např. rešerše orientační – první rychlá orientace v dané problematice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E60D9167-7415-4B80-AEB6-236808D9C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cs-CZ" altLang="cs-CZ" sz="4000" dirty="0"/>
              <a:t>Cvičení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1E584615-5D21-4DAB-ABB9-F47EE919C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9743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4400" dirty="0"/>
              <a:t>Klíčová slova: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/>
              <a:t>aspekty, výkonnost, zaměstnanci, práce, pracovní prostředí, motivace, firemní kultura, vzdělávání zaměstnanců, řízení lidských zdrojů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 err="1"/>
              <a:t>aspects</a:t>
            </a:r>
            <a:r>
              <a:rPr lang="cs-CZ" sz="2000" dirty="0"/>
              <a:t>, performance, </a:t>
            </a:r>
            <a:r>
              <a:rPr lang="cs-CZ" sz="2000" dirty="0" err="1"/>
              <a:t>employee</a:t>
            </a:r>
            <a:r>
              <a:rPr lang="cs-CZ" sz="2000" dirty="0"/>
              <a:t>, </a:t>
            </a:r>
            <a:r>
              <a:rPr lang="cs-CZ" sz="2000" dirty="0" err="1"/>
              <a:t>work</a:t>
            </a:r>
            <a:r>
              <a:rPr lang="cs-CZ" sz="2000" dirty="0"/>
              <a:t>, </a:t>
            </a:r>
            <a:r>
              <a:rPr lang="cs-CZ" sz="2000" dirty="0" err="1"/>
              <a:t>work</a:t>
            </a:r>
            <a:r>
              <a:rPr lang="cs-CZ" sz="2000" dirty="0"/>
              <a:t> environment, </a:t>
            </a:r>
            <a:r>
              <a:rPr lang="cs-CZ" sz="2000" dirty="0" err="1"/>
              <a:t>motivation</a:t>
            </a:r>
            <a:r>
              <a:rPr lang="cs-CZ" sz="2000" dirty="0"/>
              <a:t>, </a:t>
            </a:r>
            <a:r>
              <a:rPr lang="cs-CZ" sz="2000" dirty="0" err="1"/>
              <a:t>corporate</a:t>
            </a:r>
            <a:r>
              <a:rPr lang="cs-CZ" sz="2000" dirty="0"/>
              <a:t> </a:t>
            </a:r>
            <a:r>
              <a:rPr lang="cs-CZ" sz="2000" dirty="0" err="1"/>
              <a:t>culture</a:t>
            </a:r>
            <a:r>
              <a:rPr lang="cs-CZ" sz="2000" dirty="0"/>
              <a:t>, </a:t>
            </a:r>
            <a:r>
              <a:rPr lang="cs-CZ" sz="2000" dirty="0" err="1"/>
              <a:t>education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employee</a:t>
            </a:r>
            <a:r>
              <a:rPr lang="cs-CZ" sz="2000" dirty="0"/>
              <a:t>, </a:t>
            </a:r>
            <a:r>
              <a:rPr lang="cs-CZ" sz="2000" dirty="0" err="1"/>
              <a:t>human</a:t>
            </a:r>
            <a:r>
              <a:rPr lang="cs-CZ" sz="2000" dirty="0"/>
              <a:t> </a:t>
            </a:r>
            <a:r>
              <a:rPr lang="cs-CZ" sz="2000" dirty="0" err="1"/>
              <a:t>resources</a:t>
            </a:r>
            <a:br>
              <a:rPr lang="cs-CZ" sz="2000" dirty="0"/>
            </a:br>
            <a:br>
              <a:rPr lang="cs-CZ" sz="2000" dirty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22078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b="1" dirty="0"/>
              <a:t>Dělení rešerše dle času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sz="2800" b="1" dirty="0">
                <a:latin typeface="+mn-lt"/>
              </a:rPr>
              <a:t>jednorázová</a:t>
            </a:r>
          </a:p>
          <a:p>
            <a:pPr lvl="1" eaLnBrk="1" hangingPunct="1"/>
            <a:r>
              <a:rPr lang="cs-CZ" sz="2800" dirty="0">
                <a:latin typeface="+mn-lt"/>
              </a:rPr>
              <a:t>k určitému datu</a:t>
            </a:r>
          </a:p>
          <a:p>
            <a:pPr marL="0" indent="0" eaLnBrk="1" hangingPunct="1">
              <a:buNone/>
            </a:pPr>
            <a:r>
              <a:rPr lang="cs-CZ" sz="2800" b="1" dirty="0">
                <a:latin typeface="+mn-lt"/>
              </a:rPr>
              <a:t>doplňková</a:t>
            </a:r>
          </a:p>
          <a:p>
            <a:pPr lvl="1" eaLnBrk="1" hangingPunct="1"/>
            <a:r>
              <a:rPr lang="cs-CZ" sz="2800" dirty="0">
                <a:latin typeface="+mn-lt"/>
              </a:rPr>
              <a:t>provede se doplňující rešerše, neděje se periodicky</a:t>
            </a:r>
          </a:p>
          <a:p>
            <a:pPr marL="0" indent="0" eaLnBrk="1" hangingPunct="1">
              <a:buNone/>
            </a:pPr>
            <a:r>
              <a:rPr lang="cs-CZ" sz="2800" b="1" dirty="0">
                <a:latin typeface="+mn-lt"/>
              </a:rPr>
              <a:t>průběžná</a:t>
            </a:r>
          </a:p>
          <a:p>
            <a:pPr lvl="1" eaLnBrk="1" hangingPunct="1"/>
            <a:r>
              <a:rPr lang="cs-CZ" sz="2800" dirty="0">
                <a:latin typeface="+mn-lt"/>
              </a:rPr>
              <a:t>nepřetržité sledování</a:t>
            </a:r>
          </a:p>
          <a:p>
            <a:pPr lvl="1" eaLnBrk="1" hangingPunct="1"/>
            <a:r>
              <a:rPr lang="cs-CZ" sz="2800" dirty="0">
                <a:latin typeface="+mn-lt"/>
              </a:rPr>
              <a:t>výsledky vydávány periodicky</a:t>
            </a:r>
          </a:p>
          <a:p>
            <a:pPr lvl="1" eaLnBrk="1" hangingPunct="1"/>
            <a:r>
              <a:rPr lang="cs-CZ" sz="2800" dirty="0">
                <a:latin typeface="+mn-lt"/>
              </a:rPr>
              <a:t>např. výstřižková služba knihoven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0000" y="365129"/>
            <a:ext cx="8280472" cy="1325563"/>
          </a:xfrm>
        </p:spPr>
        <p:txBody>
          <a:bodyPr/>
          <a:lstStyle/>
          <a:p>
            <a:pPr eaLnBrk="1" hangingPunct="1"/>
            <a:r>
              <a:rPr lang="cs-CZ" sz="4000" b="1" dirty="0"/>
              <a:t>Dělení rešerší dle způsobu zpracování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sz="3600" b="1" dirty="0">
                <a:latin typeface="+mn-lt"/>
              </a:rPr>
              <a:t>ruční</a:t>
            </a:r>
          </a:p>
          <a:p>
            <a:pPr lvl="1" eaLnBrk="1" hangingPunct="1"/>
            <a:r>
              <a:rPr lang="cs-CZ" sz="3600" dirty="0">
                <a:latin typeface="+mn-lt"/>
              </a:rPr>
              <a:t>klasické rešerše bez PC</a:t>
            </a:r>
          </a:p>
          <a:p>
            <a:pPr marL="0" indent="0" eaLnBrk="1" hangingPunct="1">
              <a:buNone/>
            </a:pPr>
            <a:r>
              <a:rPr lang="cs-CZ" sz="3600" b="1" dirty="0">
                <a:latin typeface="+mn-lt"/>
              </a:rPr>
              <a:t>strojové</a:t>
            </a:r>
          </a:p>
          <a:p>
            <a:pPr lvl="1" eaLnBrk="1" hangingPunct="1"/>
            <a:r>
              <a:rPr lang="cs-CZ" sz="3600" dirty="0">
                <a:latin typeface="+mn-lt"/>
              </a:rPr>
              <a:t>prostřednictvím PC nebo automatizovaného rešeršního systému</a:t>
            </a:r>
          </a:p>
          <a:p>
            <a:pPr marL="0" indent="0" eaLnBrk="1" hangingPunct="1">
              <a:buNone/>
            </a:pPr>
            <a:r>
              <a:rPr lang="cs-CZ" sz="3600" b="1" dirty="0">
                <a:latin typeface="+mn-lt"/>
              </a:rPr>
              <a:t>kombinované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b="1" dirty="0"/>
              <a:t>Dělení rešerše dle druhů dokumentů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sz="2800" b="1" dirty="0">
                <a:latin typeface="+mn-lt"/>
              </a:rPr>
              <a:t>druhově komplexní</a:t>
            </a:r>
          </a:p>
          <a:p>
            <a:pPr lvl="1" eaLnBrk="1" hangingPunct="1"/>
            <a:r>
              <a:rPr lang="cs-CZ" sz="2800" dirty="0">
                <a:latin typeface="+mn-lt"/>
              </a:rPr>
              <a:t>zahrnuje všechny druhy dokumentů</a:t>
            </a:r>
          </a:p>
          <a:p>
            <a:pPr marL="0" indent="0" eaLnBrk="1" hangingPunct="1">
              <a:buNone/>
            </a:pPr>
            <a:r>
              <a:rPr lang="cs-CZ" sz="2800" b="1" dirty="0" err="1">
                <a:latin typeface="+mn-lt"/>
              </a:rPr>
              <a:t>jednodruhová</a:t>
            </a:r>
            <a:endParaRPr lang="cs-CZ" sz="2800" b="1" dirty="0">
              <a:latin typeface="+mn-lt"/>
            </a:endParaRPr>
          </a:p>
          <a:p>
            <a:pPr lvl="1" eaLnBrk="1" hangingPunct="1"/>
            <a:r>
              <a:rPr lang="cs-CZ" sz="2800" dirty="0">
                <a:latin typeface="+mn-lt"/>
              </a:rPr>
              <a:t>pouze jeden druh dokumentu</a:t>
            </a:r>
          </a:p>
          <a:p>
            <a:pPr lvl="1" eaLnBrk="1" hangingPunct="1"/>
            <a:r>
              <a:rPr lang="cs-CZ" sz="2800" dirty="0">
                <a:latin typeface="+mn-lt"/>
              </a:rPr>
              <a:t>např. pouze články</a:t>
            </a:r>
          </a:p>
          <a:p>
            <a:pPr marL="0" indent="0" eaLnBrk="1" hangingPunct="1">
              <a:buNone/>
            </a:pPr>
            <a:r>
              <a:rPr lang="cs-CZ" sz="2800" b="1" dirty="0" err="1">
                <a:latin typeface="+mn-lt"/>
              </a:rPr>
              <a:t>vícedruhová</a:t>
            </a:r>
            <a:endParaRPr lang="cs-CZ" sz="2800" b="1" dirty="0">
              <a:latin typeface="+mn-lt"/>
            </a:endParaRPr>
          </a:p>
          <a:p>
            <a:pPr lvl="1" eaLnBrk="1" hangingPunct="1"/>
            <a:r>
              <a:rPr lang="cs-CZ" sz="2800" dirty="0">
                <a:latin typeface="+mn-lt"/>
              </a:rPr>
              <a:t>dva nebo více druhů dokumentů</a:t>
            </a:r>
          </a:p>
          <a:p>
            <a:pPr lvl="1" eaLnBrk="1" hangingPunct="1"/>
            <a:r>
              <a:rPr lang="cs-CZ" sz="2800" dirty="0">
                <a:latin typeface="+mn-lt"/>
              </a:rPr>
              <a:t>např. články a normy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Příprava 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494053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latin typeface="+mn-lt"/>
              </a:rPr>
              <a:t>co</a:t>
            </a:r>
            <a:r>
              <a:rPr lang="cs-CZ" sz="2800" dirty="0">
                <a:latin typeface="+mn-lt"/>
              </a:rPr>
              <a:t> hledat</a:t>
            </a:r>
          </a:p>
          <a:p>
            <a:pPr lvl="1"/>
            <a:r>
              <a:rPr lang="cs-CZ" sz="2800" dirty="0">
                <a:latin typeface="+mn-lt"/>
              </a:rPr>
              <a:t>správná definice tématu = pochopení</a:t>
            </a:r>
          </a:p>
          <a:p>
            <a:pPr lvl="1"/>
            <a:r>
              <a:rPr lang="cs-CZ" sz="2800" dirty="0">
                <a:latin typeface="+mn-lt"/>
              </a:rPr>
              <a:t>klíčová slova, předmětová hesla,…</a:t>
            </a:r>
          </a:p>
          <a:p>
            <a:pPr lvl="1"/>
            <a:r>
              <a:rPr lang="cs-CZ" sz="2800" dirty="0">
                <a:latin typeface="+mn-lt"/>
              </a:rPr>
              <a:t>synonyma</a:t>
            </a:r>
          </a:p>
          <a:p>
            <a:r>
              <a:rPr lang="cs-CZ" sz="2800" b="1" dirty="0">
                <a:latin typeface="+mn-lt"/>
              </a:rPr>
              <a:t>kde</a:t>
            </a:r>
            <a:r>
              <a:rPr lang="cs-CZ" sz="2800" dirty="0">
                <a:latin typeface="+mn-lt"/>
              </a:rPr>
              <a:t> hledat</a:t>
            </a:r>
          </a:p>
          <a:p>
            <a:pPr lvl="1"/>
            <a:r>
              <a:rPr lang="cs-CZ" sz="2800" dirty="0">
                <a:latin typeface="+mn-lt"/>
              </a:rPr>
              <a:t>jaké zdroje, dle tématu</a:t>
            </a:r>
          </a:p>
          <a:p>
            <a:r>
              <a:rPr lang="cs-CZ" sz="2800" b="1" dirty="0">
                <a:latin typeface="+mn-lt"/>
              </a:rPr>
              <a:t>jak</a:t>
            </a:r>
            <a:r>
              <a:rPr lang="cs-CZ" sz="2800" dirty="0">
                <a:latin typeface="+mn-lt"/>
              </a:rPr>
              <a:t> hledat</a:t>
            </a:r>
          </a:p>
          <a:p>
            <a:pPr lvl="1"/>
            <a:r>
              <a:rPr lang="cs-CZ" sz="2800" dirty="0">
                <a:latin typeface="+mn-lt"/>
              </a:rPr>
              <a:t>vyhledávací strategie</a:t>
            </a:r>
          </a:p>
          <a:p>
            <a:pPr lvl="1"/>
            <a:r>
              <a:rPr lang="cs-CZ" sz="2800" dirty="0">
                <a:latin typeface="+mn-lt"/>
              </a:rPr>
              <a:t>vytvoření dotazů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958679"/>
      </p:ext>
    </p:extLst>
  </p:cSld>
  <p:clrMapOvr>
    <a:masterClrMapping/>
  </p:clrMapOvr>
</p:sld>
</file>

<file path=ppt/theme/theme1.xml><?xml version="1.0" encoding="utf-8"?>
<a:theme xmlns:a="http://schemas.openxmlformats.org/drawingml/2006/main" name="MVŠO_sablona_ prezentace_4-3-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8240</TotalTime>
  <Words>3836</Words>
  <Application>Microsoft Office PowerPoint</Application>
  <PresentationFormat>Předvádění na obrazovce (4:3)</PresentationFormat>
  <Paragraphs>592</Paragraphs>
  <Slides>50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6" baseType="lpstr">
      <vt:lpstr>Arial</vt:lpstr>
      <vt:lpstr>Arial Black</vt:lpstr>
      <vt:lpstr>Calibri</vt:lpstr>
      <vt:lpstr>Calibri Light</vt:lpstr>
      <vt:lpstr>Wingdings</vt:lpstr>
      <vt:lpstr>MVŠO_sablona_ prezentace_4-3-CZ</vt:lpstr>
      <vt:lpstr>    Rešeršní činnost  Martin Fink martin.fink@mvso.cz  </vt:lpstr>
      <vt:lpstr>Proč rešerše?</vt:lpstr>
      <vt:lpstr>Specifika oborů</vt:lpstr>
      <vt:lpstr>Význam termínu rešerše</vt:lpstr>
      <vt:lpstr>Dělení rešerše dle úplnosti</vt:lpstr>
      <vt:lpstr>Dělení rešerše dle času</vt:lpstr>
      <vt:lpstr>Dělení rešerší dle způsobu zpracování</vt:lpstr>
      <vt:lpstr>Dělení rešerše dle druhů dokumentů</vt:lpstr>
      <vt:lpstr>Příprava vyhledávání</vt:lpstr>
      <vt:lpstr>Metodika rešeršní činnosti</vt:lpstr>
      <vt:lpstr>Formulace rešeršního požadavku</vt:lpstr>
      <vt:lpstr>Jak mohu hledat (rešeršní strategie)</vt:lpstr>
      <vt:lpstr>Volba rešeršní strategie 1</vt:lpstr>
      <vt:lpstr>Volba rešeršní strategie 2</vt:lpstr>
      <vt:lpstr>Volba rešeršní strategie 3</vt:lpstr>
      <vt:lpstr>Volba rešeršní strategie 4</vt:lpstr>
      <vt:lpstr>Informační průzkum - vyhledávání </vt:lpstr>
      <vt:lpstr>Vyhledávací postup:</vt:lpstr>
      <vt:lpstr>Zpracování výsledků</vt:lpstr>
      <vt:lpstr>Zpracování výsledků</vt:lpstr>
      <vt:lpstr>Zpracování výsledků</vt:lpstr>
      <vt:lpstr>Zpracování výsledků</vt:lpstr>
      <vt:lpstr>Booleovské vyhledávání</vt:lpstr>
      <vt:lpstr>Další operátory</vt:lpstr>
      <vt:lpstr>Klíčová slova</vt:lpstr>
      <vt:lpstr>Použité jazyky v procesu vyhledávání</vt:lpstr>
      <vt:lpstr>Negativní rešerše</vt:lpstr>
      <vt:lpstr>Kde hledat informace      o knihách, článcích, výzkumech, …</vt:lpstr>
      <vt:lpstr>Kde budu hledat?</vt:lpstr>
      <vt:lpstr>Vhodné startovací body</vt:lpstr>
      <vt:lpstr>Vyhledáváme :</vt:lpstr>
      <vt:lpstr>Tipy a rady – když se nedaří:</vt:lpstr>
      <vt:lpstr>Co dělat, když …</vt:lpstr>
      <vt:lpstr>Co dělat, když …</vt:lpstr>
      <vt:lpstr>Našli jste?</vt:lpstr>
      <vt:lpstr>Kdy skončit s hledáním?</vt:lpstr>
      <vt:lpstr>Kdy skončit s hledáním?</vt:lpstr>
      <vt:lpstr>Informační prameny</vt:lpstr>
      <vt:lpstr>Kde najdu primární dokument?</vt:lpstr>
      <vt:lpstr>Databáze</vt:lpstr>
      <vt:lpstr>Online zdroje</vt:lpstr>
      <vt:lpstr>Zásady práce s elektronickými informačními zdroji</vt:lpstr>
      <vt:lpstr>Internet</vt:lpstr>
      <vt:lpstr>Vyhledávací nástroje internetu</vt:lpstr>
      <vt:lpstr>Příklady možných zdrojů</vt:lpstr>
      <vt:lpstr>Science Citation Index (SCI)</vt:lpstr>
      <vt:lpstr>ISI Web of Knowledge</vt:lpstr>
      <vt:lpstr>Vyhledávače</vt:lpstr>
      <vt:lpstr>Vyhledávače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Martin.Fink@mvso.cz</dc:creator>
  <cp:lastModifiedBy>Fink Martin</cp:lastModifiedBy>
  <cp:revision>269</cp:revision>
  <cp:lastPrinted>2020-11-16T11:05:05Z</cp:lastPrinted>
  <dcterms:created xsi:type="dcterms:W3CDTF">2008-06-02T21:04:14Z</dcterms:created>
  <dcterms:modified xsi:type="dcterms:W3CDTF">2021-12-07T12:53:35Z</dcterms:modified>
</cp:coreProperties>
</file>