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2"/>
  </p:notesMasterIdLst>
  <p:sldIdLst>
    <p:sldId id="278" r:id="rId2"/>
    <p:sldId id="294" r:id="rId3"/>
    <p:sldId id="260" r:id="rId4"/>
    <p:sldId id="291" r:id="rId5"/>
    <p:sldId id="293" r:id="rId6"/>
    <p:sldId id="280" r:id="rId7"/>
    <p:sldId id="281" r:id="rId8"/>
    <p:sldId id="286" r:id="rId9"/>
    <p:sldId id="282" r:id="rId10"/>
    <p:sldId id="292" r:id="rId11"/>
    <p:sldId id="284" r:id="rId12"/>
    <p:sldId id="283" r:id="rId13"/>
    <p:sldId id="285" r:id="rId14"/>
    <p:sldId id="287" r:id="rId15"/>
    <p:sldId id="288" r:id="rId16"/>
    <p:sldId id="289" r:id="rId17"/>
    <p:sldId id="290" r:id="rId18"/>
    <p:sldId id="257" r:id="rId19"/>
    <p:sldId id="295" r:id="rId20"/>
    <p:sldId id="259" r:id="rId21"/>
    <p:sldId id="261" r:id="rId22"/>
    <p:sldId id="264" r:id="rId23"/>
    <p:sldId id="265" r:id="rId24"/>
    <p:sldId id="266" r:id="rId25"/>
    <p:sldId id="267" r:id="rId26"/>
    <p:sldId id="268" r:id="rId27"/>
    <p:sldId id="296" r:id="rId28"/>
    <p:sldId id="271" r:id="rId29"/>
    <p:sldId id="272" r:id="rId30"/>
    <p:sldId id="27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09E89-E32A-4238-B8FF-A72270B65D07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7C013-CF1B-4C96-BA05-5B2A5F0D8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62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B8F3D-61EF-41B8-9C1B-E0FA3D4656F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8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4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7A21F-17FD-4525-A6A9-4E414F8E7531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Metodologie, výzkum, interpretace_Ivanová, Ludvíková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6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 noChangeAspect="1"/>
          </p:cNvSpPr>
          <p:nvPr/>
        </p:nvSpPr>
        <p:spPr>
          <a:xfrm>
            <a:off x="935515" y="1610050"/>
            <a:ext cx="10013839" cy="4298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4400" b="1" dirty="0">
              <a:solidFill>
                <a:srgbClr val="E41A2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4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Obsahová analýza, redukovaný text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4000" b="1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4000" b="1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Martin Fink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martin.fink@mvso</a:t>
            </a:r>
            <a:endParaRPr lang="pt-BR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4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3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211"/>
    </mc:Choice>
    <mc:Fallback xmlns="">
      <p:transition spd="slow" advTm="2721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EF514D5-3350-4A05-81EC-6A1ECF2B5285}"/>
              </a:ext>
            </a:extLst>
          </p:cNvPr>
          <p:cNvSpPr txBox="1">
            <a:spLocks noChangeAspect="1"/>
          </p:cNvSpPr>
          <p:nvPr/>
        </p:nvSpPr>
        <p:spPr>
          <a:xfrm>
            <a:off x="1132043" y="1392621"/>
            <a:ext cx="9582849" cy="5193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3200" dirty="0"/>
              <a:t>jasně zvolené kontextové jednotky: </a:t>
            </a:r>
          </a:p>
          <a:p>
            <a:pPr lvl="0"/>
            <a:r>
              <a:rPr lang="cs-CZ" sz="3200" dirty="0"/>
              <a:t>1. soubor textů pro analýzu 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2. v nich vyhledávané a zaznamenávané obsahové jednotky pro analýzu 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v nich sledované jednotky - kategorie/koncepty Definování všech zvolených jednotek = podpořit teorií a operacionalizací;</a:t>
            </a:r>
          </a:p>
          <a:p>
            <a:pPr lvl="0"/>
            <a:r>
              <a:rPr lang="cs-CZ" sz="3200" dirty="0"/>
              <a:t>návrh kódování jednotek.</a:t>
            </a:r>
          </a:p>
          <a:p>
            <a:pPr lvl="0"/>
            <a:endParaRPr lang="cs-CZ" sz="2400" dirty="0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CA21821E-CCBD-42E8-AAC7-EA0909833A37}"/>
              </a:ext>
            </a:extLst>
          </p:cNvPr>
          <p:cNvSpPr/>
          <p:nvPr/>
        </p:nvSpPr>
        <p:spPr>
          <a:xfrm>
            <a:off x="2727569" y="2340236"/>
            <a:ext cx="304800" cy="39076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2512A8EE-7E07-436D-87CA-E007FD428549}"/>
              </a:ext>
            </a:extLst>
          </p:cNvPr>
          <p:cNvSpPr/>
          <p:nvPr/>
        </p:nvSpPr>
        <p:spPr>
          <a:xfrm>
            <a:off x="2727569" y="3848988"/>
            <a:ext cx="304800" cy="39076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BB55EB8-D59B-4C41-A935-E9CDC15EF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Identifikované jednotky v OA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919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A655468-41FF-4D42-BB43-6810D0C0B490}"/>
              </a:ext>
            </a:extLst>
          </p:cNvPr>
          <p:cNvSpPr txBox="1">
            <a:spLocks noChangeAspect="1"/>
          </p:cNvSpPr>
          <p:nvPr/>
        </p:nvSpPr>
        <p:spPr>
          <a:xfrm>
            <a:off x="1132043" y="1392621"/>
            <a:ext cx="9582849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dirty="0"/>
              <a:t>Kategorie, koncepty = identifikace pojmů, odhalení témat/významů/vztahů, pojmy mají podobu klíčových slov/víceslovných vyjádření</a:t>
            </a:r>
          </a:p>
          <a:p>
            <a:pPr lvl="0"/>
            <a:r>
              <a:rPr lang="cs-CZ" dirty="0"/>
              <a:t>A) Kvantitativní analýza - jednotky jednoznačně měřitelné (slova, věty, články, formy, zdroje, autoři, adresáti, témata, data…). </a:t>
            </a:r>
          </a:p>
          <a:p>
            <a:pPr lvl="0"/>
            <a:r>
              <a:rPr lang="cs-CZ" dirty="0"/>
              <a:t>B) Kvalitativní analýza – jednotky informačního charakteru (témata, definice, teorie, projevy emocí, neverbální projevy…). </a:t>
            </a:r>
          </a:p>
          <a:p>
            <a:r>
              <a:rPr lang="cs-CZ" b="1" dirty="0"/>
              <a:t>„Nejprve kvalitativně stanovíme sledované obsahové jednotky/kategorie, které pak sledujeme kvantitativně nebo kvalitativně“.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9A5C5D-671B-4CEA-9328-AF09F4F9D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Identifikované jednotky v OA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956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F6F024A-A6BB-4494-9D53-0A1384A0C9C2}"/>
              </a:ext>
            </a:extLst>
          </p:cNvPr>
          <p:cNvSpPr txBox="1">
            <a:spLocks noChangeAspect="1"/>
          </p:cNvSpPr>
          <p:nvPr/>
        </p:nvSpPr>
        <p:spPr>
          <a:xfrm>
            <a:off x="609600" y="1759943"/>
            <a:ext cx="10972800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Název: </a:t>
            </a: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Místo zveřejnění</a:t>
            </a: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Popis: Periodikum, ve kterém byla odborná stať publikovaná nebo jiné místo zveřejnění odborné stati, kapitola monografie, sborník. Hodnoty: Číselně – nominální hodnota (1, 2, 3…).</a:t>
            </a: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Název: </a:t>
            </a: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Rok vydání</a:t>
            </a: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Popis: Rok, kdy byla odborná stať publikovaná. Uvedeno v citaci stati. Hodnoty: Číselně – metrická hodnota (1953, 1954…). </a:t>
            </a: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Pozn. Kategorie není samostatně zaznamenávána v kódovací knize, proměnná bude identifikovaná z označení jednotky. </a:t>
            </a: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Název: </a:t>
            </a: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</a:t>
            </a: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Popis: Jméno/jména autora/autorů odborné stati. Je uvedeno v bibliografické citaci stati. Hodnoty: Slovně – příjmení</a:t>
            </a:r>
            <a: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2A3376-E669-4519-9DAF-47C0E252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184" y="555992"/>
            <a:ext cx="10972800" cy="960193"/>
          </a:xfrm>
        </p:spPr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Operacionalizace vyhledávaných kategorií pro kvantitativní analýzu 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989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3">
            <a:extLst>
              <a:ext uri="{FF2B5EF4-FFF2-40B4-BE49-F238E27FC236}">
                <a16:creationId xmlns:a16="http://schemas.microsoft.com/office/drawing/2014/main" id="{F238886B-C3FD-44BA-B359-AEF151D41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375" y="2144608"/>
            <a:ext cx="5683553" cy="40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05EEB67-2372-4FA0-908F-8F684DAE6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640" y="1810640"/>
            <a:ext cx="3384154" cy="434270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CF186D9-66CE-4430-88F2-B27F4BD2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38139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Vyhodnocení popisné kategorie rok vydaní – kvantitativní 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544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D263F6E-E8D3-4A8D-8AC6-4B21CC97B2BA}"/>
              </a:ext>
            </a:extLst>
          </p:cNvPr>
          <p:cNvSpPr txBox="1">
            <a:spLocks noChangeAspect="1"/>
          </p:cNvSpPr>
          <p:nvPr/>
        </p:nvSpPr>
        <p:spPr>
          <a:xfrm>
            <a:off x="913213" y="2119451"/>
            <a:ext cx="10972800" cy="3937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Kategorie – vědní disciplína ETIKA</a:t>
            </a:r>
          </a:p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Definice: Etika je praktická filozofie zabývající se … </a:t>
            </a:r>
          </a:p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Hlavní princip etického jednání je svoboda směřující ke konání dobra (nikoli svoboda ve smyslu osvobození se od něčeho) v rámci vytvořeného morálního řádu společnosti.</a:t>
            </a:r>
          </a:p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Klíčové pojmy: mravní hodnoty, mravní jednání. </a:t>
            </a:r>
          </a:p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Významový pojem: svobodné konání dobra</a:t>
            </a:r>
            <a: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FB6FB6-8EE8-41DE-A3C3-1D3A3B9DC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447" y="618515"/>
            <a:ext cx="10972800" cy="1143000"/>
          </a:xfrm>
        </p:spPr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Operacionalizace vyhledávané kategorie pro kvalitativní analýzu 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762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1B6BE33-98A8-4DFC-92A0-B48F46DEA45D}"/>
              </a:ext>
            </a:extLst>
          </p:cNvPr>
          <p:cNvSpPr txBox="1">
            <a:spLocks noChangeAspect="1"/>
          </p:cNvSpPr>
          <p:nvPr/>
        </p:nvSpPr>
        <p:spPr>
          <a:xfrm>
            <a:off x="609600" y="1838098"/>
            <a:ext cx="11355754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Zastoupení vědních disciplín v definicích CSR (kvalifikace dle kvalitativní analýzy):</a:t>
            </a:r>
          </a:p>
          <a:p>
            <a:pPr lvl="1"/>
            <a:r>
              <a:rPr lang="cs-CZ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Etika ……. 37%</a:t>
            </a:r>
          </a:p>
          <a:p>
            <a:pPr lvl="1"/>
            <a:r>
              <a:rPr lang="cs-CZ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 ……. 32%</a:t>
            </a:r>
          </a:p>
          <a:p>
            <a:pPr lvl="1"/>
            <a:r>
              <a:rPr lang="cs-CZ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Ekonomika ……. 23%</a:t>
            </a:r>
          </a:p>
          <a:p>
            <a:pPr lvl="1"/>
            <a:r>
              <a:rPr lang="cs-CZ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Politika ……. 06%</a:t>
            </a:r>
          </a:p>
          <a:p>
            <a:pPr lvl="1"/>
            <a:r>
              <a:rPr lang="cs-CZ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Andragogika ……. 00%</a:t>
            </a:r>
          </a:p>
          <a:p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Aktuální arbitrární definice pojmu CSR vytvořená z nejčastěji obsažených tvrzení – významových sekvencí v definicích CSR:</a:t>
            </a:r>
          </a:p>
          <a:p>
            <a:r>
              <a:rPr lang="cs-CZ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CSR znamená vytvoření takové strategie firmy, která úspěšně integruje aktivity spojené s hlavní hospodářskou činností firmy s dalšími dobrovolnými činnostmi nad tento rámec. V rámci zákonných podmínek zajišťuje trvalý obchodní úspěch a tím vytváří komfortní podmínky pro uspokojování potřeb zúčastněných stran. Nad rámec zákonných povinností reaguje na výzvy společnosti, zapojuje se do veřejného života a současně i citlivě reaguje dobrovolnými aktivitami na problémy místní komunity i celé společnosti.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9E8D67-FBA1-41E1-AF96-89ACCD016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4" y="860792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Vyhodnocení obsahové kategorie Definice CSR, kvantitativní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075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8A62209F-5861-4150-9E91-CAF4E6440803}"/>
              </a:ext>
            </a:extLst>
          </p:cNvPr>
          <p:cNvSpPr txBox="1">
            <a:spLocks noChangeAspect="1"/>
          </p:cNvSpPr>
          <p:nvPr/>
        </p:nvSpPr>
        <p:spPr>
          <a:xfrm>
            <a:off x="1132043" y="1392621"/>
            <a:ext cx="9324942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C75A658-58E5-48D8-9132-8A44EB337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046" y="1260946"/>
            <a:ext cx="6876334" cy="488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ED8F49C-6897-4435-9BE5-C809350EC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294" y="70951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Závěr – CSR v pojetí etiky (trs)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411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BC4BA69A-BA2E-4DE0-BA8D-DDA94E4252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452257"/>
              </p:ext>
            </p:extLst>
          </p:nvPr>
        </p:nvGraphicFramePr>
        <p:xfrm>
          <a:off x="991069" y="702537"/>
          <a:ext cx="8696230" cy="545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r:id="rId3" imgW="16764039" imgH="11277626" progId="Excel.Sheet.8">
                  <p:embed/>
                </p:oleObj>
              </mc:Choice>
              <mc:Fallback>
                <p:oleObj name="Worksheet" r:id="rId3" imgW="16764039" imgH="11277626" progId="Excel.Sheet.8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ECCA6034-BF79-4689-BA01-29245F99A3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1069" y="702537"/>
                        <a:ext cx="8696230" cy="5452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3310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7CB2D45-D9E6-4E8C-99F5-80AF85ADC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Redukovaný text?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3D80F78-52B0-4C04-A3B1-9627C04D53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Text, který vznikne na základě obsahové analýzy dokumentu z plného textu dokumentu sémantickou redukcí informací obsažených v dokumentu, tj. výběrem z hlediska obsahu podstatných informací.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Na sémantickou redukci zpravidla navazuje komprimace vybraných informací a jejich vyjádření v přirozeném nebo umělém jazyce formou vět, klíčový slov nebo znaků.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7CB2D45-D9E6-4E8C-99F5-80AF85ADC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99684"/>
            <a:ext cx="10972800" cy="1143000"/>
          </a:xfrm>
        </p:spPr>
        <p:txBody>
          <a:bodyPr/>
          <a:lstStyle/>
          <a:p>
            <a:r>
              <a:rPr lang="cs-CZ" altLang="cs-CZ" dirty="0"/>
              <a:t>Redukovaný text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3D80F78-52B0-4C04-A3B1-9627C04D53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4000" dirty="0"/>
              <a:t>vždy podstatně kratší než plný text a naplňuje funkci: </a:t>
            </a:r>
          </a:p>
          <a:p>
            <a:pPr>
              <a:lnSpc>
                <a:spcPct val="90000"/>
              </a:lnSpc>
            </a:pPr>
            <a:r>
              <a:rPr lang="cs-CZ" altLang="cs-CZ" sz="4000" b="1" dirty="0"/>
              <a:t>signální </a:t>
            </a:r>
            <a:r>
              <a:rPr lang="cs-CZ" altLang="cs-CZ" sz="4000" dirty="0"/>
              <a:t>(upozornění na nový dokument), </a:t>
            </a:r>
          </a:p>
          <a:p>
            <a:pPr>
              <a:lnSpc>
                <a:spcPct val="90000"/>
              </a:lnSpc>
            </a:pPr>
            <a:r>
              <a:rPr lang="cs-CZ" altLang="cs-CZ" sz="4000" b="1" dirty="0"/>
              <a:t>substituční</a:t>
            </a:r>
            <a:r>
              <a:rPr lang="cs-CZ" altLang="cs-CZ" sz="4000" dirty="0"/>
              <a:t> (náhrada plného textu dokumentu)</a:t>
            </a:r>
          </a:p>
          <a:p>
            <a:pPr>
              <a:lnSpc>
                <a:spcPct val="90000"/>
              </a:lnSpc>
            </a:pPr>
            <a:r>
              <a:rPr lang="cs-CZ" altLang="cs-CZ" sz="4000" dirty="0"/>
              <a:t>nebo</a:t>
            </a:r>
            <a:r>
              <a:rPr lang="cs-CZ" altLang="cs-CZ" sz="4000" b="1" dirty="0"/>
              <a:t> selekční </a:t>
            </a:r>
            <a:r>
              <a:rPr lang="cs-CZ" altLang="cs-CZ" sz="4000" dirty="0"/>
              <a:t>(umožnění výběru dokumentů).</a:t>
            </a:r>
          </a:p>
        </p:txBody>
      </p:sp>
    </p:spTree>
    <p:extLst>
      <p:ext uri="{BB962C8B-B14F-4D97-AF65-F5344CB8AC3E}">
        <p14:creationId xmlns:p14="http://schemas.microsoft.com/office/powerpoint/2010/main" val="104731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D474C0F-B3C1-47DE-A64E-48F339CEB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Obsahová analýza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5CCB81-5E3C-43D0-9546-A0EBC72258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Analýza obsahu dokumentu zahrnující metody a pravidla pro stanovení tematiky dokumentu, příp. časového a prostorového hlediska, čtenářského určení a formy dokumentu. </a:t>
            </a:r>
          </a:p>
          <a:p>
            <a:r>
              <a:rPr lang="cs-CZ" altLang="cs-CZ" dirty="0"/>
              <a:t>Slovní vyjádření obsahu dokumentu v přirozeném jazyce je transformováno do věcných selekčních údajů v procesu věcného pořádání nebo do vět v procesu sémantické redukce textu dokumentu.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C0427FD-DCF9-4B0B-807A-C879BAD26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Hlavní typy redukovaného textu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AACE1F2-FE3D-45F5-8D26-EC233D2669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anotace </a:t>
            </a:r>
          </a:p>
          <a:p>
            <a:r>
              <a:rPr lang="cs-CZ" altLang="cs-CZ" sz="4000" b="1" dirty="0"/>
              <a:t>extrakt </a:t>
            </a:r>
          </a:p>
          <a:p>
            <a:r>
              <a:rPr lang="cs-CZ" altLang="cs-CZ" sz="4000" b="1" dirty="0"/>
              <a:t>resumé  </a:t>
            </a:r>
          </a:p>
          <a:p>
            <a:r>
              <a:rPr lang="cs-CZ" altLang="cs-CZ" sz="4000" b="1" dirty="0"/>
              <a:t>synopse</a:t>
            </a:r>
            <a:endParaRPr lang="cs-CZ" altLang="cs-CZ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B7109CB-EBB7-4FBE-8772-4E68287C5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Anotace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8076A15-C814-470C-B9FD-C60CA17E30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Redukovaný text stručně charakterizující obsah dokumentu a popř. informující o autorovi, zaměření, vědecké nebo umělecké hodnotě dokumentu.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Anotace může mít vysvětlující nebo doporučující charakter a obsahovat informace převzaté z jiných dokumentů.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Funkce anotace je především </a:t>
            </a:r>
            <a:r>
              <a:rPr lang="cs-CZ" altLang="cs-CZ" b="1" dirty="0"/>
              <a:t>signální</a:t>
            </a:r>
            <a:r>
              <a:rPr lang="cs-CZ" altLang="cs-CZ" dirty="0"/>
              <a:t> (upozorňuje na existenci anotovaného dokumentu).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9D67EBC-282D-41C4-A3D5-4B5DCBB7E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Druhy anotací 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BE0521F-ED6E-404B-AF5B-B2471EBEDF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0346" y="1121569"/>
            <a:ext cx="7769225" cy="461486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analytické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autorské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bibliografické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doporučující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informativní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nakladatelské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redakční 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skupinové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textologické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78C01C1-9A9F-4A70-A3BC-F1F545657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Analytická anotace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C5852B0-B9E0-4E93-8AF7-C399A64976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Anotace</a:t>
            </a:r>
            <a:r>
              <a:rPr lang="cs-CZ" altLang="cs-CZ"/>
              <a:t> jednotlivých samostatných částí dokumentu (např. statí ve sborníku).</a:t>
            </a:r>
            <a:endParaRPr lang="cs-CZ" altLang="cs-CZ" b="1"/>
          </a:p>
          <a:p>
            <a:r>
              <a:rPr lang="cs-CZ" altLang="cs-CZ" b="1"/>
              <a:t>Anotace</a:t>
            </a:r>
            <a:r>
              <a:rPr lang="cs-CZ" altLang="cs-CZ"/>
              <a:t> s pevnou strukturou věcných hledisek, podle nichž je uspořádán její obsah.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D2A4D87-3893-4336-B596-FF510C276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Bibliografická anotace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52C54D7-145D-424A-8982-C6AF22276B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Anotace</a:t>
            </a:r>
            <a:r>
              <a:rPr lang="cs-CZ" altLang="cs-CZ"/>
              <a:t> u dokumentu uvedeného v bibliografii nebo </a:t>
            </a:r>
            <a:r>
              <a:rPr lang="cs-CZ" altLang="cs-CZ" b="1"/>
              <a:t>anotace</a:t>
            </a:r>
            <a:r>
              <a:rPr lang="cs-CZ" altLang="cs-CZ"/>
              <a:t> dokumentu určená pro bibliografii. </a:t>
            </a:r>
          </a:p>
          <a:p>
            <a:r>
              <a:rPr lang="cs-CZ" altLang="cs-CZ"/>
              <a:t>Bibliografická </a:t>
            </a:r>
            <a:r>
              <a:rPr lang="cs-CZ" altLang="cs-CZ" b="1"/>
              <a:t>anotace</a:t>
            </a:r>
            <a:r>
              <a:rPr lang="cs-CZ" altLang="cs-CZ"/>
              <a:t> se chápe jako součást anotovaného bibliografického záznamu dokumentu.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5A57579-2913-411C-A550-C1840C6E0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Doporučující anotace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EEB2EDC-8FC5-4C93-A647-C652E8BC48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Anotace</a:t>
            </a:r>
            <a:r>
              <a:rPr lang="cs-CZ" altLang="cs-CZ"/>
              <a:t> hodnotící anotovaný dokument, zvláště z hlediska jeho vhodnosti pro určitou kategorii uživatelů. Používá se v nakladatelské činnosti, v knižním obchodu a v doporučující bibliografii zejména k propagaci dokumentů.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CDCF3D2-AE16-4C72-8DFE-1220827A5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Další druhy anotací 1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B51B557-31E1-4B2F-AC94-E701EED32B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/>
              <a:t>Informativní anotace -</a:t>
            </a:r>
            <a:r>
              <a:rPr lang="cs-CZ" altLang="cs-CZ" dirty="0"/>
              <a:t>anotace, která neobsahuje hodnocení anotovaného dokumentu.</a:t>
            </a:r>
          </a:p>
          <a:p>
            <a:r>
              <a:rPr lang="cs-CZ" altLang="cs-CZ" b="1" dirty="0"/>
              <a:t>Nakladatelská anotace - </a:t>
            </a:r>
            <a:r>
              <a:rPr lang="cs-CZ" altLang="cs-CZ" dirty="0"/>
              <a:t>anotace vytvořená nakladatelem obvykle publikovaná v edičním plánu nebo v internetových knihkupectvích.</a:t>
            </a:r>
          </a:p>
          <a:p>
            <a:r>
              <a:rPr lang="cs-CZ" altLang="cs-CZ" b="1" dirty="0"/>
              <a:t>Redaktorská anotace - </a:t>
            </a:r>
            <a:r>
              <a:rPr lang="cs-CZ" altLang="cs-CZ" dirty="0"/>
              <a:t>anotace vytvořená redaktorem publikace obvykle publikovaná v dokumentu </a:t>
            </a:r>
          </a:p>
          <a:p>
            <a:r>
              <a:rPr lang="cs-CZ" altLang="cs-CZ" b="1" dirty="0"/>
              <a:t>Skupinová anotace - </a:t>
            </a:r>
            <a:r>
              <a:rPr lang="cs-CZ" altLang="cs-CZ" dirty="0"/>
              <a:t>anotace charakterizující několik tematicky nebo jinak příbuzných dokumentů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CDCF3D2-AE16-4C72-8DFE-1220827A5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Další druhy anotací 2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B51B557-31E1-4B2F-AC94-E701EED32B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/>
              <a:t>Textologická anotace - </a:t>
            </a:r>
            <a:r>
              <a:rPr lang="cs-CZ" altLang="cs-CZ" dirty="0"/>
              <a:t>anotace charakterizující kvalitu textu dokumentu (úplnost a přesnost textu, autenticitu, pravopis, styl, ediční úpravu apod.).</a:t>
            </a:r>
          </a:p>
          <a:p>
            <a:r>
              <a:rPr lang="cs-CZ" altLang="cs-CZ" b="1" dirty="0"/>
              <a:t>Anotovaný záznam - </a:t>
            </a:r>
            <a:r>
              <a:rPr lang="cs-CZ" altLang="cs-CZ" dirty="0"/>
              <a:t>bibliografický záznam obsahující anotaci zpracovávaného dokumentu. Bibliografický </a:t>
            </a:r>
            <a:r>
              <a:rPr lang="cs-CZ" altLang="cs-CZ" b="1" dirty="0"/>
              <a:t>záznam</a:t>
            </a:r>
            <a:r>
              <a:rPr lang="cs-CZ" altLang="cs-CZ" dirty="0"/>
              <a:t> je obvykle neanotovaný.</a:t>
            </a:r>
          </a:p>
          <a:p>
            <a:r>
              <a:rPr lang="cs-CZ" altLang="cs-CZ" b="1" dirty="0"/>
              <a:t>Anotovaná rešerše - </a:t>
            </a:r>
            <a:r>
              <a:rPr lang="cs-CZ" altLang="cs-CZ" dirty="0"/>
              <a:t>rešerše, jejíž záznamy jsou anotovány. 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7974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6D5CB84-4E6E-4C4D-B67F-F770BA305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Extrakt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20C0A28-1DFD-451B-8179-D1C789C074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417638"/>
            <a:ext cx="10824307" cy="5035550"/>
          </a:xfrm>
        </p:spPr>
        <p:txBody>
          <a:bodyPr>
            <a:normAutofit/>
          </a:bodyPr>
          <a:lstStyle/>
          <a:p>
            <a:r>
              <a:rPr lang="cs-CZ" altLang="cs-CZ" dirty="0"/>
              <a:t>Redukovaný text charakterizující obsah dokumentu prostřednictvím obsahově relevantních textových výňatků (vět, frází i celých skupin vět) z daného dokumentu. Extrakt může plnit selekční (výběr dokumentu) nebo substituční funkci (nahrazení původního dokumentu). </a:t>
            </a:r>
          </a:p>
          <a:p>
            <a:r>
              <a:rPr lang="cs-CZ" altLang="cs-CZ" dirty="0"/>
              <a:t>Dokument, který je výsledkem zhuštění jiného dokumentu pouze na jeho podstatu. </a:t>
            </a:r>
          </a:p>
          <a:p>
            <a:r>
              <a:rPr lang="cs-CZ" altLang="cs-CZ" dirty="0"/>
              <a:t>Krátká reprezentace dokumentu založená na výběru z jeho slov, frází nebo vět.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36ED2B8-49EB-40A5-B14E-7AAB6914E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Resumé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13EB015-AF0A-4FF7-A012-A97F5C8E17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Redukovaný text shrnující základní myšlenky a závěry vědecké nebo odborné práce (publikace, stati, článku) a připojený, obvykle v různých jazycích, na konci dokumentu. </a:t>
            </a:r>
          </a:p>
          <a:p>
            <a:r>
              <a:rPr lang="cs-CZ" altLang="cs-CZ" dirty="0"/>
              <a:t>Resumé je určeno především čtenářům, kteří práci již prostudovali; bývá nejčastěji autorské nebo redakční.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BEAD1-35C3-47CA-A967-8A811CEF0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4053"/>
            <a:ext cx="10972800" cy="1143000"/>
          </a:xfrm>
        </p:spPr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je obsahová analýza (OA)?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4" name="Zástupný symbol pro obsah 2"/>
          <p:cNvSpPr>
            <a:spLocks noGrp="1" noChangeAspect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Výzkumná metoda, postup, přístup;</a:t>
            </a: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kvantitativní + kvalitativní;</a:t>
            </a: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Předmětem jsou obsahy komunikace = texty, obrazy;</a:t>
            </a: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Odhaluje zjevné(manifestní) informace i skryté (latentní) informace;</a:t>
            </a: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Něco mezi vědou a uměním;</a:t>
            </a:r>
          </a:p>
          <a:p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 vlastně přítomná v každém výzkumu</a:t>
            </a:r>
          </a:p>
        </p:txBody>
      </p:sp>
    </p:spTree>
    <p:extLst>
      <p:ext uri="{BB962C8B-B14F-4D97-AF65-F5344CB8AC3E}">
        <p14:creationId xmlns:p14="http://schemas.microsoft.com/office/powerpoint/2010/main" val="1771720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>
            <a:extLst>
              <a:ext uri="{FF2B5EF4-FFF2-40B4-BE49-F238E27FC236}">
                <a16:creationId xmlns:a16="http://schemas.microsoft.com/office/drawing/2014/main" id="{A3DF415E-DF7D-42DF-ADFB-4A8793380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Synopse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CD78CD51-3699-4F2C-9CEC-9D3519801C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3384" y="1222254"/>
            <a:ext cx="10488246" cy="46799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Redukovaný text, který podává zhuštěný a zestručněný obsah literárního díla, zpracovaný jinou osobou než autorem díla s cílem zjednodušit a urychlit čtenářům přístup k obsahu díla.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Redukovaný text obsahující souhrn základních faktů uvedených ve vědeckém článku nebo příspěvku, může být publikována formou autorského referátu nebo autorské anotace v příslušném dokumentu.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Synopse článku je umístěna zpravidla mezi názvem a vlastním textem článku.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B454688-58DF-4094-8C67-22344DEFFADC}"/>
              </a:ext>
            </a:extLst>
          </p:cNvPr>
          <p:cNvSpPr txBox="1">
            <a:spLocks noChangeAspect="1"/>
          </p:cNvSpPr>
          <p:nvPr/>
        </p:nvSpPr>
        <p:spPr>
          <a:xfrm>
            <a:off x="405211" y="1417638"/>
            <a:ext cx="11646111" cy="5193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LcParenR"/>
            </a:pPr>
            <a:r>
              <a:rPr lang="cs-CZ" dirty="0">
                <a:ea typeface="Open Sans" panose="020B0606030504020204" pitchFamily="34" charset="0"/>
                <a:cs typeface="Open Sans" panose="020B0606030504020204" pitchFamily="34" charset="0"/>
              </a:rPr>
              <a:t>Informační analýza formální = identifikační = odlišení od ostatních (druh dokumentu, původce, vydání, nakladatelství, rozsah…) Výsledek = bibliografický záznam;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>
                <a:ea typeface="Open Sans" panose="020B0606030504020204" pitchFamily="34" charset="0"/>
                <a:cs typeface="Open Sans" panose="020B0606030504020204" pitchFamily="34" charset="0"/>
              </a:rPr>
              <a:t>Informační analýza obsahová = věcná = porozumět (obsah, téma, určení, forma zpracování). Výsledek = slovní vyjádření obsahu, souhrn selekčních údajů do podoby anotace nebo recenze, klíčových slov, hesel. 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OA konceptuální = kvalifikace přítomnosti znaku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OA relační = viz výše + vztahy mezi znaky/koncepty, vznikají mentální modely/skupiny/sítě/trsy konceptů, sleduje se i prostorová blízkost slov (+ kvalitativní přístup).</a:t>
            </a:r>
          </a:p>
          <a:p>
            <a:pPr marL="0" indent="0">
              <a:buNone/>
            </a:pPr>
            <a:r>
              <a:rPr lang="cs-CZ" dirty="0">
                <a:ea typeface="Open Sans" panose="020B0606030504020204" pitchFamily="34" charset="0"/>
                <a:cs typeface="Open Sans" panose="020B0606030504020204" pitchFamily="34" charset="0"/>
              </a:rPr>
              <a:t>Analýza dokumentu = vlastní rozbor obsahu dokumentu: 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2800" dirty="0">
                <a:ea typeface="Open Sans" panose="020B0606030504020204" pitchFamily="34" charset="0"/>
                <a:cs typeface="Open Sans" panose="020B0606030504020204" pitchFamily="34" charset="0"/>
              </a:rPr>
              <a:t>Systematická úroveň – celý dokument 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2800" dirty="0">
                <a:ea typeface="Open Sans" panose="020B0606030504020204" pitchFamily="34" charset="0"/>
                <a:cs typeface="Open Sans" panose="020B0606030504020204" pitchFamily="34" charset="0"/>
              </a:rPr>
              <a:t>Analytická úroveň = část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08A620-16E1-4962-9838-3218B10C9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Typy obsahové analýzy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96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04EFCAC8-CB55-480C-871D-CA810886B4E0}"/>
              </a:ext>
            </a:extLst>
          </p:cNvPr>
          <p:cNvSpPr txBox="1">
            <a:spLocks noChangeAspect="1"/>
          </p:cNvSpPr>
          <p:nvPr/>
        </p:nvSpPr>
        <p:spPr>
          <a:xfrm>
            <a:off x="1108597" y="1283205"/>
            <a:ext cx="8848203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Idea: Text     znaky k zaznamenávání = slova nebo celé fráze (existence, frekvence);</a:t>
            </a:r>
          </a:p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Cíl: Rozložit dokument, pochopit vnitřní strukturu;</a:t>
            </a:r>
          </a:p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Výsledek: Informace o dokumentu;</a:t>
            </a:r>
          </a:p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Podmínky: Jasná definice výzkumu, jednotek pro analýzu, v nich sledovaných kategorií, zjištění vycházející z kódování;</a:t>
            </a:r>
          </a:p>
          <a:p>
            <a:r>
              <a:rPr lang="cs-CZ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Důraz: Přesnost a spolehlivost, průkaznost postupu. 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47B351CF-79B7-4EF4-90E1-34A4AC026E14}"/>
              </a:ext>
            </a:extLst>
          </p:cNvPr>
          <p:cNvSpPr/>
          <p:nvPr/>
        </p:nvSpPr>
        <p:spPr>
          <a:xfrm>
            <a:off x="3290277" y="1484922"/>
            <a:ext cx="242277" cy="17975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4BD3434-E547-47A9-B29E-B08C5395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Princip OA 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10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7AD90BD-A837-4D60-9903-A84ECB2D0892}"/>
              </a:ext>
            </a:extLst>
          </p:cNvPr>
          <p:cNvSpPr txBox="1">
            <a:spLocks noChangeAspect="1"/>
          </p:cNvSpPr>
          <p:nvPr/>
        </p:nvSpPr>
        <p:spPr>
          <a:xfrm>
            <a:off x="1132043" y="1392621"/>
            <a:ext cx="8322507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712391BE-97D2-4512-A9B6-EF6BCBD6BF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78205"/>
              </p:ext>
            </p:extLst>
          </p:nvPr>
        </p:nvGraphicFramePr>
        <p:xfrm>
          <a:off x="1906205" y="1392621"/>
          <a:ext cx="7160080" cy="440639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58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99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Výhody</a:t>
                      </a:r>
                      <a:endParaRPr lang="cs-CZ" dirty="0">
                        <a:solidFill>
                          <a:schemeClr val="bg1">
                            <a:lumMod val="8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Nevýhody</a:t>
                      </a:r>
                      <a:endParaRPr lang="cs-CZ" sz="2800" dirty="0">
                        <a:solidFill>
                          <a:schemeClr val="bg2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3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Jednoduchá aplikovatelnost na různé typy textových dat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Subjektivismus - hlavně v kvalitativním přístupu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3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Přizpůsobitelnost různým výzkumným záměrům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Vágní vymezení provedení vedoucí až k nevědeckosti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06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Systematičnost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reliability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763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Objektivita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Kvantitativní závěry bez hlubšího vhledu jiných metod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D4DF1C6E-4F10-458A-BCAE-A52DF4319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Výhody/nevýhody OA 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6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E83815B-3979-48BE-B968-76A4B57A5E5A}"/>
              </a:ext>
            </a:extLst>
          </p:cNvPr>
          <p:cNvSpPr txBox="1">
            <a:spLocks noChangeAspect="1"/>
          </p:cNvSpPr>
          <p:nvPr/>
        </p:nvSpPr>
        <p:spPr>
          <a:xfrm>
            <a:off x="1053890" y="1212867"/>
            <a:ext cx="10708264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Důkladná operacionalizace výzkumu!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Design výzkumu - cíl, teoretický rámec, hypotézy, výběrový soubor dat, volba pro analýzu – kategorií (operacionalizovat)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Organizace – záznamový arch/kódovací kniha, manuál. Design možno doplňovat během výzkumu.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Získávání dat – přesně, opakovaně, průkazně, </a:t>
            </a:r>
            <a:r>
              <a:rPr lang="cs-CZ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dohledatelně</a:t>
            </a: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Vyhodnocování – graficky (tabulky, grafy), verbálně (citace, abstrakt, klíčová slova), obrazově (myšlenkové mapy, trsy, diagramy).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0F9FDF-6B02-4C5E-ADEF-5E356FA13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Postup OA 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4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05D7D7F8-3CA9-4E8C-8B77-0A7AD94D409E}"/>
              </a:ext>
            </a:extLst>
          </p:cNvPr>
          <p:cNvSpPr txBox="1">
            <a:spLocks noChangeAspect="1"/>
          </p:cNvSpPr>
          <p:nvPr/>
        </p:nvSpPr>
        <p:spPr>
          <a:xfrm>
            <a:off x="1061705" y="1527053"/>
            <a:ext cx="10325310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Cíl</a:t>
            </a:r>
            <a: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Zjistit, jaký je obsah, podstata a rozsah pojmu společenská odpovědnost firem (dále CSR) v pojetí odborníků a které ze zjištěných pojmových znaků jsou důležité pro vymezení společenské odpovědnosti firem jako pojmu.</a:t>
            </a:r>
          </a:p>
          <a:p>
            <a:r>
              <a:rPr lang="cs-CZ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Výzkumné otázky</a:t>
            </a:r>
            <a: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Jaký je obsah, podstata a rozsah odborného pojetí pojmu CSR?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Jakou souvislost má odborně pojatý pojem CSR s vědními disciplínami</a:t>
            </a: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r>
              <a:rPr lang="cs-CZ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Hypotéza</a:t>
            </a:r>
            <a: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Pojem CSR má své jasné odborné pojetí, které odborníci v odborných vědeckých pracích popisují, jednoznačně vymezují a to i v oblasti vědních disciplín ekonomika, management, etika.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4E6468-9D43-4069-8D62-2853B59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4053"/>
            <a:ext cx="10972800" cy="1143000"/>
          </a:xfrm>
        </p:spPr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Příklad: </a:t>
            </a: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Výzkum vědeckosti konceptu CSR 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605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8E8C437-99B2-45AE-BC3D-DBAC000D40EA}"/>
              </a:ext>
            </a:extLst>
          </p:cNvPr>
          <p:cNvSpPr txBox="1">
            <a:spLocks noChangeAspect="1"/>
          </p:cNvSpPr>
          <p:nvPr/>
        </p:nvSpPr>
        <p:spPr>
          <a:xfrm>
            <a:off x="1132043" y="1392621"/>
            <a:ext cx="9543772" cy="5193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Zpracování systematického odborného pojetí pojmu CSR na základě obsahové analýzy odborných statí. </a:t>
            </a:r>
          </a:p>
          <a:p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Metodický přístup: obsahová analýza (+ kvalitativní analýza obsahů) odborných statí věnujících se CSR. </a:t>
            </a:r>
          </a:p>
          <a:p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Výzkumný vzorek: 75 odborných statí v AJ získaných rešerší z vědeckých databází (</a:t>
            </a:r>
            <a:r>
              <a:rPr lang="cs-CZ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ProQuest</a:t>
            </a:r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cs-CZ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Journal</a:t>
            </a:r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STORage</a:t>
            </a:r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Database, </a:t>
            </a:r>
            <a:r>
              <a:rPr lang="cs-CZ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EBSCOhost</a:t>
            </a:r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Web </a:t>
            </a:r>
            <a:r>
              <a:rPr lang="cs-CZ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Science), které v názvu mají obsažený pojem CSR v jakékoliv jazykové mutaci, vydané od roku 1953.</a:t>
            </a:r>
          </a:p>
          <a:p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 fáze výzkumu: 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Kvantitativní vyhodnocení formálních znaků (popisných kategorií) odborných statí – místo zveřejnění, rok vydání, autor, stát, odbornost autora, typ statí, téma, klíčová slova, citovaní autoři teorií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Kvalitativní analýza obsahů statí – témat, definic, teorií, pojmu CSR,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Syntéza výstupů analýza pro vědní disciplíny.</a:t>
            </a:r>
          </a:p>
          <a:p>
            <a:r>
              <a:rPr lang="cs-CZ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Závěry – pro pojem CSR, pro obsažené vědní disciplíny v pojmu CSR.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4C6D08-3EF2-4C71-B156-A94E8932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Příklad: Výzkumný design, postup </a:t>
            </a:r>
            <a:br>
              <a:rPr lang="cs-CZ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164229"/>
      </p:ext>
    </p:extLst>
  </p:cSld>
  <p:clrMapOvr>
    <a:masterClrMapping/>
  </p:clrMapOvr>
</p:sld>
</file>

<file path=ppt/theme/theme1.xml><?xml version="1.0" encoding="utf-8"?>
<a:theme xmlns:a="http://schemas.openxmlformats.org/drawingml/2006/main" name="MVS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VSO" id="{B9B87C2B-8E57-4436-BEEA-979BB33BF37C}" vid="{FB90277F-A18C-4CFB-9F90-1E6709C4716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MVSO</Template>
  <TotalTime>1118</TotalTime>
  <Words>1710</Words>
  <Application>Microsoft Office PowerPoint</Application>
  <PresentationFormat>Širokoúhlá obrazovka</PresentationFormat>
  <Paragraphs>152</Paragraphs>
  <Slides>30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Open Sans</vt:lpstr>
      <vt:lpstr>MVSO</vt:lpstr>
      <vt:lpstr>Worksheet</vt:lpstr>
      <vt:lpstr>Prezentace aplikace PowerPoint</vt:lpstr>
      <vt:lpstr>Obsahová analýza</vt:lpstr>
      <vt:lpstr> Co je obsahová analýza (OA)? </vt:lpstr>
      <vt:lpstr> Typy obsahové analýzy </vt:lpstr>
      <vt:lpstr> Princip OA  </vt:lpstr>
      <vt:lpstr> Výhody/nevýhody OA  </vt:lpstr>
      <vt:lpstr> Postup OA  </vt:lpstr>
      <vt:lpstr> Příklad: Výzkum vědeckosti konceptu CSR  </vt:lpstr>
      <vt:lpstr> Příklad: Výzkumný design, postup  </vt:lpstr>
      <vt:lpstr> Identifikované jednotky v OA </vt:lpstr>
      <vt:lpstr> Identifikované jednotky v OA </vt:lpstr>
      <vt:lpstr> Operacionalizace vyhledávaných kategorií pro kvantitativní analýzu  </vt:lpstr>
      <vt:lpstr>Vyhodnocení popisné kategorie rok vydaní – kvantitativní  </vt:lpstr>
      <vt:lpstr> Operacionalizace vyhledávané kategorie pro kvalitativní analýzu  </vt:lpstr>
      <vt:lpstr>Vyhodnocení obsahové kategorie Definice CSR, kvantitativní </vt:lpstr>
      <vt:lpstr>Závěr – CSR v pojetí etiky (trs) </vt:lpstr>
      <vt:lpstr>Prezentace aplikace PowerPoint</vt:lpstr>
      <vt:lpstr>Redukovaný text?</vt:lpstr>
      <vt:lpstr>Redukovaný text</vt:lpstr>
      <vt:lpstr>Hlavní typy redukovaného textu</vt:lpstr>
      <vt:lpstr>Anotace</vt:lpstr>
      <vt:lpstr>Druhy anotací  </vt:lpstr>
      <vt:lpstr>Analytická anotace</vt:lpstr>
      <vt:lpstr>Bibliografická anotace</vt:lpstr>
      <vt:lpstr>Doporučující anotace</vt:lpstr>
      <vt:lpstr>Další druhy anotací 1</vt:lpstr>
      <vt:lpstr>Další druhy anotací 2</vt:lpstr>
      <vt:lpstr>Extrakt</vt:lpstr>
      <vt:lpstr>Resumé</vt:lpstr>
      <vt:lpstr>Synopse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Grohmanová Michaela</dc:creator>
  <cp:lastModifiedBy>Fink Martin</cp:lastModifiedBy>
  <cp:revision>44</cp:revision>
  <dcterms:created xsi:type="dcterms:W3CDTF">2017-10-30T08:20:10Z</dcterms:created>
  <dcterms:modified xsi:type="dcterms:W3CDTF">2021-12-07T13:00:53Z</dcterms:modified>
</cp:coreProperties>
</file>