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5" r:id="rId10"/>
    <p:sldId id="270" r:id="rId11"/>
    <p:sldId id="267" r:id="rId12"/>
    <p:sldId id="320" r:id="rId13"/>
    <p:sldId id="268" r:id="rId14"/>
    <p:sldId id="322" r:id="rId15"/>
    <p:sldId id="293" r:id="rId16"/>
    <p:sldId id="275" r:id="rId17"/>
    <p:sldId id="305" r:id="rId18"/>
    <p:sldId id="348" r:id="rId19"/>
    <p:sldId id="303" r:id="rId20"/>
    <p:sldId id="325" r:id="rId21"/>
    <p:sldId id="291" r:id="rId22"/>
    <p:sldId id="324" r:id="rId23"/>
    <p:sldId id="347" r:id="rId24"/>
    <p:sldId id="296" r:id="rId25"/>
    <p:sldId id="307" r:id="rId26"/>
    <p:sldId id="326" r:id="rId27"/>
    <p:sldId id="301" r:id="rId28"/>
    <p:sldId id="311" r:id="rId29"/>
    <p:sldId id="308" r:id="rId30"/>
    <p:sldId id="313" r:id="rId31"/>
    <p:sldId id="328" r:id="rId32"/>
    <p:sldId id="276" r:id="rId33"/>
    <p:sldId id="286" r:id="rId34"/>
    <p:sldId id="327" r:id="rId35"/>
    <p:sldId id="317" r:id="rId36"/>
    <p:sldId id="332" r:id="rId37"/>
    <p:sldId id="333" r:id="rId38"/>
    <p:sldId id="318" r:id="rId39"/>
    <p:sldId id="336" r:id="rId40"/>
    <p:sldId id="335" r:id="rId41"/>
    <p:sldId id="334" r:id="rId42"/>
    <p:sldId id="340" r:id="rId43"/>
    <p:sldId id="338" r:id="rId44"/>
    <p:sldId id="342" r:id="rId45"/>
    <p:sldId id="341" r:id="rId46"/>
    <p:sldId id="344" r:id="rId47"/>
    <p:sldId id="343" r:id="rId48"/>
    <p:sldId id="345" r:id="rId49"/>
    <p:sldId id="339" r:id="rId50"/>
    <p:sldId id="278" r:id="rId51"/>
    <p:sldId id="349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>
      <p:cViewPr varScale="1">
        <p:scale>
          <a:sx n="128" d="100"/>
          <a:sy n="128" d="100"/>
        </p:scale>
        <p:origin x="1146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50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06CC62-D633-4FE0-9E4A-C34FF2D8C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B30CC0-DAB7-4879-8C59-69EE4D471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FE21-8B14-432D-B4D2-11D2BF5B0C7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A6EB14-8639-48B3-912F-A999E28C2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8D861E-A309-42A0-B75B-687DFA9489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C49F-800C-49F4-B929-E8715A0B7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6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C26525E-D3C3-40EC-B240-F00B10EBD9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A16843-FE01-4741-8B84-95E722D6C7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8E878EC7-185C-47D3-B1B6-EA6F04438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DA84066-57E4-4A9C-A1E2-6DA633EE7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88E4F0C1-C9F8-4493-931D-E7DF4C256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7678D13-5478-45A9-A11D-094836598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94C0B27-067D-4DC8-9692-FDD16C833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707AD14-055E-4834-BEED-E62BAD7DD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965227E-2945-4CEA-91EE-3BFF4340D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599DB33-6260-4B87-B6BB-587BE205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170FA44D-C448-4329-ACA6-89D7030CC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826BAB3-9ED6-4E71-9FC9-77EA9613F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C40797D-000F-4639-B2CA-509470CFA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4CFFC75-2FB0-4B04-8460-735A61AD4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11A5187-05D0-4DEA-BBA4-3DC8E1D59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5A4A0D0-3660-4478-BBB9-189CC75B3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4E3E1FA-4C22-429E-B488-7D80FA56E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D7D4B85-772D-4C77-A1FF-3077D4BBE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BFA8836-386B-439B-9476-829A89713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B6BFEF4-6631-49D6-B214-27B6B995D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DA7704D-9ED7-4AA1-82A7-1ADCE97A5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2D3250F-AD4E-4CBC-A69F-68A77FBE9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45BC3D13-38D3-46A0-8631-D2C3B6647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139CCCF-34F7-43AB-8F74-094F33496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E186706-A899-4E55-B987-AE71F6F54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E7DB5BF-AFDA-4646-8897-4653BC88B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03DC912-D2AB-48A6-920F-EEDC71B0C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7F1981B-DCC4-4159-98AE-D080957C9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B540645-3282-41B3-B05A-9B5629BF3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C37AC05-CAA6-4F71-B3FF-4BBD28087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9460E940-92DB-4760-948E-AFC8CE35D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BDAAA0D-0F46-4AFC-B0B5-B95470E9F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F4141D7-0425-4C89-A1B2-29D9659DD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9FA120B-207E-44D2-A47E-B1E2059C5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D9D29D4E-E518-4A89-BD34-C32F1DD8C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D837EFB-AA30-4CA6-9CCD-4ECE0672B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BAE3F4AD-E339-454D-BD86-7966CFFC3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38877B7-9ABE-4EFA-AFE0-D605CBE13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91765F56-7C66-4136-9013-11EBA7B54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354BB35-7226-4BD3-9645-B2F07EE81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FA7FD986-8C72-47B8-8877-2C1E834A8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70FF1CE-45B4-425A-A974-AA32D8F8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1C58B73-6C3A-47A7-A87D-4DF1F6ABB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FF6F54B-72C7-4FA3-AB3F-B500B6FB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E75B13E7-3181-4BA0-B10A-47687E8E1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02D2C39-F63D-46C0-85CD-883D50256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11535A8F-AED0-4555-BEB6-3163A729A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4162321-CD4F-4513-89F6-33896DF18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72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3"/>
            <a:ext cx="7886700" cy="2387600"/>
          </a:xfrm>
        </p:spPr>
        <p:txBody>
          <a:bodyPr anchor="b">
            <a:normAutofit/>
          </a:bodyPr>
          <a:lstStyle>
            <a:lvl1pPr algn="l">
              <a:defRPr sz="5653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0879" indent="0" algn="l">
              <a:buNone/>
              <a:defRPr sz="1696">
                <a:solidFill>
                  <a:srgbClr val="313131"/>
                </a:solidFill>
                <a:latin typeface="+mj-lt"/>
              </a:defRPr>
            </a:lvl1pPr>
            <a:lvl2pPr marL="323085" indent="0" algn="ctr">
              <a:buNone/>
              <a:defRPr sz="1413"/>
            </a:lvl2pPr>
            <a:lvl3pPr marL="646168" indent="0" algn="ctr">
              <a:buNone/>
              <a:defRPr sz="1272"/>
            </a:lvl3pPr>
            <a:lvl4pPr marL="969253" indent="0" algn="ctr">
              <a:buNone/>
              <a:defRPr sz="1130"/>
            </a:lvl4pPr>
            <a:lvl5pPr marL="1292337" indent="0" algn="ctr">
              <a:buNone/>
              <a:defRPr sz="1130"/>
            </a:lvl5pPr>
            <a:lvl6pPr marL="1615421" indent="0" algn="ctr">
              <a:buNone/>
              <a:defRPr sz="1130"/>
            </a:lvl6pPr>
            <a:lvl7pPr marL="1938505" indent="0" algn="ctr">
              <a:buNone/>
              <a:defRPr sz="1130"/>
            </a:lvl7pPr>
            <a:lvl8pPr marL="2261589" indent="0" algn="ctr">
              <a:buNone/>
              <a:defRPr sz="1130"/>
            </a:lvl8pPr>
            <a:lvl9pPr marL="2584674" indent="0" algn="ctr">
              <a:buNone/>
              <a:defRPr sz="113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7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006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3"/>
            <a:ext cx="7886700" cy="2387600"/>
          </a:xfrm>
        </p:spPr>
        <p:txBody>
          <a:bodyPr anchor="b">
            <a:normAutofit/>
          </a:bodyPr>
          <a:lstStyle>
            <a:lvl1pPr algn="l">
              <a:defRPr sz="3886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0879" indent="0" algn="l">
              <a:buNone/>
              <a:defRPr sz="1696">
                <a:solidFill>
                  <a:srgbClr val="313131"/>
                </a:solidFill>
                <a:latin typeface="+mj-lt"/>
              </a:defRPr>
            </a:lvl1pPr>
            <a:lvl2pPr marL="323085" indent="0" algn="ctr">
              <a:buNone/>
              <a:defRPr sz="1413"/>
            </a:lvl2pPr>
            <a:lvl3pPr marL="646168" indent="0" algn="ctr">
              <a:buNone/>
              <a:defRPr sz="1272"/>
            </a:lvl3pPr>
            <a:lvl4pPr marL="969253" indent="0" algn="ctr">
              <a:buNone/>
              <a:defRPr sz="1130"/>
            </a:lvl4pPr>
            <a:lvl5pPr marL="1292337" indent="0" algn="ctr">
              <a:buNone/>
              <a:defRPr sz="1130"/>
            </a:lvl5pPr>
            <a:lvl6pPr marL="1615421" indent="0" algn="ctr">
              <a:buNone/>
              <a:defRPr sz="1130"/>
            </a:lvl6pPr>
            <a:lvl7pPr marL="1938505" indent="0" algn="ctr">
              <a:buNone/>
              <a:defRPr sz="1130"/>
            </a:lvl7pPr>
            <a:lvl8pPr marL="2261589" indent="0" algn="ctr">
              <a:buNone/>
              <a:defRPr sz="1130"/>
            </a:lvl8pPr>
            <a:lvl9pPr marL="2584674" indent="0" algn="ctr">
              <a:buNone/>
              <a:defRPr sz="113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2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795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085" indent="0">
              <a:buNone/>
              <a:defRPr sz="1413" b="1"/>
            </a:lvl2pPr>
            <a:lvl3pPr marL="646168" indent="0">
              <a:buNone/>
              <a:defRPr sz="1272" b="1"/>
            </a:lvl3pPr>
            <a:lvl4pPr marL="969253" indent="0">
              <a:buNone/>
              <a:defRPr sz="1130" b="1"/>
            </a:lvl4pPr>
            <a:lvl5pPr marL="1292337" indent="0">
              <a:buNone/>
              <a:defRPr sz="1130" b="1"/>
            </a:lvl5pPr>
            <a:lvl6pPr marL="1615421" indent="0">
              <a:buNone/>
              <a:defRPr sz="1130" b="1"/>
            </a:lvl6pPr>
            <a:lvl7pPr marL="1938505" indent="0">
              <a:buNone/>
              <a:defRPr sz="1130" b="1"/>
            </a:lvl7pPr>
            <a:lvl8pPr marL="2261589" indent="0">
              <a:buNone/>
              <a:defRPr sz="1130" b="1"/>
            </a:lvl8pPr>
            <a:lvl9pPr marL="2584674" indent="0">
              <a:buNone/>
              <a:defRPr sz="113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085" indent="0">
              <a:buNone/>
              <a:defRPr sz="1413" b="1"/>
            </a:lvl2pPr>
            <a:lvl3pPr marL="646168" indent="0">
              <a:buNone/>
              <a:defRPr sz="1272" b="1"/>
            </a:lvl3pPr>
            <a:lvl4pPr marL="969253" indent="0">
              <a:buNone/>
              <a:defRPr sz="1130" b="1"/>
            </a:lvl4pPr>
            <a:lvl5pPr marL="1292337" indent="0">
              <a:buNone/>
              <a:defRPr sz="1130" b="1"/>
            </a:lvl5pPr>
            <a:lvl6pPr marL="1615421" indent="0">
              <a:buNone/>
              <a:defRPr sz="1130" b="1"/>
            </a:lvl6pPr>
            <a:lvl7pPr marL="1938505" indent="0">
              <a:buNone/>
              <a:defRPr sz="1130" b="1"/>
            </a:lvl7pPr>
            <a:lvl8pPr marL="2261589" indent="0">
              <a:buNone/>
              <a:defRPr sz="1130" b="1"/>
            </a:lvl8pPr>
            <a:lvl9pPr marL="2584674" indent="0">
              <a:buNone/>
              <a:defRPr sz="113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010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262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262"/>
            </a:lvl1pPr>
            <a:lvl2pPr marL="323085" indent="0">
              <a:buNone/>
              <a:defRPr sz="1979"/>
            </a:lvl2pPr>
            <a:lvl3pPr marL="646168" indent="0">
              <a:buNone/>
              <a:defRPr sz="1696"/>
            </a:lvl3pPr>
            <a:lvl4pPr marL="969253" indent="0">
              <a:buNone/>
              <a:defRPr sz="1413"/>
            </a:lvl4pPr>
            <a:lvl5pPr marL="1292337" indent="0">
              <a:buNone/>
              <a:defRPr sz="1413"/>
            </a:lvl5pPr>
            <a:lvl6pPr marL="1615421" indent="0">
              <a:buNone/>
              <a:defRPr sz="1413"/>
            </a:lvl6pPr>
            <a:lvl7pPr marL="1938505" indent="0">
              <a:buNone/>
              <a:defRPr sz="1413"/>
            </a:lvl7pPr>
            <a:lvl8pPr marL="2261589" indent="0">
              <a:buNone/>
              <a:defRPr sz="1413"/>
            </a:lvl8pPr>
            <a:lvl9pPr marL="2584674" indent="0">
              <a:buNone/>
              <a:defRPr sz="1413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30"/>
            </a:lvl1pPr>
            <a:lvl2pPr marL="323085" indent="0">
              <a:buNone/>
              <a:defRPr sz="989"/>
            </a:lvl2pPr>
            <a:lvl3pPr marL="646168" indent="0">
              <a:buNone/>
              <a:defRPr sz="848"/>
            </a:lvl3pPr>
            <a:lvl4pPr marL="969253" indent="0">
              <a:buNone/>
              <a:defRPr sz="706"/>
            </a:lvl4pPr>
            <a:lvl5pPr marL="1292337" indent="0">
              <a:buNone/>
              <a:defRPr sz="706"/>
            </a:lvl5pPr>
            <a:lvl6pPr marL="1615421" indent="0">
              <a:buNone/>
              <a:defRPr sz="706"/>
            </a:lvl6pPr>
            <a:lvl7pPr marL="1938505" indent="0">
              <a:buNone/>
              <a:defRPr sz="706"/>
            </a:lvl7pPr>
            <a:lvl8pPr marL="2261589" indent="0">
              <a:buNone/>
              <a:defRPr sz="706"/>
            </a:lvl8pPr>
            <a:lvl9pPr marL="2584674" indent="0">
              <a:buNone/>
              <a:defRPr sz="70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42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596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15287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E7998E-EC91-409F-9BE9-A6F32936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1E0A43-DE64-4A90-A1E7-B74EB76CF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86433AF-6D43-41A1-BEDF-C71DCCF7C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54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65FE9C1-D87F-462E-A37A-33315C0BA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000298F-5A2D-4BC6-B538-DEB6B7776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773B6C-2642-43CE-B9AB-6B091ECFC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DE79-4F55-45B8-B84A-BD7C387EA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13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616" tIns="32309" rIns="64616" bIns="323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72"/>
          </a:p>
        </p:txBody>
      </p:sp>
    </p:spTree>
    <p:extLst>
      <p:ext uri="{BB962C8B-B14F-4D97-AF65-F5344CB8AC3E}">
        <p14:creationId xmlns:p14="http://schemas.microsoft.com/office/powerpoint/2010/main" val="21955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2" r:id="rId6"/>
    <p:sldLayoutId id="2147483774" r:id="rId7"/>
    <p:sldLayoutId id="2147483776" r:id="rId8"/>
    <p:sldLayoutId id="2147483777" r:id="rId9"/>
  </p:sldLayoutIdLst>
  <p:txStyles>
    <p:titleStyle>
      <a:lvl1pPr algn="ctr" defTabSz="646168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61542" indent="-161542" algn="l" defTabSz="646168" rtl="0" eaLnBrk="1" latinLnBrk="0" hangingPunct="1">
        <a:lnSpc>
          <a:spcPct val="100000"/>
        </a:lnSpc>
        <a:spcBef>
          <a:spcPts val="706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n-lt"/>
          <a:ea typeface="+mn-ea"/>
          <a:cs typeface="+mn-cs"/>
        </a:defRPr>
      </a:lvl1pPr>
      <a:lvl2pPr marL="484626" indent="-161542" algn="l" defTabSz="646168" rtl="0" eaLnBrk="1" latinLnBrk="0" hangingPunct="1">
        <a:lnSpc>
          <a:spcPct val="100000"/>
        </a:lnSpc>
        <a:spcBef>
          <a:spcPts val="706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696" kern="1200">
          <a:solidFill>
            <a:srgbClr val="313131"/>
          </a:solidFill>
          <a:latin typeface="+mj-lt"/>
          <a:ea typeface="+mn-ea"/>
          <a:cs typeface="+mn-cs"/>
        </a:defRPr>
      </a:lvl2pPr>
      <a:lvl3pPr marL="807710" indent="-161542" algn="l" defTabSz="646168" rtl="0" eaLnBrk="1" latinLnBrk="0" hangingPunct="1">
        <a:lnSpc>
          <a:spcPct val="100000"/>
        </a:lnSpc>
        <a:spcBef>
          <a:spcPts val="706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696" kern="1200">
          <a:solidFill>
            <a:srgbClr val="313131"/>
          </a:solidFill>
          <a:latin typeface="+mj-lt"/>
          <a:ea typeface="+mn-ea"/>
          <a:cs typeface="+mn-cs"/>
        </a:defRPr>
      </a:lvl3pPr>
      <a:lvl4pPr marL="1130795" indent="-161542" algn="l" defTabSz="646168" rtl="0" eaLnBrk="1" latinLnBrk="0" hangingPunct="1">
        <a:lnSpc>
          <a:spcPct val="100000"/>
        </a:lnSpc>
        <a:spcBef>
          <a:spcPts val="706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413" kern="1200">
          <a:solidFill>
            <a:srgbClr val="313131"/>
          </a:solidFill>
          <a:latin typeface="+mj-lt"/>
          <a:ea typeface="+mn-ea"/>
          <a:cs typeface="+mn-cs"/>
        </a:defRPr>
      </a:lvl4pPr>
      <a:lvl5pPr marL="1453879" indent="-161542" algn="l" defTabSz="646168" rtl="0" eaLnBrk="1" latinLnBrk="0" hangingPunct="1">
        <a:lnSpc>
          <a:spcPct val="100000"/>
        </a:lnSpc>
        <a:spcBef>
          <a:spcPts val="706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413" kern="1200">
          <a:solidFill>
            <a:srgbClr val="313131"/>
          </a:solidFill>
          <a:latin typeface="+mj-lt"/>
          <a:ea typeface="+mn-ea"/>
          <a:cs typeface="+mn-cs"/>
        </a:defRPr>
      </a:lvl5pPr>
      <a:lvl6pPr marL="1776964" indent="-161542" algn="l" defTabSz="6461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100048" indent="-161542" algn="l" defTabSz="6461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3132" indent="-161542" algn="l" defTabSz="6461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6215" indent="-161542" algn="l" defTabSz="6461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85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68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253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337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421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505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589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674" algn="l" defTabSz="6461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087F1D3-0C0B-4F85-A524-CE6C9CD16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420888"/>
            <a:ext cx="8077200" cy="16113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7200" b="1" dirty="0" err="1"/>
              <a:t>Kv</a:t>
            </a:r>
            <a:r>
              <a:rPr lang="en-GB" altLang="cs-CZ" sz="7200" b="1" dirty="0" err="1"/>
              <a:t>alitativní</a:t>
            </a:r>
            <a:r>
              <a:rPr lang="cs-CZ" altLang="cs-CZ" sz="7200" b="1" dirty="0"/>
              <a:t> analýza </a:t>
            </a:r>
            <a:r>
              <a:rPr lang="en-GB" altLang="cs-CZ" sz="7200" b="1" dirty="0" err="1"/>
              <a:t>dat</a:t>
            </a:r>
            <a:endParaRPr lang="en-GB" altLang="cs-CZ" sz="7200" b="1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6EC965E-C850-4E30-93C5-4CE7CB30C4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085184"/>
            <a:ext cx="7705725" cy="156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184994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cs-CZ" altLang="cs-CZ" sz="2800" b="1" dirty="0">
                <a:solidFill>
                  <a:schemeClr val="tx1"/>
                </a:solidFill>
              </a:rPr>
              <a:t>Martin </a:t>
            </a:r>
            <a:r>
              <a:rPr lang="cs-CZ" altLang="cs-CZ" sz="2800" b="1">
                <a:solidFill>
                  <a:schemeClr val="tx1"/>
                </a:solidFill>
              </a:rPr>
              <a:t>fink</a:t>
            </a:r>
          </a:p>
          <a:p>
            <a:pPr marL="184994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cs-CZ" altLang="cs-CZ" sz="2800" b="1" dirty="0">
                <a:solidFill>
                  <a:schemeClr val="tx1"/>
                </a:solidFill>
              </a:rPr>
              <a:t>martin.fink@mvso.cz</a:t>
            </a:r>
            <a:endParaRPr lang="en-GB" alt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662E49A-BFC4-43A0-BDA6-43D54405F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68952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Další činnosti prováděné při analýze dat</a:t>
            </a:r>
            <a:endParaRPr lang="en-GB" altLang="cs-CZ" sz="4000" b="1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6989E6E-5AAC-40D5-B9CD-AC655F49AB0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340768"/>
            <a:ext cx="7848600" cy="478063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segmentace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pojmenovávání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+mn-lt"/>
              </a:rPr>
              <a:t>i</a:t>
            </a:r>
            <a:r>
              <a:rPr lang="en-GB" altLang="cs-CZ" sz="2800" dirty="0" err="1">
                <a:latin typeface="+mn-lt"/>
              </a:rPr>
              <a:t>ndexace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třídění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vyhledávání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porovnávání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spojování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přeskupování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+mn-lt"/>
              </a:rPr>
              <a:t>r</a:t>
            </a:r>
            <a:r>
              <a:rPr lang="en-GB" altLang="cs-CZ" sz="2800" dirty="0" err="1">
                <a:latin typeface="+mn-lt"/>
              </a:rPr>
              <a:t>ekontextualizace</a:t>
            </a:r>
            <a:endParaRPr lang="cs-CZ" altLang="cs-CZ" sz="2800" dirty="0">
              <a:latin typeface="+mn-lt"/>
            </a:endParaRP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solidFill>
                  <a:srgbClr val="000000"/>
                </a:solidFill>
              </a:rPr>
              <a:t>						</a:t>
            </a:r>
            <a:endParaRPr lang="cs-CZ" altLang="cs-CZ" sz="2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/>
              <a:t>	</a:t>
            </a:r>
            <a:r>
              <a:rPr lang="en-GB" altLang="cs-CZ" sz="2800" dirty="0"/>
              <a:t>„</a:t>
            </a:r>
            <a:r>
              <a:rPr lang="en-GB" altLang="cs-CZ" sz="2800" i="1" dirty="0" err="1"/>
              <a:t>výzkumník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nejrůznějším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způsobem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manipuluje</a:t>
            </a:r>
            <a:r>
              <a:rPr lang="en-GB" altLang="cs-CZ" sz="2800" i="1" dirty="0"/>
              <a:t> s </a:t>
            </a:r>
            <a:r>
              <a:rPr lang="en-GB" altLang="cs-CZ" sz="2800" i="1" dirty="0" err="1"/>
              <a:t>texty</a:t>
            </a:r>
            <a:r>
              <a:rPr lang="en-GB" altLang="cs-CZ" sz="2800" i="1" dirty="0"/>
              <a:t>, </a:t>
            </a:r>
            <a:r>
              <a:rPr lang="en-GB" altLang="cs-CZ" sz="2800" i="1" dirty="0" err="1"/>
              <a:t>což</a:t>
            </a:r>
            <a:r>
              <a:rPr lang="en-GB" altLang="cs-CZ" sz="2800" i="1" dirty="0"/>
              <a:t> mu </a:t>
            </a:r>
            <a:r>
              <a:rPr lang="en-GB" altLang="cs-CZ" sz="2800" i="1" dirty="0" err="1"/>
              <a:t>umožňuje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číst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stále</a:t>
            </a:r>
            <a:r>
              <a:rPr lang="en-GB" altLang="cs-CZ" sz="2800" i="1" dirty="0"/>
              <a:t> </a:t>
            </a:r>
            <a:r>
              <a:rPr lang="en-GB" altLang="cs-CZ" sz="2800" i="1" dirty="0" err="1"/>
              <a:t>nová</a:t>
            </a:r>
            <a:r>
              <a:rPr lang="en-GB" altLang="cs-CZ" sz="2800" i="1" dirty="0"/>
              <a:t> a </a:t>
            </a:r>
            <a:r>
              <a:rPr lang="en-GB" altLang="cs-CZ" sz="2800" i="1" dirty="0" err="1"/>
              <a:t>nová</a:t>
            </a:r>
            <a:r>
              <a:rPr lang="en-GB" altLang="cs-CZ" sz="2800" i="1" dirty="0"/>
              <a:t> data</a:t>
            </a:r>
            <a:r>
              <a:rPr lang="en-GB" altLang="cs-CZ" sz="2800" dirty="0"/>
              <a:t>“</a:t>
            </a:r>
            <a:r>
              <a:rPr lang="cs-CZ" altLang="cs-CZ" sz="2800" dirty="0"/>
              <a:t> = </a:t>
            </a:r>
            <a:r>
              <a:rPr lang="cs-CZ" altLang="cs-CZ" sz="2800" b="1" dirty="0"/>
              <a:t>data v nových kontextech</a:t>
            </a:r>
          </a:p>
          <a:p>
            <a:pPr lvl="1"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 dirty="0">
                <a:solidFill>
                  <a:srgbClr val="000000"/>
                </a:solidFill>
              </a:rPr>
              <a:t>	</a:t>
            </a:r>
            <a:r>
              <a:rPr lang="en-GB" altLang="cs-CZ" sz="1800" dirty="0">
                <a:solidFill>
                  <a:srgbClr val="000000"/>
                </a:solidFill>
              </a:rPr>
              <a:t>					</a:t>
            </a:r>
            <a:endParaRPr lang="en-GB" altLang="cs-CZ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3B2339F-3C3C-4189-97E4-4B3ACFFBD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457199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b="1" dirty="0" err="1"/>
              <a:t>Volba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metody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analýzy</a:t>
            </a:r>
            <a:endParaRPr lang="en-GB" altLang="cs-CZ" sz="4000" b="1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B2C038E-42F3-4F92-BBD7-413D7C801D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6388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3600" dirty="0" err="1">
                <a:latin typeface="+mn-lt"/>
              </a:rPr>
              <a:t>Závisí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na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formulaci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výzkumného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problému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na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základě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konkrétní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teoretické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orientace</a:t>
            </a:r>
            <a:endParaRPr lang="cs-CZ" altLang="cs-CZ" sz="3600" dirty="0"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3600" dirty="0"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3600" dirty="0" err="1">
                <a:latin typeface="+mn-lt"/>
              </a:rPr>
              <a:t>Vychází</a:t>
            </a:r>
            <a:r>
              <a:rPr lang="en-GB" altLang="cs-CZ" sz="3600" dirty="0">
                <a:latin typeface="+mn-lt"/>
              </a:rPr>
              <a:t> ze </a:t>
            </a:r>
            <a:r>
              <a:rPr lang="en-GB" altLang="cs-CZ" sz="3600" dirty="0" err="1">
                <a:latin typeface="+mn-lt"/>
              </a:rPr>
              <a:t>zvolených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konceptů</a:t>
            </a:r>
            <a:r>
              <a:rPr lang="en-GB" altLang="cs-CZ" sz="3600" dirty="0">
                <a:latin typeface="+mn-lt"/>
              </a:rPr>
              <a:t> a </a:t>
            </a:r>
            <a:r>
              <a:rPr lang="en-GB" altLang="cs-CZ" sz="3600" dirty="0" err="1">
                <a:latin typeface="+mn-lt"/>
              </a:rPr>
              <a:t>metodologické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strategie</a:t>
            </a:r>
            <a:r>
              <a:rPr lang="en-GB" altLang="cs-CZ" sz="3600" dirty="0">
                <a:latin typeface="+mn-lt"/>
              </a:rPr>
              <a:t>, </a:t>
            </a:r>
            <a:r>
              <a:rPr lang="en-GB" altLang="cs-CZ" sz="3600" dirty="0" err="1">
                <a:latin typeface="+mn-lt"/>
              </a:rPr>
              <a:t>jež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byla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zvolena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na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začátku</a:t>
            </a:r>
            <a:r>
              <a:rPr lang="en-GB" altLang="cs-CZ" sz="3600" dirty="0">
                <a:latin typeface="+mn-lt"/>
              </a:rPr>
              <a:t> </a:t>
            </a:r>
            <a:r>
              <a:rPr lang="en-GB" altLang="cs-CZ" sz="3600" dirty="0" err="1">
                <a:latin typeface="+mn-lt"/>
              </a:rPr>
              <a:t>výzkumu</a:t>
            </a:r>
            <a:endParaRPr lang="en-GB" altLang="cs-CZ" sz="3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3C4C34-F79F-4A4E-9BC1-65F05AE0D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2" y="385762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b="1" dirty="0" err="1"/>
              <a:t>Otázky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na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úvod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analýzy</a:t>
            </a:r>
            <a:endParaRPr lang="en-GB" altLang="cs-CZ" sz="4000" b="1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1E8A615-5A87-42C8-9C61-251641B6A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613" cy="4492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Je zvolená metoda analýzy dat vhodná?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Inspiruje k zajímavým výzkumným otázkám?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Umožňuje dobře uchopit data?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		[</a:t>
            </a:r>
            <a:r>
              <a:rPr lang="en-GB" altLang="cs-CZ" sz="2000"/>
              <a:t>Silverman</a:t>
            </a:r>
            <a:r>
              <a:rPr lang="cs-CZ" altLang="cs-CZ" sz="2000"/>
              <a:t> 1999</a:t>
            </a:r>
            <a:r>
              <a:rPr lang="en-GB" altLang="cs-CZ" sz="2000"/>
              <a:t>: 133</a:t>
            </a:r>
            <a:r>
              <a:rPr lang="cs-CZ" altLang="cs-CZ" sz="2000"/>
              <a:t>]</a:t>
            </a:r>
            <a:endParaRPr lang="en-GB" altLang="cs-CZ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→ Každá metoda má své výhody a nevýhody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Můžeme uplatnit zjištění z předchozích výzkumů i pro náš výzkum? </a:t>
            </a:r>
            <a:endParaRPr lang="cs-CZ" altLang="cs-CZ" sz="2000"/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Když ne, tak proč? </a:t>
            </a:r>
            <a:endParaRPr lang="cs-CZ" altLang="cs-CZ" sz="1800"/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Když ano, jak můžeme naše data využít pro rozpracování zjištění?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	</a:t>
            </a:r>
            <a:r>
              <a:rPr lang="en-GB" altLang="cs-CZ" sz="2000"/>
              <a:t>→</a:t>
            </a:r>
            <a:r>
              <a:rPr lang="cs-CZ" altLang="cs-CZ" sz="2000"/>
              <a:t> vztažení dat k literatuře / k teoriím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O čem data vypovídají než jen sama o sobě?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	</a:t>
            </a:r>
            <a:r>
              <a:rPr lang="en-GB" altLang="cs-CZ" sz="2000"/>
              <a:t>→</a:t>
            </a:r>
            <a:r>
              <a:rPr lang="cs-CZ" altLang="cs-CZ" sz="2000"/>
              <a:t> snaha nahlédnout co se za daty skrývá </a:t>
            </a:r>
            <a:r>
              <a:rPr lang="en-GB" altLang="cs-CZ" sz="2000"/>
              <a:t>→</a:t>
            </a:r>
            <a:r>
              <a:rPr lang="cs-CZ" altLang="cs-CZ" sz="2000"/>
              <a:t> abstrahovat z dat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F87B392-3A0E-4F5C-828B-FAE6A2AF4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b="1" dirty="0" err="1"/>
              <a:t>Rozdělení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metod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vzhledem</a:t>
            </a:r>
            <a:r>
              <a:rPr lang="en-GB" altLang="cs-CZ" sz="4000" b="1" dirty="0"/>
              <a:t> k </a:t>
            </a:r>
            <a:r>
              <a:rPr lang="en-GB" altLang="cs-CZ" sz="4000" b="1" dirty="0" err="1"/>
              <a:t>cíli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výzkumu</a:t>
            </a:r>
            <a:endParaRPr lang="en-GB" altLang="cs-CZ" sz="4000" b="1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B18C257-7D03-4B39-B75C-0D53ABAD3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57338"/>
            <a:ext cx="7926388" cy="4248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/>
              <a:t>1) Text jako objekt analýzy</a:t>
            </a:r>
          </a:p>
          <a:p>
            <a:pPr marL="914400" lvl="1" indent="-4572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l</a:t>
            </a:r>
            <a:r>
              <a:rPr lang="en-GB" altLang="cs-CZ" sz="1600"/>
              <a:t>ingvistická tradice</a:t>
            </a:r>
            <a:endParaRPr lang="cs-CZ" altLang="cs-CZ" sz="1600"/>
          </a:p>
          <a:p>
            <a:pPr marL="914400" lvl="1" indent="-4572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600"/>
              <a:t>samotný text je objektem analýzy</a:t>
            </a:r>
            <a:endParaRPr lang="cs-CZ" altLang="cs-CZ" sz="1600"/>
          </a:p>
          <a:p>
            <a:pPr marL="914400" lvl="1" indent="-4572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600"/>
              <a:t>popisuje, jak texty vznikají a jak jsou strukturovány</a:t>
            </a:r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konverzační analýza</a:t>
            </a:r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diskurzivní a</a:t>
            </a:r>
            <a:r>
              <a:rPr lang="en-GB" altLang="cs-CZ" sz="1400"/>
              <a:t>nalýza</a:t>
            </a:r>
            <a:endParaRPr lang="cs-CZ" altLang="cs-CZ" sz="1400"/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některé narativní analýzy</a:t>
            </a:r>
          </a:p>
          <a:p>
            <a:pPr marL="533400" indent="-533400" eaLnBrk="1" hangingPunct="1">
              <a:lnSpc>
                <a:spcPct val="80000"/>
              </a:lnSpc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/>
          </a:p>
          <a:p>
            <a:pPr marL="533400" indent="-533400" eaLnBrk="1" hangingPunct="1">
              <a:lnSpc>
                <a:spcPct val="80000"/>
              </a:lnSpc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/>
              <a:t>2) Text jako prostředek</a:t>
            </a:r>
          </a:p>
          <a:p>
            <a:pPr marL="914400" lvl="1" indent="-4572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s</a:t>
            </a:r>
            <a:r>
              <a:rPr lang="en-GB" altLang="cs-CZ" sz="1600"/>
              <a:t>ociologická</a:t>
            </a:r>
            <a:r>
              <a:rPr lang="cs-CZ" altLang="cs-CZ" sz="1600"/>
              <a:t> [sociálněvědní] </a:t>
            </a:r>
            <a:r>
              <a:rPr lang="en-GB" altLang="cs-CZ" sz="1600"/>
              <a:t>tradice </a:t>
            </a:r>
            <a:endParaRPr lang="cs-CZ" altLang="cs-CZ" sz="1600"/>
          </a:p>
          <a:p>
            <a:pPr marL="914400" lvl="1" indent="-4572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600"/>
              <a:t>považuje text za okno do zkušeností jedinců</a:t>
            </a:r>
            <a:endParaRPr lang="cs-CZ" altLang="cs-CZ" sz="1600"/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přístupy založené na segmentaci / kódování</a:t>
            </a:r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holistické přístupy</a:t>
            </a:r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systematické přístupy</a:t>
            </a:r>
          </a:p>
          <a:p>
            <a:pPr marL="1295400" lvl="2" indent="-381000" eaLnBrk="1" hangingPunct="1">
              <a:lnSpc>
                <a:spcPct val="80000"/>
              </a:lnSpc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					[Ryan – Bernard 2001]</a:t>
            </a:r>
          </a:p>
          <a:p>
            <a:pPr marL="1295400" lvl="2" indent="-381000" algn="r" eaLnBrk="1" hangingPunct="1">
              <a:lnSpc>
                <a:spcPct val="80000"/>
              </a:lnSpc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40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→</a:t>
            </a:r>
            <a:r>
              <a:rPr lang="en-GB" altLang="cs-CZ" sz="1600"/>
              <a:t> </a:t>
            </a:r>
            <a:r>
              <a:rPr lang="cs-CZ" altLang="cs-CZ" sz="1600"/>
              <a:t>k</a:t>
            </a:r>
            <a:r>
              <a:rPr lang="en-GB" altLang="cs-CZ" sz="1600"/>
              <a:t>aždý ze zvolených analytických prostředků vede ke kladení jiných otázek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A88503B-6897-42B8-97C7-3EC670F26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760" y="-34603"/>
            <a:ext cx="835248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Přístupy v rámci </a:t>
            </a:r>
            <a:r>
              <a:rPr lang="cs-CZ" altLang="cs-CZ" sz="4000" b="1" dirty="0" err="1"/>
              <a:t>sociálněvědní</a:t>
            </a:r>
            <a:r>
              <a:rPr lang="cs-CZ" altLang="cs-CZ" sz="4000" b="1" dirty="0"/>
              <a:t> tradice </a:t>
            </a:r>
            <a:endParaRPr lang="en-GB" altLang="cs-CZ" sz="4000" b="1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733819F-3A26-4630-858A-F3DB2657CA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908720"/>
            <a:ext cx="8064000" cy="499810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1) </a:t>
            </a:r>
            <a:r>
              <a:rPr lang="cs-CZ" altLang="cs-CZ" sz="2400" b="1" dirty="0">
                <a:latin typeface="+mn-lt"/>
              </a:rPr>
              <a:t>Přístupy založené na segmentaci / kódování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zaměření na sociální realitu („co se skutečně děje“) 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založené na rozčlenění textu na segmenty a další manipulaci s nimi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 dirty="0">
                <a:latin typeface="+mn-lt"/>
              </a:rPr>
              <a:t>2) </a:t>
            </a:r>
            <a:r>
              <a:rPr lang="cs-CZ" altLang="cs-CZ" sz="2400" b="1" dirty="0">
                <a:latin typeface="+mn-lt"/>
              </a:rPr>
              <a:t>Holistické přístupy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zaměřené na subjektivní vnímání sociální realitu („jaký význam lidé přikládají tomu, co se děje“)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založené na přístupu k „textu“ jako integrovanému celku, který nese význam (typické využití pro data ve formě narativů)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 dirty="0">
                <a:latin typeface="+mn-lt"/>
              </a:rPr>
              <a:t>3) </a:t>
            </a:r>
            <a:r>
              <a:rPr lang="cs-CZ" altLang="cs-CZ" sz="2400" b="1" dirty="0">
                <a:latin typeface="+mn-lt"/>
              </a:rPr>
              <a:t>Systematické přístupy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zaměřené na </a:t>
            </a:r>
            <a:r>
              <a:rPr lang="cs-CZ" altLang="cs-CZ" sz="2400" dirty="0" err="1">
                <a:latin typeface="+mn-lt"/>
              </a:rPr>
              <a:t>emickou</a:t>
            </a:r>
            <a:r>
              <a:rPr lang="cs-CZ" altLang="cs-CZ" sz="2400" dirty="0">
                <a:latin typeface="+mn-lt"/>
              </a:rPr>
              <a:t> perspektivu („jak lidé kategorizují a organizují vlastní zkušenost“)</a:t>
            </a:r>
          </a:p>
          <a:p>
            <a:pPr lvl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 dirty="0">
                <a:latin typeface="+mn-lt"/>
              </a:rPr>
              <a:t>tvorba „</a:t>
            </a:r>
            <a:r>
              <a:rPr lang="cs-CZ" altLang="cs-CZ" sz="2400" dirty="0" err="1">
                <a:latin typeface="+mn-lt"/>
              </a:rPr>
              <a:t>folktaxonomií</a:t>
            </a:r>
            <a:r>
              <a:rPr lang="cs-CZ" altLang="cs-CZ" sz="2400" dirty="0">
                <a:latin typeface="+mn-lt"/>
              </a:rPr>
              <a:t>“ a „</a:t>
            </a:r>
            <a:r>
              <a:rPr lang="cs-CZ" altLang="cs-CZ" sz="2400" dirty="0" err="1">
                <a:latin typeface="+mn-lt"/>
              </a:rPr>
              <a:t>folkmodelů</a:t>
            </a:r>
            <a:r>
              <a:rPr lang="cs-CZ" altLang="cs-CZ" sz="2400" dirty="0">
                <a:latin typeface="+mn-lt"/>
              </a:rPr>
              <a:t>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553BBD3-B712-40BB-97FD-44A00F215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015287" cy="647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Přístupy založené na segmentaci / kódování</a:t>
            </a:r>
            <a:endParaRPr lang="en-GB" altLang="cs-CZ" sz="4000" b="1" dirty="0"/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063C9D71-4DE6-4D7B-9EE0-AF88A1820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cs-CZ" altLang="cs-CZ" sz="2000"/>
              <a:t>zaměření na sociální realitu („co se skutečně děje“)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cs-CZ" altLang="cs-CZ" sz="2000"/>
              <a:t>založené na rozčlenění textu na segmenty a další manipulaci s nimi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+ nejužívanější analytický postup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+ umožňuje snadné nalézání vzorců a pravidelností mezi případy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- dochází k fragmentaci dat, čímž se ztrácí ze zřetele celkový kontext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- zároveň se ztrácí ze zřetele tzv. „proud vyprávění“ (narrative flow)</a:t>
            </a:r>
          </a:p>
          <a:p>
            <a:pPr algn="r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						[Bryman 2004: 553, 556]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Tematická analýza [Ezzy 2002]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cs-CZ" altLang="cs-CZ" sz="1800"/>
              <a:t>Rámcová analýza [Hendl 2005: 219; Bryman 2004: 554]</a:t>
            </a:r>
            <a:endParaRPr lang="en-GB" altLang="cs-CZ" sz="1800"/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GB" altLang="cs-CZ" sz="1800"/>
              <a:t>Zakotvená teorie</a:t>
            </a:r>
            <a:r>
              <a:rPr lang="cs-CZ" altLang="cs-CZ" sz="1800"/>
              <a:t> [Glasser – Strauss 1967, Strauss – Corbinová 1999]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cs-CZ" altLang="cs-CZ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FC69B7C-E05E-4BD4-8787-F25DEA53C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Přístupy založené na kódování – základní postupy</a:t>
            </a:r>
            <a:endParaRPr lang="en-GB" altLang="cs-CZ" sz="4000" b="1" dirty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9D1EAB7-730C-4206-BF94-4F761696C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248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Základem analýzy je provádění tří základních, vzájemně provázaných postupů.</a:t>
            </a:r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1) </a:t>
            </a:r>
            <a:r>
              <a:rPr lang="en-GB" altLang="cs-CZ" sz="2400" b="1" dirty="0" err="1"/>
              <a:t>Segmentace</a:t>
            </a:r>
            <a:endParaRPr lang="cs-CZ" altLang="cs-CZ" sz="2400" b="1" dirty="0"/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2) </a:t>
            </a:r>
            <a:r>
              <a:rPr lang="en-GB" altLang="cs-CZ" sz="2400" b="1" dirty="0" err="1"/>
              <a:t>Kódování</a:t>
            </a:r>
            <a:endParaRPr lang="en-GB" altLang="cs-CZ" sz="2400" b="1" dirty="0"/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3) </a:t>
            </a:r>
            <a:r>
              <a:rPr lang="en-GB" altLang="cs-CZ" sz="2400" b="1" dirty="0" err="1"/>
              <a:t>Poznámkování</a:t>
            </a:r>
            <a:endParaRPr lang="cs-CZ" altLang="cs-CZ" sz="2400" b="1" dirty="0"/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b="1" dirty="0"/>
          </a:p>
          <a:p>
            <a:pPr eaLnBrk="1" hangingPunct="1"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/>
              <a:t>→ </a:t>
            </a:r>
            <a:r>
              <a:rPr lang="cs-CZ" altLang="cs-CZ" sz="2400" dirty="0"/>
              <a:t>všechny tři postupy </a:t>
            </a:r>
            <a:r>
              <a:rPr lang="en-GB" altLang="cs-CZ" sz="2400" b="1" dirty="0"/>
              <a:t>se </a:t>
            </a:r>
            <a:r>
              <a:rPr lang="en-GB" altLang="cs-CZ" sz="2400" b="1" dirty="0" err="1"/>
              <a:t>provádí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souběžně</a:t>
            </a:r>
            <a:endParaRPr lang="en-GB" altLang="cs-CZ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EB21796-1909-4284-8F6E-C490877A0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Segmentace</a:t>
            </a:r>
            <a:endParaRPr lang="en-GB" altLang="cs-CZ" sz="4000" b="1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1B2610F-3100-4800-B26F-251C61668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248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/>
              <a:t>rozčlenění analyzovaného textu na části = tzv. j</a:t>
            </a:r>
            <a:r>
              <a:rPr lang="en-GB" altLang="cs-CZ" sz="2800"/>
              <a:t>ednotky analýzy</a:t>
            </a:r>
            <a:endParaRPr lang="cs-CZ" altLang="cs-CZ" sz="2800"/>
          </a:p>
          <a:p>
            <a:pPr lvl="1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/>
              <a:t>celý text</a:t>
            </a:r>
            <a:endParaRPr lang="cs-CZ" altLang="cs-CZ" sz="2400"/>
          </a:p>
          <a:p>
            <a:pPr lvl="1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/>
              <a:t>gramatická část textu (slova, věty, odstavce, atd.)</a:t>
            </a:r>
            <a:endParaRPr lang="cs-CZ" altLang="cs-CZ" sz="2400"/>
          </a:p>
          <a:p>
            <a:pPr lvl="1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/>
              <a:t>strukturní jednotky (řádky, sloupce, strany)</a:t>
            </a:r>
            <a:endParaRPr lang="cs-CZ" altLang="cs-CZ" sz="2400"/>
          </a:p>
          <a:p>
            <a:pPr lvl="1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/>
              <a:t>tématické jednotky (část</a:t>
            </a:r>
            <a:r>
              <a:rPr lang="en-GB" altLang="cs-CZ" sz="2400"/>
              <a:t> text, který reflektuje jedno téma </a:t>
            </a:r>
            <a:endParaRPr lang="cs-CZ" altLang="cs-CZ" sz="2400"/>
          </a:p>
          <a:p>
            <a:pPr lvl="2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mohou být různě rozsáhlé (odstavec, věta, slovo)</a:t>
            </a:r>
          </a:p>
          <a:p>
            <a:pPr lvl="2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nejběžnější forma segmentace</a:t>
            </a:r>
          </a:p>
          <a:p>
            <a:pPr lvl="3" eaLnBrk="1" hangingPunct="1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D6A4C0A3-E93E-4CCE-B34F-48696535E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585782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 Ukázka segmentace</a:t>
            </a:r>
          </a:p>
        </p:txBody>
      </p:sp>
      <p:pic>
        <p:nvPicPr>
          <p:cNvPr id="39939" name="Picture 5" descr="Segmentace">
            <a:extLst>
              <a:ext uri="{FF2B5EF4-FFF2-40B4-BE49-F238E27FC236}">
                <a16:creationId xmlns:a16="http://schemas.microsoft.com/office/drawing/2014/main" id="{2B72CC2A-403F-42D4-9301-36C97DB48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5873007" cy="518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E3A2A9-4D18-4904-BF93-E5099E3D7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Kódování / indexace</a:t>
            </a:r>
            <a:endParaRPr lang="en-GB" altLang="cs-CZ" sz="4000" b="1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69DAACD-7020-47EE-A356-A363D389C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1628774"/>
            <a:ext cx="8424167" cy="482456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Technika mající za cíl p</a:t>
            </a:r>
            <a:r>
              <a:rPr lang="en-GB" altLang="cs-CZ" dirty="0" err="1"/>
              <a:t>opis</a:t>
            </a:r>
            <a:r>
              <a:rPr lang="en-GB" altLang="cs-CZ" dirty="0"/>
              <a:t>, </a:t>
            </a:r>
            <a:r>
              <a:rPr lang="en-GB" altLang="cs-CZ" dirty="0" err="1"/>
              <a:t>roztřídění</a:t>
            </a:r>
            <a:r>
              <a:rPr lang="en-GB" altLang="cs-CZ" dirty="0"/>
              <a:t> a  </a:t>
            </a:r>
            <a:r>
              <a:rPr lang="en-GB" altLang="cs-CZ" dirty="0" err="1"/>
              <a:t>zestručnění</a:t>
            </a:r>
            <a:r>
              <a:rPr lang="en-GB" altLang="cs-CZ" dirty="0"/>
              <a:t> </a:t>
            </a:r>
            <a:r>
              <a:rPr lang="en-GB" altLang="cs-CZ" dirty="0" err="1"/>
              <a:t>dat</a:t>
            </a:r>
            <a:endParaRPr lang="en-GB" altLang="cs-CZ" dirty="0"/>
          </a:p>
          <a:p>
            <a:pPr eaLnBrk="1" hangingPunct="1">
              <a:lnSpc>
                <a:spcPct val="8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Kódy = </a:t>
            </a:r>
            <a:r>
              <a:rPr lang="en-GB" altLang="cs-CZ" dirty="0" err="1"/>
              <a:t>označ</a:t>
            </a:r>
            <a:r>
              <a:rPr lang="cs-CZ" altLang="cs-CZ" dirty="0"/>
              <a:t>e</a:t>
            </a:r>
            <a:r>
              <a:rPr lang="en-GB" altLang="cs-CZ" dirty="0" err="1"/>
              <a:t>ní</a:t>
            </a:r>
            <a:r>
              <a:rPr lang="en-GB" altLang="cs-CZ" dirty="0"/>
              <a:t> / </a:t>
            </a:r>
            <a:r>
              <a:rPr lang="en-GB" altLang="cs-CZ" dirty="0" err="1"/>
              <a:t>razítka</a:t>
            </a:r>
            <a:r>
              <a:rPr lang="en-GB" altLang="cs-CZ" dirty="0"/>
              <a:t> / </a:t>
            </a:r>
            <a:r>
              <a:rPr lang="en-GB" altLang="cs-CZ" dirty="0" err="1"/>
              <a:t>nálepky</a:t>
            </a:r>
            <a:r>
              <a:rPr lang="cs-CZ" altLang="cs-CZ" dirty="0"/>
              <a:t>, kterými označujeme 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		  určité úseky textu s cílem rozkrýt jejich význam</a:t>
            </a:r>
          </a:p>
          <a:p>
            <a:pPr>
              <a:lnSpc>
                <a:spcPct val="8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	          = </a:t>
            </a:r>
            <a:r>
              <a:rPr lang="en-GB" altLang="cs-CZ" dirty="0" err="1"/>
              <a:t>slova</a:t>
            </a:r>
            <a:r>
              <a:rPr lang="en-GB" altLang="cs-CZ" dirty="0"/>
              <a:t>, </a:t>
            </a:r>
            <a:r>
              <a:rPr lang="en-GB" altLang="cs-CZ" dirty="0" err="1"/>
              <a:t>zkratky</a:t>
            </a:r>
            <a:r>
              <a:rPr lang="en-GB" altLang="cs-CZ" dirty="0"/>
              <a:t>, </a:t>
            </a:r>
            <a:r>
              <a:rPr lang="en-GB" altLang="cs-CZ" dirty="0" err="1"/>
              <a:t>symboly</a:t>
            </a:r>
            <a:r>
              <a:rPr lang="cs-CZ" altLang="cs-CZ" dirty="0"/>
              <a:t> </a:t>
            </a:r>
            <a:r>
              <a:rPr lang="en-GB" altLang="cs-CZ" dirty="0" err="1"/>
              <a:t>označujícívýznamověhomog</a:t>
            </a:r>
            <a:r>
              <a:rPr lang="cs-CZ" altLang="cs-CZ" dirty="0"/>
              <a:t>e</a:t>
            </a:r>
            <a:r>
              <a:rPr lang="en-GB" altLang="cs-CZ" dirty="0" err="1"/>
              <a:t>nní</a:t>
            </a:r>
            <a:r>
              <a:rPr lang="en-GB" altLang="cs-CZ" dirty="0"/>
              <a:t>  </a:t>
            </a:r>
            <a:r>
              <a:rPr lang="cs-CZ" altLang="cs-CZ" dirty="0"/>
              <a:t>	 	   </a:t>
            </a:r>
            <a:r>
              <a:rPr lang="en-GB" altLang="cs-CZ" dirty="0" err="1"/>
              <a:t>celek</a:t>
            </a:r>
            <a:r>
              <a:rPr lang="en-GB" altLang="cs-CZ" dirty="0"/>
              <a:t> </a:t>
            </a:r>
            <a:r>
              <a:rPr lang="cs-CZ" altLang="cs-CZ" dirty="0"/>
              <a:t>dat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b="1" dirty="0"/>
              <a:t>Úlohou kódů je: 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+mn-lt"/>
              </a:rPr>
              <a:t>Identifikace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relevantní</a:t>
            </a:r>
            <a:r>
              <a:rPr lang="cs-CZ" altLang="cs-CZ" sz="2400" dirty="0">
                <a:latin typeface="+mn-lt"/>
              </a:rPr>
              <a:t>ch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jev</a:t>
            </a:r>
            <a:r>
              <a:rPr lang="cs-CZ" altLang="cs-CZ" sz="2400" dirty="0">
                <a:latin typeface="+mn-lt"/>
              </a:rPr>
              <a:t>ů</a:t>
            </a:r>
            <a:r>
              <a:rPr lang="en-GB" altLang="cs-CZ" sz="2400" b="1" dirty="0">
                <a:latin typeface="+mn-lt"/>
              </a:rPr>
              <a:t> </a:t>
            </a:r>
            <a:r>
              <a:rPr lang="en-GB" altLang="cs-CZ" sz="2400" dirty="0">
                <a:latin typeface="+mn-lt"/>
              </a:rPr>
              <a:t>(</a:t>
            </a:r>
            <a:r>
              <a:rPr lang="en-GB" altLang="cs-CZ" sz="2400" dirty="0" err="1">
                <a:latin typeface="+mn-lt"/>
              </a:rPr>
              <a:t>např</a:t>
            </a:r>
            <a:r>
              <a:rPr lang="en-GB" altLang="cs-CZ" sz="2400" dirty="0">
                <a:latin typeface="+mn-lt"/>
              </a:rPr>
              <a:t>. </a:t>
            </a:r>
            <a:r>
              <a:rPr lang="en-GB" altLang="cs-CZ" sz="2400" dirty="0" err="1">
                <a:latin typeface="+mn-lt"/>
              </a:rPr>
              <a:t>strategie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aktérů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jejich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interakce</a:t>
            </a:r>
            <a:r>
              <a:rPr lang="en-GB" altLang="cs-CZ" sz="2400" dirty="0">
                <a:latin typeface="+mn-lt"/>
              </a:rPr>
              <a:t>,</a:t>
            </a:r>
            <a:r>
              <a:rPr lang="cs-CZ" altLang="cs-CZ" sz="2400" dirty="0">
                <a:latin typeface="+mn-lt"/>
              </a:rPr>
              <a:t> atd.</a:t>
            </a:r>
            <a:r>
              <a:rPr lang="en-GB" altLang="cs-CZ" sz="2400" dirty="0">
                <a:latin typeface="+mn-lt"/>
              </a:rPr>
              <a:t>)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+mn-lt"/>
              </a:rPr>
              <a:t>Koncentrace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příkladů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těchto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jevů</a:t>
            </a:r>
            <a:endParaRPr lang="en-GB" altLang="cs-CZ" sz="24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+mn-lt"/>
              </a:rPr>
              <a:t>Rozbor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jevů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tak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abychom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našli</a:t>
            </a:r>
            <a:r>
              <a:rPr lang="en-GB" altLang="cs-CZ" sz="2400" dirty="0">
                <a:latin typeface="+mn-lt"/>
              </a:rPr>
              <a:t> </a:t>
            </a:r>
            <a:r>
              <a:rPr lang="cs-CZ" altLang="cs-CZ" sz="2400" dirty="0">
                <a:latin typeface="+mn-lt"/>
              </a:rPr>
              <a:t>jejich </a:t>
            </a:r>
            <a:r>
              <a:rPr lang="en-GB" altLang="cs-CZ" sz="2400" dirty="0" err="1">
                <a:latin typeface="+mn-lt"/>
              </a:rPr>
              <a:t>společné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znaky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rozdíly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vzorce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struktury</a:t>
            </a:r>
            <a:r>
              <a:rPr lang="en-GB" altLang="cs-CZ" sz="2400" dirty="0">
                <a:latin typeface="+mn-lt"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			</a:t>
            </a:r>
            <a:r>
              <a:rPr lang="cs-CZ" altLang="cs-CZ" sz="2000" dirty="0"/>
              <a:t>	     </a:t>
            </a:r>
            <a:r>
              <a:rPr lang="cs-CZ" altLang="cs-CZ" sz="1600" dirty="0"/>
              <a:t>[</a:t>
            </a:r>
            <a:r>
              <a:rPr lang="en-GB" altLang="cs-CZ" sz="1600" dirty="0"/>
              <a:t>Glaser</a:t>
            </a:r>
            <a:r>
              <a:rPr lang="cs-CZ" altLang="cs-CZ" sz="1600" dirty="0"/>
              <a:t> - </a:t>
            </a:r>
            <a:r>
              <a:rPr lang="en-GB" altLang="cs-CZ" sz="1600" dirty="0"/>
              <a:t>Strauss l978</a:t>
            </a:r>
            <a:r>
              <a:rPr lang="cs-CZ" altLang="cs-CZ" sz="1600" dirty="0"/>
              <a:t>]</a:t>
            </a:r>
            <a:endParaRPr lang="en-GB" alt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274E20A-9D60-48EF-B2F4-9F412A460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6875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Východiska kvalitativní analýzy</a:t>
            </a:r>
            <a:endParaRPr lang="en-GB" altLang="cs-CZ" sz="4000" b="1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D39B051-3405-4FC2-8789-7C1435618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18410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</a:t>
            </a:r>
            <a:r>
              <a:rPr lang="en-GB" altLang="cs-CZ" sz="2800" dirty="0">
                <a:latin typeface="+mn-lt"/>
              </a:rPr>
              <a:t>„</a:t>
            </a:r>
            <a:r>
              <a:rPr lang="cs-CZ" altLang="cs-CZ" sz="2800" dirty="0">
                <a:latin typeface="+mn-lt"/>
              </a:rPr>
              <a:t>i</a:t>
            </a:r>
            <a:r>
              <a:rPr lang="en-GB" altLang="cs-CZ" sz="2800" dirty="0" err="1">
                <a:latin typeface="+mn-lt"/>
              </a:rPr>
              <a:t>nterpretace</a:t>
            </a:r>
            <a:r>
              <a:rPr lang="en-GB" altLang="cs-CZ" sz="2800" dirty="0">
                <a:latin typeface="+mn-lt"/>
              </a:rPr>
              <a:t> je </a:t>
            </a:r>
            <a:r>
              <a:rPr lang="en-GB" altLang="cs-CZ" sz="2800" dirty="0" err="1">
                <a:latin typeface="+mn-lt"/>
              </a:rPr>
              <a:t>uměním</a:t>
            </a:r>
            <a:r>
              <a:rPr lang="en-GB" altLang="cs-CZ" sz="2800" dirty="0">
                <a:latin typeface="+mn-lt"/>
              </a:rPr>
              <a:t>, </a:t>
            </a:r>
            <a:r>
              <a:rPr lang="en-GB" altLang="cs-CZ" sz="2800" dirty="0" err="1">
                <a:latin typeface="+mn-lt"/>
              </a:rPr>
              <a:t>které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nelze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formalizovat</a:t>
            </a:r>
            <a:r>
              <a:rPr lang="en-GB" altLang="cs-CZ" sz="2800" dirty="0">
                <a:latin typeface="+mn-lt"/>
              </a:rPr>
              <a:t>“ </a:t>
            </a:r>
            <a:r>
              <a:rPr lang="cs-CZ" altLang="cs-CZ" sz="2800" dirty="0">
                <a:latin typeface="+mn-lt"/>
              </a:rPr>
              <a:t>	</a:t>
            </a:r>
            <a:r>
              <a:rPr lang="en-GB" altLang="cs-CZ" sz="2800" dirty="0">
                <a:latin typeface="+mn-lt"/>
              </a:rPr>
              <a:t>					</a:t>
            </a:r>
            <a:r>
              <a:rPr lang="cs-CZ" altLang="cs-CZ" sz="2800" dirty="0">
                <a:latin typeface="+mn-lt"/>
              </a:rPr>
              <a:t>          [</a:t>
            </a:r>
            <a:r>
              <a:rPr lang="en-GB" altLang="cs-CZ" sz="2800" dirty="0">
                <a:latin typeface="+mn-lt"/>
              </a:rPr>
              <a:t>Denzin</a:t>
            </a:r>
            <a:r>
              <a:rPr lang="cs-CZ" altLang="cs-CZ" sz="2800" dirty="0">
                <a:latin typeface="+mn-lt"/>
              </a:rPr>
              <a:t>,</a:t>
            </a:r>
            <a:r>
              <a:rPr lang="en-GB" altLang="cs-CZ" sz="2800" dirty="0">
                <a:latin typeface="+mn-lt"/>
              </a:rPr>
              <a:t> 1994</a:t>
            </a:r>
            <a:r>
              <a:rPr lang="cs-CZ" altLang="cs-CZ" sz="2800" dirty="0">
                <a:latin typeface="+mn-lt"/>
              </a:rPr>
              <a:t>]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800" i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i="1" dirty="0">
                <a:latin typeface="+mn-lt"/>
              </a:rPr>
              <a:t>	„</a:t>
            </a:r>
            <a:r>
              <a:rPr lang="en-GB" altLang="cs-CZ" sz="2800" i="1" dirty="0" err="1">
                <a:latin typeface="+mn-lt"/>
              </a:rPr>
              <a:t>nebezpečí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redukce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analytických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problémů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na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technické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otázky</a:t>
            </a:r>
            <a:r>
              <a:rPr lang="en-GB" altLang="cs-CZ" sz="2800" i="1" dirty="0">
                <a:latin typeface="+mn-lt"/>
              </a:rPr>
              <a:t>, </a:t>
            </a:r>
            <a:r>
              <a:rPr lang="en-GB" altLang="cs-CZ" sz="2800" i="1" dirty="0" err="1">
                <a:latin typeface="+mn-lt"/>
              </a:rPr>
              <a:t>které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lze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shrnout</a:t>
            </a:r>
            <a:r>
              <a:rPr lang="en-GB" altLang="cs-CZ" sz="2800" i="1" dirty="0">
                <a:latin typeface="+mn-lt"/>
              </a:rPr>
              <a:t> v </a:t>
            </a:r>
            <a:r>
              <a:rPr lang="en-GB" altLang="cs-CZ" sz="2800" i="1" dirty="0" err="1">
                <a:latin typeface="+mn-lt"/>
              </a:rPr>
              <a:t>nějaké</a:t>
            </a:r>
            <a:r>
              <a:rPr lang="en-GB" altLang="cs-CZ" sz="2800" i="1" dirty="0">
                <a:latin typeface="+mn-lt"/>
              </a:rPr>
              <a:t> ,</a:t>
            </a:r>
            <a:r>
              <a:rPr lang="en-GB" altLang="cs-CZ" sz="2800" i="1" dirty="0" err="1">
                <a:latin typeface="+mn-lt"/>
              </a:rPr>
              <a:t>kuchařce</a:t>
            </a:r>
            <a:r>
              <a:rPr lang="en-US" altLang="cs-CZ" sz="2800" i="1" dirty="0">
                <a:latin typeface="+mn-lt"/>
              </a:rPr>
              <a:t>’</a:t>
            </a:r>
            <a:r>
              <a:rPr lang="cs-CZ" altLang="cs-CZ" sz="2800" i="1" dirty="0">
                <a:latin typeface="+mn-lt"/>
              </a:rPr>
              <a:t> “</a:t>
            </a:r>
            <a:r>
              <a:rPr lang="en-GB" altLang="cs-CZ" sz="2800" i="1" dirty="0">
                <a:latin typeface="+mn-lt"/>
              </a:rPr>
              <a:t>			</a:t>
            </a:r>
            <a:endParaRPr lang="cs-CZ" altLang="cs-CZ" sz="2800" i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i="1" dirty="0">
                <a:latin typeface="+mn-lt"/>
              </a:rPr>
              <a:t>						  	  </a:t>
            </a:r>
            <a:r>
              <a:rPr lang="cs-CZ" altLang="cs-CZ" sz="2800" dirty="0">
                <a:latin typeface="+mn-lt"/>
              </a:rPr>
              <a:t>[</a:t>
            </a:r>
            <a:r>
              <a:rPr lang="en-GB" altLang="cs-CZ" sz="2800" dirty="0" err="1">
                <a:latin typeface="+mn-lt"/>
              </a:rPr>
              <a:t>Silvermann</a:t>
            </a:r>
            <a:r>
              <a:rPr lang="cs-CZ" altLang="cs-CZ" sz="2800" dirty="0">
                <a:latin typeface="+mn-lt"/>
              </a:rPr>
              <a:t>,</a:t>
            </a:r>
            <a:r>
              <a:rPr lang="en-GB" altLang="cs-CZ" sz="2800" dirty="0">
                <a:latin typeface="+mn-lt"/>
              </a:rPr>
              <a:t> 1993</a:t>
            </a:r>
            <a:r>
              <a:rPr lang="cs-CZ" altLang="cs-CZ" sz="2800" dirty="0">
                <a:latin typeface="+mn-lt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800" i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i="1" dirty="0">
                <a:latin typeface="+mn-lt"/>
              </a:rPr>
              <a:t>	„[kvalitativní analýza představuje] </a:t>
            </a:r>
            <a:r>
              <a:rPr lang="en-GB" altLang="cs-CZ" sz="2800" i="1" dirty="0" err="1">
                <a:latin typeface="+mn-lt"/>
              </a:rPr>
              <a:t>spíše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praktická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doporučení</a:t>
            </a:r>
            <a:r>
              <a:rPr lang="en-GB" altLang="cs-CZ" sz="2800" i="1" dirty="0">
                <a:latin typeface="+mn-lt"/>
              </a:rPr>
              <a:t>, </a:t>
            </a:r>
            <a:r>
              <a:rPr lang="en-GB" altLang="cs-CZ" sz="2800" i="1" dirty="0" err="1">
                <a:latin typeface="+mn-lt"/>
              </a:rPr>
              <a:t>než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tvrdá</a:t>
            </a:r>
            <a:r>
              <a:rPr lang="en-GB" altLang="cs-CZ" sz="2800" i="1" dirty="0">
                <a:latin typeface="+mn-lt"/>
              </a:rPr>
              <a:t> a </a:t>
            </a:r>
            <a:r>
              <a:rPr lang="en-GB" altLang="cs-CZ" sz="2800" i="1" dirty="0" err="1">
                <a:latin typeface="+mn-lt"/>
              </a:rPr>
              <a:t>pevná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pravidla</a:t>
            </a:r>
            <a:r>
              <a:rPr lang="en-GB" altLang="cs-CZ" sz="2800" i="1" dirty="0">
                <a:latin typeface="+mn-lt"/>
              </a:rPr>
              <a:t> pro </a:t>
            </a:r>
            <a:r>
              <a:rPr lang="en-GB" altLang="cs-CZ" sz="2800" i="1" dirty="0" err="1">
                <a:latin typeface="+mn-lt"/>
              </a:rPr>
              <a:t>konverzi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dat</a:t>
            </a:r>
            <a:r>
              <a:rPr lang="en-GB" altLang="cs-CZ" sz="2800" i="1" dirty="0">
                <a:latin typeface="+mn-lt"/>
              </a:rPr>
              <a:t> do </a:t>
            </a:r>
            <a:r>
              <a:rPr lang="en-GB" altLang="cs-CZ" sz="2800" i="1" dirty="0" err="1">
                <a:latin typeface="+mn-lt"/>
              </a:rPr>
              <a:t>smysl</a:t>
            </a:r>
            <a:r>
              <a:rPr lang="cs-CZ" altLang="cs-CZ" sz="2800" i="1" dirty="0">
                <a:latin typeface="+mn-lt"/>
              </a:rPr>
              <a:t>u</a:t>
            </a:r>
            <a:r>
              <a:rPr lang="en-GB" altLang="cs-CZ" sz="2800" i="1" dirty="0" err="1">
                <a:latin typeface="+mn-lt"/>
              </a:rPr>
              <a:t>plné</a:t>
            </a:r>
            <a:r>
              <a:rPr lang="en-GB" altLang="cs-CZ" sz="2800" i="1" dirty="0">
                <a:latin typeface="+mn-lt"/>
              </a:rPr>
              <a:t> </a:t>
            </a:r>
            <a:r>
              <a:rPr lang="en-GB" altLang="cs-CZ" sz="2800" i="1" dirty="0" err="1">
                <a:latin typeface="+mn-lt"/>
              </a:rPr>
              <a:t>teorie</a:t>
            </a:r>
            <a:r>
              <a:rPr lang="en-GB" altLang="cs-CZ" sz="2800" i="1" dirty="0">
                <a:latin typeface="+mn-lt"/>
              </a:rPr>
              <a:t> “                   					</a:t>
            </a:r>
            <a:r>
              <a:rPr lang="cs-CZ" altLang="cs-CZ" sz="2800" i="1" dirty="0">
                <a:latin typeface="+mn-lt"/>
              </a:rPr>
              <a:t>         </a:t>
            </a:r>
            <a:r>
              <a:rPr lang="cs-CZ" altLang="cs-CZ" sz="2800" dirty="0">
                <a:latin typeface="+mn-lt"/>
              </a:rPr>
              <a:t>[</a:t>
            </a:r>
            <a:r>
              <a:rPr lang="en-GB" altLang="cs-CZ" sz="2800" dirty="0">
                <a:latin typeface="+mn-lt"/>
              </a:rPr>
              <a:t>Strauss, Corbin</a:t>
            </a:r>
            <a:r>
              <a:rPr lang="cs-CZ" altLang="cs-CZ" sz="2800" dirty="0">
                <a:latin typeface="+mn-lt"/>
              </a:rPr>
              <a:t>,</a:t>
            </a:r>
            <a:r>
              <a:rPr lang="en-GB" altLang="cs-CZ" sz="2800" dirty="0">
                <a:latin typeface="+mn-lt"/>
              </a:rPr>
              <a:t> 1994</a:t>
            </a:r>
            <a:r>
              <a:rPr lang="cs-CZ" altLang="cs-CZ" sz="2800" dirty="0">
                <a:latin typeface="+mn-lt"/>
              </a:rPr>
              <a:t>]</a:t>
            </a:r>
            <a:endParaRPr lang="en-GB" altLang="cs-CZ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5543F83D-C1AD-4000-9A41-6D4EA7520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68760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 </a:t>
            </a:r>
            <a:r>
              <a:rPr lang="cs-CZ" altLang="cs-CZ" sz="4000" b="1" dirty="0"/>
              <a:t>Ukázka kódování</a:t>
            </a:r>
          </a:p>
        </p:txBody>
      </p:sp>
      <p:pic>
        <p:nvPicPr>
          <p:cNvPr id="43011" name="Picture 6" descr="Kódování">
            <a:extLst>
              <a:ext uri="{FF2B5EF4-FFF2-40B4-BE49-F238E27FC236}">
                <a16:creationId xmlns:a16="http://schemas.microsoft.com/office/drawing/2014/main" id="{45D29782-EE5D-4C41-9C8C-186ACB08C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4" y="980728"/>
            <a:ext cx="5933092" cy="5237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CE88DFE-7DC4-4F22-B7D2-A03445FAC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b="1" dirty="0"/>
              <a:t>Poznámkování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6D04DE7-14CC-4E20-847B-A4E61071B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= zapisování poznámek, úvah a předběžných vysvětlení o datovém materiálu, příp. kódech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komentují vytvořené kódy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předběžně interpretují analyzovaná data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systém vytváření poznámek napomáhá k integraci získaných dat do teorie</a:t>
            </a:r>
            <a:endParaRPr lang="cs-CZ" altLang="cs-CZ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tvoří základ interpretace</a:t>
            </a:r>
            <a:endParaRPr lang="cs-CZ" altLang="cs-CZ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začínáme je psán od začátku sběru dat a končíme se zpracováním výzkumné zprávy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FB3DB121-67BC-4191-9359-454052EFF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585782"/>
          </a:xfrm>
        </p:spPr>
        <p:txBody>
          <a:bodyPr/>
          <a:lstStyle/>
          <a:p>
            <a:pPr algn="ctr"/>
            <a:r>
              <a:rPr lang="cs-CZ" altLang="cs-CZ" sz="4000" b="1" dirty="0"/>
              <a:t>Ukázka poznámkování</a:t>
            </a:r>
          </a:p>
        </p:txBody>
      </p:sp>
      <p:pic>
        <p:nvPicPr>
          <p:cNvPr id="45059" name="Picture 6" descr="Poznámkování">
            <a:extLst>
              <a:ext uri="{FF2B5EF4-FFF2-40B4-BE49-F238E27FC236}">
                <a16:creationId xmlns:a16="http://schemas.microsoft.com/office/drawing/2014/main" id="{4EE44456-5FA1-479E-A0CC-8011BAC0E6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26" y="950913"/>
            <a:ext cx="6036147" cy="5328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8EB7E74-3B4F-4802-A569-D86944087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071" y="218280"/>
            <a:ext cx="8064000" cy="1325563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Ukázka segmentace, kódování a poznámkování</a:t>
            </a:r>
          </a:p>
        </p:txBody>
      </p:sp>
      <p:pic>
        <p:nvPicPr>
          <p:cNvPr id="46084" name="Picture 5" descr="Segmentace, kodovani, poznamkovani">
            <a:extLst>
              <a:ext uri="{FF2B5EF4-FFF2-40B4-BE49-F238E27FC236}">
                <a16:creationId xmlns:a16="http://schemas.microsoft.com/office/drawing/2014/main" id="{5400D0BF-CDA7-43EE-A88C-FD22D305FF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071" y="1527787"/>
            <a:ext cx="4175819" cy="494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27DD980D-A944-477E-8DFA-4590CBD73FC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text psán s dvojnásobným řádkováním (umožňuje vpisovat kódy)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segmenty nesoucí význam jsou označeny kódy vepsanými mezi řádky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za hvězdičkou se nachází interpretující poznámka (odkazuje k pasáží, z níž je interpretace odvozena)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příklad převzat z [</a:t>
            </a:r>
            <a:r>
              <a:rPr lang="cs-CZ" altLang="cs-CZ" sz="1400" dirty="0" err="1"/>
              <a:t>Hendl</a:t>
            </a:r>
            <a:r>
              <a:rPr lang="cs-CZ" altLang="cs-CZ" sz="1400" dirty="0"/>
              <a:t>, 2005, 249]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DB3A0C7-FFE0-4752-A692-5EAFDF4B6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831622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Dva základní způsoby kódování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F1ACC9F-6721-4830-ABCE-56581839D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600" dirty="0"/>
              <a:t>S kódy lze pracovat dvěma základními způsoby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deduktivně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induktivně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1) Uzavřené kódování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deduktivně vytvářené kódy =&gt; kódy vytvořené před analýzou na základě teorie a výzkumného problému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proces hledání pasáží, které odpovídají kódům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typické pro kvantitativní analýzu (např. obsahovou analýzu)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2) Otevřené kódování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induktivně vytvářené kódy =&gt; kódy vytvářené během analýzy z dat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proces hledání kódu pro pasáž, kterou chceme označit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/>
              <a:t>typické pro kvalitativní analýzu (např. </a:t>
            </a:r>
            <a:r>
              <a:rPr lang="cs-CZ" altLang="cs-CZ" sz="1400" dirty="0" err="1"/>
              <a:t>tématickou</a:t>
            </a:r>
            <a:r>
              <a:rPr lang="cs-CZ" altLang="cs-CZ" sz="1400" dirty="0"/>
              <a:t> analýzu)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400" dirty="0"/>
              <a:t>→</a:t>
            </a:r>
            <a:r>
              <a:rPr lang="cs-CZ" altLang="cs-CZ" sz="1400" dirty="0"/>
              <a:t> oba typy lze kombinovat: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na začátku máme určeno několik základních kódů s nimiž pracujeme deduktivně (např. základní deskriptivní kódy, viz dále)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během kódování vytváříme induktivně další kódy (např. další deskriptivní, ale zejména interpretativní a strukturní kódy, viz dále)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999031B-609E-42FF-B0B7-98C33E02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0"/>
            <a:ext cx="8064000" cy="586041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Typy (induktivních) kódů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D544D95-D438-43C0-9217-BDA00DBAA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každý typ má jiný účel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začínáme zpravidla kódovat prvním typem a postupně přidáváme další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o jaký typ kódu se jedná vždy závisí na kontextu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1) popisné (= descriptive)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o čem (explicitně) hovoří daná pasáž (o jakém tématu)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označují explicitní obsah segmentu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2) interpretativní (= interpretive)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co (implicitně) říká daná pasáž (o čem vypovídá) = jak výzkumník chápe, co říká daná pasáž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vysvětlují implicitní význam segmentu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3) strukturní / vzorové (= pattern)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abstraktnější kódy sdružující intepretativní a popisné kódy, které spolu (explicitně) nemusí nesouviset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umožňují identifikaci opakujících se témat, vzorců, pravidel, vůdčích motivů, apod.</a:t>
            </a:r>
            <a:endParaRPr lang="cs-CZ" altLang="cs-CZ" sz="1400" i="1"/>
          </a:p>
          <a:p>
            <a:pPr lvl="1" eaLnBrk="1" hangingPunct="1">
              <a:lnSpc>
                <a:spcPct val="80000"/>
              </a:lnSpc>
            </a:pPr>
            <a:endParaRPr lang="cs-CZ" altLang="cs-CZ" sz="140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/>
              <a:t>						[Miles a Huberman 1994: 57-58]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737E91-BB55-4318-BC6D-AA27C5A40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 b="1" dirty="0"/>
              <a:t>Ukázky jednotlivých typů kódů</a:t>
            </a:r>
          </a:p>
        </p:txBody>
      </p:sp>
      <p:pic>
        <p:nvPicPr>
          <p:cNvPr id="49156" name="Picture 9" descr="Typy kódů">
            <a:extLst>
              <a:ext uri="{FF2B5EF4-FFF2-40B4-BE49-F238E27FC236}">
                <a16:creationId xmlns:a16="http://schemas.microsoft.com/office/drawing/2014/main" id="{3A00A843-160A-4D6A-8DEF-0648BCBB3F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46684"/>
            <a:ext cx="4339316" cy="4825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8">
            <a:extLst>
              <a:ext uri="{FF2B5EF4-FFF2-40B4-BE49-F238E27FC236}">
                <a16:creationId xmlns:a16="http://schemas.microsoft.com/office/drawing/2014/main" id="{6FD117B2-E484-4259-AC43-07CD0A3D20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268759"/>
            <a:ext cx="3744664" cy="4802931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deskriptivní kódy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i="1" dirty="0" err="1"/>
              <a:t>intepretativní</a:t>
            </a:r>
            <a:r>
              <a:rPr lang="cs-CZ" altLang="cs-CZ" sz="2400" i="1" dirty="0"/>
              <a:t> kódy</a:t>
            </a:r>
          </a:p>
          <a:p>
            <a:pPr eaLnBrk="1" hangingPunct="1"/>
            <a:endParaRPr lang="cs-CZ" altLang="cs-CZ" sz="2400" i="1" dirty="0"/>
          </a:p>
          <a:p>
            <a:pPr eaLnBrk="1" hangingPunct="1"/>
            <a:r>
              <a:rPr lang="cs-CZ" altLang="cs-CZ" sz="2400" i="1" dirty="0"/>
              <a:t>STRUKTURNÍ KÓDY</a:t>
            </a:r>
          </a:p>
        </p:txBody>
      </p:sp>
      <p:sp>
        <p:nvSpPr>
          <p:cNvPr id="49157" name="Text Box 10">
            <a:extLst>
              <a:ext uri="{FF2B5EF4-FFF2-40B4-BE49-F238E27FC236}">
                <a16:creationId xmlns:a16="http://schemas.microsoft.com/office/drawing/2014/main" id="{38F7ACF3-54DB-405E-8C8F-6186E3EB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4318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1</a:t>
            </a: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2,3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4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5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6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"/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7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8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CCAD782-589B-4279-8184-67731882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759614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Tvorba kódů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DC5F6CF-37DE-44A8-AC7E-1F248D31D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2 postupy tvoření nových kódů: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	a) konkretizování – nejprve tvorba obecných 	kategorií -&gt; následně vytváření 	konkrétnějších podkategorií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i="1"/>
              <a:t>př. rodina -&gt; matka, otec, sourozenci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	b) zobecňování – nejprve tvorba konkrétních 	kategorií -&gt; následně vytváření 	nadřazených obecnějších kategorií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i="1"/>
              <a:t>př. pláč, křik, uzavření se -&gt; reakce na hádky rodičů / strategie získávání si pozornosti rodičů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/>
              <a:t>stěžejní pro vytváření strukturních kódů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A81528D-BC81-4613-930D-6873FC7D6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 b="1" dirty="0"/>
              <a:t>Tipy pro vytváření otevřených kódů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C7C89CE-35DD-4CF4-AC78-6B8E327D45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Při hledání témat [i kódů] doporučené pátrat po: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				    </a:t>
            </a:r>
            <a:r>
              <a:rPr lang="cs-CZ" altLang="cs-CZ" sz="1600" dirty="0"/>
              <a:t>[podle Ryan – Bernard 2003 in </a:t>
            </a:r>
            <a:r>
              <a:rPr lang="cs-CZ" altLang="cs-CZ" sz="1600" dirty="0" err="1"/>
              <a:t>Bryman</a:t>
            </a:r>
            <a:r>
              <a:rPr lang="cs-CZ" altLang="cs-CZ" sz="1600" dirty="0"/>
              <a:t> 2004: 555]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opakujících se tématech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aktérských typologiích a kategoriích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metaforách a analogiích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podobnostech a odlišnostech mezi jednotlivými daty (např. jak různí informátoři hovoří o jednom tématu)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jazykových spojkách (slovech jako „protože“ nebo „od té doby“ – ty ukazují na kauzální vztahy v mysli informátorů)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chybějících datech ( = nezodpovězených otázkách; na co informátoři neodpověděli, ačkoliv se jich na to výzkumník ptal)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materiálu vztahujícím se k teoriím (použít teoretické koncepty jako základ témat, např. hegemonie)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6E3898C-4107-40EA-8643-A62BB4F0A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 b="1" dirty="0" err="1"/>
              <a:t>Souvztažňování</a:t>
            </a:r>
            <a:r>
              <a:rPr lang="cs-CZ" altLang="cs-CZ" sz="4000" b="1" dirty="0"/>
              <a:t> kódů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0A6D770-F22C-47A2-B0F6-450CDFAB26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400"/>
              <a:t>dalším analytickým postupem je hledání vztahů mezi kódy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identifikace vztahů mezi kódy stojí v základu poznámkování a tím i interpretace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/>
          </a:p>
          <a:p>
            <a:pPr eaLnBrk="1" hangingPunct="1">
              <a:lnSpc>
                <a:spcPct val="80000"/>
              </a:lnSpc>
            </a:pPr>
            <a:endParaRPr lang="cs-CZ" altLang="cs-CZ" sz="1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/>
              <a:t>Některé typy vztahů: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Hierarchické vztahy (nadřazené a podřízené)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/>
              <a:t>typicky mezi interpretativními a strukturními kódy (strukturní kódy zobecňují kódy intepretativní)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i="1"/>
              <a:t>př. nadřazený: reakce na hádky rodičů; podřízené: pláč, křik, uzavření se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Vztahy sekvenční (např. stádia nějakého procesu; A </a:t>
            </a:r>
            <a:r>
              <a:rPr lang="en-GB" altLang="cs-CZ" sz="1400" i="1"/>
              <a:t>→</a:t>
            </a:r>
            <a:r>
              <a:rPr lang="cs-CZ" altLang="cs-CZ" sz="1400" i="1"/>
              <a:t> B </a:t>
            </a:r>
            <a:r>
              <a:rPr lang="en-GB" altLang="cs-CZ" sz="1400" i="1"/>
              <a:t>→</a:t>
            </a:r>
            <a:r>
              <a:rPr lang="cs-CZ" altLang="cs-CZ" sz="1400" i="1"/>
              <a:t> C </a:t>
            </a:r>
            <a:r>
              <a:rPr lang="en-GB" altLang="cs-CZ" sz="1400" i="1"/>
              <a:t>→</a:t>
            </a:r>
            <a:r>
              <a:rPr lang="cs-CZ" altLang="cs-CZ" sz="1400" i="1"/>
              <a:t> D…</a:t>
            </a:r>
            <a:r>
              <a:rPr lang="cs-CZ" altLang="cs-CZ" sz="1400"/>
              <a:t>)</a:t>
            </a:r>
          </a:p>
          <a:p>
            <a:pPr lvl="1" eaLnBrk="1" hangingPunct="1">
              <a:lnSpc>
                <a:spcPct val="80000"/>
              </a:lnSpc>
              <a:buSzPct val="150000"/>
              <a:buFontTx/>
              <a:buChar char="•"/>
            </a:pPr>
            <a:r>
              <a:rPr lang="cs-CZ" altLang="cs-CZ" sz="1200"/>
              <a:t>ukazují dynamiku a umožňují chápat průběh sledovaných jevů</a:t>
            </a:r>
          </a:p>
          <a:p>
            <a:pPr lvl="1" eaLnBrk="1" hangingPunct="1">
              <a:lnSpc>
                <a:spcPct val="80000"/>
              </a:lnSpc>
              <a:buSzPct val="150000"/>
              <a:buFontTx/>
              <a:buChar char="•"/>
            </a:pPr>
            <a:r>
              <a:rPr lang="cs-CZ" altLang="cs-CZ" sz="1200" i="1"/>
              <a:t>př. rozhodování se o modifikaci </a:t>
            </a:r>
            <a:r>
              <a:rPr lang="en-GB" altLang="cs-CZ" sz="1200" i="1"/>
              <a:t>→</a:t>
            </a:r>
            <a:r>
              <a:rPr lang="cs-CZ" altLang="cs-CZ" sz="1200" i="1"/>
              <a:t> výběr studia </a:t>
            </a:r>
            <a:r>
              <a:rPr lang="en-GB" altLang="cs-CZ" sz="1200" i="1"/>
              <a:t>→</a:t>
            </a:r>
            <a:r>
              <a:rPr lang="cs-CZ" altLang="cs-CZ" sz="1200" i="1"/>
              <a:t> návštěva studia </a:t>
            </a:r>
            <a:r>
              <a:rPr lang="en-GB" altLang="cs-CZ" sz="1200" i="1"/>
              <a:t>→</a:t>
            </a:r>
            <a:r>
              <a:rPr lang="cs-CZ" altLang="cs-CZ" sz="1200" i="1"/>
              <a:t> podstoupení modifikace </a:t>
            </a:r>
            <a:r>
              <a:rPr lang="en-GB" altLang="cs-CZ" sz="1200" i="1"/>
              <a:t>→</a:t>
            </a:r>
            <a:r>
              <a:rPr lang="cs-CZ" altLang="cs-CZ" sz="1200" i="1"/>
              <a:t> hojení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Kauzální vztahy (A vede k B, B je důsledkem A)</a:t>
            </a:r>
          </a:p>
          <a:p>
            <a:pPr lvl="1" eaLnBrk="1" hangingPunct="1">
              <a:lnSpc>
                <a:spcPct val="80000"/>
              </a:lnSpc>
              <a:buSzPct val="150000"/>
              <a:buFontTx/>
              <a:buChar char="•"/>
            </a:pPr>
            <a:r>
              <a:rPr lang="cs-CZ" altLang="cs-CZ" sz="1200" i="1"/>
              <a:t>př. nedostatečná péče o piercing vede ke zdravotním komplikacím při jeho hojení</a:t>
            </a:r>
            <a:endParaRPr lang="cs-CZ" altLang="cs-CZ" sz="1200"/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Vztahy kontradikční (A odporuje B)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i="1"/>
              <a:t>př. piercing jako projev nonkonformity odporuje piercingu jako projevu konzumerismu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i="1"/>
          </a:p>
          <a:p>
            <a:pPr eaLnBrk="1" hangingPunct="1">
              <a:lnSpc>
                <a:spcPct val="80000"/>
              </a:lnSpc>
            </a:pPr>
            <a:endParaRPr lang="cs-CZ" altLang="cs-CZ" sz="1400" i="1"/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systém hierarchických sémantických vztahů detailně rozpracoval James Spradley [1979, 1980a] </a:t>
            </a:r>
            <a:r>
              <a:rPr lang="en-GB" altLang="cs-CZ" sz="1400" i="1"/>
              <a:t>→</a:t>
            </a:r>
            <a:r>
              <a:rPr lang="cs-CZ" altLang="cs-CZ" sz="1400"/>
              <a:t> viz Etnosémantika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>
            <a:extLst>
              <a:ext uri="{FF2B5EF4-FFF2-40B4-BE49-F238E27FC236}">
                <a16:creationId xmlns:a16="http://schemas.microsoft.com/office/drawing/2014/main" id="{D55C18C9-F091-411D-8D84-8AB3DDD1E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Dva chybné přístupy k analýze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D1827D9-C36B-42DE-B58E-295877A47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6388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/>
              <a:t>„</a:t>
            </a:r>
            <a:r>
              <a:rPr lang="en-GB" altLang="cs-CZ" sz="2800" dirty="0" err="1">
                <a:latin typeface="+mn-lt"/>
              </a:rPr>
              <a:t>Sesbíral</a:t>
            </a:r>
            <a:r>
              <a:rPr lang="en-GB" altLang="cs-CZ" sz="2800" dirty="0">
                <a:latin typeface="+mn-lt"/>
              </a:rPr>
              <a:t>/a </a:t>
            </a:r>
            <a:r>
              <a:rPr lang="en-GB" altLang="cs-CZ" sz="2800" dirty="0" err="1">
                <a:latin typeface="+mn-lt"/>
              </a:rPr>
              <a:t>jsem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všechna</a:t>
            </a:r>
            <a:r>
              <a:rPr lang="en-GB" altLang="cs-CZ" sz="2800" dirty="0">
                <a:latin typeface="+mn-lt"/>
              </a:rPr>
              <a:t> data. Co </a:t>
            </a:r>
            <a:r>
              <a:rPr lang="en-GB" altLang="cs-CZ" sz="2800" dirty="0" err="1">
                <a:latin typeface="+mn-lt"/>
              </a:rPr>
              <a:t>mám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teď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dělat</a:t>
            </a:r>
            <a:r>
              <a:rPr lang="en-GB" altLang="cs-CZ" sz="2800" dirty="0">
                <a:latin typeface="+mn-lt"/>
              </a:rPr>
              <a:t>?“ 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>
                <a:latin typeface="+mn-lt"/>
              </a:rPr>
              <a:t>→ </a:t>
            </a:r>
            <a:r>
              <a:rPr lang="en-GB" altLang="cs-CZ" sz="2800" dirty="0" err="1">
                <a:latin typeface="+mn-lt"/>
              </a:rPr>
              <a:t>pochybování</a:t>
            </a:r>
            <a:endParaRPr lang="en-GB" altLang="cs-CZ" sz="28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800" dirty="0"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Sesbíral</a:t>
            </a:r>
            <a:r>
              <a:rPr lang="en-GB" altLang="cs-CZ" sz="2800" dirty="0">
                <a:latin typeface="+mn-lt"/>
              </a:rPr>
              <a:t>/a </a:t>
            </a:r>
            <a:r>
              <a:rPr lang="en-GB" altLang="cs-CZ" sz="2800" dirty="0" err="1">
                <a:latin typeface="+mn-lt"/>
              </a:rPr>
              <a:t>jsem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všechna</a:t>
            </a:r>
            <a:r>
              <a:rPr lang="en-GB" altLang="cs-CZ" sz="2800" dirty="0">
                <a:latin typeface="+mn-lt"/>
              </a:rPr>
              <a:t> data. </a:t>
            </a:r>
            <a:r>
              <a:rPr lang="en-GB" altLang="cs-CZ" sz="2800" dirty="0" err="1">
                <a:latin typeface="+mn-lt"/>
              </a:rPr>
              <a:t>Teď</a:t>
            </a:r>
            <a:r>
              <a:rPr lang="en-GB" altLang="cs-CZ" sz="2800" dirty="0">
                <a:latin typeface="+mn-lt"/>
              </a:rPr>
              <a:t> je </a:t>
            </a:r>
            <a:r>
              <a:rPr lang="en-GB" altLang="cs-CZ" sz="2800" dirty="0" err="1">
                <a:latin typeface="+mn-lt"/>
              </a:rPr>
              <a:t>budu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analyzovat</a:t>
            </a:r>
            <a:r>
              <a:rPr lang="en-GB" altLang="cs-CZ" sz="2800" dirty="0">
                <a:latin typeface="+mn-lt"/>
              </a:rPr>
              <a:t> a </a:t>
            </a:r>
            <a:r>
              <a:rPr lang="en-GB" altLang="cs-CZ" sz="2800" dirty="0" err="1">
                <a:latin typeface="+mn-lt"/>
              </a:rPr>
              <a:t>psát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závěrečnou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zprávu</a:t>
            </a:r>
            <a:r>
              <a:rPr lang="en-GB" altLang="cs-CZ" sz="2800" dirty="0">
                <a:latin typeface="+mn-lt"/>
              </a:rPr>
              <a:t>.“ 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>
                <a:latin typeface="+mn-lt"/>
              </a:rPr>
              <a:t>→ </a:t>
            </a:r>
            <a:r>
              <a:rPr lang="en-GB" altLang="cs-CZ" sz="2800" dirty="0" err="1">
                <a:latin typeface="+mn-lt"/>
              </a:rPr>
              <a:t>sebejistota</a:t>
            </a:r>
            <a:endParaRPr lang="cs-CZ" altLang="cs-CZ" sz="2800" dirty="0">
              <a:latin typeface="+mn-lt"/>
            </a:endParaRPr>
          </a:p>
          <a:p>
            <a:pPr lvl="2" algn="r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+mn-lt"/>
              </a:rPr>
              <a:t>				[</a:t>
            </a:r>
            <a:r>
              <a:rPr lang="cs-CZ" altLang="cs-CZ" sz="2800" dirty="0" err="1">
                <a:latin typeface="+mn-lt"/>
              </a:rPr>
              <a:t>Silverman</a:t>
            </a:r>
            <a:r>
              <a:rPr lang="cs-CZ" altLang="cs-CZ" sz="2800" dirty="0">
                <a:latin typeface="+mn-lt"/>
              </a:rPr>
              <a:t> 1993?]</a:t>
            </a:r>
            <a:endParaRPr lang="en-GB" altLang="cs-CZ" sz="2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7E8C9EC-2116-4A8E-A329-7C39CF4D2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759614"/>
          </a:xfrm>
        </p:spPr>
        <p:txBody>
          <a:bodyPr/>
          <a:lstStyle/>
          <a:p>
            <a:pPr algn="ctr"/>
            <a:r>
              <a:rPr lang="cs-CZ" altLang="cs-CZ" sz="4000" b="1" dirty="0"/>
              <a:t>Rámcová analýza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81DF5D-C546-4DFC-A67C-D8CBFB57C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850187" cy="4465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někdy užívána v kombinaci s dalšími analytickými postupy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někdy jako samostatný analytický nástroj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umožňuje přehledné zobrazení dat jednotlivých případů -&gt; usnadňuje hledání pravidelností v datech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principem je vytvoření tabulky případů (informátorů, respondentů, atd.) a témat (podtémat, strukturních kódů, vůdčích motivů, atd.)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do ní se pak zanáší odpovídající data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např. výpovědi jednotlivých informátorů k vybraným tématům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např. pozorované chování jednotlivých informátorů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3FCEA9B-2105-460A-AC43-B1EECDD8B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b="1" dirty="0"/>
              <a:t>Příklad rámcové analýzy</a:t>
            </a: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148002A2-D3C1-4C5A-B5BF-B6A63851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767512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6">
            <a:extLst>
              <a:ext uri="{FF2B5EF4-FFF2-40B4-BE49-F238E27FC236}">
                <a16:creationId xmlns:a16="http://schemas.microsoft.com/office/drawing/2014/main" id="{0A0D59E4-05C8-4F4B-94C4-1A55C4D1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8054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[Bryman 2004: 554]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E6FD873F-E62F-49BF-83B8-FF15CF766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Kódování podle zakotvené teorie</a:t>
            </a:r>
            <a:endParaRPr lang="en-GB" altLang="cs-CZ" sz="4000" b="1" dirty="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F9B621E-2E60-4715-89C7-AB15BB539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3 typy návazného kódování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Otevřené kódování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Axiální kódování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/>
              <a:t>Selektivní kódování</a:t>
            </a:r>
            <a:endParaRPr lang="cs-CZ" altLang="cs-CZ" sz="18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400"/>
              <a:t>					[Glasser – Strauss 1967, Strauss – Corbinová 1999]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6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spojené s dalšími teoreticko-metodologickými postupy jako je teoretické vzorkování a teoretická saturace</a:t>
            </a:r>
            <a:endParaRPr lang="en-GB" altLang="cs-CZ" sz="20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zakotvená teorie není pouze soubor technik, ale celkově metoda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velmi náročná, vhodná spíše pro týmový výzkum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pro bakalářskou práci nelze doporučit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kromě toho mnoho kritik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AB3B84C-A269-4FD5-9267-D1AA0805E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0"/>
            <a:ext cx="8064000" cy="586041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Kódovací kniha</a:t>
            </a:r>
            <a:endParaRPr lang="en-US" altLang="cs-CZ" sz="4000" b="1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FE16C40-2B92-435B-8F41-056211EA0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= seznam všech kódů společně s kritérií pro zahrnutí či vyloučení z daného kódu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vytváří se průběžně společně s analýzou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(relativně) definitivní podobu získává až po provedení předběžné analýzy všech dat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Doporučený postup: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1. vytvoření seznamu předběžných kódů spojených s úryvky, ke kterým se kódy vztahují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2. porovnání příbuzných kódů a hledání společné pojmenování – pevný kód, který by zastřešoval svazek příbuzných kódů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3. nahrazení předběžných kódů pevným kódem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EFA6708-82D3-48BF-8DA1-E53549441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5131"/>
            <a:ext cx="8064000" cy="759614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Ukázka kódovací knihy</a:t>
            </a:r>
          </a:p>
        </p:txBody>
      </p:sp>
      <p:pic>
        <p:nvPicPr>
          <p:cNvPr id="58371" name="Picture 5" descr="Codebook">
            <a:extLst>
              <a:ext uri="{FF2B5EF4-FFF2-40B4-BE49-F238E27FC236}">
                <a16:creationId xmlns:a16="http://schemas.microsoft.com/office/drawing/2014/main" id="{CF892210-BAA7-4389-A7A6-019914191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94309"/>
            <a:ext cx="8064500" cy="3944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330631F-9CE3-4403-8CE0-3B6F353C2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497068" cy="647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Holistické přístupy – narativní analýza</a:t>
            </a:r>
            <a:endParaRPr lang="en-GB" altLang="cs-CZ" sz="4000" b="1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7C91539-F2F5-42D8-8C89-32C8359D0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400"/>
              <a:t>zaměřené na subjektivní vnímání sociální realitu („jaký význam lidé přikládají tomu, co se děje“)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400"/>
              <a:t>vychází z předpokladu, že každé vyprávění je příběh, jehož smysl je možné pochopit pouze pokud se k němu přistupuje právě jako k integrovanému celku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200"/>
              <a:t>nedochází k tematické segmentaci, ale jednotlivé informace nahlíženy v kontextu celého vyprávěné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200"/>
              <a:t>na základě zvoleného analytického přístupu (viz Narativní analýza zápletky) se identifikují klíčové pasáže vyprávění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200"/>
              <a:t>se zřetelem k zvolenému analytickému přístupu se provádí poznámkování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200"/>
              <a:t>následně se na základě zvoleného analytického přístupu provede převyprávění příběhu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12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400"/>
              <a:t>+ neztrácí ze zřetele kontext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400"/>
              <a:t>+ neztrácí se „proud vyprávění“ („narrative flow“)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400"/>
              <a:t>- vyprávění může být výrazně stylizované a nemusí odrážet realitu (př. vyprávění chronicky nemocných osob)</a:t>
            </a:r>
          </a:p>
          <a:p>
            <a:pPr algn="r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400"/>
              <a:t>					[Bryman 2004: 557, 560]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Tx/>
              <a:buNone/>
            </a:pPr>
            <a:endParaRPr lang="cs-CZ" altLang="cs-CZ" sz="1400"/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400"/>
              <a:t>Narativní analýza zápletky [Yussen - Ozcan 1997 in Creswell 2007]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400"/>
              <a:t>Biografická analýza vyprávění [Denzin 1989 in Creswell 2007]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C4F1348-AD32-4829-AD74-280EAC2CC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/>
              <a:t>Narativní analýza zápletky </a:t>
            </a:r>
            <a:br>
              <a:rPr lang="cs-CZ" altLang="cs-CZ" sz="2400" b="1" dirty="0"/>
            </a:br>
            <a:r>
              <a:rPr lang="cs-CZ" altLang="cs-CZ" sz="2400" dirty="0"/>
              <a:t>[</a:t>
            </a:r>
            <a:r>
              <a:rPr lang="cs-CZ" altLang="cs-CZ" sz="2400" dirty="0" err="1"/>
              <a:t>Yussen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Ozcan</a:t>
            </a:r>
            <a:r>
              <a:rPr lang="cs-CZ" altLang="cs-CZ" sz="2400" dirty="0"/>
              <a:t> 1997 in </a:t>
            </a:r>
            <a:r>
              <a:rPr lang="cs-CZ" altLang="cs-CZ" sz="2400" dirty="0" err="1"/>
              <a:t>Creswell</a:t>
            </a:r>
            <a:r>
              <a:rPr lang="cs-CZ" altLang="cs-CZ" sz="2400" dirty="0"/>
              <a:t> 2007]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B135BE2-702F-4608-8B75-26BDCFED9D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000"/>
              <a:t>cíl = pochopení subjektivního vnímání sociální reality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000"/>
              <a:t>prvky zápletky tvořící strukturu (příběhu):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Postavy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Prostředí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Problém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Akce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Výsledek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000"/>
              <a:t>analytický postup: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identifikace klíčových pasáží vyprávění na základě struktury zápletky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poznámkování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analytické převyprávění příběhu dle struktury zápletky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5C293C2-E720-4A30-9490-65629CE88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Biografická analýza vyprávění </a:t>
            </a:r>
            <a:br>
              <a:rPr lang="cs-CZ" altLang="cs-CZ" sz="2400" b="1"/>
            </a:br>
            <a:r>
              <a:rPr lang="cs-CZ" altLang="cs-CZ" sz="2400"/>
              <a:t>[Denzin 1989 in Creswell 2007]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6E8F2CC-1746-4835-B462-54F562D1F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cíl = rekonstrukce narativní biografie a identifikace faktorů, které ovlivnily život daného jedince 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1800"/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800"/>
              <a:t>analytický postup: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800"/>
              <a:t>	a) rekonstrukce chronologie života jedince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800"/>
              <a:t>	b) identifikace dílčích příběhů a klíčových událostí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800"/>
              <a:t>	c) pátrání po aktérských teoriích (interpretacích) týkajících se těchto příběhů a událostí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teorie modelů životních drah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teorie procesů v životě jedince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teorie modelů sociálního světa, ap.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1800"/>
              <a:t>	d) sepsání analytické abstrakce případu se zdůrazněním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procesů individuálního života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teorií vztahujících se k životním zkušenostem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1600"/>
              <a:t>unikátních a obecných rysů života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CAFB051-754C-4841-B111-97A370C9D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015287" cy="647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b="1"/>
              <a:t>Systematické přístupy</a:t>
            </a:r>
            <a:endParaRPr lang="en-GB" altLang="cs-CZ" sz="3200" b="1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BC8F336-8499-4A97-97F1-3D4D17B361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/>
              <a:t>zaměření na emickou perspektivu aktérů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 b="1"/>
              <a:t>	</a:t>
            </a:r>
            <a:r>
              <a:rPr lang="en-GB" altLang="cs-CZ" sz="2400" b="1"/>
              <a:t>→</a:t>
            </a:r>
            <a:r>
              <a:rPr lang="cs-CZ" altLang="cs-CZ" sz="2400"/>
              <a:t> zjišťuje, jak si lidé organizují vlastní zkušenost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/>
              <a:t>tvorba „folktaxonomií“ a „folkmodelů“ (tabulky, modely, diagramy)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endParaRPr lang="cs-CZ" altLang="cs-CZ" sz="24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+ systematičnost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- omezení na zkoumání organizace lidské zkušenosti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/>
              <a:t>Etnosémantika [Spradley 1979, 1980a]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</a:pPr>
            <a:r>
              <a:rPr lang="cs-CZ" altLang="cs-CZ" sz="2400"/>
              <a:t>Mentální mapy [Lynch 2004]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9CB3150-7819-4E5A-8573-B5CDC57C4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Etnosémantika</a:t>
            </a:r>
            <a:r>
              <a:rPr lang="cs-CZ" altLang="cs-CZ" sz="3200"/>
              <a:t> [Spradley 1979, 1980]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3C5712C-C472-40E8-B0F6-23C87F34A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vyvinuto nikoliv pouze jako analytický postup, ale jako distinktivní metodologie etnografického výzkumu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jako metoda aplikovatelné na interview a pozorování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jako technika analýzy též na dokumenty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cíl = jak aktéři kategorizují svou zkušenost sociální reality (pochopení explicitní i tacitní aktérské znalosti kultury)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systematická čtyřstupňová analýza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Analýza domén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/>
              <a:t>identifikace tzv. kulturních domén (= „kategorie kulturního významu, která zahrnuje jiné konkrétnější kategorie“ [Spradley 1980a: 88] ); kulturních prvků (termínů), které zahrnují a sémantického vztahu mezi doménou a jejími prvky (viz dále)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Taxonomická analýza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/>
              <a:t>identifikace hierarchických vztahů v rámci domén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Komponentní analýza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/>
              <a:t>identifikace atributů, které odlišují jednotlivé prvky v rámci domény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Identifikace kulturních témat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/>
              <a:t>nalezení kulturních témat (= „tacitní či explicitní princip objevující se v několika doménách sloužící jako vztah mezi subsystémy kulturních významů“ [Spradley 1980a: 141]) a domén, které propojují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400"/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ukázka aplikace: James Spradley – Beating the Drunk Charge [Spradley 1980b]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E932D57-C239-4EC0-A8A1-77630051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chemeClr val="bg1"/>
                </a:solidFill>
              </a:rPr>
              <a:t>Místo analýzy v kvalitativním výzkumu</a:t>
            </a:r>
          </a:p>
        </p:txBody>
      </p:sp>
      <p:sp>
        <p:nvSpPr>
          <p:cNvPr id="11267" name="Text Box 9">
            <a:extLst>
              <a:ext uri="{FF2B5EF4-FFF2-40B4-BE49-F238E27FC236}">
                <a16:creationId xmlns:a16="http://schemas.microsoft.com/office/drawing/2014/main" id="{1E68E9C0-767A-4A4B-A98E-512DC024E7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48680"/>
            <a:ext cx="7924800" cy="31851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Analýza</a:t>
            </a:r>
            <a:r>
              <a:rPr lang="en-GB" altLang="cs-CZ" sz="2800" dirty="0">
                <a:latin typeface="+mn-lt"/>
              </a:rPr>
              <a:t> v </a:t>
            </a:r>
            <a:r>
              <a:rPr lang="en-GB" altLang="cs-CZ" sz="2800" dirty="0" err="1">
                <a:latin typeface="+mn-lt"/>
              </a:rPr>
              <a:t>rámci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kvalitativního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výzkumu</a:t>
            </a:r>
            <a:r>
              <a:rPr lang="en-GB" altLang="cs-CZ" sz="2800" dirty="0">
                <a:latin typeface="+mn-lt"/>
              </a:rPr>
              <a:t> je </a:t>
            </a:r>
            <a:r>
              <a:rPr lang="en-GB" altLang="cs-CZ" sz="2800" dirty="0" err="1">
                <a:latin typeface="+mn-lt"/>
              </a:rPr>
              <a:t>aktivita</a:t>
            </a:r>
            <a:r>
              <a:rPr lang="en-GB" altLang="cs-CZ" sz="2800" dirty="0">
                <a:latin typeface="+mn-lt"/>
              </a:rPr>
              <a:t>, </a:t>
            </a:r>
            <a:r>
              <a:rPr lang="en-GB" altLang="cs-CZ" sz="2800" dirty="0" err="1">
                <a:latin typeface="+mn-lt"/>
              </a:rPr>
              <a:t>která</a:t>
            </a:r>
            <a:r>
              <a:rPr lang="en-GB" altLang="cs-CZ" sz="2800" dirty="0">
                <a:latin typeface="+mn-lt"/>
              </a:rPr>
              <a:t>: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prostupuje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celý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výzkumný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projekt</a:t>
            </a:r>
            <a:endParaRPr lang="en-GB" altLang="cs-CZ" sz="28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není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jednou</a:t>
            </a:r>
            <a:r>
              <a:rPr lang="en-GB" altLang="cs-CZ" sz="2800" dirty="0">
                <a:latin typeface="+mn-lt"/>
              </a:rPr>
              <a:t> z </a:t>
            </a:r>
            <a:r>
              <a:rPr lang="en-GB" altLang="cs-CZ" sz="2800" dirty="0" err="1">
                <a:latin typeface="+mn-lt"/>
              </a:rPr>
              <a:t>pozdějších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fází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výzkumu</a:t>
            </a:r>
            <a:r>
              <a:rPr lang="en-GB" altLang="cs-CZ" sz="2800" dirty="0">
                <a:latin typeface="+mn-lt"/>
              </a:rPr>
              <a:t>, po </a:t>
            </a:r>
            <a:r>
              <a:rPr lang="en-GB" altLang="cs-CZ" sz="2800" dirty="0" err="1">
                <a:latin typeface="+mn-lt"/>
              </a:rPr>
              <a:t>které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bude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následovat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fáze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prezentace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výsledků</a:t>
            </a:r>
            <a:endParaRPr lang="en-GB" altLang="cs-CZ" sz="2800" dirty="0">
              <a:latin typeface="+mn-lt"/>
            </a:endParaRPr>
          </a:p>
          <a:p>
            <a:pPr marL="341313" indent="-341313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>
                <a:latin typeface="+mn-lt"/>
              </a:rPr>
              <a:t>Data v </a:t>
            </a:r>
            <a:r>
              <a:rPr lang="en-GB" altLang="cs-CZ" sz="2800" dirty="0" err="1">
                <a:latin typeface="+mn-lt"/>
              </a:rPr>
              <a:t>kvalitativním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výzkumu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analyzujeme</a:t>
            </a:r>
            <a:r>
              <a:rPr lang="en-GB" altLang="cs-CZ" sz="2800" dirty="0">
                <a:latin typeface="+mn-lt"/>
              </a:rPr>
              <a:t> od </a:t>
            </a:r>
            <a:r>
              <a:rPr lang="en-GB" altLang="cs-CZ" sz="2800" dirty="0" err="1">
                <a:latin typeface="+mn-lt"/>
              </a:rPr>
              <a:t>prvního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dne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výzkumu</a:t>
            </a:r>
            <a:r>
              <a:rPr lang="cs-CZ" altLang="cs-CZ" sz="2800" dirty="0">
                <a:latin typeface="+mn-lt"/>
              </a:rPr>
              <a:t>.</a:t>
            </a:r>
            <a:endParaRPr lang="en-GB" altLang="cs-CZ" sz="2800" dirty="0">
              <a:latin typeface="+mn-lt"/>
            </a:endParaRPr>
          </a:p>
          <a:p>
            <a:pPr marL="341313" indent="-341313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Společně</a:t>
            </a:r>
            <a:r>
              <a:rPr lang="en-GB" altLang="cs-CZ" sz="2800" dirty="0">
                <a:latin typeface="+mn-lt"/>
              </a:rPr>
              <a:t> s </a:t>
            </a:r>
            <a:r>
              <a:rPr lang="en-GB" altLang="cs-CZ" sz="2800" dirty="0" err="1">
                <a:latin typeface="+mn-lt"/>
              </a:rPr>
              <a:t>analýzou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dat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začínáme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také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psát</a:t>
            </a:r>
            <a:r>
              <a:rPr lang="cs-CZ" altLang="cs-CZ" sz="2800" dirty="0">
                <a:latin typeface="+mn-lt"/>
              </a:rPr>
              <a:t>.</a:t>
            </a:r>
            <a:endParaRPr lang="cs-CZ" altLang="cs-CZ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287" name="Group 71">
            <a:extLst>
              <a:ext uri="{FF2B5EF4-FFF2-40B4-BE49-F238E27FC236}">
                <a16:creationId xmlns:a16="http://schemas.microsoft.com/office/drawing/2014/main" id="{47A0C6E7-3E44-410B-AC88-696433E87E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4350898"/>
              </p:ext>
            </p:extLst>
          </p:nvPr>
        </p:nvGraphicFramePr>
        <p:xfrm>
          <a:off x="827087" y="4642801"/>
          <a:ext cx="7489825" cy="1643074"/>
        </p:xfrm>
        <a:graphic>
          <a:graphicData uri="http://schemas.openxmlformats.org/drawingml/2006/table">
            <a:tbl>
              <a:tblPr/>
              <a:tblGrid>
                <a:gridCol w="169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0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Kvantitativní výzkum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Kvalitativní výzkum</a:t>
                      </a:r>
                    </a:p>
                  </a:txBody>
                  <a:tcPr marT="45696" marB="4569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 dat</a:t>
                      </a:r>
                    </a:p>
                  </a:txBody>
                  <a:tcPr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Analýza dat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Sběr dat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Analýza dat</a:t>
                      </a:r>
                    </a:p>
                  </a:txBody>
                  <a:tcPr marT="45696" marB="4569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F97DDB1-40EC-4994-9C00-A2DD64551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Spradleyho sémantické vztahy</a:t>
            </a:r>
            <a:r>
              <a:rPr lang="cs-CZ" altLang="cs-CZ" sz="2400"/>
              <a:t> [dle Hendl 2005: 232]</a:t>
            </a:r>
          </a:p>
        </p:txBody>
      </p:sp>
      <p:pic>
        <p:nvPicPr>
          <p:cNvPr id="66563" name="Picture 5" descr="Spradleyho sémantické vztahy - Hendl 2005 Kvalitativni vyzkym, p232">
            <a:extLst>
              <a:ext uri="{FF2B5EF4-FFF2-40B4-BE49-F238E27FC236}">
                <a16:creationId xmlns:a16="http://schemas.microsoft.com/office/drawing/2014/main" id="{15487E6B-B0DE-4DDB-8DEF-4CC826DC8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34" y="1825625"/>
            <a:ext cx="6502531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>
            <a:extLst>
              <a:ext uri="{FF2B5EF4-FFF2-40B4-BE49-F238E27FC236}">
                <a16:creationId xmlns:a16="http://schemas.microsoft.com/office/drawing/2014/main" id="{652EB5D1-FB27-464D-97FC-0D97C037A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Ukázka taxonomie [Spradley 1979: 139]</a:t>
            </a:r>
          </a:p>
        </p:txBody>
      </p:sp>
      <p:pic>
        <p:nvPicPr>
          <p:cNvPr id="67587" name="Picture 7" descr="Taxonomie casti lodi - Spradley 1980 Participant observation, p">
            <a:extLst>
              <a:ext uri="{FF2B5EF4-FFF2-40B4-BE49-F238E27FC236}">
                <a16:creationId xmlns:a16="http://schemas.microsoft.com/office/drawing/2014/main" id="{3448B99F-D66B-4F20-B1FE-6B72AAC5D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81" y="1825625"/>
            <a:ext cx="6260837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FBD50BE-5449-456A-BD52-42B2D4D0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Ukázka komponentní analýzy [Spradley 1979: 139]</a:t>
            </a:r>
          </a:p>
        </p:txBody>
      </p:sp>
      <p:pic>
        <p:nvPicPr>
          <p:cNvPr id="68611" name="Picture 6" descr="Komponentni analyza druhu bacharu - Srapdley 1979 - Ethnographic Interview, p181">
            <a:extLst>
              <a:ext uri="{FF2B5EF4-FFF2-40B4-BE49-F238E27FC236}">
                <a16:creationId xmlns:a16="http://schemas.microsoft.com/office/drawing/2014/main" id="{C7399B31-3C47-44B2-84CE-33F3457BB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9" y="1825625"/>
            <a:ext cx="4560461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616C026-D103-4301-9D97-9C0A469E5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b="1" dirty="0"/>
              <a:t>Možnosti využití počítačů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C37B2A-F862-4772-9A01-DA1BFE6E3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na rozdíl od software pro kvalitativní (statistickou) analýzu např. SPSS, Statistica) neexistuje software, který by kvalitativní analýzu provedl za výzkumníka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analytickým nástrojem je v kvalitativním výzkumu vždy výzkumník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software může pouze usnadnit práci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3 základní způsoby, jak může počítač usnadnit práci: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a) přepis rozhovorů </a:t>
            </a:r>
            <a:r>
              <a:rPr lang="en-GB" altLang="cs-CZ" sz="2000"/>
              <a:t>→</a:t>
            </a:r>
            <a:r>
              <a:rPr lang="cs-CZ" altLang="cs-CZ" sz="1800"/>
              <a:t> Transkripční software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b) usnadnění analytických postupů tzv. code-and-retrieve (= kódování, vyhledávání, sdružování, zobrazování apod.) </a:t>
            </a:r>
            <a:r>
              <a:rPr lang="en-GB" altLang="cs-CZ" sz="2000"/>
              <a:t>→</a:t>
            </a:r>
            <a:r>
              <a:rPr lang="cs-CZ" altLang="cs-CZ" sz="1800"/>
              <a:t> CAQDAS (Computer Assisted Qualitative Data Analysis Software)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c) specializované programy např. pro tvorbu genealogií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  <a:r>
              <a:rPr lang="en-GB" altLang="cs-CZ" sz="2000"/>
              <a:t>→</a:t>
            </a:r>
            <a:r>
              <a:rPr lang="cs-CZ" altLang="cs-CZ" sz="1800"/>
              <a:t> např. GenoPro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41E8452-428F-4B19-B9D0-3A242E4FF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Transkripční software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3421C58-B91E-4B96-A831-E2B06322C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neumí automaticky převést mluvené slovo do textu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pouze zjednodušuje manipulaci s audionahrávkou a její přepis výzkumníkem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usnadnění přepisu např. pomocí: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ovládání nožním pedálem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úprava rychlosti přehrávání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vkládání předdefinovaných slovních spojení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a další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Transcriber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http://trans.sourceforge.net/en/presentation.php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popis viz [Bitrich – Konopásek 2001]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f4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http://www.audiotranskription.de/english/f4.htm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Express Scribe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http://www.nch.com.au/scribe/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798BDA6-31D3-4E75-A244-5DBDD3B9B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CAQDAS I. – funkce a užití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7042A0C-F088-4155-906C-2A601B8BA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= Computer Assisted Qualitative Data Analysis Software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= programy pro počítačově podporovanou analýzu kvalitativních dat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umožňují snadno provádět: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segmentaci </a:t>
            </a:r>
            <a:r>
              <a:rPr lang="en-GB" altLang="cs-CZ" sz="1400"/>
              <a:t>→</a:t>
            </a:r>
            <a:r>
              <a:rPr lang="cs-CZ" altLang="cs-CZ" sz="1400"/>
              <a:t> segmenty dat (= úryvky či citace)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kódování </a:t>
            </a:r>
            <a:r>
              <a:rPr lang="en-GB" altLang="cs-CZ" sz="1400"/>
              <a:t>→</a:t>
            </a:r>
            <a:r>
              <a:rPr lang="cs-CZ" altLang="cs-CZ" sz="1400"/>
              <a:t> kódy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poznámkování </a:t>
            </a:r>
            <a:r>
              <a:rPr lang="en-GB" altLang="cs-CZ" sz="1400"/>
              <a:t>→</a:t>
            </a:r>
            <a:r>
              <a:rPr lang="cs-CZ" altLang="cs-CZ" sz="1400"/>
              <a:t> poznámky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4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 takto vzniklými objekty můžete dále snadno manipulovat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zobrazování </a:t>
            </a:r>
            <a:r>
              <a:rPr lang="en-GB" altLang="cs-CZ" sz="1400"/>
              <a:t>→</a:t>
            </a:r>
            <a:r>
              <a:rPr lang="cs-CZ" altLang="cs-CZ" sz="1400"/>
              <a:t> například všech segmentů okódovaných vybraným kódem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t</a:t>
            </a:r>
            <a:r>
              <a:rPr lang="en-GB" altLang="cs-CZ" sz="1400"/>
              <a:t>řídění</a:t>
            </a:r>
            <a:r>
              <a:rPr lang="cs-CZ" altLang="cs-CZ" sz="1400"/>
              <a:t> </a:t>
            </a:r>
            <a:r>
              <a:rPr lang="en-GB" altLang="cs-CZ" sz="1400"/>
              <a:t>→</a:t>
            </a:r>
            <a:r>
              <a:rPr lang="cs-CZ" altLang="cs-CZ" sz="1400"/>
              <a:t> například zobrazení pouze výpovědí od určité skupiny informátorů (např. pouze můžů)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cs-CZ" sz="1400"/>
              <a:t>vyhledávání</a:t>
            </a:r>
            <a:r>
              <a:rPr lang="cs-CZ" altLang="cs-CZ" sz="1400"/>
              <a:t> </a:t>
            </a:r>
            <a:r>
              <a:rPr lang="en-GB" altLang="cs-CZ" sz="1400"/>
              <a:t>→</a:t>
            </a:r>
            <a:r>
              <a:rPr lang="cs-CZ" altLang="cs-CZ" sz="1400"/>
              <a:t> slov či slovních spojení v datech, kódech či poznámkách</a:t>
            </a:r>
            <a:endParaRPr lang="en-GB" altLang="cs-CZ" sz="1400"/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hierarchizace </a:t>
            </a:r>
            <a:r>
              <a:rPr lang="en-GB" altLang="cs-CZ" sz="1400"/>
              <a:t>→</a:t>
            </a:r>
            <a:r>
              <a:rPr lang="cs-CZ" altLang="cs-CZ" sz="1400"/>
              <a:t> vytváření hierarchických vztahů mezi kódy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/>
              <a:t>porovnávání </a:t>
            </a:r>
            <a:r>
              <a:rPr lang="en-GB" altLang="cs-CZ" sz="1400"/>
              <a:t>→</a:t>
            </a:r>
            <a:r>
              <a:rPr lang="cs-CZ" altLang="cs-CZ" sz="1400"/>
              <a:t> například výpovědí všech informátorů k vybranému tématu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/>
              <a:t>a další…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200"/>
          </a:p>
          <a:p>
            <a:pPr lvl="1" eaLnBrk="1" hangingPunct="1">
              <a:lnSpc>
                <a:spcPct val="80000"/>
              </a:lnSpc>
            </a:pPr>
            <a:r>
              <a:rPr lang="cs-CZ" altLang="cs-CZ" sz="1200"/>
              <a:t>detailnější popis možností CAQDAS viz </a:t>
            </a:r>
            <a:r>
              <a:rPr lang="cs-CZ" altLang="cs-CZ" sz="1400"/>
              <a:t>[Konopásek 1999]</a:t>
            </a:r>
            <a:r>
              <a:rPr lang="cs-CZ" altLang="cs-CZ" sz="1200"/>
              <a:t>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17E0C97-13FF-4A3F-9893-55127EAC1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CAQDAS II. – přehled software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38A7837-3E3C-4EBB-BEDE-09B4F68768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volně stažitelné (+ zdarma, - omezené funkce)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WeftQDA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http://www.pressure.to/qda/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SIL Fieldworks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http://www.sil.org/computing/fieldworks/index.html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placené (+ pokročilé funkce, + příjemnější ovládání, - velmi nákladné)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Atlas.ti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http://www.atlasti.com/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popis viz [Konopásek 1999]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NVivo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http://www.qsrinternational.com/products_nvivo.aspx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MaxQDA, Qualrus, HyperResearch, ad.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Další informace 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http://onlineqda.hud.ac.uk/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http://caqdas.soc.surrey.ac.uk/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12EFD8F-1043-41AA-AD7B-2588FBBC0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Specializovaný software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B2A363F-E0D5-42DF-8B4E-F42DC17A3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Genealogický software</a:t>
            </a:r>
          </a:p>
          <a:p>
            <a:pPr lvl="1" eaLnBrk="1" hangingPunct="1"/>
            <a:r>
              <a:rPr lang="cs-CZ" altLang="cs-CZ"/>
              <a:t>GenoPro</a:t>
            </a:r>
          </a:p>
          <a:p>
            <a:pPr lvl="2" eaLnBrk="1" hangingPunct="1"/>
            <a:r>
              <a:rPr lang="cs-CZ" altLang="cs-CZ"/>
              <a:t>http://www.genopro.com/</a:t>
            </a:r>
          </a:p>
          <a:p>
            <a:pPr lvl="2" eaLnBrk="1" hangingPunct="1"/>
            <a:r>
              <a:rPr lang="cs-CZ" altLang="cs-CZ"/>
              <a:t>umožňuje vytváření příbuzenských diagramů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28E96BD-EAF0-40FA-A531-11815CD05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Ukázka příbuzenského diagramu</a:t>
            </a:r>
          </a:p>
        </p:txBody>
      </p:sp>
      <p:pic>
        <p:nvPicPr>
          <p:cNvPr id="74755" name="Picture 4" descr="Příbuzensky diagram - GenoPro">
            <a:extLst>
              <a:ext uri="{FF2B5EF4-FFF2-40B4-BE49-F238E27FC236}">
                <a16:creationId xmlns:a16="http://schemas.microsoft.com/office/drawing/2014/main" id="{8D8D6B2D-130C-4C42-A162-EA2E2F863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632700" cy="374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8671BB3-4861-40C8-8470-4A0C4091C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Doporučená literatura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3C96D83-C580-4610-96AD-4359A4A06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en-GB" altLang="cs-CZ" sz="2000"/>
              <a:t>Konopásek, Z</a:t>
            </a:r>
            <a:r>
              <a:rPr lang="cs-CZ" altLang="cs-CZ" sz="2000"/>
              <a:t>deněk</a:t>
            </a:r>
            <a:r>
              <a:rPr lang="en-GB" altLang="cs-CZ" sz="2000"/>
              <a:t> (1997): Co si počít s počítačem v kvalitativním výzkumu. Biograf 12</a:t>
            </a:r>
            <a:r>
              <a:rPr lang="cs-CZ" altLang="cs-CZ" sz="2000"/>
              <a:t>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endParaRPr lang="cs-CZ" altLang="cs-CZ" sz="2000"/>
          </a:p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cs-CZ" altLang="cs-CZ" sz="2000"/>
              <a:t>Miles, Matthew B. – Huberman, A. Michael (1994): Qualitative Data Analysis. An Expanded Sourcebook. 2nd ed. Thousand Oaks: SAGE. Kap. Early Steps in Analysis, odd. Codes and Coding, s. 55-69.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ABC33AD-FF81-4910-B01A-CC5F2A460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6875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b="1" dirty="0" err="1"/>
              <a:t>Kvalitativní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přístup</a:t>
            </a:r>
            <a:r>
              <a:rPr lang="cs-CZ" altLang="cs-CZ" sz="4000" b="1" dirty="0"/>
              <a:t> k analýze</a:t>
            </a:r>
            <a:endParaRPr lang="en-GB" altLang="cs-CZ" sz="4000" b="1" dirty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70342CC-C325-4D43-9308-3F0D1414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1209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Induktivní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metoda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poznání</a:t>
            </a:r>
            <a:endParaRPr lang="en-GB" altLang="cs-CZ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Hledání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porozumění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sociální</a:t>
            </a:r>
            <a:r>
              <a:rPr lang="cs-CZ" altLang="cs-CZ" sz="2000" dirty="0">
                <a:latin typeface="+mn-lt"/>
              </a:rPr>
              <a:t>mu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problému</a:t>
            </a:r>
            <a:endParaRPr lang="en-GB" altLang="cs-CZ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Vytváření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komplexního</a:t>
            </a:r>
            <a:r>
              <a:rPr lang="en-GB" altLang="cs-CZ" sz="2000" dirty="0">
                <a:latin typeface="+mn-lt"/>
              </a:rPr>
              <a:t>, </a:t>
            </a:r>
            <a:r>
              <a:rPr lang="en-GB" altLang="cs-CZ" sz="2000" dirty="0" err="1">
                <a:latin typeface="+mn-lt"/>
              </a:rPr>
              <a:t>holistického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obrazu</a:t>
            </a:r>
            <a:r>
              <a:rPr lang="cs-CZ" altLang="cs-CZ" sz="2000" dirty="0">
                <a:latin typeface="+mn-lt"/>
              </a:rPr>
              <a:t> zkoumaného problému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Analýzy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různých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typů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dat</a:t>
            </a:r>
            <a:r>
              <a:rPr lang="en-GB" altLang="cs-CZ" sz="2000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získaných </a:t>
            </a:r>
            <a:r>
              <a:rPr lang="en-GB" altLang="cs-CZ" sz="2000" dirty="0">
                <a:latin typeface="+mn-lt"/>
              </a:rPr>
              <a:t>v </a:t>
            </a:r>
            <a:r>
              <a:rPr lang="en-GB" altLang="cs-CZ" sz="2000" dirty="0" err="1">
                <a:latin typeface="+mn-lt"/>
              </a:rPr>
              <a:t>přirozeném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prostředí</a:t>
            </a:r>
            <a:endParaRPr lang="cs-CZ" altLang="cs-CZ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Tvorba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předběžných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závěrů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na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základě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objevených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pravidelností</a:t>
            </a:r>
            <a:endParaRPr lang="en-GB" altLang="cs-CZ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err="1">
                <a:latin typeface="+mn-lt"/>
              </a:rPr>
              <a:t>Případně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ověřování</a:t>
            </a:r>
            <a:r>
              <a:rPr lang="en-GB" altLang="cs-CZ" sz="2000" dirty="0">
                <a:latin typeface="+mn-lt"/>
              </a:rPr>
              <a:t> a </a:t>
            </a:r>
            <a:r>
              <a:rPr lang="en-GB" altLang="cs-CZ" sz="2000" dirty="0" err="1">
                <a:latin typeface="+mn-lt"/>
              </a:rPr>
              <a:t>produkce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nové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teorie</a:t>
            </a:r>
            <a:endParaRPr lang="en-GB" altLang="cs-CZ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	</a:t>
            </a:r>
            <a:r>
              <a:rPr lang="en-GB" altLang="cs-CZ" sz="2000" dirty="0">
                <a:latin typeface="+mn-lt"/>
              </a:rPr>
              <a:t>„</a:t>
            </a:r>
            <a:r>
              <a:rPr lang="en-GB" altLang="cs-CZ" sz="2000" dirty="0" err="1">
                <a:latin typeface="+mn-lt"/>
              </a:rPr>
              <a:t>Kvalitativní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výzkum</a:t>
            </a:r>
            <a:r>
              <a:rPr lang="en-GB" altLang="cs-CZ" sz="2000" dirty="0">
                <a:latin typeface="+mn-lt"/>
              </a:rPr>
              <a:t> je </a:t>
            </a:r>
            <a:r>
              <a:rPr lang="en-GB" altLang="cs-CZ" sz="2000" dirty="0" err="1">
                <a:latin typeface="+mn-lt"/>
              </a:rPr>
              <a:t>často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považován</a:t>
            </a:r>
            <a:r>
              <a:rPr lang="en-GB" altLang="cs-CZ" sz="2000" dirty="0">
                <a:latin typeface="+mn-lt"/>
              </a:rPr>
              <a:t> za </a:t>
            </a:r>
            <a:r>
              <a:rPr lang="en-GB" altLang="cs-CZ" sz="2000" dirty="0" err="1">
                <a:latin typeface="+mn-lt"/>
              </a:rPr>
              <a:t>takový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výzkum</a:t>
            </a:r>
            <a:r>
              <a:rPr lang="en-GB" altLang="cs-CZ" sz="2000" dirty="0">
                <a:latin typeface="+mn-lt"/>
              </a:rPr>
              <a:t>, </a:t>
            </a:r>
            <a:r>
              <a:rPr lang="en-GB" altLang="cs-CZ" sz="2000" dirty="0" err="1">
                <a:latin typeface="+mn-lt"/>
              </a:rPr>
              <a:t>kde</a:t>
            </a:r>
            <a:r>
              <a:rPr lang="en-GB" altLang="cs-CZ" sz="2000" dirty="0">
                <a:latin typeface="+mn-lt"/>
              </a:rPr>
              <a:t> se </a:t>
            </a:r>
            <a:r>
              <a:rPr lang="en-GB" altLang="cs-CZ" sz="2000" dirty="0" err="1">
                <a:latin typeface="+mn-lt"/>
              </a:rPr>
              <a:t>pracuje</a:t>
            </a:r>
            <a:r>
              <a:rPr lang="en-GB" altLang="cs-CZ" sz="2000" dirty="0">
                <a:latin typeface="+mn-lt"/>
              </a:rPr>
              <a:t> s </a:t>
            </a:r>
            <a:r>
              <a:rPr lang="en-GB" altLang="cs-CZ" sz="2000" dirty="0" err="1">
                <a:latin typeface="+mn-lt"/>
              </a:rPr>
              <a:t>tzv</a:t>
            </a:r>
            <a:r>
              <a:rPr lang="en-GB" altLang="cs-CZ" sz="2000" dirty="0">
                <a:latin typeface="+mn-lt"/>
              </a:rPr>
              <a:t>. </a:t>
            </a:r>
            <a:r>
              <a:rPr lang="en-GB" altLang="cs-CZ" sz="2000" dirty="0" err="1">
                <a:latin typeface="+mn-lt"/>
              </a:rPr>
              <a:t>kvalitativními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daty</a:t>
            </a:r>
            <a:r>
              <a:rPr lang="en-GB" altLang="cs-CZ" sz="2000" dirty="0">
                <a:latin typeface="+mn-lt"/>
              </a:rPr>
              <a:t>. /.../ </a:t>
            </a:r>
            <a:r>
              <a:rPr lang="en-GB" altLang="cs-CZ" sz="2000" dirty="0" err="1">
                <a:latin typeface="+mn-lt"/>
              </a:rPr>
              <a:t>Daleko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přesnější</a:t>
            </a:r>
            <a:r>
              <a:rPr lang="en-GB" altLang="cs-CZ" sz="2000" dirty="0">
                <a:latin typeface="+mn-lt"/>
              </a:rPr>
              <a:t> je </a:t>
            </a:r>
            <a:r>
              <a:rPr lang="en-GB" altLang="cs-CZ" sz="2000" dirty="0" err="1">
                <a:latin typeface="+mn-lt"/>
              </a:rPr>
              <a:t>říci</a:t>
            </a:r>
            <a:r>
              <a:rPr lang="en-GB" altLang="cs-CZ" sz="2000" dirty="0">
                <a:latin typeface="+mn-lt"/>
              </a:rPr>
              <a:t>, </a:t>
            </a:r>
            <a:r>
              <a:rPr lang="en-GB" altLang="cs-CZ" sz="2000" dirty="0" err="1">
                <a:latin typeface="+mn-lt"/>
              </a:rPr>
              <a:t>že</a:t>
            </a:r>
            <a:r>
              <a:rPr lang="en-GB" altLang="cs-CZ" sz="2000" dirty="0">
                <a:latin typeface="+mn-lt"/>
              </a:rPr>
              <a:t> v </a:t>
            </a:r>
            <a:r>
              <a:rPr lang="en-GB" altLang="cs-CZ" sz="2000" dirty="0" err="1">
                <a:latin typeface="+mn-lt"/>
              </a:rPr>
              <a:t>kvalitativním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dirty="0" err="1">
                <a:latin typeface="+mn-lt"/>
              </a:rPr>
              <a:t>výzkumu</a:t>
            </a:r>
            <a:r>
              <a:rPr lang="en-GB" altLang="cs-CZ" sz="2000" dirty="0">
                <a:latin typeface="+mn-lt"/>
              </a:rPr>
              <a:t> se </a:t>
            </a:r>
            <a:r>
              <a:rPr lang="en-GB" altLang="cs-CZ" sz="2000" dirty="0" err="1">
                <a:latin typeface="+mn-lt"/>
              </a:rPr>
              <a:t>pracuje</a:t>
            </a:r>
            <a:r>
              <a:rPr lang="en-GB" altLang="cs-CZ" sz="2000" dirty="0">
                <a:latin typeface="+mn-lt"/>
              </a:rPr>
              <a:t> s </a:t>
            </a:r>
            <a:r>
              <a:rPr lang="en-GB" altLang="cs-CZ" sz="2000" dirty="0" err="1">
                <a:latin typeface="+mn-lt"/>
              </a:rPr>
              <a:t>daty</a:t>
            </a:r>
            <a:r>
              <a:rPr lang="en-GB" altLang="cs-CZ" sz="2000" dirty="0">
                <a:latin typeface="+mn-lt"/>
              </a:rPr>
              <a:t> </a:t>
            </a:r>
            <a:r>
              <a:rPr lang="en-GB" altLang="cs-CZ" sz="2000" i="1" dirty="0" err="1">
                <a:latin typeface="+mn-lt"/>
              </a:rPr>
              <a:t>kvalitativním</a:t>
            </a:r>
            <a:r>
              <a:rPr lang="en-GB" altLang="cs-CZ" sz="2000" i="1" dirty="0">
                <a:latin typeface="+mn-lt"/>
              </a:rPr>
              <a:t> </a:t>
            </a:r>
            <a:r>
              <a:rPr lang="en-GB" altLang="cs-CZ" sz="2000" i="1" dirty="0" err="1">
                <a:latin typeface="+mn-lt"/>
              </a:rPr>
              <a:t>způsobem</a:t>
            </a:r>
            <a:r>
              <a:rPr lang="en-GB" altLang="cs-CZ" sz="2000" i="1" dirty="0">
                <a:latin typeface="+mn-lt"/>
              </a:rPr>
              <a:t>.“		</a:t>
            </a:r>
            <a:r>
              <a:rPr lang="cs-CZ" altLang="cs-CZ" sz="2000" i="1" dirty="0">
                <a:latin typeface="+mn-lt"/>
              </a:rPr>
              <a:t>			</a:t>
            </a:r>
            <a:r>
              <a:rPr lang="cs-CZ" altLang="cs-CZ" sz="2000" dirty="0">
                <a:latin typeface="+mn-lt"/>
              </a:rPr>
              <a:t>(</a:t>
            </a:r>
            <a:r>
              <a:rPr lang="en-GB" altLang="cs-CZ" sz="2000" dirty="0" err="1">
                <a:latin typeface="+mn-lt"/>
              </a:rPr>
              <a:t>Konopásek</a:t>
            </a:r>
            <a:r>
              <a:rPr lang="en-GB" altLang="cs-CZ" sz="2000" dirty="0">
                <a:latin typeface="+mn-lt"/>
              </a:rPr>
              <a:t> 1997</a:t>
            </a:r>
            <a:r>
              <a:rPr lang="cs-CZ" altLang="cs-CZ" sz="2000" dirty="0">
                <a:latin typeface="+mn-lt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	Na rozdíl od kvantitativního výzkumu nejsou důležité četnosti, ale významy.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	=&gt; vyvarovat se kvantifikace kvalitativních dat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i="1" dirty="0">
                <a:latin typeface="+mn-lt"/>
              </a:rPr>
              <a:t>př. „3 z 8 respondentů uvedli…“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i="1" dirty="0">
                <a:latin typeface="+mn-lt"/>
              </a:rPr>
              <a:t>př. „Skoro polovina respondentů si myslí…“</a:t>
            </a:r>
            <a:endParaRPr lang="en-GB" altLang="cs-CZ" sz="2000" i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358AA4B1-E2FA-4C7B-A9D8-DD19D45BE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Použitá literatura I.</a:t>
            </a:r>
            <a:endParaRPr lang="en-GB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490E829-8112-4267-A3AD-673F47BDB4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Bernard, H. Russell (2002): Research methods in anthropology: qualitative and quantitative methods. 3rd ed. Walnut Creek: Altamira Press.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Bitrich, Tomáš – Konopásek, Zdeněk (2001): Transcriber – pohodlnější přepisování, a možná i něco navíc. Biograf 24.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cs-CZ" sz="2000"/>
              <a:t>Denzin, N</a:t>
            </a:r>
            <a:r>
              <a:rPr lang="cs-CZ" altLang="cs-CZ" sz="2000"/>
              <a:t>orman</a:t>
            </a:r>
            <a:r>
              <a:rPr lang="en-US" altLang="cs-CZ" sz="2000"/>
              <a:t> K. (1989)</a:t>
            </a:r>
            <a:r>
              <a:rPr lang="cs-CZ" altLang="cs-CZ" sz="2000"/>
              <a:t>:</a:t>
            </a:r>
            <a:r>
              <a:rPr lang="en-US" altLang="cs-CZ" sz="2000"/>
              <a:t> Interpretive interactionism. Newbury Park: S</a:t>
            </a:r>
            <a:r>
              <a:rPr lang="cs-CZ" altLang="cs-CZ" sz="2000"/>
              <a:t>AGE</a:t>
            </a:r>
            <a:r>
              <a:rPr lang="en-US" altLang="cs-CZ" sz="2000"/>
              <a:t>.</a:t>
            </a: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Hendl, Jan (2005): Kvalitativní výzkum. Základní metody a aplikace. Praha: Portál.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/>
              <a:t>Konopásek, Z</a:t>
            </a:r>
            <a:r>
              <a:rPr lang="cs-CZ" altLang="cs-CZ" sz="2000"/>
              <a:t>deněk</a:t>
            </a:r>
            <a:r>
              <a:rPr lang="en-GB" altLang="cs-CZ" sz="2000"/>
              <a:t> (1997): Co si počít s počítačem v kvalitativním výzkumu. Biograf 12</a:t>
            </a:r>
            <a:r>
              <a:rPr lang="cs-CZ" altLang="cs-CZ" sz="2000"/>
              <a:t>.</a:t>
            </a:r>
            <a:endParaRPr lang="en-GB" altLang="cs-CZ" sz="2000"/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Lynch, Kevin (2004): Obraz města. Praha: Polygon.</a:t>
            </a:r>
            <a:r>
              <a:rPr lang="en-GB" altLang="cs-CZ" sz="2000"/>
              <a:t> </a:t>
            </a:r>
            <a:endParaRPr lang="cs-CZ" altLang="cs-CZ" sz="20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/>
              <a:t>Miles, Matthew B. – Huberman, A. Michael (1994): Qualitative Data Analysis. An Expanded Sourcebook. 2nd ed. Thousand Oaks: 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5C26769-C84C-4AAF-88AC-CCD55FD54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Použitá literatura II.</a:t>
            </a:r>
            <a:endParaRPr lang="en-GB" altLang="cs-CZ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1FCD6C-40A0-4A8B-821A-266E7EE17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Ryan, Gery W. – Bernard, H. Russell (2001): Data Management and Analysis Methods. In </a:t>
            </a:r>
            <a:r>
              <a:rPr lang="en-GB" altLang="cs-CZ" sz="1600"/>
              <a:t>D</a:t>
            </a:r>
            <a:r>
              <a:rPr lang="cs-CZ" altLang="cs-CZ" sz="1600"/>
              <a:t>enzin, </a:t>
            </a:r>
            <a:r>
              <a:rPr lang="en-GB" altLang="cs-CZ" sz="1600"/>
              <a:t>Norman K.</a:t>
            </a:r>
            <a:r>
              <a:rPr lang="cs-CZ" altLang="cs-CZ" sz="1600"/>
              <a:t> -</a:t>
            </a:r>
            <a:r>
              <a:rPr lang="en-GB" altLang="cs-CZ" sz="1600"/>
              <a:t> Lincoln,</a:t>
            </a:r>
            <a:r>
              <a:rPr lang="cs-CZ" altLang="cs-CZ" sz="1600"/>
              <a:t> </a:t>
            </a:r>
            <a:r>
              <a:rPr lang="en-GB" altLang="cs-CZ" sz="1600"/>
              <a:t>Y</a:t>
            </a:r>
            <a:r>
              <a:rPr lang="cs-CZ" altLang="cs-CZ" sz="1600"/>
              <a:t>vonne</a:t>
            </a:r>
            <a:r>
              <a:rPr lang="en-GB" altLang="cs-CZ" sz="1600"/>
              <a:t> S. (</a:t>
            </a:r>
            <a:r>
              <a:rPr lang="cs-CZ" altLang="cs-CZ" sz="1600"/>
              <a:t>eds</a:t>
            </a:r>
            <a:r>
              <a:rPr lang="en-GB" altLang="cs-CZ" sz="1600"/>
              <a:t>): </a:t>
            </a:r>
            <a:r>
              <a:rPr lang="cs-CZ" altLang="cs-CZ" sz="1600"/>
              <a:t>H</a:t>
            </a:r>
            <a:r>
              <a:rPr lang="en-GB" altLang="cs-CZ" sz="1600"/>
              <a:t>andbook of </a:t>
            </a:r>
            <a:r>
              <a:rPr lang="cs-CZ" altLang="cs-CZ" sz="1600"/>
              <a:t>Q</a:t>
            </a:r>
            <a:r>
              <a:rPr lang="en-GB" altLang="cs-CZ" sz="1600"/>
              <a:t>ualitative </a:t>
            </a:r>
            <a:r>
              <a:rPr lang="cs-CZ" altLang="cs-CZ" sz="1600"/>
              <a:t>R</a:t>
            </a:r>
            <a:r>
              <a:rPr lang="en-GB" altLang="cs-CZ" sz="1600"/>
              <a:t>esearch. </a:t>
            </a:r>
            <a:r>
              <a:rPr lang="cs-CZ" altLang="cs-CZ" sz="1600"/>
              <a:t>2nd ed.,</a:t>
            </a:r>
            <a:r>
              <a:rPr lang="en-GB" altLang="cs-CZ" sz="1600"/>
              <a:t>Thousand Oaks: </a:t>
            </a:r>
            <a:r>
              <a:rPr lang="cs-CZ" altLang="cs-CZ" sz="1600"/>
              <a:t>SAGE, s. 769-802.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600"/>
              <a:t>Silvermanm, S. (2005): Ako robiť kvalitatívny výskum: praktická príručka. Bratislava: Ikar.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Spradley, James P. (1979): Participant Observation. Belmont: Wadsworth.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Spradley, James P. (1980a): Ethnographic Interview. Belmont: Wadsworth.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/>
              <a:t>Spradley, James P. (1980b): Beating the drunk charge. In Spradley, James P. – McCurdy, David W. (eds.) Conformity and Conflict. Readings in Cultural Anthropology. 4th ed. Boston: Little, Brown and Companys, 266-273.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600"/>
              <a:t>Strauss, A</a:t>
            </a:r>
            <a:r>
              <a:rPr lang="cs-CZ" altLang="cs-CZ" sz="1600"/>
              <a:t>nselm -</a:t>
            </a:r>
            <a:r>
              <a:rPr lang="en-GB" altLang="cs-CZ" sz="1600"/>
              <a:t> Corbinová, J</a:t>
            </a:r>
            <a:r>
              <a:rPr lang="cs-CZ" altLang="cs-CZ" sz="1600"/>
              <a:t>uliet</a:t>
            </a:r>
            <a:r>
              <a:rPr lang="en-GB" altLang="cs-CZ" sz="1600"/>
              <a:t> (1999): Základy kvalitativního výzkumu. Boskovice: Nakladatelství Albert.</a:t>
            </a:r>
            <a:endParaRPr lang="cs-CZ" altLang="cs-CZ" sz="1600"/>
          </a:p>
          <a:p>
            <a:pPr eaLnBrk="1" hangingPunct="1"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cs-CZ" sz="1600"/>
              <a:t>Yussen, S. R.</a:t>
            </a:r>
            <a:r>
              <a:rPr lang="cs-CZ" altLang="cs-CZ" sz="1600"/>
              <a:t> -</a:t>
            </a:r>
            <a:r>
              <a:rPr lang="en-US" altLang="cs-CZ" sz="1600"/>
              <a:t> Ozcan, N. M. (1997)</a:t>
            </a:r>
            <a:r>
              <a:rPr lang="cs-CZ" altLang="cs-CZ" sz="1600"/>
              <a:t>:</a:t>
            </a:r>
            <a:r>
              <a:rPr lang="en-US" altLang="cs-CZ" sz="1600"/>
              <a:t> The development of knowledge about narratives. Issues in Educational Psychology: Contributions From Educational</a:t>
            </a:r>
            <a:r>
              <a:rPr lang="cs-CZ" altLang="cs-CZ" sz="1600"/>
              <a:t> </a:t>
            </a:r>
            <a:r>
              <a:rPr lang="en-US" altLang="cs-CZ" sz="1600"/>
              <a:t>Psychology, 2, 1-68.</a:t>
            </a:r>
            <a:endParaRPr lang="cs-CZ" altLang="cs-CZ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4989551-911B-4110-9B13-00B4E8CF4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Povaha kvalitativních d</a:t>
            </a:r>
            <a:r>
              <a:rPr lang="en-GB" altLang="cs-CZ" sz="4000" b="1" dirty="0"/>
              <a:t>at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B8BA8EA-D1B4-4FBC-9C6D-A9B3B0288A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80728"/>
            <a:ext cx="8229600" cy="540059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>
                <a:latin typeface="+mn-lt"/>
              </a:rPr>
              <a:t>Rozmanitá povaha kvalitativních dat 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>
                <a:latin typeface="+mn-lt"/>
              </a:rPr>
              <a:t>Text, audio, video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 err="1">
                <a:latin typeface="+mn-lt"/>
              </a:rPr>
              <a:t>Texty</a:t>
            </a:r>
            <a:r>
              <a:rPr lang="en-GB" altLang="cs-CZ" sz="2400" dirty="0">
                <a:latin typeface="+mn-lt"/>
              </a:rPr>
              <a:t> – </a:t>
            </a:r>
            <a:r>
              <a:rPr lang="en-GB" altLang="cs-CZ" sz="2400" dirty="0" err="1">
                <a:latin typeface="+mn-lt"/>
              </a:rPr>
              <a:t>noviny</a:t>
            </a:r>
            <a:r>
              <a:rPr lang="en-GB" altLang="cs-CZ" sz="2400" dirty="0">
                <a:latin typeface="+mn-lt"/>
              </a:rPr>
              <a:t>, e-</a:t>
            </a:r>
            <a:r>
              <a:rPr lang="en-GB" altLang="cs-CZ" sz="2400" dirty="0" err="1">
                <a:latin typeface="+mn-lt"/>
              </a:rPr>
              <a:t>maily</a:t>
            </a:r>
            <a:r>
              <a:rPr lang="en-GB" altLang="cs-CZ" sz="2400" dirty="0">
                <a:latin typeface="+mn-lt"/>
              </a:rPr>
              <a:t>, …   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 err="1">
                <a:latin typeface="+mn-lt"/>
              </a:rPr>
              <a:t>Rozhovory</a:t>
            </a:r>
            <a:r>
              <a:rPr lang="en-GB" altLang="cs-CZ" sz="2400" dirty="0">
                <a:latin typeface="+mn-lt"/>
              </a:rPr>
              <a:t>, </a:t>
            </a:r>
            <a:r>
              <a:rPr lang="en-GB" altLang="cs-CZ" sz="2400" dirty="0" err="1">
                <a:latin typeface="+mn-lt"/>
              </a:rPr>
              <a:t>vyprávění</a:t>
            </a:r>
            <a:r>
              <a:rPr lang="en-GB" altLang="cs-CZ" sz="2400" dirty="0">
                <a:latin typeface="+mn-lt"/>
              </a:rPr>
              <a:t> / </a:t>
            </a:r>
            <a:r>
              <a:rPr lang="en-GB" altLang="cs-CZ" sz="2400" dirty="0" err="1">
                <a:latin typeface="+mn-lt"/>
              </a:rPr>
              <a:t>jejich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transkripce</a:t>
            </a:r>
            <a:endParaRPr lang="en-GB" altLang="cs-CZ" sz="2400" dirty="0">
              <a:latin typeface="+mn-lt"/>
            </a:endParaRP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 err="1">
                <a:latin typeface="+mn-lt"/>
              </a:rPr>
              <a:t>Poznámky</a:t>
            </a:r>
            <a:r>
              <a:rPr lang="en-GB" altLang="cs-CZ" sz="2400" dirty="0">
                <a:latin typeface="+mn-lt"/>
              </a:rPr>
              <a:t> z  </a:t>
            </a:r>
            <a:r>
              <a:rPr lang="en-GB" altLang="cs-CZ" sz="2400" dirty="0" err="1">
                <a:latin typeface="+mn-lt"/>
              </a:rPr>
              <a:t>terénu</a:t>
            </a:r>
            <a:endParaRPr lang="en-GB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+mn-lt"/>
              </a:rPr>
              <a:t>k</a:t>
            </a:r>
            <a:r>
              <a:rPr lang="en-GB" altLang="cs-CZ" sz="2400" dirty="0" err="1">
                <a:latin typeface="+mn-lt"/>
              </a:rPr>
              <a:t>valitativní</a:t>
            </a:r>
            <a:r>
              <a:rPr lang="en-GB" altLang="cs-CZ" sz="2400" dirty="0">
                <a:latin typeface="+mn-lt"/>
              </a:rPr>
              <a:t> data </a:t>
            </a:r>
            <a:r>
              <a:rPr lang="en-GB" altLang="cs-CZ" sz="2400" dirty="0" err="1">
                <a:latin typeface="+mn-lt"/>
              </a:rPr>
              <a:t>mají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častěji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podobu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slov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než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čísel</a:t>
            </a:r>
            <a:endParaRPr lang="cs-CZ" altLang="cs-CZ" sz="2400" dirty="0">
              <a:latin typeface="+mn-lt"/>
            </a:endParaRP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+mn-lt"/>
              </a:rPr>
              <a:t>	[</a:t>
            </a:r>
            <a:r>
              <a:rPr lang="cs-CZ" altLang="cs-CZ" sz="2400" dirty="0" err="1">
                <a:latin typeface="+mn-lt"/>
              </a:rPr>
              <a:t>Miles</a:t>
            </a:r>
            <a:r>
              <a:rPr lang="cs-CZ" altLang="cs-CZ" sz="2400" dirty="0">
                <a:latin typeface="+mn-lt"/>
              </a:rPr>
              <a:t> – </a:t>
            </a:r>
            <a:r>
              <a:rPr lang="cs-CZ" altLang="cs-CZ" sz="2400" dirty="0" err="1">
                <a:latin typeface="+mn-lt"/>
              </a:rPr>
              <a:t>Huberman</a:t>
            </a:r>
            <a:r>
              <a:rPr lang="cs-CZ" altLang="cs-CZ" sz="2400" dirty="0">
                <a:latin typeface="+mn-lt"/>
              </a:rPr>
              <a:t> 1984 in </a:t>
            </a:r>
            <a:r>
              <a:rPr lang="cs-CZ" altLang="cs-CZ" sz="2400" dirty="0" err="1">
                <a:latin typeface="+mn-lt"/>
              </a:rPr>
              <a:t>Silverman</a:t>
            </a:r>
            <a:r>
              <a:rPr lang="cs-CZ" altLang="cs-CZ" sz="2400" dirty="0">
                <a:latin typeface="+mn-lt"/>
              </a:rPr>
              <a:t> 2000: 155]</a:t>
            </a:r>
          </a:p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+mn-lt"/>
              </a:rPr>
              <a:t>Zdroje</a:t>
            </a:r>
            <a:r>
              <a:rPr lang="en-GB" altLang="cs-CZ" sz="2400" b="1" dirty="0">
                <a:latin typeface="+mn-lt"/>
              </a:rPr>
              <a:t> </a:t>
            </a:r>
            <a:r>
              <a:rPr lang="en-GB" altLang="cs-CZ" sz="2400" b="1" dirty="0" err="1">
                <a:latin typeface="+mn-lt"/>
              </a:rPr>
              <a:t>dat</a:t>
            </a:r>
            <a:r>
              <a:rPr lang="cs-CZ" altLang="cs-CZ" sz="2400" dirty="0">
                <a:latin typeface="+mn-lt"/>
              </a:rPr>
              <a:t>:</a:t>
            </a:r>
            <a:endParaRPr lang="en-GB" altLang="cs-CZ" sz="24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>
                <a:latin typeface="+mn-lt"/>
              </a:rPr>
              <a:t>Data ze </a:t>
            </a:r>
            <a:r>
              <a:rPr lang="en-GB" altLang="cs-CZ" sz="2400" dirty="0" err="1">
                <a:latin typeface="+mn-lt"/>
              </a:rPr>
              <a:t>svého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výzkumu</a:t>
            </a:r>
            <a:r>
              <a:rPr lang="cs-CZ" altLang="cs-CZ" sz="2400" dirty="0">
                <a:latin typeface="+mn-lt"/>
              </a:rPr>
              <a:t> (tzv. primární data – data použitá pro ten účel, pro který byla sebraná)</a:t>
            </a:r>
            <a:endParaRPr lang="en-GB" altLang="cs-CZ" sz="24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>
                <a:latin typeface="+mn-lt"/>
              </a:rPr>
              <a:t>Data z </a:t>
            </a:r>
            <a:r>
              <a:rPr lang="en-GB" altLang="cs-CZ" sz="2400" dirty="0" err="1">
                <a:latin typeface="+mn-lt"/>
              </a:rPr>
              <a:t>jiných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výzkumů</a:t>
            </a:r>
            <a:r>
              <a:rPr lang="cs-CZ" altLang="cs-CZ" sz="2400" dirty="0">
                <a:latin typeface="+mn-lt"/>
              </a:rPr>
              <a:t> (tzv. sekundární data – data použitá pro jiný účel, než pro jaký byla sebraná)</a:t>
            </a:r>
            <a:r>
              <a:rPr lang="en-GB" altLang="cs-CZ" sz="2400" dirty="0">
                <a:latin typeface="+mn-lt"/>
              </a:rPr>
              <a:t> </a:t>
            </a:r>
            <a:endParaRPr lang="cs-CZ" altLang="cs-CZ" sz="24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>
                <a:latin typeface="+mn-lt"/>
              </a:rPr>
              <a:t>Data, </a:t>
            </a:r>
            <a:r>
              <a:rPr lang="en-GB" altLang="cs-CZ" sz="2400" dirty="0" err="1">
                <a:latin typeface="+mn-lt"/>
              </a:rPr>
              <a:t>která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již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jsou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ve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veřejné</a:t>
            </a:r>
            <a:r>
              <a:rPr lang="en-GB" altLang="cs-CZ" sz="2400" dirty="0">
                <a:latin typeface="+mn-lt"/>
              </a:rPr>
              <a:t> </a:t>
            </a:r>
            <a:r>
              <a:rPr lang="en-GB" altLang="cs-CZ" sz="2400" dirty="0" err="1">
                <a:latin typeface="+mn-lt"/>
              </a:rPr>
              <a:t>sféře</a:t>
            </a:r>
            <a:r>
              <a:rPr lang="cs-CZ" altLang="cs-CZ" sz="2400" dirty="0">
                <a:latin typeface="+mn-lt"/>
              </a:rPr>
              <a:t> (obsah médií, veřejné zprávy, apod.) (viz Nevtíravé techniky sběru dat)</a:t>
            </a:r>
          </a:p>
          <a:p>
            <a:pPr lvl="1" algn="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 dirty="0"/>
              <a:t>[</a:t>
            </a:r>
            <a:r>
              <a:rPr lang="cs-CZ" altLang="cs-CZ" sz="1800" dirty="0" err="1"/>
              <a:t>Silverman</a:t>
            </a:r>
            <a:r>
              <a:rPr lang="cs-CZ" altLang="cs-CZ" sz="1800" dirty="0"/>
              <a:t> 2000: 132]</a:t>
            </a:r>
            <a:endParaRPr lang="en-GB" alt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457D0A1-3A17-4331-805C-5F1858F6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6875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Co je cílem kvalitativní analýzy? I.</a:t>
            </a:r>
            <a:endParaRPr lang="en-GB" altLang="cs-CZ" sz="4000" b="1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C2F6F44-54E4-40A9-8AAC-8F64D0488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075613" cy="518512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800" dirty="0"/>
              <a:t>	</a:t>
            </a:r>
            <a:r>
              <a:rPr lang="en-GB" altLang="cs-CZ" sz="1800" dirty="0"/>
              <a:t>„</a:t>
            </a:r>
            <a:r>
              <a:rPr lang="en-GB" altLang="cs-CZ" sz="2600" dirty="0" err="1">
                <a:latin typeface="+mn-lt"/>
              </a:rPr>
              <a:t>Umění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interpretace</a:t>
            </a:r>
            <a:r>
              <a:rPr lang="en-GB" altLang="cs-CZ" sz="2600" dirty="0">
                <a:latin typeface="+mn-lt"/>
              </a:rPr>
              <a:t> v </a:t>
            </a:r>
            <a:r>
              <a:rPr lang="en-GB" altLang="cs-CZ" sz="2600" dirty="0" err="1">
                <a:latin typeface="+mn-lt"/>
              </a:rPr>
              <a:t>kvalitativním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výzkumu</a:t>
            </a:r>
            <a:r>
              <a:rPr lang="en-GB" altLang="cs-CZ" sz="2600" dirty="0">
                <a:latin typeface="+mn-lt"/>
              </a:rPr>
              <a:t> se </a:t>
            </a:r>
            <a:r>
              <a:rPr lang="en-GB" altLang="cs-CZ" sz="2600" dirty="0" err="1">
                <a:latin typeface="+mn-lt"/>
              </a:rPr>
              <a:t>rovná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umění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b="1" dirty="0" err="1">
                <a:latin typeface="+mn-lt"/>
              </a:rPr>
              <a:t>přečíst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b="1" dirty="0">
                <a:latin typeface="+mn-lt"/>
              </a:rPr>
              <a:t>data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nějakým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b="1" dirty="0" err="1">
                <a:latin typeface="+mn-lt"/>
              </a:rPr>
              <a:t>novým</a:t>
            </a:r>
            <a:r>
              <a:rPr lang="en-GB" altLang="cs-CZ" sz="2600" dirty="0">
                <a:latin typeface="+mn-lt"/>
              </a:rPr>
              <a:t>, </a:t>
            </a:r>
            <a:r>
              <a:rPr lang="en-GB" altLang="cs-CZ" sz="2600" b="1" dirty="0" err="1">
                <a:latin typeface="+mn-lt"/>
              </a:rPr>
              <a:t>pozoruhodným</a:t>
            </a:r>
            <a:r>
              <a:rPr lang="en-GB" altLang="cs-CZ" sz="2600" dirty="0">
                <a:latin typeface="+mn-lt"/>
              </a:rPr>
              <a:t>, </a:t>
            </a:r>
            <a:r>
              <a:rPr lang="en-GB" altLang="cs-CZ" sz="2600" b="1" dirty="0" err="1">
                <a:latin typeface="+mn-lt"/>
              </a:rPr>
              <a:t>přesvědčivým</a:t>
            </a:r>
            <a:r>
              <a:rPr lang="en-GB" altLang="cs-CZ" sz="2600" dirty="0">
                <a:latin typeface="+mn-lt"/>
              </a:rPr>
              <a:t> a </a:t>
            </a:r>
            <a:r>
              <a:rPr lang="en-GB" altLang="cs-CZ" sz="2600" dirty="0" err="1">
                <a:latin typeface="+mn-lt"/>
              </a:rPr>
              <a:t>sociologicky</a:t>
            </a:r>
            <a:r>
              <a:rPr lang="en-GB" altLang="cs-CZ" sz="2600" dirty="0">
                <a:latin typeface="+mn-lt"/>
              </a:rPr>
              <a:t> (</a:t>
            </a:r>
            <a:r>
              <a:rPr lang="en-GB" altLang="cs-CZ" sz="2600" dirty="0" err="1">
                <a:latin typeface="+mn-lt"/>
              </a:rPr>
              <a:t>psychologicky</a:t>
            </a:r>
            <a:r>
              <a:rPr lang="en-GB" altLang="cs-CZ" sz="2600" dirty="0">
                <a:latin typeface="+mn-lt"/>
              </a:rPr>
              <a:t>, </a:t>
            </a:r>
            <a:r>
              <a:rPr lang="en-GB" altLang="cs-CZ" sz="2600" dirty="0" err="1">
                <a:latin typeface="+mn-lt"/>
              </a:rPr>
              <a:t>pedagogicky</a:t>
            </a:r>
            <a:r>
              <a:rPr lang="en-GB" altLang="cs-CZ" sz="2600" dirty="0">
                <a:latin typeface="+mn-lt"/>
              </a:rPr>
              <a:t>, </a:t>
            </a:r>
            <a:r>
              <a:rPr lang="en-GB" altLang="cs-CZ" sz="2600" dirty="0" err="1">
                <a:latin typeface="+mn-lt"/>
              </a:rPr>
              <a:t>antropologicky</a:t>
            </a:r>
            <a:r>
              <a:rPr lang="en-GB" altLang="cs-CZ" sz="2600" dirty="0">
                <a:latin typeface="+mn-lt"/>
              </a:rPr>
              <a:t>…) </a:t>
            </a:r>
            <a:r>
              <a:rPr lang="en-GB" altLang="cs-CZ" sz="2600" b="1" dirty="0" err="1">
                <a:latin typeface="+mn-lt"/>
              </a:rPr>
              <a:t>relevatním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způsobem</a:t>
            </a:r>
            <a:r>
              <a:rPr lang="en-GB" altLang="cs-CZ" sz="2600" dirty="0">
                <a:latin typeface="+mn-lt"/>
              </a:rPr>
              <a:t>.“</a:t>
            </a:r>
            <a:endParaRPr lang="cs-CZ" altLang="cs-CZ" sz="2600" dirty="0"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6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600" dirty="0">
                <a:latin typeface="+mn-lt"/>
              </a:rPr>
              <a:t>PŘEČÍST ≈ </a:t>
            </a:r>
            <a:r>
              <a:rPr lang="en-GB" altLang="cs-CZ" sz="2600" dirty="0" err="1">
                <a:latin typeface="+mn-lt"/>
              </a:rPr>
              <a:t>přeložit</a:t>
            </a:r>
            <a:r>
              <a:rPr lang="en-GB" altLang="cs-CZ" sz="2600" dirty="0">
                <a:latin typeface="+mn-lt"/>
              </a:rPr>
              <a:t> (emic</a:t>
            </a:r>
            <a:r>
              <a:rPr lang="cs-CZ" altLang="cs-CZ" sz="2600" dirty="0" err="1">
                <a:latin typeface="+mn-lt"/>
              </a:rPr>
              <a:t>ká</a:t>
            </a:r>
            <a:r>
              <a:rPr lang="en-GB" altLang="cs-CZ" sz="2600" dirty="0">
                <a:latin typeface="+mn-lt"/>
              </a:rPr>
              <a:t> / etic</a:t>
            </a:r>
            <a:r>
              <a:rPr lang="cs-CZ" altLang="cs-CZ" sz="2600" dirty="0" err="1">
                <a:latin typeface="+mn-lt"/>
              </a:rPr>
              <a:t>ká</a:t>
            </a:r>
            <a:r>
              <a:rPr lang="cs-CZ" altLang="cs-CZ" sz="2600" dirty="0">
                <a:latin typeface="+mn-lt"/>
              </a:rPr>
              <a:t> perspektiva</a:t>
            </a:r>
            <a:r>
              <a:rPr lang="en-GB" altLang="cs-CZ" sz="2600" dirty="0">
                <a:latin typeface="+mn-lt"/>
              </a:rPr>
              <a:t>)</a:t>
            </a:r>
            <a:r>
              <a:rPr lang="cs-CZ" altLang="cs-CZ" sz="2600" dirty="0">
                <a:latin typeface="+mn-lt"/>
              </a:rPr>
              <a:t>, vyložit, přeformulovat</a:t>
            </a:r>
            <a:endParaRPr lang="en-GB" altLang="cs-CZ" sz="26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600" dirty="0">
                <a:latin typeface="+mn-lt"/>
              </a:rPr>
              <a:t>DATA = </a:t>
            </a:r>
            <a:r>
              <a:rPr lang="en-GB" altLang="cs-CZ" sz="2600" dirty="0" err="1">
                <a:latin typeface="+mn-lt"/>
              </a:rPr>
              <a:t>veškeré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stopy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empirické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práce</a:t>
            </a:r>
            <a:r>
              <a:rPr lang="cs-CZ" altLang="cs-CZ" sz="2600" dirty="0">
                <a:latin typeface="+mn-lt"/>
              </a:rPr>
              <a:t> (viz Povaha kvalitativních dat)</a:t>
            </a:r>
            <a:endParaRPr lang="en-GB" altLang="cs-CZ" sz="26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600" dirty="0">
                <a:latin typeface="+mn-lt"/>
              </a:rPr>
              <a:t>„</a:t>
            </a:r>
            <a:r>
              <a:rPr lang="en-GB" altLang="cs-CZ" sz="2600" dirty="0" err="1">
                <a:latin typeface="+mn-lt"/>
              </a:rPr>
              <a:t>novým</a:t>
            </a:r>
            <a:r>
              <a:rPr lang="en-GB" altLang="cs-CZ" sz="2600" dirty="0">
                <a:latin typeface="+mn-lt"/>
              </a:rPr>
              <a:t> a </a:t>
            </a:r>
            <a:r>
              <a:rPr lang="en-GB" altLang="cs-CZ" sz="2600" dirty="0" err="1">
                <a:latin typeface="+mn-lt"/>
              </a:rPr>
              <a:t>pozoruhodným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způsobem</a:t>
            </a:r>
            <a:r>
              <a:rPr lang="en-GB" altLang="cs-CZ" sz="2600" dirty="0">
                <a:latin typeface="+mn-lt"/>
              </a:rPr>
              <a:t>“</a:t>
            </a:r>
            <a:r>
              <a:rPr lang="cs-CZ" altLang="cs-CZ" sz="2600" dirty="0">
                <a:latin typeface="+mn-lt"/>
              </a:rPr>
              <a:t> = ze samozřejmého udělat nesamozřejmé a naopak</a:t>
            </a:r>
            <a:endParaRPr lang="en-GB" altLang="cs-CZ" sz="26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600" dirty="0">
                <a:latin typeface="+mn-lt"/>
              </a:rPr>
              <a:t>PŘESVĚDČIVĚ ≈ </a:t>
            </a:r>
            <a:r>
              <a:rPr lang="en-GB" altLang="cs-CZ" sz="2600" dirty="0" err="1">
                <a:latin typeface="+mn-lt"/>
              </a:rPr>
              <a:t>věrohodnost</a:t>
            </a:r>
            <a:r>
              <a:rPr lang="en-GB" altLang="cs-CZ" sz="2600" dirty="0">
                <a:latin typeface="+mn-lt"/>
              </a:rPr>
              <a:t>, </a:t>
            </a:r>
            <a:r>
              <a:rPr lang="en-GB" altLang="cs-CZ" sz="2600" dirty="0" err="1">
                <a:latin typeface="+mn-lt"/>
              </a:rPr>
              <a:t>pravdivost</a:t>
            </a:r>
            <a:r>
              <a:rPr lang="cs-CZ" altLang="cs-CZ" sz="2600" dirty="0">
                <a:latin typeface="+mn-lt"/>
              </a:rPr>
              <a:t>, pevná argumentace</a:t>
            </a:r>
            <a:endParaRPr lang="en-GB" altLang="cs-CZ" sz="2600" dirty="0">
              <a:latin typeface="+mn-lt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600" dirty="0">
                <a:latin typeface="+mn-lt"/>
              </a:rPr>
              <a:t>RELEVANTNĚ ≈ </a:t>
            </a:r>
            <a:r>
              <a:rPr lang="en-GB" altLang="cs-CZ" sz="2600" dirty="0" err="1">
                <a:latin typeface="+mn-lt"/>
              </a:rPr>
              <a:t>adekvátně</a:t>
            </a:r>
            <a:r>
              <a:rPr lang="en-GB" altLang="cs-CZ" sz="2600" dirty="0">
                <a:latin typeface="+mn-lt"/>
              </a:rPr>
              <a:t> </a:t>
            </a:r>
            <a:r>
              <a:rPr lang="en-GB" altLang="cs-CZ" sz="2600" dirty="0" err="1">
                <a:latin typeface="+mn-lt"/>
              </a:rPr>
              <a:t>oboru</a:t>
            </a:r>
            <a:endParaRPr lang="en-GB" altLang="cs-CZ" sz="2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CB670445-3970-4132-AF83-A85AD2B4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Co je cílem kvalitativní analýzy? II.</a:t>
            </a:r>
            <a:endParaRPr lang="en-GB" altLang="cs-CZ" sz="4000" b="1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B6885FF-C999-4DA4-9CBE-7B5ACA9CF9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81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eaLnBrk="1" hangingPunct="1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Identifikace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témat</a:t>
            </a:r>
            <a:endParaRPr lang="en-GB" altLang="cs-CZ" sz="2800" dirty="0">
              <a:latin typeface="+mn-lt"/>
            </a:endParaRPr>
          </a:p>
          <a:p>
            <a:pPr eaLnBrk="1" hangingPunct="1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Popis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témat</a:t>
            </a:r>
            <a:endParaRPr lang="en-GB" altLang="cs-CZ" sz="2800" dirty="0">
              <a:latin typeface="+mn-lt"/>
            </a:endParaRPr>
          </a:p>
          <a:p>
            <a:pPr eaLnBrk="1" hangingPunct="1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+mn-lt"/>
              </a:rPr>
              <a:t>Porovnání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jednotliv</a:t>
            </a:r>
            <a:r>
              <a:rPr lang="cs-CZ" altLang="cs-CZ" sz="2800" dirty="0" err="1">
                <a:latin typeface="+mn-lt"/>
              </a:rPr>
              <a:t>ých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témat</a:t>
            </a:r>
            <a:r>
              <a:rPr lang="cs-CZ" altLang="cs-CZ" sz="2800" dirty="0">
                <a:latin typeface="+mn-lt"/>
              </a:rPr>
              <a:t> a </a:t>
            </a:r>
            <a:r>
              <a:rPr lang="en-GB" altLang="cs-CZ" sz="2800" dirty="0" err="1">
                <a:latin typeface="+mn-lt"/>
              </a:rPr>
              <a:t>skupin</a:t>
            </a:r>
            <a:r>
              <a:rPr lang="cs-CZ" altLang="cs-CZ" sz="2800" dirty="0">
                <a:latin typeface="+mn-lt"/>
              </a:rPr>
              <a:t> témat</a:t>
            </a:r>
          </a:p>
          <a:p>
            <a:pPr eaLnBrk="1" hangingPunct="1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+mn-lt"/>
              </a:rPr>
              <a:t>Nalezení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význam</a:t>
            </a:r>
            <a:r>
              <a:rPr lang="cs-CZ" altLang="cs-CZ" sz="2800" dirty="0">
                <a:latin typeface="+mn-lt"/>
              </a:rPr>
              <a:t>ů, které </a:t>
            </a:r>
            <a:r>
              <a:rPr lang="en-GB" altLang="cs-CZ" sz="2800" dirty="0" err="1">
                <a:latin typeface="+mn-lt"/>
              </a:rPr>
              <a:t>jsou</a:t>
            </a:r>
            <a:r>
              <a:rPr lang="en-GB" altLang="cs-CZ" sz="2800" dirty="0">
                <a:latin typeface="+mn-lt"/>
              </a:rPr>
              <a:t> za </a:t>
            </a:r>
            <a:r>
              <a:rPr lang="en-GB" altLang="cs-CZ" sz="2800" dirty="0" err="1">
                <a:latin typeface="+mn-lt"/>
              </a:rPr>
              <a:t>výpověďmi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skryty</a:t>
            </a:r>
            <a:r>
              <a:rPr lang="en-GB" altLang="cs-CZ" sz="2800" dirty="0">
                <a:latin typeface="+mn-lt"/>
              </a:rPr>
              <a:t> (</a:t>
            </a:r>
            <a:r>
              <a:rPr lang="en-GB" altLang="cs-CZ" sz="2800" dirty="0" err="1">
                <a:latin typeface="+mn-lt"/>
              </a:rPr>
              <a:t>jaké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významy</a:t>
            </a:r>
            <a:r>
              <a:rPr lang="cs-CZ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výpovědi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nesou</a:t>
            </a:r>
            <a:r>
              <a:rPr lang="en-GB" altLang="cs-CZ" sz="2800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 err="1">
                <a:latin typeface="+mn-lt"/>
              </a:rPr>
              <a:t>Tvorba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konceptuálních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modelů</a:t>
            </a:r>
            <a:r>
              <a:rPr lang="en-GB" altLang="cs-CZ" sz="2800" dirty="0">
                <a:latin typeface="+mn-lt"/>
              </a:rPr>
              <a:t> a </a:t>
            </a:r>
            <a:r>
              <a:rPr lang="en-GB" altLang="cs-CZ" sz="2800" dirty="0" err="1">
                <a:latin typeface="+mn-lt"/>
              </a:rPr>
              <a:t>teorií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pomocí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kombinace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témat</a:t>
            </a:r>
            <a:r>
              <a:rPr lang="en-GB" altLang="cs-CZ" sz="2800" dirty="0">
                <a:latin typeface="+mn-lt"/>
              </a:rPr>
              <a:t> / </a:t>
            </a:r>
            <a:r>
              <a:rPr lang="en-GB" altLang="cs-CZ" sz="2800" dirty="0" err="1">
                <a:latin typeface="+mn-lt"/>
              </a:rPr>
              <a:t>významů</a:t>
            </a:r>
            <a:r>
              <a:rPr lang="en-GB" altLang="cs-CZ" sz="2800" dirty="0">
                <a:latin typeface="+mn-lt"/>
              </a:rPr>
              <a:t> s </a:t>
            </a:r>
            <a:r>
              <a:rPr lang="en-GB" altLang="cs-CZ" sz="2800" dirty="0" err="1">
                <a:latin typeface="+mn-lt"/>
              </a:rPr>
              <a:t>cílem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vysvětlit</a:t>
            </a:r>
            <a:r>
              <a:rPr lang="en-GB" altLang="cs-CZ" sz="2800" dirty="0">
                <a:latin typeface="+mn-lt"/>
              </a:rPr>
              <a:t> </a:t>
            </a:r>
            <a:r>
              <a:rPr lang="cs-CZ" altLang="cs-CZ" sz="2800" dirty="0">
                <a:latin typeface="+mn-lt"/>
              </a:rPr>
              <a:t>(</a:t>
            </a:r>
            <a:r>
              <a:rPr lang="en-GB" altLang="cs-CZ" sz="2800" dirty="0">
                <a:latin typeface="+mn-lt"/>
              </a:rPr>
              <a:t>a </a:t>
            </a:r>
            <a:r>
              <a:rPr lang="en-GB" altLang="cs-CZ" sz="2800" dirty="0" err="1">
                <a:latin typeface="+mn-lt"/>
              </a:rPr>
              <a:t>predikovat</a:t>
            </a:r>
            <a:r>
              <a:rPr lang="cs-CZ" altLang="cs-CZ" sz="2800" dirty="0">
                <a:latin typeface="+mn-lt"/>
              </a:rPr>
              <a:t>)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sociální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fenomény</a:t>
            </a:r>
            <a:endParaRPr lang="en-GB" altLang="cs-CZ" sz="2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3141AD77-5012-4AE5-8FCD-57E1D105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0168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b="1" dirty="0"/>
              <a:t>Základní č</a:t>
            </a:r>
            <a:r>
              <a:rPr lang="en-GB" altLang="cs-CZ" sz="4000" b="1" dirty="0" err="1"/>
              <a:t>innosti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při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analýze</a:t>
            </a:r>
            <a:r>
              <a:rPr lang="en-GB" altLang="cs-CZ" sz="4000" b="1" dirty="0"/>
              <a:t> </a:t>
            </a:r>
            <a:r>
              <a:rPr lang="en-GB" altLang="cs-CZ" sz="4000" b="1" dirty="0" err="1"/>
              <a:t>dat</a:t>
            </a:r>
            <a:endParaRPr lang="en-GB" altLang="cs-CZ" sz="4000" b="1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78EA097-57F2-4E47-B584-F08A0FE61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124744"/>
            <a:ext cx="8229600" cy="518398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b="1" dirty="0" err="1">
                <a:latin typeface="+mn-lt"/>
              </a:rPr>
              <a:t>Redukce</a:t>
            </a:r>
            <a:r>
              <a:rPr lang="en-GB" altLang="cs-CZ" sz="2000" b="1" dirty="0">
                <a:latin typeface="+mn-lt"/>
              </a:rPr>
              <a:t> </a:t>
            </a:r>
            <a:r>
              <a:rPr lang="en-GB" altLang="cs-CZ" sz="2000" b="1" dirty="0" err="1">
                <a:latin typeface="+mn-lt"/>
              </a:rPr>
              <a:t>dat</a:t>
            </a:r>
            <a:endParaRPr lang="cs-CZ" altLang="cs-CZ" sz="2000" b="1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kvalitativní výzkum produkuje velké množství nestandardizovaných dat 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nutné rozlišit ta, která jsou pro zodpovězení výzkumných otázek důležitá a která ne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nelze vymezit dopředu, závisí na výzkumné otázce a kontextu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každá transformace dat je zároveň redukcí (např. přepis audionahrávky do textové podoby)</a:t>
            </a:r>
            <a:endParaRPr lang="en-GB" altLang="cs-CZ" sz="2000" dirty="0"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b="1" dirty="0" err="1">
                <a:latin typeface="+mn-lt"/>
              </a:rPr>
              <a:t>Zobrazování</a:t>
            </a:r>
            <a:r>
              <a:rPr lang="en-GB" altLang="cs-CZ" sz="2000" b="1" dirty="0">
                <a:latin typeface="+mn-lt"/>
              </a:rPr>
              <a:t> </a:t>
            </a:r>
            <a:r>
              <a:rPr lang="en-GB" altLang="cs-CZ" sz="2000" b="1" dirty="0" err="1">
                <a:latin typeface="+mn-lt"/>
              </a:rPr>
              <a:t>dat</a:t>
            </a:r>
            <a:endParaRPr lang="cs-CZ" altLang="cs-CZ" sz="2000" b="1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data důležité vizualizovat, protože člověk vnímá primárně zrakem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	(např. audio nahrávky převést do transkriptů)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a označit, aby bylo zřejmé, proč jsou důležitá (viz Kódování)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b="1" dirty="0" err="1">
                <a:latin typeface="+mn-lt"/>
              </a:rPr>
              <a:t>Vyvozování</a:t>
            </a:r>
            <a:r>
              <a:rPr lang="en-GB" altLang="cs-CZ" sz="2000" b="1" dirty="0">
                <a:latin typeface="+mn-lt"/>
              </a:rPr>
              <a:t> </a:t>
            </a:r>
            <a:r>
              <a:rPr lang="en-GB" altLang="cs-CZ" sz="2000" b="1" dirty="0" err="1">
                <a:latin typeface="+mn-lt"/>
              </a:rPr>
              <a:t>závěrů</a:t>
            </a:r>
            <a:r>
              <a:rPr lang="en-GB" altLang="cs-CZ" sz="2000" b="1" dirty="0">
                <a:latin typeface="+mn-lt"/>
              </a:rPr>
              <a:t> / </a:t>
            </a:r>
            <a:r>
              <a:rPr lang="en-GB" altLang="cs-CZ" sz="2000" b="1" dirty="0" err="1">
                <a:latin typeface="+mn-lt"/>
              </a:rPr>
              <a:t>verifikace</a:t>
            </a:r>
            <a:endParaRPr lang="cs-CZ" altLang="cs-CZ" sz="2000" b="1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hledání pravidelností v datech s cílem vysvětlit zkoumaný problém</a:t>
            </a:r>
          </a:p>
          <a:p>
            <a:pPr lvl="1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pomocí porovnávání ověřovat zda různé případy odpovídají naší interpretaci </a:t>
            </a:r>
            <a:r>
              <a:rPr lang="en-GB" altLang="cs-CZ" sz="2000" dirty="0">
                <a:latin typeface="+mn-lt"/>
              </a:rPr>
              <a:t>→</a:t>
            </a:r>
            <a:r>
              <a:rPr lang="cs-CZ" altLang="cs-CZ" sz="2000" dirty="0">
                <a:latin typeface="+mn-lt"/>
              </a:rPr>
              <a:t> pokud ne, nutná reformulace</a:t>
            </a:r>
            <a:endParaRPr lang="en-GB" altLang="cs-CZ" sz="2000" dirty="0"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b="1" dirty="0">
                <a:latin typeface="+mn-lt"/>
              </a:rPr>
              <a:t>→ </a:t>
            </a:r>
            <a:r>
              <a:rPr lang="cs-CZ" altLang="cs-CZ" sz="2000" dirty="0">
                <a:latin typeface="+mn-lt"/>
              </a:rPr>
              <a:t>všechny tyto činnosti </a:t>
            </a:r>
            <a:r>
              <a:rPr lang="en-GB" altLang="cs-CZ" sz="2000" b="1" dirty="0">
                <a:latin typeface="+mn-lt"/>
              </a:rPr>
              <a:t>se </a:t>
            </a:r>
            <a:r>
              <a:rPr lang="en-GB" altLang="cs-CZ" sz="2000" b="1" dirty="0" err="1">
                <a:latin typeface="+mn-lt"/>
              </a:rPr>
              <a:t>provádí</a:t>
            </a:r>
            <a:r>
              <a:rPr lang="en-GB" altLang="cs-CZ" sz="2000" b="1" dirty="0">
                <a:latin typeface="+mn-lt"/>
              </a:rPr>
              <a:t> </a:t>
            </a:r>
            <a:r>
              <a:rPr lang="en-GB" altLang="cs-CZ" sz="2000" b="1" dirty="0" err="1">
                <a:latin typeface="+mn-lt"/>
              </a:rPr>
              <a:t>souběžně</a:t>
            </a:r>
            <a:endParaRPr lang="cs-CZ" altLang="cs-CZ" sz="20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+mn-lt"/>
              </a:rPr>
              <a:t>						</a:t>
            </a:r>
            <a:endParaRPr lang="en-GB" altLang="cs-CZ" sz="2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MVSO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MVSO" id="{9219EAF0-413D-4CCD-A284-EA28415CAC98}" vid="{5F30A35D-4AA7-47D6-9DC9-24A422DD87B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MotivMVSO</Template>
  <TotalTime>2569</TotalTime>
  <Words>3862</Words>
  <Application>Microsoft Office PowerPoint</Application>
  <PresentationFormat>Předvádění na obrazovce (4:3)</PresentationFormat>
  <Paragraphs>514</Paragraphs>
  <Slides>51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MotivMVSO</vt:lpstr>
      <vt:lpstr>Kvalitativní analýza dat</vt:lpstr>
      <vt:lpstr>Východiska kvalitativní analýzy</vt:lpstr>
      <vt:lpstr>Dva chybné přístupy k analýze</vt:lpstr>
      <vt:lpstr>Místo analýzy v kvalitativním výzkumu</vt:lpstr>
      <vt:lpstr>Kvalitativní přístup k analýze</vt:lpstr>
      <vt:lpstr>Povaha kvalitativních dat</vt:lpstr>
      <vt:lpstr>Co je cílem kvalitativní analýzy? I.</vt:lpstr>
      <vt:lpstr>Co je cílem kvalitativní analýzy? II.</vt:lpstr>
      <vt:lpstr>Základní činnosti při analýze dat</vt:lpstr>
      <vt:lpstr>Další činnosti prováděné při analýze dat</vt:lpstr>
      <vt:lpstr>Volba metody analýzy</vt:lpstr>
      <vt:lpstr>Otázky na úvod analýzy</vt:lpstr>
      <vt:lpstr>Rozdělení metod vzhledem k cíli výzkumu</vt:lpstr>
      <vt:lpstr>Přístupy v rámci sociálněvědní tradice </vt:lpstr>
      <vt:lpstr>Přístupy založené na segmentaci / kódování</vt:lpstr>
      <vt:lpstr>Přístupy založené na kódování – základní postupy</vt:lpstr>
      <vt:lpstr>Segmentace</vt:lpstr>
      <vt:lpstr> Ukázka segmentace</vt:lpstr>
      <vt:lpstr>Kódování / indexace</vt:lpstr>
      <vt:lpstr> Ukázka kódování</vt:lpstr>
      <vt:lpstr>Poznámkování</vt:lpstr>
      <vt:lpstr>Ukázka poznámkování</vt:lpstr>
      <vt:lpstr>Ukázka segmentace, kódování a poznámkování</vt:lpstr>
      <vt:lpstr>Dva základní způsoby kódování</vt:lpstr>
      <vt:lpstr>Typy (induktivních) kódů</vt:lpstr>
      <vt:lpstr>Ukázky jednotlivých typů kódů</vt:lpstr>
      <vt:lpstr>Tvorba kódů</vt:lpstr>
      <vt:lpstr>Tipy pro vytváření otevřených kódů</vt:lpstr>
      <vt:lpstr>Souvztažňování kódů</vt:lpstr>
      <vt:lpstr>Rámcová analýza</vt:lpstr>
      <vt:lpstr>Příklad rámcové analýzy</vt:lpstr>
      <vt:lpstr>Kódování podle zakotvené teorie</vt:lpstr>
      <vt:lpstr>Kódovací kniha</vt:lpstr>
      <vt:lpstr>Ukázka kódovací knihy</vt:lpstr>
      <vt:lpstr>Holistické přístupy – narativní analýza</vt:lpstr>
      <vt:lpstr>Narativní analýza zápletky  [Yussen - Ozcan 1997 in Creswell 2007]</vt:lpstr>
      <vt:lpstr>Biografická analýza vyprávění  [Denzin 1989 in Creswell 2007]</vt:lpstr>
      <vt:lpstr>Systematické přístupy</vt:lpstr>
      <vt:lpstr>Etnosémantika [Spradley 1979, 1980]</vt:lpstr>
      <vt:lpstr>Spradleyho sémantické vztahy [dle Hendl 2005: 232]</vt:lpstr>
      <vt:lpstr>Ukázka taxonomie [Spradley 1979: 139]</vt:lpstr>
      <vt:lpstr>Ukázka komponentní analýzy [Spradley 1979: 139]</vt:lpstr>
      <vt:lpstr>Možnosti využití počítačů</vt:lpstr>
      <vt:lpstr>Transkripční software</vt:lpstr>
      <vt:lpstr>CAQDAS I. – funkce a užití</vt:lpstr>
      <vt:lpstr>CAQDAS II. – přehled software</vt:lpstr>
      <vt:lpstr>Specializovaný software</vt:lpstr>
      <vt:lpstr>Ukázka příbuzenského diagramu</vt:lpstr>
      <vt:lpstr>Doporučená literatura</vt:lpstr>
      <vt:lpstr>Použitá literatura I.</vt:lpstr>
      <vt:lpstr>Použitá literatura 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Magdalenka</dc:creator>
  <cp:lastModifiedBy>Fink Martin</cp:lastModifiedBy>
  <cp:revision>522</cp:revision>
  <dcterms:modified xsi:type="dcterms:W3CDTF">2021-12-07T12:57:07Z</dcterms:modified>
</cp:coreProperties>
</file>